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</p:sldMasterIdLst>
  <p:notesMasterIdLst>
    <p:notesMasterId r:id="rId22"/>
  </p:notesMasterIdLst>
  <p:sldIdLst>
    <p:sldId id="256" r:id="rId2"/>
    <p:sldId id="344" r:id="rId3"/>
    <p:sldId id="268" r:id="rId4"/>
    <p:sldId id="347" r:id="rId5"/>
    <p:sldId id="271" r:id="rId6"/>
    <p:sldId id="260" r:id="rId7"/>
    <p:sldId id="345" r:id="rId8"/>
    <p:sldId id="272" r:id="rId9"/>
    <p:sldId id="276" r:id="rId10"/>
    <p:sldId id="279" r:id="rId11"/>
    <p:sldId id="274" r:id="rId12"/>
    <p:sldId id="346" r:id="rId13"/>
    <p:sldId id="339" r:id="rId14"/>
    <p:sldId id="280" r:id="rId15"/>
    <p:sldId id="264" r:id="rId16"/>
    <p:sldId id="265" r:id="rId17"/>
    <p:sldId id="266" r:id="rId18"/>
    <p:sldId id="343" r:id="rId19"/>
    <p:sldId id="263" r:id="rId20"/>
    <p:sldId id="342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BC92A34-F18D-C2C0-F6CA-A21BE50D66E9}" name="Vito Baggiolini" initials="VB" userId="S::vito.baggiolini@cern.ch::c27132c6-f306-405f-aa13-b2d9a1be6cc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o Baggiolini" initials="" lastIdx="4" clrIdx="0"/>
  <p:cmAuthor id="1" name="Marcin Sobieszek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28"/>
    <p:restoredTop sz="75945"/>
  </p:normalViewPr>
  <p:slideViewPr>
    <p:cSldViewPr snapToGrid="0">
      <p:cViewPr>
        <p:scale>
          <a:sx n="140" d="100"/>
          <a:sy n="140" d="100"/>
        </p:scale>
        <p:origin x="632" y="40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4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d62911bd01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g2d62911bd01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99" name="Google Shape;99;g2d62911bd01_0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4170596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589AFBBE-FF32-66ED-62D0-3A5424A7B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a4332c25_0_33:notes">
            <a:extLst>
              <a:ext uri="{FF2B5EF4-FFF2-40B4-BE49-F238E27FC236}">
                <a16:creationId xmlns:a16="http://schemas.microsoft.com/office/drawing/2014/main" id="{A50C7804-A3F8-F1E7-9228-29A064D49BB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31aa4332c25_0_33:notes">
            <a:extLst>
              <a:ext uri="{FF2B5EF4-FFF2-40B4-BE49-F238E27FC236}">
                <a16:creationId xmlns:a16="http://schemas.microsoft.com/office/drawing/2014/main" id="{2B93C8A2-C228-1FF8-5DEE-6F8925FA2E7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Tx/>
              <a:buChar char="-"/>
            </a:pPr>
            <a:endParaRPr lang="en" dirty="0"/>
          </a:p>
        </p:txBody>
      </p:sp>
      <p:sp>
        <p:nvSpPr>
          <p:cNvPr id="143" name="Google Shape;143;g31aa4332c25_0_33:notes">
            <a:extLst>
              <a:ext uri="{FF2B5EF4-FFF2-40B4-BE49-F238E27FC236}">
                <a16:creationId xmlns:a16="http://schemas.microsoft.com/office/drawing/2014/main" id="{1E30E0D5-F04D-D65C-F886-13E7DD94F58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2036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D3C70-3B34-1445-5AAE-FF547FEB5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D53104-68D8-58C1-E1E3-63EDAA7652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26D39E-C09F-305E-872C-99728E2F17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572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8014CC72-70A4-E16A-E9CF-171FD9902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a4332c25_0_33:notes">
            <a:extLst>
              <a:ext uri="{FF2B5EF4-FFF2-40B4-BE49-F238E27FC236}">
                <a16:creationId xmlns:a16="http://schemas.microsoft.com/office/drawing/2014/main" id="{01FF8F4F-CFA3-DC91-5470-3AE136BB4A9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31aa4332c25_0_33:notes">
            <a:extLst>
              <a:ext uri="{FF2B5EF4-FFF2-40B4-BE49-F238E27FC236}">
                <a16:creationId xmlns:a16="http://schemas.microsoft.com/office/drawing/2014/main" id="{16241ED2-6D1B-538E-D868-804ED155B02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Tx/>
              <a:buChar char="-"/>
            </a:pPr>
            <a:endParaRPr lang="en" dirty="0"/>
          </a:p>
        </p:txBody>
      </p:sp>
      <p:sp>
        <p:nvSpPr>
          <p:cNvPr id="143" name="Google Shape;143;g31aa4332c25_0_33:notes">
            <a:extLst>
              <a:ext uri="{FF2B5EF4-FFF2-40B4-BE49-F238E27FC236}">
                <a16:creationId xmlns:a16="http://schemas.microsoft.com/office/drawing/2014/main" id="{75DE1038-D1F8-9E2A-6FB2-F4E89A429F3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4506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202819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1aa4332c25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g31aa4332c25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71" name="Google Shape;171;g31aa4332c25_0_60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1aa4332c25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g31aa4332c25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79" name="Google Shape;179;g31aa4332c25_0_75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d62911bd01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d62911bd01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31E2F6E7-4D5F-5526-E61B-BAB387D45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a4332c25_0_33:notes">
            <a:extLst>
              <a:ext uri="{FF2B5EF4-FFF2-40B4-BE49-F238E27FC236}">
                <a16:creationId xmlns:a16="http://schemas.microsoft.com/office/drawing/2014/main" id="{9D363993-E4CD-87A5-CBBF-4B25FAC452D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31aa4332c25_0_33:notes">
            <a:extLst>
              <a:ext uri="{FF2B5EF4-FFF2-40B4-BE49-F238E27FC236}">
                <a16:creationId xmlns:a16="http://schemas.microsoft.com/office/drawing/2014/main" id="{93149845-7258-B151-37CD-C41FAAE1A23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Tx/>
              <a:buChar char="-"/>
            </a:pPr>
            <a:endParaRPr lang="en" dirty="0"/>
          </a:p>
        </p:txBody>
      </p:sp>
      <p:sp>
        <p:nvSpPr>
          <p:cNvPr id="143" name="Google Shape;143;g31aa4332c25_0_33:notes">
            <a:extLst>
              <a:ext uri="{FF2B5EF4-FFF2-40B4-BE49-F238E27FC236}">
                <a16:creationId xmlns:a16="http://schemas.microsoft.com/office/drawing/2014/main" id="{1ED094C6-FDC0-0C79-3C12-DFD853B407D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58552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1aa4332c25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31aa4332c25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62" name="Google Shape;162;g31aa4332c25_0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>
          <a:extLst>
            <a:ext uri="{FF2B5EF4-FFF2-40B4-BE49-F238E27FC236}">
              <a16:creationId xmlns:a16="http://schemas.microsoft.com/office/drawing/2014/main" id="{6828BC5A-DDB7-9366-A255-1460AA04F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d62911bd01_0_104:notes">
            <a:extLst>
              <a:ext uri="{FF2B5EF4-FFF2-40B4-BE49-F238E27FC236}">
                <a16:creationId xmlns:a16="http://schemas.microsoft.com/office/drawing/2014/main" id="{B882DBDB-F0A7-59AE-B4FB-7C6DC03B8DE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2d62911bd01_0_104:notes">
            <a:extLst>
              <a:ext uri="{FF2B5EF4-FFF2-40B4-BE49-F238E27FC236}">
                <a16:creationId xmlns:a16="http://schemas.microsoft.com/office/drawing/2014/main" id="{867B828A-2859-1A70-E383-67A471407ED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</a:pPr>
            <a:endParaRPr dirty="0"/>
          </a:p>
        </p:txBody>
      </p:sp>
      <p:sp>
        <p:nvSpPr>
          <p:cNvPr id="106" name="Google Shape;106;g2d62911bd01_0_104:notes">
            <a:extLst>
              <a:ext uri="{FF2B5EF4-FFF2-40B4-BE49-F238E27FC236}">
                <a16:creationId xmlns:a16="http://schemas.microsoft.com/office/drawing/2014/main" id="{273F63C1-84EB-67BC-8B1E-4B1BC62A3F9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31818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04724-699A-6B1C-7E4E-A95209923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1334E9-6298-50D5-7415-0D6131C26F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7CEFC1-7EC8-F77A-5D77-B3C9BEAE9F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084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32D968B8-9047-35C2-D429-B116D1293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a4332c25_0_33:notes">
            <a:extLst>
              <a:ext uri="{FF2B5EF4-FFF2-40B4-BE49-F238E27FC236}">
                <a16:creationId xmlns:a16="http://schemas.microsoft.com/office/drawing/2014/main" id="{391EEB0A-7D1A-E2D9-91C0-7CCB192C974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31aa4332c25_0_33:notes">
            <a:extLst>
              <a:ext uri="{FF2B5EF4-FFF2-40B4-BE49-F238E27FC236}">
                <a16:creationId xmlns:a16="http://schemas.microsoft.com/office/drawing/2014/main" id="{9973D7E0-04E5-89A3-5F2E-3BD9FCE499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Tx/>
              <a:buChar char="-"/>
            </a:pPr>
            <a:endParaRPr lang="en" dirty="0"/>
          </a:p>
        </p:txBody>
      </p:sp>
      <p:sp>
        <p:nvSpPr>
          <p:cNvPr id="143" name="Google Shape;143;g31aa4332c25_0_33:notes">
            <a:extLst>
              <a:ext uri="{FF2B5EF4-FFF2-40B4-BE49-F238E27FC236}">
                <a16:creationId xmlns:a16="http://schemas.microsoft.com/office/drawing/2014/main" id="{1FD496AA-6038-12E0-1DC1-D5F08DEF874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9927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>
          <a:extLst>
            <a:ext uri="{FF2B5EF4-FFF2-40B4-BE49-F238E27FC236}">
              <a16:creationId xmlns:a16="http://schemas.microsoft.com/office/drawing/2014/main" id="{330C7BAB-D4D9-7D89-400F-82AD40048B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1aa4332c25_0_8:notes">
            <a:extLst>
              <a:ext uri="{FF2B5EF4-FFF2-40B4-BE49-F238E27FC236}">
                <a16:creationId xmlns:a16="http://schemas.microsoft.com/office/drawing/2014/main" id="{C723DE1F-5787-2390-11EE-82F04AE1AA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g31aa4332c25_0_8:notes">
            <a:extLst>
              <a:ext uri="{FF2B5EF4-FFF2-40B4-BE49-F238E27FC236}">
                <a16:creationId xmlns:a16="http://schemas.microsoft.com/office/drawing/2014/main" id="{18283D54-5F1E-22DC-E882-CD6F905327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123" name="Google Shape;123;g31aa4332c25_0_8:notes">
            <a:extLst>
              <a:ext uri="{FF2B5EF4-FFF2-40B4-BE49-F238E27FC236}">
                <a16:creationId xmlns:a16="http://schemas.microsoft.com/office/drawing/2014/main" id="{BBAB6C59-7550-B02A-0F81-13F3B037ED0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7724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>
          <a:extLst>
            <a:ext uri="{FF2B5EF4-FFF2-40B4-BE49-F238E27FC236}">
              <a16:creationId xmlns:a16="http://schemas.microsoft.com/office/drawing/2014/main" id="{6F3C99C0-4384-C5E6-0DA3-C7A3F61EF4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1aa4332c25_0_8:notes">
            <a:extLst>
              <a:ext uri="{FF2B5EF4-FFF2-40B4-BE49-F238E27FC236}">
                <a16:creationId xmlns:a16="http://schemas.microsoft.com/office/drawing/2014/main" id="{C2604FDA-93B0-1EB6-70E0-6B5F1FA5802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g31aa4332c25_0_8:notes">
            <a:extLst>
              <a:ext uri="{FF2B5EF4-FFF2-40B4-BE49-F238E27FC236}">
                <a16:creationId xmlns:a16="http://schemas.microsoft.com/office/drawing/2014/main" id="{941DFD37-08B3-CAF9-36B9-08F68598093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23" name="Google Shape;123;g31aa4332c25_0_8:notes">
            <a:extLst>
              <a:ext uri="{FF2B5EF4-FFF2-40B4-BE49-F238E27FC236}">
                <a16:creationId xmlns:a16="http://schemas.microsoft.com/office/drawing/2014/main" id="{9894BB55-2082-231A-D8F8-DFCBE70CAEE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611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1aa4332c2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31aa4332c2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150" dirty="0"/>
          </a:p>
        </p:txBody>
      </p:sp>
      <p:sp>
        <p:nvSpPr>
          <p:cNvPr id="134" name="Google Shape;134;g31aa4332c25_0_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71023AC6-EB89-DCB9-A3E3-521B49CDA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a4332c25_0_33:notes">
            <a:extLst>
              <a:ext uri="{FF2B5EF4-FFF2-40B4-BE49-F238E27FC236}">
                <a16:creationId xmlns:a16="http://schemas.microsoft.com/office/drawing/2014/main" id="{2866C0FB-498F-5114-7A88-4E8A11CD1AB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31aa4332c25_0_33:notes">
            <a:extLst>
              <a:ext uri="{FF2B5EF4-FFF2-40B4-BE49-F238E27FC236}">
                <a16:creationId xmlns:a16="http://schemas.microsoft.com/office/drawing/2014/main" id="{760B5E41-BBD8-05A3-0623-4FD34A7412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GB" dirty="0">
              <a:effectLst/>
            </a:endParaRPr>
          </a:p>
        </p:txBody>
      </p:sp>
      <p:sp>
        <p:nvSpPr>
          <p:cNvPr id="143" name="Google Shape;143;g31aa4332c25_0_33:notes">
            <a:extLst>
              <a:ext uri="{FF2B5EF4-FFF2-40B4-BE49-F238E27FC236}">
                <a16:creationId xmlns:a16="http://schemas.microsoft.com/office/drawing/2014/main" id="{B9EF9746-3E83-0399-F88B-EE24E5D7BD6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9746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E6593228-C2BC-40B4-E078-2C9CBF1F0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a4332c25_0_33:notes">
            <a:extLst>
              <a:ext uri="{FF2B5EF4-FFF2-40B4-BE49-F238E27FC236}">
                <a16:creationId xmlns:a16="http://schemas.microsoft.com/office/drawing/2014/main" id="{8F11657A-E775-E14F-A679-5E414C1BF61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31aa4332c25_0_33:notes">
            <a:extLst>
              <a:ext uri="{FF2B5EF4-FFF2-40B4-BE49-F238E27FC236}">
                <a16:creationId xmlns:a16="http://schemas.microsoft.com/office/drawing/2014/main" id="{45E3A390-1AD2-40BA-37A0-6784686CA31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Tx/>
              <a:buChar char="-"/>
            </a:pPr>
            <a:endParaRPr lang="en" dirty="0"/>
          </a:p>
        </p:txBody>
      </p:sp>
      <p:sp>
        <p:nvSpPr>
          <p:cNvPr id="143" name="Google Shape;143;g31aa4332c25_0_33:notes">
            <a:extLst>
              <a:ext uri="{FF2B5EF4-FFF2-40B4-BE49-F238E27FC236}">
                <a16:creationId xmlns:a16="http://schemas.microsoft.com/office/drawing/2014/main" id="{BAF93DFB-A69C-149D-4AD4-D98E61CA0E6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2849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24C59BE3-827B-05BA-7C02-0961055DF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a4332c25_0_33:notes">
            <a:extLst>
              <a:ext uri="{FF2B5EF4-FFF2-40B4-BE49-F238E27FC236}">
                <a16:creationId xmlns:a16="http://schemas.microsoft.com/office/drawing/2014/main" id="{A8D8A3B9-0A91-7DB4-24ED-2E4BCB520E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31aa4332c25_0_33:notes">
            <a:extLst>
              <a:ext uri="{FF2B5EF4-FFF2-40B4-BE49-F238E27FC236}">
                <a16:creationId xmlns:a16="http://schemas.microsoft.com/office/drawing/2014/main" id="{86B3CE58-7EFA-A8A3-BDF4-3899A3B4BF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Tx/>
              <a:buChar char="-"/>
            </a:pPr>
            <a:endParaRPr lang="en" dirty="0"/>
          </a:p>
        </p:txBody>
      </p:sp>
      <p:sp>
        <p:nvSpPr>
          <p:cNvPr id="143" name="Google Shape;143;g31aa4332c25_0_33:notes">
            <a:extLst>
              <a:ext uri="{FF2B5EF4-FFF2-40B4-BE49-F238E27FC236}">
                <a16:creationId xmlns:a16="http://schemas.microsoft.com/office/drawing/2014/main" id="{A0D91E0A-ED5F-A7C7-0E94-74C22735118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175" tIns="86175" rIns="86175" bIns="86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6849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 ">
  <p:cSld name="Content   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/>
        </p:nvSpPr>
        <p:spPr>
          <a:xfrm>
            <a:off x="7462683" y="4782638"/>
            <a:ext cx="1081991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Marcin Sobieszek</a:t>
            </a:r>
            <a:endParaRPr sz="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5"/>
          <p:cNvSpPr txBox="1"/>
          <p:nvPr/>
        </p:nvSpPr>
        <p:spPr>
          <a:xfrm>
            <a:off x="894735" y="4766812"/>
            <a:ext cx="2153265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dirty="0">
                <a:solidFill>
                  <a:schemeClr val="dk1"/>
                </a:solidFill>
              </a:rPr>
              <a:t>JAP Workshop, 10-12 December 2024</a:t>
            </a:r>
            <a:endParaRPr sz="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marL="1371600" lvl="2" indent="-3111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 dirty="0"/>
          </a:p>
        </p:txBody>
      </p:sp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/>
        </p:nvSpPr>
        <p:spPr>
          <a:xfrm>
            <a:off x="7132575" y="4782638"/>
            <a:ext cx="1412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Marcin Sobieszek  |  05/10/2023</a:t>
            </a:r>
            <a:endParaRPr sz="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6"/>
          <p:cNvSpPr txBox="1"/>
          <p:nvPr/>
        </p:nvSpPr>
        <p:spPr>
          <a:xfrm>
            <a:off x="3118250" y="4783750"/>
            <a:ext cx="3215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SETs on UCAP Devices</a:t>
            </a:r>
            <a:endParaRPr sz="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306000" y="280198"/>
            <a:ext cx="8532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>
            <a:spLocks noGrp="1"/>
          </p:cNvSpPr>
          <p:nvPr>
            <p:ph type="pic" idx="2"/>
          </p:nvPr>
        </p:nvSpPr>
        <p:spPr>
          <a:xfrm>
            <a:off x="4625579" y="0"/>
            <a:ext cx="4518300" cy="46554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8" name="Google Shape;78;p17"/>
          <p:cNvSpPr txBox="1"/>
          <p:nvPr/>
        </p:nvSpPr>
        <p:spPr>
          <a:xfrm>
            <a:off x="7132575" y="4782638"/>
            <a:ext cx="1412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Marcin Sobieszek  |  05/10/2023</a:t>
            </a:r>
            <a:endParaRPr sz="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7"/>
          <p:cNvSpPr txBox="1"/>
          <p:nvPr/>
        </p:nvSpPr>
        <p:spPr>
          <a:xfrm>
            <a:off x="3118250" y="4783750"/>
            <a:ext cx="3215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SETs on UCAP Devices</a:t>
            </a:r>
            <a:endParaRPr sz="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68974" y="3652327"/>
            <a:ext cx="806053" cy="806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page colour or picture">
  <p:cSld name="Full page colour or picture"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dt" idx="10"/>
          </p:nvPr>
        </p:nvSpPr>
        <p:spPr>
          <a:xfrm>
            <a:off x="6840252" y="4783762"/>
            <a:ext cx="121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ftr" idx="11"/>
          </p:nvPr>
        </p:nvSpPr>
        <p:spPr>
          <a:xfrm>
            <a:off x="3194447" y="4783762"/>
            <a:ext cx="3213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88" name="Google Shape;88;p19"/>
          <p:cNvCxnSpPr/>
          <p:nvPr/>
        </p:nvCxnSpPr>
        <p:spPr>
          <a:xfrm>
            <a:off x="305990" y="4699956"/>
            <a:ext cx="85320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9" name="Google Shape;8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05991" y="4773600"/>
            <a:ext cx="371474" cy="295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OBJEC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marL="1371600" lvl="2" indent="-32575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marL="1828800" lvl="3" indent="-33146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4" name="Google Shape;54;p13"/>
          <p:cNvCxnSpPr/>
          <p:nvPr/>
        </p:nvCxnSpPr>
        <p:spPr>
          <a:xfrm>
            <a:off x="305990" y="4699956"/>
            <a:ext cx="8532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5" name="Google Shape;55;p1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05991" y="4773449"/>
            <a:ext cx="371474" cy="2952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65522/" TargetMode="External"/><Relationship Id="rId4" Type="http://schemas.openxmlformats.org/officeDocument/2006/relationships/hyperlink" Target="https://indico.cern.ch/event/1337597/contributions/5634979/attachments/2767406/4820776/Performance_monitoring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s://indico.cern.ch/event/122257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>
            <a:spLocks noGrp="1"/>
          </p:cNvSpPr>
          <p:nvPr>
            <p:ph type="ctrTitle"/>
          </p:nvPr>
        </p:nvSpPr>
        <p:spPr>
          <a:xfrm>
            <a:off x="1143000" y="543489"/>
            <a:ext cx="6858000" cy="2441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r>
              <a:rPr lang="en" sz="3600" dirty="0"/>
              <a:t>Data and processing resources for analysis</a:t>
            </a:r>
            <a:br>
              <a:rPr lang="en" sz="3600" dirty="0"/>
            </a:br>
            <a:br>
              <a:rPr lang="en" sz="3200" dirty="0"/>
            </a:br>
            <a:r>
              <a:rPr lang="en" sz="1800" b="1" dirty="0">
                <a:solidFill>
                  <a:schemeClr val="dk1"/>
                </a:solidFill>
              </a:rPr>
              <a:t>Marcin Sobieszek BE/CSS</a:t>
            </a:r>
            <a:br>
              <a:rPr lang="en" sz="1800" b="1" dirty="0">
                <a:solidFill>
                  <a:schemeClr val="dk1"/>
                </a:solidFill>
              </a:rPr>
            </a:br>
            <a:r>
              <a:rPr lang="en" sz="1600" b="1" dirty="0">
                <a:solidFill>
                  <a:schemeClr val="dk1"/>
                </a:solidFill>
              </a:rPr>
              <a:t>EPA WP9</a:t>
            </a:r>
            <a:endParaRPr sz="1600" b="1" dirty="0"/>
          </a:p>
        </p:txBody>
      </p:sp>
      <p:sp>
        <p:nvSpPr>
          <p:cNvPr id="102" name="Google Shape;102;p21"/>
          <p:cNvSpPr txBox="1">
            <a:spLocks noGrp="1"/>
          </p:cNvSpPr>
          <p:nvPr>
            <p:ph type="subTitle" idx="1"/>
          </p:nvPr>
        </p:nvSpPr>
        <p:spPr>
          <a:xfrm>
            <a:off x="1143000" y="3116826"/>
            <a:ext cx="6858000" cy="1347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-150" b="0">
                <a:solidFill>
                  <a:schemeClr val="dk1"/>
                </a:solidFill>
              </a:rPr>
              <a:t>with </a:t>
            </a:r>
            <a:r>
              <a:rPr lang="en-150" b="0" dirty="0">
                <a:solidFill>
                  <a:schemeClr val="dk1"/>
                </a:solidFill>
              </a:rPr>
              <a:t>input from</a:t>
            </a:r>
            <a:br>
              <a:rPr lang="en-150" b="0" dirty="0">
                <a:solidFill>
                  <a:schemeClr val="dk1"/>
                </a:solidFill>
              </a:rPr>
            </a:br>
            <a:r>
              <a:rPr lang="en-150" b="0" dirty="0">
                <a:solidFill>
                  <a:schemeClr val="dk1"/>
                </a:solidFill>
              </a:rPr>
              <a:t>G. Iadarola, G. Sterbini, R. De Maria, F. Asvesta, A. Lasheen, M. Berges, JC. Garnier, V. Kain, A. Huschauer, M. Schenk, M. Hostettler, A. Calia, G. Trad, V. Baggiolini, C. Roderick </a:t>
            </a:r>
            <a:r>
              <a:rPr lang="en-150" b="0">
                <a:solidFill>
                  <a:schemeClr val="dk1"/>
                </a:solidFill>
              </a:rPr>
              <a:t>and </a:t>
            </a:r>
            <a:r>
              <a:rPr lang="en-US" b="0" dirty="0">
                <a:solidFill>
                  <a:schemeClr val="dk1"/>
                </a:solidFill>
              </a:rPr>
              <a:t>others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endParaRPr b="0" dirty="0">
              <a:solidFill>
                <a:schemeClr val="dk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21609E-4D60-3789-B894-A8AF7F65AA3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D9734-D13C-962C-6D0B-C0C1DC037E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5992" y="921124"/>
            <a:ext cx="8307430" cy="3729373"/>
          </a:xfrm>
        </p:spPr>
        <p:txBody>
          <a:bodyPr>
            <a:normAutofit lnSpcReduction="10000"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150" dirty="0"/>
              <a:t>Ideally all data that needs to be analysed is stored in NXCALS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150" dirty="0"/>
              <a:t>Data from devices </a:t>
            </a:r>
            <a:r>
              <a:rPr lang="en-150" dirty="0">
                <a:sym typeface="Wingdings" panose="05000000000000000000" pitchFamily="2" charset="2"/>
              </a:rPr>
              <a:t>  (</a:t>
            </a:r>
            <a:r>
              <a:rPr lang="en-150" dirty="0"/>
              <a:t>Data can be logged on-demand, e.g. only during an MD)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150" dirty="0"/>
              <a:t>LSA settings </a:t>
            </a:r>
            <a:r>
              <a:rPr lang="en-150" dirty="0">
                <a:sym typeface="Wingdings" panose="05000000000000000000" pitchFamily="2" charset="2"/>
              </a:rPr>
              <a:t> (no </a:t>
            </a:r>
            <a:r>
              <a:rPr lang="en-150">
                <a:sym typeface="Wingdings" panose="05000000000000000000" pitchFamily="2" charset="2"/>
              </a:rPr>
              <a:t>need to</a:t>
            </a:r>
            <a:r>
              <a:rPr lang="en-US" dirty="0">
                <a:sym typeface="Wingdings" panose="05000000000000000000" pitchFamily="2" charset="2"/>
              </a:rPr>
              <a:t> use</a:t>
            </a:r>
            <a:r>
              <a:rPr lang="en-150">
                <a:sym typeface="Wingdings" panose="05000000000000000000" pitchFamily="2" charset="2"/>
              </a:rPr>
              <a:t> </a:t>
            </a:r>
            <a:r>
              <a:rPr lang="en-150" dirty="0" err="1">
                <a:sym typeface="Wingdings" panose="05000000000000000000" pitchFamily="2" charset="2"/>
              </a:rPr>
              <a:t>pjLSA</a:t>
            </a:r>
            <a:r>
              <a:rPr lang="en-150" dirty="0">
                <a:sym typeface="Wingdings" panose="05000000000000000000" pitchFamily="2" charset="2"/>
              </a:rPr>
              <a:t>)</a:t>
            </a:r>
            <a:endParaRPr lang="en-150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150" dirty="0"/>
              <a:t>Optics and other information </a:t>
            </a:r>
            <a:r>
              <a:rPr lang="en-150" dirty="0">
                <a:sym typeface="Wingdings" panose="05000000000000000000" pitchFamily="2" charset="2"/>
              </a:rPr>
              <a:t></a:t>
            </a:r>
            <a:r>
              <a:rPr lang="en-150" dirty="0"/>
              <a:t> to be addressed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150" dirty="0"/>
              <a:t>Analysis scripts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150" dirty="0"/>
              <a:t>Are written </a:t>
            </a:r>
            <a:r>
              <a:rPr lang="en-150"/>
              <a:t>in </a:t>
            </a:r>
            <a:r>
              <a:rPr lang="en-US" dirty="0"/>
              <a:t>any supported language (e.g., </a:t>
            </a:r>
            <a:r>
              <a:rPr lang="en-150"/>
              <a:t>Python</a:t>
            </a:r>
            <a:r>
              <a:rPr lang="en-US" dirty="0"/>
              <a:t>, Java)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Triggered by </a:t>
            </a:r>
            <a:r>
              <a:rPr lang="en-150"/>
              <a:t>a fixed schedule (cron) or an external event (e.g. End-of-Fill)</a:t>
            </a:r>
            <a:endParaRPr lang="en-US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Results can be stored in NXCALS, published (CMW, email </a:t>
            </a:r>
            <a:r>
              <a:rPr lang="en-US" dirty="0" err="1"/>
              <a:t>etc</a:t>
            </a:r>
            <a:r>
              <a:rPr lang="en-US" dirty="0"/>
              <a:t>)</a:t>
            </a:r>
            <a:endParaRPr lang="en-15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150"/>
              <a:t>You </a:t>
            </a:r>
            <a:r>
              <a:rPr lang="en-150" dirty="0"/>
              <a:t>(users) take care of: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150" dirty="0"/>
              <a:t>Developing the analysis scripts and </a:t>
            </a:r>
            <a:r>
              <a:rPr lang="en-150"/>
              <a:t>defining </a:t>
            </a:r>
            <a:r>
              <a:rPr lang="en-US" dirty="0"/>
              <a:t>its configuration (</a:t>
            </a:r>
            <a:r>
              <a:rPr lang="en-US" sz="1200" dirty="0"/>
              <a:t>e.g., trigger, result publication etc.</a:t>
            </a:r>
            <a:r>
              <a:rPr lang="en-US" dirty="0"/>
              <a:t>)</a:t>
            </a:r>
            <a:endParaRPr lang="en-15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150">
                <a:solidFill>
                  <a:schemeClr val="tx1"/>
                </a:solidFill>
              </a:rPr>
              <a:t>We take </a:t>
            </a:r>
            <a:r>
              <a:rPr lang="en-150" dirty="0">
                <a:solidFill>
                  <a:schemeClr val="tx1"/>
                </a:solidFill>
              </a:rPr>
              <a:t>care of all </a:t>
            </a:r>
            <a:r>
              <a:rPr lang="en-150">
                <a:solidFill>
                  <a:schemeClr val="tx1"/>
                </a:solidFill>
              </a:rPr>
              <a:t>the rest</a:t>
            </a:r>
            <a:endParaRPr lang="en-US" dirty="0">
              <a:solidFill>
                <a:schemeClr val="tx1"/>
              </a:solidFill>
            </a:endParaRP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Infrastructure, monitoring, upgrades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</a:rPr>
              <a:t>APIs, integration between services, deployments, triggers ...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150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150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150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150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150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1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314E4A-93F5-AC77-1597-D0A5D714A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Vision</a:t>
            </a:r>
            <a:r>
              <a:rPr lang="en-150"/>
              <a:t>/</a:t>
            </a:r>
            <a:r>
              <a:rPr lang="en-150" dirty="0"/>
              <a:t>ideas for a unified offline 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83BF94-F75A-0CD7-1E47-1233D83871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0226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A52119C6-AAF1-EB05-C301-A24B94AE4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>
            <a:extLst>
              <a:ext uri="{FF2B5EF4-FFF2-40B4-BE49-F238E27FC236}">
                <a16:creationId xmlns:a16="http://schemas.microsoft.com/office/drawing/2014/main" id="{88C8F4EA-C6D5-5CF8-8867-998FC273CD4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7B2DF7-B8B9-FDC4-DBD8-5DC8528AF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60" y="1856840"/>
            <a:ext cx="8532000" cy="1429820"/>
          </a:xfrm>
        </p:spPr>
        <p:txBody>
          <a:bodyPr/>
          <a:lstStyle/>
          <a:p>
            <a:pPr algn="ctr"/>
            <a:r>
              <a:rPr lang="en-GB" sz="4800" dirty="0"/>
              <a:t>Bringing offline &amp; online together</a:t>
            </a:r>
          </a:p>
        </p:txBody>
      </p:sp>
    </p:spTree>
    <p:extLst>
      <p:ext uri="{BB962C8B-B14F-4D97-AF65-F5344CB8AC3E}">
        <p14:creationId xmlns:p14="http://schemas.microsoft.com/office/powerpoint/2010/main" val="776810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0E1A7-B8FF-CFBD-D108-CBFFA9561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34C263-6DA6-5E31-763C-768511AFB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5992" y="894229"/>
            <a:ext cx="8532000" cy="3756268"/>
          </a:xfrm>
        </p:spPr>
        <p:txBody>
          <a:bodyPr>
            <a:normAutofit fontScale="85000" lnSpcReduction="20000"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b="0" dirty="0"/>
              <a:t>Having </a:t>
            </a:r>
            <a:r>
              <a:rPr lang="en-US" b="0" dirty="0">
                <a:solidFill>
                  <a:schemeClr val="tx1"/>
                </a:solidFill>
              </a:rPr>
              <a:t>distinct solutions</a:t>
            </a:r>
            <a:r>
              <a:rPr lang="en-US" b="0" dirty="0"/>
              <a:t> for online and offline is </a:t>
            </a:r>
            <a:r>
              <a:rPr lang="en-US" b="0" dirty="0">
                <a:solidFill>
                  <a:schemeClr val="tx1"/>
                </a:solidFill>
              </a:rPr>
              <a:t>inefficient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b="0" dirty="0"/>
              <a:t>Having </a:t>
            </a:r>
            <a:r>
              <a:rPr lang="en-US" b="0" dirty="0">
                <a:solidFill>
                  <a:schemeClr val="tx1"/>
                </a:solidFill>
              </a:rPr>
              <a:t>the same (e.g., SWAN?) algorithm </a:t>
            </a:r>
            <a:r>
              <a:rPr lang="en-US" b="0" dirty="0"/>
              <a:t>used for online and offline could be </a:t>
            </a:r>
            <a:r>
              <a:rPr lang="en-US" b="0" dirty="0">
                <a:solidFill>
                  <a:schemeClr val="tx1"/>
                </a:solidFill>
              </a:rPr>
              <a:t>very</a:t>
            </a:r>
            <a:r>
              <a:rPr lang="en-US" b="0" dirty="0"/>
              <a:t> </a:t>
            </a:r>
            <a:r>
              <a:rPr lang="en-US" b="0" dirty="0">
                <a:solidFill>
                  <a:schemeClr val="tx1"/>
                </a:solidFill>
              </a:rPr>
              <a:t>useful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150"/>
              <a:t>=&gt; The</a:t>
            </a:r>
            <a:r>
              <a:rPr lang="en-US" dirty="0"/>
              <a:t>se</a:t>
            </a:r>
            <a:r>
              <a:rPr lang="en-150"/>
              <a:t> two </a:t>
            </a:r>
            <a:r>
              <a:rPr lang="en-US" dirty="0"/>
              <a:t>approaches </a:t>
            </a:r>
            <a:r>
              <a:rPr lang="en-150"/>
              <a:t>are </a:t>
            </a:r>
            <a:r>
              <a:rPr lang="en-150" dirty="0"/>
              <a:t>complementary and should be </a:t>
            </a:r>
            <a:r>
              <a:rPr lang="en-150"/>
              <a:t>combined.</a:t>
            </a:r>
            <a:endParaRPr lang="en-150" dirty="0"/>
          </a:p>
          <a:p>
            <a:endParaRPr lang="en-US" dirty="0"/>
          </a:p>
          <a:p>
            <a:r>
              <a:rPr lang="en-150"/>
              <a:t>Challenges </a:t>
            </a:r>
            <a:r>
              <a:rPr lang="en-150" dirty="0"/>
              <a:t>to achieve this: Finding a common way of expressing an algorithm for online and </a:t>
            </a:r>
            <a:r>
              <a:rPr lang="en-150"/>
              <a:t>offline </a:t>
            </a:r>
            <a:r>
              <a:rPr lang="en-US" dirty="0"/>
              <a:t>== </a:t>
            </a:r>
            <a:r>
              <a:rPr lang="en-150">
                <a:solidFill>
                  <a:schemeClr val="tx1"/>
                </a:solidFill>
              </a:rPr>
              <a:t>common </a:t>
            </a:r>
            <a:r>
              <a:rPr lang="en-US" dirty="0">
                <a:solidFill>
                  <a:schemeClr val="tx1"/>
                </a:solidFill>
              </a:rPr>
              <a:t>tools, </a:t>
            </a:r>
            <a:r>
              <a:rPr lang="en-150">
                <a:solidFill>
                  <a:schemeClr val="tx1"/>
                </a:solidFill>
              </a:rPr>
              <a:t>data </a:t>
            </a:r>
            <a:r>
              <a:rPr lang="en-150" dirty="0">
                <a:solidFill>
                  <a:schemeClr val="tx1"/>
                </a:solidFill>
              </a:rPr>
              <a:t>structures </a:t>
            </a:r>
            <a:r>
              <a:rPr lang="en-150">
                <a:solidFill>
                  <a:schemeClr val="tx1"/>
                </a:solidFill>
              </a:rPr>
              <a:t>and APIs</a:t>
            </a:r>
            <a:endParaRPr lang="en-150" dirty="0">
              <a:solidFill>
                <a:schemeClr val="tx1"/>
              </a:solidFill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150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150" dirty="0"/>
          </a:p>
          <a:p>
            <a:endParaRPr lang="en-1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E49871-3097-DF64-E6B7-3E0CAC489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sz="2400" dirty="0"/>
              <a:t>Online and offline – why and how to merge?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BFF69C-052A-5B11-214F-535BDCE77D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386456-9E2D-5E5E-2F29-A4DD94978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8324" y="1676571"/>
            <a:ext cx="3602833" cy="15645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0A095E-D095-CCF2-4C28-0F62BB23CE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5686" y="2111018"/>
            <a:ext cx="914400" cy="368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16FC7D-F529-947B-3A6B-8F37358E63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456" y="1582921"/>
            <a:ext cx="2937230" cy="19776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CF421B-F5CE-2727-DCA7-5A30AC1113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457" y="1582921"/>
            <a:ext cx="2937229" cy="197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2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5B598F06-9D23-102B-2DCC-A790F92456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6">
            <a:extLst>
              <a:ext uri="{FF2B5EF4-FFF2-40B4-BE49-F238E27FC236}">
                <a16:creationId xmlns:a16="http://schemas.microsoft.com/office/drawing/2014/main" id="{A4F56958-EDF3-55EC-995D-630F152266B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06000" y="886120"/>
            <a:ext cx="8061600" cy="376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indent="-308610">
              <a:buSzPct val="100000"/>
              <a:buFont typeface="Arial"/>
              <a:buChar char="●"/>
            </a:pPr>
            <a:endParaRPr lang="en-GB" sz="1400" b="0" dirty="0">
              <a:solidFill>
                <a:schemeClr val="bg2"/>
              </a:solidFill>
            </a:endParaRPr>
          </a:p>
          <a:p>
            <a:pPr marL="148590" indent="0">
              <a:buSzPct val="100000"/>
            </a:pPr>
            <a:endParaRPr lang="en-GB" sz="1400" b="0" dirty="0">
              <a:solidFill>
                <a:schemeClr val="tx1"/>
              </a:solidFill>
            </a:endParaRPr>
          </a:p>
          <a:p>
            <a:pPr marL="148590" lvl="0" indent="0" algn="l" rtl="0">
              <a:spcBef>
                <a:spcPts val="800"/>
              </a:spcBef>
              <a:spcAft>
                <a:spcPts val="0"/>
              </a:spcAft>
              <a:buSzPct val="100000"/>
            </a:pPr>
            <a:endParaRPr lang="en" sz="1400" b="0" dirty="0"/>
          </a:p>
          <a:p>
            <a:pPr marL="148590" lvl="0" indent="0" algn="l" rtl="0">
              <a:spcBef>
                <a:spcPts val="800"/>
              </a:spcBef>
              <a:spcAft>
                <a:spcPts val="0"/>
              </a:spcAft>
              <a:buSzPct val="100000"/>
            </a:pPr>
            <a:endParaRPr sz="1400" b="0" dirty="0"/>
          </a:p>
        </p:txBody>
      </p:sp>
      <p:sp>
        <p:nvSpPr>
          <p:cNvPr id="146" name="Google Shape;146;p26">
            <a:extLst>
              <a:ext uri="{FF2B5EF4-FFF2-40B4-BE49-F238E27FC236}">
                <a16:creationId xmlns:a16="http://schemas.microsoft.com/office/drawing/2014/main" id="{31732C46-D289-C87A-9828-0D26B1B96FC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b="1" dirty="0"/>
              <a:t>Bringing online &amp; offline together</a:t>
            </a:r>
            <a:endParaRPr dirty="0"/>
          </a:p>
        </p:txBody>
      </p:sp>
      <p:sp>
        <p:nvSpPr>
          <p:cNvPr id="147" name="Google Shape;147;p26">
            <a:extLst>
              <a:ext uri="{FF2B5EF4-FFF2-40B4-BE49-F238E27FC236}">
                <a16:creationId xmlns:a16="http://schemas.microsoft.com/office/drawing/2014/main" id="{030D4E53-B8F6-590D-1B1D-659EDE6C75A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CBDA84-3CC6-27C0-7814-AAA5EA961C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466" y="734796"/>
            <a:ext cx="6849533" cy="36784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4BCDE6-F16E-56EE-5D15-072BBD3BA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466" y="730250"/>
            <a:ext cx="6849535" cy="36784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80BE42-BE3C-FDFE-5606-FB4874CBD4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466" y="730405"/>
            <a:ext cx="6851539" cy="36795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95611A-3E8C-A695-D860-F6AEAFC1656D}"/>
              </a:ext>
            </a:extLst>
          </p:cNvPr>
          <p:cNvSpPr txBox="1"/>
          <p:nvPr/>
        </p:nvSpPr>
        <p:spPr>
          <a:xfrm rot="19536145">
            <a:off x="5817387" y="1840374"/>
            <a:ext cx="2736841" cy="307777"/>
          </a:xfrm>
          <a:prstGeom prst="rect">
            <a:avLst/>
          </a:prstGeom>
          <a:noFill/>
          <a:ln w="25400"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2000" dirty="0">
                <a:solidFill>
                  <a:srgbClr val="C00000"/>
                </a:solidFill>
                <a:latin typeface="Stencil" pitchFamily="82" charset="77"/>
              </a:rPr>
              <a:t>CTTB Endorsed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36D9B71-C45A-841C-87EC-FCA873328E21}"/>
              </a:ext>
            </a:extLst>
          </p:cNvPr>
          <p:cNvSpPr/>
          <p:nvPr/>
        </p:nvSpPr>
        <p:spPr>
          <a:xfrm rot="19566321">
            <a:off x="5974023" y="1723533"/>
            <a:ext cx="2456804" cy="57503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85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72043F-9760-1611-85F9-B76008660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1" dirty="0"/>
              <a:t>D</a:t>
            </a:r>
            <a:r>
              <a:rPr lang="en-US" sz="2400" dirty="0"/>
              <a:t>ata </a:t>
            </a:r>
            <a:r>
              <a:rPr lang="en-US" sz="2400" b="1" dirty="0"/>
              <a:t>P</a:t>
            </a:r>
            <a:r>
              <a:rPr lang="en-US" sz="2400" dirty="0"/>
              <a:t>rocessing </a:t>
            </a:r>
            <a:r>
              <a:rPr lang="en-US" sz="2400" b="1" dirty="0"/>
              <a:t>P</a:t>
            </a:r>
            <a:r>
              <a:rPr lang="en-US" sz="2400" dirty="0"/>
              <a:t>latform</a:t>
            </a:r>
            <a:endParaRPr lang="en-150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FEB028-6C94-02E2-344F-791877DAC0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4A7200-8028-596A-BABF-6D20DF17E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717" y="1602658"/>
            <a:ext cx="5166341" cy="3047172"/>
          </a:xfrm>
          <a:prstGeom prst="rect">
            <a:avLst/>
          </a:prstGeom>
        </p:spPr>
      </p:pic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FCD36754-B0E0-4775-FC8D-CF8B31D81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5992" y="894229"/>
            <a:ext cx="8532000" cy="708429"/>
          </a:xfrm>
        </p:spPr>
        <p:txBody>
          <a:bodyPr>
            <a:normAutofit/>
          </a:bodyPr>
          <a:lstStyle/>
          <a:p>
            <a:pPr marL="228600" indent="0"/>
            <a:r>
              <a:rPr lang="en-US" dirty="0">
                <a:solidFill>
                  <a:schemeClr val="tx1"/>
                </a:solidFill>
              </a:rPr>
              <a:t>One tool</a:t>
            </a:r>
            <a:r>
              <a:rPr lang="en-US" dirty="0"/>
              <a:t> for </a:t>
            </a:r>
            <a:r>
              <a:rPr lang="en-US" dirty="0">
                <a:solidFill>
                  <a:schemeClr val="tx1"/>
                </a:solidFill>
              </a:rPr>
              <a:t>Online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and Offline </a:t>
            </a:r>
            <a:r>
              <a:rPr lang="en-US" dirty="0"/>
              <a:t>Analysis </a:t>
            </a:r>
            <a:r>
              <a:rPr lang="en-GB" b="0" dirty="0">
                <a:solidFill>
                  <a:schemeClr val="tx1"/>
                </a:solidFill>
              </a:rPr>
              <a:t>adopting the </a:t>
            </a:r>
            <a:r>
              <a:rPr lang="en-GB" b="0" dirty="0">
                <a:solidFill>
                  <a:schemeClr val="bg2"/>
                </a:solidFill>
              </a:rPr>
              <a:t>UCAP </a:t>
            </a:r>
            <a:r>
              <a:rPr lang="en-GB" b="0" dirty="0">
                <a:solidFill>
                  <a:schemeClr val="tx1"/>
                </a:solidFill>
              </a:rPr>
              <a:t>philosophy: focus on </a:t>
            </a:r>
            <a:r>
              <a:rPr lang="en-GB" b="0" dirty="0">
                <a:solidFill>
                  <a:schemeClr val="bg2"/>
                </a:solidFill>
              </a:rPr>
              <a:t>solving </a:t>
            </a:r>
            <a:r>
              <a:rPr lang="en-GB" b="0" dirty="0">
                <a:solidFill>
                  <a:schemeClr val="tx1"/>
                </a:solidFill>
              </a:rPr>
              <a:t>your problems </a:t>
            </a:r>
            <a:r>
              <a:rPr lang="en-GB" b="0" dirty="0">
                <a:solidFill>
                  <a:schemeClr val="bg2"/>
                </a:solidFill>
              </a:rPr>
              <a:t>and performing your analysis</a:t>
            </a:r>
            <a:r>
              <a:rPr lang="en-GB" b="0" dirty="0">
                <a:solidFill>
                  <a:schemeClr val="tx1"/>
                </a:solidFill>
              </a:rPr>
              <a:t> – we’ll take care of the rest</a:t>
            </a:r>
            <a:endParaRPr lang="en-150" dirty="0"/>
          </a:p>
          <a:p>
            <a:pPr marL="228600" indent="0"/>
            <a:endParaRPr lang="en-150" dirty="0"/>
          </a:p>
          <a:p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4282518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9"/>
          <p:cNvSpPr txBox="1">
            <a:spLocks noGrp="1"/>
          </p:cNvSpPr>
          <p:nvPr>
            <p:ph type="body" idx="1"/>
          </p:nvPr>
        </p:nvSpPr>
        <p:spPr>
          <a:xfrm>
            <a:off x="306000" y="757500"/>
            <a:ext cx="8448600" cy="389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lang="en" sz="1400" b="0" dirty="0"/>
              <a:t>NXCALS: More sophisticated </a:t>
            </a:r>
            <a:r>
              <a:rPr lang="en" sz="1400" b="0" i="1" dirty="0">
                <a:solidFill>
                  <a:srgbClr val="0033A0"/>
                </a:solidFill>
              </a:rPr>
              <a:t>logging-on-demand</a:t>
            </a:r>
            <a:r>
              <a:rPr lang="en" sz="1400" b="0" dirty="0"/>
              <a:t> needed for MD</a:t>
            </a:r>
            <a:endParaRPr sz="1400" b="0" dirty="0"/>
          </a:p>
          <a:p>
            <a:pPr lvl="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" dirty="0"/>
              <a:t>Support for predefined time windows (e.g., for the next 8 hours)</a:t>
            </a:r>
            <a:endParaRPr dirty="0"/>
          </a:p>
          <a:p>
            <a:pPr lvl="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" dirty="0"/>
              <a:t>Nice to have: conditional logging triggered by external events (e.g., when there’s a beam)</a:t>
            </a:r>
            <a:endParaRPr dirty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b="0" dirty="0"/>
              <a:t>NXCALS: </a:t>
            </a:r>
            <a:r>
              <a:rPr lang="en" sz="1400" b="0" dirty="0">
                <a:solidFill>
                  <a:srgbClr val="0033A0"/>
                </a:solidFill>
              </a:rPr>
              <a:t>Data post-processing</a:t>
            </a:r>
            <a:r>
              <a:rPr lang="en" sz="1400" b="0" dirty="0"/>
              <a:t>, down sampling, </a:t>
            </a:r>
            <a:r>
              <a:rPr lang="en" sz="1400" b="0" dirty="0">
                <a:solidFill>
                  <a:schemeClr val="dk1"/>
                </a:solidFill>
              </a:rPr>
              <a:t>repartitioning</a:t>
            </a:r>
            <a:r>
              <a:rPr lang="en" sz="1400" b="0" dirty="0"/>
              <a:t> </a:t>
            </a:r>
            <a:endParaRPr sz="1400" b="0" dirty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b="0" dirty="0"/>
              <a:t>NXCALS: </a:t>
            </a:r>
            <a:r>
              <a:rPr lang="en" sz="1400" b="0" dirty="0">
                <a:solidFill>
                  <a:schemeClr val="dk1"/>
                </a:solidFill>
              </a:rPr>
              <a:t>Simplified API</a:t>
            </a:r>
            <a:r>
              <a:rPr lang="en" sz="1400" b="0" dirty="0"/>
              <a:t>, UTC → local time, pandas for seamless Analysis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b="0" dirty="0"/>
              <a:t>Help people </a:t>
            </a:r>
            <a:r>
              <a:rPr lang="en-US" sz="1200" dirty="0"/>
              <a:t>use Spark efficiently</a:t>
            </a:r>
            <a:endParaRPr sz="1200" b="0" dirty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b="0" dirty="0"/>
              <a:t>NXCALS: Even </a:t>
            </a:r>
            <a:r>
              <a:rPr lang="en" sz="1400" b="0" dirty="0">
                <a:solidFill>
                  <a:srgbClr val="0033A0"/>
                </a:solidFill>
              </a:rPr>
              <a:t>more data into NXCALS</a:t>
            </a:r>
            <a:r>
              <a:rPr lang="en" sz="1400" b="0" dirty="0"/>
              <a:t> (Optics + Settings + Meas) for even more seamless Analysis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b="0" dirty="0"/>
              <a:t>UCAP, NXCALS: Even </a:t>
            </a:r>
            <a:r>
              <a:rPr lang="en" sz="1400" b="0" dirty="0">
                <a:solidFill>
                  <a:srgbClr val="0033A0"/>
                </a:solidFill>
              </a:rPr>
              <a:t>more support for Python</a:t>
            </a:r>
            <a:r>
              <a:rPr lang="en" sz="1400" b="0" dirty="0"/>
              <a:t> 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1200" b="0" dirty="0"/>
              <a:t>“</a:t>
            </a:r>
            <a:r>
              <a:rPr lang="en" sz="1200" b="0" i="1" dirty="0"/>
              <a:t>if Python was not supported we wouldn’t use UCAP at all</a:t>
            </a:r>
            <a:r>
              <a:rPr lang="en" sz="1200" b="0" dirty="0"/>
              <a:t>”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b="0" i="1" dirty="0"/>
              <a:t>“Do we actually need Java in Client Facing API?”</a:t>
            </a:r>
            <a:endParaRPr sz="1200" b="0" i="1" dirty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 b="0" dirty="0"/>
              <a:t>MISC: </a:t>
            </a:r>
            <a:r>
              <a:rPr lang="en" sz="1400" b="0" dirty="0">
                <a:solidFill>
                  <a:schemeClr val="tx1"/>
                </a:solidFill>
              </a:rPr>
              <a:t>Controls orchestration service strategy - </a:t>
            </a:r>
            <a:r>
              <a:rPr lang="en" sz="1300" b="0" dirty="0">
                <a:solidFill>
                  <a:schemeClr val="bg2"/>
                </a:solidFill>
              </a:rPr>
              <a:t>clarify needs and roles between DPP and Sequencer 2.0 (WP5)</a:t>
            </a:r>
          </a:p>
          <a:p>
            <a:pPr indent="-317500">
              <a:lnSpc>
                <a:spcPct val="150000"/>
              </a:lnSpc>
              <a:spcBef>
                <a:spcPts val="0"/>
              </a:spcBef>
              <a:buSzPts val="1400"/>
              <a:buFont typeface="Arial"/>
              <a:buChar char="●"/>
            </a:pPr>
            <a:r>
              <a:rPr lang="en-US" sz="1400" b="0" dirty="0">
                <a:solidFill>
                  <a:schemeClr val="bg2"/>
                </a:solidFill>
              </a:rPr>
              <a:t>MISC/DPP: </a:t>
            </a:r>
            <a:r>
              <a:rPr lang="en-US" sz="1400" b="0" i="1" dirty="0" err="1">
                <a:solidFill>
                  <a:schemeClr val="tx1"/>
                </a:solidFill>
              </a:rPr>
              <a:t>EventBuilder</a:t>
            </a:r>
            <a:r>
              <a:rPr lang="en-US" sz="1400" b="0" i="1" dirty="0">
                <a:solidFill>
                  <a:schemeClr val="bg2"/>
                </a:solidFill>
              </a:rPr>
              <a:t> </a:t>
            </a:r>
            <a:r>
              <a:rPr lang="en-US" sz="1400" b="0" dirty="0">
                <a:solidFill>
                  <a:schemeClr val="tx1"/>
                </a:solidFill>
              </a:rPr>
              <a:t>as</a:t>
            </a:r>
            <a:r>
              <a:rPr lang="en-US" sz="1400" b="0" dirty="0">
                <a:solidFill>
                  <a:schemeClr val="bg2"/>
                </a:solidFill>
              </a:rPr>
              <a:t> </a:t>
            </a:r>
            <a:r>
              <a:rPr lang="en-US" sz="1400" b="0" dirty="0">
                <a:solidFill>
                  <a:schemeClr val="tx1"/>
                </a:solidFill>
              </a:rPr>
              <a:t>a</a:t>
            </a:r>
            <a:r>
              <a:rPr lang="en-US" sz="1400" b="0" dirty="0">
                <a:solidFill>
                  <a:schemeClr val="bg2"/>
                </a:solidFill>
              </a:rPr>
              <a:t> specialized Python </a:t>
            </a:r>
            <a:r>
              <a:rPr lang="en-US" sz="1400" b="0" dirty="0">
                <a:solidFill>
                  <a:schemeClr val="tx1"/>
                </a:solidFill>
              </a:rPr>
              <a:t>library</a:t>
            </a:r>
            <a:r>
              <a:rPr lang="en-US" sz="1400" b="0" dirty="0">
                <a:solidFill>
                  <a:schemeClr val="bg2"/>
                </a:solidFill>
              </a:rPr>
              <a:t> or a service</a:t>
            </a:r>
          </a:p>
          <a:p>
            <a:pPr indent="-317500">
              <a:lnSpc>
                <a:spcPct val="150000"/>
              </a:lnSpc>
              <a:spcBef>
                <a:spcPts val="0"/>
              </a:spcBef>
              <a:buSzPts val="1400"/>
              <a:buFont typeface="Arial"/>
              <a:buChar char="●"/>
            </a:pPr>
            <a:r>
              <a:rPr lang="en-US" sz="1400" b="0" dirty="0">
                <a:solidFill>
                  <a:schemeClr val="bg2"/>
                </a:solidFill>
              </a:rPr>
              <a:t>MISC: </a:t>
            </a:r>
            <a:r>
              <a:rPr lang="en-150" sz="1400" b="0">
                <a:solidFill>
                  <a:schemeClr val="tx1"/>
                </a:solidFill>
              </a:rPr>
              <a:t>API</a:t>
            </a:r>
            <a:r>
              <a:rPr lang="en-150" sz="1400" b="0"/>
              <a:t> </a:t>
            </a:r>
            <a:r>
              <a:rPr lang="en-150" sz="1400" b="0">
                <a:solidFill>
                  <a:schemeClr val="tx1"/>
                </a:solidFill>
              </a:rPr>
              <a:t>for</a:t>
            </a:r>
            <a:r>
              <a:rPr lang="en-150" sz="1400" b="0"/>
              <a:t> </a:t>
            </a:r>
            <a:r>
              <a:rPr lang="en-150" sz="1400" b="0">
                <a:solidFill>
                  <a:schemeClr val="tx1"/>
                </a:solidFill>
              </a:rPr>
              <a:t>cross-accelerator correlation </a:t>
            </a:r>
            <a:r>
              <a:rPr lang="en-150" sz="1400" b="0"/>
              <a:t>(</a:t>
            </a:r>
            <a:r>
              <a:rPr lang="en-150" sz="1300" b="0"/>
              <a:t>e.g. to follow an LHC bunch back to the PS cycle that produced it</a:t>
            </a:r>
            <a:r>
              <a:rPr lang="en-150" sz="1400" b="0"/>
              <a:t>)</a:t>
            </a:r>
          </a:p>
          <a:p>
            <a:pPr indent="-317500">
              <a:lnSpc>
                <a:spcPct val="150000"/>
              </a:lnSpc>
              <a:spcBef>
                <a:spcPts val="0"/>
              </a:spcBef>
              <a:buSzPts val="1400"/>
              <a:buFont typeface="Arial"/>
              <a:buChar char="●"/>
            </a:pPr>
            <a:endParaRPr sz="1400" b="0" dirty="0">
              <a:solidFill>
                <a:schemeClr val="bg2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400" b="0"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b="0" dirty="0"/>
          </a:p>
        </p:txBody>
      </p:sp>
      <p:sp>
        <p:nvSpPr>
          <p:cNvPr id="174" name="Google Shape;174;p29"/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b="1"/>
              <a:t>Miscellaneous</a:t>
            </a:r>
            <a:endParaRPr/>
          </a:p>
        </p:txBody>
      </p:sp>
      <p:sp>
        <p:nvSpPr>
          <p:cNvPr id="175" name="Google Shape;175;p29"/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0"/>
          <p:cNvSpPr txBox="1">
            <a:spLocks noGrp="1"/>
          </p:cNvSpPr>
          <p:nvPr>
            <p:ph type="body" idx="1"/>
          </p:nvPr>
        </p:nvSpPr>
        <p:spPr>
          <a:xfrm>
            <a:off x="306000" y="669303"/>
            <a:ext cx="8448600" cy="3981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b="0" dirty="0">
                <a:solidFill>
                  <a:schemeClr val="dk1"/>
                </a:solidFill>
              </a:rPr>
              <a:t>UCAP</a:t>
            </a:r>
            <a:endParaRPr b="0" dirty="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Char char="●"/>
            </a:pPr>
            <a:r>
              <a:rPr lang="en" b="0" dirty="0"/>
              <a:t>Implementation of </a:t>
            </a:r>
            <a:r>
              <a:rPr lang="en" b="0" i="1" dirty="0" err="1"/>
              <a:t>ucap</a:t>
            </a:r>
            <a:r>
              <a:rPr lang="en" b="0" i="1" dirty="0"/>
              <a:t>-persistence</a:t>
            </a:r>
            <a:endParaRPr b="0" i="1" dirty="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b="0" dirty="0"/>
              <a:t>Integration with Controls Configuration (CCS)</a:t>
            </a: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b="0" dirty="0"/>
              <a:t>Simplify </a:t>
            </a:r>
            <a:r>
              <a:rPr lang="en" b="0" dirty="0"/>
              <a:t>configuration, hide JSON</a:t>
            </a:r>
            <a:endParaRPr b="0"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b="0" dirty="0">
                <a:solidFill>
                  <a:schemeClr val="dk1"/>
                </a:solidFill>
              </a:rPr>
              <a:t>DPP (offline)</a:t>
            </a:r>
            <a:endParaRPr b="0" dirty="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b="0" dirty="0"/>
              <a:t>Technology research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●"/>
            </a:pPr>
            <a:r>
              <a:rPr lang="en-US" b="0" dirty="0"/>
              <a:t>Leveraging </a:t>
            </a:r>
            <a:r>
              <a:rPr lang="en-GB" sz="1400" dirty="0"/>
              <a:t>a rich Cloud-native (Kubernetes) landscape</a:t>
            </a:r>
          </a:p>
          <a:p>
            <a:pPr lvl="1" indent="-330200">
              <a:spcBef>
                <a:spcPts val="0"/>
              </a:spcBef>
              <a:buSzPts val="1600"/>
              <a:buFont typeface="Arial"/>
              <a:buChar char="●"/>
            </a:pPr>
            <a:r>
              <a:rPr lang="en-GB" b="0" dirty="0"/>
              <a:t>Data Streaming solutions</a:t>
            </a:r>
            <a:endParaRPr b="0" dirty="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b="0" dirty="0"/>
              <a:t>PoC Delivery: targeted for Q3 2025 including:</a:t>
            </a:r>
          </a:p>
          <a:p>
            <a:pPr lvl="1" indent="-330200">
              <a:spcBef>
                <a:spcPts val="0"/>
              </a:spcBef>
              <a:buSzPts val="1600"/>
              <a:buChar char="●"/>
            </a:pPr>
            <a:r>
              <a:rPr lang="en-US" b="0" dirty="0"/>
              <a:t>Two offline use cases from </a:t>
            </a:r>
            <a:r>
              <a:rPr lang="en-US" b="0" dirty="0" err="1"/>
              <a:t>SigMon</a:t>
            </a:r>
            <a:r>
              <a:rPr lang="en-US" b="0" dirty="0"/>
              <a:t> and OAF</a:t>
            </a:r>
          </a:p>
          <a:p>
            <a:pPr lvl="1" indent="-330200">
              <a:spcBef>
                <a:spcPts val="0"/>
              </a:spcBef>
              <a:buSzPts val="1600"/>
              <a:buChar char="●"/>
            </a:pPr>
            <a:r>
              <a:rPr lang="en-US" b="0" dirty="0"/>
              <a:t>EPA dashboards</a:t>
            </a:r>
            <a:endParaRPr b="0"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b="0" dirty="0">
                <a:solidFill>
                  <a:schemeClr val="dk1"/>
                </a:solidFill>
              </a:rPr>
              <a:t>MISC</a:t>
            </a:r>
            <a:endParaRPr b="0" dirty="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SzPts val="1600"/>
              <a:buChar char="●"/>
            </a:pPr>
            <a:r>
              <a:rPr lang="en" b="0" dirty="0"/>
              <a:t>NXCALS/CCDB: Extend </a:t>
            </a:r>
            <a:r>
              <a:rPr lang="en" b="0" i="1" dirty="0"/>
              <a:t>logging-on-demand</a:t>
            </a:r>
            <a:endParaRPr b="0" i="1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b="0" dirty="0"/>
              <a:t>More and better Python APIs (</a:t>
            </a:r>
            <a:r>
              <a:rPr lang="en" b="0" dirty="0" err="1"/>
              <a:t>pyJapc</a:t>
            </a:r>
            <a:r>
              <a:rPr lang="en" b="0" dirty="0"/>
              <a:t> </a:t>
            </a:r>
            <a:r>
              <a:rPr lang="en" b="0" dirty="0">
                <a:sym typeface="Wingdings" pitchFamily="2" charset="2"/>
              </a:rPr>
              <a:t> </a:t>
            </a:r>
            <a:r>
              <a:rPr lang="en" b="0" dirty="0" err="1">
                <a:sym typeface="Wingdings" pitchFamily="2" charset="2"/>
              </a:rPr>
              <a:t>pyDA</a:t>
            </a:r>
            <a:r>
              <a:rPr lang="en" b="0" dirty="0">
                <a:sym typeface="Wingdings" pitchFamily="2" charset="2"/>
              </a:rPr>
              <a:t>, …</a:t>
            </a:r>
            <a:r>
              <a:rPr lang="en" b="0" dirty="0"/>
              <a:t>)</a:t>
            </a:r>
          </a:p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</a:pPr>
            <a:endParaRPr b="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b="0" dirty="0">
              <a:solidFill>
                <a:schemeClr val="dk1"/>
              </a:solidFill>
            </a:endParaRPr>
          </a:p>
        </p:txBody>
      </p:sp>
      <p:sp>
        <p:nvSpPr>
          <p:cNvPr id="182" name="Google Shape;182;p30"/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b="1"/>
              <a:t>Plans for 2025</a:t>
            </a:r>
            <a:endParaRPr/>
          </a:p>
        </p:txBody>
      </p:sp>
      <p:sp>
        <p:nvSpPr>
          <p:cNvPr id="183" name="Google Shape;183;p30"/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1"/>
          <p:cNvSpPr txBox="1">
            <a:spLocks noGrp="1"/>
          </p:cNvSpPr>
          <p:nvPr>
            <p:ph type="body" idx="1"/>
          </p:nvPr>
        </p:nvSpPr>
        <p:spPr>
          <a:xfrm>
            <a:off x="306000" y="757500"/>
            <a:ext cx="8532000" cy="3893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b="0" i="0" u="none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There is a clear and growing need to provide a </a:t>
            </a:r>
            <a:r>
              <a:rPr lang="en-GB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ata </a:t>
            </a:r>
            <a:r>
              <a:rPr lang="en-GB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rocessing </a:t>
            </a:r>
            <a:r>
              <a:rPr lang="en-GB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latform </a:t>
            </a:r>
            <a:r>
              <a:rPr lang="en-GB" b="0" i="0" u="none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a</a:t>
            </a:r>
            <a:r>
              <a:rPr lang="en-GB" sz="1800" b="0" i="0" u="none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Service</a:t>
            </a:r>
          </a:p>
          <a:p>
            <a:pPr lvl="1" indent="-330200">
              <a:lnSpc>
                <a:spcPct val="150000"/>
              </a:lnSpc>
              <a:spcBef>
                <a:spcPts val="0"/>
              </a:spcBef>
              <a:buSzPts val="1600"/>
              <a:buChar char="●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UCAP </a:t>
            </a:r>
            <a:r>
              <a:rPr lang="en-GB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</a:t>
            </a:r>
            <a:r>
              <a:rPr lang="en-GB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widely adopted </a:t>
            </a:r>
            <a:r>
              <a:rPr lang="en-GB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online use case</a:t>
            </a:r>
            <a:endParaRPr lang="en-GB" b="0" i="0" u="none" strike="noStrike" dirty="0">
              <a:solidFill>
                <a:schemeClr val="bg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330200">
              <a:lnSpc>
                <a:spcPct val="150000"/>
              </a:lnSpc>
              <a:spcBef>
                <a:spcPts val="0"/>
              </a:spcBef>
              <a:buFont typeface="Arial"/>
              <a:buChar char="●"/>
            </a:pPr>
            <a:r>
              <a:rPr lang="en-GB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Multiple</a:t>
            </a:r>
            <a:r>
              <a:rPr lang="en-GB" b="0" i="0" u="none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group in ATS have also implemented </a:t>
            </a:r>
            <a:r>
              <a:rPr lang="en-GB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offline</a:t>
            </a:r>
            <a:r>
              <a:rPr lang="en-GB" b="0" i="0" u="none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  <a:r>
              <a:rPr lang="en-GB" b="0" i="0" u="none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their own </a:t>
            </a:r>
            <a:r>
              <a:rPr lang="en-GB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</a:t>
            </a:r>
          </a:p>
          <a:p>
            <a:pPr indent="-330200">
              <a:lnSpc>
                <a:spcPct val="150000"/>
              </a:lnSpc>
              <a:spcBef>
                <a:spcPts val="0"/>
              </a:spcBef>
              <a:buFont typeface="Arial"/>
              <a:buChar char="●"/>
            </a:pPr>
            <a:r>
              <a:rPr lang="en-GB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DPP</a:t>
            </a:r>
            <a:r>
              <a:rPr lang="en-GB" b="0" i="0" u="none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is aimed to address both</a:t>
            </a:r>
          </a:p>
          <a:p>
            <a:pPr lvl="1" indent="-330200">
              <a:lnSpc>
                <a:spcPct val="150000"/>
              </a:lnSpc>
              <a:spcBef>
                <a:spcPts val="0"/>
              </a:spcBef>
              <a:buFont typeface="Arial"/>
              <a:buChar char="●"/>
            </a:pPr>
            <a:r>
              <a:rPr lang="en-GB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endorsed</a:t>
            </a:r>
            <a:r>
              <a:rPr lang="en-GB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CTTB</a:t>
            </a:r>
          </a:p>
          <a:p>
            <a:pPr lvl="1" indent="-330200">
              <a:lnSpc>
                <a:spcPct val="150000"/>
              </a:lnSpc>
              <a:spcBef>
                <a:spcPts val="0"/>
              </a:spcBef>
              <a:buFont typeface="Arial"/>
              <a:buChar char="●"/>
            </a:pPr>
            <a:r>
              <a:rPr lang="en-GB" b="0" i="0" u="none" strike="noStrike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Recruitment is ongoing</a:t>
            </a:r>
          </a:p>
          <a:p>
            <a:pPr lvl="1" indent="-330200">
              <a:lnSpc>
                <a:spcPct val="150000"/>
              </a:lnSpc>
              <a:spcBef>
                <a:spcPts val="0"/>
              </a:spcBef>
              <a:buFont typeface="Arial"/>
              <a:buChar char="●"/>
            </a:pPr>
            <a:r>
              <a:rPr lang="en-GB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factors in additional, emerging requirements, e.g., from EPA Work Packages</a:t>
            </a:r>
          </a:p>
          <a:p>
            <a:pPr lvl="1" indent="-330200">
              <a:lnSpc>
                <a:spcPct val="150000"/>
              </a:lnSpc>
              <a:spcBef>
                <a:spcPts val="0"/>
              </a:spcBef>
              <a:buFont typeface="Arial"/>
              <a:buChar char="●"/>
            </a:pPr>
            <a:r>
              <a:rPr lang="en-GB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brings more data in NXCALS, better Python support, better APIs</a:t>
            </a:r>
          </a:p>
          <a:p>
            <a:pPr indent="-330200">
              <a:lnSpc>
                <a:spcPct val="150000"/>
              </a:lnSpc>
              <a:spcBef>
                <a:spcPts val="0"/>
              </a:spcBef>
              <a:buFont typeface="Arial"/>
              <a:buChar char="●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Proof-of-Concept will be done in 2025 and we’re looking forward to reporting back here in 1 year 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</a:t>
            </a: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330200">
              <a:lnSpc>
                <a:spcPct val="150000"/>
              </a:lnSpc>
              <a:spcBef>
                <a:spcPts val="0"/>
              </a:spcBef>
              <a:buFont typeface="Arial"/>
              <a:buChar char="●"/>
            </a:pPr>
            <a:endParaRPr lang="en-GB" b="0" i="0" u="none" strike="noStrike" dirty="0">
              <a:solidFill>
                <a:srgbClr val="FFFFFF"/>
              </a:solidFill>
              <a:effectLst/>
              <a:latin typeface="Aptos" panose="020B0004020202020204" pitchFamily="34" charset="0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lang="en-CH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Google Shape;189;p31"/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477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120E6B-C629-24C4-67BF-99FA550637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EC474526-BF06-304C-A191-FA546140A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>
            <a:extLst>
              <a:ext uri="{FF2B5EF4-FFF2-40B4-BE49-F238E27FC236}">
                <a16:creationId xmlns:a16="http://schemas.microsoft.com/office/drawing/2014/main" id="{7FDB9324-22FA-2265-D3C0-EEA40566C62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8D70B-4597-30F5-856C-EAC0EA843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60" y="1856840"/>
            <a:ext cx="8532000" cy="1429820"/>
          </a:xfrm>
        </p:spPr>
        <p:txBody>
          <a:bodyPr/>
          <a:lstStyle/>
          <a:p>
            <a:pPr algn="ctr"/>
            <a:r>
              <a:rPr lang="en-GB" sz="4800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20819618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 txBox="1">
            <a:spLocks noGrp="1"/>
          </p:cNvSpPr>
          <p:nvPr>
            <p:ph type="body" idx="1"/>
          </p:nvPr>
        </p:nvSpPr>
        <p:spPr>
          <a:xfrm>
            <a:off x="305998" y="906780"/>
            <a:ext cx="8467720" cy="374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dk1"/>
                </a:solidFill>
              </a:rPr>
              <a:t>User-Friendly</a:t>
            </a:r>
            <a:r>
              <a:rPr lang="en-GB" b="0" dirty="0"/>
              <a:t> Service Submission</a:t>
            </a:r>
            <a:r>
              <a:rPr lang="en-150" b="0"/>
              <a:t> </a:t>
            </a:r>
            <a:endParaRPr lang="en-US" b="0" dirty="0"/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GB" b="0" dirty="0"/>
              <a:t>Users can submit their code without worrying about the infra</a:t>
            </a: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GB" dirty="0"/>
              <a:t>Resources are scaled as needed</a:t>
            </a:r>
            <a:endParaRPr lang="en-GB" b="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GB" b="0" dirty="0"/>
              <a:t>Declarative usage: </a:t>
            </a:r>
            <a:r>
              <a:rPr lang="en-GB" b="0" dirty="0">
                <a:solidFill>
                  <a:srgbClr val="0033A0"/>
                </a:solidFill>
              </a:rPr>
              <a:t>simplified interaction</a:t>
            </a:r>
            <a:r>
              <a:rPr lang="en-GB" b="0" dirty="0"/>
              <a:t> with existing systems (e.g., UCAP)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GB" b="0" dirty="0"/>
              <a:t>Beginner friendly: prepare a simple analysis in less than 1 hour</a:t>
            </a:r>
            <a:r>
              <a:rPr lang="en-150" b="0"/>
              <a:t> </a:t>
            </a:r>
            <a:endParaRPr lang="en-GB" b="0" dirty="0">
              <a:highlight>
                <a:srgbClr val="FFFF00"/>
              </a:highlight>
            </a:endParaRPr>
          </a:p>
          <a:p>
            <a:pPr lvl="1" indent="-342900">
              <a:lnSpc>
                <a:spcPct val="115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GB" b="0" dirty="0"/>
              <a:t>Create a skeleton from a template </a:t>
            </a:r>
            <a:r>
              <a:rPr lang="en-GB" b="0" dirty="0">
                <a:sym typeface="Wingdings" pitchFamily="2" charset="2"/>
              </a:rPr>
              <a:t> </a:t>
            </a:r>
            <a:r>
              <a:rPr lang="en-GB" b="0" dirty="0"/>
              <a:t>develop &amp; test &amp; run locally </a:t>
            </a:r>
            <a:r>
              <a:rPr lang="en-GB" b="0" dirty="0">
                <a:sym typeface="Wingdings" pitchFamily="2" charset="2"/>
              </a:rPr>
              <a:t> deploy</a:t>
            </a:r>
            <a:endParaRPr lang="en-GB" b="0" dirty="0"/>
          </a:p>
          <a:p>
            <a:pPr marL="400050" indent="-285750">
              <a:lnSpc>
                <a:spcPct val="115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endParaRPr lang="en-150" b="0" dirty="0"/>
          </a:p>
          <a:p>
            <a:pPr marL="114300" indent="0">
              <a:lnSpc>
                <a:spcPct val="115000"/>
              </a:lnSpc>
              <a:spcBef>
                <a:spcPts val="0"/>
              </a:spcBef>
              <a:buSzPts val="1800"/>
            </a:pPr>
            <a:endParaRPr lang="en-US" b="0" dirty="0"/>
          </a:p>
          <a:p>
            <a:pPr marL="400050" indent="-285750">
              <a:lnSpc>
                <a:spcPct val="115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150" b="0">
                <a:solidFill>
                  <a:schemeClr val="dk1"/>
                </a:solidFill>
              </a:rPr>
              <a:t>Powered by a Kubernetes/Knative service, aka </a:t>
            </a:r>
            <a:r>
              <a:rPr lang="en-GB" b="0" dirty="0"/>
              <a:t>Function as a Service (</a:t>
            </a:r>
            <a:r>
              <a:rPr lang="en-GB" b="0" dirty="0" err="1"/>
              <a:t>FaaS</a:t>
            </a:r>
            <a:r>
              <a:rPr lang="en-GB" b="0" dirty="0"/>
              <a:t>)</a:t>
            </a:r>
          </a:p>
          <a:p>
            <a:pPr marL="857250" lvl="1" indent="-285750">
              <a:lnSpc>
                <a:spcPct val="115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b="0" dirty="0" err="1"/>
              <a:t>Knative’s</a:t>
            </a:r>
            <a:r>
              <a:rPr lang="en-US" b="0" dirty="0"/>
              <a:t> Serving, </a:t>
            </a:r>
            <a:r>
              <a:rPr lang="en-US" b="0" dirty="0" err="1"/>
              <a:t>Eventing</a:t>
            </a:r>
            <a:r>
              <a:rPr lang="en-US" b="0" dirty="0"/>
              <a:t>, </a:t>
            </a:r>
            <a:r>
              <a:rPr lang="en-US" b="0" dirty="0" err="1"/>
              <a:t>Func</a:t>
            </a:r>
            <a:r>
              <a:rPr lang="en-US" b="0" dirty="0"/>
              <a:t>, </a:t>
            </a:r>
            <a:r>
              <a:rPr lang="en-US" b="0" dirty="0" err="1"/>
              <a:t>Akka</a:t>
            </a:r>
            <a:endParaRPr lang="en-US" b="0" dirty="0"/>
          </a:p>
          <a:p>
            <a:pPr marL="400050" indent="-285750">
              <a:lnSpc>
                <a:spcPct val="115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150" b="0"/>
              <a:t>Plus</a:t>
            </a:r>
            <a:r>
              <a:rPr lang="en-150" b="0" dirty="0"/>
              <a:t>: more powerful and convenient Python libraries to work with NXCALS </a:t>
            </a:r>
          </a:p>
          <a:p>
            <a:pPr marL="857250" lvl="1" indent="-285750">
              <a:lnSpc>
                <a:spcPct val="115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150" b="0" dirty="0"/>
              <a:t>Pandas-on-Spark to run analysi</a:t>
            </a:r>
            <a:r>
              <a:rPr lang="en-150" dirty="0"/>
              <a:t>s in the NXCALS cluster</a:t>
            </a:r>
            <a:r>
              <a:rPr lang="en-150" b="0"/>
              <a:t>; </a:t>
            </a:r>
            <a:endParaRPr lang="en-US" b="0" dirty="0"/>
          </a:p>
          <a:p>
            <a:pPr marL="857250" lvl="1" indent="-285750">
              <a:lnSpc>
                <a:spcPct val="115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150"/>
              <a:t>API for cross-accelerator correlation (e.g. to follow an LHC bunch back to the PS cycle that produced it)</a:t>
            </a:r>
            <a:endParaRPr lang="en-150" b="0" dirty="0"/>
          </a:p>
          <a:p>
            <a:pPr marL="857250" lvl="1" indent="-285750">
              <a:lnSpc>
                <a:spcPct val="115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150" b="0" dirty="0"/>
              <a:t>Local time by default (not </a:t>
            </a:r>
            <a:r>
              <a:rPr lang="en-150" b="0"/>
              <a:t>UTC)</a:t>
            </a:r>
            <a:endParaRPr lang="en-150" b="0" dirty="0"/>
          </a:p>
          <a:p>
            <a:pPr marL="571500" lvl="1" indent="0">
              <a:lnSpc>
                <a:spcPct val="115000"/>
              </a:lnSpc>
              <a:spcBef>
                <a:spcPts val="0"/>
              </a:spcBef>
              <a:buSzPts val="1800"/>
              <a:buNone/>
            </a:pPr>
            <a:endParaRPr lang="en-GB" b="0" dirty="0">
              <a:highlight>
                <a:srgbClr val="FFFF00"/>
              </a:highlight>
            </a:endParaRPr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endParaRPr lang="en-GB" b="0" dirty="0"/>
          </a:p>
          <a:p>
            <a:pPr marL="1143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endParaRPr lang="en-GB" b="0" dirty="0"/>
          </a:p>
        </p:txBody>
      </p:sp>
      <p:sp>
        <p:nvSpPr>
          <p:cNvPr id="165" name="Google Shape;165;p28"/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dirty="0"/>
              <a:t>DPP - </a:t>
            </a:r>
            <a:r>
              <a:rPr lang="en-150"/>
              <a:t>Ideas </a:t>
            </a:r>
            <a:r>
              <a:rPr lang="en-150" dirty="0"/>
              <a:t>for the implementation</a:t>
            </a:r>
            <a:endParaRPr dirty="0"/>
          </a:p>
        </p:txBody>
      </p:sp>
      <p:sp>
        <p:nvSpPr>
          <p:cNvPr id="166" name="Google Shape;166;p28"/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2CACAD-DEFF-9E43-3DCE-BD872F512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82" y="2412815"/>
            <a:ext cx="4427105" cy="3578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7CBD7D-DFDF-F48A-8996-CE3EC649C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8912" y="2373087"/>
            <a:ext cx="3537408" cy="43727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>
          <a:extLst>
            <a:ext uri="{FF2B5EF4-FFF2-40B4-BE49-F238E27FC236}">
              <a16:creationId xmlns:a16="http://schemas.microsoft.com/office/drawing/2014/main" id="{9D5FF8C1-E746-1CBC-D5C0-5587667D55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>
            <a:extLst>
              <a:ext uri="{FF2B5EF4-FFF2-40B4-BE49-F238E27FC236}">
                <a16:creationId xmlns:a16="http://schemas.microsoft.com/office/drawing/2014/main" id="{57BB122A-6024-BEA4-D5CB-4957DB9DA1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dirty="0"/>
              <a:t>Overview</a:t>
            </a:r>
            <a:endParaRPr dirty="0"/>
          </a:p>
        </p:txBody>
      </p:sp>
      <p:sp>
        <p:nvSpPr>
          <p:cNvPr id="110" name="Google Shape;110;p22">
            <a:extLst>
              <a:ext uri="{FF2B5EF4-FFF2-40B4-BE49-F238E27FC236}">
                <a16:creationId xmlns:a16="http://schemas.microsoft.com/office/drawing/2014/main" id="{ABE86BEC-D90A-CAB4-586E-C5270587892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EFED9-1BAC-F4A6-971C-971A247F8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6950" y="1373631"/>
            <a:ext cx="4610100" cy="2794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9CDFD51-AEA8-8E76-1230-3654BF069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950" y="1373631"/>
            <a:ext cx="4610100" cy="2794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700883-7308-B4A6-5A4E-C1E594A72C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6950" y="1373631"/>
            <a:ext cx="4610100" cy="2794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DCFC9F-1012-4C8E-428C-DEDEC3A1AC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6950" y="1373631"/>
            <a:ext cx="4610100" cy="2794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C299C7-8DC5-F9DA-FB90-4A040393E8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6950" y="1373631"/>
            <a:ext cx="46101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3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0B2BB-2313-26D8-8269-9C500E123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512BAF-79F3-24F7-A497-E71168CD2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5992" y="894229"/>
            <a:ext cx="8532000" cy="3756268"/>
          </a:xfrm>
        </p:spPr>
        <p:txBody>
          <a:bodyPr>
            <a:normAutofit fontScale="92500" lnSpcReduction="20000"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Having distinct solutions for online and offline is inefficient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150"/>
              <a:t>Online </a:t>
            </a:r>
            <a:r>
              <a:rPr lang="en-150" dirty="0"/>
              <a:t>use case: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b="1" dirty="0"/>
              <a:t>Scenario</a:t>
            </a:r>
            <a:r>
              <a:rPr lang="en-US" dirty="0"/>
              <a:t>: </a:t>
            </a:r>
            <a:r>
              <a:rPr lang="en-150"/>
              <a:t>A UCAP </a:t>
            </a:r>
            <a:r>
              <a:rPr lang="en-US" dirty="0"/>
              <a:t>transformation </a:t>
            </a:r>
            <a:r>
              <a:rPr lang="en-150"/>
              <a:t>processes </a:t>
            </a:r>
            <a:r>
              <a:rPr lang="en-150" dirty="0"/>
              <a:t>raw data from devices </a:t>
            </a:r>
            <a:r>
              <a:rPr lang="en-150"/>
              <a:t>and </a:t>
            </a:r>
            <a:r>
              <a:rPr lang="en-US" dirty="0"/>
              <a:t>publishes the results to NXCALS</a:t>
            </a:r>
            <a:endParaRPr lang="en-150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150" b="1" dirty="0"/>
              <a:t>Advantage</a:t>
            </a:r>
            <a:r>
              <a:rPr lang="en-150" dirty="0"/>
              <a:t>: real-time availability of data e.g. </a:t>
            </a:r>
            <a:r>
              <a:rPr lang="en-150"/>
              <a:t>for GUIs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150" b="1"/>
              <a:t>Downside</a:t>
            </a:r>
            <a:r>
              <a:rPr lang="en-150"/>
              <a:t>: the UCAP device </a:t>
            </a:r>
            <a:r>
              <a:rPr lang="en-US" dirty="0"/>
              <a:t>must run continuously</a:t>
            </a:r>
            <a:r>
              <a:rPr lang="en-150"/>
              <a:t>, else there are data</a:t>
            </a:r>
            <a:r>
              <a:rPr lang="en-US" dirty="0"/>
              <a:t> </a:t>
            </a:r>
            <a:r>
              <a:rPr lang="en-150"/>
              <a:t>losses 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150"/>
              <a:t>Corresponding offline use case as an alternative: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b="1" dirty="0"/>
              <a:t>Scenario</a:t>
            </a:r>
            <a:r>
              <a:rPr lang="en-US" dirty="0"/>
              <a:t>: </a:t>
            </a:r>
            <a:r>
              <a:rPr lang="en-150"/>
              <a:t>All </a:t>
            </a:r>
            <a:r>
              <a:rPr lang="en-150" dirty="0"/>
              <a:t>raw data from devices is stored in NXCALS, and the same algorithm as above is executed in offline mode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150" b="1" dirty="0"/>
              <a:t>Advantage</a:t>
            </a:r>
            <a:r>
              <a:rPr lang="en-150" dirty="0"/>
              <a:t>: transformation can be run at anytime. If the algorithm changes, the whole year can be re-calculated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150" b="1" dirty="0"/>
              <a:t>Downside</a:t>
            </a:r>
            <a:r>
              <a:rPr lang="en-150" dirty="0"/>
              <a:t>: data cannot be displayed </a:t>
            </a:r>
            <a:r>
              <a:rPr lang="en-150"/>
              <a:t>in real</a:t>
            </a:r>
            <a:r>
              <a:rPr lang="en-US" dirty="0"/>
              <a:t>-</a:t>
            </a:r>
            <a:r>
              <a:rPr lang="en-150"/>
              <a:t>time</a:t>
            </a:r>
            <a:r>
              <a:rPr lang="en-150" dirty="0"/>
              <a:t>.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150" dirty="0"/>
              <a:t>=&gt; The two are complementary and should be combined.</a:t>
            </a:r>
          </a:p>
          <a:p>
            <a:endParaRPr lang="en-150" dirty="0"/>
          </a:p>
          <a:p>
            <a:r>
              <a:rPr lang="en-150" dirty="0"/>
              <a:t>Challenges to achieve this: Finding a common way of expressing an algorithm for online and </a:t>
            </a:r>
            <a:r>
              <a:rPr lang="en-150"/>
              <a:t>offline </a:t>
            </a:r>
            <a:r>
              <a:rPr lang="en-US" dirty="0"/>
              <a:t>== </a:t>
            </a:r>
            <a:r>
              <a:rPr lang="en-150"/>
              <a:t>common </a:t>
            </a:r>
            <a:r>
              <a:rPr lang="en-US" dirty="0"/>
              <a:t>tools, </a:t>
            </a:r>
            <a:r>
              <a:rPr lang="en-150"/>
              <a:t>data </a:t>
            </a:r>
            <a:r>
              <a:rPr lang="en-150" dirty="0"/>
              <a:t>structures </a:t>
            </a:r>
            <a:r>
              <a:rPr lang="en-150"/>
              <a:t>and APIs</a:t>
            </a:r>
            <a:endParaRPr lang="en-150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150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150" dirty="0"/>
          </a:p>
          <a:p>
            <a:endParaRPr lang="en-1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41D6D9-E23E-6AA9-610F-A5887610A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150" sz="2400" dirty="0"/>
              <a:t>Online and offline – why and how to merge?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E10AD-CE81-ED96-2D3C-D358ABF689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69138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DCAC0398-8779-8E10-FB3B-199956486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>
            <a:extLst>
              <a:ext uri="{FF2B5EF4-FFF2-40B4-BE49-F238E27FC236}">
                <a16:creationId xmlns:a16="http://schemas.microsoft.com/office/drawing/2014/main" id="{CE838219-C063-AD79-A24F-630C895B595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481015-D98B-3D32-CCB0-FFD158F11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000" y="2150868"/>
            <a:ext cx="8532000" cy="841763"/>
          </a:xfrm>
        </p:spPr>
        <p:txBody>
          <a:bodyPr/>
          <a:lstStyle/>
          <a:p>
            <a:pPr algn="ctr"/>
            <a:r>
              <a:rPr lang="en-GB" sz="4800" dirty="0"/>
              <a:t>Online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1781513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>
          <a:extLst>
            <a:ext uri="{FF2B5EF4-FFF2-40B4-BE49-F238E27FC236}">
              <a16:creationId xmlns:a16="http://schemas.microsoft.com/office/drawing/2014/main" id="{E2DFF3EF-D3EF-B17D-48CC-6FA356F42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8BAF081-20E6-90EA-3839-2DBA0ABFF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276" y="1515245"/>
            <a:ext cx="4135447" cy="2682452"/>
          </a:xfrm>
          <a:prstGeom prst="rect">
            <a:avLst/>
          </a:prstGeom>
        </p:spPr>
      </p:pic>
      <p:pic>
        <p:nvPicPr>
          <p:cNvPr id="2" name="Google Shape;110;p22">
            <a:extLst>
              <a:ext uri="{FF2B5EF4-FFF2-40B4-BE49-F238E27FC236}">
                <a16:creationId xmlns:a16="http://schemas.microsoft.com/office/drawing/2014/main" id="{903E7C32-C709-EC63-7555-8CCCFEE230A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4246" y="127089"/>
            <a:ext cx="882477" cy="88302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4">
            <a:extLst>
              <a:ext uri="{FF2B5EF4-FFF2-40B4-BE49-F238E27FC236}">
                <a16:creationId xmlns:a16="http://schemas.microsoft.com/office/drawing/2014/main" id="{1D03C017-FFEC-4B65-A3BB-688116E625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47561" y="1546578"/>
            <a:ext cx="5102263" cy="3014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143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endParaRPr lang="en-GB" sz="1400" dirty="0"/>
          </a:p>
          <a:p>
            <a:pPr marL="1143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GB" sz="1400" dirty="0"/>
              <a:t>Many different</a:t>
            </a:r>
            <a:r>
              <a:rPr lang="en" sz="1400" dirty="0"/>
              <a:t> use cases:</a:t>
            </a:r>
          </a:p>
          <a:p>
            <a:pPr indent="-34290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" sz="1400" b="0" dirty="0"/>
              <a:t>Processing &amp; concentration of operational signals</a:t>
            </a:r>
          </a:p>
          <a:p>
            <a:pPr indent="-34290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" sz="1400" b="0" dirty="0"/>
              <a:t>Wire Scanner analysis </a:t>
            </a:r>
          </a:p>
          <a:p>
            <a:pPr indent="-34290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" sz="1400" b="0" dirty="0"/>
              <a:t>Diamond BLMs</a:t>
            </a:r>
          </a:p>
          <a:p>
            <a:pPr indent="-34290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" sz="1400" b="0" dirty="0"/>
              <a:t>Automatic Fault Recording  (</a:t>
            </a:r>
            <a:r>
              <a:rPr lang="en" sz="1400" b="0" i="1" dirty="0"/>
              <a:t>see talk by A. </a:t>
            </a:r>
            <a:r>
              <a:rPr lang="en" sz="1400" b="0" i="1" dirty="0" err="1"/>
              <a:t>Asko</a:t>
            </a:r>
            <a:r>
              <a:rPr lang="en" sz="1400" b="0" dirty="0"/>
              <a:t>)</a:t>
            </a:r>
          </a:p>
          <a:p>
            <a:pPr indent="-34290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" sz="1400" b="0" dirty="0"/>
              <a:t>SISv2 complex logic</a:t>
            </a:r>
          </a:p>
          <a:p>
            <a:pPr indent="-34290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" sz="1400" b="0" dirty="0"/>
              <a:t>Automated multi-bunch </a:t>
            </a:r>
            <a:r>
              <a:rPr lang="en" sz="1400" b="0"/>
              <a:t>tomography (</a:t>
            </a:r>
            <a:r>
              <a:rPr lang="en" sz="1000" b="0" i="1"/>
              <a:t>see. </a:t>
            </a:r>
            <a:r>
              <a:rPr lang="en" sz="1000" b="0" i="1" dirty="0"/>
              <a:t>talk by A. </a:t>
            </a:r>
            <a:r>
              <a:rPr lang="en" sz="1000" b="0" i="1" dirty="0" err="1"/>
              <a:t>Beeckman</a:t>
            </a:r>
            <a:r>
              <a:rPr lang="en" sz="1400" b="0" dirty="0"/>
              <a:t>)</a:t>
            </a:r>
          </a:p>
          <a:p>
            <a:pPr indent="-342900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GB" sz="1400" b="0" dirty="0"/>
              <a:t>etc... </a:t>
            </a:r>
            <a:endParaRPr lang="en" sz="1400" b="0" dirty="0"/>
          </a:p>
          <a:p>
            <a:pPr marL="114300" indent="0">
              <a:spcBef>
                <a:spcPts val="0"/>
              </a:spcBef>
              <a:buSzPts val="1800"/>
            </a:pPr>
            <a:endParaRPr lang="en" sz="1400" b="0" dirty="0"/>
          </a:p>
        </p:txBody>
      </p:sp>
      <p:sp>
        <p:nvSpPr>
          <p:cNvPr id="126" name="Google Shape;126;p24">
            <a:extLst>
              <a:ext uri="{FF2B5EF4-FFF2-40B4-BE49-F238E27FC236}">
                <a16:creationId xmlns:a16="http://schemas.microsoft.com/office/drawing/2014/main" id="{4D7228A0-E4C0-E0D6-FB97-B542A14CF76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6000" y="280199"/>
            <a:ext cx="8532000" cy="810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dirty="0"/>
              <a:t>UCAP – the </a:t>
            </a:r>
            <a:r>
              <a:rPr lang="en-US" dirty="0"/>
              <a:t>primary choice for </a:t>
            </a:r>
            <a:r>
              <a:rPr lang="en" dirty="0"/>
              <a:t>online</a:t>
            </a:r>
            <a:br>
              <a:rPr lang="en" dirty="0"/>
            </a:br>
            <a:r>
              <a:rPr lang="en" dirty="0"/>
              <a:t>data processing</a:t>
            </a:r>
            <a:endParaRPr dirty="0"/>
          </a:p>
        </p:txBody>
      </p:sp>
      <p:sp>
        <p:nvSpPr>
          <p:cNvPr id="127" name="Google Shape;127;p24">
            <a:extLst>
              <a:ext uri="{FF2B5EF4-FFF2-40B4-BE49-F238E27FC236}">
                <a16:creationId xmlns:a16="http://schemas.microsoft.com/office/drawing/2014/main" id="{D9A408D7-CBC3-849C-A63F-71B10A4F56E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3" name="Google Shape;145;p26">
            <a:extLst>
              <a:ext uri="{FF2B5EF4-FFF2-40B4-BE49-F238E27FC236}">
                <a16:creationId xmlns:a16="http://schemas.microsoft.com/office/drawing/2014/main" id="{7299818B-8C69-4727-C059-EC26890721EC}"/>
              </a:ext>
            </a:extLst>
          </p:cNvPr>
          <p:cNvSpPr txBox="1">
            <a:spLocks/>
          </p:cNvSpPr>
          <p:nvPr/>
        </p:nvSpPr>
        <p:spPr>
          <a:xfrm>
            <a:off x="306000" y="1091043"/>
            <a:ext cx="8061600" cy="455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48590" indent="0">
              <a:buSzPct val="100000"/>
            </a:pPr>
            <a:r>
              <a:rPr lang="en-GB" sz="1400" dirty="0">
                <a:solidFill>
                  <a:schemeClr val="tx1"/>
                </a:solidFill>
              </a:rPr>
              <a:t>Common pattern</a:t>
            </a:r>
            <a:r>
              <a:rPr lang="en-GB" sz="1400" b="0" dirty="0">
                <a:solidFill>
                  <a:schemeClr val="tx1"/>
                </a:solidFill>
              </a:rPr>
              <a:t>: Data aggregation</a:t>
            </a:r>
            <a:r>
              <a:rPr lang="en-GB" sz="1400" b="0" dirty="0">
                <a:solidFill>
                  <a:schemeClr val="bg2"/>
                </a:solidFill>
              </a:rPr>
              <a:t> </a:t>
            </a:r>
            <a:r>
              <a:rPr lang="en-GB" sz="1400" b="0" dirty="0">
                <a:solidFill>
                  <a:schemeClr val="tx1"/>
                </a:solidFill>
              </a:rPr>
              <a:t>→</a:t>
            </a:r>
            <a:r>
              <a:rPr lang="en-GB" sz="1400" b="0" dirty="0">
                <a:solidFill>
                  <a:schemeClr val="tx1"/>
                </a:solidFill>
                <a:sym typeface="Wingdings" pitchFamily="2" charset="2"/>
              </a:rPr>
              <a:t> Process </a:t>
            </a:r>
            <a:r>
              <a:rPr lang="en-GB" sz="1400" b="0" dirty="0">
                <a:solidFill>
                  <a:schemeClr val="tx1"/>
                </a:solidFill>
              </a:rPr>
              <a:t>→</a:t>
            </a:r>
            <a:r>
              <a:rPr lang="en-GB" sz="1400" b="0" dirty="0">
                <a:solidFill>
                  <a:schemeClr val="tx1"/>
                </a:solidFill>
                <a:sym typeface="Wingdings" pitchFamily="2" charset="2"/>
              </a:rPr>
              <a:t> Publish </a:t>
            </a:r>
            <a:r>
              <a:rPr lang="en-GB" sz="1400" b="0" dirty="0">
                <a:solidFill>
                  <a:schemeClr val="bg2"/>
                </a:solidFill>
                <a:sym typeface="Wingdings" pitchFamily="2" charset="2"/>
              </a:rPr>
              <a:t>+ Store [Notify]</a:t>
            </a:r>
          </a:p>
          <a:p>
            <a:pPr marL="605790" lvl="1" indent="0">
              <a:buSzPct val="100000"/>
              <a:buFont typeface="Arial"/>
              <a:buNone/>
            </a:pPr>
            <a:endParaRPr lang="en-GB" sz="1200" dirty="0">
              <a:solidFill>
                <a:schemeClr val="tx1"/>
              </a:solidFill>
              <a:sym typeface="Wingdings" pitchFamily="2" charset="2"/>
            </a:endParaRPr>
          </a:p>
          <a:p>
            <a:pPr marL="148590" indent="0">
              <a:buSzPct val="100000"/>
            </a:pP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3627927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>
          <a:extLst>
            <a:ext uri="{FF2B5EF4-FFF2-40B4-BE49-F238E27FC236}">
              <a16:creationId xmlns:a16="http://schemas.microsoft.com/office/drawing/2014/main" id="{6F74E2ED-37D1-329C-B2CE-0DF611726D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10;p22">
            <a:extLst>
              <a:ext uri="{FF2B5EF4-FFF2-40B4-BE49-F238E27FC236}">
                <a16:creationId xmlns:a16="http://schemas.microsoft.com/office/drawing/2014/main" id="{05287C47-747C-CFC4-FCBD-2AD67C97108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4246" y="127089"/>
            <a:ext cx="882477" cy="88302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>
            <a:extLst>
              <a:ext uri="{FF2B5EF4-FFF2-40B4-BE49-F238E27FC236}">
                <a16:creationId xmlns:a16="http://schemas.microsoft.com/office/drawing/2014/main" id="{2F3A39BE-60E2-8602-36FE-71DDC03A0F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545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dirty="0"/>
              <a:t>UCAP</a:t>
            </a:r>
            <a:r>
              <a:rPr lang="en-150"/>
              <a:t> </a:t>
            </a:r>
            <a:r>
              <a:rPr lang="en-US" dirty="0"/>
              <a:t>overview</a:t>
            </a:r>
            <a:endParaRPr dirty="0"/>
          </a:p>
        </p:txBody>
      </p:sp>
      <p:sp>
        <p:nvSpPr>
          <p:cNvPr id="127" name="Google Shape;127;p24">
            <a:extLst>
              <a:ext uri="{FF2B5EF4-FFF2-40B4-BE49-F238E27FC236}">
                <a16:creationId xmlns:a16="http://schemas.microsoft.com/office/drawing/2014/main" id="{E496BB45-EF06-996C-3220-FA9DC829BEA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128" name="Google Shape;128;p24">
            <a:extLst>
              <a:ext uri="{FF2B5EF4-FFF2-40B4-BE49-F238E27FC236}">
                <a16:creationId xmlns:a16="http://schemas.microsoft.com/office/drawing/2014/main" id="{745C6F92-32CE-30A1-0E8F-F90B8709927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28191" y="724829"/>
            <a:ext cx="6487618" cy="28628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27;p15">
            <a:extLst>
              <a:ext uri="{FF2B5EF4-FFF2-40B4-BE49-F238E27FC236}">
                <a16:creationId xmlns:a16="http://schemas.microsoft.com/office/drawing/2014/main" id="{17D42046-EE9B-ED74-9BE6-9DE1D29B8B1C}"/>
              </a:ext>
            </a:extLst>
          </p:cNvPr>
          <p:cNvSpPr/>
          <p:nvPr/>
        </p:nvSpPr>
        <p:spPr>
          <a:xfrm>
            <a:off x="2509574" y="3656047"/>
            <a:ext cx="3922905" cy="937548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chemeClr val="dk1"/>
                </a:solidFill>
              </a:rPr>
              <a:t>10 bare-metal machines (</a:t>
            </a:r>
            <a:r>
              <a:rPr lang="en-US" sz="1000" b="1" i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cs-</a:t>
            </a:r>
            <a:r>
              <a:rPr lang="en-US" sz="1000" b="1" i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ccr</a:t>
            </a:r>
            <a:r>
              <a:rPr lang="en-US" sz="1000" b="1" i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-[1:10]</a:t>
            </a:r>
            <a:r>
              <a:rPr lang="en-US" sz="1000" dirty="0">
                <a:solidFill>
                  <a:schemeClr val="dk1"/>
                </a:solidFill>
              </a:rPr>
              <a:t>)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chemeClr val="dk1"/>
                </a:solidFill>
              </a:rPr>
              <a:t>2 machines with GPU (</a:t>
            </a:r>
            <a:r>
              <a:rPr lang="en-US" sz="1000" b="1" i="1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cs-513-ml002, cs-ccr-ml004</a:t>
            </a:r>
            <a:r>
              <a:rPr lang="en-US" sz="1000" dirty="0">
                <a:solidFill>
                  <a:schemeClr val="dk1"/>
                </a:solidFill>
              </a:rPr>
              <a:t>)</a:t>
            </a:r>
            <a:endParaRPr sz="10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>
                <a:solidFill>
                  <a:schemeClr val="dk1"/>
                </a:solidFill>
              </a:rPr>
              <a:t>Node count: </a:t>
            </a:r>
            <a:r>
              <a:rPr lang="en-US" sz="1000" b="1" dirty="0">
                <a:solidFill>
                  <a:schemeClr val="dk1"/>
                </a:solidFill>
              </a:rPr>
              <a:t>203 nodes</a:t>
            </a:r>
            <a:r>
              <a:rPr lang="en-US" sz="1000" dirty="0">
                <a:solidFill>
                  <a:schemeClr val="dk1"/>
                </a:solidFill>
              </a:rPr>
              <a:t> : 95 PRO, 102 TEST, 6 TESTBED</a:t>
            </a:r>
            <a:endParaRPr sz="10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763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71AF4FB-A200-BBB3-ACC7-D1F9FB021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077" y="852413"/>
            <a:ext cx="3306583" cy="1803590"/>
          </a:xfrm>
          <a:prstGeom prst="rect">
            <a:avLst/>
          </a:prstGeom>
        </p:spPr>
      </p:pic>
      <p:sp>
        <p:nvSpPr>
          <p:cNvPr id="136" name="Google Shape;136;p25"/>
          <p:cNvSpPr txBox="1">
            <a:spLocks noGrp="1"/>
          </p:cNvSpPr>
          <p:nvPr>
            <p:ph type="body" idx="1"/>
          </p:nvPr>
        </p:nvSpPr>
        <p:spPr>
          <a:xfrm>
            <a:off x="306000" y="964398"/>
            <a:ext cx="8531999" cy="36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550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 dirty="0"/>
              <a:t>Recent </a:t>
            </a:r>
            <a:r>
              <a:rPr lang="en" sz="1800" dirty="0">
                <a:solidFill>
                  <a:schemeClr val="tx1"/>
                </a:solidFill>
              </a:rPr>
              <a:t>developments driven by EPA &amp; community</a:t>
            </a:r>
            <a:endParaRPr sz="1800" dirty="0">
              <a:solidFill>
                <a:schemeClr val="tx1"/>
              </a:solidFill>
            </a:endParaRPr>
          </a:p>
          <a:p>
            <a:pPr marL="457200" lvl="0" indent="-317182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ct val="100000"/>
              <a:buChar char="●"/>
            </a:pPr>
            <a:r>
              <a:rPr lang="en-150" sz="1800" b="0" dirty="0"/>
              <a:t>Combine </a:t>
            </a:r>
            <a:r>
              <a:rPr lang="en-150" sz="1800" b="0"/>
              <a:t>online </a:t>
            </a:r>
            <a:r>
              <a:rPr lang="en-US" sz="1800" b="0" dirty="0"/>
              <a:t>and</a:t>
            </a:r>
            <a:r>
              <a:rPr lang="en" sz="1800" b="0" dirty="0"/>
              <a:t> offline </a:t>
            </a:r>
            <a:r>
              <a:rPr lang="en-150" sz="1800" b="0" dirty="0"/>
              <a:t>data </a:t>
            </a:r>
            <a:r>
              <a:rPr lang="en" sz="1800" b="0" dirty="0"/>
              <a:t>→ </a:t>
            </a:r>
            <a:r>
              <a:rPr lang="en" sz="1800" b="0" dirty="0">
                <a:solidFill>
                  <a:schemeClr val="tx1"/>
                </a:solidFill>
              </a:rPr>
              <a:t>integration with NXCALS</a:t>
            </a:r>
            <a:endParaRPr sz="1800" b="0" dirty="0">
              <a:solidFill>
                <a:schemeClr val="tx1"/>
              </a:solidFill>
            </a:endParaRPr>
          </a:p>
          <a:p>
            <a:pPr marL="457200" lvl="0" indent="-317182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ct val="100000"/>
              <a:buChar char="●"/>
            </a:pPr>
            <a:r>
              <a:rPr lang="en" sz="1800" b="0" dirty="0">
                <a:solidFill>
                  <a:schemeClr val="tx1"/>
                </a:solidFill>
              </a:rPr>
              <a:t>Simplifying debugging</a:t>
            </a:r>
            <a:r>
              <a:rPr lang="en" sz="1800" b="0" dirty="0"/>
              <a:t> → </a:t>
            </a:r>
            <a:r>
              <a:rPr lang="en" sz="1800" b="0" dirty="0">
                <a:solidFill>
                  <a:schemeClr val="tx1"/>
                </a:solidFill>
              </a:rPr>
              <a:t>logs</a:t>
            </a:r>
            <a:r>
              <a:rPr lang="en" sz="1800" b="0" dirty="0"/>
              <a:t> are now stored </a:t>
            </a:r>
            <a:r>
              <a:rPr lang="en" sz="1800" b="0" dirty="0">
                <a:solidFill>
                  <a:schemeClr val="tx1"/>
                </a:solidFill>
              </a:rPr>
              <a:t>in OpenSearch</a:t>
            </a:r>
          </a:p>
          <a:p>
            <a:pPr lvl="1" indent="-317182">
              <a:lnSpc>
                <a:spcPct val="115000"/>
              </a:lnSpc>
              <a:spcBef>
                <a:spcPts val="800"/>
              </a:spcBef>
              <a:buSzPct val="100000"/>
              <a:buChar char="●"/>
            </a:pPr>
            <a:r>
              <a:rPr lang="en-US" sz="1600" b="0" dirty="0">
                <a:solidFill>
                  <a:schemeClr val="bg2"/>
                </a:solidFill>
              </a:rPr>
              <a:t>Still room for improvement for Python (debugging from IDE)</a:t>
            </a:r>
            <a:endParaRPr sz="1600" b="0" dirty="0">
              <a:solidFill>
                <a:schemeClr val="bg2"/>
              </a:solidFill>
            </a:endParaRPr>
          </a:p>
          <a:p>
            <a:pPr marL="457200" lvl="0" indent="-317182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ct val="100000"/>
              <a:buChar char="●"/>
            </a:pPr>
            <a:r>
              <a:rPr lang="en" sz="1800" b="0" dirty="0"/>
              <a:t>LSA Trim, AFT, Email Actors, SET support, and many more.</a:t>
            </a:r>
            <a:endParaRPr sz="1800" b="0" dirty="0"/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 dirty="0"/>
              <a:t>Planned improvements</a:t>
            </a:r>
            <a:endParaRPr sz="1800" dirty="0"/>
          </a:p>
          <a:p>
            <a:pPr marL="457200" lvl="0" indent="-317182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ct val="100000"/>
              <a:buChar char="●"/>
            </a:pPr>
            <a:r>
              <a:rPr lang="en-150" sz="1800" b="0" dirty="0"/>
              <a:t>Automatic device declaration in </a:t>
            </a:r>
            <a:r>
              <a:rPr lang="en" sz="1800" b="0" dirty="0"/>
              <a:t>CCS </a:t>
            </a:r>
          </a:p>
          <a:p>
            <a:pPr lvl="1" indent="-317182">
              <a:lnSpc>
                <a:spcPct val="115000"/>
              </a:lnSpc>
              <a:spcBef>
                <a:spcPts val="800"/>
              </a:spcBef>
              <a:buSzPct val="100000"/>
              <a:buChar char="●"/>
            </a:pPr>
            <a:r>
              <a:rPr lang="en-US" sz="1600" b="0" dirty="0"/>
              <a:t>No more manual </a:t>
            </a:r>
            <a:r>
              <a:rPr lang="en-150" sz="1600" b="0" dirty="0"/>
              <a:t>declarations</a:t>
            </a:r>
            <a:r>
              <a:rPr lang="en-US" sz="1600" b="0" dirty="0"/>
              <a:t> in </a:t>
            </a:r>
            <a:r>
              <a:rPr lang="en-150" sz="1600" b="0" dirty="0"/>
              <a:t>the </a:t>
            </a:r>
            <a:r>
              <a:rPr lang="en-US" sz="1600" b="0" dirty="0"/>
              <a:t>CCDE</a:t>
            </a:r>
            <a:r>
              <a:rPr lang="en-150" sz="1600" b="0" dirty="0"/>
              <a:t> web interface</a:t>
            </a:r>
            <a:endParaRPr sz="1600" b="0" dirty="0"/>
          </a:p>
          <a:p>
            <a:pPr marL="457200" lvl="0" indent="-317182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ct val="100000"/>
              <a:buChar char="●"/>
            </a:pPr>
            <a:r>
              <a:rPr lang="en" sz="1800" b="0" i="1" dirty="0">
                <a:solidFill>
                  <a:schemeClr val="tx1"/>
                </a:solidFill>
              </a:rPr>
              <a:t>ucap-persistence</a:t>
            </a:r>
            <a:r>
              <a:rPr lang="en" sz="1800" i="1" dirty="0">
                <a:solidFill>
                  <a:schemeClr val="tx1"/>
                </a:solidFill>
              </a:rPr>
              <a:t> </a:t>
            </a:r>
            <a:r>
              <a:rPr lang="en-150" sz="1800" b="0" dirty="0"/>
              <a:t>to keep </a:t>
            </a:r>
            <a:r>
              <a:rPr lang="en" sz="1800" b="0" dirty="0"/>
              <a:t>Converters state</a:t>
            </a:r>
            <a:r>
              <a:rPr lang="en-150" sz="1800" b="0" dirty="0"/>
              <a:t> when UCAP node is rebooted</a:t>
            </a:r>
            <a:endParaRPr lang="en" sz="1800" b="0" dirty="0"/>
          </a:p>
          <a:p>
            <a:pPr indent="-317182">
              <a:lnSpc>
                <a:spcPct val="115000"/>
              </a:lnSpc>
              <a:buSzPct val="100000"/>
              <a:buChar char="●"/>
            </a:pPr>
            <a:r>
              <a:rPr lang="en-US" sz="1800" b="0" dirty="0"/>
              <a:t>Support for event recording &amp; replaying</a:t>
            </a:r>
            <a:endParaRPr sz="1800" b="0" dirty="0"/>
          </a:p>
          <a:p>
            <a:pPr marL="457200" lvl="0" indent="-317182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ct val="100000"/>
              <a:buChar char="●"/>
            </a:pPr>
            <a:r>
              <a:rPr lang="en" sz="1800" b="0" dirty="0">
                <a:solidFill>
                  <a:schemeClr val="bg2"/>
                </a:solidFill>
              </a:rPr>
              <a:t>Streamline configuration with </a:t>
            </a:r>
            <a:r>
              <a:rPr lang="en" sz="1800" b="0" dirty="0">
                <a:solidFill>
                  <a:schemeClr val="tx1"/>
                </a:solidFill>
              </a:rPr>
              <a:t>automated JSON generation</a:t>
            </a:r>
            <a:endParaRPr lang="en-150" sz="1800" b="0" dirty="0">
              <a:solidFill>
                <a:schemeClr val="tx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150" sz="1800"/>
              <a:t>Limitations:</a:t>
            </a:r>
            <a:endParaRPr lang="it-IT" sz="1800" b="0" dirty="0"/>
          </a:p>
          <a:p>
            <a:pPr marL="425768" lvl="0" indent="-28575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150" sz="1800" b="0" dirty="0">
                <a:solidFill>
                  <a:schemeClr val="tx1"/>
                </a:solidFill>
              </a:rPr>
              <a:t>UCAP is not a virtual device framework, i.e. unsuitable to implement e.g. Orchestration </a:t>
            </a:r>
            <a:r>
              <a:rPr lang="en-150" sz="1800" b="0">
                <a:solidFill>
                  <a:schemeClr val="tx1"/>
                </a:solidFill>
              </a:rPr>
              <a:t>server </a:t>
            </a:r>
            <a:r>
              <a:rPr lang="en-US" sz="1800" b="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150" sz="1800" b="0">
                <a:solidFill>
                  <a:schemeClr val="tx1"/>
                </a:solidFill>
              </a:rPr>
              <a:t> </a:t>
            </a:r>
            <a:r>
              <a:rPr lang="en-150" sz="1800" b="0" dirty="0">
                <a:solidFill>
                  <a:schemeClr val="tx1"/>
                </a:solidFill>
              </a:rPr>
              <a:t>We </a:t>
            </a:r>
            <a:r>
              <a:rPr lang="en-150" sz="1800" b="0">
                <a:solidFill>
                  <a:schemeClr val="tx1"/>
                </a:solidFill>
              </a:rPr>
              <a:t>need some</a:t>
            </a:r>
            <a:r>
              <a:rPr lang="en-US" sz="1800" b="0" dirty="0">
                <a:solidFill>
                  <a:schemeClr val="tx1"/>
                </a:solidFill>
              </a:rPr>
              <a:t>thing else</a:t>
            </a:r>
            <a:endParaRPr lang="en-150" sz="1800" b="0" dirty="0">
              <a:solidFill>
                <a:schemeClr val="tx1"/>
              </a:solidFill>
            </a:endParaRPr>
          </a:p>
          <a:p>
            <a:pPr marL="425768" lvl="0" indent="-28575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b="0" dirty="0"/>
              <a:t>In UCAP all data is expressed in JAPC-style</a:t>
            </a:r>
            <a:r>
              <a:rPr lang="en-150" sz="1800" b="0"/>
              <a:t>, </a:t>
            </a:r>
            <a:r>
              <a:rPr lang="en-US" sz="1800" b="0" dirty="0"/>
              <a:t>however, operating on domain-specific types would be more convenient</a:t>
            </a:r>
            <a:endParaRPr lang="en" sz="1800" b="0" dirty="0"/>
          </a:p>
        </p:txBody>
      </p:sp>
      <p:sp>
        <p:nvSpPr>
          <p:cNvPr id="137" name="Google Shape;137;p25"/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dirty="0"/>
              <a:t>UCAP extensions and improvements</a:t>
            </a:r>
            <a:endParaRPr dirty="0"/>
          </a:p>
        </p:txBody>
      </p:sp>
      <p:sp>
        <p:nvSpPr>
          <p:cNvPr id="138" name="Google Shape;138;p25"/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2" name="Google Shape;110;p22">
            <a:extLst>
              <a:ext uri="{FF2B5EF4-FFF2-40B4-BE49-F238E27FC236}">
                <a16:creationId xmlns:a16="http://schemas.microsoft.com/office/drawing/2014/main" id="{C14C7B7E-3C44-094C-2993-79C784CB2CB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2375" y="130535"/>
            <a:ext cx="882477" cy="883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39;p25">
            <a:extLst>
              <a:ext uri="{FF2B5EF4-FFF2-40B4-BE49-F238E27FC236}">
                <a16:creationId xmlns:a16="http://schemas.microsoft.com/office/drawing/2014/main" id="{297B58B9-32B4-7351-34A7-F44B723B82E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24237" y="2650406"/>
            <a:ext cx="3411840" cy="12431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FC192761-4A9F-5BD7-A86D-BC5E83AA26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6">
            <a:extLst>
              <a:ext uri="{FF2B5EF4-FFF2-40B4-BE49-F238E27FC236}">
                <a16:creationId xmlns:a16="http://schemas.microsoft.com/office/drawing/2014/main" id="{14CB3C7B-45DE-F64F-782D-14745309D35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00" y="1603023"/>
            <a:ext cx="4226727" cy="289476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6">
            <a:extLst>
              <a:ext uri="{FF2B5EF4-FFF2-40B4-BE49-F238E27FC236}">
                <a16:creationId xmlns:a16="http://schemas.microsoft.com/office/drawing/2014/main" id="{5CFAD4AA-CDB4-3A47-0443-8FB5BB68CE7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06000" y="774377"/>
            <a:ext cx="8284843" cy="727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48590" lvl="0" indent="0" algn="l" rtl="0">
              <a:spcBef>
                <a:spcPts val="800"/>
              </a:spcBef>
              <a:spcAft>
                <a:spcPts val="0"/>
              </a:spcAft>
              <a:buSzPct val="100000"/>
            </a:pPr>
            <a:r>
              <a:rPr lang="en" sz="1400" b="0" dirty="0">
                <a:solidFill>
                  <a:schemeClr val="tx1"/>
                </a:solidFill>
              </a:rPr>
              <a:t>EPA WP8 </a:t>
            </a:r>
            <a:r>
              <a:rPr lang="en" sz="1400" b="0" dirty="0"/>
              <a:t>– towards equipment automation aka “</a:t>
            </a:r>
            <a:r>
              <a:rPr lang="en" sz="1400" b="0" dirty="0">
                <a:solidFill>
                  <a:schemeClr val="tx1"/>
                </a:solidFill>
              </a:rPr>
              <a:t>smart and agile equipment</a:t>
            </a:r>
            <a:r>
              <a:rPr lang="en" sz="1400" b="0" dirty="0"/>
              <a:t>”</a:t>
            </a:r>
          </a:p>
          <a:p>
            <a:pPr marL="148590" indent="0">
              <a:buSzPct val="100000"/>
            </a:pPr>
            <a:r>
              <a:rPr lang="en" sz="1400" b="0" dirty="0"/>
              <a:t>A </a:t>
            </a:r>
            <a:r>
              <a:rPr lang="en" sz="1400" b="0" dirty="0">
                <a:solidFill>
                  <a:schemeClr val="tx1"/>
                </a:solidFill>
              </a:rPr>
              <a:t>framework</a:t>
            </a:r>
            <a:r>
              <a:rPr lang="en" sz="1400" b="0" dirty="0"/>
              <a:t> that allows </a:t>
            </a:r>
            <a:r>
              <a:rPr lang="en" sz="1400" b="0" dirty="0">
                <a:solidFill>
                  <a:schemeClr val="tx1"/>
                </a:solidFill>
              </a:rPr>
              <a:t>equipment </a:t>
            </a:r>
            <a:r>
              <a:rPr lang="en" sz="1400" b="0" dirty="0"/>
              <a:t>experts to </a:t>
            </a:r>
            <a:r>
              <a:rPr lang="en" sz="1400" b="0" dirty="0">
                <a:solidFill>
                  <a:schemeClr val="tx1"/>
                </a:solidFill>
              </a:rPr>
              <a:t>design automation </a:t>
            </a:r>
            <a:r>
              <a:rPr lang="en" sz="1400" b="0" dirty="0"/>
              <a:t>for their machinery</a:t>
            </a:r>
            <a:endParaRPr lang="en-GB" sz="1400" dirty="0">
              <a:solidFill>
                <a:schemeClr val="tx1"/>
              </a:solidFill>
              <a:sym typeface="Wingdings" pitchFamily="2" charset="2"/>
            </a:endParaRPr>
          </a:p>
        </p:txBody>
      </p:sp>
      <p:sp>
        <p:nvSpPr>
          <p:cNvPr id="146" name="Google Shape;146;p26">
            <a:extLst>
              <a:ext uri="{FF2B5EF4-FFF2-40B4-BE49-F238E27FC236}">
                <a16:creationId xmlns:a16="http://schemas.microsoft.com/office/drawing/2014/main" id="{86292770-04F2-905D-4EF7-CBFB8B8C35D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dirty="0"/>
              <a:t>New Data Processing Requirements from EPA</a:t>
            </a:r>
            <a:endParaRPr dirty="0"/>
          </a:p>
        </p:txBody>
      </p:sp>
      <p:sp>
        <p:nvSpPr>
          <p:cNvPr id="147" name="Google Shape;147;p26">
            <a:extLst>
              <a:ext uri="{FF2B5EF4-FFF2-40B4-BE49-F238E27FC236}">
                <a16:creationId xmlns:a16="http://schemas.microsoft.com/office/drawing/2014/main" id="{B8DC85AA-0467-99CD-3D9C-4ACA13A44D8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061635-45AB-BD1B-EF41-8DC2BBA07B4D}"/>
              </a:ext>
            </a:extLst>
          </p:cNvPr>
          <p:cNvSpPr txBox="1"/>
          <p:nvPr/>
        </p:nvSpPr>
        <p:spPr>
          <a:xfrm>
            <a:off x="2148307" y="4448146"/>
            <a:ext cx="25353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sym typeface="Wingdings" pitchFamily="2" charset="2"/>
              </a:rPr>
              <a:t>Courtesy to F. </a:t>
            </a:r>
            <a:r>
              <a:rPr lang="en-GB" sz="600" dirty="0" err="1">
                <a:sym typeface="Wingdings" pitchFamily="2" charset="2"/>
              </a:rPr>
              <a:t>Velotti</a:t>
            </a:r>
            <a:r>
              <a:rPr lang="en-GB" sz="600" dirty="0">
                <a:sym typeface="Wingdings" pitchFamily="2" charset="2"/>
              </a:rPr>
              <a:t> and K. </a:t>
            </a:r>
            <a:r>
              <a:rPr lang="en-GB" sz="600" dirty="0" err="1">
                <a:sym typeface="Wingdings" pitchFamily="2" charset="2"/>
              </a:rPr>
              <a:t>Papastergiou</a:t>
            </a:r>
            <a:r>
              <a:rPr lang="en-GB" sz="600" dirty="0">
                <a:sym typeface="Wingdings" pitchFamily="2" charset="2"/>
              </a:rPr>
              <a:t>  (</a:t>
            </a:r>
            <a:r>
              <a:rPr lang="en-GB" sz="600" dirty="0">
                <a:sym typeface="Wingdings" pitchFamily="2" charset="2"/>
                <a:hlinkClick r:id="rId4"/>
              </a:rPr>
              <a:t>JAP23</a:t>
            </a:r>
            <a:r>
              <a:rPr lang="en-GB" sz="600" dirty="0">
                <a:sym typeface="Wingdings" pitchFamily="2" charset="2"/>
              </a:rPr>
              <a:t>)</a:t>
            </a:r>
            <a:endParaRPr lang="en-GB" sz="600" dirty="0">
              <a:hlinkClick r:id="rId5"/>
            </a:endParaRPr>
          </a:p>
        </p:txBody>
      </p:sp>
      <p:sp>
        <p:nvSpPr>
          <p:cNvPr id="3" name="Google Shape;145;p26">
            <a:extLst>
              <a:ext uri="{FF2B5EF4-FFF2-40B4-BE49-F238E27FC236}">
                <a16:creationId xmlns:a16="http://schemas.microsoft.com/office/drawing/2014/main" id="{B2D8587A-3E07-D4C3-8B54-2904774D59A0}"/>
              </a:ext>
            </a:extLst>
          </p:cNvPr>
          <p:cNvSpPr txBox="1">
            <a:spLocks/>
          </p:cNvSpPr>
          <p:nvPr/>
        </p:nvSpPr>
        <p:spPr>
          <a:xfrm>
            <a:off x="5445927" y="2052024"/>
            <a:ext cx="3638440" cy="727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48590" indent="0">
              <a:buSzPct val="100000"/>
            </a:pPr>
            <a:r>
              <a:rPr lang="en-GB" sz="1400" dirty="0">
                <a:solidFill>
                  <a:schemeClr val="tx1"/>
                </a:solidFill>
              </a:rPr>
              <a:t>=&gt; A more powerful and flexible analysis framework is needed</a:t>
            </a:r>
          </a:p>
        </p:txBody>
      </p:sp>
    </p:spTree>
    <p:extLst>
      <p:ext uri="{BB962C8B-B14F-4D97-AF65-F5344CB8AC3E}">
        <p14:creationId xmlns:p14="http://schemas.microsoft.com/office/powerpoint/2010/main" val="338806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5C19F201-F048-87C9-B21F-A4060E7C5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>
            <a:extLst>
              <a:ext uri="{FF2B5EF4-FFF2-40B4-BE49-F238E27FC236}">
                <a16:creationId xmlns:a16="http://schemas.microsoft.com/office/drawing/2014/main" id="{A7290483-FE43-13B4-C913-FC58E3CD43E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5E6A52-F2F1-2A3D-DAB3-59748A7D7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60" y="2150868"/>
            <a:ext cx="8532000" cy="841763"/>
          </a:xfrm>
        </p:spPr>
        <p:txBody>
          <a:bodyPr/>
          <a:lstStyle/>
          <a:p>
            <a:pPr algn="ctr"/>
            <a:r>
              <a:rPr lang="en-GB" sz="4800" dirty="0"/>
              <a:t>Offline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2714446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D85BBB26-2108-0248-69AF-F9ECD81DA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9BDE0FC-894F-2089-49EA-76E73DFEE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091" y="3254280"/>
            <a:ext cx="2524611" cy="1442635"/>
          </a:xfrm>
          <a:prstGeom prst="rect">
            <a:avLst/>
          </a:prstGeom>
        </p:spPr>
      </p:pic>
      <p:sp>
        <p:nvSpPr>
          <p:cNvPr id="145" name="Google Shape;145;p26">
            <a:extLst>
              <a:ext uri="{FF2B5EF4-FFF2-40B4-BE49-F238E27FC236}">
                <a16:creationId xmlns:a16="http://schemas.microsoft.com/office/drawing/2014/main" id="{7FCCD56E-2A8D-996F-53DE-4787566BD9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06000" y="1234800"/>
            <a:ext cx="4615250" cy="3415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20000"/>
          </a:bodyPr>
          <a:lstStyle/>
          <a:p>
            <a:pPr indent="-308610">
              <a:buSzPct val="100000"/>
              <a:buFont typeface="Arial"/>
              <a:buChar char="●"/>
            </a:pPr>
            <a:r>
              <a:rPr lang="en-GB" sz="1400" b="0" dirty="0"/>
              <a:t>Several </a:t>
            </a:r>
            <a:r>
              <a:rPr lang="en-GB" sz="1400" b="0" dirty="0">
                <a:solidFill>
                  <a:schemeClr val="tx1"/>
                </a:solidFill>
              </a:rPr>
              <a:t>different </a:t>
            </a:r>
            <a:r>
              <a:rPr lang="en-150" sz="1400" b="0" dirty="0">
                <a:solidFill>
                  <a:schemeClr val="tx1"/>
                </a:solidFill>
              </a:rPr>
              <a:t>implementations</a:t>
            </a:r>
            <a:r>
              <a:rPr lang="en-GB" sz="1400" b="0" dirty="0">
                <a:solidFill>
                  <a:schemeClr val="tx1"/>
                </a:solidFill>
              </a:rPr>
              <a:t> exist</a:t>
            </a:r>
            <a:r>
              <a:rPr lang="en-150" sz="1400" b="0" dirty="0">
                <a:solidFill>
                  <a:schemeClr val="tx1"/>
                </a:solidFill>
              </a:rPr>
              <a:t> with </a:t>
            </a:r>
            <a:r>
              <a:rPr lang="en-150" sz="1400" b="0">
                <a:solidFill>
                  <a:schemeClr val="tx1"/>
                </a:solidFill>
              </a:rPr>
              <a:t>similar functionality</a:t>
            </a:r>
            <a:endParaRPr lang="en-GB" sz="1400" b="0" strike="sngStrike" dirty="0"/>
          </a:p>
          <a:p>
            <a:pPr lvl="1" indent="-308610">
              <a:buSzPct val="100000"/>
              <a:buFont typeface="Arial"/>
              <a:buChar char="●"/>
            </a:pPr>
            <a:r>
              <a:rPr lang="en" sz="1200" b="1" dirty="0"/>
              <a:t>O</a:t>
            </a:r>
            <a:r>
              <a:rPr lang="en" sz="1200" dirty="0"/>
              <a:t>ffline</a:t>
            </a:r>
            <a:r>
              <a:rPr lang="en" sz="1200" b="1" dirty="0"/>
              <a:t> A</a:t>
            </a:r>
            <a:r>
              <a:rPr lang="en" sz="1200" dirty="0"/>
              <a:t>nalysis</a:t>
            </a:r>
            <a:r>
              <a:rPr lang="en" sz="1200" b="1" dirty="0"/>
              <a:t> F</a:t>
            </a:r>
            <a:r>
              <a:rPr lang="en" sz="1200" dirty="0"/>
              <a:t>ramework – regular analysis of instrument data for tracking performance, aging, etc. (SY-BI)</a:t>
            </a:r>
            <a:endParaRPr lang="en" sz="1200" b="1" dirty="0"/>
          </a:p>
          <a:p>
            <a:pPr lvl="1" indent="-308610">
              <a:buSzPct val="100000"/>
              <a:buChar char="●"/>
            </a:pPr>
            <a:r>
              <a:rPr lang="en" sz="1200" b="1" dirty="0"/>
              <a:t>B</a:t>
            </a:r>
            <a:r>
              <a:rPr lang="en" sz="1200" dirty="0"/>
              <a:t>eam </a:t>
            </a:r>
            <a:r>
              <a:rPr lang="en" sz="1200" b="1" dirty="0"/>
              <a:t>P</a:t>
            </a:r>
            <a:r>
              <a:rPr lang="en" sz="1200" dirty="0"/>
              <a:t>erformance </a:t>
            </a:r>
            <a:r>
              <a:rPr lang="en" sz="1200" b="1" dirty="0"/>
              <a:t>T</a:t>
            </a:r>
            <a:r>
              <a:rPr lang="en" sz="1200" dirty="0"/>
              <a:t>racking</a:t>
            </a:r>
            <a:r>
              <a:rPr lang="en" sz="1200" b="0" dirty="0"/>
              <a:t> - operation performance of the different accelerators (</a:t>
            </a:r>
            <a:r>
              <a:rPr lang="en" sz="1200" dirty="0"/>
              <a:t>BE-OP, BE-ABP</a:t>
            </a:r>
            <a:r>
              <a:rPr lang="en" sz="1200" b="0" dirty="0"/>
              <a:t>)</a:t>
            </a:r>
          </a:p>
          <a:p>
            <a:pPr lvl="1" indent="-308610">
              <a:buSzPct val="100000"/>
              <a:buChar char="●"/>
            </a:pPr>
            <a:r>
              <a:rPr lang="en" sz="1200" b="1" dirty="0"/>
              <a:t>Sig</a:t>
            </a:r>
            <a:r>
              <a:rPr lang="en" sz="1200" dirty="0"/>
              <a:t>nal </a:t>
            </a:r>
            <a:r>
              <a:rPr lang="en" sz="1200" b="1" dirty="0"/>
              <a:t>Mon</a:t>
            </a:r>
            <a:r>
              <a:rPr lang="en" sz="1200" dirty="0"/>
              <a:t>itoring</a:t>
            </a:r>
            <a:r>
              <a:rPr lang="en" sz="1200" b="1" dirty="0"/>
              <a:t> </a:t>
            </a:r>
            <a:r>
              <a:rPr lang="en" sz="1200" b="0" dirty="0"/>
              <a:t>– hardware </a:t>
            </a:r>
            <a:r>
              <a:rPr lang="en" sz="1200" b="0" dirty="0" err="1"/>
              <a:t>commis</a:t>
            </a:r>
            <a:r>
              <a:rPr lang="en-GB" sz="1200" b="0" dirty="0"/>
              <a:t>s</a:t>
            </a:r>
            <a:r>
              <a:rPr lang="en" sz="1200" b="0" dirty="0" err="1"/>
              <a:t>ioning</a:t>
            </a:r>
            <a:r>
              <a:rPr lang="en" sz="1200" b="0" dirty="0"/>
              <a:t>, powering tests, circuit performance, quench analysis (</a:t>
            </a:r>
            <a:r>
              <a:rPr lang="en" sz="1200" dirty="0"/>
              <a:t>TE-MPE</a:t>
            </a:r>
            <a:r>
              <a:rPr lang="en" sz="1200" b="0" dirty="0"/>
              <a:t>)</a:t>
            </a:r>
          </a:p>
          <a:p>
            <a:pPr lvl="1" indent="-308610">
              <a:spcBef>
                <a:spcPts val="800"/>
              </a:spcBef>
              <a:buSzPct val="100000"/>
              <a:buChar char="●"/>
            </a:pPr>
            <a:r>
              <a:rPr lang="en" sz="1200" b="1" dirty="0"/>
              <a:t>D</a:t>
            </a:r>
            <a:r>
              <a:rPr lang="en" sz="1200" dirty="0"/>
              <a:t>ata </a:t>
            </a:r>
            <a:r>
              <a:rPr lang="en" sz="1200" b="1" dirty="0"/>
              <a:t>A</a:t>
            </a:r>
            <a:r>
              <a:rPr lang="en" sz="1200" dirty="0"/>
              <a:t>nalysis </a:t>
            </a:r>
            <a:r>
              <a:rPr lang="en" sz="1200" b="1" dirty="0"/>
              <a:t>a</a:t>
            </a:r>
            <a:r>
              <a:rPr lang="en" sz="1200" dirty="0"/>
              <a:t>s a </a:t>
            </a:r>
            <a:r>
              <a:rPr lang="en" sz="1200" b="1" dirty="0"/>
              <a:t>S</a:t>
            </a:r>
            <a:r>
              <a:rPr lang="en" sz="1200" dirty="0"/>
              <a:t>ervice </a:t>
            </a:r>
            <a:r>
              <a:rPr lang="en" sz="1200" b="0" dirty="0"/>
              <a:t>– water consumption, </a:t>
            </a:r>
            <a:r>
              <a:rPr lang="en" sz="1200" b="0" dirty="0" err="1"/>
              <a:t>Cryo</a:t>
            </a:r>
            <a:r>
              <a:rPr lang="en" sz="1200" b="0" dirty="0"/>
              <a:t> instrumentation and operation (BE-ICS, TE-CRG)</a:t>
            </a:r>
          </a:p>
          <a:p>
            <a:pPr lvl="1" indent="-308610">
              <a:spcBef>
                <a:spcPts val="800"/>
              </a:spcBef>
              <a:buSzPct val="100000"/>
              <a:buChar char="●"/>
            </a:pPr>
            <a:r>
              <a:rPr lang="en" sz="1200" b="0" dirty="0"/>
              <a:t>Several other systems from ABT, STI, TE-VSC</a:t>
            </a:r>
          </a:p>
          <a:p>
            <a:pPr indent="-308610">
              <a:buSzPct val="100000"/>
              <a:buFont typeface="Arial"/>
              <a:buChar char="●"/>
            </a:pPr>
            <a:r>
              <a:rPr lang="en-GB" sz="1400" b="0" dirty="0">
                <a:solidFill>
                  <a:schemeClr val="tx1"/>
                </a:solidFill>
              </a:rPr>
              <a:t>Conceptually similar </a:t>
            </a:r>
            <a:r>
              <a:rPr lang="en-GB" sz="1400" b="0" dirty="0">
                <a:solidFill>
                  <a:schemeClr val="bg2"/>
                </a:solidFill>
              </a:rPr>
              <a:t>but with </a:t>
            </a:r>
            <a:r>
              <a:rPr lang="en-GB" sz="1400" b="0" dirty="0">
                <a:solidFill>
                  <a:schemeClr val="tx1"/>
                </a:solidFill>
              </a:rPr>
              <a:t>different</a:t>
            </a:r>
            <a:r>
              <a:rPr lang="en-GB" sz="1400" b="0" dirty="0">
                <a:solidFill>
                  <a:schemeClr val="bg2"/>
                </a:solidFill>
              </a:rPr>
              <a:t> </a:t>
            </a:r>
            <a:r>
              <a:rPr lang="en-GB" sz="1400" b="0" dirty="0">
                <a:solidFill>
                  <a:schemeClr val="tx1"/>
                </a:solidFill>
              </a:rPr>
              <a:t>implementation</a:t>
            </a:r>
          </a:p>
          <a:p>
            <a:pPr lvl="1" indent="-308610">
              <a:buSzPct val="100000"/>
              <a:buFont typeface="Arial"/>
              <a:buChar char="●"/>
            </a:pPr>
            <a:r>
              <a:rPr lang="en-GB" sz="1200" dirty="0">
                <a:solidFill>
                  <a:schemeClr val="bg2"/>
                </a:solidFill>
              </a:rPr>
              <a:t>mainly written in Python, different frameworks chosen </a:t>
            </a:r>
          </a:p>
          <a:p>
            <a:pPr lvl="1" indent="-308610">
              <a:buSzPct val="100000"/>
              <a:buFont typeface="Arial"/>
              <a:buChar char="●"/>
            </a:pPr>
            <a:r>
              <a:rPr lang="en-GB" sz="1200" dirty="0">
                <a:solidFill>
                  <a:schemeClr val="bg2"/>
                </a:solidFill>
              </a:rPr>
              <a:t>often operate on ad-hoc infrastructure that might not always be reliable enough</a:t>
            </a:r>
          </a:p>
          <a:p>
            <a:pPr indent="-308610">
              <a:buSzPct val="100000"/>
              <a:buFont typeface="Arial"/>
              <a:buChar char="●"/>
            </a:pPr>
            <a:r>
              <a:rPr lang="en-GB" sz="1400" b="0" dirty="0">
                <a:solidFill>
                  <a:schemeClr val="tx1"/>
                </a:solidFill>
              </a:rPr>
              <a:t>Endorsed by the </a:t>
            </a:r>
            <a:r>
              <a:rPr lang="en-GB" sz="1400" b="0" dirty="0">
                <a:solidFill>
                  <a:schemeClr val="tx1"/>
                </a:solidFill>
                <a:hlinkClick r:id="rId4"/>
              </a:rPr>
              <a:t>CTTB</a:t>
            </a:r>
            <a:r>
              <a:rPr lang="en-GB" sz="1400" b="0" dirty="0">
                <a:solidFill>
                  <a:schemeClr val="tx1"/>
                </a:solidFill>
              </a:rPr>
              <a:t> =&gt; Converge </a:t>
            </a:r>
            <a:r>
              <a:rPr lang="en-GB" sz="1400" b="0" dirty="0"/>
              <a:t>and provide a common solution</a:t>
            </a:r>
          </a:p>
          <a:p>
            <a:pPr indent="-308610">
              <a:buSzPct val="100000"/>
              <a:buFont typeface="Arial"/>
              <a:buChar char="●"/>
            </a:pPr>
            <a:endParaRPr lang="en-GB" dirty="0">
              <a:solidFill>
                <a:schemeClr val="tx1"/>
              </a:solidFill>
            </a:endParaRPr>
          </a:p>
          <a:p>
            <a:pPr marL="148590" lvl="0" indent="0" algn="l" rtl="0">
              <a:spcBef>
                <a:spcPts val="800"/>
              </a:spcBef>
              <a:spcAft>
                <a:spcPts val="0"/>
              </a:spcAft>
              <a:buSzPct val="100000"/>
            </a:pPr>
            <a:endParaRPr lang="en" sz="1400" b="0" dirty="0"/>
          </a:p>
          <a:p>
            <a:pPr marL="148590" lvl="0" indent="0" algn="l" rtl="0">
              <a:spcBef>
                <a:spcPts val="800"/>
              </a:spcBef>
              <a:spcAft>
                <a:spcPts val="0"/>
              </a:spcAft>
              <a:buSzPct val="100000"/>
            </a:pPr>
            <a:endParaRPr sz="1400" b="0" dirty="0"/>
          </a:p>
        </p:txBody>
      </p:sp>
      <p:sp>
        <p:nvSpPr>
          <p:cNvPr id="146" name="Google Shape;146;p26">
            <a:extLst>
              <a:ext uri="{FF2B5EF4-FFF2-40B4-BE49-F238E27FC236}">
                <a16:creationId xmlns:a16="http://schemas.microsoft.com/office/drawing/2014/main" id="{2377FB0A-0F9B-9526-E118-221CD8BABD6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6000" y="280200"/>
            <a:ext cx="85320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dirty="0"/>
              <a:t>Offline Data Processing Overview</a:t>
            </a:r>
            <a:endParaRPr dirty="0"/>
          </a:p>
        </p:txBody>
      </p:sp>
      <p:sp>
        <p:nvSpPr>
          <p:cNvPr id="147" name="Google Shape;147;p26">
            <a:extLst>
              <a:ext uri="{FF2B5EF4-FFF2-40B4-BE49-F238E27FC236}">
                <a16:creationId xmlns:a16="http://schemas.microsoft.com/office/drawing/2014/main" id="{430CCFB7-3838-9513-EC80-AA90C4E9A4A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330660" y="4783762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3" name="Google Shape;145;p26">
            <a:extLst>
              <a:ext uri="{FF2B5EF4-FFF2-40B4-BE49-F238E27FC236}">
                <a16:creationId xmlns:a16="http://schemas.microsoft.com/office/drawing/2014/main" id="{1A75B440-A1CF-E9D1-297B-AF8DA2BC8104}"/>
              </a:ext>
            </a:extLst>
          </p:cNvPr>
          <p:cNvSpPr txBox="1">
            <a:spLocks/>
          </p:cNvSpPr>
          <p:nvPr/>
        </p:nvSpPr>
        <p:spPr>
          <a:xfrm>
            <a:off x="306000" y="886120"/>
            <a:ext cx="8061600" cy="348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48590" indent="0">
              <a:buSzPct val="100000"/>
            </a:pPr>
            <a:r>
              <a:rPr lang="en-GB" sz="1400" dirty="0">
                <a:solidFill>
                  <a:schemeClr val="tx1"/>
                </a:solidFill>
              </a:rPr>
              <a:t>Common pattern</a:t>
            </a:r>
            <a:r>
              <a:rPr lang="en-GB" sz="1400" b="0" dirty="0"/>
              <a:t>: </a:t>
            </a:r>
            <a:r>
              <a:rPr lang="en-GB" sz="1400" b="0" dirty="0">
                <a:solidFill>
                  <a:schemeClr val="tx1"/>
                </a:solidFill>
              </a:rPr>
              <a:t>Query data from NXCALS → process → publish </a:t>
            </a:r>
            <a:r>
              <a:rPr lang="en-GB" sz="1400" b="0" dirty="0"/>
              <a:t>+ store + visualize</a:t>
            </a:r>
            <a:endParaRPr lang="en-GB" sz="1400" b="0" dirty="0">
              <a:solidFill>
                <a:schemeClr val="tx1"/>
              </a:solidFill>
            </a:endParaRPr>
          </a:p>
          <a:p>
            <a:pPr marL="148590" indent="0">
              <a:buSzPct val="100000"/>
            </a:pPr>
            <a:endParaRPr lang="en-GB" sz="1400" b="0" dirty="0"/>
          </a:p>
          <a:p>
            <a:pPr marL="148590" indent="0">
              <a:buSzPct val="100000"/>
            </a:pPr>
            <a:endParaRPr lang="en-GB" sz="1400" b="0" dirty="0"/>
          </a:p>
          <a:p>
            <a:pPr marL="148590" indent="0">
              <a:buSzPct val="100000"/>
            </a:pPr>
            <a:endParaRPr lang="en-GB" sz="1400" b="0" dirty="0"/>
          </a:p>
          <a:p>
            <a:pPr marL="148590" indent="0">
              <a:buSzPct val="100000"/>
            </a:pPr>
            <a:endParaRPr lang="en-GB" sz="1400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7F2BEF-888B-C02B-F5C0-721BCB685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3559" y="1532019"/>
            <a:ext cx="2841731" cy="172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1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9058</TotalTime>
  <Words>1501</Words>
  <Application>Microsoft Macintosh PowerPoint</Application>
  <PresentationFormat>On-screen Show (16:9)</PresentationFormat>
  <Paragraphs>201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Arial</vt:lpstr>
      <vt:lpstr>Courier New</vt:lpstr>
      <vt:lpstr>Stencil</vt:lpstr>
      <vt:lpstr>Wingdings</vt:lpstr>
      <vt:lpstr>Office Theme</vt:lpstr>
      <vt:lpstr>Data and processing resources for analysis  Marcin Sobieszek BE/CSS EPA WP9</vt:lpstr>
      <vt:lpstr>Overview</vt:lpstr>
      <vt:lpstr>Online Data Processing</vt:lpstr>
      <vt:lpstr>UCAP – the primary choice for online data processing</vt:lpstr>
      <vt:lpstr>UCAP overview</vt:lpstr>
      <vt:lpstr>UCAP extensions and improvements</vt:lpstr>
      <vt:lpstr>New Data Processing Requirements from EPA</vt:lpstr>
      <vt:lpstr>Offline Data Processing</vt:lpstr>
      <vt:lpstr>Offline Data Processing Overview</vt:lpstr>
      <vt:lpstr>Vision/ideas for a unified offline solution</vt:lpstr>
      <vt:lpstr>Bringing offline &amp; online together</vt:lpstr>
      <vt:lpstr>Online and offline – why and how to merge?</vt:lpstr>
      <vt:lpstr>Bringing online &amp; offline together</vt:lpstr>
      <vt:lpstr>Data Processing Platform</vt:lpstr>
      <vt:lpstr>Miscellaneous</vt:lpstr>
      <vt:lpstr>Plans for 2025</vt:lpstr>
      <vt:lpstr>Summary</vt:lpstr>
      <vt:lpstr>Extra Slides</vt:lpstr>
      <vt:lpstr>DPP - Ideas for the implementation</vt:lpstr>
      <vt:lpstr>Online and offline – why and how to merge?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Marcin Sobieszek</cp:lastModifiedBy>
  <cp:revision>646</cp:revision>
  <dcterms:modified xsi:type="dcterms:W3CDTF">2024-12-12T06:33:12Z</dcterms:modified>
</cp:coreProperties>
</file>