
<file path=[Content_Types].xml><?xml version="1.0" encoding="utf-8"?>
<Types xmlns="http://schemas.openxmlformats.org/package/2006/content-types">
  <Default ContentType="application/x-fontdata" Extension="fntdata"/>
  <Default ContentType="image/gif" Extension="gif"/>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45.xml"/>
  <Override ContentType="application/vnd.openxmlformats-officedocument.presentationml.notesSlide+xml" PartName="/ppt/notesSlides/notesSlide3.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3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43.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36.xml"/>
  <Override ContentType="application/vnd.openxmlformats-officedocument.presentationml.notesSlide+xml" PartName="/ppt/notesSlides/notesSlide19.xml"/>
  <Override ContentType="application/vnd.openxmlformats-officedocument.presentationml.notesSlide+xml" PartName="/ppt/notesSlides/notesSlide44.xml"/>
  <Override ContentType="application/vnd.openxmlformats-officedocument.presentationml.notesSlide+xml" PartName="/ppt/notesSlides/notesSlide27.xml"/>
  <Override ContentType="application/vnd.openxmlformats-officedocument.presentationml.notesSlide+xml" PartName="/ppt/notesSlides/notesSlide40.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37.xml"/>
  <Override ContentType="application/vnd.openxmlformats-officedocument.presentationml.slide+xml" PartName="/ppt/slides/slide1.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6.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slide+xml" PartName="/ppt/slides/slide40.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 id="291" r:id="rId42"/>
    <p:sldId id="292" r:id="rId43"/>
    <p:sldId id="293" r:id="rId44"/>
    <p:sldId id="294" r:id="rId45"/>
    <p:sldId id="295" r:id="rId46"/>
    <p:sldId id="296" r:id="rId47"/>
    <p:sldId id="297" r:id="rId48"/>
    <p:sldId id="298" r:id="rId49"/>
    <p:sldId id="299" r:id="rId50"/>
    <p:sldId id="300" r:id="rId51"/>
    <p:sldId id="301" r:id="rId52"/>
  </p:sldIdLst>
  <p:sldSz cy="5143500" cx="9144000"/>
  <p:notesSz cx="6858000" cy="9144000"/>
  <p:embeddedFontLst>
    <p:embeddedFont>
      <p:font typeface="Montserrat"/>
      <p:regular r:id="rId53"/>
      <p:bold r:id="rId54"/>
      <p:italic r:id="rId55"/>
      <p:boldItalic r:id="rId56"/>
    </p:embeddedFont>
    <p:embeddedFont>
      <p:font typeface="Montserrat Medium"/>
      <p:regular r:id="rId57"/>
      <p:bold r:id="rId58"/>
      <p:italic r:id="rId59"/>
      <p:boldItalic r:id="rId6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0D31B04B-CC2A-44A9-BAD6-AC914F8AC4A8}">
  <a:tblStyle styleId="{0D31B04B-CC2A-44A9-BAD6-AC914F8AC4A8}" styleName="Table_0">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4.xml"/><Relationship Id="rId42" Type="http://schemas.openxmlformats.org/officeDocument/2006/relationships/slide" Target="slides/slide36.xml"/><Relationship Id="rId41" Type="http://schemas.openxmlformats.org/officeDocument/2006/relationships/slide" Target="slides/slide35.xml"/><Relationship Id="rId44" Type="http://schemas.openxmlformats.org/officeDocument/2006/relationships/slide" Target="slides/slide38.xml"/><Relationship Id="rId43" Type="http://schemas.openxmlformats.org/officeDocument/2006/relationships/slide" Target="slides/slide37.xml"/><Relationship Id="rId46" Type="http://schemas.openxmlformats.org/officeDocument/2006/relationships/slide" Target="slides/slide40.xml"/><Relationship Id="rId45" Type="http://schemas.openxmlformats.org/officeDocument/2006/relationships/slide" Target="slides/slide39.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48" Type="http://schemas.openxmlformats.org/officeDocument/2006/relationships/slide" Target="slides/slide42.xml"/><Relationship Id="rId47" Type="http://schemas.openxmlformats.org/officeDocument/2006/relationships/slide" Target="slides/slide41.xml"/><Relationship Id="rId49" Type="http://schemas.openxmlformats.org/officeDocument/2006/relationships/slide" Target="slides/slide43.xml"/><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slide" Target="slides/slide25.xml"/><Relationship Id="rId30" Type="http://schemas.openxmlformats.org/officeDocument/2006/relationships/slide" Target="slides/slide24.xml"/><Relationship Id="rId33" Type="http://schemas.openxmlformats.org/officeDocument/2006/relationships/slide" Target="slides/slide27.xml"/><Relationship Id="rId32" Type="http://schemas.openxmlformats.org/officeDocument/2006/relationships/slide" Target="slides/slide26.xml"/><Relationship Id="rId35" Type="http://schemas.openxmlformats.org/officeDocument/2006/relationships/slide" Target="slides/slide29.xml"/><Relationship Id="rId34" Type="http://schemas.openxmlformats.org/officeDocument/2006/relationships/slide" Target="slides/slide28.xml"/><Relationship Id="rId37" Type="http://schemas.openxmlformats.org/officeDocument/2006/relationships/slide" Target="slides/slide31.xml"/><Relationship Id="rId36" Type="http://schemas.openxmlformats.org/officeDocument/2006/relationships/slide" Target="slides/slide30.xml"/><Relationship Id="rId39" Type="http://schemas.openxmlformats.org/officeDocument/2006/relationships/slide" Target="slides/slide33.xml"/><Relationship Id="rId38" Type="http://schemas.openxmlformats.org/officeDocument/2006/relationships/slide" Target="slides/slide32.xml"/><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60" Type="http://schemas.openxmlformats.org/officeDocument/2006/relationships/font" Target="fonts/MontserratMedium-boldItalic.fntdata"/><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29" Type="http://schemas.openxmlformats.org/officeDocument/2006/relationships/slide" Target="slides/slide23.xml"/><Relationship Id="rId51" Type="http://schemas.openxmlformats.org/officeDocument/2006/relationships/slide" Target="slides/slide45.xml"/><Relationship Id="rId50" Type="http://schemas.openxmlformats.org/officeDocument/2006/relationships/slide" Target="slides/slide44.xml"/><Relationship Id="rId53" Type="http://schemas.openxmlformats.org/officeDocument/2006/relationships/font" Target="fonts/Montserrat-regular.fntdata"/><Relationship Id="rId52" Type="http://schemas.openxmlformats.org/officeDocument/2006/relationships/slide" Target="slides/slide46.xml"/><Relationship Id="rId11" Type="http://schemas.openxmlformats.org/officeDocument/2006/relationships/slide" Target="slides/slide5.xml"/><Relationship Id="rId55" Type="http://schemas.openxmlformats.org/officeDocument/2006/relationships/font" Target="fonts/Montserrat-italic.fntdata"/><Relationship Id="rId10" Type="http://schemas.openxmlformats.org/officeDocument/2006/relationships/slide" Target="slides/slide4.xml"/><Relationship Id="rId54" Type="http://schemas.openxmlformats.org/officeDocument/2006/relationships/font" Target="fonts/Montserrat-bold.fntdata"/><Relationship Id="rId13" Type="http://schemas.openxmlformats.org/officeDocument/2006/relationships/slide" Target="slides/slide7.xml"/><Relationship Id="rId57" Type="http://schemas.openxmlformats.org/officeDocument/2006/relationships/font" Target="fonts/MontserratMedium-regular.fntdata"/><Relationship Id="rId12" Type="http://schemas.openxmlformats.org/officeDocument/2006/relationships/slide" Target="slides/slide6.xml"/><Relationship Id="rId56" Type="http://schemas.openxmlformats.org/officeDocument/2006/relationships/font" Target="fonts/Montserrat-boldItalic.fntdata"/><Relationship Id="rId15" Type="http://schemas.openxmlformats.org/officeDocument/2006/relationships/slide" Target="slides/slide9.xml"/><Relationship Id="rId59" Type="http://schemas.openxmlformats.org/officeDocument/2006/relationships/font" Target="fonts/MontserratMedium-italic.fntdata"/><Relationship Id="rId14" Type="http://schemas.openxmlformats.org/officeDocument/2006/relationships/slide" Target="slides/slide8.xml"/><Relationship Id="rId58" Type="http://schemas.openxmlformats.org/officeDocument/2006/relationships/font" Target="fonts/MontserratMedium-bold.fntdata"/><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 name="Shape 53"/>
        <p:cNvGrpSpPr/>
        <p:nvPr/>
      </p:nvGrpSpPr>
      <p:grpSpPr>
        <a:xfrm>
          <a:off x="0" y="0"/>
          <a:ext cx="0" cy="0"/>
          <a:chOff x="0" y="0"/>
          <a:chExt cx="0" cy="0"/>
        </a:xfrm>
      </p:grpSpPr>
      <p:sp>
        <p:nvSpPr>
          <p:cNvPr id="54" name="Google Shape;54;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5" name="Google Shape;55;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g31c471c666d_0_3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3" name="Google Shape;173;g31c471c666d_0_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7" name="Shape 177"/>
        <p:cNvGrpSpPr/>
        <p:nvPr/>
      </p:nvGrpSpPr>
      <p:grpSpPr>
        <a:xfrm>
          <a:off x="0" y="0"/>
          <a:ext cx="0" cy="0"/>
          <a:chOff x="0" y="0"/>
          <a:chExt cx="0" cy="0"/>
        </a:xfrm>
      </p:grpSpPr>
      <p:sp>
        <p:nvSpPr>
          <p:cNvPr id="178" name="Google Shape;178;g31c471c666d_0_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9" name="Google Shape;179;g31c471c666d_0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1" name="Shape 191"/>
        <p:cNvGrpSpPr/>
        <p:nvPr/>
      </p:nvGrpSpPr>
      <p:grpSpPr>
        <a:xfrm>
          <a:off x="0" y="0"/>
          <a:ext cx="0" cy="0"/>
          <a:chOff x="0" y="0"/>
          <a:chExt cx="0" cy="0"/>
        </a:xfrm>
      </p:grpSpPr>
      <p:sp>
        <p:nvSpPr>
          <p:cNvPr id="192" name="Google Shape;192;g31b63560519_0_4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3" name="Google Shape;193;g31b63560519_0_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2" name="Shape 202"/>
        <p:cNvGrpSpPr/>
        <p:nvPr/>
      </p:nvGrpSpPr>
      <p:grpSpPr>
        <a:xfrm>
          <a:off x="0" y="0"/>
          <a:ext cx="0" cy="0"/>
          <a:chOff x="0" y="0"/>
          <a:chExt cx="0" cy="0"/>
        </a:xfrm>
      </p:grpSpPr>
      <p:sp>
        <p:nvSpPr>
          <p:cNvPr id="203" name="Google Shape;203;g2d695efe62f_0_1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4" name="Google Shape;204;g2d695efe62f_0_1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3" name="Shape 213"/>
        <p:cNvGrpSpPr/>
        <p:nvPr/>
      </p:nvGrpSpPr>
      <p:grpSpPr>
        <a:xfrm>
          <a:off x="0" y="0"/>
          <a:ext cx="0" cy="0"/>
          <a:chOff x="0" y="0"/>
          <a:chExt cx="0" cy="0"/>
        </a:xfrm>
      </p:grpSpPr>
      <p:sp>
        <p:nvSpPr>
          <p:cNvPr id="214" name="Google Shape;214;g2d6a29e51f5_0_5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5" name="Google Shape;215;g2d6a29e51f5_0_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5" name="Shape 225"/>
        <p:cNvGrpSpPr/>
        <p:nvPr/>
      </p:nvGrpSpPr>
      <p:grpSpPr>
        <a:xfrm>
          <a:off x="0" y="0"/>
          <a:ext cx="0" cy="0"/>
          <a:chOff x="0" y="0"/>
          <a:chExt cx="0" cy="0"/>
        </a:xfrm>
      </p:grpSpPr>
      <p:sp>
        <p:nvSpPr>
          <p:cNvPr id="226" name="Google Shape;226;g31c471c666d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7" name="Google Shape;227;g31c471c666d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1" name="Shape 251"/>
        <p:cNvGrpSpPr/>
        <p:nvPr/>
      </p:nvGrpSpPr>
      <p:grpSpPr>
        <a:xfrm>
          <a:off x="0" y="0"/>
          <a:ext cx="0" cy="0"/>
          <a:chOff x="0" y="0"/>
          <a:chExt cx="0" cy="0"/>
        </a:xfrm>
      </p:grpSpPr>
      <p:sp>
        <p:nvSpPr>
          <p:cNvPr id="252" name="Google Shape;252;g2d695efe62f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3" name="Google Shape;253;g2d695efe62f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8" name="Shape 258"/>
        <p:cNvGrpSpPr/>
        <p:nvPr/>
      </p:nvGrpSpPr>
      <p:grpSpPr>
        <a:xfrm>
          <a:off x="0" y="0"/>
          <a:ext cx="0" cy="0"/>
          <a:chOff x="0" y="0"/>
          <a:chExt cx="0" cy="0"/>
        </a:xfrm>
      </p:grpSpPr>
      <p:sp>
        <p:nvSpPr>
          <p:cNvPr id="259" name="Google Shape;259;g31c471c666d_0_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0" name="Google Shape;260;g31c471c666d_0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9" name="Shape 269"/>
        <p:cNvGrpSpPr/>
        <p:nvPr/>
      </p:nvGrpSpPr>
      <p:grpSpPr>
        <a:xfrm>
          <a:off x="0" y="0"/>
          <a:ext cx="0" cy="0"/>
          <a:chOff x="0" y="0"/>
          <a:chExt cx="0" cy="0"/>
        </a:xfrm>
      </p:grpSpPr>
      <p:sp>
        <p:nvSpPr>
          <p:cNvPr id="270" name="Google Shape;270;g2f5466d3a5ee5443_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1" name="Google Shape;271;g2f5466d3a5ee5443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8" name="Shape 278"/>
        <p:cNvGrpSpPr/>
        <p:nvPr/>
      </p:nvGrpSpPr>
      <p:grpSpPr>
        <a:xfrm>
          <a:off x="0" y="0"/>
          <a:ext cx="0" cy="0"/>
          <a:chOff x="0" y="0"/>
          <a:chExt cx="0" cy="0"/>
        </a:xfrm>
      </p:grpSpPr>
      <p:sp>
        <p:nvSpPr>
          <p:cNvPr id="279" name="Google Shape;279;g31c471c666d_0_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0" name="Google Shape;280;g31c471c666d_0_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 name="Shape 59"/>
        <p:cNvGrpSpPr/>
        <p:nvPr/>
      </p:nvGrpSpPr>
      <p:grpSpPr>
        <a:xfrm>
          <a:off x="0" y="0"/>
          <a:ext cx="0" cy="0"/>
          <a:chOff x="0" y="0"/>
          <a:chExt cx="0" cy="0"/>
        </a:xfrm>
      </p:grpSpPr>
      <p:sp>
        <p:nvSpPr>
          <p:cNvPr id="60" name="Google Shape;60;g2d642395b2a_0_6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1" name="Google Shape;61;g2d642395b2a_0_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6" name="Shape 286"/>
        <p:cNvGrpSpPr/>
        <p:nvPr/>
      </p:nvGrpSpPr>
      <p:grpSpPr>
        <a:xfrm>
          <a:off x="0" y="0"/>
          <a:ext cx="0" cy="0"/>
          <a:chOff x="0" y="0"/>
          <a:chExt cx="0" cy="0"/>
        </a:xfrm>
      </p:grpSpPr>
      <p:sp>
        <p:nvSpPr>
          <p:cNvPr id="287" name="Google Shape;287;g2f5466d3a5ee5443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8" name="Google Shape;288;g2f5466d3a5ee5443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9" name="Shape 299"/>
        <p:cNvGrpSpPr/>
        <p:nvPr/>
      </p:nvGrpSpPr>
      <p:grpSpPr>
        <a:xfrm>
          <a:off x="0" y="0"/>
          <a:ext cx="0" cy="0"/>
          <a:chOff x="0" y="0"/>
          <a:chExt cx="0" cy="0"/>
        </a:xfrm>
      </p:grpSpPr>
      <p:sp>
        <p:nvSpPr>
          <p:cNvPr id="300" name="Google Shape;300;g2d695efe62f_0_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1" name="Google Shape;301;g2d695efe62f_0_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8" name="Shape 308"/>
        <p:cNvGrpSpPr/>
        <p:nvPr/>
      </p:nvGrpSpPr>
      <p:grpSpPr>
        <a:xfrm>
          <a:off x="0" y="0"/>
          <a:ext cx="0" cy="0"/>
          <a:chOff x="0" y="0"/>
          <a:chExt cx="0" cy="0"/>
        </a:xfrm>
      </p:grpSpPr>
      <p:sp>
        <p:nvSpPr>
          <p:cNvPr id="309" name="Google Shape;309;g31c471c666d_0_4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0" name="Google Shape;310;g31c471c666d_0_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6" name="Shape 316"/>
        <p:cNvGrpSpPr/>
        <p:nvPr/>
      </p:nvGrpSpPr>
      <p:grpSpPr>
        <a:xfrm>
          <a:off x="0" y="0"/>
          <a:ext cx="0" cy="0"/>
          <a:chOff x="0" y="0"/>
          <a:chExt cx="0" cy="0"/>
        </a:xfrm>
      </p:grpSpPr>
      <p:sp>
        <p:nvSpPr>
          <p:cNvPr id="317" name="Google Shape;317;g2d67c560a73_1_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8" name="Google Shape;318;g2d67c560a73_1_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Maybe to be removed? </a:t>
            </a:r>
            <a:endParaRPr/>
          </a:p>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2" name="Shape 342"/>
        <p:cNvGrpSpPr/>
        <p:nvPr/>
      </p:nvGrpSpPr>
      <p:grpSpPr>
        <a:xfrm>
          <a:off x="0" y="0"/>
          <a:ext cx="0" cy="0"/>
          <a:chOff x="0" y="0"/>
          <a:chExt cx="0" cy="0"/>
        </a:xfrm>
      </p:grpSpPr>
      <p:sp>
        <p:nvSpPr>
          <p:cNvPr id="343" name="Google Shape;343;g31b63560519_0_5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4" name="Google Shape;344;g31b63560519_0_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7" name="Shape 347"/>
        <p:cNvGrpSpPr/>
        <p:nvPr/>
      </p:nvGrpSpPr>
      <p:grpSpPr>
        <a:xfrm>
          <a:off x="0" y="0"/>
          <a:ext cx="0" cy="0"/>
          <a:chOff x="0" y="0"/>
          <a:chExt cx="0" cy="0"/>
        </a:xfrm>
      </p:grpSpPr>
      <p:sp>
        <p:nvSpPr>
          <p:cNvPr id="348" name="Google Shape;348;g31b63560519_0_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9" name="Google Shape;349;g31b63560519_0_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7" name="Shape 357"/>
        <p:cNvGrpSpPr/>
        <p:nvPr/>
      </p:nvGrpSpPr>
      <p:grpSpPr>
        <a:xfrm>
          <a:off x="0" y="0"/>
          <a:ext cx="0" cy="0"/>
          <a:chOff x="0" y="0"/>
          <a:chExt cx="0" cy="0"/>
        </a:xfrm>
      </p:grpSpPr>
      <p:sp>
        <p:nvSpPr>
          <p:cNvPr id="358" name="Google Shape;358;g31b63560519_0_5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59" name="Google Shape;359;g31b63560519_0_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6" name="Shape 366"/>
        <p:cNvGrpSpPr/>
        <p:nvPr/>
      </p:nvGrpSpPr>
      <p:grpSpPr>
        <a:xfrm>
          <a:off x="0" y="0"/>
          <a:ext cx="0" cy="0"/>
          <a:chOff x="0" y="0"/>
          <a:chExt cx="0" cy="0"/>
        </a:xfrm>
      </p:grpSpPr>
      <p:sp>
        <p:nvSpPr>
          <p:cNvPr id="367" name="Google Shape;367;g2d6a29e51f5_0_3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68" name="Google Shape;368;g2d6a29e51f5_0_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8" name="Shape 378"/>
        <p:cNvGrpSpPr/>
        <p:nvPr/>
      </p:nvGrpSpPr>
      <p:grpSpPr>
        <a:xfrm>
          <a:off x="0" y="0"/>
          <a:ext cx="0" cy="0"/>
          <a:chOff x="0" y="0"/>
          <a:chExt cx="0" cy="0"/>
        </a:xfrm>
      </p:grpSpPr>
      <p:sp>
        <p:nvSpPr>
          <p:cNvPr id="379" name="Google Shape;379;g31b63560519_0_6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80" name="Google Shape;380;g31b63560519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3" name="Shape 383"/>
        <p:cNvGrpSpPr/>
        <p:nvPr/>
      </p:nvGrpSpPr>
      <p:grpSpPr>
        <a:xfrm>
          <a:off x="0" y="0"/>
          <a:ext cx="0" cy="0"/>
          <a:chOff x="0" y="0"/>
          <a:chExt cx="0" cy="0"/>
        </a:xfrm>
      </p:grpSpPr>
      <p:sp>
        <p:nvSpPr>
          <p:cNvPr id="384" name="Google Shape;384;g31b63560519_0_6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85" name="Google Shape;385;g31b63560519_0_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g31c471c666d_0_3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7" name="Google Shape;67;g31c471c666d_0_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9" name="Shape 389"/>
        <p:cNvGrpSpPr/>
        <p:nvPr/>
      </p:nvGrpSpPr>
      <p:grpSpPr>
        <a:xfrm>
          <a:off x="0" y="0"/>
          <a:ext cx="0" cy="0"/>
          <a:chOff x="0" y="0"/>
          <a:chExt cx="0" cy="0"/>
        </a:xfrm>
      </p:grpSpPr>
      <p:sp>
        <p:nvSpPr>
          <p:cNvPr id="390" name="Google Shape;390;g2d6a29e51f5_0_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91" name="Google Shape;391;g2d6a29e51f5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5" name="Shape 395"/>
        <p:cNvGrpSpPr/>
        <p:nvPr/>
      </p:nvGrpSpPr>
      <p:grpSpPr>
        <a:xfrm>
          <a:off x="0" y="0"/>
          <a:ext cx="0" cy="0"/>
          <a:chOff x="0" y="0"/>
          <a:chExt cx="0" cy="0"/>
        </a:xfrm>
      </p:grpSpPr>
      <p:sp>
        <p:nvSpPr>
          <p:cNvPr id="396" name="Google Shape;396;g31b63560519_0_6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97" name="Google Shape;397;g31b63560519_0_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1" name="Shape 401"/>
        <p:cNvGrpSpPr/>
        <p:nvPr/>
      </p:nvGrpSpPr>
      <p:grpSpPr>
        <a:xfrm>
          <a:off x="0" y="0"/>
          <a:ext cx="0" cy="0"/>
          <a:chOff x="0" y="0"/>
          <a:chExt cx="0" cy="0"/>
        </a:xfrm>
      </p:grpSpPr>
      <p:sp>
        <p:nvSpPr>
          <p:cNvPr id="402" name="Google Shape;402;g2d6a29e51f5_0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03" name="Google Shape;403;g2d6a29e51f5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8" name="Shape 408"/>
        <p:cNvGrpSpPr/>
        <p:nvPr/>
      </p:nvGrpSpPr>
      <p:grpSpPr>
        <a:xfrm>
          <a:off x="0" y="0"/>
          <a:ext cx="0" cy="0"/>
          <a:chOff x="0" y="0"/>
          <a:chExt cx="0" cy="0"/>
        </a:xfrm>
      </p:grpSpPr>
      <p:sp>
        <p:nvSpPr>
          <p:cNvPr id="409" name="Google Shape;409;g2d6a29e51f5_0_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10" name="Google Shape;410;g2d6a29e51f5_0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5" name="Shape 415"/>
        <p:cNvGrpSpPr/>
        <p:nvPr/>
      </p:nvGrpSpPr>
      <p:grpSpPr>
        <a:xfrm>
          <a:off x="0" y="0"/>
          <a:ext cx="0" cy="0"/>
          <a:chOff x="0" y="0"/>
          <a:chExt cx="0" cy="0"/>
        </a:xfrm>
      </p:grpSpPr>
      <p:sp>
        <p:nvSpPr>
          <p:cNvPr id="416" name="Google Shape;416;g31c471c666d_12_15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17" name="Google Shape;417;g31c471c666d_12_1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3" name="Shape 423"/>
        <p:cNvGrpSpPr/>
        <p:nvPr/>
      </p:nvGrpSpPr>
      <p:grpSpPr>
        <a:xfrm>
          <a:off x="0" y="0"/>
          <a:ext cx="0" cy="0"/>
          <a:chOff x="0" y="0"/>
          <a:chExt cx="0" cy="0"/>
        </a:xfrm>
      </p:grpSpPr>
      <p:sp>
        <p:nvSpPr>
          <p:cNvPr id="424" name="Google Shape;424;g2d6a29e51f5_0_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25" name="Google Shape;425;g2d6a29e51f5_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4" name="Shape 434"/>
        <p:cNvGrpSpPr/>
        <p:nvPr/>
      </p:nvGrpSpPr>
      <p:grpSpPr>
        <a:xfrm>
          <a:off x="0" y="0"/>
          <a:ext cx="0" cy="0"/>
          <a:chOff x="0" y="0"/>
          <a:chExt cx="0" cy="0"/>
        </a:xfrm>
      </p:grpSpPr>
      <p:sp>
        <p:nvSpPr>
          <p:cNvPr id="435" name="Google Shape;435;g31c471c666d_12_10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36" name="Google Shape;436;g31c471c666d_12_10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0" name="Shape 440"/>
        <p:cNvGrpSpPr/>
        <p:nvPr/>
      </p:nvGrpSpPr>
      <p:grpSpPr>
        <a:xfrm>
          <a:off x="0" y="0"/>
          <a:ext cx="0" cy="0"/>
          <a:chOff x="0" y="0"/>
          <a:chExt cx="0" cy="0"/>
        </a:xfrm>
      </p:grpSpPr>
      <p:sp>
        <p:nvSpPr>
          <p:cNvPr id="441" name="Google Shape;441;g31df96edf45_0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42" name="Google Shape;442;g31df96edf45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6" name="Shape 446"/>
        <p:cNvGrpSpPr/>
        <p:nvPr/>
      </p:nvGrpSpPr>
      <p:grpSpPr>
        <a:xfrm>
          <a:off x="0" y="0"/>
          <a:ext cx="0" cy="0"/>
          <a:chOff x="0" y="0"/>
          <a:chExt cx="0" cy="0"/>
        </a:xfrm>
      </p:grpSpPr>
      <p:sp>
        <p:nvSpPr>
          <p:cNvPr id="447" name="Google Shape;447;g31df96edf45_0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48" name="Google Shape;448;g31df96edf45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2" name="Shape 452"/>
        <p:cNvGrpSpPr/>
        <p:nvPr/>
      </p:nvGrpSpPr>
      <p:grpSpPr>
        <a:xfrm>
          <a:off x="0" y="0"/>
          <a:ext cx="0" cy="0"/>
          <a:chOff x="0" y="0"/>
          <a:chExt cx="0" cy="0"/>
        </a:xfrm>
      </p:grpSpPr>
      <p:sp>
        <p:nvSpPr>
          <p:cNvPr id="453" name="Google Shape;453;g31c471c666d_12_10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54" name="Google Shape;454;g31c471c666d_12_10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 name="Shape 81"/>
        <p:cNvGrpSpPr/>
        <p:nvPr/>
      </p:nvGrpSpPr>
      <p:grpSpPr>
        <a:xfrm>
          <a:off x="0" y="0"/>
          <a:ext cx="0" cy="0"/>
          <a:chOff x="0" y="0"/>
          <a:chExt cx="0" cy="0"/>
        </a:xfrm>
      </p:grpSpPr>
      <p:sp>
        <p:nvSpPr>
          <p:cNvPr id="82" name="Google Shape;82;g2d695efe62f_0_4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3" name="Google Shape;83;g2d695efe62f_0_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7" name="Shape 457"/>
        <p:cNvGrpSpPr/>
        <p:nvPr/>
      </p:nvGrpSpPr>
      <p:grpSpPr>
        <a:xfrm>
          <a:off x="0" y="0"/>
          <a:ext cx="0" cy="0"/>
          <a:chOff x="0" y="0"/>
          <a:chExt cx="0" cy="0"/>
        </a:xfrm>
      </p:grpSpPr>
      <p:sp>
        <p:nvSpPr>
          <p:cNvPr id="458" name="Google Shape;458;g31d943737dd_0_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59" name="Google Shape;459;g31d943737dd_0_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3" name="Shape 463"/>
        <p:cNvGrpSpPr/>
        <p:nvPr/>
      </p:nvGrpSpPr>
      <p:grpSpPr>
        <a:xfrm>
          <a:off x="0" y="0"/>
          <a:ext cx="0" cy="0"/>
          <a:chOff x="0" y="0"/>
          <a:chExt cx="0" cy="0"/>
        </a:xfrm>
      </p:grpSpPr>
      <p:sp>
        <p:nvSpPr>
          <p:cNvPr id="464" name="Google Shape;464;g2d642395b2a_0_5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65" name="Google Shape;465;g2d642395b2a_0_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0" name="Shape 470"/>
        <p:cNvGrpSpPr/>
        <p:nvPr/>
      </p:nvGrpSpPr>
      <p:grpSpPr>
        <a:xfrm>
          <a:off x="0" y="0"/>
          <a:ext cx="0" cy="0"/>
          <a:chOff x="0" y="0"/>
          <a:chExt cx="0" cy="0"/>
        </a:xfrm>
      </p:grpSpPr>
      <p:sp>
        <p:nvSpPr>
          <p:cNvPr id="471" name="Google Shape;471;g31c471c666d_12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72" name="Google Shape;472;g31c471c666d_12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9" name="Shape 479"/>
        <p:cNvGrpSpPr/>
        <p:nvPr/>
      </p:nvGrpSpPr>
      <p:grpSpPr>
        <a:xfrm>
          <a:off x="0" y="0"/>
          <a:ext cx="0" cy="0"/>
          <a:chOff x="0" y="0"/>
          <a:chExt cx="0" cy="0"/>
        </a:xfrm>
      </p:grpSpPr>
      <p:sp>
        <p:nvSpPr>
          <p:cNvPr id="480" name="Google Shape;480;g31c471c666d_12_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81" name="Google Shape;481;g31c471c666d_12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0" name="Shape 490"/>
        <p:cNvGrpSpPr/>
        <p:nvPr/>
      </p:nvGrpSpPr>
      <p:grpSpPr>
        <a:xfrm>
          <a:off x="0" y="0"/>
          <a:ext cx="0" cy="0"/>
          <a:chOff x="0" y="0"/>
          <a:chExt cx="0" cy="0"/>
        </a:xfrm>
      </p:grpSpPr>
      <p:sp>
        <p:nvSpPr>
          <p:cNvPr id="491" name="Google Shape;491;g31c471c666d_12_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92" name="Google Shape;492;g31c471c666d_12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1" name="Shape 501"/>
        <p:cNvGrpSpPr/>
        <p:nvPr/>
      </p:nvGrpSpPr>
      <p:grpSpPr>
        <a:xfrm>
          <a:off x="0" y="0"/>
          <a:ext cx="0" cy="0"/>
          <a:chOff x="0" y="0"/>
          <a:chExt cx="0" cy="0"/>
        </a:xfrm>
      </p:grpSpPr>
      <p:sp>
        <p:nvSpPr>
          <p:cNvPr id="502" name="Google Shape;502;g31c471c666d_12_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03" name="Google Shape;503;g31c471c666d_12_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2" name="Shape 512"/>
        <p:cNvGrpSpPr/>
        <p:nvPr/>
      </p:nvGrpSpPr>
      <p:grpSpPr>
        <a:xfrm>
          <a:off x="0" y="0"/>
          <a:ext cx="0" cy="0"/>
          <a:chOff x="0" y="0"/>
          <a:chExt cx="0" cy="0"/>
        </a:xfrm>
      </p:grpSpPr>
      <p:sp>
        <p:nvSpPr>
          <p:cNvPr id="513" name="Google Shape;513;g31c471c666d_12_3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14" name="Google Shape;514;g31c471c666d_12_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 name="Shape 103"/>
        <p:cNvGrpSpPr/>
        <p:nvPr/>
      </p:nvGrpSpPr>
      <p:grpSpPr>
        <a:xfrm>
          <a:off x="0" y="0"/>
          <a:ext cx="0" cy="0"/>
          <a:chOff x="0" y="0"/>
          <a:chExt cx="0" cy="0"/>
        </a:xfrm>
      </p:grpSpPr>
      <p:sp>
        <p:nvSpPr>
          <p:cNvPr id="104" name="Google Shape;104;g2d695efe62f_0_6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5" name="Google Shape;105;g2d695efe62f_0_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 name="Shape 125"/>
        <p:cNvGrpSpPr/>
        <p:nvPr/>
      </p:nvGrpSpPr>
      <p:grpSpPr>
        <a:xfrm>
          <a:off x="0" y="0"/>
          <a:ext cx="0" cy="0"/>
          <a:chOff x="0" y="0"/>
          <a:chExt cx="0" cy="0"/>
        </a:xfrm>
      </p:grpSpPr>
      <p:sp>
        <p:nvSpPr>
          <p:cNvPr id="126" name="Google Shape;126;g31b63560519_0_4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7" name="Google Shape;127;g31b63560519_0_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 name="Shape 136"/>
        <p:cNvGrpSpPr/>
        <p:nvPr/>
      </p:nvGrpSpPr>
      <p:grpSpPr>
        <a:xfrm>
          <a:off x="0" y="0"/>
          <a:ext cx="0" cy="0"/>
          <a:chOff x="0" y="0"/>
          <a:chExt cx="0" cy="0"/>
        </a:xfrm>
      </p:grpSpPr>
      <p:sp>
        <p:nvSpPr>
          <p:cNvPr id="137" name="Google Shape;137;g31cfd4f246a_0_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8" name="Google Shape;138;g31cfd4f246a_0_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7" name="Shape 147"/>
        <p:cNvGrpSpPr/>
        <p:nvPr/>
      </p:nvGrpSpPr>
      <p:grpSpPr>
        <a:xfrm>
          <a:off x="0" y="0"/>
          <a:ext cx="0" cy="0"/>
          <a:chOff x="0" y="0"/>
          <a:chExt cx="0" cy="0"/>
        </a:xfrm>
      </p:grpSpPr>
      <p:sp>
        <p:nvSpPr>
          <p:cNvPr id="148" name="Google Shape;148;g31cfd4f246a_0_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9" name="Google Shape;149;g31cfd4f246a_0_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 name="Shape 159"/>
        <p:cNvGrpSpPr/>
        <p:nvPr/>
      </p:nvGrpSpPr>
      <p:grpSpPr>
        <a:xfrm>
          <a:off x="0" y="0"/>
          <a:ext cx="0" cy="0"/>
          <a:chOff x="0" y="0"/>
          <a:chExt cx="0" cy="0"/>
        </a:xfrm>
      </p:grpSpPr>
      <p:sp>
        <p:nvSpPr>
          <p:cNvPr id="160" name="Google Shape;160;g31cfd4f246a_0_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1" name="Google Shape;161;g31cfd4f246a_0_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1" name="Shape 11"/>
        <p:cNvGrpSpPr/>
        <p:nvPr/>
      </p:nvGrpSpPr>
      <p:grpSpPr>
        <a:xfrm>
          <a:off x="0" y="0"/>
          <a:ext cx="0" cy="0"/>
          <a:chOff x="0" y="0"/>
          <a:chExt cx="0" cy="0"/>
        </a:xfrm>
      </p:grpSpPr>
      <p:sp>
        <p:nvSpPr>
          <p:cNvPr id="12" name="Google Shape;12;p2"/>
          <p:cNvSpPr txBox="1"/>
          <p:nvPr>
            <p:ph type="ctrTitle"/>
          </p:nvPr>
        </p:nvSpPr>
        <p:spPr>
          <a:xfrm>
            <a:off x="311708" y="572619"/>
            <a:ext cx="8520600" cy="20526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5200"/>
              <a:buNone/>
              <a:defRPr sz="5200"/>
            </a:lvl1pPr>
            <a:lvl2pPr lvl="1" rtl="0" algn="ctr">
              <a:spcBef>
                <a:spcPts val="0"/>
              </a:spcBef>
              <a:spcAft>
                <a:spcPts val="0"/>
              </a:spcAft>
              <a:buSzPts val="5200"/>
              <a:buNone/>
              <a:defRPr sz="5200"/>
            </a:lvl2pPr>
            <a:lvl3pPr lvl="2" rtl="0" algn="ctr">
              <a:spcBef>
                <a:spcPts val="0"/>
              </a:spcBef>
              <a:spcAft>
                <a:spcPts val="0"/>
              </a:spcAft>
              <a:buSzPts val="5200"/>
              <a:buNone/>
              <a:defRPr sz="5200"/>
            </a:lvl3pPr>
            <a:lvl4pPr lvl="3" rtl="0" algn="ctr">
              <a:spcBef>
                <a:spcPts val="0"/>
              </a:spcBef>
              <a:spcAft>
                <a:spcPts val="0"/>
              </a:spcAft>
              <a:buSzPts val="5200"/>
              <a:buNone/>
              <a:defRPr sz="5200"/>
            </a:lvl4pPr>
            <a:lvl5pPr lvl="4" rtl="0" algn="ctr">
              <a:spcBef>
                <a:spcPts val="0"/>
              </a:spcBef>
              <a:spcAft>
                <a:spcPts val="0"/>
              </a:spcAft>
              <a:buSzPts val="5200"/>
              <a:buNone/>
              <a:defRPr sz="5200"/>
            </a:lvl5pPr>
            <a:lvl6pPr lvl="5" rtl="0" algn="ctr">
              <a:spcBef>
                <a:spcPts val="0"/>
              </a:spcBef>
              <a:spcAft>
                <a:spcPts val="0"/>
              </a:spcAft>
              <a:buSzPts val="5200"/>
              <a:buNone/>
              <a:defRPr sz="5200"/>
            </a:lvl6pPr>
            <a:lvl7pPr lvl="6" rtl="0" algn="ctr">
              <a:spcBef>
                <a:spcPts val="0"/>
              </a:spcBef>
              <a:spcAft>
                <a:spcPts val="0"/>
              </a:spcAft>
              <a:buSzPts val="5200"/>
              <a:buNone/>
              <a:defRPr sz="5200"/>
            </a:lvl7pPr>
            <a:lvl8pPr lvl="7" rtl="0" algn="ctr">
              <a:spcBef>
                <a:spcPts val="0"/>
              </a:spcBef>
              <a:spcAft>
                <a:spcPts val="0"/>
              </a:spcAft>
              <a:buSzPts val="5200"/>
              <a:buNone/>
              <a:defRPr sz="5200"/>
            </a:lvl8pPr>
            <a:lvl9pPr lvl="8" rtl="0" algn="ctr">
              <a:spcBef>
                <a:spcPts val="0"/>
              </a:spcBef>
              <a:spcAft>
                <a:spcPts val="0"/>
              </a:spcAft>
              <a:buSzPts val="5200"/>
              <a:buNone/>
              <a:defRPr sz="5200"/>
            </a:lvl9pPr>
          </a:lstStyle>
          <a:p/>
        </p:txBody>
      </p:sp>
      <p:sp>
        <p:nvSpPr>
          <p:cNvPr id="13" name="Google Shape;13;p2"/>
          <p:cNvSpPr txBox="1"/>
          <p:nvPr>
            <p:ph idx="1" type="subTitle"/>
          </p:nvPr>
        </p:nvSpPr>
        <p:spPr>
          <a:xfrm>
            <a:off x="311700" y="2935506"/>
            <a:ext cx="8520600" cy="792600"/>
          </a:xfrm>
          <a:prstGeom prst="rect">
            <a:avLst/>
          </a:prstGeom>
        </p:spPr>
        <p:txBody>
          <a:bodyPr anchorCtr="0" anchor="t" bIns="91425" lIns="91425" spcFirstLastPara="1" rIns="91425" wrap="square" tIns="91425">
            <a:normAutofit/>
          </a:bodyPr>
          <a:lstStyle>
            <a:lvl1pPr lvl="0" rtl="0" algn="ctr">
              <a:lnSpc>
                <a:spcPct val="100000"/>
              </a:lnSpc>
              <a:spcBef>
                <a:spcPts val="0"/>
              </a:spcBef>
              <a:spcAft>
                <a:spcPts val="0"/>
              </a:spcAft>
              <a:buSzPts val="2800"/>
              <a:buNone/>
              <a:defRPr sz="2800"/>
            </a:lvl1pPr>
            <a:lvl2pPr lvl="1" rtl="0" algn="ctr">
              <a:lnSpc>
                <a:spcPct val="100000"/>
              </a:lnSpc>
              <a:spcBef>
                <a:spcPts val="0"/>
              </a:spcBef>
              <a:spcAft>
                <a:spcPts val="0"/>
              </a:spcAft>
              <a:buSzPts val="2800"/>
              <a:buNone/>
              <a:defRPr sz="2800"/>
            </a:lvl2pPr>
            <a:lvl3pPr lvl="2" rtl="0" algn="ctr">
              <a:lnSpc>
                <a:spcPct val="100000"/>
              </a:lnSpc>
              <a:spcBef>
                <a:spcPts val="0"/>
              </a:spcBef>
              <a:spcAft>
                <a:spcPts val="0"/>
              </a:spcAft>
              <a:buSzPts val="2800"/>
              <a:buNone/>
              <a:defRPr sz="2800"/>
            </a:lvl3pPr>
            <a:lvl4pPr lvl="3" rtl="0" algn="ctr">
              <a:lnSpc>
                <a:spcPct val="100000"/>
              </a:lnSpc>
              <a:spcBef>
                <a:spcPts val="0"/>
              </a:spcBef>
              <a:spcAft>
                <a:spcPts val="0"/>
              </a:spcAft>
              <a:buSzPts val="2800"/>
              <a:buNone/>
              <a:defRPr sz="2800"/>
            </a:lvl4pPr>
            <a:lvl5pPr lvl="4" rtl="0" algn="ctr">
              <a:lnSpc>
                <a:spcPct val="100000"/>
              </a:lnSpc>
              <a:spcBef>
                <a:spcPts val="0"/>
              </a:spcBef>
              <a:spcAft>
                <a:spcPts val="0"/>
              </a:spcAft>
              <a:buSzPts val="2800"/>
              <a:buNone/>
              <a:defRPr sz="2800"/>
            </a:lvl5pPr>
            <a:lvl6pPr lvl="5" rtl="0" algn="ctr">
              <a:lnSpc>
                <a:spcPct val="100000"/>
              </a:lnSpc>
              <a:spcBef>
                <a:spcPts val="0"/>
              </a:spcBef>
              <a:spcAft>
                <a:spcPts val="0"/>
              </a:spcAft>
              <a:buSzPts val="2800"/>
              <a:buNone/>
              <a:defRPr sz="2800"/>
            </a:lvl6pPr>
            <a:lvl7pPr lvl="6" rtl="0" algn="ctr">
              <a:lnSpc>
                <a:spcPct val="100000"/>
              </a:lnSpc>
              <a:spcBef>
                <a:spcPts val="0"/>
              </a:spcBef>
              <a:spcAft>
                <a:spcPts val="0"/>
              </a:spcAft>
              <a:buSzPts val="2800"/>
              <a:buNone/>
              <a:defRPr sz="2800"/>
            </a:lvl7pPr>
            <a:lvl8pPr lvl="7" rtl="0" algn="ctr">
              <a:lnSpc>
                <a:spcPct val="100000"/>
              </a:lnSpc>
              <a:spcBef>
                <a:spcPts val="0"/>
              </a:spcBef>
              <a:spcAft>
                <a:spcPts val="0"/>
              </a:spcAft>
              <a:buSzPts val="2800"/>
              <a:buNone/>
              <a:defRPr sz="2800"/>
            </a:lvl8pPr>
            <a:lvl9pPr lvl="8" rtl="0" algn="ctr">
              <a:lnSpc>
                <a:spcPct val="100000"/>
              </a:lnSpc>
              <a:spcBef>
                <a:spcPts val="0"/>
              </a:spcBef>
              <a:spcAft>
                <a:spcPts val="0"/>
              </a:spcAft>
              <a:buSzPts val="2800"/>
              <a:buNone/>
              <a:defRPr sz="2800"/>
            </a:lvl9pPr>
          </a:lstStyle>
          <a:p/>
        </p:txBody>
      </p:sp>
      <p:sp>
        <p:nvSpPr>
          <p:cNvPr id="14" name="Google Shape;14;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cxnSp>
        <p:nvCxnSpPr>
          <p:cNvPr id="15" name="Google Shape;15;p2"/>
          <p:cNvCxnSpPr/>
          <p:nvPr/>
        </p:nvCxnSpPr>
        <p:spPr>
          <a:xfrm flipH="1" rot="10800000">
            <a:off x="8250" y="2814338"/>
            <a:ext cx="9127500" cy="2700"/>
          </a:xfrm>
          <a:prstGeom prst="straightConnector1">
            <a:avLst/>
          </a:prstGeom>
          <a:noFill/>
          <a:ln cap="flat" cmpd="sng" w="28575">
            <a:solidFill>
              <a:schemeClr val="dk2"/>
            </a:solidFill>
            <a:prstDash val="solid"/>
            <a:round/>
            <a:headEnd len="med" w="med" type="none"/>
            <a:tailEnd len="med" w="med" type="none"/>
          </a:ln>
        </p:spPr>
      </p:cxnSp>
    </p:spTree>
  </p:cSld>
  <p:clrMapOvr>
    <a:masterClrMapping/>
  </p:clrMapOvr>
  <p:extLst>
    <p:ext uri="{DCECCB84-F9BA-43D5-87BE-67443E8EF086}">
      <p15:sldGuideLst>
        <p15:guide id="1" orient="horz" pos="1620">
          <p15:clr>
            <a:srgbClr val="FA7B17"/>
          </p15:clr>
        </p15:guide>
        <p15:guide id="2" pos="2880">
          <p15:clr>
            <a:srgbClr val="FA7B17"/>
          </p15:clr>
        </p15:guide>
      </p15:sldGuideLst>
    </p:ext>
  </p:extLst>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7" name="Shape 47"/>
        <p:cNvGrpSpPr/>
        <p:nvPr/>
      </p:nvGrpSpPr>
      <p:grpSpPr>
        <a:xfrm>
          <a:off x="0" y="0"/>
          <a:ext cx="0" cy="0"/>
          <a:chOff x="0" y="0"/>
          <a:chExt cx="0" cy="0"/>
        </a:xfrm>
      </p:grpSpPr>
      <p:sp>
        <p:nvSpPr>
          <p:cNvPr id="48" name="Google Shape;48;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12000"/>
              <a:buNone/>
              <a:defRPr sz="12000"/>
            </a:lvl1pPr>
            <a:lvl2pPr lvl="1" rtl="0" algn="ctr">
              <a:spcBef>
                <a:spcPts val="0"/>
              </a:spcBef>
              <a:spcAft>
                <a:spcPts val="0"/>
              </a:spcAft>
              <a:buSzPts val="12000"/>
              <a:buNone/>
              <a:defRPr sz="12000"/>
            </a:lvl2pPr>
            <a:lvl3pPr lvl="2" rtl="0" algn="ctr">
              <a:spcBef>
                <a:spcPts val="0"/>
              </a:spcBef>
              <a:spcAft>
                <a:spcPts val="0"/>
              </a:spcAft>
              <a:buSzPts val="12000"/>
              <a:buNone/>
              <a:defRPr sz="12000"/>
            </a:lvl3pPr>
            <a:lvl4pPr lvl="3" rtl="0" algn="ctr">
              <a:spcBef>
                <a:spcPts val="0"/>
              </a:spcBef>
              <a:spcAft>
                <a:spcPts val="0"/>
              </a:spcAft>
              <a:buSzPts val="12000"/>
              <a:buNone/>
              <a:defRPr sz="12000"/>
            </a:lvl4pPr>
            <a:lvl5pPr lvl="4" rtl="0" algn="ctr">
              <a:spcBef>
                <a:spcPts val="0"/>
              </a:spcBef>
              <a:spcAft>
                <a:spcPts val="0"/>
              </a:spcAft>
              <a:buSzPts val="12000"/>
              <a:buNone/>
              <a:defRPr sz="12000"/>
            </a:lvl5pPr>
            <a:lvl6pPr lvl="5" rtl="0" algn="ctr">
              <a:spcBef>
                <a:spcPts val="0"/>
              </a:spcBef>
              <a:spcAft>
                <a:spcPts val="0"/>
              </a:spcAft>
              <a:buSzPts val="12000"/>
              <a:buNone/>
              <a:defRPr sz="12000"/>
            </a:lvl6pPr>
            <a:lvl7pPr lvl="6" rtl="0" algn="ctr">
              <a:spcBef>
                <a:spcPts val="0"/>
              </a:spcBef>
              <a:spcAft>
                <a:spcPts val="0"/>
              </a:spcAft>
              <a:buSzPts val="12000"/>
              <a:buNone/>
              <a:defRPr sz="12000"/>
            </a:lvl7pPr>
            <a:lvl8pPr lvl="7" rtl="0" algn="ctr">
              <a:spcBef>
                <a:spcPts val="0"/>
              </a:spcBef>
              <a:spcAft>
                <a:spcPts val="0"/>
              </a:spcAft>
              <a:buSzPts val="12000"/>
              <a:buNone/>
              <a:defRPr sz="12000"/>
            </a:lvl8pPr>
            <a:lvl9pPr lvl="8" rtl="0" algn="ctr">
              <a:spcBef>
                <a:spcPts val="0"/>
              </a:spcBef>
              <a:spcAft>
                <a:spcPts val="0"/>
              </a:spcAft>
              <a:buSzPts val="12000"/>
              <a:buNone/>
              <a:defRPr sz="12000"/>
            </a:lvl9pPr>
          </a:lstStyle>
          <a:p>
            <a:r>
              <a:t>xx%</a:t>
            </a:r>
          </a:p>
        </p:txBody>
      </p:sp>
      <p:sp>
        <p:nvSpPr>
          <p:cNvPr id="49" name="Google Shape;49;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rtl="0" algn="ctr">
              <a:spcBef>
                <a:spcPts val="0"/>
              </a:spcBef>
              <a:spcAft>
                <a:spcPts val="0"/>
              </a:spcAft>
              <a:buSzPts val="1800"/>
              <a:buChar char="➔"/>
              <a:defRPr/>
            </a:lvl1pPr>
            <a:lvl2pPr indent="-317500" lvl="1" marL="914400" rtl="0" algn="ctr">
              <a:spcBef>
                <a:spcPts val="1600"/>
              </a:spcBef>
              <a:spcAft>
                <a:spcPts val="0"/>
              </a:spcAft>
              <a:buSzPts val="1400"/>
              <a:buChar char="○"/>
              <a:defRPr/>
            </a:lvl2pPr>
            <a:lvl3pPr indent="-317500" lvl="2" marL="1371600" rtl="0" algn="ctr">
              <a:spcBef>
                <a:spcPts val="1600"/>
              </a:spcBef>
              <a:spcAft>
                <a:spcPts val="0"/>
              </a:spcAft>
              <a:buSzPts val="1400"/>
              <a:buChar char="●"/>
              <a:defRPr/>
            </a:lvl3pPr>
            <a:lvl4pPr indent="-317500" lvl="3" marL="1828800" rtl="0" algn="ctr">
              <a:spcBef>
                <a:spcPts val="1600"/>
              </a:spcBef>
              <a:spcAft>
                <a:spcPts val="0"/>
              </a:spcAft>
              <a:buSzPts val="1400"/>
              <a:buChar char="○"/>
              <a:defRPr/>
            </a:lvl4pPr>
            <a:lvl5pPr indent="-317500" lvl="4" marL="2286000" rtl="0" algn="ctr">
              <a:spcBef>
                <a:spcPts val="1600"/>
              </a:spcBef>
              <a:spcAft>
                <a:spcPts val="0"/>
              </a:spcAft>
              <a:buSzPts val="1400"/>
              <a:buChar char="◆"/>
              <a:defRPr/>
            </a:lvl5pPr>
            <a:lvl6pPr indent="-317500" lvl="5" marL="2743200" rtl="0" algn="ctr">
              <a:spcBef>
                <a:spcPts val="1600"/>
              </a:spcBef>
              <a:spcAft>
                <a:spcPts val="0"/>
              </a:spcAft>
              <a:buSzPts val="1400"/>
              <a:buChar char="●"/>
              <a:defRPr/>
            </a:lvl6pPr>
            <a:lvl7pPr indent="-317500" lvl="6" marL="3200400" rtl="0" algn="ctr">
              <a:spcBef>
                <a:spcPts val="1600"/>
              </a:spcBef>
              <a:spcAft>
                <a:spcPts val="0"/>
              </a:spcAft>
              <a:buSzPts val="1400"/>
              <a:buChar char="○"/>
              <a:defRPr/>
            </a:lvl7pPr>
            <a:lvl8pPr indent="-317500" lvl="7" marL="3657600" rtl="0" algn="ctr">
              <a:spcBef>
                <a:spcPts val="1600"/>
              </a:spcBef>
              <a:spcAft>
                <a:spcPts val="0"/>
              </a:spcAft>
              <a:buSzPts val="1400"/>
              <a:buChar char="◆"/>
              <a:defRPr/>
            </a:lvl8pPr>
            <a:lvl9pPr indent="-317500" lvl="8" marL="4114800" rtl="0" algn="ctr">
              <a:spcBef>
                <a:spcPts val="1600"/>
              </a:spcBef>
              <a:spcAft>
                <a:spcPts val="1600"/>
              </a:spcAft>
              <a:buSzPts val="1400"/>
              <a:buChar char="●"/>
              <a:defRPr/>
            </a:lvl9pPr>
          </a:lstStyle>
          <a:p/>
        </p:txBody>
      </p:sp>
      <p:sp>
        <p:nvSpPr>
          <p:cNvPr id="50" name="Google Shape;50;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1" name="Shape 51"/>
        <p:cNvGrpSpPr/>
        <p:nvPr/>
      </p:nvGrpSpPr>
      <p:grpSpPr>
        <a:xfrm>
          <a:off x="0" y="0"/>
          <a:ext cx="0" cy="0"/>
          <a:chOff x="0" y="0"/>
          <a:chExt cx="0" cy="0"/>
        </a:xfrm>
      </p:grpSpPr>
      <p:sp>
        <p:nvSpPr>
          <p:cNvPr id="52" name="Google Shape;52;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6" name="Shape 16"/>
        <p:cNvGrpSpPr/>
        <p:nvPr/>
      </p:nvGrpSpPr>
      <p:grpSpPr>
        <a:xfrm>
          <a:off x="0" y="0"/>
          <a:ext cx="0" cy="0"/>
          <a:chOff x="0" y="0"/>
          <a:chExt cx="0" cy="0"/>
        </a:xfrm>
      </p:grpSpPr>
      <p:sp>
        <p:nvSpPr>
          <p:cNvPr id="17" name="Google Shape;17;p3"/>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3600"/>
              <a:buNone/>
              <a:defRPr sz="3600"/>
            </a:lvl1pPr>
            <a:lvl2pPr lvl="1" rtl="0" algn="ctr">
              <a:spcBef>
                <a:spcPts val="0"/>
              </a:spcBef>
              <a:spcAft>
                <a:spcPts val="0"/>
              </a:spcAft>
              <a:buSzPts val="3600"/>
              <a:buNone/>
              <a:defRPr sz="3600"/>
            </a:lvl2pPr>
            <a:lvl3pPr lvl="2" rtl="0" algn="ctr">
              <a:spcBef>
                <a:spcPts val="0"/>
              </a:spcBef>
              <a:spcAft>
                <a:spcPts val="0"/>
              </a:spcAft>
              <a:buSzPts val="3600"/>
              <a:buNone/>
              <a:defRPr sz="3600"/>
            </a:lvl3pPr>
            <a:lvl4pPr lvl="3" rtl="0" algn="ctr">
              <a:spcBef>
                <a:spcPts val="0"/>
              </a:spcBef>
              <a:spcAft>
                <a:spcPts val="0"/>
              </a:spcAft>
              <a:buSzPts val="3600"/>
              <a:buNone/>
              <a:defRPr sz="3600"/>
            </a:lvl4pPr>
            <a:lvl5pPr lvl="4" rtl="0" algn="ctr">
              <a:spcBef>
                <a:spcPts val="0"/>
              </a:spcBef>
              <a:spcAft>
                <a:spcPts val="0"/>
              </a:spcAft>
              <a:buSzPts val="3600"/>
              <a:buNone/>
              <a:defRPr sz="3600"/>
            </a:lvl5pPr>
            <a:lvl6pPr lvl="5" rtl="0" algn="ctr">
              <a:spcBef>
                <a:spcPts val="0"/>
              </a:spcBef>
              <a:spcAft>
                <a:spcPts val="0"/>
              </a:spcAft>
              <a:buSzPts val="3600"/>
              <a:buNone/>
              <a:defRPr sz="3600"/>
            </a:lvl6pPr>
            <a:lvl7pPr lvl="6" rtl="0" algn="ctr">
              <a:spcBef>
                <a:spcPts val="0"/>
              </a:spcBef>
              <a:spcAft>
                <a:spcPts val="0"/>
              </a:spcAft>
              <a:buSzPts val="3600"/>
              <a:buNone/>
              <a:defRPr sz="3600"/>
            </a:lvl7pPr>
            <a:lvl8pPr lvl="7" rtl="0" algn="ctr">
              <a:spcBef>
                <a:spcPts val="0"/>
              </a:spcBef>
              <a:spcAft>
                <a:spcPts val="0"/>
              </a:spcAft>
              <a:buSzPts val="3600"/>
              <a:buNone/>
              <a:defRPr sz="3600"/>
            </a:lvl8pPr>
            <a:lvl9pPr lvl="8" rtl="0" algn="ctr">
              <a:spcBef>
                <a:spcPts val="0"/>
              </a:spcBef>
              <a:spcAft>
                <a:spcPts val="0"/>
              </a:spcAft>
              <a:buSzPts val="3600"/>
              <a:buNone/>
              <a:defRPr sz="3600"/>
            </a:lvl9pPr>
          </a:lstStyle>
          <a:p/>
        </p:txBody>
      </p:sp>
      <p:sp>
        <p:nvSpPr>
          <p:cNvPr id="18" name="Google Shape;18;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9" name="Shape 19"/>
        <p:cNvGrpSpPr/>
        <p:nvPr/>
      </p:nvGrpSpPr>
      <p:grpSpPr>
        <a:xfrm>
          <a:off x="0" y="0"/>
          <a:ext cx="0" cy="0"/>
          <a:chOff x="0" y="0"/>
          <a:chExt cx="0" cy="0"/>
        </a:xfrm>
      </p:grpSpPr>
      <p:sp>
        <p:nvSpPr>
          <p:cNvPr id="20" name="Google Shape;20;p4"/>
          <p:cNvSpPr txBox="1"/>
          <p:nvPr>
            <p:ph idx="1" type="body"/>
          </p:nvPr>
        </p:nvSpPr>
        <p:spPr>
          <a:xfrm>
            <a:off x="197875" y="768318"/>
            <a:ext cx="8687100" cy="3696900"/>
          </a:xfrm>
          <a:prstGeom prst="rect">
            <a:avLst/>
          </a:prstGeom>
        </p:spPr>
        <p:txBody>
          <a:bodyPr anchorCtr="0" anchor="t" bIns="91425" lIns="91425" spcFirstLastPara="1" rIns="91425" wrap="square" tIns="91425">
            <a:normAutofit/>
          </a:bodyPr>
          <a:lstStyle>
            <a:lvl1pPr indent="-342900" lvl="0" marL="457200" rtl="0">
              <a:lnSpc>
                <a:spcPct val="115000"/>
              </a:lnSpc>
              <a:spcBef>
                <a:spcPts val="0"/>
              </a:spcBef>
              <a:spcAft>
                <a:spcPts val="0"/>
              </a:spcAft>
              <a:buSzPts val="1800"/>
              <a:buChar char="➔"/>
              <a:defRPr/>
            </a:lvl1pPr>
            <a:lvl2pPr indent="-317500" lvl="1" marL="914400" rtl="0">
              <a:lnSpc>
                <a:spcPct val="115000"/>
              </a:lnSpc>
              <a:spcBef>
                <a:spcPts val="1600"/>
              </a:spcBef>
              <a:spcAft>
                <a:spcPts val="0"/>
              </a:spcAft>
              <a:buSzPts val="1400"/>
              <a:buChar char="◆"/>
              <a:defRPr/>
            </a:lvl2pPr>
            <a:lvl3pPr indent="-317500" lvl="2" marL="1371600" rtl="0">
              <a:lnSpc>
                <a:spcPct val="115000"/>
              </a:lnSpc>
              <a:spcBef>
                <a:spcPts val="1600"/>
              </a:spcBef>
              <a:spcAft>
                <a:spcPts val="0"/>
              </a:spcAft>
              <a:buSzPts val="1400"/>
              <a:buChar char="●"/>
              <a:defRPr/>
            </a:lvl3pPr>
            <a:lvl4pPr indent="-317500" lvl="3" marL="1828800" rtl="0">
              <a:lnSpc>
                <a:spcPct val="115000"/>
              </a:lnSpc>
              <a:spcBef>
                <a:spcPts val="1600"/>
              </a:spcBef>
              <a:spcAft>
                <a:spcPts val="0"/>
              </a:spcAft>
              <a:buSzPts val="1400"/>
              <a:buChar char="○"/>
              <a:defRPr/>
            </a:lvl4pPr>
            <a:lvl5pPr indent="-317500" lvl="4" marL="2286000" rtl="0">
              <a:lnSpc>
                <a:spcPct val="115000"/>
              </a:lnSpc>
              <a:spcBef>
                <a:spcPts val="1600"/>
              </a:spcBef>
              <a:spcAft>
                <a:spcPts val="0"/>
              </a:spcAft>
              <a:buSzPts val="1400"/>
              <a:buChar char="◆"/>
              <a:defRPr/>
            </a:lvl5pPr>
            <a:lvl6pPr indent="-317500" lvl="5" marL="2743200" rtl="0">
              <a:lnSpc>
                <a:spcPct val="115000"/>
              </a:lnSpc>
              <a:spcBef>
                <a:spcPts val="1600"/>
              </a:spcBef>
              <a:spcAft>
                <a:spcPts val="0"/>
              </a:spcAft>
              <a:buSzPts val="1400"/>
              <a:buChar char="●"/>
              <a:defRPr/>
            </a:lvl6pPr>
            <a:lvl7pPr indent="-317500" lvl="6" marL="3200400" rtl="0">
              <a:lnSpc>
                <a:spcPct val="115000"/>
              </a:lnSpc>
              <a:spcBef>
                <a:spcPts val="1600"/>
              </a:spcBef>
              <a:spcAft>
                <a:spcPts val="0"/>
              </a:spcAft>
              <a:buSzPts val="1400"/>
              <a:buChar char="○"/>
              <a:defRPr/>
            </a:lvl7pPr>
            <a:lvl8pPr indent="-317500" lvl="7" marL="3657600" rtl="0">
              <a:lnSpc>
                <a:spcPct val="115000"/>
              </a:lnSpc>
              <a:spcBef>
                <a:spcPts val="1600"/>
              </a:spcBef>
              <a:spcAft>
                <a:spcPts val="0"/>
              </a:spcAft>
              <a:buSzPts val="1400"/>
              <a:buChar char="◆"/>
              <a:defRPr/>
            </a:lvl8pPr>
            <a:lvl9pPr indent="-317500" lvl="8" marL="4114800" rtl="0">
              <a:lnSpc>
                <a:spcPct val="115000"/>
              </a:lnSpc>
              <a:spcBef>
                <a:spcPts val="1600"/>
              </a:spcBef>
              <a:spcAft>
                <a:spcPts val="1600"/>
              </a:spcAft>
              <a:buSzPts val="1400"/>
              <a:buChar char="●"/>
              <a:defRPr/>
            </a:lvl9pPr>
          </a:lstStyle>
          <a:p/>
        </p:txBody>
      </p:sp>
      <p:sp>
        <p:nvSpPr>
          <p:cNvPr id="21" name="Google Shape;21;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
        <p:nvSpPr>
          <p:cNvPr id="22" name="Google Shape;22;p4"/>
          <p:cNvSpPr txBox="1"/>
          <p:nvPr>
            <p:ph type="title"/>
          </p:nvPr>
        </p:nvSpPr>
        <p:spPr>
          <a:xfrm>
            <a:off x="8250" y="-6"/>
            <a:ext cx="8520600" cy="5727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3" name="Shape 23"/>
        <p:cNvGrpSpPr/>
        <p:nvPr/>
      </p:nvGrpSpPr>
      <p:grpSpPr>
        <a:xfrm>
          <a:off x="0" y="0"/>
          <a:ext cx="0" cy="0"/>
          <a:chOff x="0" y="0"/>
          <a:chExt cx="0" cy="0"/>
        </a:xfrm>
      </p:grpSpPr>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
        <p:nvSpPr>
          <p:cNvPr id="25" name="Google Shape;25;p5"/>
          <p:cNvSpPr txBox="1"/>
          <p:nvPr>
            <p:ph idx="1" type="body"/>
          </p:nvPr>
        </p:nvSpPr>
        <p:spPr>
          <a:xfrm>
            <a:off x="176525" y="779531"/>
            <a:ext cx="3849300" cy="3716400"/>
          </a:xfrm>
          <a:prstGeom prst="rect">
            <a:avLst/>
          </a:prstGeom>
        </p:spPr>
        <p:txBody>
          <a:bodyPr anchorCtr="0" anchor="t" bIns="91425" lIns="91425" spcFirstLastPara="1" rIns="91425" wrap="square" tIns="91425">
            <a:normAutofit/>
          </a:bodyPr>
          <a:lstStyle>
            <a:lvl1pPr indent="-342900" lvl="0" marL="457200" rtl="0">
              <a:lnSpc>
                <a:spcPct val="115000"/>
              </a:lnSpc>
              <a:spcBef>
                <a:spcPts val="0"/>
              </a:spcBef>
              <a:spcAft>
                <a:spcPts val="0"/>
              </a:spcAft>
              <a:buSzPts val="1800"/>
              <a:buChar char="➔"/>
              <a:defRPr/>
            </a:lvl1pPr>
            <a:lvl2pPr indent="-317500" lvl="1" marL="914400" rtl="0">
              <a:lnSpc>
                <a:spcPct val="115000"/>
              </a:lnSpc>
              <a:spcBef>
                <a:spcPts val="1600"/>
              </a:spcBef>
              <a:spcAft>
                <a:spcPts val="0"/>
              </a:spcAft>
              <a:buSzPts val="1400"/>
              <a:buChar char="○"/>
              <a:defRPr/>
            </a:lvl2pPr>
            <a:lvl3pPr indent="-317500" lvl="2" marL="1371600" rtl="0">
              <a:lnSpc>
                <a:spcPct val="115000"/>
              </a:lnSpc>
              <a:spcBef>
                <a:spcPts val="1600"/>
              </a:spcBef>
              <a:spcAft>
                <a:spcPts val="0"/>
              </a:spcAft>
              <a:buSzPts val="1400"/>
              <a:buChar char="●"/>
              <a:defRPr/>
            </a:lvl3pPr>
            <a:lvl4pPr indent="-317500" lvl="3" marL="1828800" rtl="0">
              <a:lnSpc>
                <a:spcPct val="115000"/>
              </a:lnSpc>
              <a:spcBef>
                <a:spcPts val="1600"/>
              </a:spcBef>
              <a:spcAft>
                <a:spcPts val="0"/>
              </a:spcAft>
              <a:buSzPts val="1400"/>
              <a:buChar char="○"/>
              <a:defRPr/>
            </a:lvl4pPr>
            <a:lvl5pPr indent="-317500" lvl="4" marL="2286000" rtl="0">
              <a:lnSpc>
                <a:spcPct val="115000"/>
              </a:lnSpc>
              <a:spcBef>
                <a:spcPts val="1600"/>
              </a:spcBef>
              <a:spcAft>
                <a:spcPts val="0"/>
              </a:spcAft>
              <a:buSzPts val="1400"/>
              <a:buChar char="◆"/>
              <a:defRPr/>
            </a:lvl5pPr>
            <a:lvl6pPr indent="-317500" lvl="5" marL="2743200" rtl="0">
              <a:lnSpc>
                <a:spcPct val="115000"/>
              </a:lnSpc>
              <a:spcBef>
                <a:spcPts val="1600"/>
              </a:spcBef>
              <a:spcAft>
                <a:spcPts val="0"/>
              </a:spcAft>
              <a:buSzPts val="1400"/>
              <a:buChar char="●"/>
              <a:defRPr/>
            </a:lvl6pPr>
            <a:lvl7pPr indent="-317500" lvl="6" marL="3200400" rtl="0">
              <a:lnSpc>
                <a:spcPct val="115000"/>
              </a:lnSpc>
              <a:spcBef>
                <a:spcPts val="1600"/>
              </a:spcBef>
              <a:spcAft>
                <a:spcPts val="0"/>
              </a:spcAft>
              <a:buSzPts val="1400"/>
              <a:buChar char="○"/>
              <a:defRPr/>
            </a:lvl7pPr>
            <a:lvl8pPr indent="-317500" lvl="7" marL="3657600" rtl="0">
              <a:lnSpc>
                <a:spcPct val="115000"/>
              </a:lnSpc>
              <a:spcBef>
                <a:spcPts val="1600"/>
              </a:spcBef>
              <a:spcAft>
                <a:spcPts val="0"/>
              </a:spcAft>
              <a:buSzPts val="1400"/>
              <a:buChar char="◆"/>
              <a:defRPr/>
            </a:lvl8pPr>
            <a:lvl9pPr indent="-317500" lvl="8" marL="4114800" rtl="0">
              <a:lnSpc>
                <a:spcPct val="115000"/>
              </a:lnSpc>
              <a:spcBef>
                <a:spcPts val="1600"/>
              </a:spcBef>
              <a:spcAft>
                <a:spcPts val="1600"/>
              </a:spcAft>
              <a:buSzPts val="1400"/>
              <a:buChar char="●"/>
              <a:defRPr/>
            </a:lvl9pPr>
          </a:lstStyle>
          <a:p/>
        </p:txBody>
      </p:sp>
      <p:sp>
        <p:nvSpPr>
          <p:cNvPr id="26" name="Google Shape;26;p5"/>
          <p:cNvSpPr txBox="1"/>
          <p:nvPr>
            <p:ph idx="2" type="body"/>
          </p:nvPr>
        </p:nvSpPr>
        <p:spPr>
          <a:xfrm>
            <a:off x="5002875" y="779531"/>
            <a:ext cx="3849300" cy="3716400"/>
          </a:xfrm>
          <a:prstGeom prst="rect">
            <a:avLst/>
          </a:prstGeom>
        </p:spPr>
        <p:txBody>
          <a:bodyPr anchorCtr="0" anchor="t" bIns="91425" lIns="91425" spcFirstLastPara="1" rIns="91425" wrap="square" tIns="91425">
            <a:normAutofit/>
          </a:bodyPr>
          <a:lstStyle>
            <a:lvl1pPr indent="-342900" lvl="0" marL="457200" rtl="0">
              <a:lnSpc>
                <a:spcPct val="115000"/>
              </a:lnSpc>
              <a:spcBef>
                <a:spcPts val="0"/>
              </a:spcBef>
              <a:spcAft>
                <a:spcPts val="0"/>
              </a:spcAft>
              <a:buSzPts val="1800"/>
              <a:buChar char="➔"/>
              <a:defRPr/>
            </a:lvl1pPr>
            <a:lvl2pPr indent="-317500" lvl="1" marL="914400" rtl="0">
              <a:lnSpc>
                <a:spcPct val="115000"/>
              </a:lnSpc>
              <a:spcBef>
                <a:spcPts val="1600"/>
              </a:spcBef>
              <a:spcAft>
                <a:spcPts val="0"/>
              </a:spcAft>
              <a:buSzPts val="1400"/>
              <a:buChar char="○"/>
              <a:defRPr/>
            </a:lvl2pPr>
            <a:lvl3pPr indent="-317500" lvl="2" marL="1371600" rtl="0">
              <a:lnSpc>
                <a:spcPct val="115000"/>
              </a:lnSpc>
              <a:spcBef>
                <a:spcPts val="1600"/>
              </a:spcBef>
              <a:spcAft>
                <a:spcPts val="0"/>
              </a:spcAft>
              <a:buSzPts val="1400"/>
              <a:buChar char="●"/>
              <a:defRPr/>
            </a:lvl3pPr>
            <a:lvl4pPr indent="-317500" lvl="3" marL="1828800" rtl="0">
              <a:lnSpc>
                <a:spcPct val="115000"/>
              </a:lnSpc>
              <a:spcBef>
                <a:spcPts val="1600"/>
              </a:spcBef>
              <a:spcAft>
                <a:spcPts val="0"/>
              </a:spcAft>
              <a:buSzPts val="1400"/>
              <a:buChar char="○"/>
              <a:defRPr/>
            </a:lvl4pPr>
            <a:lvl5pPr indent="-317500" lvl="4" marL="2286000" rtl="0">
              <a:lnSpc>
                <a:spcPct val="115000"/>
              </a:lnSpc>
              <a:spcBef>
                <a:spcPts val="1600"/>
              </a:spcBef>
              <a:spcAft>
                <a:spcPts val="0"/>
              </a:spcAft>
              <a:buSzPts val="1400"/>
              <a:buChar char="◆"/>
              <a:defRPr/>
            </a:lvl5pPr>
            <a:lvl6pPr indent="-317500" lvl="5" marL="2743200" rtl="0">
              <a:lnSpc>
                <a:spcPct val="115000"/>
              </a:lnSpc>
              <a:spcBef>
                <a:spcPts val="1600"/>
              </a:spcBef>
              <a:spcAft>
                <a:spcPts val="0"/>
              </a:spcAft>
              <a:buSzPts val="1400"/>
              <a:buChar char="●"/>
              <a:defRPr/>
            </a:lvl6pPr>
            <a:lvl7pPr indent="-317500" lvl="6" marL="3200400" rtl="0">
              <a:lnSpc>
                <a:spcPct val="115000"/>
              </a:lnSpc>
              <a:spcBef>
                <a:spcPts val="1600"/>
              </a:spcBef>
              <a:spcAft>
                <a:spcPts val="0"/>
              </a:spcAft>
              <a:buSzPts val="1400"/>
              <a:buChar char="○"/>
              <a:defRPr/>
            </a:lvl7pPr>
            <a:lvl8pPr indent="-317500" lvl="7" marL="3657600" rtl="0">
              <a:lnSpc>
                <a:spcPct val="115000"/>
              </a:lnSpc>
              <a:spcBef>
                <a:spcPts val="1600"/>
              </a:spcBef>
              <a:spcAft>
                <a:spcPts val="0"/>
              </a:spcAft>
              <a:buSzPts val="1400"/>
              <a:buChar char="◆"/>
              <a:defRPr/>
            </a:lvl8pPr>
            <a:lvl9pPr indent="-317500" lvl="8" marL="4114800" rtl="0">
              <a:lnSpc>
                <a:spcPct val="115000"/>
              </a:lnSpc>
              <a:spcBef>
                <a:spcPts val="1600"/>
              </a:spcBef>
              <a:spcAft>
                <a:spcPts val="1600"/>
              </a:spcAft>
              <a:buSzPts val="1400"/>
              <a:buChar char="●"/>
              <a:defRPr/>
            </a:lvl9pPr>
          </a:lstStyle>
          <a:p/>
        </p:txBody>
      </p:sp>
      <p:sp>
        <p:nvSpPr>
          <p:cNvPr id="27" name="Google Shape;27;p5"/>
          <p:cNvSpPr txBox="1"/>
          <p:nvPr>
            <p:ph type="title"/>
          </p:nvPr>
        </p:nvSpPr>
        <p:spPr>
          <a:xfrm>
            <a:off x="0" y="-6"/>
            <a:ext cx="8520600" cy="5727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8" name="Shape 28"/>
        <p:cNvGrpSpPr/>
        <p:nvPr/>
      </p:nvGrpSpPr>
      <p:grpSpPr>
        <a:xfrm>
          <a:off x="0" y="0"/>
          <a:ext cx="0" cy="0"/>
          <a:chOff x="0" y="0"/>
          <a:chExt cx="0" cy="0"/>
        </a:xfrm>
      </p:grpSpPr>
      <p:sp>
        <p:nvSpPr>
          <p:cNvPr id="29" name="Google Shape;29;p6"/>
          <p:cNvSpPr txBox="1"/>
          <p:nvPr>
            <p:ph type="title"/>
          </p:nvPr>
        </p:nvSpPr>
        <p:spPr>
          <a:xfrm>
            <a:off x="8250" y="-6"/>
            <a:ext cx="85206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30" name="Google Shape;30;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1" name="Shape 31"/>
        <p:cNvGrpSpPr/>
        <p:nvPr/>
      </p:nvGrpSpPr>
      <p:grpSpPr>
        <a:xfrm>
          <a:off x="0" y="0"/>
          <a:ext cx="0" cy="0"/>
          <a:chOff x="0" y="0"/>
          <a:chExt cx="0" cy="0"/>
        </a:xfrm>
      </p:grpSpPr>
      <p:sp>
        <p:nvSpPr>
          <p:cNvPr id="32" name="Google Shape;32;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33" name="Google Shape;33;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rtl="0">
              <a:spcBef>
                <a:spcPts val="0"/>
              </a:spcBef>
              <a:spcAft>
                <a:spcPts val="0"/>
              </a:spcAft>
              <a:buSzPts val="1200"/>
              <a:buChar char="➔"/>
              <a:defRPr sz="1200"/>
            </a:lvl1pPr>
            <a:lvl2pPr indent="-304800" lvl="1" marL="914400" rtl="0">
              <a:spcBef>
                <a:spcPts val="1600"/>
              </a:spcBef>
              <a:spcAft>
                <a:spcPts val="0"/>
              </a:spcAft>
              <a:buSzPts val="1200"/>
              <a:buChar char="○"/>
              <a:defRPr sz="1200"/>
            </a:lvl2pPr>
            <a:lvl3pPr indent="-304800" lvl="2" marL="1371600" rtl="0">
              <a:spcBef>
                <a:spcPts val="1600"/>
              </a:spcBef>
              <a:spcAft>
                <a:spcPts val="0"/>
              </a:spcAft>
              <a:buSzPts val="1200"/>
              <a:buChar char="●"/>
              <a:defRPr sz="1200"/>
            </a:lvl3pPr>
            <a:lvl4pPr indent="-304800" lvl="3" marL="1828800" rtl="0">
              <a:spcBef>
                <a:spcPts val="1600"/>
              </a:spcBef>
              <a:spcAft>
                <a:spcPts val="0"/>
              </a:spcAft>
              <a:buSzPts val="1200"/>
              <a:buChar char="○"/>
              <a:defRPr sz="1200"/>
            </a:lvl4pPr>
            <a:lvl5pPr indent="-304800" lvl="4" marL="2286000" rtl="0">
              <a:spcBef>
                <a:spcPts val="1600"/>
              </a:spcBef>
              <a:spcAft>
                <a:spcPts val="0"/>
              </a:spcAft>
              <a:buSzPts val="1200"/>
              <a:buChar char="◆"/>
              <a:defRPr sz="1200"/>
            </a:lvl5pPr>
            <a:lvl6pPr indent="-304800" lvl="5" marL="2743200" rtl="0">
              <a:spcBef>
                <a:spcPts val="1600"/>
              </a:spcBef>
              <a:spcAft>
                <a:spcPts val="0"/>
              </a:spcAft>
              <a:buSzPts val="1200"/>
              <a:buChar char="●"/>
              <a:defRPr sz="1200"/>
            </a:lvl6pPr>
            <a:lvl7pPr indent="-304800" lvl="6" marL="3200400" rtl="0">
              <a:spcBef>
                <a:spcPts val="1600"/>
              </a:spcBef>
              <a:spcAft>
                <a:spcPts val="0"/>
              </a:spcAft>
              <a:buSzPts val="1200"/>
              <a:buChar char="○"/>
              <a:defRPr sz="1200"/>
            </a:lvl7pPr>
            <a:lvl8pPr indent="-304800" lvl="7" marL="3657600" rtl="0">
              <a:spcBef>
                <a:spcPts val="1600"/>
              </a:spcBef>
              <a:spcAft>
                <a:spcPts val="0"/>
              </a:spcAft>
              <a:buSzPts val="1200"/>
              <a:buChar char="◆"/>
              <a:defRPr sz="1200"/>
            </a:lvl8pPr>
            <a:lvl9pPr indent="-304800" lvl="8" marL="4114800" rtl="0">
              <a:spcBef>
                <a:spcPts val="1600"/>
              </a:spcBef>
              <a:spcAft>
                <a:spcPts val="1600"/>
              </a:spcAft>
              <a:buSzPts val="1200"/>
              <a:buChar char="●"/>
              <a:defRPr sz="1200"/>
            </a:lvl9pPr>
          </a:lstStyle>
          <a:p/>
        </p:txBody>
      </p:sp>
      <p:sp>
        <p:nvSpPr>
          <p:cNvPr id="34" name="Google Shape;34;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5" name="Shape 35"/>
        <p:cNvGrpSpPr/>
        <p:nvPr/>
      </p:nvGrpSpPr>
      <p:grpSpPr>
        <a:xfrm>
          <a:off x="0" y="0"/>
          <a:ext cx="0" cy="0"/>
          <a:chOff x="0" y="0"/>
          <a:chExt cx="0" cy="0"/>
        </a:xfrm>
      </p:grpSpPr>
      <p:sp>
        <p:nvSpPr>
          <p:cNvPr id="36" name="Google Shape;36;p8"/>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p:txBody>
      </p:sp>
      <p:sp>
        <p:nvSpPr>
          <p:cNvPr id="37" name="Google Shape;37;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8" name="Shape 38"/>
        <p:cNvGrpSpPr/>
        <p:nvPr/>
      </p:nvGrpSpPr>
      <p:grpSpPr>
        <a:xfrm>
          <a:off x="0" y="0"/>
          <a:ext cx="0" cy="0"/>
          <a:chOff x="0" y="0"/>
          <a:chExt cx="0" cy="0"/>
        </a:xfrm>
      </p:grpSpPr>
      <p:sp>
        <p:nvSpPr>
          <p:cNvPr id="39" name="Google Shape;39;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 name="Google Shape;40;p9"/>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4200"/>
              <a:buNone/>
              <a:defRPr sz="4200"/>
            </a:lvl1pPr>
            <a:lvl2pPr lvl="1" rtl="0" algn="ctr">
              <a:spcBef>
                <a:spcPts val="0"/>
              </a:spcBef>
              <a:spcAft>
                <a:spcPts val="0"/>
              </a:spcAft>
              <a:buSzPts val="4200"/>
              <a:buNone/>
              <a:defRPr sz="4200"/>
            </a:lvl2pPr>
            <a:lvl3pPr lvl="2" rtl="0" algn="ctr">
              <a:spcBef>
                <a:spcPts val="0"/>
              </a:spcBef>
              <a:spcAft>
                <a:spcPts val="0"/>
              </a:spcAft>
              <a:buSzPts val="4200"/>
              <a:buNone/>
              <a:defRPr sz="4200"/>
            </a:lvl3pPr>
            <a:lvl4pPr lvl="3" rtl="0" algn="ctr">
              <a:spcBef>
                <a:spcPts val="0"/>
              </a:spcBef>
              <a:spcAft>
                <a:spcPts val="0"/>
              </a:spcAft>
              <a:buSzPts val="4200"/>
              <a:buNone/>
              <a:defRPr sz="4200"/>
            </a:lvl4pPr>
            <a:lvl5pPr lvl="4" rtl="0" algn="ctr">
              <a:spcBef>
                <a:spcPts val="0"/>
              </a:spcBef>
              <a:spcAft>
                <a:spcPts val="0"/>
              </a:spcAft>
              <a:buSzPts val="4200"/>
              <a:buNone/>
              <a:defRPr sz="4200"/>
            </a:lvl5pPr>
            <a:lvl6pPr lvl="5" rtl="0" algn="ctr">
              <a:spcBef>
                <a:spcPts val="0"/>
              </a:spcBef>
              <a:spcAft>
                <a:spcPts val="0"/>
              </a:spcAft>
              <a:buSzPts val="4200"/>
              <a:buNone/>
              <a:defRPr sz="4200"/>
            </a:lvl6pPr>
            <a:lvl7pPr lvl="6" rtl="0" algn="ctr">
              <a:spcBef>
                <a:spcPts val="0"/>
              </a:spcBef>
              <a:spcAft>
                <a:spcPts val="0"/>
              </a:spcAft>
              <a:buSzPts val="4200"/>
              <a:buNone/>
              <a:defRPr sz="4200"/>
            </a:lvl7pPr>
            <a:lvl8pPr lvl="7" rtl="0" algn="ctr">
              <a:spcBef>
                <a:spcPts val="0"/>
              </a:spcBef>
              <a:spcAft>
                <a:spcPts val="0"/>
              </a:spcAft>
              <a:buSzPts val="4200"/>
              <a:buNone/>
              <a:defRPr sz="4200"/>
            </a:lvl8pPr>
            <a:lvl9pPr lvl="8" rtl="0" algn="ctr">
              <a:spcBef>
                <a:spcPts val="0"/>
              </a:spcBef>
              <a:spcAft>
                <a:spcPts val="0"/>
              </a:spcAft>
              <a:buSzPts val="4200"/>
              <a:buNone/>
              <a:defRPr sz="4200"/>
            </a:lvl9pPr>
          </a:lstStyle>
          <a:p/>
        </p:txBody>
      </p:sp>
      <p:sp>
        <p:nvSpPr>
          <p:cNvPr id="41" name="Google Shape;41;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rtl="0" algn="ctr">
              <a:lnSpc>
                <a:spcPct val="100000"/>
              </a:lnSpc>
              <a:spcBef>
                <a:spcPts val="0"/>
              </a:spcBef>
              <a:spcAft>
                <a:spcPts val="0"/>
              </a:spcAft>
              <a:buSzPts val="2100"/>
              <a:buNone/>
              <a:defRPr sz="2100"/>
            </a:lvl1pPr>
            <a:lvl2pPr lvl="1" rtl="0" algn="ctr">
              <a:lnSpc>
                <a:spcPct val="100000"/>
              </a:lnSpc>
              <a:spcBef>
                <a:spcPts val="0"/>
              </a:spcBef>
              <a:spcAft>
                <a:spcPts val="0"/>
              </a:spcAft>
              <a:buSzPts val="2100"/>
              <a:buNone/>
              <a:defRPr sz="2100"/>
            </a:lvl2pPr>
            <a:lvl3pPr lvl="2" rtl="0" algn="ctr">
              <a:lnSpc>
                <a:spcPct val="100000"/>
              </a:lnSpc>
              <a:spcBef>
                <a:spcPts val="0"/>
              </a:spcBef>
              <a:spcAft>
                <a:spcPts val="0"/>
              </a:spcAft>
              <a:buSzPts val="2100"/>
              <a:buNone/>
              <a:defRPr sz="2100"/>
            </a:lvl3pPr>
            <a:lvl4pPr lvl="3" rtl="0" algn="ctr">
              <a:lnSpc>
                <a:spcPct val="100000"/>
              </a:lnSpc>
              <a:spcBef>
                <a:spcPts val="0"/>
              </a:spcBef>
              <a:spcAft>
                <a:spcPts val="0"/>
              </a:spcAft>
              <a:buSzPts val="2100"/>
              <a:buNone/>
              <a:defRPr sz="2100"/>
            </a:lvl4pPr>
            <a:lvl5pPr lvl="4" rtl="0" algn="ctr">
              <a:lnSpc>
                <a:spcPct val="100000"/>
              </a:lnSpc>
              <a:spcBef>
                <a:spcPts val="0"/>
              </a:spcBef>
              <a:spcAft>
                <a:spcPts val="0"/>
              </a:spcAft>
              <a:buSzPts val="2100"/>
              <a:buNone/>
              <a:defRPr sz="2100"/>
            </a:lvl5pPr>
            <a:lvl6pPr lvl="5" rtl="0" algn="ctr">
              <a:lnSpc>
                <a:spcPct val="100000"/>
              </a:lnSpc>
              <a:spcBef>
                <a:spcPts val="0"/>
              </a:spcBef>
              <a:spcAft>
                <a:spcPts val="0"/>
              </a:spcAft>
              <a:buSzPts val="2100"/>
              <a:buNone/>
              <a:defRPr sz="2100"/>
            </a:lvl6pPr>
            <a:lvl7pPr lvl="6" rtl="0" algn="ctr">
              <a:lnSpc>
                <a:spcPct val="100000"/>
              </a:lnSpc>
              <a:spcBef>
                <a:spcPts val="0"/>
              </a:spcBef>
              <a:spcAft>
                <a:spcPts val="0"/>
              </a:spcAft>
              <a:buSzPts val="2100"/>
              <a:buNone/>
              <a:defRPr sz="2100"/>
            </a:lvl7pPr>
            <a:lvl8pPr lvl="7" rtl="0" algn="ctr">
              <a:lnSpc>
                <a:spcPct val="100000"/>
              </a:lnSpc>
              <a:spcBef>
                <a:spcPts val="0"/>
              </a:spcBef>
              <a:spcAft>
                <a:spcPts val="0"/>
              </a:spcAft>
              <a:buSzPts val="2100"/>
              <a:buNone/>
              <a:defRPr sz="2100"/>
            </a:lvl8pPr>
            <a:lvl9pPr lvl="8" rtl="0" algn="ctr">
              <a:lnSpc>
                <a:spcPct val="100000"/>
              </a:lnSpc>
              <a:spcBef>
                <a:spcPts val="0"/>
              </a:spcBef>
              <a:spcAft>
                <a:spcPts val="0"/>
              </a:spcAft>
              <a:buSzPts val="2100"/>
              <a:buNone/>
              <a:defRPr sz="2100"/>
            </a:lvl9pPr>
          </a:lstStyle>
          <a:p/>
        </p:txBody>
      </p:sp>
      <p:sp>
        <p:nvSpPr>
          <p:cNvPr id="42" name="Google Shape;42;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rtl="0">
              <a:spcBef>
                <a:spcPts val="0"/>
              </a:spcBef>
              <a:spcAft>
                <a:spcPts val="0"/>
              </a:spcAft>
              <a:buSzPts val="1800"/>
              <a:buChar char="➔"/>
              <a:defRPr/>
            </a:lvl1pPr>
            <a:lvl2pPr indent="-317500" lvl="1" marL="914400" rtl="0">
              <a:spcBef>
                <a:spcPts val="1600"/>
              </a:spcBef>
              <a:spcAft>
                <a:spcPts val="0"/>
              </a:spcAft>
              <a:buSzPts val="1400"/>
              <a:buChar char="○"/>
              <a:defRPr/>
            </a:lvl2pPr>
            <a:lvl3pPr indent="-317500" lvl="2" marL="1371600" rtl="0">
              <a:spcBef>
                <a:spcPts val="1600"/>
              </a:spcBef>
              <a:spcAft>
                <a:spcPts val="0"/>
              </a:spcAft>
              <a:buSzPts val="1400"/>
              <a:buChar char="●"/>
              <a:defRPr/>
            </a:lvl3pPr>
            <a:lvl4pPr indent="-317500" lvl="3" marL="1828800" rtl="0">
              <a:spcBef>
                <a:spcPts val="1600"/>
              </a:spcBef>
              <a:spcAft>
                <a:spcPts val="0"/>
              </a:spcAft>
              <a:buSzPts val="1400"/>
              <a:buChar char="○"/>
              <a:defRPr/>
            </a:lvl4pPr>
            <a:lvl5pPr indent="-317500" lvl="4" marL="2286000" rtl="0">
              <a:spcBef>
                <a:spcPts val="1600"/>
              </a:spcBef>
              <a:spcAft>
                <a:spcPts val="0"/>
              </a:spcAft>
              <a:buSzPts val="1400"/>
              <a:buChar char="◆"/>
              <a:defRPr/>
            </a:lvl5pPr>
            <a:lvl6pPr indent="-317500" lvl="5" marL="2743200" rtl="0">
              <a:spcBef>
                <a:spcPts val="1600"/>
              </a:spcBef>
              <a:spcAft>
                <a:spcPts val="0"/>
              </a:spcAft>
              <a:buSzPts val="1400"/>
              <a:buChar char="●"/>
              <a:defRPr/>
            </a:lvl6pPr>
            <a:lvl7pPr indent="-317500" lvl="6" marL="3200400" rtl="0">
              <a:spcBef>
                <a:spcPts val="1600"/>
              </a:spcBef>
              <a:spcAft>
                <a:spcPts val="0"/>
              </a:spcAft>
              <a:buSzPts val="1400"/>
              <a:buChar char="○"/>
              <a:defRPr/>
            </a:lvl7pPr>
            <a:lvl8pPr indent="-317500" lvl="7" marL="3657600" rtl="0">
              <a:spcBef>
                <a:spcPts val="1600"/>
              </a:spcBef>
              <a:spcAft>
                <a:spcPts val="0"/>
              </a:spcAft>
              <a:buSzPts val="1400"/>
              <a:buChar char="◆"/>
              <a:defRPr/>
            </a:lvl8pPr>
            <a:lvl9pPr indent="-317500" lvl="8" marL="4114800" rtl="0">
              <a:spcBef>
                <a:spcPts val="1600"/>
              </a:spcBef>
              <a:spcAft>
                <a:spcPts val="1600"/>
              </a:spcAft>
              <a:buSzPts val="1400"/>
              <a:buChar char="●"/>
              <a:defRPr/>
            </a:lvl9pPr>
          </a:lstStyle>
          <a:p/>
        </p:txBody>
      </p:sp>
      <p:sp>
        <p:nvSpPr>
          <p:cNvPr id="43" name="Google Shape;43;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4" name="Shape 44"/>
        <p:cNvGrpSpPr/>
        <p:nvPr/>
      </p:nvGrpSpPr>
      <p:grpSpPr>
        <a:xfrm>
          <a:off x="0" y="0"/>
          <a:ext cx="0" cy="0"/>
          <a:chOff x="0" y="0"/>
          <a:chExt cx="0" cy="0"/>
        </a:xfrm>
      </p:grpSpPr>
      <p:sp>
        <p:nvSpPr>
          <p:cNvPr id="45" name="Google Shape;45;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rtl="0">
              <a:lnSpc>
                <a:spcPct val="100000"/>
              </a:lnSpc>
              <a:spcBef>
                <a:spcPts val="0"/>
              </a:spcBef>
              <a:spcAft>
                <a:spcPts val="0"/>
              </a:spcAft>
              <a:buSzPts val="1800"/>
              <a:buNone/>
              <a:defRPr/>
            </a:lvl1pPr>
          </a:lstStyle>
          <a:p/>
        </p:txBody>
      </p:sp>
      <p:sp>
        <p:nvSpPr>
          <p:cNvPr id="46" name="Google Shape;46;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theme" Target="../theme/theme1.xml"/><Relationship Id="rId12" Type="http://schemas.openxmlformats.org/officeDocument/2006/relationships/slideLayout" Target="../slideLayouts/slideLayout11.xml"/><Relationship Id="rId1" Type="http://schemas.openxmlformats.org/officeDocument/2006/relationships/image" Target="../media/image1.pn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8250" y="-6"/>
            <a:ext cx="8520600" cy="5727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26325" y="730975"/>
            <a:ext cx="8520600" cy="3416400"/>
          </a:xfrm>
          <a:prstGeom prst="rect">
            <a:avLst/>
          </a:prstGeom>
          <a:noFill/>
          <a:ln>
            <a:noFill/>
          </a:ln>
        </p:spPr>
        <p:txBody>
          <a:bodyPr anchorCtr="0" anchor="t" bIns="91425" lIns="91425" spcFirstLastPara="1" rIns="91425" wrap="square" tIns="91425">
            <a:normAutofit/>
          </a:bodyPr>
          <a:lstStyle>
            <a:lvl1pPr indent="-342900" lvl="0" marL="457200" rtl="0">
              <a:lnSpc>
                <a:spcPct val="115000"/>
              </a:lnSpc>
              <a:spcBef>
                <a:spcPts val="0"/>
              </a:spcBef>
              <a:spcAft>
                <a:spcPts val="0"/>
              </a:spcAft>
              <a:buClr>
                <a:schemeClr val="dk2"/>
              </a:buClr>
              <a:buSzPts val="1800"/>
              <a:buFont typeface="Montserrat"/>
              <a:buChar char="➔"/>
              <a:defRPr sz="1800">
                <a:solidFill>
                  <a:schemeClr val="dk2"/>
                </a:solidFill>
                <a:latin typeface="Montserrat"/>
                <a:ea typeface="Montserrat"/>
                <a:cs typeface="Montserrat"/>
                <a:sym typeface="Montserrat"/>
              </a:defRPr>
            </a:lvl1pPr>
            <a:lvl2pPr indent="-317500" lvl="1" marL="914400" rtl="0">
              <a:lnSpc>
                <a:spcPct val="115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2pPr>
            <a:lvl3pPr indent="-317500" lvl="2" marL="1371600" rtl="0">
              <a:lnSpc>
                <a:spcPct val="115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3pPr>
            <a:lvl4pPr indent="-317500" lvl="3" marL="1828800" rtl="0">
              <a:lnSpc>
                <a:spcPct val="115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4pPr>
            <a:lvl5pPr indent="-317500" lvl="4" marL="2286000" rtl="0">
              <a:lnSpc>
                <a:spcPct val="115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5pPr>
            <a:lvl6pPr indent="-317500" lvl="5" marL="2743200" rtl="0">
              <a:lnSpc>
                <a:spcPct val="115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6pPr>
            <a:lvl7pPr indent="-317500" lvl="6" marL="3200400" rtl="0">
              <a:lnSpc>
                <a:spcPct val="115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7pPr>
            <a:lvl8pPr indent="-317500" lvl="7" marL="3657600" rtl="0">
              <a:lnSpc>
                <a:spcPct val="115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8pPr>
            <a:lvl9pPr indent="-317500" lvl="8" marL="4114800" rtl="0">
              <a:lnSpc>
                <a:spcPct val="115000"/>
              </a:lnSpc>
              <a:spcBef>
                <a:spcPts val="1600"/>
              </a:spcBef>
              <a:spcAft>
                <a:spcPts val="1600"/>
              </a:spcAft>
              <a:buClr>
                <a:schemeClr val="dk2"/>
              </a:buClr>
              <a:buSzPts val="1400"/>
              <a:buFont typeface="Montserrat"/>
              <a:buChar char="●"/>
              <a:defRPr>
                <a:solidFill>
                  <a:schemeClr val="dk2"/>
                </a:solidFill>
                <a:latin typeface="Montserrat"/>
                <a:ea typeface="Montserrat"/>
                <a:cs typeface="Montserrat"/>
                <a:sym typeface="Montserrat"/>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rtl="0" algn="r">
              <a:buNone/>
              <a:defRPr sz="1000">
                <a:solidFill>
                  <a:schemeClr val="dk2"/>
                </a:solidFill>
              </a:defRPr>
            </a:lvl1pPr>
            <a:lvl2pPr lvl="1" rtl="0" algn="r">
              <a:buNone/>
              <a:defRPr sz="1000">
                <a:solidFill>
                  <a:schemeClr val="dk2"/>
                </a:solidFill>
              </a:defRPr>
            </a:lvl2pPr>
            <a:lvl3pPr lvl="2" rtl="0" algn="r">
              <a:buNone/>
              <a:defRPr sz="1000">
                <a:solidFill>
                  <a:schemeClr val="dk2"/>
                </a:solidFill>
              </a:defRPr>
            </a:lvl3pPr>
            <a:lvl4pPr lvl="3" rtl="0" algn="r">
              <a:buNone/>
              <a:defRPr sz="1000">
                <a:solidFill>
                  <a:schemeClr val="dk2"/>
                </a:solidFill>
              </a:defRPr>
            </a:lvl4pPr>
            <a:lvl5pPr lvl="4" rtl="0" algn="r">
              <a:buNone/>
              <a:defRPr sz="1000">
                <a:solidFill>
                  <a:schemeClr val="dk2"/>
                </a:solidFill>
              </a:defRPr>
            </a:lvl5pPr>
            <a:lvl6pPr lvl="5" rtl="0" algn="r">
              <a:buNone/>
              <a:defRPr sz="1000">
                <a:solidFill>
                  <a:schemeClr val="dk2"/>
                </a:solidFill>
              </a:defRPr>
            </a:lvl6pPr>
            <a:lvl7pPr lvl="6" rtl="0" algn="r">
              <a:buNone/>
              <a:defRPr sz="1000">
                <a:solidFill>
                  <a:schemeClr val="dk2"/>
                </a:solidFill>
              </a:defRPr>
            </a:lvl7pPr>
            <a:lvl8pPr lvl="7" rtl="0" algn="r">
              <a:buNone/>
              <a:defRPr sz="1000">
                <a:solidFill>
                  <a:schemeClr val="dk2"/>
                </a:solidFill>
              </a:defRPr>
            </a:lvl8pPr>
            <a:lvl9pPr lvl="8" rtl="0" algn="r">
              <a:buNone/>
              <a:defRPr sz="1000">
                <a:solidFill>
                  <a:schemeClr val="dk2"/>
                </a:solidFill>
              </a:defRPr>
            </a:lvl9pPr>
          </a:lstStyle>
          <a:p>
            <a:pPr indent="0" lvl="0" marL="0" rtl="0" algn="r">
              <a:spcBef>
                <a:spcPts val="0"/>
              </a:spcBef>
              <a:spcAft>
                <a:spcPts val="0"/>
              </a:spcAft>
              <a:buNone/>
            </a:pPr>
            <a:fld id="{00000000-1234-1234-1234-123412341234}" type="slidenum">
              <a:rPr lang="en-GB"/>
              <a:t>‹#›</a:t>
            </a:fld>
            <a:endParaRPr/>
          </a:p>
        </p:txBody>
      </p:sp>
      <p:pic>
        <p:nvPicPr>
          <p:cNvPr id="9" name="Google Shape;9;p1"/>
          <p:cNvPicPr preferRelativeResize="0"/>
          <p:nvPr/>
        </p:nvPicPr>
        <p:blipFill>
          <a:blip r:embed="rId1">
            <a:alphaModFix/>
          </a:blip>
          <a:stretch>
            <a:fillRect/>
          </a:stretch>
        </p:blipFill>
        <p:spPr>
          <a:xfrm>
            <a:off x="8470647" y="57150"/>
            <a:ext cx="516625" cy="437323"/>
          </a:xfrm>
          <a:prstGeom prst="rect">
            <a:avLst/>
          </a:prstGeom>
          <a:noFill/>
          <a:ln>
            <a:noFill/>
          </a:ln>
        </p:spPr>
      </p:pic>
      <p:cxnSp>
        <p:nvCxnSpPr>
          <p:cNvPr id="10" name="Google Shape;10;p1"/>
          <p:cNvCxnSpPr/>
          <p:nvPr/>
        </p:nvCxnSpPr>
        <p:spPr>
          <a:xfrm flipH="1" rot="10800000">
            <a:off x="8250" y="555019"/>
            <a:ext cx="9126000" cy="2700"/>
          </a:xfrm>
          <a:prstGeom prst="straightConnector1">
            <a:avLst/>
          </a:prstGeom>
          <a:noFill/>
          <a:ln cap="flat" cmpd="sng" w="28575">
            <a:solidFill>
              <a:schemeClr val="dk2"/>
            </a:solidFill>
            <a:prstDash val="solid"/>
            <a:round/>
            <a:headEnd len="med" w="med" type="none"/>
            <a:tailEnd len="med" w="med" type="none"/>
          </a:ln>
        </p:spPr>
      </p:cxnSp>
    </p:spTree>
  </p:cSld>
  <p:clrMap accent1="accent1" accent2="accent2" accent3="accent3" accent4="accent4" accent5="accent5" accent6="accent6" bg1="lt1" bg2="dk2" tx1="dk1" tx2="lt2" folHlink="folHlink" hlink="hlink"/>
  <p:sldLayoutIdLst>
    <p:sldLayoutId id="2147483648" r:id="rId2"/>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9.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7.png"/><Relationship Id="rId4" Type="http://schemas.openxmlformats.org/officeDocument/2006/relationships/image" Target="../media/image11.png"/><Relationship Id="rId5" Type="http://schemas.openxmlformats.org/officeDocument/2006/relationships/image" Target="../media/image1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9.png"/><Relationship Id="rId4" Type="http://schemas.openxmlformats.org/officeDocument/2006/relationships/hyperlink" Target="https://link.springer.com/content/pdf/10.1007/978-1-4612-4380-9_8.pdf"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9.png"/><Relationship Id="rId4" Type="http://schemas.openxmlformats.org/officeDocument/2006/relationships/image" Target="../media/image26.png"/><Relationship Id="rId5" Type="http://schemas.openxmlformats.org/officeDocument/2006/relationships/hyperlink" Target="https://arxiv.org/pdf/2202.06416" TargetMode="External"/><Relationship Id="rId6" Type="http://schemas.openxmlformats.org/officeDocument/2006/relationships/image" Target="../media/image17.png"/><Relationship Id="rId7" Type="http://schemas.openxmlformats.org/officeDocument/2006/relationships/hyperlink" Target="https://link.springer.com/content/pdf/10.1007/978-1-4612-4380-9_8.pdf"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9.png"/><Relationship Id="rId4" Type="http://schemas.openxmlformats.org/officeDocument/2006/relationships/image" Target="../media/image26.png"/><Relationship Id="rId5" Type="http://schemas.openxmlformats.org/officeDocument/2006/relationships/hyperlink" Target="https://arxiv.org/pdf/2202.06416" TargetMode="External"/><Relationship Id="rId6" Type="http://schemas.openxmlformats.org/officeDocument/2006/relationships/image" Target="../media/image17.png"/><Relationship Id="rId7" Type="http://schemas.openxmlformats.org/officeDocument/2006/relationships/hyperlink" Target="https://link.springer.com/content/pdf/10.1007/978-1-4612-4380-9_8.pdf" TargetMode="External"/></Relationships>
</file>

<file path=ppt/slides/_rels/slide15.xml.rels><?xml version="1.0" encoding="UTF-8" standalone="yes"?><Relationships xmlns="http://schemas.openxmlformats.org/package/2006/relationships"><Relationship Id="rId10" Type="http://schemas.openxmlformats.org/officeDocument/2006/relationships/image" Target="../media/image18.png"/><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13.png"/><Relationship Id="rId4" Type="http://schemas.openxmlformats.org/officeDocument/2006/relationships/image" Target="../media/image9.png"/><Relationship Id="rId9" Type="http://schemas.openxmlformats.org/officeDocument/2006/relationships/image" Target="../media/image23.png"/><Relationship Id="rId5" Type="http://schemas.openxmlformats.org/officeDocument/2006/relationships/image" Target="../media/image14.png"/><Relationship Id="rId6" Type="http://schemas.openxmlformats.org/officeDocument/2006/relationships/image" Target="../media/image19.png"/><Relationship Id="rId7" Type="http://schemas.openxmlformats.org/officeDocument/2006/relationships/image" Target="../media/image16.png"/><Relationship Id="rId8" Type="http://schemas.openxmlformats.org/officeDocument/2006/relationships/image" Target="../media/image2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image" Target="../media/image24.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9.png"/><Relationship Id="rId4" Type="http://schemas.openxmlformats.org/officeDocument/2006/relationships/image" Target="../media/image25.png"/><Relationship Id="rId5" Type="http://schemas.openxmlformats.org/officeDocument/2006/relationships/hyperlink" Target="https://www.ansys.com/blog/optimize-design-simulation-with-ai-ml-metamodeling"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image" Target="../media/image34.png"/><Relationship Id="rId4" Type="http://schemas.openxmlformats.org/officeDocument/2006/relationships/image" Target="../media/image38.png"/><Relationship Id="rId5" Type="http://schemas.openxmlformats.org/officeDocument/2006/relationships/image" Target="../media/image28.png"/><Relationship Id="rId6" Type="http://schemas.openxmlformats.org/officeDocument/2006/relationships/hyperlink" Target="https://gaussianprocess.org/gpml/?utm_source=chatgpt.com"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image" Target="../media/image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 Id="rId3" Type="http://schemas.openxmlformats.org/officeDocument/2006/relationships/image" Target="../media/image9.png"/><Relationship Id="rId4" Type="http://schemas.openxmlformats.org/officeDocument/2006/relationships/image" Target="../media/image20.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 Id="rId3" Type="http://schemas.openxmlformats.org/officeDocument/2006/relationships/hyperlink" Target="https://gaussianprocess.org/gpml/?utm_source=chatgpt.com" TargetMode="External"/><Relationship Id="rId4" Type="http://schemas.openxmlformats.org/officeDocument/2006/relationships/image" Target="../media/image37.png"/><Relationship Id="rId5" Type="http://schemas.openxmlformats.org/officeDocument/2006/relationships/image" Target="../media/image33.png"/><Relationship Id="rId6" Type="http://schemas.openxmlformats.org/officeDocument/2006/relationships/image" Target="../media/image32.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 Id="rId3" Type="http://schemas.openxmlformats.org/officeDocument/2006/relationships/image" Target="../media/image41.png"/><Relationship Id="rId4" Type="http://schemas.openxmlformats.org/officeDocument/2006/relationships/image" Target="../media/image35.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 Id="rId3" Type="http://schemas.openxmlformats.org/officeDocument/2006/relationships/hyperlink" Target="https://indico.cern.ch/event/1439972/contributions/6159193/" TargetMode="External"/><Relationship Id="rId4" Type="http://schemas.openxmlformats.org/officeDocument/2006/relationships/image" Target="../media/image31.png"/><Relationship Id="rId5" Type="http://schemas.openxmlformats.org/officeDocument/2006/relationships/image" Target="../media/image27.png"/><Relationship Id="rId6" Type="http://schemas.openxmlformats.org/officeDocument/2006/relationships/image" Target="../media/image29.png"/><Relationship Id="rId7" Type="http://schemas.openxmlformats.org/officeDocument/2006/relationships/image" Target="../media/image36.png"/><Relationship Id="rId8" Type="http://schemas.openxmlformats.org/officeDocument/2006/relationships/image" Target="../media/image40.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 Id="rId3" Type="http://schemas.openxmlformats.org/officeDocument/2006/relationships/image" Target="../media/image43.png"/><Relationship Id="rId4" Type="http://schemas.openxmlformats.org/officeDocument/2006/relationships/image" Target="../media/image48.png"/><Relationship Id="rId5" Type="http://schemas.openxmlformats.org/officeDocument/2006/relationships/image" Target="../media/image46.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 Id="rId3" Type="http://schemas.openxmlformats.org/officeDocument/2006/relationships/image" Target="../media/image45.png"/><Relationship Id="rId4" Type="http://schemas.openxmlformats.org/officeDocument/2006/relationships/image" Target="../media/image44.png"/></Relationships>
</file>

<file path=ppt/slides/_rels/slide27.xml.rels><?xml version="1.0" encoding="UTF-8" standalone="yes"?><Relationships xmlns="http://schemas.openxmlformats.org/package/2006/relationships"><Relationship Id="rId11" Type="http://schemas.openxmlformats.org/officeDocument/2006/relationships/hyperlink" Target="https://cds.cern.ch/record/2912940/files/document.pdf" TargetMode="External"/><Relationship Id="rId10" Type="http://schemas.openxmlformats.org/officeDocument/2006/relationships/hyperlink" Target="https://indico.gsi.de/event/19249/contributions/82632/" TargetMode="External"/><Relationship Id="rId13" Type="http://schemas.openxmlformats.org/officeDocument/2006/relationships/hyperlink" Target="https://indico.cern.ch/event/1439972/contributions/6159177/" TargetMode="External"/><Relationship Id="rId12" Type="http://schemas.openxmlformats.org/officeDocument/2006/relationships/hyperlink" Target="https://indico.cern.ch/event/1439972/contributions/6159193/" TargetMode="External"/><Relationship Id="rId1" Type="http://schemas.openxmlformats.org/officeDocument/2006/relationships/slideLayout" Target="../slideLayouts/slideLayout3.xml"/><Relationship Id="rId2" Type="http://schemas.openxmlformats.org/officeDocument/2006/relationships/notesSlide" Target="../notesSlides/notesSlide27.xml"/><Relationship Id="rId3" Type="http://schemas.openxmlformats.org/officeDocument/2006/relationships/image" Target="../media/image45.png"/><Relationship Id="rId4" Type="http://schemas.openxmlformats.org/officeDocument/2006/relationships/image" Target="../media/image44.png"/><Relationship Id="rId9" Type="http://schemas.openxmlformats.org/officeDocument/2006/relationships/hyperlink" Target="https://indico.cern.ch/event/1439972/contributions/6159193/" TargetMode="External"/><Relationship Id="rId14" Type="http://schemas.openxmlformats.org/officeDocument/2006/relationships/image" Target="../media/image42.png"/><Relationship Id="rId5" Type="http://schemas.openxmlformats.org/officeDocument/2006/relationships/hyperlink" Target="https://docs.google.com/presentation/d/1hfFunXaqrFsjcPk2SE5GYOhQDNUPh2-Trp_bfsIqKOQ/edit#slide=id.p" TargetMode="External"/><Relationship Id="rId6" Type="http://schemas.openxmlformats.org/officeDocument/2006/relationships/hyperlink" Target="https://indico.cern.ch/event/1439972/contributions/6159177/" TargetMode="External"/><Relationship Id="rId7" Type="http://schemas.openxmlformats.org/officeDocument/2006/relationships/hyperlink" Target="https://cds.cern.ch/record/2845889/files/document.pdf" TargetMode="External"/><Relationship Id="rId8" Type="http://schemas.openxmlformats.org/officeDocument/2006/relationships/hyperlink" Target="https://indico.cern.ch/event/1439972/contributions/6159193/" TargetMode="Externa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61.png"/><Relationship Id="rId4" Type="http://schemas.openxmlformats.org/officeDocument/2006/relationships/image" Target="../media/image22.png"/><Relationship Id="rId5" Type="http://schemas.openxmlformats.org/officeDocument/2006/relationships/image" Target="../media/image15.png"/><Relationship Id="rId6" Type="http://schemas.openxmlformats.org/officeDocument/2006/relationships/image" Target="../media/image10.png"/><Relationship Id="rId7" Type="http://schemas.openxmlformats.org/officeDocument/2006/relationships/image" Target="../media/image5.png"/><Relationship Id="rId8" Type="http://schemas.openxmlformats.org/officeDocument/2006/relationships/image" Target="../media/image3.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2.xml"/><Relationship Id="rId3" Type="http://schemas.openxmlformats.org/officeDocument/2006/relationships/image" Target="../media/image52.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3.xml"/><Relationship Id="rId3" Type="http://schemas.openxmlformats.org/officeDocument/2006/relationships/hyperlink" Target="https://nxcals-docs.web.cern.ch/1.5.14/user-guide/examples-project/examples-ingestion/" TargetMode="External"/><Relationship Id="rId4" Type="http://schemas.openxmlformats.org/officeDocument/2006/relationships/image" Target="../media/image52.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4.xml"/><Relationship Id="rId3" Type="http://schemas.openxmlformats.org/officeDocument/2006/relationships/hyperlink" Target="https://cds.cern.ch/record/2809594/files/document.pdf" TargetMode="External"/><Relationship Id="rId4" Type="http://schemas.openxmlformats.org/officeDocument/2006/relationships/image" Target="../media/image50.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5.xml"/><Relationship Id="rId3" Type="http://schemas.openxmlformats.org/officeDocument/2006/relationships/hyperlink" Target="https://cds.cern.ch/record/2809594/files/document.pdf" TargetMode="External"/><Relationship Id="rId4" Type="http://schemas.openxmlformats.org/officeDocument/2006/relationships/hyperlink" Target="https://docs.gitlab.com/ee/user/project/ml/experiment_tracking/" TargetMode="External"/><Relationship Id="rId5" Type="http://schemas.openxmlformats.org/officeDocument/2006/relationships/image" Target="../media/image50.png"/><Relationship Id="rId6" Type="http://schemas.openxmlformats.org/officeDocument/2006/relationships/image" Target="../media/image54.png"/><Relationship Id="rId7" Type="http://schemas.openxmlformats.org/officeDocument/2006/relationships/image" Target="../media/image60.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0" Type="http://schemas.openxmlformats.org/officeDocument/2006/relationships/image" Target="../media/image2.png"/><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61.png"/><Relationship Id="rId4" Type="http://schemas.openxmlformats.org/officeDocument/2006/relationships/image" Target="../media/image22.png"/><Relationship Id="rId9" Type="http://schemas.openxmlformats.org/officeDocument/2006/relationships/image" Target="../media/image4.png"/><Relationship Id="rId5" Type="http://schemas.openxmlformats.org/officeDocument/2006/relationships/image" Target="../media/image15.png"/><Relationship Id="rId6" Type="http://schemas.openxmlformats.org/officeDocument/2006/relationships/image" Target="../media/image10.png"/><Relationship Id="rId7" Type="http://schemas.openxmlformats.org/officeDocument/2006/relationships/image" Target="../media/image5.png"/><Relationship Id="rId8" Type="http://schemas.openxmlformats.org/officeDocument/2006/relationships/image" Target="../media/image3.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1.xml"/><Relationship Id="rId3" Type="http://schemas.openxmlformats.org/officeDocument/2006/relationships/image" Target="../media/image57.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2.xml"/><Relationship Id="rId3" Type="http://schemas.openxmlformats.org/officeDocument/2006/relationships/hyperlink" Target="https://www-sciencedirect-com.ezproxy.cern.ch/science/article/pii/S0021999118307125" TargetMode="External"/><Relationship Id="rId4" Type="http://schemas.openxmlformats.org/officeDocument/2006/relationships/hyperlink" Target="https://www-sciencedirect-com.ezproxy.cern.ch/science/article/pii/S0021999118307125" TargetMode="External"/><Relationship Id="rId5" Type="http://schemas.openxmlformats.org/officeDocument/2006/relationships/image" Target="../media/image35.png"/><Relationship Id="rId6" Type="http://schemas.openxmlformats.org/officeDocument/2006/relationships/image" Target="../media/image47.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3.xml"/><Relationship Id="rId3" Type="http://schemas.openxmlformats.org/officeDocument/2006/relationships/image" Target="../media/image49.png"/><Relationship Id="rId4" Type="http://schemas.openxmlformats.org/officeDocument/2006/relationships/image" Target="../media/image53.gif"/><Relationship Id="rId5" Type="http://schemas.openxmlformats.org/officeDocument/2006/relationships/hyperlink" Target="https://benmoseley.blog/my-research/so-what-is-a-physics-informed-neural-network/" TargetMode="Externa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4.xml"/><Relationship Id="rId3" Type="http://schemas.openxmlformats.org/officeDocument/2006/relationships/image" Target="../media/image49.png"/><Relationship Id="rId4" Type="http://schemas.openxmlformats.org/officeDocument/2006/relationships/image" Target="../media/image53.gif"/><Relationship Id="rId5" Type="http://schemas.openxmlformats.org/officeDocument/2006/relationships/hyperlink" Target="https://benmoseley.blog/my-research/so-what-is-a-physics-informed-neural-network/" TargetMode="External"/><Relationship Id="rId6" Type="http://schemas.openxmlformats.org/officeDocument/2006/relationships/image" Target="../media/image51.gif"/></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5.xml"/><Relationship Id="rId3" Type="http://schemas.openxmlformats.org/officeDocument/2006/relationships/image" Target="../media/image49.png"/><Relationship Id="rId4" Type="http://schemas.openxmlformats.org/officeDocument/2006/relationships/image" Target="../media/image51.gif"/><Relationship Id="rId5" Type="http://schemas.openxmlformats.org/officeDocument/2006/relationships/hyperlink" Target="https://benmoseley.blog/my-research/so-what-is-a-physics-informed-neural-network/" TargetMode="Externa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6.xml"/><Relationship Id="rId3" Type="http://schemas.openxmlformats.org/officeDocument/2006/relationships/image" Target="../media/image49.png"/><Relationship Id="rId4" Type="http://schemas.openxmlformats.org/officeDocument/2006/relationships/image" Target="../media/image51.gif"/><Relationship Id="rId9" Type="http://schemas.openxmlformats.org/officeDocument/2006/relationships/image" Target="../media/image56.png"/><Relationship Id="rId5" Type="http://schemas.openxmlformats.org/officeDocument/2006/relationships/image" Target="../media/image59.png"/><Relationship Id="rId6" Type="http://schemas.openxmlformats.org/officeDocument/2006/relationships/hyperlink" Target="https://benmoseley.blog/my-research/so-what-is-a-physics-informed-neural-network/" TargetMode="External"/><Relationship Id="rId7" Type="http://schemas.openxmlformats.org/officeDocument/2006/relationships/image" Target="../media/image55.png"/><Relationship Id="rId8" Type="http://schemas.openxmlformats.org/officeDocument/2006/relationships/image" Target="../media/image58.gif"/></Relationships>
</file>

<file path=ppt/slides/_rels/slide5.xml.rels><?xml version="1.0" encoding="UTF-8" standalone="yes"?><Relationships xmlns="http://schemas.openxmlformats.org/package/2006/relationships"><Relationship Id="rId10" Type="http://schemas.openxmlformats.org/officeDocument/2006/relationships/image" Target="../media/image2.png"/><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61.png"/><Relationship Id="rId4" Type="http://schemas.openxmlformats.org/officeDocument/2006/relationships/image" Target="../media/image22.png"/><Relationship Id="rId9" Type="http://schemas.openxmlformats.org/officeDocument/2006/relationships/image" Target="../media/image4.png"/><Relationship Id="rId5" Type="http://schemas.openxmlformats.org/officeDocument/2006/relationships/image" Target="../media/image15.png"/><Relationship Id="rId6" Type="http://schemas.openxmlformats.org/officeDocument/2006/relationships/image" Target="../media/image10.png"/><Relationship Id="rId7" Type="http://schemas.openxmlformats.org/officeDocument/2006/relationships/image" Target="../media/image5.png"/><Relationship Id="rId8"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6.png"/><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6.png"/><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 name="Shape 56"/>
        <p:cNvGrpSpPr/>
        <p:nvPr/>
      </p:nvGrpSpPr>
      <p:grpSpPr>
        <a:xfrm>
          <a:off x="0" y="0"/>
          <a:ext cx="0" cy="0"/>
          <a:chOff x="0" y="0"/>
          <a:chExt cx="0" cy="0"/>
        </a:xfrm>
      </p:grpSpPr>
      <p:sp>
        <p:nvSpPr>
          <p:cNvPr id="57" name="Google Shape;57;p13"/>
          <p:cNvSpPr txBox="1"/>
          <p:nvPr>
            <p:ph type="ctrTitle"/>
          </p:nvPr>
        </p:nvSpPr>
        <p:spPr>
          <a:xfrm>
            <a:off x="311708" y="572619"/>
            <a:ext cx="8520600" cy="20526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GB"/>
              <a:t>Surrogate models </a:t>
            </a:r>
            <a:endParaRPr/>
          </a:p>
        </p:txBody>
      </p:sp>
      <p:sp>
        <p:nvSpPr>
          <p:cNvPr id="58" name="Google Shape;58;p13"/>
          <p:cNvSpPr txBox="1"/>
          <p:nvPr>
            <p:ph idx="1" type="subTitle"/>
          </p:nvPr>
        </p:nvSpPr>
        <p:spPr>
          <a:xfrm>
            <a:off x="311700" y="2935506"/>
            <a:ext cx="8520600" cy="792600"/>
          </a:xfrm>
          <a:prstGeom prst="rect">
            <a:avLst/>
          </a:prstGeom>
        </p:spPr>
        <p:txBody>
          <a:bodyPr anchorCtr="0" anchor="t" bIns="91425" lIns="91425" spcFirstLastPara="1" rIns="91425" wrap="square" tIns="91425">
            <a:normAutofit fontScale="85000" lnSpcReduction="20000"/>
          </a:bodyPr>
          <a:lstStyle/>
          <a:p>
            <a:pPr indent="0" lvl="0" marL="0" rtl="0" algn="ctr">
              <a:spcBef>
                <a:spcPts val="0"/>
              </a:spcBef>
              <a:spcAft>
                <a:spcPts val="0"/>
              </a:spcAft>
              <a:buNone/>
            </a:pPr>
            <a:r>
              <a:rPr lang="en-GB"/>
              <a:t>F.M. Velotti, F. Huhn, V. Baggiolini, R. Gorbonosov, </a:t>
            </a:r>
            <a:br>
              <a:rPr lang="en-GB"/>
            </a:br>
            <a:r>
              <a:rPr lang="en-GB"/>
              <a:t>V. Kain, B. Rodriguez Mateos, M. Schenk, M. Sobieszek</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4" name="Shape 174"/>
        <p:cNvGrpSpPr/>
        <p:nvPr/>
      </p:nvGrpSpPr>
      <p:grpSpPr>
        <a:xfrm>
          <a:off x="0" y="0"/>
          <a:ext cx="0" cy="0"/>
          <a:chOff x="0" y="0"/>
          <a:chExt cx="0" cy="0"/>
        </a:xfrm>
      </p:grpSpPr>
      <p:sp>
        <p:nvSpPr>
          <p:cNvPr id="175" name="Google Shape;175;p22"/>
          <p:cNvSpPr txBox="1"/>
          <p:nvPr>
            <p:ph type="title"/>
          </p:nvPr>
        </p:nvSpPr>
        <p:spPr>
          <a:xfrm>
            <a:off x="8250" y="-6"/>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How to make a surrogate model</a:t>
            </a:r>
            <a:endParaRPr/>
          </a:p>
        </p:txBody>
      </p:sp>
      <p:pic>
        <p:nvPicPr>
          <p:cNvPr id="176" name="Google Shape;176;p22"/>
          <p:cNvPicPr preferRelativeResize="0"/>
          <p:nvPr/>
        </p:nvPicPr>
        <p:blipFill>
          <a:blip r:embed="rId3">
            <a:alphaModFix/>
          </a:blip>
          <a:stretch>
            <a:fillRect/>
          </a:stretch>
        </p:blipFill>
        <p:spPr>
          <a:xfrm>
            <a:off x="78525" y="679250"/>
            <a:ext cx="9040701" cy="224692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0" name="Shape 180"/>
        <p:cNvGrpSpPr/>
        <p:nvPr/>
      </p:nvGrpSpPr>
      <p:grpSpPr>
        <a:xfrm>
          <a:off x="0" y="0"/>
          <a:ext cx="0" cy="0"/>
          <a:chOff x="0" y="0"/>
          <a:chExt cx="0" cy="0"/>
        </a:xfrm>
      </p:grpSpPr>
      <p:pic>
        <p:nvPicPr>
          <p:cNvPr id="181" name="Google Shape;181;p23"/>
          <p:cNvPicPr preferRelativeResize="0"/>
          <p:nvPr/>
        </p:nvPicPr>
        <p:blipFill rotWithShape="1">
          <a:blip r:embed="rId3">
            <a:alphaModFix/>
          </a:blip>
          <a:srcRect b="0" l="0" r="0" t="50293"/>
          <a:stretch/>
        </p:blipFill>
        <p:spPr>
          <a:xfrm>
            <a:off x="5498013" y="1599575"/>
            <a:ext cx="1378325" cy="962275"/>
          </a:xfrm>
          <a:prstGeom prst="rect">
            <a:avLst/>
          </a:prstGeom>
          <a:noFill/>
          <a:ln>
            <a:noFill/>
          </a:ln>
        </p:spPr>
      </p:pic>
      <p:sp>
        <p:nvSpPr>
          <p:cNvPr id="182" name="Google Shape;182;p23"/>
          <p:cNvSpPr txBox="1"/>
          <p:nvPr>
            <p:ph type="title"/>
          </p:nvPr>
        </p:nvSpPr>
        <p:spPr>
          <a:xfrm>
            <a:off x="8250" y="-6"/>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1D example - crystal shadowing </a:t>
            </a:r>
            <a:endParaRPr/>
          </a:p>
        </p:txBody>
      </p:sp>
      <p:pic>
        <p:nvPicPr>
          <p:cNvPr id="183" name="Google Shape;183;p23"/>
          <p:cNvPicPr preferRelativeResize="0"/>
          <p:nvPr/>
        </p:nvPicPr>
        <p:blipFill>
          <a:blip r:embed="rId4">
            <a:alphaModFix/>
          </a:blip>
          <a:stretch>
            <a:fillRect/>
          </a:stretch>
        </p:blipFill>
        <p:spPr>
          <a:xfrm>
            <a:off x="2267662" y="3904350"/>
            <a:ext cx="1818325" cy="1171000"/>
          </a:xfrm>
          <a:prstGeom prst="rect">
            <a:avLst/>
          </a:prstGeom>
          <a:noFill/>
          <a:ln>
            <a:noFill/>
          </a:ln>
        </p:spPr>
      </p:pic>
      <p:pic>
        <p:nvPicPr>
          <p:cNvPr id="184" name="Google Shape;184;p23"/>
          <p:cNvPicPr preferRelativeResize="0"/>
          <p:nvPr/>
        </p:nvPicPr>
        <p:blipFill>
          <a:blip r:embed="rId5">
            <a:alphaModFix/>
          </a:blip>
          <a:stretch>
            <a:fillRect/>
          </a:stretch>
        </p:blipFill>
        <p:spPr>
          <a:xfrm>
            <a:off x="3608860" y="2014625"/>
            <a:ext cx="2579948" cy="2391050"/>
          </a:xfrm>
          <a:prstGeom prst="rect">
            <a:avLst/>
          </a:prstGeom>
          <a:noFill/>
          <a:ln>
            <a:noFill/>
          </a:ln>
        </p:spPr>
      </p:pic>
      <p:sp>
        <p:nvSpPr>
          <p:cNvPr id="185" name="Google Shape;185;p23"/>
          <p:cNvSpPr/>
          <p:nvPr/>
        </p:nvSpPr>
        <p:spPr>
          <a:xfrm>
            <a:off x="1852675" y="2747850"/>
            <a:ext cx="976200" cy="659100"/>
          </a:xfrm>
          <a:prstGeom prst="right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Montserrat"/>
              <a:ea typeface="Montserrat"/>
              <a:cs typeface="Montserrat"/>
              <a:sym typeface="Montserrat"/>
            </a:endParaRPr>
          </a:p>
        </p:txBody>
      </p:sp>
      <p:sp>
        <p:nvSpPr>
          <p:cNvPr id="186" name="Google Shape;186;p23"/>
          <p:cNvSpPr txBox="1"/>
          <p:nvPr/>
        </p:nvSpPr>
        <p:spPr>
          <a:xfrm>
            <a:off x="366100" y="2638800"/>
            <a:ext cx="1352700" cy="535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GB" sz="1800" u="sng">
                <a:solidFill>
                  <a:schemeClr val="dk2"/>
                </a:solidFill>
                <a:latin typeface="Montserrat"/>
                <a:ea typeface="Montserrat"/>
                <a:cs typeface="Montserrat"/>
                <a:sym typeface="Montserrat"/>
              </a:rPr>
              <a:t>Input</a:t>
            </a:r>
            <a:endParaRPr b="1" u="sng">
              <a:solidFill>
                <a:schemeClr val="dk2"/>
              </a:solidFill>
              <a:latin typeface="Montserrat"/>
              <a:ea typeface="Montserrat"/>
              <a:cs typeface="Montserrat"/>
              <a:sym typeface="Montserrat"/>
            </a:endParaRPr>
          </a:p>
          <a:p>
            <a:pPr indent="0" lvl="0" marL="0" rtl="0" algn="l">
              <a:spcBef>
                <a:spcPts val="0"/>
              </a:spcBef>
              <a:spcAft>
                <a:spcPts val="0"/>
              </a:spcAft>
              <a:buNone/>
            </a:pPr>
            <a:r>
              <a:rPr lang="en-GB">
                <a:solidFill>
                  <a:schemeClr val="dk2"/>
                </a:solidFill>
                <a:latin typeface="Montserrat"/>
                <a:ea typeface="Montserrat"/>
                <a:cs typeface="Montserrat"/>
                <a:sym typeface="Montserrat"/>
              </a:rPr>
              <a:t>Crystal angle</a:t>
            </a:r>
            <a:endParaRPr>
              <a:solidFill>
                <a:schemeClr val="dk2"/>
              </a:solidFill>
              <a:latin typeface="Montserrat"/>
              <a:ea typeface="Montserrat"/>
              <a:cs typeface="Montserrat"/>
              <a:sym typeface="Montserrat"/>
            </a:endParaRPr>
          </a:p>
        </p:txBody>
      </p:sp>
      <p:sp>
        <p:nvSpPr>
          <p:cNvPr id="187" name="Google Shape;187;p23"/>
          <p:cNvSpPr/>
          <p:nvPr/>
        </p:nvSpPr>
        <p:spPr>
          <a:xfrm>
            <a:off x="6856338" y="2747850"/>
            <a:ext cx="630600" cy="659100"/>
          </a:xfrm>
          <a:prstGeom prst="right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Montserrat"/>
              <a:ea typeface="Montserrat"/>
              <a:cs typeface="Montserrat"/>
              <a:sym typeface="Montserrat"/>
            </a:endParaRPr>
          </a:p>
        </p:txBody>
      </p:sp>
      <p:sp>
        <p:nvSpPr>
          <p:cNvPr id="188" name="Google Shape;188;p23"/>
          <p:cNvSpPr txBox="1"/>
          <p:nvPr/>
        </p:nvSpPr>
        <p:spPr>
          <a:xfrm>
            <a:off x="7569750" y="2809800"/>
            <a:ext cx="1352700" cy="535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GB" sz="1800" u="sng">
                <a:solidFill>
                  <a:schemeClr val="dk2"/>
                </a:solidFill>
                <a:latin typeface="Montserrat"/>
                <a:ea typeface="Montserrat"/>
                <a:cs typeface="Montserrat"/>
                <a:sym typeface="Montserrat"/>
              </a:rPr>
              <a:t>Output</a:t>
            </a:r>
            <a:endParaRPr b="1" u="sng">
              <a:solidFill>
                <a:schemeClr val="dk2"/>
              </a:solidFill>
              <a:latin typeface="Montserrat"/>
              <a:ea typeface="Montserrat"/>
              <a:cs typeface="Montserrat"/>
              <a:sym typeface="Montserrat"/>
            </a:endParaRPr>
          </a:p>
          <a:p>
            <a:pPr indent="0" lvl="0" marL="0" rtl="0" algn="l">
              <a:spcBef>
                <a:spcPts val="0"/>
              </a:spcBef>
              <a:spcAft>
                <a:spcPts val="0"/>
              </a:spcAft>
              <a:buNone/>
            </a:pPr>
            <a:r>
              <a:rPr lang="en-GB">
                <a:solidFill>
                  <a:schemeClr val="dk2"/>
                </a:solidFill>
                <a:latin typeface="Montserrat"/>
                <a:ea typeface="Montserrat"/>
                <a:cs typeface="Montserrat"/>
                <a:sym typeface="Montserrat"/>
              </a:rPr>
              <a:t>Losses ZS</a:t>
            </a:r>
            <a:endParaRPr>
              <a:solidFill>
                <a:schemeClr val="dk2"/>
              </a:solidFill>
              <a:latin typeface="Montserrat"/>
              <a:ea typeface="Montserrat"/>
              <a:cs typeface="Montserrat"/>
              <a:sym typeface="Montserrat"/>
            </a:endParaRPr>
          </a:p>
        </p:txBody>
      </p:sp>
      <p:sp>
        <p:nvSpPr>
          <p:cNvPr id="189" name="Google Shape;189;p23"/>
          <p:cNvSpPr/>
          <p:nvPr/>
        </p:nvSpPr>
        <p:spPr>
          <a:xfrm>
            <a:off x="2189625" y="1568475"/>
            <a:ext cx="4861200" cy="3507000"/>
          </a:xfrm>
          <a:prstGeom prst="roundRect">
            <a:avLst>
              <a:gd fmla="val 16667" name="adj"/>
            </a:avLst>
          </a:prstGeom>
          <a:noFill/>
          <a:ln cap="flat" cmpd="sng" w="9525">
            <a:solidFill>
              <a:srgbClr val="B7B7B7"/>
            </a:solidFill>
            <a:prstDash val="dash"/>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Montserrat"/>
              <a:ea typeface="Montserrat"/>
              <a:cs typeface="Montserrat"/>
              <a:sym typeface="Montserrat"/>
            </a:endParaRPr>
          </a:p>
        </p:txBody>
      </p:sp>
      <p:sp>
        <p:nvSpPr>
          <p:cNvPr id="190" name="Google Shape;190;p23"/>
          <p:cNvSpPr txBox="1"/>
          <p:nvPr>
            <p:ph idx="1" type="body"/>
          </p:nvPr>
        </p:nvSpPr>
        <p:spPr>
          <a:xfrm>
            <a:off x="187975" y="644450"/>
            <a:ext cx="8687100" cy="2142900"/>
          </a:xfrm>
          <a:prstGeom prst="rect">
            <a:avLst/>
          </a:prstGeom>
        </p:spPr>
        <p:txBody>
          <a:bodyPr anchorCtr="0" anchor="t" bIns="91425" lIns="91425" spcFirstLastPara="1" rIns="91425" wrap="square" tIns="91425">
            <a:normAutofit/>
          </a:bodyPr>
          <a:lstStyle/>
          <a:p>
            <a:pPr indent="-314325" lvl="0" marL="457200" rtl="0" algn="l">
              <a:spcBef>
                <a:spcPts val="0"/>
              </a:spcBef>
              <a:spcAft>
                <a:spcPts val="0"/>
              </a:spcAft>
              <a:buSzPts val="1350"/>
              <a:buChar char="➔"/>
            </a:pPr>
            <a:r>
              <a:rPr lang="en-GB" sz="1350"/>
              <a:t>We have a simulation model (e.g. crystal shadowing simulations) that depends on a single parameter (e.g. angle)</a:t>
            </a:r>
            <a:endParaRPr sz="1350"/>
          </a:p>
          <a:p>
            <a:pPr indent="-295275" lvl="1" marL="914400" rtl="0" algn="l">
              <a:spcBef>
                <a:spcPts val="0"/>
              </a:spcBef>
              <a:spcAft>
                <a:spcPts val="0"/>
              </a:spcAft>
              <a:buSzPts val="1050"/>
              <a:buChar char="◆"/>
            </a:pPr>
            <a:r>
              <a:rPr lang="en-GB" sz="1050"/>
              <a:t>Each simulation point takes some time O(10’)</a:t>
            </a:r>
            <a:endParaRPr/>
          </a:p>
          <a:p>
            <a:pPr indent="0" lvl="0" marL="0" rtl="0" algn="l">
              <a:spcBef>
                <a:spcPts val="1600"/>
              </a:spcBef>
              <a:spcAft>
                <a:spcPts val="1600"/>
              </a:spcAft>
              <a:buNone/>
            </a:pPr>
            <a:r>
              <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4" name="Shape 194"/>
        <p:cNvGrpSpPr/>
        <p:nvPr/>
      </p:nvGrpSpPr>
      <p:grpSpPr>
        <a:xfrm>
          <a:off x="0" y="0"/>
          <a:ext cx="0" cy="0"/>
          <a:chOff x="0" y="0"/>
          <a:chExt cx="0" cy="0"/>
        </a:xfrm>
      </p:grpSpPr>
      <p:sp>
        <p:nvSpPr>
          <p:cNvPr id="195" name="Google Shape;195;p24"/>
          <p:cNvSpPr txBox="1"/>
          <p:nvPr>
            <p:ph type="title"/>
          </p:nvPr>
        </p:nvSpPr>
        <p:spPr>
          <a:xfrm>
            <a:off x="8250" y="-6"/>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How to make a surrogate model</a:t>
            </a:r>
            <a:endParaRPr/>
          </a:p>
        </p:txBody>
      </p:sp>
      <p:pic>
        <p:nvPicPr>
          <p:cNvPr id="196" name="Google Shape;196;p24"/>
          <p:cNvPicPr preferRelativeResize="0"/>
          <p:nvPr/>
        </p:nvPicPr>
        <p:blipFill>
          <a:blip r:embed="rId3">
            <a:alphaModFix/>
          </a:blip>
          <a:stretch>
            <a:fillRect/>
          </a:stretch>
        </p:blipFill>
        <p:spPr>
          <a:xfrm>
            <a:off x="78525" y="679250"/>
            <a:ext cx="9040701" cy="2246925"/>
          </a:xfrm>
          <a:prstGeom prst="rect">
            <a:avLst/>
          </a:prstGeom>
          <a:noFill/>
          <a:ln>
            <a:noFill/>
          </a:ln>
        </p:spPr>
      </p:pic>
      <p:sp>
        <p:nvSpPr>
          <p:cNvPr id="197" name="Google Shape;197;p24"/>
          <p:cNvSpPr/>
          <p:nvPr/>
        </p:nvSpPr>
        <p:spPr>
          <a:xfrm>
            <a:off x="1961675" y="1286050"/>
            <a:ext cx="7182300" cy="17790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Montserrat"/>
              <a:ea typeface="Montserrat"/>
              <a:cs typeface="Montserrat"/>
              <a:sym typeface="Montserrat"/>
            </a:endParaRPr>
          </a:p>
        </p:txBody>
      </p:sp>
      <p:sp>
        <p:nvSpPr>
          <p:cNvPr id="198" name="Google Shape;198;p24"/>
          <p:cNvSpPr txBox="1"/>
          <p:nvPr>
            <p:ph idx="1" type="body"/>
          </p:nvPr>
        </p:nvSpPr>
        <p:spPr>
          <a:xfrm>
            <a:off x="197875" y="3139275"/>
            <a:ext cx="3438600" cy="1709700"/>
          </a:xfrm>
          <a:prstGeom prst="rect">
            <a:avLst/>
          </a:prstGeom>
        </p:spPr>
        <p:txBody>
          <a:bodyPr anchorCtr="0" anchor="t" bIns="91425" lIns="91425" spcFirstLastPara="1" rIns="91425" wrap="square" tIns="91425">
            <a:normAutofit fontScale="92500" lnSpcReduction="20000"/>
          </a:bodyPr>
          <a:lstStyle/>
          <a:p>
            <a:pPr indent="-334327" lvl="0" marL="457200" rtl="0" algn="l">
              <a:spcBef>
                <a:spcPts val="0"/>
              </a:spcBef>
              <a:spcAft>
                <a:spcPts val="0"/>
              </a:spcAft>
              <a:buSzPct val="100000"/>
              <a:buChar char="➔"/>
            </a:pPr>
            <a:r>
              <a:rPr lang="en-GB"/>
              <a:t>Aim: </a:t>
            </a:r>
            <a:r>
              <a:rPr b="1" lang="en-GB" u="sng"/>
              <a:t>use</a:t>
            </a:r>
            <a:r>
              <a:rPr b="1" lang="en-GB" u="sng"/>
              <a:t> the minimum number of samples to cover reasonably the space to explore</a:t>
            </a:r>
            <a:endParaRPr b="1" u="sng"/>
          </a:p>
          <a:p>
            <a:pPr indent="-334327" lvl="0" marL="457200" rtl="0" algn="l">
              <a:spcBef>
                <a:spcPts val="0"/>
              </a:spcBef>
              <a:spcAft>
                <a:spcPts val="0"/>
              </a:spcAft>
              <a:buSzPct val="100000"/>
              <a:buChar char="➔"/>
            </a:pPr>
            <a:r>
              <a:rPr lang="en-GB"/>
              <a:t>Rather old concept (Fisher in 1926 </a:t>
            </a:r>
            <a:r>
              <a:rPr lang="en-GB" u="sng">
                <a:solidFill>
                  <a:schemeClr val="hlink"/>
                </a:solidFill>
                <a:hlinkClick r:id="rId4"/>
              </a:rPr>
              <a:t>[1]</a:t>
            </a:r>
            <a:r>
              <a:rPr lang="en-GB"/>
              <a:t>)</a:t>
            </a:r>
            <a:endParaRPr/>
          </a:p>
        </p:txBody>
      </p:sp>
      <p:sp>
        <p:nvSpPr>
          <p:cNvPr id="199" name="Google Shape;199;p24"/>
          <p:cNvSpPr txBox="1"/>
          <p:nvPr/>
        </p:nvSpPr>
        <p:spPr>
          <a:xfrm>
            <a:off x="4013775" y="1372824"/>
            <a:ext cx="1547700" cy="622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GB" u="sng">
                <a:solidFill>
                  <a:schemeClr val="dk2"/>
                </a:solidFill>
                <a:latin typeface="Montserrat"/>
                <a:ea typeface="Montserrat"/>
                <a:cs typeface="Montserrat"/>
                <a:sym typeface="Montserrat"/>
              </a:rPr>
              <a:t>Input</a:t>
            </a:r>
            <a:endParaRPr b="1" sz="1000" u="sng">
              <a:solidFill>
                <a:schemeClr val="dk2"/>
              </a:solidFill>
              <a:latin typeface="Montserrat"/>
              <a:ea typeface="Montserrat"/>
              <a:cs typeface="Montserrat"/>
              <a:sym typeface="Montserrat"/>
            </a:endParaRPr>
          </a:p>
          <a:p>
            <a:pPr indent="0" lvl="0" marL="0" rtl="0" algn="l">
              <a:spcBef>
                <a:spcPts val="0"/>
              </a:spcBef>
              <a:spcAft>
                <a:spcPts val="0"/>
              </a:spcAft>
              <a:buNone/>
            </a:pPr>
            <a:r>
              <a:rPr lang="en-GB">
                <a:solidFill>
                  <a:schemeClr val="dk2"/>
                </a:solidFill>
                <a:latin typeface="Montserrat"/>
                <a:ea typeface="Montserrat"/>
                <a:cs typeface="Montserrat"/>
                <a:sym typeface="Montserrat"/>
              </a:rPr>
              <a:t>Crystal angle</a:t>
            </a:r>
            <a:endParaRPr>
              <a:solidFill>
                <a:schemeClr val="dk2"/>
              </a:solidFill>
              <a:latin typeface="Montserrat"/>
              <a:ea typeface="Montserrat"/>
              <a:cs typeface="Montserrat"/>
              <a:sym typeface="Montserrat"/>
            </a:endParaRPr>
          </a:p>
        </p:txBody>
      </p:sp>
      <p:sp>
        <p:nvSpPr>
          <p:cNvPr id="200" name="Google Shape;200;p24"/>
          <p:cNvSpPr/>
          <p:nvPr/>
        </p:nvSpPr>
        <p:spPr>
          <a:xfrm>
            <a:off x="5404075" y="1519975"/>
            <a:ext cx="488700" cy="271500"/>
          </a:xfrm>
          <a:prstGeom prst="right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Montserrat"/>
              <a:ea typeface="Montserrat"/>
              <a:cs typeface="Montserrat"/>
              <a:sym typeface="Montserrat"/>
            </a:endParaRPr>
          </a:p>
        </p:txBody>
      </p:sp>
      <p:sp>
        <p:nvSpPr>
          <p:cNvPr id="201" name="Google Shape;201;p24"/>
          <p:cNvSpPr txBox="1"/>
          <p:nvPr/>
        </p:nvSpPr>
        <p:spPr>
          <a:xfrm>
            <a:off x="6088075" y="1449475"/>
            <a:ext cx="2896200" cy="412500"/>
          </a:xfrm>
          <a:prstGeom prst="rect">
            <a:avLst/>
          </a:prstGeom>
          <a:noFill/>
          <a:ln>
            <a:noFill/>
          </a:ln>
        </p:spPr>
        <p:txBody>
          <a:bodyPr anchorCtr="0" anchor="t" bIns="91425" lIns="91425" spcFirstLastPara="1" rIns="91425" wrap="square" tIns="91425">
            <a:noAutofit/>
          </a:bodyPr>
          <a:lstStyle/>
          <a:p>
            <a:pPr indent="0" lvl="0" marL="0" rtl="0" algn="l">
              <a:lnSpc>
                <a:spcPct val="137500"/>
              </a:lnSpc>
              <a:spcBef>
                <a:spcPts val="0"/>
              </a:spcBef>
              <a:spcAft>
                <a:spcPts val="0"/>
              </a:spcAft>
              <a:buClr>
                <a:schemeClr val="dk1"/>
              </a:buClr>
              <a:buSzPts val="1100"/>
              <a:buFont typeface="Arial"/>
              <a:buNone/>
            </a:pPr>
            <a:r>
              <a:rPr lang="en-GB" sz="1200">
                <a:solidFill>
                  <a:srgbClr val="267F99"/>
                </a:solidFill>
                <a:highlight>
                  <a:srgbClr val="FFFFFF"/>
                </a:highlight>
                <a:latin typeface="Courier New"/>
                <a:ea typeface="Courier New"/>
                <a:cs typeface="Courier New"/>
                <a:sym typeface="Courier New"/>
              </a:rPr>
              <a:t>np</a:t>
            </a:r>
            <a:r>
              <a:rPr lang="en-GB" sz="1200">
                <a:solidFill>
                  <a:schemeClr val="dk1"/>
                </a:solidFill>
                <a:highlight>
                  <a:srgbClr val="FFFFFF"/>
                </a:highlight>
                <a:latin typeface="Courier New"/>
                <a:ea typeface="Courier New"/>
                <a:cs typeface="Courier New"/>
                <a:sym typeface="Courier New"/>
              </a:rPr>
              <a:t>.</a:t>
            </a:r>
            <a:r>
              <a:rPr lang="en-GB" sz="1200">
                <a:solidFill>
                  <a:srgbClr val="795E26"/>
                </a:solidFill>
                <a:highlight>
                  <a:srgbClr val="FFFFFF"/>
                </a:highlight>
                <a:latin typeface="Courier New"/>
                <a:ea typeface="Courier New"/>
                <a:cs typeface="Courier New"/>
                <a:sym typeface="Courier New"/>
              </a:rPr>
              <a:t>linspace</a:t>
            </a:r>
            <a:r>
              <a:rPr lang="en-GB" sz="1200">
                <a:solidFill>
                  <a:schemeClr val="dk1"/>
                </a:solidFill>
                <a:highlight>
                  <a:srgbClr val="FFFFFF"/>
                </a:highlight>
                <a:latin typeface="Courier New"/>
                <a:ea typeface="Courier New"/>
                <a:cs typeface="Courier New"/>
                <a:sym typeface="Courier New"/>
              </a:rPr>
              <a:t>(-</a:t>
            </a:r>
            <a:r>
              <a:rPr lang="en-GB" sz="1200">
                <a:solidFill>
                  <a:srgbClr val="098658"/>
                </a:solidFill>
                <a:highlight>
                  <a:srgbClr val="FFFFFF"/>
                </a:highlight>
                <a:latin typeface="Courier New"/>
                <a:ea typeface="Courier New"/>
                <a:cs typeface="Courier New"/>
                <a:sym typeface="Courier New"/>
              </a:rPr>
              <a:t>175</a:t>
            </a:r>
            <a:r>
              <a:rPr lang="en-GB" sz="1200">
                <a:solidFill>
                  <a:schemeClr val="dk1"/>
                </a:solidFill>
                <a:highlight>
                  <a:srgbClr val="FFFFFF"/>
                </a:highlight>
                <a:latin typeface="Courier New"/>
                <a:ea typeface="Courier New"/>
                <a:cs typeface="Courier New"/>
                <a:sym typeface="Courier New"/>
              </a:rPr>
              <a:t>, </a:t>
            </a:r>
            <a:r>
              <a:rPr lang="en-GB" sz="1200">
                <a:solidFill>
                  <a:srgbClr val="098658"/>
                </a:solidFill>
                <a:highlight>
                  <a:srgbClr val="FFFFFF"/>
                </a:highlight>
                <a:latin typeface="Courier New"/>
                <a:ea typeface="Courier New"/>
                <a:cs typeface="Courier New"/>
                <a:sym typeface="Courier New"/>
              </a:rPr>
              <a:t>175</a:t>
            </a:r>
            <a:r>
              <a:rPr lang="en-GB" sz="1200">
                <a:solidFill>
                  <a:schemeClr val="dk1"/>
                </a:solidFill>
                <a:highlight>
                  <a:srgbClr val="FFFFFF"/>
                </a:highlight>
                <a:latin typeface="Courier New"/>
                <a:ea typeface="Courier New"/>
                <a:cs typeface="Courier New"/>
                <a:sym typeface="Courier New"/>
              </a:rPr>
              <a:t>, </a:t>
            </a:r>
            <a:r>
              <a:rPr lang="en-GB" sz="1200">
                <a:solidFill>
                  <a:srgbClr val="098658"/>
                </a:solidFill>
                <a:highlight>
                  <a:srgbClr val="FFFFFF"/>
                </a:highlight>
                <a:latin typeface="Courier New"/>
                <a:ea typeface="Courier New"/>
                <a:cs typeface="Courier New"/>
                <a:sym typeface="Courier New"/>
              </a:rPr>
              <a:t>50</a:t>
            </a:r>
            <a:r>
              <a:rPr lang="en-GB" sz="1200">
                <a:solidFill>
                  <a:schemeClr val="dk1"/>
                </a:solidFill>
                <a:highlight>
                  <a:srgbClr val="FFFFFF"/>
                </a:highlight>
                <a:latin typeface="Courier New"/>
                <a:ea typeface="Courier New"/>
                <a:cs typeface="Courier New"/>
                <a:sym typeface="Courier New"/>
              </a:rPr>
              <a:t>)</a:t>
            </a:r>
            <a:endParaRPr sz="1200">
              <a:solidFill>
                <a:schemeClr val="dk1"/>
              </a:solidFill>
              <a:highlight>
                <a:srgbClr val="FFFFFF"/>
              </a:highlight>
              <a:latin typeface="Courier New"/>
              <a:ea typeface="Courier New"/>
              <a:cs typeface="Courier New"/>
              <a:sym typeface="Courier New"/>
            </a:endParaRPr>
          </a:p>
          <a:p>
            <a:pPr indent="0" lvl="0" marL="0" rtl="0" algn="l">
              <a:spcBef>
                <a:spcPts val="0"/>
              </a:spcBef>
              <a:spcAft>
                <a:spcPts val="0"/>
              </a:spcAft>
              <a:buNone/>
            </a:pPr>
            <a:r>
              <a:t/>
            </a:r>
            <a:endParaRPr sz="1800">
              <a:solidFill>
                <a:schemeClr val="dk2"/>
              </a:solidFill>
              <a:latin typeface="Montserrat"/>
              <a:ea typeface="Montserrat"/>
              <a:cs typeface="Montserrat"/>
              <a:sym typeface="Montserrat"/>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5" name="Shape 205"/>
        <p:cNvGrpSpPr/>
        <p:nvPr/>
      </p:nvGrpSpPr>
      <p:grpSpPr>
        <a:xfrm>
          <a:off x="0" y="0"/>
          <a:ext cx="0" cy="0"/>
          <a:chOff x="0" y="0"/>
          <a:chExt cx="0" cy="0"/>
        </a:xfrm>
      </p:grpSpPr>
      <p:sp>
        <p:nvSpPr>
          <p:cNvPr id="206" name="Google Shape;206;p25"/>
          <p:cNvSpPr txBox="1"/>
          <p:nvPr>
            <p:ph type="title"/>
          </p:nvPr>
        </p:nvSpPr>
        <p:spPr>
          <a:xfrm>
            <a:off x="8250" y="-6"/>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How to make a surrogate model</a:t>
            </a:r>
            <a:endParaRPr/>
          </a:p>
        </p:txBody>
      </p:sp>
      <p:pic>
        <p:nvPicPr>
          <p:cNvPr id="207" name="Google Shape;207;p25"/>
          <p:cNvPicPr preferRelativeResize="0"/>
          <p:nvPr/>
        </p:nvPicPr>
        <p:blipFill>
          <a:blip r:embed="rId3">
            <a:alphaModFix/>
          </a:blip>
          <a:stretch>
            <a:fillRect/>
          </a:stretch>
        </p:blipFill>
        <p:spPr>
          <a:xfrm>
            <a:off x="78525" y="679250"/>
            <a:ext cx="9040701" cy="2246925"/>
          </a:xfrm>
          <a:prstGeom prst="rect">
            <a:avLst/>
          </a:prstGeom>
          <a:noFill/>
          <a:ln>
            <a:noFill/>
          </a:ln>
        </p:spPr>
      </p:pic>
      <p:sp>
        <p:nvSpPr>
          <p:cNvPr id="208" name="Google Shape;208;p25"/>
          <p:cNvSpPr/>
          <p:nvPr/>
        </p:nvSpPr>
        <p:spPr>
          <a:xfrm>
            <a:off x="1961675" y="1286050"/>
            <a:ext cx="7182300" cy="17790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Montserrat"/>
              <a:ea typeface="Montserrat"/>
              <a:cs typeface="Montserrat"/>
              <a:sym typeface="Montserrat"/>
            </a:endParaRPr>
          </a:p>
        </p:txBody>
      </p:sp>
      <p:pic>
        <p:nvPicPr>
          <p:cNvPr id="209" name="Google Shape;209;p25"/>
          <p:cNvPicPr preferRelativeResize="0"/>
          <p:nvPr/>
        </p:nvPicPr>
        <p:blipFill>
          <a:blip r:embed="rId4">
            <a:alphaModFix/>
          </a:blip>
          <a:stretch>
            <a:fillRect/>
          </a:stretch>
        </p:blipFill>
        <p:spPr>
          <a:xfrm>
            <a:off x="2995525" y="624050"/>
            <a:ext cx="4871649" cy="2463875"/>
          </a:xfrm>
          <a:prstGeom prst="rect">
            <a:avLst/>
          </a:prstGeom>
          <a:noFill/>
          <a:ln>
            <a:noFill/>
          </a:ln>
        </p:spPr>
      </p:pic>
      <p:sp>
        <p:nvSpPr>
          <p:cNvPr id="210" name="Google Shape;210;p25"/>
          <p:cNvSpPr txBox="1"/>
          <p:nvPr/>
        </p:nvSpPr>
        <p:spPr>
          <a:xfrm>
            <a:off x="6347025" y="2571750"/>
            <a:ext cx="401400" cy="222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1500" u="sng">
                <a:solidFill>
                  <a:schemeClr val="hlink"/>
                </a:solidFill>
                <a:latin typeface="Montserrat"/>
                <a:ea typeface="Montserrat"/>
                <a:cs typeface="Montserrat"/>
                <a:sym typeface="Montserrat"/>
                <a:hlinkClick r:id="rId5"/>
              </a:rPr>
              <a:t>[1]</a:t>
            </a:r>
            <a:endParaRPr sz="1500">
              <a:solidFill>
                <a:schemeClr val="dk2"/>
              </a:solidFill>
              <a:latin typeface="Montserrat"/>
              <a:ea typeface="Montserrat"/>
              <a:cs typeface="Montserrat"/>
              <a:sym typeface="Montserrat"/>
            </a:endParaRPr>
          </a:p>
        </p:txBody>
      </p:sp>
      <p:pic>
        <p:nvPicPr>
          <p:cNvPr id="211" name="Google Shape;211;p25"/>
          <p:cNvPicPr preferRelativeResize="0"/>
          <p:nvPr/>
        </p:nvPicPr>
        <p:blipFill>
          <a:blip r:embed="rId6">
            <a:alphaModFix/>
          </a:blip>
          <a:stretch>
            <a:fillRect/>
          </a:stretch>
        </p:blipFill>
        <p:spPr>
          <a:xfrm>
            <a:off x="3942500" y="3220500"/>
            <a:ext cx="3411594" cy="1750774"/>
          </a:xfrm>
          <a:prstGeom prst="rect">
            <a:avLst/>
          </a:prstGeom>
          <a:noFill/>
          <a:ln>
            <a:noFill/>
          </a:ln>
        </p:spPr>
      </p:pic>
      <p:sp>
        <p:nvSpPr>
          <p:cNvPr id="212" name="Google Shape;212;p25"/>
          <p:cNvSpPr txBox="1"/>
          <p:nvPr>
            <p:ph idx="1" type="body"/>
          </p:nvPr>
        </p:nvSpPr>
        <p:spPr>
          <a:xfrm>
            <a:off x="197875" y="3139275"/>
            <a:ext cx="3438600" cy="1709700"/>
          </a:xfrm>
          <a:prstGeom prst="rect">
            <a:avLst/>
          </a:prstGeom>
        </p:spPr>
        <p:txBody>
          <a:bodyPr anchorCtr="0" anchor="t" bIns="91425" lIns="91425" spcFirstLastPara="1" rIns="91425" wrap="square" tIns="91425">
            <a:normAutofit fontScale="92500" lnSpcReduction="20000"/>
          </a:bodyPr>
          <a:lstStyle/>
          <a:p>
            <a:pPr indent="-334327" lvl="0" marL="457200" rtl="0" algn="l">
              <a:spcBef>
                <a:spcPts val="0"/>
              </a:spcBef>
              <a:spcAft>
                <a:spcPts val="0"/>
              </a:spcAft>
              <a:buSzPct val="100000"/>
              <a:buChar char="➔"/>
            </a:pPr>
            <a:r>
              <a:rPr lang="en-GB"/>
              <a:t>Aim: </a:t>
            </a:r>
            <a:r>
              <a:rPr b="1" lang="en-GB" u="sng"/>
              <a:t>use the minimum number of samples to cover reasonably the space to explore</a:t>
            </a:r>
            <a:endParaRPr b="1" u="sng"/>
          </a:p>
          <a:p>
            <a:pPr indent="-334327" lvl="0" marL="457200" rtl="0" algn="l">
              <a:spcBef>
                <a:spcPts val="0"/>
              </a:spcBef>
              <a:spcAft>
                <a:spcPts val="0"/>
              </a:spcAft>
              <a:buSzPct val="100000"/>
              <a:buChar char="➔"/>
            </a:pPr>
            <a:r>
              <a:rPr lang="en-GB"/>
              <a:t>Rather old concept (Fisher in 1926 </a:t>
            </a:r>
            <a:r>
              <a:rPr lang="en-GB" u="sng">
                <a:solidFill>
                  <a:schemeClr val="hlink"/>
                </a:solidFill>
                <a:hlinkClick r:id="rId7"/>
              </a:rPr>
              <a:t>[1]</a:t>
            </a:r>
            <a:r>
              <a:rPr lang="en-GB"/>
              <a:t>)</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6" name="Shape 216"/>
        <p:cNvGrpSpPr/>
        <p:nvPr/>
      </p:nvGrpSpPr>
      <p:grpSpPr>
        <a:xfrm>
          <a:off x="0" y="0"/>
          <a:ext cx="0" cy="0"/>
          <a:chOff x="0" y="0"/>
          <a:chExt cx="0" cy="0"/>
        </a:xfrm>
      </p:grpSpPr>
      <p:sp>
        <p:nvSpPr>
          <p:cNvPr id="217" name="Google Shape;217;p26"/>
          <p:cNvSpPr txBox="1"/>
          <p:nvPr>
            <p:ph type="title"/>
          </p:nvPr>
        </p:nvSpPr>
        <p:spPr>
          <a:xfrm>
            <a:off x="8250" y="-6"/>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How to make a surrogate model</a:t>
            </a:r>
            <a:endParaRPr/>
          </a:p>
        </p:txBody>
      </p:sp>
      <p:pic>
        <p:nvPicPr>
          <p:cNvPr id="218" name="Google Shape;218;p26"/>
          <p:cNvPicPr preferRelativeResize="0"/>
          <p:nvPr/>
        </p:nvPicPr>
        <p:blipFill>
          <a:blip r:embed="rId3">
            <a:alphaModFix/>
          </a:blip>
          <a:stretch>
            <a:fillRect/>
          </a:stretch>
        </p:blipFill>
        <p:spPr>
          <a:xfrm>
            <a:off x="78525" y="679250"/>
            <a:ext cx="9040701" cy="2246925"/>
          </a:xfrm>
          <a:prstGeom prst="rect">
            <a:avLst/>
          </a:prstGeom>
          <a:noFill/>
          <a:ln>
            <a:noFill/>
          </a:ln>
        </p:spPr>
      </p:pic>
      <p:sp>
        <p:nvSpPr>
          <p:cNvPr id="219" name="Google Shape;219;p26"/>
          <p:cNvSpPr/>
          <p:nvPr/>
        </p:nvSpPr>
        <p:spPr>
          <a:xfrm>
            <a:off x="1961675" y="1286050"/>
            <a:ext cx="7182300" cy="17790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Montserrat"/>
              <a:ea typeface="Montserrat"/>
              <a:cs typeface="Montserrat"/>
              <a:sym typeface="Montserrat"/>
            </a:endParaRPr>
          </a:p>
        </p:txBody>
      </p:sp>
      <p:pic>
        <p:nvPicPr>
          <p:cNvPr id="220" name="Google Shape;220;p26"/>
          <p:cNvPicPr preferRelativeResize="0"/>
          <p:nvPr/>
        </p:nvPicPr>
        <p:blipFill>
          <a:blip r:embed="rId4">
            <a:alphaModFix/>
          </a:blip>
          <a:stretch>
            <a:fillRect/>
          </a:stretch>
        </p:blipFill>
        <p:spPr>
          <a:xfrm>
            <a:off x="2995525" y="624050"/>
            <a:ext cx="4871649" cy="2463875"/>
          </a:xfrm>
          <a:prstGeom prst="rect">
            <a:avLst/>
          </a:prstGeom>
          <a:noFill/>
          <a:ln>
            <a:noFill/>
          </a:ln>
        </p:spPr>
      </p:pic>
      <p:sp>
        <p:nvSpPr>
          <p:cNvPr id="221" name="Google Shape;221;p26"/>
          <p:cNvSpPr txBox="1"/>
          <p:nvPr/>
        </p:nvSpPr>
        <p:spPr>
          <a:xfrm>
            <a:off x="6347025" y="2571750"/>
            <a:ext cx="401400" cy="222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1500" u="sng">
                <a:solidFill>
                  <a:schemeClr val="hlink"/>
                </a:solidFill>
                <a:latin typeface="Montserrat"/>
                <a:ea typeface="Montserrat"/>
                <a:cs typeface="Montserrat"/>
                <a:sym typeface="Montserrat"/>
                <a:hlinkClick r:id="rId5"/>
              </a:rPr>
              <a:t>[1]</a:t>
            </a:r>
            <a:endParaRPr sz="1500">
              <a:solidFill>
                <a:schemeClr val="dk2"/>
              </a:solidFill>
              <a:latin typeface="Montserrat"/>
              <a:ea typeface="Montserrat"/>
              <a:cs typeface="Montserrat"/>
              <a:sym typeface="Montserrat"/>
            </a:endParaRPr>
          </a:p>
        </p:txBody>
      </p:sp>
      <p:pic>
        <p:nvPicPr>
          <p:cNvPr id="222" name="Google Shape;222;p26"/>
          <p:cNvPicPr preferRelativeResize="0"/>
          <p:nvPr/>
        </p:nvPicPr>
        <p:blipFill>
          <a:blip r:embed="rId6">
            <a:alphaModFix/>
          </a:blip>
          <a:stretch>
            <a:fillRect/>
          </a:stretch>
        </p:blipFill>
        <p:spPr>
          <a:xfrm>
            <a:off x="3942500" y="3220500"/>
            <a:ext cx="3411594" cy="1750774"/>
          </a:xfrm>
          <a:prstGeom prst="rect">
            <a:avLst/>
          </a:prstGeom>
          <a:noFill/>
          <a:ln>
            <a:noFill/>
          </a:ln>
        </p:spPr>
      </p:pic>
      <p:sp>
        <p:nvSpPr>
          <p:cNvPr id="223" name="Google Shape;223;p26"/>
          <p:cNvSpPr txBox="1"/>
          <p:nvPr>
            <p:ph idx="1" type="body"/>
          </p:nvPr>
        </p:nvSpPr>
        <p:spPr>
          <a:xfrm>
            <a:off x="197875" y="3139275"/>
            <a:ext cx="3438600" cy="1709700"/>
          </a:xfrm>
          <a:prstGeom prst="rect">
            <a:avLst/>
          </a:prstGeom>
        </p:spPr>
        <p:txBody>
          <a:bodyPr anchorCtr="0" anchor="t" bIns="91425" lIns="91425" spcFirstLastPara="1" rIns="91425" wrap="square" tIns="91425">
            <a:normAutofit fontScale="92500" lnSpcReduction="20000"/>
          </a:bodyPr>
          <a:lstStyle/>
          <a:p>
            <a:pPr indent="-334327" lvl="0" marL="457200" rtl="0" algn="l">
              <a:spcBef>
                <a:spcPts val="0"/>
              </a:spcBef>
              <a:spcAft>
                <a:spcPts val="0"/>
              </a:spcAft>
              <a:buSzPct val="100000"/>
              <a:buChar char="➔"/>
            </a:pPr>
            <a:r>
              <a:rPr lang="en-GB"/>
              <a:t>Aim: </a:t>
            </a:r>
            <a:r>
              <a:rPr b="1" lang="en-GB" u="sng"/>
              <a:t>use the minimum number of samples to cover reasonably the space to explore</a:t>
            </a:r>
            <a:endParaRPr b="1" u="sng"/>
          </a:p>
          <a:p>
            <a:pPr indent="-334327" lvl="0" marL="457200" rtl="0" algn="l">
              <a:spcBef>
                <a:spcPts val="0"/>
              </a:spcBef>
              <a:spcAft>
                <a:spcPts val="0"/>
              </a:spcAft>
              <a:buSzPct val="100000"/>
              <a:buChar char="➔"/>
            </a:pPr>
            <a:r>
              <a:rPr lang="en-GB"/>
              <a:t>Rather old concept (Fisher in 1926 </a:t>
            </a:r>
            <a:r>
              <a:rPr lang="en-GB" u="sng">
                <a:solidFill>
                  <a:schemeClr val="hlink"/>
                </a:solidFill>
                <a:hlinkClick r:id="rId7"/>
              </a:rPr>
              <a:t>[1]</a:t>
            </a:r>
            <a:r>
              <a:rPr lang="en-GB"/>
              <a:t>)</a:t>
            </a:r>
            <a:endParaRPr/>
          </a:p>
        </p:txBody>
      </p:sp>
      <p:sp>
        <p:nvSpPr>
          <p:cNvPr id="224" name="Google Shape;224;p26"/>
          <p:cNvSpPr/>
          <p:nvPr/>
        </p:nvSpPr>
        <p:spPr>
          <a:xfrm>
            <a:off x="5951675" y="3198100"/>
            <a:ext cx="2944200" cy="669600"/>
          </a:xfrm>
          <a:prstGeom prst="rect">
            <a:avLst/>
          </a:prstGeom>
          <a:solidFill>
            <a:schemeClr val="lt2"/>
          </a:solidFill>
          <a:ln cap="flat" cmpd="sng" w="19050">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GB" u="sng">
                <a:latin typeface="Montserrat"/>
                <a:ea typeface="Montserrat"/>
                <a:cs typeface="Montserrat"/>
                <a:sym typeface="Montserrat"/>
              </a:rPr>
              <a:t>Grid scans are incredibly inefficient!!</a:t>
            </a:r>
            <a:endParaRPr b="1" u="sng">
              <a:latin typeface="Montserrat"/>
              <a:ea typeface="Montserrat"/>
              <a:cs typeface="Montserrat"/>
              <a:sym typeface="Montserrat"/>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8" name="Shape 228"/>
        <p:cNvGrpSpPr/>
        <p:nvPr/>
      </p:nvGrpSpPr>
      <p:grpSpPr>
        <a:xfrm>
          <a:off x="0" y="0"/>
          <a:ext cx="0" cy="0"/>
          <a:chOff x="0" y="0"/>
          <a:chExt cx="0" cy="0"/>
        </a:xfrm>
      </p:grpSpPr>
      <p:pic>
        <p:nvPicPr>
          <p:cNvPr id="229" name="Google Shape;229;p27"/>
          <p:cNvPicPr preferRelativeResize="0"/>
          <p:nvPr/>
        </p:nvPicPr>
        <p:blipFill>
          <a:blip r:embed="rId3">
            <a:alphaModFix/>
          </a:blip>
          <a:stretch>
            <a:fillRect/>
          </a:stretch>
        </p:blipFill>
        <p:spPr>
          <a:xfrm>
            <a:off x="6015225" y="3512575"/>
            <a:ext cx="1361500" cy="1361500"/>
          </a:xfrm>
          <a:prstGeom prst="rect">
            <a:avLst/>
          </a:prstGeom>
          <a:noFill/>
          <a:ln>
            <a:noFill/>
          </a:ln>
        </p:spPr>
      </p:pic>
      <p:sp>
        <p:nvSpPr>
          <p:cNvPr id="230" name="Google Shape;230;p27"/>
          <p:cNvSpPr txBox="1"/>
          <p:nvPr>
            <p:ph type="title"/>
          </p:nvPr>
        </p:nvSpPr>
        <p:spPr>
          <a:xfrm>
            <a:off x="8250" y="-6"/>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How to make a surrogate model</a:t>
            </a:r>
            <a:endParaRPr/>
          </a:p>
        </p:txBody>
      </p:sp>
      <p:pic>
        <p:nvPicPr>
          <p:cNvPr id="231" name="Google Shape;231;p27"/>
          <p:cNvPicPr preferRelativeResize="0"/>
          <p:nvPr/>
        </p:nvPicPr>
        <p:blipFill>
          <a:blip r:embed="rId4">
            <a:alphaModFix/>
          </a:blip>
          <a:stretch>
            <a:fillRect/>
          </a:stretch>
        </p:blipFill>
        <p:spPr>
          <a:xfrm>
            <a:off x="78525" y="679250"/>
            <a:ext cx="9040701" cy="2246925"/>
          </a:xfrm>
          <a:prstGeom prst="rect">
            <a:avLst/>
          </a:prstGeom>
          <a:noFill/>
          <a:ln>
            <a:noFill/>
          </a:ln>
        </p:spPr>
      </p:pic>
      <p:sp>
        <p:nvSpPr>
          <p:cNvPr id="232" name="Google Shape;232;p27"/>
          <p:cNvSpPr/>
          <p:nvPr/>
        </p:nvSpPr>
        <p:spPr>
          <a:xfrm>
            <a:off x="3879350" y="1286050"/>
            <a:ext cx="5264400" cy="17790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Montserrat"/>
              <a:ea typeface="Montserrat"/>
              <a:cs typeface="Montserrat"/>
              <a:sym typeface="Montserrat"/>
            </a:endParaRPr>
          </a:p>
        </p:txBody>
      </p:sp>
      <p:sp>
        <p:nvSpPr>
          <p:cNvPr id="233" name="Google Shape;233;p27"/>
          <p:cNvSpPr txBox="1"/>
          <p:nvPr>
            <p:ph idx="1" type="body"/>
          </p:nvPr>
        </p:nvSpPr>
        <p:spPr>
          <a:xfrm>
            <a:off x="197875" y="3139275"/>
            <a:ext cx="3438600" cy="1709700"/>
          </a:xfrm>
          <a:prstGeom prst="rect">
            <a:avLst/>
          </a:prstGeom>
        </p:spPr>
        <p:txBody>
          <a:bodyPr anchorCtr="0" anchor="t" bIns="91425" lIns="91425" spcFirstLastPara="1" rIns="91425" wrap="square" tIns="91425">
            <a:normAutofit fontScale="92500" lnSpcReduction="20000"/>
          </a:bodyPr>
          <a:lstStyle/>
          <a:p>
            <a:pPr indent="-334327" lvl="0" marL="457200" rtl="0" algn="l">
              <a:spcBef>
                <a:spcPts val="0"/>
              </a:spcBef>
              <a:spcAft>
                <a:spcPts val="0"/>
              </a:spcAft>
              <a:buSzPct val="100000"/>
              <a:buChar char="➔"/>
            </a:pPr>
            <a:r>
              <a:rPr lang="en-GB"/>
              <a:t>Generate the datasets</a:t>
            </a:r>
            <a:endParaRPr/>
          </a:p>
          <a:p>
            <a:pPr indent="-334327" lvl="0" marL="457200" rtl="0" algn="l">
              <a:spcBef>
                <a:spcPts val="0"/>
              </a:spcBef>
              <a:spcAft>
                <a:spcPts val="0"/>
              </a:spcAft>
              <a:buSzPct val="100000"/>
              <a:buChar char="➔"/>
            </a:pPr>
            <a:r>
              <a:rPr lang="en-GB"/>
              <a:t>It can be </a:t>
            </a:r>
            <a:r>
              <a:rPr lang="en-GB"/>
              <a:t>iterated</a:t>
            </a:r>
            <a:r>
              <a:rPr lang="en-GB"/>
              <a:t> with the DoE to optimize the space coverage </a:t>
            </a:r>
            <a:endParaRPr/>
          </a:p>
          <a:p>
            <a:pPr indent="-334327" lvl="0" marL="457200" rtl="0" algn="l">
              <a:spcBef>
                <a:spcPts val="0"/>
              </a:spcBef>
              <a:spcAft>
                <a:spcPts val="0"/>
              </a:spcAft>
              <a:buSzPct val="100000"/>
              <a:buChar char="➔"/>
            </a:pPr>
            <a:r>
              <a:rPr b="1" lang="en-GB" u="sng"/>
              <a:t>Data can be from both simulations and data</a:t>
            </a:r>
            <a:endParaRPr b="1" u="sng"/>
          </a:p>
        </p:txBody>
      </p:sp>
      <p:pic>
        <p:nvPicPr>
          <p:cNvPr id="234" name="Google Shape;234;p27"/>
          <p:cNvPicPr preferRelativeResize="0"/>
          <p:nvPr/>
        </p:nvPicPr>
        <p:blipFill>
          <a:blip r:embed="rId5">
            <a:alphaModFix/>
          </a:blip>
          <a:stretch>
            <a:fillRect/>
          </a:stretch>
        </p:blipFill>
        <p:spPr>
          <a:xfrm>
            <a:off x="6177438" y="2752475"/>
            <a:ext cx="1037051" cy="572700"/>
          </a:xfrm>
          <a:prstGeom prst="rect">
            <a:avLst/>
          </a:prstGeom>
          <a:noFill/>
          <a:ln>
            <a:noFill/>
          </a:ln>
        </p:spPr>
      </p:pic>
      <p:sp>
        <p:nvSpPr>
          <p:cNvPr id="235" name="Google Shape;235;p27"/>
          <p:cNvSpPr/>
          <p:nvPr/>
        </p:nvSpPr>
        <p:spPr>
          <a:xfrm>
            <a:off x="7237600" y="1627850"/>
            <a:ext cx="1163500" cy="1361500"/>
          </a:xfrm>
          <a:custGeom>
            <a:rect b="b" l="l" r="r" t="t"/>
            <a:pathLst>
              <a:path extrusionOk="0" h="54460" w="46540">
                <a:moveTo>
                  <a:pt x="33842" y="0"/>
                </a:moveTo>
                <a:cubicBezTo>
                  <a:pt x="35747" y="3100"/>
                  <a:pt x="43404" y="12513"/>
                  <a:pt x="45272" y="18601"/>
                </a:cubicBezTo>
                <a:cubicBezTo>
                  <a:pt x="47140" y="24690"/>
                  <a:pt x="46841" y="31899"/>
                  <a:pt x="45048" y="36531"/>
                </a:cubicBezTo>
                <a:cubicBezTo>
                  <a:pt x="43255" y="41163"/>
                  <a:pt x="42022" y="43404"/>
                  <a:pt x="34514" y="46392"/>
                </a:cubicBezTo>
                <a:cubicBezTo>
                  <a:pt x="27006" y="49380"/>
                  <a:pt x="5752" y="53115"/>
                  <a:pt x="0" y="54460"/>
                </a:cubicBezTo>
              </a:path>
            </a:pathLst>
          </a:custGeom>
          <a:noFill/>
          <a:ln cap="flat" cmpd="sng" w="9525">
            <a:solidFill>
              <a:schemeClr val="dk2"/>
            </a:solidFill>
            <a:prstDash val="solid"/>
            <a:round/>
            <a:headEnd len="med" w="med" type="none"/>
            <a:tailEnd len="med" w="med" type="triangle"/>
          </a:ln>
        </p:spPr>
      </p:sp>
      <p:sp>
        <p:nvSpPr>
          <p:cNvPr id="236" name="Google Shape;236;p27"/>
          <p:cNvSpPr/>
          <p:nvPr/>
        </p:nvSpPr>
        <p:spPr>
          <a:xfrm>
            <a:off x="4365875" y="1376400"/>
            <a:ext cx="1756807" cy="1646519"/>
          </a:xfrm>
          <a:custGeom>
            <a:rect b="b" l="l" r="r" t="t"/>
            <a:pathLst>
              <a:path extrusionOk="0" h="73138" w="67563">
                <a:moveTo>
                  <a:pt x="67563" y="73138"/>
                </a:moveTo>
                <a:cubicBezTo>
                  <a:pt x="64194" y="73039"/>
                  <a:pt x="55043" y="73271"/>
                  <a:pt x="47346" y="72544"/>
                </a:cubicBezTo>
                <a:cubicBezTo>
                  <a:pt x="39649" y="71817"/>
                  <a:pt x="28285" y="71685"/>
                  <a:pt x="21381" y="68778"/>
                </a:cubicBezTo>
                <a:cubicBezTo>
                  <a:pt x="14477" y="65871"/>
                  <a:pt x="9456" y="60585"/>
                  <a:pt x="5921" y="55101"/>
                </a:cubicBezTo>
                <a:cubicBezTo>
                  <a:pt x="2386" y="49617"/>
                  <a:pt x="768" y="41755"/>
                  <a:pt x="173" y="35875"/>
                </a:cubicBezTo>
                <a:cubicBezTo>
                  <a:pt x="-422" y="29995"/>
                  <a:pt x="966" y="24511"/>
                  <a:pt x="2353" y="19820"/>
                </a:cubicBezTo>
                <a:cubicBezTo>
                  <a:pt x="3740" y="15129"/>
                  <a:pt x="5953" y="11033"/>
                  <a:pt x="8497" y="7730"/>
                </a:cubicBezTo>
                <a:cubicBezTo>
                  <a:pt x="11041" y="4427"/>
                  <a:pt x="16095" y="1288"/>
                  <a:pt x="17615" y="0"/>
                </a:cubicBezTo>
              </a:path>
            </a:pathLst>
          </a:custGeom>
          <a:noFill/>
          <a:ln cap="flat" cmpd="sng" w="9525">
            <a:solidFill>
              <a:schemeClr val="dk2"/>
            </a:solidFill>
            <a:prstDash val="solid"/>
            <a:round/>
            <a:headEnd len="med" w="med" type="none"/>
            <a:tailEnd len="med" w="med" type="triangle"/>
          </a:ln>
        </p:spPr>
      </p:sp>
      <p:sp>
        <p:nvSpPr>
          <p:cNvPr id="237" name="Google Shape;237;p27"/>
          <p:cNvSpPr txBox="1"/>
          <p:nvPr/>
        </p:nvSpPr>
        <p:spPr>
          <a:xfrm>
            <a:off x="5356225" y="2989350"/>
            <a:ext cx="773100" cy="178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600">
                <a:solidFill>
                  <a:schemeClr val="dk2"/>
                </a:solidFill>
                <a:latin typeface="Montserrat"/>
                <a:ea typeface="Montserrat"/>
                <a:cs typeface="Montserrat"/>
                <a:sym typeface="Montserrat"/>
              </a:rPr>
              <a:t>Change inputs</a:t>
            </a:r>
            <a:endParaRPr sz="600">
              <a:solidFill>
                <a:schemeClr val="dk2"/>
              </a:solidFill>
              <a:latin typeface="Montserrat"/>
              <a:ea typeface="Montserrat"/>
              <a:cs typeface="Montserrat"/>
              <a:sym typeface="Montserrat"/>
            </a:endParaRPr>
          </a:p>
        </p:txBody>
      </p:sp>
      <p:sp>
        <p:nvSpPr>
          <p:cNvPr id="238" name="Google Shape;238;p27"/>
          <p:cNvSpPr txBox="1"/>
          <p:nvPr/>
        </p:nvSpPr>
        <p:spPr>
          <a:xfrm>
            <a:off x="7262625" y="3032725"/>
            <a:ext cx="773100" cy="178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600">
                <a:solidFill>
                  <a:schemeClr val="dk2"/>
                </a:solidFill>
                <a:latin typeface="Montserrat"/>
                <a:ea typeface="Montserrat"/>
                <a:cs typeface="Montserrat"/>
                <a:sym typeface="Montserrat"/>
              </a:rPr>
              <a:t>Store results</a:t>
            </a:r>
            <a:endParaRPr sz="600">
              <a:solidFill>
                <a:schemeClr val="dk2"/>
              </a:solidFill>
              <a:latin typeface="Montserrat"/>
              <a:ea typeface="Montserrat"/>
              <a:cs typeface="Montserrat"/>
              <a:sym typeface="Montserrat"/>
            </a:endParaRPr>
          </a:p>
        </p:txBody>
      </p:sp>
      <p:sp>
        <p:nvSpPr>
          <p:cNvPr id="239" name="Google Shape;239;p27"/>
          <p:cNvSpPr/>
          <p:nvPr/>
        </p:nvSpPr>
        <p:spPr>
          <a:xfrm>
            <a:off x="6471875" y="3360063"/>
            <a:ext cx="448200" cy="117600"/>
          </a:xfrm>
          <a:prstGeom prst="down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Montserrat"/>
              <a:ea typeface="Montserrat"/>
              <a:cs typeface="Montserrat"/>
              <a:sym typeface="Montserrat"/>
            </a:endParaRPr>
          </a:p>
        </p:txBody>
      </p:sp>
      <p:sp>
        <p:nvSpPr>
          <p:cNvPr id="240" name="Google Shape;240;p27"/>
          <p:cNvSpPr txBox="1"/>
          <p:nvPr/>
        </p:nvSpPr>
        <p:spPr>
          <a:xfrm>
            <a:off x="6015226" y="4638873"/>
            <a:ext cx="773100" cy="235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900">
                <a:solidFill>
                  <a:schemeClr val="dk2"/>
                </a:solidFill>
                <a:latin typeface="Montserrat"/>
                <a:ea typeface="Montserrat"/>
                <a:cs typeface="Montserrat"/>
                <a:sym typeface="Montserrat"/>
              </a:rPr>
              <a:t>Training </a:t>
            </a:r>
            <a:endParaRPr sz="900">
              <a:solidFill>
                <a:schemeClr val="dk2"/>
              </a:solidFill>
              <a:latin typeface="Montserrat"/>
              <a:ea typeface="Montserrat"/>
              <a:cs typeface="Montserrat"/>
              <a:sym typeface="Montserrat"/>
            </a:endParaRPr>
          </a:p>
        </p:txBody>
      </p:sp>
      <p:grpSp>
        <p:nvGrpSpPr>
          <p:cNvPr id="241" name="Google Shape;241;p27"/>
          <p:cNvGrpSpPr/>
          <p:nvPr/>
        </p:nvGrpSpPr>
        <p:grpSpPr>
          <a:xfrm>
            <a:off x="4970217" y="603749"/>
            <a:ext cx="3558697" cy="2049347"/>
            <a:chOff x="4538225" y="654229"/>
            <a:chExt cx="4436725" cy="2531934"/>
          </a:xfrm>
        </p:grpSpPr>
        <p:sp>
          <p:nvSpPr>
            <p:cNvPr id="242" name="Google Shape;242;p27"/>
            <p:cNvSpPr/>
            <p:nvPr/>
          </p:nvSpPr>
          <p:spPr>
            <a:xfrm>
              <a:off x="4538225" y="811063"/>
              <a:ext cx="3815700" cy="2375100"/>
            </a:xfrm>
            <a:prstGeom prst="roundRect">
              <a:avLst>
                <a:gd fmla="val 16667" name="adj"/>
              </a:avLst>
            </a:prstGeom>
            <a:noFill/>
            <a:ln cap="flat" cmpd="sng" w="9525">
              <a:solidFill>
                <a:schemeClr val="dk2"/>
              </a:solidFill>
              <a:prstDash val="dash"/>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Montserrat"/>
                <a:ea typeface="Montserrat"/>
                <a:cs typeface="Montserrat"/>
                <a:sym typeface="Montserrat"/>
              </a:endParaRPr>
            </a:p>
          </p:txBody>
        </p:sp>
        <p:sp>
          <p:nvSpPr>
            <p:cNvPr id="243" name="Google Shape;243;p27"/>
            <p:cNvSpPr txBox="1"/>
            <p:nvPr/>
          </p:nvSpPr>
          <p:spPr>
            <a:xfrm>
              <a:off x="4781190" y="1048688"/>
              <a:ext cx="894600" cy="448500"/>
            </a:xfrm>
            <a:prstGeom prst="rect">
              <a:avLst/>
            </a:prstGeom>
            <a:solidFill>
              <a:schemeClr val="lt1"/>
            </a:solidFill>
            <a:ln cap="flat" cmpd="sng" w="19050">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GB" sz="1000" u="sng">
                  <a:solidFill>
                    <a:schemeClr val="dk2"/>
                  </a:solidFill>
                  <a:latin typeface="Montserrat"/>
                  <a:ea typeface="Montserrat"/>
                  <a:cs typeface="Montserrat"/>
                  <a:sym typeface="Montserrat"/>
                </a:rPr>
                <a:t>Data</a:t>
              </a:r>
              <a:endParaRPr b="1" sz="1000" u="sng">
                <a:solidFill>
                  <a:schemeClr val="dk2"/>
                </a:solidFill>
                <a:latin typeface="Montserrat"/>
                <a:ea typeface="Montserrat"/>
                <a:cs typeface="Montserrat"/>
                <a:sym typeface="Montserrat"/>
              </a:endParaRPr>
            </a:p>
          </p:txBody>
        </p:sp>
        <p:pic>
          <p:nvPicPr>
            <p:cNvPr id="244" name="Google Shape;244;p27"/>
            <p:cNvPicPr preferRelativeResize="0"/>
            <p:nvPr/>
          </p:nvPicPr>
          <p:blipFill>
            <a:blip r:embed="rId6">
              <a:alphaModFix/>
            </a:blip>
            <a:stretch>
              <a:fillRect/>
            </a:stretch>
          </p:blipFill>
          <p:spPr>
            <a:xfrm>
              <a:off x="5690074" y="949725"/>
              <a:ext cx="1664604" cy="1037126"/>
            </a:xfrm>
            <a:prstGeom prst="rect">
              <a:avLst/>
            </a:prstGeom>
            <a:noFill/>
            <a:ln>
              <a:noFill/>
            </a:ln>
          </p:spPr>
        </p:pic>
        <p:pic>
          <p:nvPicPr>
            <p:cNvPr id="245" name="Google Shape;245;p27"/>
            <p:cNvPicPr preferRelativeResize="0"/>
            <p:nvPr/>
          </p:nvPicPr>
          <p:blipFill>
            <a:blip r:embed="rId7">
              <a:alphaModFix/>
            </a:blip>
            <a:stretch>
              <a:fillRect/>
            </a:stretch>
          </p:blipFill>
          <p:spPr>
            <a:xfrm>
              <a:off x="4781200" y="1779725"/>
              <a:ext cx="1280124" cy="849275"/>
            </a:xfrm>
            <a:prstGeom prst="rect">
              <a:avLst/>
            </a:prstGeom>
            <a:noFill/>
            <a:ln>
              <a:noFill/>
            </a:ln>
          </p:spPr>
        </p:pic>
        <p:pic>
          <p:nvPicPr>
            <p:cNvPr id="246" name="Google Shape;246;p27"/>
            <p:cNvPicPr preferRelativeResize="0"/>
            <p:nvPr/>
          </p:nvPicPr>
          <p:blipFill>
            <a:blip r:embed="rId8">
              <a:alphaModFix/>
            </a:blip>
            <a:stretch>
              <a:fillRect/>
            </a:stretch>
          </p:blipFill>
          <p:spPr>
            <a:xfrm>
              <a:off x="6152829" y="2128100"/>
              <a:ext cx="1617669" cy="849275"/>
            </a:xfrm>
            <a:prstGeom prst="rect">
              <a:avLst/>
            </a:prstGeom>
            <a:noFill/>
            <a:ln>
              <a:noFill/>
            </a:ln>
          </p:spPr>
        </p:pic>
        <p:pic>
          <p:nvPicPr>
            <p:cNvPr id="247" name="Google Shape;247;p27"/>
            <p:cNvPicPr preferRelativeResize="0"/>
            <p:nvPr/>
          </p:nvPicPr>
          <p:blipFill rotWithShape="1">
            <a:blip r:embed="rId9">
              <a:alphaModFix/>
            </a:blip>
            <a:srcRect b="0" l="0" r="10466" t="0"/>
            <a:stretch/>
          </p:blipFill>
          <p:spPr>
            <a:xfrm>
              <a:off x="7110150" y="1430125"/>
              <a:ext cx="1113575" cy="697975"/>
            </a:xfrm>
            <a:prstGeom prst="rect">
              <a:avLst/>
            </a:prstGeom>
            <a:noFill/>
            <a:ln>
              <a:noFill/>
            </a:ln>
          </p:spPr>
        </p:pic>
        <p:pic>
          <p:nvPicPr>
            <p:cNvPr id="248" name="Google Shape;248;p27"/>
            <p:cNvPicPr preferRelativeResize="0"/>
            <p:nvPr/>
          </p:nvPicPr>
          <p:blipFill>
            <a:blip r:embed="rId10">
              <a:alphaModFix/>
            </a:blip>
            <a:stretch>
              <a:fillRect/>
            </a:stretch>
          </p:blipFill>
          <p:spPr>
            <a:xfrm>
              <a:off x="6931925" y="654229"/>
              <a:ext cx="2043025" cy="480371"/>
            </a:xfrm>
            <a:prstGeom prst="rect">
              <a:avLst/>
            </a:prstGeom>
            <a:noFill/>
            <a:ln>
              <a:noFill/>
            </a:ln>
          </p:spPr>
        </p:pic>
      </p:grpSp>
      <p:sp>
        <p:nvSpPr>
          <p:cNvPr id="249" name="Google Shape;249;p27"/>
          <p:cNvSpPr txBox="1"/>
          <p:nvPr/>
        </p:nvSpPr>
        <p:spPr>
          <a:xfrm>
            <a:off x="6800216" y="4638875"/>
            <a:ext cx="655500" cy="235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900">
                <a:solidFill>
                  <a:schemeClr val="dk2"/>
                </a:solidFill>
                <a:latin typeface="Montserrat"/>
                <a:ea typeface="Montserrat"/>
                <a:cs typeface="Montserrat"/>
                <a:sym typeface="Montserrat"/>
              </a:rPr>
              <a:t>Test</a:t>
            </a:r>
            <a:r>
              <a:rPr lang="en-GB" sz="900">
                <a:solidFill>
                  <a:schemeClr val="dk2"/>
                </a:solidFill>
                <a:latin typeface="Montserrat"/>
                <a:ea typeface="Montserrat"/>
                <a:cs typeface="Montserrat"/>
                <a:sym typeface="Montserrat"/>
              </a:rPr>
              <a:t> </a:t>
            </a:r>
            <a:endParaRPr sz="900">
              <a:solidFill>
                <a:schemeClr val="dk2"/>
              </a:solidFill>
              <a:latin typeface="Montserrat"/>
              <a:ea typeface="Montserrat"/>
              <a:cs typeface="Montserrat"/>
              <a:sym typeface="Montserrat"/>
            </a:endParaRPr>
          </a:p>
        </p:txBody>
      </p:sp>
      <p:sp>
        <p:nvSpPr>
          <p:cNvPr id="250" name="Google Shape;250;p27"/>
          <p:cNvSpPr/>
          <p:nvPr/>
        </p:nvSpPr>
        <p:spPr>
          <a:xfrm>
            <a:off x="1891050" y="1296825"/>
            <a:ext cx="1756800" cy="1805700"/>
          </a:xfrm>
          <a:prstGeom prst="rect">
            <a:avLst/>
          </a:prstGeom>
          <a:noFill/>
          <a:ln cap="flat" cmpd="sng" w="19050">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Montserrat"/>
              <a:ea typeface="Montserrat"/>
              <a:cs typeface="Montserrat"/>
              <a:sym typeface="Montserrat"/>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4" name="Shape 254"/>
        <p:cNvGrpSpPr/>
        <p:nvPr/>
      </p:nvGrpSpPr>
      <p:grpSpPr>
        <a:xfrm>
          <a:off x="0" y="0"/>
          <a:ext cx="0" cy="0"/>
          <a:chOff x="0" y="0"/>
          <a:chExt cx="0" cy="0"/>
        </a:xfrm>
      </p:grpSpPr>
      <p:sp>
        <p:nvSpPr>
          <p:cNvPr id="255" name="Google Shape;255;p28"/>
          <p:cNvSpPr txBox="1"/>
          <p:nvPr>
            <p:ph type="title"/>
          </p:nvPr>
        </p:nvSpPr>
        <p:spPr>
          <a:xfrm>
            <a:off x="8250" y="-6"/>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GB"/>
              <a:t>1D example - crystal shadowing</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t/>
            </a:r>
            <a:endParaRPr/>
          </a:p>
        </p:txBody>
      </p:sp>
      <p:sp>
        <p:nvSpPr>
          <p:cNvPr id="256" name="Google Shape;256;p28"/>
          <p:cNvSpPr txBox="1"/>
          <p:nvPr>
            <p:ph idx="1" type="body"/>
          </p:nvPr>
        </p:nvSpPr>
        <p:spPr>
          <a:xfrm>
            <a:off x="187975" y="644450"/>
            <a:ext cx="8687100" cy="2142900"/>
          </a:xfrm>
          <a:prstGeom prst="rect">
            <a:avLst/>
          </a:prstGeom>
        </p:spPr>
        <p:txBody>
          <a:bodyPr anchorCtr="0" anchor="t" bIns="91425" lIns="91425" spcFirstLastPara="1" rIns="91425" wrap="square" tIns="91425">
            <a:normAutofit/>
          </a:bodyPr>
          <a:lstStyle/>
          <a:p>
            <a:pPr indent="-314325" lvl="0" marL="457200" rtl="0" algn="l">
              <a:spcBef>
                <a:spcPts val="0"/>
              </a:spcBef>
              <a:spcAft>
                <a:spcPts val="0"/>
              </a:spcAft>
              <a:buSzPts val="1350"/>
              <a:buChar char="➔"/>
            </a:pPr>
            <a:r>
              <a:rPr lang="en-GB" sz="1350"/>
              <a:t>We have a simulation model (e.g. crystal shadowing simulations) that depends on a single parameter (e.g. angle)</a:t>
            </a:r>
            <a:endParaRPr sz="1350"/>
          </a:p>
          <a:p>
            <a:pPr indent="-295275" lvl="1" marL="914400" rtl="0" algn="l">
              <a:spcBef>
                <a:spcPts val="0"/>
              </a:spcBef>
              <a:spcAft>
                <a:spcPts val="0"/>
              </a:spcAft>
              <a:buSzPts val="1050"/>
              <a:buChar char="◆"/>
            </a:pPr>
            <a:r>
              <a:rPr lang="en-GB" sz="1050"/>
              <a:t>Each simulation point takes some time O(10’)</a:t>
            </a:r>
            <a:endParaRPr sz="1050"/>
          </a:p>
          <a:p>
            <a:pPr indent="-314325" lvl="0" marL="457200" rtl="0" algn="l">
              <a:spcBef>
                <a:spcPts val="0"/>
              </a:spcBef>
              <a:spcAft>
                <a:spcPts val="0"/>
              </a:spcAft>
              <a:buSzPts val="1350"/>
              <a:buChar char="➔"/>
            </a:pPr>
            <a:r>
              <a:rPr lang="en-GB" sz="1350"/>
              <a:t>We collect simulations changing the angle </a:t>
            </a:r>
            <a:endParaRPr sz="1350"/>
          </a:p>
          <a:p>
            <a:pPr indent="0" lvl="0" marL="0" rtl="0" algn="l">
              <a:spcBef>
                <a:spcPts val="1600"/>
              </a:spcBef>
              <a:spcAft>
                <a:spcPts val="0"/>
              </a:spcAft>
              <a:buNone/>
            </a:pPr>
            <a:r>
              <a:t/>
            </a:r>
            <a:endParaRPr/>
          </a:p>
          <a:p>
            <a:pPr indent="0" lvl="0" marL="0" rtl="0" algn="l">
              <a:spcBef>
                <a:spcPts val="1600"/>
              </a:spcBef>
              <a:spcAft>
                <a:spcPts val="1600"/>
              </a:spcAft>
              <a:buNone/>
            </a:pPr>
            <a:r>
              <a:t/>
            </a:r>
            <a:endParaRPr/>
          </a:p>
        </p:txBody>
      </p:sp>
      <p:pic>
        <p:nvPicPr>
          <p:cNvPr id="257" name="Google Shape;257;p28"/>
          <p:cNvPicPr preferRelativeResize="0"/>
          <p:nvPr/>
        </p:nvPicPr>
        <p:blipFill>
          <a:blip r:embed="rId3">
            <a:alphaModFix/>
          </a:blip>
          <a:stretch>
            <a:fillRect/>
          </a:stretch>
        </p:blipFill>
        <p:spPr>
          <a:xfrm>
            <a:off x="3143825" y="2307100"/>
            <a:ext cx="2249450" cy="1671575"/>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1" name="Shape 261"/>
        <p:cNvGrpSpPr/>
        <p:nvPr/>
      </p:nvGrpSpPr>
      <p:grpSpPr>
        <a:xfrm>
          <a:off x="0" y="0"/>
          <a:ext cx="0" cy="0"/>
          <a:chOff x="0" y="0"/>
          <a:chExt cx="0" cy="0"/>
        </a:xfrm>
      </p:grpSpPr>
      <p:sp>
        <p:nvSpPr>
          <p:cNvPr id="262" name="Google Shape;262;p29"/>
          <p:cNvSpPr txBox="1"/>
          <p:nvPr>
            <p:ph type="title"/>
          </p:nvPr>
        </p:nvSpPr>
        <p:spPr>
          <a:xfrm>
            <a:off x="8250" y="-6"/>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How to make a surrogate model</a:t>
            </a:r>
            <a:endParaRPr/>
          </a:p>
        </p:txBody>
      </p:sp>
      <p:pic>
        <p:nvPicPr>
          <p:cNvPr id="263" name="Google Shape;263;p29"/>
          <p:cNvPicPr preferRelativeResize="0"/>
          <p:nvPr/>
        </p:nvPicPr>
        <p:blipFill>
          <a:blip r:embed="rId3">
            <a:alphaModFix/>
          </a:blip>
          <a:stretch>
            <a:fillRect/>
          </a:stretch>
        </p:blipFill>
        <p:spPr>
          <a:xfrm>
            <a:off x="78525" y="679250"/>
            <a:ext cx="9040701" cy="2246925"/>
          </a:xfrm>
          <a:prstGeom prst="rect">
            <a:avLst/>
          </a:prstGeom>
          <a:noFill/>
          <a:ln>
            <a:noFill/>
          </a:ln>
        </p:spPr>
      </p:pic>
      <p:sp>
        <p:nvSpPr>
          <p:cNvPr id="264" name="Google Shape;264;p29"/>
          <p:cNvSpPr/>
          <p:nvPr/>
        </p:nvSpPr>
        <p:spPr>
          <a:xfrm>
            <a:off x="7318250" y="1286050"/>
            <a:ext cx="1825800" cy="17790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Montserrat"/>
              <a:ea typeface="Montserrat"/>
              <a:cs typeface="Montserrat"/>
              <a:sym typeface="Montserrat"/>
            </a:endParaRPr>
          </a:p>
        </p:txBody>
      </p:sp>
      <p:sp>
        <p:nvSpPr>
          <p:cNvPr id="265" name="Google Shape;265;p29"/>
          <p:cNvSpPr txBox="1"/>
          <p:nvPr>
            <p:ph idx="1" type="body"/>
          </p:nvPr>
        </p:nvSpPr>
        <p:spPr>
          <a:xfrm>
            <a:off x="197875" y="3139275"/>
            <a:ext cx="3438600" cy="1709700"/>
          </a:xfrm>
          <a:prstGeom prst="rect">
            <a:avLst/>
          </a:prstGeom>
        </p:spPr>
        <p:txBody>
          <a:bodyPr anchorCtr="0" anchor="t" bIns="91425" lIns="91425" spcFirstLastPara="1" rIns="91425" wrap="square" tIns="91425">
            <a:normAutofit fontScale="70000" lnSpcReduction="20000"/>
          </a:bodyPr>
          <a:lstStyle/>
          <a:p>
            <a:pPr indent="-308610" lvl="0" marL="457200" rtl="0" algn="l">
              <a:spcBef>
                <a:spcPts val="0"/>
              </a:spcBef>
              <a:spcAft>
                <a:spcPts val="0"/>
              </a:spcAft>
              <a:buSzPct val="100000"/>
              <a:buChar char="➔"/>
            </a:pPr>
            <a:r>
              <a:rPr lang="en-GB"/>
              <a:t>Model selection and </a:t>
            </a:r>
            <a:r>
              <a:rPr lang="en-GB"/>
              <a:t>fitting go together </a:t>
            </a:r>
            <a:endParaRPr/>
          </a:p>
          <a:p>
            <a:pPr indent="-290830" lvl="1" marL="914400" rtl="0" algn="l">
              <a:spcBef>
                <a:spcPts val="0"/>
              </a:spcBef>
              <a:spcAft>
                <a:spcPts val="0"/>
              </a:spcAft>
              <a:buSzPct val="100000"/>
              <a:buChar char="◆"/>
            </a:pPr>
            <a:r>
              <a:rPr lang="en-GB"/>
              <a:t>Usually very dependent on the problem at hand</a:t>
            </a:r>
            <a:endParaRPr/>
          </a:p>
          <a:p>
            <a:pPr indent="-290830" lvl="1" marL="914400" rtl="0" algn="l">
              <a:spcBef>
                <a:spcPts val="0"/>
              </a:spcBef>
              <a:spcAft>
                <a:spcPts val="0"/>
              </a:spcAft>
              <a:buSzPct val="100000"/>
              <a:buChar char="◆"/>
            </a:pPr>
            <a:r>
              <a:rPr lang="en-GB"/>
              <a:t>One of the main decision is if uncertainty should be estimated too → need probabilistic model in case </a:t>
            </a:r>
            <a:endParaRPr/>
          </a:p>
          <a:p>
            <a:pPr indent="-308610" lvl="0" marL="457200" rtl="0" algn="l">
              <a:spcBef>
                <a:spcPts val="0"/>
              </a:spcBef>
              <a:spcAft>
                <a:spcPts val="0"/>
              </a:spcAft>
              <a:buSzPct val="100000"/>
              <a:buChar char="➔"/>
            </a:pPr>
            <a:r>
              <a:rPr lang="en-GB"/>
              <a:t>Models to be modified on testing of part of the training dataset</a:t>
            </a:r>
            <a:endParaRPr/>
          </a:p>
        </p:txBody>
      </p:sp>
      <p:pic>
        <p:nvPicPr>
          <p:cNvPr id="266" name="Google Shape;266;p29"/>
          <p:cNvPicPr preferRelativeResize="0"/>
          <p:nvPr/>
        </p:nvPicPr>
        <p:blipFill>
          <a:blip r:embed="rId4">
            <a:alphaModFix/>
          </a:blip>
          <a:stretch>
            <a:fillRect/>
          </a:stretch>
        </p:blipFill>
        <p:spPr>
          <a:xfrm>
            <a:off x="4549075" y="3065050"/>
            <a:ext cx="4142000" cy="1678950"/>
          </a:xfrm>
          <a:prstGeom prst="rect">
            <a:avLst/>
          </a:prstGeom>
          <a:noFill/>
          <a:ln>
            <a:noFill/>
          </a:ln>
        </p:spPr>
      </p:pic>
      <p:sp>
        <p:nvSpPr>
          <p:cNvPr id="267" name="Google Shape;267;p29"/>
          <p:cNvSpPr txBox="1"/>
          <p:nvPr/>
        </p:nvSpPr>
        <p:spPr>
          <a:xfrm>
            <a:off x="7783250" y="4682050"/>
            <a:ext cx="895800" cy="144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1000" u="sng">
                <a:solidFill>
                  <a:schemeClr val="hlink"/>
                </a:solidFill>
                <a:latin typeface="Montserrat"/>
                <a:ea typeface="Montserrat"/>
                <a:cs typeface="Montserrat"/>
                <a:sym typeface="Montserrat"/>
                <a:hlinkClick r:id="rId5"/>
              </a:rPr>
              <a:t>[ansys]</a:t>
            </a:r>
            <a:endParaRPr sz="1000">
              <a:solidFill>
                <a:schemeClr val="dk2"/>
              </a:solidFill>
              <a:latin typeface="Montserrat"/>
              <a:ea typeface="Montserrat"/>
              <a:cs typeface="Montserrat"/>
              <a:sym typeface="Montserrat"/>
            </a:endParaRPr>
          </a:p>
        </p:txBody>
      </p:sp>
      <p:sp>
        <p:nvSpPr>
          <p:cNvPr id="268" name="Google Shape;268;p29"/>
          <p:cNvSpPr/>
          <p:nvPr/>
        </p:nvSpPr>
        <p:spPr>
          <a:xfrm>
            <a:off x="3776450" y="1224650"/>
            <a:ext cx="3639900" cy="1805700"/>
          </a:xfrm>
          <a:prstGeom prst="rect">
            <a:avLst/>
          </a:prstGeom>
          <a:noFill/>
          <a:ln cap="flat" cmpd="sng" w="19050">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Montserrat"/>
              <a:ea typeface="Montserrat"/>
              <a:cs typeface="Montserrat"/>
              <a:sym typeface="Montserrat"/>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2" name="Shape 272"/>
        <p:cNvGrpSpPr/>
        <p:nvPr/>
      </p:nvGrpSpPr>
      <p:grpSpPr>
        <a:xfrm>
          <a:off x="0" y="0"/>
          <a:ext cx="0" cy="0"/>
          <a:chOff x="0" y="0"/>
          <a:chExt cx="0" cy="0"/>
        </a:xfrm>
      </p:grpSpPr>
      <p:sp>
        <p:nvSpPr>
          <p:cNvPr id="273" name="Google Shape;273;p30"/>
          <p:cNvSpPr txBox="1"/>
          <p:nvPr>
            <p:ph type="title"/>
          </p:nvPr>
        </p:nvSpPr>
        <p:spPr>
          <a:xfrm>
            <a:off x="8250" y="-6"/>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GB"/>
              <a:t>1D example - crystal shadowing</a:t>
            </a:r>
            <a:endParaRPr/>
          </a:p>
        </p:txBody>
      </p:sp>
      <p:pic>
        <p:nvPicPr>
          <p:cNvPr id="274" name="Google Shape;274;p30"/>
          <p:cNvPicPr preferRelativeResize="0"/>
          <p:nvPr/>
        </p:nvPicPr>
        <p:blipFill>
          <a:blip r:embed="rId3">
            <a:alphaModFix/>
          </a:blip>
          <a:stretch>
            <a:fillRect/>
          </a:stretch>
        </p:blipFill>
        <p:spPr>
          <a:xfrm>
            <a:off x="2956995" y="2939750"/>
            <a:ext cx="2652196" cy="1970856"/>
          </a:xfrm>
          <a:prstGeom prst="rect">
            <a:avLst/>
          </a:prstGeom>
          <a:noFill/>
          <a:ln>
            <a:noFill/>
          </a:ln>
        </p:spPr>
      </p:pic>
      <p:pic>
        <p:nvPicPr>
          <p:cNvPr id="275" name="Google Shape;275;p30"/>
          <p:cNvPicPr preferRelativeResize="0"/>
          <p:nvPr/>
        </p:nvPicPr>
        <p:blipFill>
          <a:blip r:embed="rId4">
            <a:alphaModFix/>
          </a:blip>
          <a:stretch>
            <a:fillRect/>
          </a:stretch>
        </p:blipFill>
        <p:spPr>
          <a:xfrm>
            <a:off x="5761591" y="2939750"/>
            <a:ext cx="2760517" cy="2051350"/>
          </a:xfrm>
          <a:prstGeom prst="rect">
            <a:avLst/>
          </a:prstGeom>
          <a:noFill/>
          <a:ln>
            <a:noFill/>
          </a:ln>
        </p:spPr>
      </p:pic>
      <p:pic>
        <p:nvPicPr>
          <p:cNvPr id="276" name="Google Shape;276;p30"/>
          <p:cNvPicPr preferRelativeResize="0"/>
          <p:nvPr/>
        </p:nvPicPr>
        <p:blipFill>
          <a:blip r:embed="rId5">
            <a:alphaModFix/>
          </a:blip>
          <a:stretch>
            <a:fillRect/>
          </a:stretch>
        </p:blipFill>
        <p:spPr>
          <a:xfrm>
            <a:off x="152400" y="2939750"/>
            <a:ext cx="2652195" cy="1970855"/>
          </a:xfrm>
          <a:prstGeom prst="rect">
            <a:avLst/>
          </a:prstGeom>
          <a:noFill/>
          <a:ln>
            <a:noFill/>
          </a:ln>
        </p:spPr>
      </p:pic>
      <p:sp>
        <p:nvSpPr>
          <p:cNvPr id="277" name="Google Shape;277;p30"/>
          <p:cNvSpPr txBox="1"/>
          <p:nvPr>
            <p:ph idx="1" type="body"/>
          </p:nvPr>
        </p:nvSpPr>
        <p:spPr>
          <a:xfrm>
            <a:off x="187975" y="644450"/>
            <a:ext cx="8687100" cy="2142900"/>
          </a:xfrm>
          <a:prstGeom prst="rect">
            <a:avLst/>
          </a:prstGeom>
        </p:spPr>
        <p:txBody>
          <a:bodyPr anchorCtr="0" anchor="t" bIns="91425" lIns="91425" spcFirstLastPara="1" rIns="91425" wrap="square" tIns="91425">
            <a:normAutofit/>
          </a:bodyPr>
          <a:lstStyle/>
          <a:p>
            <a:pPr indent="-314325" lvl="0" marL="457200" rtl="0" algn="l">
              <a:spcBef>
                <a:spcPts val="0"/>
              </a:spcBef>
              <a:spcAft>
                <a:spcPts val="0"/>
              </a:spcAft>
              <a:buSzPts val="1350"/>
              <a:buChar char="➔"/>
            </a:pPr>
            <a:r>
              <a:rPr lang="en-GB" sz="1350"/>
              <a:t>We have a simulation model (e.g. crystal shadowing simulations) that depends on a single parameter (e.g. angle)</a:t>
            </a:r>
            <a:endParaRPr sz="1350"/>
          </a:p>
          <a:p>
            <a:pPr indent="-295275" lvl="1" marL="914400" rtl="0" algn="l">
              <a:spcBef>
                <a:spcPts val="0"/>
              </a:spcBef>
              <a:spcAft>
                <a:spcPts val="0"/>
              </a:spcAft>
              <a:buSzPts val="1050"/>
              <a:buChar char="◆"/>
            </a:pPr>
            <a:r>
              <a:rPr lang="en-GB" sz="1050"/>
              <a:t>Each simulation point takes some time O(10’)</a:t>
            </a:r>
            <a:endParaRPr sz="1050"/>
          </a:p>
          <a:p>
            <a:pPr indent="-314325" lvl="0" marL="457200" rtl="0" algn="l">
              <a:spcBef>
                <a:spcPts val="0"/>
              </a:spcBef>
              <a:spcAft>
                <a:spcPts val="0"/>
              </a:spcAft>
              <a:buSzPts val="1350"/>
              <a:buChar char="➔"/>
            </a:pPr>
            <a:r>
              <a:rPr lang="en-GB" sz="1350"/>
              <a:t>We collect simulations changing the angle </a:t>
            </a:r>
            <a:endParaRPr sz="1350"/>
          </a:p>
          <a:p>
            <a:pPr indent="-314325" lvl="0" marL="457200" rtl="0" algn="l">
              <a:spcBef>
                <a:spcPts val="0"/>
              </a:spcBef>
              <a:spcAft>
                <a:spcPts val="0"/>
              </a:spcAft>
              <a:buSzPts val="1350"/>
              <a:buChar char="➔"/>
            </a:pPr>
            <a:r>
              <a:rPr lang="en-GB" sz="1350"/>
              <a:t>Then we fit a few models:</a:t>
            </a:r>
            <a:endParaRPr sz="1350"/>
          </a:p>
          <a:p>
            <a:pPr indent="-295275" lvl="1" marL="914400" rtl="0" algn="l">
              <a:spcBef>
                <a:spcPts val="0"/>
              </a:spcBef>
              <a:spcAft>
                <a:spcPts val="0"/>
              </a:spcAft>
              <a:buSzPts val="1050"/>
              <a:buChar char="◆"/>
            </a:pPr>
            <a:r>
              <a:rPr lang="en-GB" sz="1050"/>
              <a:t>A 15 degree </a:t>
            </a:r>
            <a:r>
              <a:rPr lang="en-GB" sz="1050"/>
              <a:t>polynomial</a:t>
            </a:r>
            <a:r>
              <a:rPr lang="en-GB" sz="1050"/>
              <a:t> </a:t>
            </a:r>
            <a:endParaRPr sz="1050"/>
          </a:p>
          <a:p>
            <a:pPr indent="-295275" lvl="1" marL="914400" rtl="0" algn="l">
              <a:spcBef>
                <a:spcPts val="0"/>
              </a:spcBef>
              <a:spcAft>
                <a:spcPts val="0"/>
              </a:spcAft>
              <a:buSzPts val="1050"/>
              <a:buChar char="◆"/>
            </a:pPr>
            <a:r>
              <a:rPr lang="en-GB" sz="1050"/>
              <a:t>A Gaussian Process </a:t>
            </a:r>
            <a:r>
              <a:rPr lang="en-GB" sz="1050" u="sng">
                <a:solidFill>
                  <a:schemeClr val="hlink"/>
                </a:solidFill>
                <a:hlinkClick r:id="rId6"/>
              </a:rPr>
              <a:t>[2]</a:t>
            </a:r>
            <a:endParaRPr sz="1050"/>
          </a:p>
          <a:p>
            <a:pPr indent="-295275" lvl="1" marL="914400" rtl="0" algn="l">
              <a:spcBef>
                <a:spcPts val="0"/>
              </a:spcBef>
              <a:spcAft>
                <a:spcPts val="0"/>
              </a:spcAft>
              <a:buSzPts val="1050"/>
              <a:buChar char="◆"/>
            </a:pPr>
            <a:r>
              <a:rPr lang="en-GB" sz="1050"/>
              <a:t>A neural network…</a:t>
            </a:r>
            <a:endParaRPr sz="1050"/>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1" name="Shape 281"/>
        <p:cNvGrpSpPr/>
        <p:nvPr/>
      </p:nvGrpSpPr>
      <p:grpSpPr>
        <a:xfrm>
          <a:off x="0" y="0"/>
          <a:ext cx="0" cy="0"/>
          <a:chOff x="0" y="0"/>
          <a:chExt cx="0" cy="0"/>
        </a:xfrm>
      </p:grpSpPr>
      <p:sp>
        <p:nvSpPr>
          <p:cNvPr id="282" name="Google Shape;282;p31"/>
          <p:cNvSpPr txBox="1"/>
          <p:nvPr>
            <p:ph type="title"/>
          </p:nvPr>
        </p:nvSpPr>
        <p:spPr>
          <a:xfrm>
            <a:off x="8250" y="-6"/>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How to make a surrogate model</a:t>
            </a:r>
            <a:endParaRPr/>
          </a:p>
        </p:txBody>
      </p:sp>
      <p:pic>
        <p:nvPicPr>
          <p:cNvPr id="283" name="Google Shape;283;p31"/>
          <p:cNvPicPr preferRelativeResize="0"/>
          <p:nvPr/>
        </p:nvPicPr>
        <p:blipFill>
          <a:blip r:embed="rId3">
            <a:alphaModFix/>
          </a:blip>
          <a:stretch>
            <a:fillRect/>
          </a:stretch>
        </p:blipFill>
        <p:spPr>
          <a:xfrm>
            <a:off x="78525" y="679250"/>
            <a:ext cx="9040701" cy="2246925"/>
          </a:xfrm>
          <a:prstGeom prst="rect">
            <a:avLst/>
          </a:prstGeom>
          <a:noFill/>
          <a:ln>
            <a:noFill/>
          </a:ln>
        </p:spPr>
      </p:pic>
      <p:sp>
        <p:nvSpPr>
          <p:cNvPr id="284" name="Google Shape;284;p31"/>
          <p:cNvSpPr txBox="1"/>
          <p:nvPr>
            <p:ph idx="1" type="body"/>
          </p:nvPr>
        </p:nvSpPr>
        <p:spPr>
          <a:xfrm>
            <a:off x="197875" y="3139275"/>
            <a:ext cx="3438600" cy="17097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GB"/>
              <a:t>Model then tested on test set </a:t>
            </a:r>
            <a:endParaRPr/>
          </a:p>
          <a:p>
            <a:pPr indent="0" lvl="0" marL="0" rtl="0" algn="l">
              <a:spcBef>
                <a:spcPts val="1600"/>
              </a:spcBef>
              <a:spcAft>
                <a:spcPts val="1600"/>
              </a:spcAft>
              <a:buNone/>
            </a:pPr>
            <a:r>
              <a:t/>
            </a:r>
            <a:endParaRPr/>
          </a:p>
        </p:txBody>
      </p:sp>
      <p:sp>
        <p:nvSpPr>
          <p:cNvPr id="285" name="Google Shape;285;p31"/>
          <p:cNvSpPr/>
          <p:nvPr/>
        </p:nvSpPr>
        <p:spPr>
          <a:xfrm>
            <a:off x="7387200" y="1285425"/>
            <a:ext cx="1756800" cy="1805700"/>
          </a:xfrm>
          <a:prstGeom prst="rect">
            <a:avLst/>
          </a:prstGeom>
          <a:noFill/>
          <a:ln cap="flat" cmpd="sng" w="19050">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Montserrat"/>
              <a:ea typeface="Montserrat"/>
              <a:cs typeface="Montserrat"/>
              <a:sym typeface="Montserrat"/>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 name="Shape 62"/>
        <p:cNvGrpSpPr/>
        <p:nvPr/>
      </p:nvGrpSpPr>
      <p:grpSpPr>
        <a:xfrm>
          <a:off x="0" y="0"/>
          <a:ext cx="0" cy="0"/>
          <a:chOff x="0" y="0"/>
          <a:chExt cx="0" cy="0"/>
        </a:xfrm>
      </p:grpSpPr>
      <p:sp>
        <p:nvSpPr>
          <p:cNvPr id="63" name="Google Shape;63;p14"/>
          <p:cNvSpPr txBox="1"/>
          <p:nvPr>
            <p:ph type="title"/>
          </p:nvPr>
        </p:nvSpPr>
        <p:spPr>
          <a:xfrm>
            <a:off x="8250" y="-6"/>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Outline</a:t>
            </a:r>
            <a:endParaRPr/>
          </a:p>
        </p:txBody>
      </p:sp>
      <p:sp>
        <p:nvSpPr>
          <p:cNvPr id="64" name="Google Shape;64;p14"/>
          <p:cNvSpPr txBox="1"/>
          <p:nvPr>
            <p:ph idx="1" type="body"/>
          </p:nvPr>
        </p:nvSpPr>
        <p:spPr>
          <a:xfrm>
            <a:off x="197875" y="768318"/>
            <a:ext cx="8687100" cy="36969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AutoNum type="arabicPeriod"/>
            </a:pPr>
            <a:r>
              <a:rPr lang="en-GB"/>
              <a:t>What are surrogate models?</a:t>
            </a:r>
            <a:endParaRPr/>
          </a:p>
          <a:p>
            <a:pPr indent="-342900" lvl="0" marL="457200" rtl="0" algn="l">
              <a:spcBef>
                <a:spcPts val="0"/>
              </a:spcBef>
              <a:spcAft>
                <a:spcPts val="0"/>
              </a:spcAft>
              <a:buSzPts val="1800"/>
              <a:buAutoNum type="arabicPeriod"/>
            </a:pPr>
            <a:r>
              <a:rPr lang="en-GB"/>
              <a:t>Cherry picked CERN applications</a:t>
            </a:r>
            <a:endParaRPr/>
          </a:p>
          <a:p>
            <a:pPr indent="-342900" lvl="0" marL="457200" rtl="0" algn="l">
              <a:spcBef>
                <a:spcPts val="0"/>
              </a:spcBef>
              <a:spcAft>
                <a:spcPts val="0"/>
              </a:spcAft>
              <a:buSzPts val="1800"/>
              <a:buAutoNum type="arabicPeriod"/>
            </a:pPr>
            <a:r>
              <a:rPr lang="en-GB"/>
              <a:t>I</a:t>
            </a:r>
            <a:r>
              <a:rPr lang="en-GB"/>
              <a:t>ntegration in the control system</a:t>
            </a:r>
            <a:r>
              <a:rPr lang="en-GB"/>
              <a:t> </a:t>
            </a:r>
            <a:endParaRPr/>
          </a:p>
          <a:p>
            <a:pPr indent="-342900" lvl="0" marL="457200" rtl="0" algn="l">
              <a:spcBef>
                <a:spcPts val="0"/>
              </a:spcBef>
              <a:spcAft>
                <a:spcPts val="0"/>
              </a:spcAft>
              <a:buSzPts val="1800"/>
              <a:buAutoNum type="arabicPeriod"/>
            </a:pPr>
            <a:r>
              <a:rPr lang="en-GB"/>
              <a:t>Conclusions</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9" name="Shape 289"/>
        <p:cNvGrpSpPr/>
        <p:nvPr/>
      </p:nvGrpSpPr>
      <p:grpSpPr>
        <a:xfrm>
          <a:off x="0" y="0"/>
          <a:ext cx="0" cy="0"/>
          <a:chOff x="0" y="0"/>
          <a:chExt cx="0" cy="0"/>
        </a:xfrm>
      </p:grpSpPr>
      <p:sp>
        <p:nvSpPr>
          <p:cNvPr id="290" name="Google Shape;290;p32"/>
          <p:cNvSpPr txBox="1"/>
          <p:nvPr>
            <p:ph type="title"/>
          </p:nvPr>
        </p:nvSpPr>
        <p:spPr>
          <a:xfrm>
            <a:off x="8250" y="-6"/>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How to make a surrogate model</a:t>
            </a:r>
            <a:endParaRPr/>
          </a:p>
        </p:txBody>
      </p:sp>
      <p:pic>
        <p:nvPicPr>
          <p:cNvPr id="291" name="Google Shape;291;p32"/>
          <p:cNvPicPr preferRelativeResize="0"/>
          <p:nvPr/>
        </p:nvPicPr>
        <p:blipFill>
          <a:blip r:embed="rId3">
            <a:alphaModFix/>
          </a:blip>
          <a:stretch>
            <a:fillRect/>
          </a:stretch>
        </p:blipFill>
        <p:spPr>
          <a:xfrm>
            <a:off x="78525" y="679250"/>
            <a:ext cx="9040701" cy="2246925"/>
          </a:xfrm>
          <a:prstGeom prst="rect">
            <a:avLst/>
          </a:prstGeom>
          <a:noFill/>
          <a:ln>
            <a:noFill/>
          </a:ln>
        </p:spPr>
      </p:pic>
      <p:sp>
        <p:nvSpPr>
          <p:cNvPr id="292" name="Google Shape;292;p32"/>
          <p:cNvSpPr txBox="1"/>
          <p:nvPr>
            <p:ph idx="1" type="body"/>
          </p:nvPr>
        </p:nvSpPr>
        <p:spPr>
          <a:xfrm>
            <a:off x="197875" y="3139275"/>
            <a:ext cx="3438600" cy="17097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GB"/>
              <a:t>Model then tested on test set </a:t>
            </a:r>
            <a:endParaRPr/>
          </a:p>
          <a:p>
            <a:pPr indent="-342900" lvl="0" marL="457200" rtl="0" algn="l">
              <a:spcBef>
                <a:spcPts val="0"/>
              </a:spcBef>
              <a:spcAft>
                <a:spcPts val="0"/>
              </a:spcAft>
              <a:buSzPts val="1800"/>
              <a:buChar char="➔"/>
            </a:pPr>
            <a:r>
              <a:rPr lang="en-GB"/>
              <a:t>if not good enough get more samples</a:t>
            </a:r>
            <a:endParaRPr/>
          </a:p>
        </p:txBody>
      </p:sp>
      <p:sp>
        <p:nvSpPr>
          <p:cNvPr id="293" name="Google Shape;293;p32"/>
          <p:cNvSpPr/>
          <p:nvPr/>
        </p:nvSpPr>
        <p:spPr>
          <a:xfrm>
            <a:off x="1082250" y="909926"/>
            <a:ext cx="7330750" cy="514050"/>
          </a:xfrm>
          <a:custGeom>
            <a:rect b="b" l="l" r="r" t="t"/>
            <a:pathLst>
              <a:path extrusionOk="0" h="20562" w="293230">
                <a:moveTo>
                  <a:pt x="293230" y="18740"/>
                </a:moveTo>
                <a:cubicBezTo>
                  <a:pt x="285180" y="16234"/>
                  <a:pt x="269611" y="6817"/>
                  <a:pt x="244928" y="3703"/>
                </a:cubicBezTo>
                <a:cubicBezTo>
                  <a:pt x="220245" y="589"/>
                  <a:pt x="176044" y="-171"/>
                  <a:pt x="145134" y="57"/>
                </a:cubicBezTo>
                <a:cubicBezTo>
                  <a:pt x="114224" y="285"/>
                  <a:pt x="83655" y="1652"/>
                  <a:pt x="59466" y="5070"/>
                </a:cubicBezTo>
                <a:cubicBezTo>
                  <a:pt x="35277" y="8488"/>
                  <a:pt x="9911" y="17981"/>
                  <a:pt x="0" y="20563"/>
                </a:cubicBezTo>
              </a:path>
            </a:pathLst>
          </a:custGeom>
          <a:noFill/>
          <a:ln cap="flat" cmpd="sng" w="9525">
            <a:solidFill>
              <a:schemeClr val="dk2"/>
            </a:solidFill>
            <a:prstDash val="solid"/>
            <a:round/>
            <a:headEnd len="med" w="med" type="none"/>
            <a:tailEnd len="med" w="med" type="triangle"/>
          </a:ln>
        </p:spPr>
      </p:sp>
      <p:pic>
        <p:nvPicPr>
          <p:cNvPr id="294" name="Google Shape;294;p32"/>
          <p:cNvPicPr preferRelativeResize="0"/>
          <p:nvPr/>
        </p:nvPicPr>
        <p:blipFill>
          <a:blip r:embed="rId4">
            <a:alphaModFix/>
          </a:blip>
          <a:stretch>
            <a:fillRect/>
          </a:stretch>
        </p:blipFill>
        <p:spPr>
          <a:xfrm>
            <a:off x="3636475" y="679250"/>
            <a:ext cx="2448225" cy="697025"/>
          </a:xfrm>
          <a:prstGeom prst="rect">
            <a:avLst/>
          </a:prstGeom>
          <a:noFill/>
          <a:ln>
            <a:noFill/>
          </a:ln>
        </p:spPr>
      </p:pic>
      <p:sp>
        <p:nvSpPr>
          <p:cNvPr id="295" name="Google Shape;295;p32"/>
          <p:cNvSpPr/>
          <p:nvPr/>
        </p:nvSpPr>
        <p:spPr>
          <a:xfrm>
            <a:off x="7974475" y="2841825"/>
            <a:ext cx="1017900" cy="499500"/>
          </a:xfrm>
          <a:prstGeom prst="downArrow">
            <a:avLst>
              <a:gd fmla="val 50000" name="adj1"/>
              <a:gd fmla="val 43688"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GB" sz="600">
                <a:latin typeface="Montserrat"/>
                <a:ea typeface="Montserrat"/>
                <a:cs typeface="Montserrat"/>
                <a:sym typeface="Montserrat"/>
              </a:rPr>
              <a:t>Good enough</a:t>
            </a:r>
            <a:endParaRPr sz="600">
              <a:latin typeface="Montserrat"/>
              <a:ea typeface="Montserrat"/>
              <a:cs typeface="Montserrat"/>
              <a:sym typeface="Montserrat"/>
            </a:endParaRPr>
          </a:p>
        </p:txBody>
      </p:sp>
      <p:sp>
        <p:nvSpPr>
          <p:cNvPr id="296" name="Google Shape;296;p32"/>
          <p:cNvSpPr/>
          <p:nvPr/>
        </p:nvSpPr>
        <p:spPr>
          <a:xfrm>
            <a:off x="7974475" y="3414525"/>
            <a:ext cx="1061400" cy="472500"/>
          </a:xfrm>
          <a:prstGeom prst="rect">
            <a:avLst/>
          </a:prstGeom>
          <a:solidFill>
            <a:srgbClr val="00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GB">
                <a:solidFill>
                  <a:schemeClr val="lt1"/>
                </a:solidFill>
                <a:latin typeface="Montserrat"/>
                <a:ea typeface="Montserrat"/>
                <a:cs typeface="Montserrat"/>
                <a:sym typeface="Montserrat"/>
              </a:rPr>
              <a:t>DONE!</a:t>
            </a:r>
            <a:endParaRPr b="1">
              <a:solidFill>
                <a:schemeClr val="lt1"/>
              </a:solidFill>
              <a:latin typeface="Montserrat"/>
              <a:ea typeface="Montserrat"/>
              <a:cs typeface="Montserrat"/>
              <a:sym typeface="Montserrat"/>
            </a:endParaRPr>
          </a:p>
        </p:txBody>
      </p:sp>
      <p:sp>
        <p:nvSpPr>
          <p:cNvPr id="297" name="Google Shape;297;p32"/>
          <p:cNvSpPr txBox="1"/>
          <p:nvPr/>
        </p:nvSpPr>
        <p:spPr>
          <a:xfrm>
            <a:off x="7946025" y="909925"/>
            <a:ext cx="833400" cy="439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800">
                <a:solidFill>
                  <a:schemeClr val="dk2"/>
                </a:solidFill>
                <a:latin typeface="Montserrat"/>
                <a:ea typeface="Montserrat"/>
                <a:cs typeface="Montserrat"/>
                <a:sym typeface="Montserrat"/>
              </a:rPr>
              <a:t>Not good enough</a:t>
            </a:r>
            <a:endParaRPr sz="800">
              <a:solidFill>
                <a:schemeClr val="dk2"/>
              </a:solidFill>
              <a:latin typeface="Montserrat"/>
              <a:ea typeface="Montserrat"/>
              <a:cs typeface="Montserrat"/>
              <a:sym typeface="Montserrat"/>
            </a:endParaRPr>
          </a:p>
        </p:txBody>
      </p:sp>
      <p:sp>
        <p:nvSpPr>
          <p:cNvPr id="298" name="Google Shape;298;p32"/>
          <p:cNvSpPr txBox="1"/>
          <p:nvPr/>
        </p:nvSpPr>
        <p:spPr>
          <a:xfrm>
            <a:off x="4364175" y="3353950"/>
            <a:ext cx="2788200" cy="987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1800">
                <a:solidFill>
                  <a:schemeClr val="dk2"/>
                </a:solidFill>
                <a:latin typeface="Montserrat"/>
                <a:ea typeface="Montserrat"/>
                <a:cs typeface="Montserrat"/>
                <a:sym typeface="Montserrat"/>
              </a:rPr>
              <a:t>⇒ </a:t>
            </a:r>
            <a:r>
              <a:rPr b="1" lang="en-GB" sz="1800" u="sng">
                <a:solidFill>
                  <a:schemeClr val="dk2"/>
                </a:solidFill>
                <a:latin typeface="Montserrat"/>
                <a:ea typeface="Montserrat"/>
                <a:cs typeface="Montserrat"/>
                <a:sym typeface="Montserrat"/>
              </a:rPr>
              <a:t>Ideally, samples from DoE or from optimization!</a:t>
            </a:r>
            <a:endParaRPr b="1" sz="1800" u="sng">
              <a:solidFill>
                <a:schemeClr val="dk2"/>
              </a:solidFill>
              <a:latin typeface="Montserrat"/>
              <a:ea typeface="Montserrat"/>
              <a:cs typeface="Montserrat"/>
              <a:sym typeface="Montserrat"/>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2" name="Shape 302"/>
        <p:cNvGrpSpPr/>
        <p:nvPr/>
      </p:nvGrpSpPr>
      <p:grpSpPr>
        <a:xfrm>
          <a:off x="0" y="0"/>
          <a:ext cx="0" cy="0"/>
          <a:chOff x="0" y="0"/>
          <a:chExt cx="0" cy="0"/>
        </a:xfrm>
      </p:grpSpPr>
      <p:sp>
        <p:nvSpPr>
          <p:cNvPr id="303" name="Google Shape;303;p33"/>
          <p:cNvSpPr txBox="1"/>
          <p:nvPr>
            <p:ph type="title"/>
          </p:nvPr>
        </p:nvSpPr>
        <p:spPr>
          <a:xfrm>
            <a:off x="8250" y="-6"/>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GB"/>
              <a:t>Real example 1D - crystal shadowing </a:t>
            </a:r>
            <a:endParaRPr/>
          </a:p>
        </p:txBody>
      </p:sp>
      <p:sp>
        <p:nvSpPr>
          <p:cNvPr id="304" name="Google Shape;304;p33"/>
          <p:cNvSpPr txBox="1"/>
          <p:nvPr>
            <p:ph idx="1" type="body"/>
          </p:nvPr>
        </p:nvSpPr>
        <p:spPr>
          <a:xfrm>
            <a:off x="187975" y="644450"/>
            <a:ext cx="8687100" cy="2142900"/>
          </a:xfrm>
          <a:prstGeom prst="rect">
            <a:avLst/>
          </a:prstGeom>
        </p:spPr>
        <p:txBody>
          <a:bodyPr anchorCtr="0" anchor="t" bIns="91425" lIns="91425" spcFirstLastPara="1" rIns="91425" wrap="square" tIns="91425">
            <a:normAutofit/>
          </a:bodyPr>
          <a:lstStyle/>
          <a:p>
            <a:pPr indent="-314325" lvl="0" marL="457200" rtl="0" algn="l">
              <a:spcBef>
                <a:spcPts val="0"/>
              </a:spcBef>
              <a:spcAft>
                <a:spcPts val="0"/>
              </a:spcAft>
              <a:buSzPts val="1350"/>
              <a:buChar char="➔"/>
            </a:pPr>
            <a:r>
              <a:rPr lang="en-GB" sz="1350"/>
              <a:t>We have a simulation model (e.g. crystal shadowing simulations) that depends on a single parameter (e.g. angle)</a:t>
            </a:r>
            <a:endParaRPr sz="1350"/>
          </a:p>
          <a:p>
            <a:pPr indent="-295275" lvl="1" marL="914400" rtl="0" algn="l">
              <a:spcBef>
                <a:spcPts val="0"/>
              </a:spcBef>
              <a:spcAft>
                <a:spcPts val="0"/>
              </a:spcAft>
              <a:buSzPts val="1050"/>
              <a:buChar char="◆"/>
            </a:pPr>
            <a:r>
              <a:rPr lang="en-GB" sz="1050"/>
              <a:t>Each simulation point takes some time O(10’)</a:t>
            </a:r>
            <a:endParaRPr sz="1050"/>
          </a:p>
          <a:p>
            <a:pPr indent="-314325" lvl="0" marL="457200" rtl="0" algn="l">
              <a:spcBef>
                <a:spcPts val="0"/>
              </a:spcBef>
              <a:spcAft>
                <a:spcPts val="0"/>
              </a:spcAft>
              <a:buSzPts val="1350"/>
              <a:buChar char="➔"/>
            </a:pPr>
            <a:r>
              <a:rPr lang="en-GB" sz="1350"/>
              <a:t>We collect simulations changing the angle </a:t>
            </a:r>
            <a:endParaRPr sz="1350"/>
          </a:p>
          <a:p>
            <a:pPr indent="-314325" lvl="0" marL="457200" rtl="0" algn="l">
              <a:spcBef>
                <a:spcPts val="0"/>
              </a:spcBef>
              <a:spcAft>
                <a:spcPts val="0"/>
              </a:spcAft>
              <a:buSzPts val="1350"/>
              <a:buChar char="➔"/>
            </a:pPr>
            <a:r>
              <a:rPr lang="en-GB" sz="1350"/>
              <a:t>Then we fit a few models:</a:t>
            </a:r>
            <a:endParaRPr sz="1350"/>
          </a:p>
          <a:p>
            <a:pPr indent="-295275" lvl="1" marL="914400" rtl="0" algn="l">
              <a:spcBef>
                <a:spcPts val="0"/>
              </a:spcBef>
              <a:spcAft>
                <a:spcPts val="0"/>
              </a:spcAft>
              <a:buSzPts val="1050"/>
              <a:buChar char="◆"/>
            </a:pPr>
            <a:r>
              <a:rPr lang="en-GB" sz="1050"/>
              <a:t>A 15 degree </a:t>
            </a:r>
            <a:r>
              <a:rPr lang="en-GB" sz="1050"/>
              <a:t>polynomial</a:t>
            </a:r>
            <a:r>
              <a:rPr lang="en-GB" sz="1050"/>
              <a:t> </a:t>
            </a:r>
            <a:endParaRPr sz="1050"/>
          </a:p>
          <a:p>
            <a:pPr indent="-295275" lvl="1" marL="914400" rtl="0" algn="l">
              <a:spcBef>
                <a:spcPts val="0"/>
              </a:spcBef>
              <a:spcAft>
                <a:spcPts val="0"/>
              </a:spcAft>
              <a:buSzPts val="1050"/>
              <a:buChar char="◆"/>
            </a:pPr>
            <a:r>
              <a:rPr lang="en-GB" sz="1050"/>
              <a:t>A Gaussian Process </a:t>
            </a:r>
            <a:r>
              <a:rPr lang="en-GB" sz="1050" u="sng">
                <a:solidFill>
                  <a:schemeClr val="hlink"/>
                </a:solidFill>
                <a:hlinkClick r:id="rId3"/>
              </a:rPr>
              <a:t>[2]</a:t>
            </a:r>
            <a:endParaRPr sz="1050"/>
          </a:p>
          <a:p>
            <a:pPr indent="-295275" lvl="1" marL="914400" rtl="0" algn="l">
              <a:spcBef>
                <a:spcPts val="0"/>
              </a:spcBef>
              <a:spcAft>
                <a:spcPts val="0"/>
              </a:spcAft>
              <a:buSzPts val="1050"/>
              <a:buChar char="◆"/>
            </a:pPr>
            <a:r>
              <a:rPr lang="en-GB" sz="1050"/>
              <a:t>A neural network…</a:t>
            </a:r>
            <a:endParaRPr sz="1050"/>
          </a:p>
          <a:p>
            <a:pPr indent="-295275" lvl="0" marL="457200" rtl="0" algn="l">
              <a:spcBef>
                <a:spcPts val="0"/>
              </a:spcBef>
              <a:spcAft>
                <a:spcPts val="0"/>
              </a:spcAft>
              <a:buSzPts val="1050"/>
              <a:buChar char="➔"/>
            </a:pPr>
            <a:r>
              <a:rPr lang="en-GB" sz="1050"/>
              <a:t>And finally we test them → if results are satisfactory, we have our SM!</a:t>
            </a:r>
            <a:endParaRPr sz="1050"/>
          </a:p>
        </p:txBody>
      </p:sp>
      <p:pic>
        <p:nvPicPr>
          <p:cNvPr id="305" name="Google Shape;305;p33"/>
          <p:cNvPicPr preferRelativeResize="0"/>
          <p:nvPr/>
        </p:nvPicPr>
        <p:blipFill>
          <a:blip r:embed="rId4">
            <a:alphaModFix/>
          </a:blip>
          <a:stretch>
            <a:fillRect/>
          </a:stretch>
        </p:blipFill>
        <p:spPr>
          <a:xfrm>
            <a:off x="6014775" y="1027675"/>
            <a:ext cx="2453051" cy="1822900"/>
          </a:xfrm>
          <a:prstGeom prst="rect">
            <a:avLst/>
          </a:prstGeom>
          <a:noFill/>
          <a:ln>
            <a:noFill/>
          </a:ln>
        </p:spPr>
      </p:pic>
      <p:pic>
        <p:nvPicPr>
          <p:cNvPr id="306" name="Google Shape;306;p33"/>
          <p:cNvPicPr preferRelativeResize="0"/>
          <p:nvPr/>
        </p:nvPicPr>
        <p:blipFill>
          <a:blip r:embed="rId5">
            <a:alphaModFix/>
          </a:blip>
          <a:stretch>
            <a:fillRect/>
          </a:stretch>
        </p:blipFill>
        <p:spPr>
          <a:xfrm>
            <a:off x="4839501" y="2953819"/>
            <a:ext cx="2453051" cy="1822881"/>
          </a:xfrm>
          <a:prstGeom prst="rect">
            <a:avLst/>
          </a:prstGeom>
          <a:noFill/>
          <a:ln>
            <a:noFill/>
          </a:ln>
        </p:spPr>
      </p:pic>
      <p:pic>
        <p:nvPicPr>
          <p:cNvPr id="307" name="Google Shape;307;p33"/>
          <p:cNvPicPr preferRelativeResize="0"/>
          <p:nvPr/>
        </p:nvPicPr>
        <p:blipFill>
          <a:blip r:embed="rId6">
            <a:alphaModFix/>
          </a:blip>
          <a:stretch>
            <a:fillRect/>
          </a:stretch>
        </p:blipFill>
        <p:spPr>
          <a:xfrm>
            <a:off x="1687625" y="3024350"/>
            <a:ext cx="2329474" cy="1731025"/>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1" name="Shape 311"/>
        <p:cNvGrpSpPr/>
        <p:nvPr/>
      </p:nvGrpSpPr>
      <p:grpSpPr>
        <a:xfrm>
          <a:off x="0" y="0"/>
          <a:ext cx="0" cy="0"/>
          <a:chOff x="0" y="0"/>
          <a:chExt cx="0" cy="0"/>
        </a:xfrm>
      </p:grpSpPr>
      <p:sp>
        <p:nvSpPr>
          <p:cNvPr id="312" name="Google Shape;312;p34"/>
          <p:cNvSpPr txBox="1"/>
          <p:nvPr>
            <p:ph idx="1" type="body"/>
          </p:nvPr>
        </p:nvSpPr>
        <p:spPr>
          <a:xfrm>
            <a:off x="197875" y="696900"/>
            <a:ext cx="8687100" cy="1560900"/>
          </a:xfrm>
          <a:prstGeom prst="rect">
            <a:avLst/>
          </a:prstGeom>
        </p:spPr>
        <p:txBody>
          <a:bodyPr anchorCtr="0" anchor="t" bIns="91425" lIns="91425" spcFirstLastPara="1" rIns="91425" wrap="square" tIns="91425">
            <a:normAutofit fontScale="92500"/>
          </a:bodyPr>
          <a:lstStyle/>
          <a:p>
            <a:pPr indent="-334327" lvl="0" marL="457200" rtl="0" algn="l">
              <a:spcBef>
                <a:spcPts val="0"/>
              </a:spcBef>
              <a:spcAft>
                <a:spcPts val="0"/>
              </a:spcAft>
              <a:buSzPct val="100000"/>
              <a:buChar char="➔"/>
            </a:pPr>
            <a:r>
              <a:rPr lang="en-GB"/>
              <a:t>To make SM more accurate, one can </a:t>
            </a:r>
            <a:r>
              <a:rPr lang="en-GB"/>
              <a:t>exploit known physics of the system</a:t>
            </a:r>
            <a:endParaRPr/>
          </a:p>
          <a:p>
            <a:pPr indent="-334327" lvl="0" marL="457200" rtl="0" algn="l">
              <a:spcBef>
                <a:spcPts val="0"/>
              </a:spcBef>
              <a:spcAft>
                <a:spcPts val="0"/>
              </a:spcAft>
              <a:buSzPct val="100000"/>
              <a:buChar char="➔"/>
            </a:pPr>
            <a:r>
              <a:rPr lang="en-GB"/>
              <a:t>Training can be constrained by imposing that the solution should satisfy a given physical law ⇒ Physics Informed Neural Networks (PINN)</a:t>
            </a:r>
            <a:endParaRPr/>
          </a:p>
          <a:p>
            <a:pPr indent="-310832" lvl="1" marL="914400" rtl="0" algn="l">
              <a:spcBef>
                <a:spcPts val="0"/>
              </a:spcBef>
              <a:spcAft>
                <a:spcPts val="0"/>
              </a:spcAft>
              <a:buSzPct val="100000"/>
              <a:buChar char="◆"/>
            </a:pPr>
            <a:r>
              <a:rPr lang="en-GB"/>
              <a:t>Basically one can use a NN as a generic PDE solution…quite some applications! </a:t>
            </a:r>
            <a:endParaRPr/>
          </a:p>
        </p:txBody>
      </p:sp>
      <p:sp>
        <p:nvSpPr>
          <p:cNvPr id="313" name="Google Shape;313;p34"/>
          <p:cNvSpPr txBox="1"/>
          <p:nvPr>
            <p:ph type="title"/>
          </p:nvPr>
        </p:nvSpPr>
        <p:spPr>
          <a:xfrm>
            <a:off x="8250" y="-6"/>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[Advanced] surrogate models: PINN</a:t>
            </a:r>
            <a:endParaRPr/>
          </a:p>
        </p:txBody>
      </p:sp>
      <p:pic>
        <p:nvPicPr>
          <p:cNvPr id="314" name="Google Shape;314;p34"/>
          <p:cNvPicPr preferRelativeResize="0"/>
          <p:nvPr/>
        </p:nvPicPr>
        <p:blipFill>
          <a:blip r:embed="rId3">
            <a:alphaModFix/>
          </a:blip>
          <a:stretch>
            <a:fillRect/>
          </a:stretch>
        </p:blipFill>
        <p:spPr>
          <a:xfrm>
            <a:off x="197874" y="2377600"/>
            <a:ext cx="5610826" cy="2617076"/>
          </a:xfrm>
          <a:prstGeom prst="rect">
            <a:avLst/>
          </a:prstGeom>
          <a:noFill/>
          <a:ln>
            <a:noFill/>
          </a:ln>
        </p:spPr>
      </p:pic>
      <p:pic>
        <p:nvPicPr>
          <p:cNvPr id="315" name="Google Shape;315;p34"/>
          <p:cNvPicPr preferRelativeResize="0"/>
          <p:nvPr/>
        </p:nvPicPr>
        <p:blipFill>
          <a:blip r:embed="rId4">
            <a:alphaModFix/>
          </a:blip>
          <a:stretch>
            <a:fillRect/>
          </a:stretch>
        </p:blipFill>
        <p:spPr>
          <a:xfrm>
            <a:off x="5711475" y="2434425"/>
            <a:ext cx="3387300" cy="1809900"/>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9" name="Shape 319"/>
        <p:cNvGrpSpPr/>
        <p:nvPr/>
      </p:nvGrpSpPr>
      <p:grpSpPr>
        <a:xfrm>
          <a:off x="0" y="0"/>
          <a:ext cx="0" cy="0"/>
          <a:chOff x="0" y="0"/>
          <a:chExt cx="0" cy="0"/>
        </a:xfrm>
      </p:grpSpPr>
      <p:sp>
        <p:nvSpPr>
          <p:cNvPr id="320" name="Google Shape;320;p35"/>
          <p:cNvSpPr txBox="1"/>
          <p:nvPr>
            <p:ph idx="1" type="body"/>
          </p:nvPr>
        </p:nvSpPr>
        <p:spPr>
          <a:xfrm>
            <a:off x="88375" y="768325"/>
            <a:ext cx="4312500" cy="36969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GB"/>
              <a:t>Simulations can be made more or less accurate → more or less </a:t>
            </a:r>
            <a:r>
              <a:rPr lang="en-GB"/>
              <a:t>fidelity</a:t>
            </a:r>
            <a:r>
              <a:rPr baseline="30000" lang="en-GB"/>
              <a:t>1</a:t>
            </a:r>
            <a:endParaRPr baseline="30000"/>
          </a:p>
          <a:p>
            <a:pPr indent="-342900" lvl="0" marL="457200" rtl="0" algn="l">
              <a:spcBef>
                <a:spcPts val="0"/>
              </a:spcBef>
              <a:spcAft>
                <a:spcPts val="0"/>
              </a:spcAft>
              <a:buSzPts val="1800"/>
              <a:buChar char="➔"/>
            </a:pPr>
            <a:r>
              <a:rPr lang="en-GB"/>
              <a:t>Data are the highest fidelity</a:t>
            </a:r>
            <a:endParaRPr/>
          </a:p>
          <a:p>
            <a:pPr indent="-342900" lvl="0" marL="457200" rtl="0" algn="l">
              <a:spcBef>
                <a:spcPts val="0"/>
              </a:spcBef>
              <a:spcAft>
                <a:spcPts val="0"/>
              </a:spcAft>
              <a:buSzPts val="1800"/>
              <a:buChar char="➔"/>
            </a:pPr>
            <a:r>
              <a:rPr lang="en-GB"/>
              <a:t>Fidelity can be treated as additional dimension and hence have the model be able to distinguish it and exploit it</a:t>
            </a:r>
            <a:endParaRPr/>
          </a:p>
          <a:p>
            <a:pPr indent="-317500" lvl="1" marL="914400" rtl="0" algn="l">
              <a:spcBef>
                <a:spcPts val="0"/>
              </a:spcBef>
              <a:spcAft>
                <a:spcPts val="0"/>
              </a:spcAft>
              <a:buSzPts val="1400"/>
              <a:buChar char="◆"/>
            </a:pPr>
            <a:r>
              <a:rPr lang="en-GB"/>
              <a:t>High fidelity comes with a cost!</a:t>
            </a:r>
            <a:endParaRPr/>
          </a:p>
          <a:p>
            <a:pPr indent="-342900" lvl="0" marL="457200" rtl="0" algn="l">
              <a:spcBef>
                <a:spcPts val="0"/>
              </a:spcBef>
              <a:spcAft>
                <a:spcPts val="0"/>
              </a:spcAft>
              <a:buSzPts val="1800"/>
              <a:buChar char="➔"/>
            </a:pPr>
            <a:r>
              <a:rPr lang="en-GB"/>
              <a:t>More details in F. Huhn’s talk </a:t>
            </a:r>
            <a:r>
              <a:rPr lang="en-GB" u="sng">
                <a:solidFill>
                  <a:schemeClr val="hlink"/>
                </a:solidFill>
                <a:hlinkClick r:id="rId3"/>
              </a:rPr>
              <a:t>[3]</a:t>
            </a:r>
            <a:endParaRPr/>
          </a:p>
        </p:txBody>
      </p:sp>
      <p:sp>
        <p:nvSpPr>
          <p:cNvPr id="321" name="Google Shape;321;p35"/>
          <p:cNvSpPr txBox="1"/>
          <p:nvPr>
            <p:ph type="title"/>
          </p:nvPr>
        </p:nvSpPr>
        <p:spPr>
          <a:xfrm>
            <a:off x="8250" y="-6"/>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GB"/>
              <a:t>[Advanced] surrogate models: multi-fidelity</a:t>
            </a:r>
            <a:endParaRPr/>
          </a:p>
        </p:txBody>
      </p:sp>
      <p:grpSp>
        <p:nvGrpSpPr>
          <p:cNvPr id="322" name="Google Shape;322;p35"/>
          <p:cNvGrpSpPr/>
          <p:nvPr/>
        </p:nvGrpSpPr>
        <p:grpSpPr>
          <a:xfrm>
            <a:off x="4400988" y="633439"/>
            <a:ext cx="4687123" cy="3112257"/>
            <a:chOff x="6727113" y="861439"/>
            <a:chExt cx="4687123" cy="3112257"/>
          </a:xfrm>
        </p:grpSpPr>
        <p:grpSp>
          <p:nvGrpSpPr>
            <p:cNvPr id="323" name="Google Shape;323;p35"/>
            <p:cNvGrpSpPr/>
            <p:nvPr/>
          </p:nvGrpSpPr>
          <p:grpSpPr>
            <a:xfrm>
              <a:off x="6727113" y="861439"/>
              <a:ext cx="4687123" cy="3112257"/>
              <a:chOff x="6727113" y="861439"/>
              <a:chExt cx="4687123" cy="3112257"/>
            </a:xfrm>
          </p:grpSpPr>
          <p:grpSp>
            <p:nvGrpSpPr>
              <p:cNvPr id="324" name="Google Shape;324;p35"/>
              <p:cNvGrpSpPr/>
              <p:nvPr/>
            </p:nvGrpSpPr>
            <p:grpSpPr>
              <a:xfrm>
                <a:off x="6727113" y="861439"/>
                <a:ext cx="4687123" cy="3071759"/>
                <a:chOff x="6727113" y="861439"/>
                <a:chExt cx="4687123" cy="3071759"/>
              </a:xfrm>
            </p:grpSpPr>
            <p:pic>
              <p:nvPicPr>
                <p:cNvPr id="325" name="Google Shape;325;p35"/>
                <p:cNvPicPr preferRelativeResize="0"/>
                <p:nvPr/>
              </p:nvPicPr>
              <p:blipFill rotWithShape="1">
                <a:blip r:embed="rId4">
                  <a:alphaModFix/>
                </a:blip>
                <a:srcRect b="0" l="0" r="0" t="0"/>
                <a:stretch/>
              </p:blipFill>
              <p:spPr>
                <a:xfrm>
                  <a:off x="6727113" y="861439"/>
                  <a:ext cx="4687123" cy="3071759"/>
                </a:xfrm>
                <a:prstGeom prst="rect">
                  <a:avLst/>
                </a:prstGeom>
                <a:noFill/>
                <a:ln>
                  <a:noFill/>
                </a:ln>
              </p:spPr>
            </p:pic>
            <p:pic>
              <p:nvPicPr>
                <p:cNvPr id="326" name="Google Shape;326;p35"/>
                <p:cNvPicPr preferRelativeResize="0"/>
                <p:nvPr/>
              </p:nvPicPr>
              <p:blipFill rotWithShape="1">
                <a:blip r:embed="rId5">
                  <a:alphaModFix/>
                </a:blip>
                <a:srcRect b="0" l="0" r="0" t="0"/>
                <a:stretch/>
              </p:blipFill>
              <p:spPr>
                <a:xfrm>
                  <a:off x="7371952" y="2640425"/>
                  <a:ext cx="527038" cy="339258"/>
                </a:xfrm>
                <a:prstGeom prst="rect">
                  <a:avLst/>
                </a:prstGeom>
                <a:noFill/>
                <a:ln>
                  <a:noFill/>
                </a:ln>
              </p:spPr>
            </p:pic>
            <p:sp>
              <p:nvSpPr>
                <p:cNvPr id="327" name="Google Shape;327;p35"/>
                <p:cNvSpPr/>
                <p:nvPr/>
              </p:nvSpPr>
              <p:spPr>
                <a:xfrm>
                  <a:off x="9946860" y="2501900"/>
                  <a:ext cx="292500" cy="273000"/>
                </a:xfrm>
                <a:prstGeom prst="rect">
                  <a:avLst/>
                </a:prstGeom>
                <a:solidFill>
                  <a:srgbClr val="FFFFFF"/>
                </a:solidFill>
                <a:ln cap="flat" cmpd="sng" w="12700">
                  <a:solidFill>
                    <a:srgbClr val="FFFFF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FFFFF"/>
                    </a:solidFill>
                    <a:latin typeface="Montserrat Medium"/>
                    <a:ea typeface="Montserrat Medium"/>
                    <a:cs typeface="Montserrat Medium"/>
                    <a:sym typeface="Montserrat Medium"/>
                  </a:endParaRPr>
                </a:p>
              </p:txBody>
            </p:sp>
            <p:pic>
              <p:nvPicPr>
                <p:cNvPr id="328" name="Google Shape;328;p35"/>
                <p:cNvPicPr preferRelativeResize="0"/>
                <p:nvPr/>
              </p:nvPicPr>
              <p:blipFill rotWithShape="1">
                <a:blip r:embed="rId6">
                  <a:alphaModFix/>
                </a:blip>
                <a:srcRect b="0" l="-5831" r="0" t="0"/>
                <a:stretch/>
              </p:blipFill>
              <p:spPr>
                <a:xfrm>
                  <a:off x="9965097" y="2501900"/>
                  <a:ext cx="352800" cy="202500"/>
                </a:xfrm>
                <a:prstGeom prst="ellipse">
                  <a:avLst/>
                </a:prstGeom>
                <a:noFill/>
                <a:ln cap="rnd" cmpd="sng" w="28575">
                  <a:solidFill>
                    <a:srgbClr val="333333"/>
                  </a:solidFill>
                  <a:prstDash val="solid"/>
                  <a:round/>
                  <a:headEnd len="sm" w="sm" type="none"/>
                  <a:tailEnd len="sm" w="sm" type="none"/>
                </a:ln>
                <a:effectLst>
                  <a:outerShdw blurRad="381000" sx="-80000" rotWithShape="0" dir="5400000" dist="292100" sy="-18000">
                    <a:srgbClr val="000000">
                      <a:alpha val="21960"/>
                    </a:srgbClr>
                  </a:outerShdw>
                </a:effectLst>
              </p:spPr>
            </p:pic>
          </p:grpSp>
          <p:pic>
            <p:nvPicPr>
              <p:cNvPr id="329" name="Google Shape;329;p35"/>
              <p:cNvPicPr preferRelativeResize="0"/>
              <p:nvPr/>
            </p:nvPicPr>
            <p:blipFill rotWithShape="1">
              <a:blip r:embed="rId7">
                <a:alphaModFix/>
              </a:blip>
              <a:srcRect b="0" l="0" r="0" t="0"/>
              <a:stretch/>
            </p:blipFill>
            <p:spPr>
              <a:xfrm>
                <a:off x="10355310" y="2277044"/>
                <a:ext cx="301994" cy="271208"/>
              </a:xfrm>
              <a:prstGeom prst="rect">
                <a:avLst/>
              </a:prstGeom>
              <a:noFill/>
              <a:ln cap="flat" cmpd="sng" w="9525">
                <a:solidFill>
                  <a:srgbClr val="FF0000"/>
                </a:solidFill>
                <a:prstDash val="solid"/>
                <a:round/>
                <a:headEnd len="sm" w="sm" type="none"/>
                <a:tailEnd len="sm" w="sm" type="none"/>
              </a:ln>
            </p:spPr>
          </p:pic>
          <p:sp>
            <p:nvSpPr>
              <p:cNvPr id="330" name="Google Shape;330;p35"/>
              <p:cNvSpPr/>
              <p:nvPr/>
            </p:nvSpPr>
            <p:spPr>
              <a:xfrm flipH="1">
                <a:off x="10239262" y="1985107"/>
                <a:ext cx="510900" cy="229500"/>
              </a:xfrm>
              <a:prstGeom prst="parallelogram">
                <a:avLst>
                  <a:gd fmla="val 59512" name="adj"/>
                </a:avLst>
              </a:prstGeom>
              <a:solidFill>
                <a:srgbClr val="FFFFFF"/>
              </a:solidFill>
              <a:ln cap="flat" cmpd="sng" w="12700">
                <a:solidFill>
                  <a:srgbClr val="FFFFF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FFFFF"/>
                  </a:solidFill>
                  <a:latin typeface="Montserrat Medium"/>
                  <a:ea typeface="Montserrat Medium"/>
                  <a:cs typeface="Montserrat Medium"/>
                  <a:sym typeface="Montserrat Medium"/>
                </a:endParaRPr>
              </a:p>
            </p:txBody>
          </p:sp>
          <p:sp>
            <p:nvSpPr>
              <p:cNvPr id="331" name="Google Shape;331;p35"/>
              <p:cNvSpPr txBox="1"/>
              <p:nvPr/>
            </p:nvSpPr>
            <p:spPr>
              <a:xfrm>
                <a:off x="9906000" y="1825626"/>
                <a:ext cx="558900" cy="169200"/>
              </a:xfrm>
              <a:prstGeom prst="rect">
                <a:avLst/>
              </a:prstGeom>
              <a:solidFill>
                <a:srgbClr val="FFFFFF"/>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GB" sz="500">
                    <a:solidFill>
                      <a:srgbClr val="000000"/>
                    </a:solidFill>
                    <a:latin typeface="Montserrat Medium"/>
                    <a:ea typeface="Montserrat Medium"/>
                    <a:cs typeface="Montserrat Medium"/>
                    <a:sym typeface="Montserrat Medium"/>
                  </a:rPr>
                  <a:t>parameters</a:t>
                </a:r>
                <a:endParaRPr sz="1800">
                  <a:solidFill>
                    <a:srgbClr val="000000"/>
                  </a:solidFill>
                  <a:latin typeface="Montserrat Medium"/>
                  <a:ea typeface="Montserrat Medium"/>
                  <a:cs typeface="Montserrat Medium"/>
                  <a:sym typeface="Montserrat Medium"/>
                </a:endParaRPr>
              </a:p>
            </p:txBody>
          </p:sp>
          <p:pic>
            <p:nvPicPr>
              <p:cNvPr id="332" name="Google Shape;332;p35"/>
              <p:cNvPicPr preferRelativeResize="0"/>
              <p:nvPr/>
            </p:nvPicPr>
            <p:blipFill rotWithShape="1">
              <a:blip r:embed="rId6">
                <a:alphaModFix/>
              </a:blip>
              <a:srcRect b="0" l="-5831" r="0" t="0"/>
              <a:stretch/>
            </p:blipFill>
            <p:spPr>
              <a:xfrm rot="9313287">
                <a:off x="10344028" y="1964370"/>
                <a:ext cx="352889" cy="202552"/>
              </a:xfrm>
              <a:prstGeom prst="ellipse">
                <a:avLst/>
              </a:prstGeom>
              <a:noFill/>
              <a:ln cap="rnd" cmpd="sng" w="28575">
                <a:solidFill>
                  <a:srgbClr val="333333"/>
                </a:solidFill>
                <a:prstDash val="solid"/>
                <a:round/>
                <a:headEnd len="sm" w="sm" type="none"/>
                <a:tailEnd len="sm" w="sm" type="none"/>
              </a:ln>
              <a:effectLst>
                <a:outerShdw blurRad="381000" sx="-80000" rotWithShape="0" dir="5400000" dist="292100" sy="-18000">
                  <a:srgbClr val="000000">
                    <a:alpha val="21960"/>
                  </a:srgbClr>
                </a:outerShdw>
              </a:effectLst>
            </p:spPr>
          </p:pic>
          <p:pic>
            <p:nvPicPr>
              <p:cNvPr id="333" name="Google Shape;333;p35"/>
              <p:cNvPicPr preferRelativeResize="0"/>
              <p:nvPr/>
            </p:nvPicPr>
            <p:blipFill rotWithShape="1">
              <a:blip r:embed="rId8">
                <a:alphaModFix/>
              </a:blip>
              <a:srcRect b="0" l="0" r="0" t="0"/>
              <a:stretch/>
            </p:blipFill>
            <p:spPr>
              <a:xfrm>
                <a:off x="7456965" y="2036374"/>
                <a:ext cx="405182" cy="349049"/>
              </a:xfrm>
              <a:prstGeom prst="rect">
                <a:avLst/>
              </a:prstGeom>
              <a:noFill/>
              <a:ln>
                <a:noFill/>
              </a:ln>
            </p:spPr>
          </p:pic>
          <p:pic>
            <p:nvPicPr>
              <p:cNvPr id="334" name="Google Shape;334;p35"/>
              <p:cNvPicPr preferRelativeResize="0"/>
              <p:nvPr/>
            </p:nvPicPr>
            <p:blipFill rotWithShape="1">
              <a:blip r:embed="rId8">
                <a:alphaModFix/>
              </a:blip>
              <a:srcRect b="0" l="0" r="0" t="0"/>
              <a:stretch/>
            </p:blipFill>
            <p:spPr>
              <a:xfrm>
                <a:off x="8509000" y="3449337"/>
                <a:ext cx="561674" cy="483860"/>
              </a:xfrm>
              <a:prstGeom prst="rect">
                <a:avLst/>
              </a:prstGeom>
              <a:noFill/>
              <a:ln>
                <a:noFill/>
              </a:ln>
            </p:spPr>
          </p:pic>
          <p:pic>
            <p:nvPicPr>
              <p:cNvPr id="335" name="Google Shape;335;p35"/>
              <p:cNvPicPr preferRelativeResize="0"/>
              <p:nvPr/>
            </p:nvPicPr>
            <p:blipFill rotWithShape="1">
              <a:blip r:embed="rId6">
                <a:alphaModFix/>
              </a:blip>
              <a:srcRect b="0" l="-5831" r="0" t="0"/>
              <a:stretch/>
            </p:blipFill>
            <p:spPr>
              <a:xfrm>
                <a:off x="8668884" y="3731726"/>
                <a:ext cx="176400" cy="101100"/>
              </a:xfrm>
              <a:prstGeom prst="ellipse">
                <a:avLst/>
              </a:prstGeom>
              <a:noFill/>
              <a:ln cap="rnd" cmpd="sng" w="28575">
                <a:solidFill>
                  <a:srgbClr val="333333"/>
                </a:solidFill>
                <a:prstDash val="solid"/>
                <a:round/>
                <a:headEnd len="sm" w="sm" type="none"/>
                <a:tailEnd len="sm" w="sm" type="none"/>
              </a:ln>
              <a:effectLst>
                <a:outerShdw blurRad="381000" sx="-80000" rotWithShape="0" dir="5400000" dist="292100" sy="-18000">
                  <a:srgbClr val="000000">
                    <a:alpha val="21960"/>
                  </a:srgbClr>
                </a:outerShdw>
              </a:effectLst>
            </p:spPr>
          </p:pic>
          <p:sp>
            <p:nvSpPr>
              <p:cNvPr id="336" name="Google Shape;336;p35"/>
              <p:cNvSpPr/>
              <p:nvPr/>
            </p:nvSpPr>
            <p:spPr>
              <a:xfrm>
                <a:off x="7512050" y="922995"/>
                <a:ext cx="1644600" cy="552000"/>
              </a:xfrm>
              <a:prstGeom prst="rect">
                <a:avLst/>
              </a:prstGeom>
              <a:solidFill>
                <a:srgbClr val="FFFFFF"/>
              </a:solidFill>
              <a:ln cap="flat" cmpd="sng" w="12700">
                <a:solidFill>
                  <a:srgbClr val="FFFFF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GB" sz="900">
                    <a:solidFill>
                      <a:srgbClr val="000000"/>
                    </a:solidFill>
                    <a:latin typeface="Arial"/>
                    <a:ea typeface="Arial"/>
                    <a:cs typeface="Arial"/>
                    <a:sym typeface="Arial"/>
                  </a:rPr>
                  <a:t>Add low or high-fidelity data to dataset</a:t>
                </a:r>
                <a:endParaRPr sz="900">
                  <a:solidFill>
                    <a:srgbClr val="000000"/>
                  </a:solidFill>
                  <a:latin typeface="Arial"/>
                  <a:ea typeface="Arial"/>
                  <a:cs typeface="Arial"/>
                  <a:sym typeface="Arial"/>
                </a:endParaRPr>
              </a:p>
            </p:txBody>
          </p:sp>
          <p:sp>
            <p:nvSpPr>
              <p:cNvPr id="337" name="Google Shape;337;p35"/>
              <p:cNvSpPr/>
              <p:nvPr/>
            </p:nvSpPr>
            <p:spPr>
              <a:xfrm>
                <a:off x="9281109" y="1156301"/>
                <a:ext cx="1228800" cy="285300"/>
              </a:xfrm>
              <a:prstGeom prst="rect">
                <a:avLst/>
              </a:prstGeom>
              <a:solidFill>
                <a:srgbClr val="FFFFFF"/>
              </a:solidFill>
              <a:ln cap="flat" cmpd="sng" w="12700">
                <a:solidFill>
                  <a:srgbClr val="FFFFF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GB" sz="900">
                    <a:solidFill>
                      <a:srgbClr val="000000"/>
                    </a:solidFill>
                    <a:latin typeface="Arial"/>
                    <a:ea typeface="Arial"/>
                    <a:cs typeface="Arial"/>
                    <a:sym typeface="Arial"/>
                  </a:rPr>
                  <a:t>Update surrogate model</a:t>
                </a:r>
                <a:endParaRPr sz="900">
                  <a:solidFill>
                    <a:srgbClr val="000000"/>
                  </a:solidFill>
                  <a:latin typeface="Arial"/>
                  <a:ea typeface="Arial"/>
                  <a:cs typeface="Arial"/>
                  <a:sym typeface="Arial"/>
                </a:endParaRPr>
              </a:p>
            </p:txBody>
          </p:sp>
          <p:sp>
            <p:nvSpPr>
              <p:cNvPr id="338" name="Google Shape;338;p35"/>
              <p:cNvSpPr/>
              <p:nvPr/>
            </p:nvSpPr>
            <p:spPr>
              <a:xfrm>
                <a:off x="9070674" y="3489796"/>
                <a:ext cx="746100" cy="483900"/>
              </a:xfrm>
              <a:prstGeom prst="rect">
                <a:avLst/>
              </a:prstGeom>
              <a:solidFill>
                <a:srgbClr val="FFFFFF"/>
              </a:solidFill>
              <a:ln cap="flat" cmpd="sng" w="12700">
                <a:solidFill>
                  <a:srgbClr val="FFFFF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GB" sz="900">
                    <a:solidFill>
                      <a:srgbClr val="000000"/>
                    </a:solidFill>
                    <a:latin typeface="Arial"/>
                    <a:ea typeface="Arial"/>
                    <a:cs typeface="Arial"/>
                    <a:sym typeface="Arial"/>
                  </a:rPr>
                  <a:t>Get next point: low or high fidelity</a:t>
                </a:r>
                <a:endParaRPr sz="900">
                  <a:solidFill>
                    <a:srgbClr val="000000"/>
                  </a:solidFill>
                  <a:latin typeface="Arial"/>
                  <a:ea typeface="Arial"/>
                  <a:cs typeface="Arial"/>
                  <a:sym typeface="Arial"/>
                </a:endParaRPr>
              </a:p>
            </p:txBody>
          </p:sp>
        </p:grpSp>
        <p:sp>
          <p:nvSpPr>
            <p:cNvPr id="339" name="Google Shape;339;p35"/>
            <p:cNvSpPr/>
            <p:nvPr/>
          </p:nvSpPr>
          <p:spPr>
            <a:xfrm rot="-5400000">
              <a:off x="7941955" y="2411881"/>
              <a:ext cx="936600" cy="83100"/>
            </a:xfrm>
            <a:prstGeom prst="rect">
              <a:avLst/>
            </a:prstGeom>
            <a:solidFill>
              <a:srgbClr val="FFFFFF"/>
            </a:solidFill>
            <a:ln cap="flat" cmpd="sng" w="12700">
              <a:solidFill>
                <a:srgbClr val="FFFFF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GB" sz="900">
                  <a:solidFill>
                    <a:srgbClr val="000000"/>
                  </a:solidFill>
                  <a:latin typeface="Arial"/>
                  <a:ea typeface="Arial"/>
                  <a:cs typeface="Arial"/>
                  <a:sym typeface="Arial"/>
                </a:rPr>
                <a:t>ZS losses</a:t>
              </a:r>
              <a:endParaRPr sz="900">
                <a:solidFill>
                  <a:srgbClr val="000000"/>
                </a:solidFill>
                <a:latin typeface="Arial"/>
                <a:ea typeface="Arial"/>
                <a:cs typeface="Arial"/>
                <a:sym typeface="Arial"/>
              </a:endParaRPr>
            </a:p>
          </p:txBody>
        </p:sp>
        <p:sp>
          <p:nvSpPr>
            <p:cNvPr id="340" name="Google Shape;340;p35"/>
            <p:cNvSpPr/>
            <p:nvPr/>
          </p:nvSpPr>
          <p:spPr>
            <a:xfrm>
              <a:off x="8451886" y="2938092"/>
              <a:ext cx="1257300" cy="83100"/>
            </a:xfrm>
            <a:prstGeom prst="rect">
              <a:avLst/>
            </a:prstGeom>
            <a:solidFill>
              <a:srgbClr val="FFFFFF"/>
            </a:solidFill>
            <a:ln cap="flat" cmpd="sng" w="12700">
              <a:solidFill>
                <a:srgbClr val="FFFFF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GB" sz="900">
                  <a:solidFill>
                    <a:srgbClr val="000000"/>
                  </a:solidFill>
                  <a:latin typeface="Arial"/>
                  <a:ea typeface="Arial"/>
                  <a:cs typeface="Arial"/>
                  <a:sym typeface="Arial"/>
                </a:rPr>
                <a:t>MVRA parameters</a:t>
              </a:r>
              <a:endParaRPr sz="900">
                <a:solidFill>
                  <a:srgbClr val="000000"/>
                </a:solidFill>
                <a:latin typeface="Arial"/>
                <a:ea typeface="Arial"/>
                <a:cs typeface="Arial"/>
                <a:sym typeface="Arial"/>
              </a:endParaRPr>
            </a:p>
          </p:txBody>
        </p:sp>
      </p:grpSp>
      <p:sp>
        <p:nvSpPr>
          <p:cNvPr id="341" name="Google Shape;341;p35"/>
          <p:cNvSpPr txBox="1"/>
          <p:nvPr/>
        </p:nvSpPr>
        <p:spPr>
          <a:xfrm>
            <a:off x="242450" y="4716325"/>
            <a:ext cx="8682300" cy="346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700">
                <a:solidFill>
                  <a:schemeClr val="dk2"/>
                </a:solidFill>
                <a:latin typeface="Montserrat"/>
                <a:ea typeface="Montserrat"/>
                <a:cs typeface="Montserrat"/>
                <a:sym typeface="Montserrat"/>
              </a:rPr>
              <a:t>1: level of accuracy and detail with which a model represents a system or process. High-fidelity (HF) models provide precise and detailed simulations but are computationally intensive. Low-fidelity (LF) models, while less accurate, are computationally cheaper and faster to execute</a:t>
            </a:r>
            <a:endParaRPr sz="700">
              <a:solidFill>
                <a:schemeClr val="dk2"/>
              </a:solidFill>
              <a:latin typeface="Montserrat"/>
              <a:ea typeface="Montserrat"/>
              <a:cs typeface="Montserrat"/>
              <a:sym typeface="Montserrat"/>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5" name="Shape 345"/>
        <p:cNvGrpSpPr/>
        <p:nvPr/>
      </p:nvGrpSpPr>
      <p:grpSpPr>
        <a:xfrm>
          <a:off x="0" y="0"/>
          <a:ext cx="0" cy="0"/>
          <a:chOff x="0" y="0"/>
          <a:chExt cx="0" cy="0"/>
        </a:xfrm>
      </p:grpSpPr>
      <p:sp>
        <p:nvSpPr>
          <p:cNvPr id="346" name="Google Shape;346;p36"/>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GB"/>
              <a:t>Cherry picked CERN applications</a:t>
            </a:r>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0" name="Shape 350"/>
        <p:cNvGrpSpPr/>
        <p:nvPr/>
      </p:nvGrpSpPr>
      <p:grpSpPr>
        <a:xfrm>
          <a:off x="0" y="0"/>
          <a:ext cx="0" cy="0"/>
          <a:chOff x="0" y="0"/>
          <a:chExt cx="0" cy="0"/>
        </a:xfrm>
      </p:grpSpPr>
      <p:sp>
        <p:nvSpPr>
          <p:cNvPr id="351" name="Google Shape;351;p37"/>
          <p:cNvSpPr txBox="1"/>
          <p:nvPr>
            <p:ph idx="1" type="body"/>
          </p:nvPr>
        </p:nvSpPr>
        <p:spPr>
          <a:xfrm>
            <a:off x="197875" y="768325"/>
            <a:ext cx="4632300" cy="2942100"/>
          </a:xfrm>
          <a:prstGeom prst="rect">
            <a:avLst/>
          </a:prstGeom>
        </p:spPr>
        <p:txBody>
          <a:bodyPr anchorCtr="0" anchor="t" bIns="91425" lIns="91425" spcFirstLastPara="1" rIns="91425" wrap="square" tIns="91425">
            <a:normAutofit fontScale="77500" lnSpcReduction="20000"/>
          </a:bodyPr>
          <a:lstStyle/>
          <a:p>
            <a:pPr indent="-317182" lvl="0" marL="457200" rtl="0" algn="l">
              <a:spcBef>
                <a:spcPts val="0"/>
              </a:spcBef>
              <a:spcAft>
                <a:spcPts val="0"/>
              </a:spcAft>
              <a:buSzPct val="100000"/>
              <a:buChar char="➔"/>
            </a:pPr>
            <a:r>
              <a:rPr lang="en-GB"/>
              <a:t>New crystal </a:t>
            </a:r>
            <a:r>
              <a:rPr lang="en-GB"/>
              <a:t>technology</a:t>
            </a:r>
            <a:r>
              <a:rPr lang="en-GB"/>
              <a:t> can lead to </a:t>
            </a:r>
            <a:r>
              <a:rPr b="1" lang="en-GB" u="sng"/>
              <a:t>x10 loss </a:t>
            </a:r>
            <a:r>
              <a:rPr b="1" lang="en-GB" u="sng"/>
              <a:t>reduction</a:t>
            </a:r>
            <a:r>
              <a:rPr b="1" lang="en-GB" u="sng"/>
              <a:t>: Multi Volume Reflection Array (MVRA)</a:t>
            </a:r>
            <a:endParaRPr b="1" u="sng"/>
          </a:p>
          <a:p>
            <a:pPr indent="-317182" lvl="0" marL="457200" rtl="0" algn="l">
              <a:spcBef>
                <a:spcPts val="0"/>
              </a:spcBef>
              <a:spcAft>
                <a:spcPts val="0"/>
              </a:spcAft>
              <a:buSzPct val="100000"/>
              <a:buChar char="➔"/>
            </a:pPr>
            <a:r>
              <a:rPr lang="en-GB"/>
              <a:t>Series of N crystals → many parameters to optimize for in design phase</a:t>
            </a:r>
            <a:endParaRPr/>
          </a:p>
          <a:p>
            <a:pPr indent="-297497" lvl="1" marL="914400" rtl="0" algn="l">
              <a:spcBef>
                <a:spcPts val="0"/>
              </a:spcBef>
              <a:spcAft>
                <a:spcPts val="0"/>
              </a:spcAft>
              <a:buSzPct val="100000"/>
              <a:buChar char="◆"/>
            </a:pPr>
            <a:r>
              <a:rPr lang="en-GB"/>
              <a:t>Angle</a:t>
            </a:r>
            <a:endParaRPr/>
          </a:p>
          <a:p>
            <a:pPr indent="-297497" lvl="1" marL="914400" rtl="0" algn="l">
              <a:spcBef>
                <a:spcPts val="0"/>
              </a:spcBef>
              <a:spcAft>
                <a:spcPts val="0"/>
              </a:spcAft>
              <a:buSzPct val="100000"/>
              <a:buChar char="◆"/>
            </a:pPr>
            <a:r>
              <a:rPr lang="en-GB"/>
              <a:t>Position</a:t>
            </a:r>
            <a:endParaRPr/>
          </a:p>
          <a:p>
            <a:pPr indent="-297497" lvl="1" marL="914400" rtl="0" algn="l">
              <a:spcBef>
                <a:spcPts val="0"/>
              </a:spcBef>
              <a:spcAft>
                <a:spcPts val="0"/>
              </a:spcAft>
              <a:buSzPct val="100000"/>
              <a:buChar char="◆"/>
            </a:pPr>
            <a:r>
              <a:rPr lang="en-GB"/>
              <a:t># crystals</a:t>
            </a:r>
            <a:endParaRPr/>
          </a:p>
          <a:p>
            <a:pPr indent="-297497" lvl="1" marL="914400" rtl="0" algn="l">
              <a:spcBef>
                <a:spcPts val="0"/>
              </a:spcBef>
              <a:spcAft>
                <a:spcPts val="0"/>
              </a:spcAft>
              <a:buSzPct val="100000"/>
              <a:buChar char="◆"/>
            </a:pPr>
            <a:r>
              <a:rPr lang="en-GB"/>
              <a:t>Relative alignment </a:t>
            </a:r>
            <a:endParaRPr/>
          </a:p>
          <a:p>
            <a:pPr indent="-297497" lvl="1" marL="914400" rtl="0" algn="l">
              <a:spcBef>
                <a:spcPts val="0"/>
              </a:spcBef>
              <a:spcAft>
                <a:spcPts val="0"/>
              </a:spcAft>
              <a:buSzPct val="100000"/>
              <a:buChar char="◆"/>
            </a:pPr>
            <a:r>
              <a:rPr lang="en-GB"/>
              <a:t>Bending direction</a:t>
            </a:r>
            <a:endParaRPr/>
          </a:p>
          <a:p>
            <a:pPr indent="-297497" lvl="1" marL="914400" rtl="0" algn="l">
              <a:spcBef>
                <a:spcPts val="0"/>
              </a:spcBef>
              <a:spcAft>
                <a:spcPts val="0"/>
              </a:spcAft>
              <a:buSzPct val="100000"/>
              <a:buChar char="◆"/>
            </a:pPr>
            <a:r>
              <a:rPr lang="en-GB"/>
              <a:t>Crystal width </a:t>
            </a:r>
            <a:endParaRPr/>
          </a:p>
          <a:p>
            <a:pPr indent="-317182" lvl="0" marL="457200" rtl="0" algn="l">
              <a:spcBef>
                <a:spcPts val="0"/>
              </a:spcBef>
              <a:spcAft>
                <a:spcPts val="0"/>
              </a:spcAft>
              <a:buSzPct val="100000"/>
              <a:buChar char="➔"/>
            </a:pPr>
            <a:r>
              <a:rPr b="1" lang="en-GB" u="sng"/>
              <a:t>Multi-fidelity Bayesian Optimization to find optimal configuration ⇒ hopefully to be tested in the SPS in 2026!</a:t>
            </a:r>
            <a:endParaRPr b="1" u="sng"/>
          </a:p>
        </p:txBody>
      </p:sp>
      <p:sp>
        <p:nvSpPr>
          <p:cNvPr id="352" name="Google Shape;352;p37"/>
          <p:cNvSpPr txBox="1"/>
          <p:nvPr>
            <p:ph type="title"/>
          </p:nvPr>
        </p:nvSpPr>
        <p:spPr>
          <a:xfrm>
            <a:off x="8250" y="-6"/>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Crystal shadowing → from 1D to 6D</a:t>
            </a:r>
            <a:endParaRPr/>
          </a:p>
        </p:txBody>
      </p:sp>
      <p:pic>
        <p:nvPicPr>
          <p:cNvPr id="353" name="Google Shape;353;p37"/>
          <p:cNvPicPr preferRelativeResize="0"/>
          <p:nvPr/>
        </p:nvPicPr>
        <p:blipFill>
          <a:blip r:embed="rId3">
            <a:alphaModFix/>
          </a:blip>
          <a:stretch>
            <a:fillRect/>
          </a:stretch>
        </p:blipFill>
        <p:spPr>
          <a:xfrm>
            <a:off x="5399825" y="2037146"/>
            <a:ext cx="3607476" cy="1235050"/>
          </a:xfrm>
          <a:prstGeom prst="rect">
            <a:avLst/>
          </a:prstGeom>
          <a:noFill/>
          <a:ln>
            <a:noFill/>
          </a:ln>
        </p:spPr>
      </p:pic>
      <p:pic>
        <p:nvPicPr>
          <p:cNvPr id="354" name="Google Shape;354;p37"/>
          <p:cNvPicPr preferRelativeResize="0"/>
          <p:nvPr/>
        </p:nvPicPr>
        <p:blipFill>
          <a:blip r:embed="rId4">
            <a:alphaModFix/>
          </a:blip>
          <a:stretch>
            <a:fillRect/>
          </a:stretch>
        </p:blipFill>
        <p:spPr>
          <a:xfrm>
            <a:off x="5365925" y="662475"/>
            <a:ext cx="3607476" cy="1235062"/>
          </a:xfrm>
          <a:prstGeom prst="rect">
            <a:avLst/>
          </a:prstGeom>
          <a:noFill/>
          <a:ln>
            <a:noFill/>
          </a:ln>
        </p:spPr>
      </p:pic>
      <p:pic>
        <p:nvPicPr>
          <p:cNvPr id="355" name="Google Shape;355;p37"/>
          <p:cNvPicPr preferRelativeResize="0"/>
          <p:nvPr/>
        </p:nvPicPr>
        <p:blipFill>
          <a:blip r:embed="rId5">
            <a:alphaModFix/>
          </a:blip>
          <a:stretch>
            <a:fillRect/>
          </a:stretch>
        </p:blipFill>
        <p:spPr>
          <a:xfrm>
            <a:off x="5467625" y="3435024"/>
            <a:ext cx="3539674" cy="1211847"/>
          </a:xfrm>
          <a:prstGeom prst="rect">
            <a:avLst/>
          </a:prstGeom>
          <a:noFill/>
          <a:ln>
            <a:noFill/>
          </a:ln>
        </p:spPr>
      </p:pic>
      <p:graphicFrame>
        <p:nvGraphicFramePr>
          <p:cNvPr id="356" name="Google Shape;356;p37"/>
          <p:cNvGraphicFramePr/>
          <p:nvPr/>
        </p:nvGraphicFramePr>
        <p:xfrm>
          <a:off x="492125" y="3885631"/>
          <a:ext cx="3000000" cy="3000000"/>
        </p:xfrm>
        <a:graphic>
          <a:graphicData uri="http://schemas.openxmlformats.org/drawingml/2006/table">
            <a:tbl>
              <a:tblPr>
                <a:noFill/>
                <a:tableStyleId>{0D31B04B-CC2A-44A9-BAD6-AC914F8AC4A8}</a:tableStyleId>
              </a:tblPr>
              <a:tblGrid>
                <a:gridCol w="884125"/>
                <a:gridCol w="556150"/>
                <a:gridCol w="780625"/>
                <a:gridCol w="509250"/>
                <a:gridCol w="961925"/>
                <a:gridCol w="827550"/>
              </a:tblGrid>
              <a:tr h="190500">
                <a:tc>
                  <a:txBody>
                    <a:bodyPr/>
                    <a:lstStyle/>
                    <a:p>
                      <a:pPr indent="0" lvl="0" marL="0" marR="0" rtl="0" algn="just">
                        <a:spcBef>
                          <a:spcPts val="0"/>
                        </a:spcBef>
                        <a:spcAft>
                          <a:spcPts val="0"/>
                        </a:spcAft>
                        <a:buNone/>
                      </a:pPr>
                      <a:r>
                        <a:rPr i="1" lang="en-GB" sz="800" u="none" cap="none" strike="noStrike">
                          <a:highlight>
                            <a:srgbClr val="FFFFFF"/>
                          </a:highlight>
                          <a:latin typeface="Montserrat"/>
                          <a:ea typeface="Montserrat"/>
                          <a:cs typeface="Montserrat"/>
                          <a:sym typeface="Montserrat"/>
                        </a:rPr>
                        <a:t>Direction </a:t>
                      </a:r>
                      <a:endParaRPr i="1" sz="800" u="none" cap="none" strike="noStrike">
                        <a:highlight>
                          <a:srgbClr val="FFFFFF"/>
                        </a:highlight>
                        <a:latin typeface="Montserrat"/>
                        <a:ea typeface="Montserrat"/>
                        <a:cs typeface="Montserrat"/>
                        <a:sym typeface="Montserrat"/>
                      </a:endParaRPr>
                    </a:p>
                  </a:txBody>
                  <a:tcPr marT="45725" marB="45725" marR="91450" marL="91450">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7F7F7F"/>
                      </a:solidFill>
                      <a:prstDash val="solid"/>
                      <a:round/>
                      <a:headEnd len="sm" w="sm" type="none"/>
                      <a:tailEnd len="sm" w="sm" type="none"/>
                    </a:lnB>
                    <a:solidFill>
                      <a:srgbClr val="FFFFFF"/>
                    </a:solidFill>
                  </a:tcPr>
                </a:tc>
                <a:tc>
                  <a:txBody>
                    <a:bodyPr/>
                    <a:lstStyle/>
                    <a:p>
                      <a:pPr indent="0" lvl="0" marL="0" marR="0" rtl="0" algn="just">
                        <a:spcBef>
                          <a:spcPts val="0"/>
                        </a:spcBef>
                        <a:spcAft>
                          <a:spcPts val="0"/>
                        </a:spcAft>
                        <a:buNone/>
                      </a:pPr>
                      <a:r>
                        <a:rPr i="1" lang="en-GB" sz="800" u="none" cap="none" strike="noStrike">
                          <a:highlight>
                            <a:srgbClr val="FFFFFF"/>
                          </a:highlight>
                          <a:latin typeface="Montserrat"/>
                          <a:ea typeface="Montserrat"/>
                          <a:cs typeface="Montserrat"/>
                          <a:sym typeface="Montserrat"/>
                        </a:rPr>
                        <a:t>Angle (urad) </a:t>
                      </a:r>
                      <a:endParaRPr i="1" sz="800" u="none" cap="none" strike="noStrike">
                        <a:highlight>
                          <a:srgbClr val="FFFFFF"/>
                        </a:highlight>
                        <a:latin typeface="Montserrat"/>
                        <a:ea typeface="Montserrat"/>
                        <a:cs typeface="Montserrat"/>
                        <a:sym typeface="Montserrat"/>
                      </a:endParaRPr>
                    </a:p>
                  </a:txBody>
                  <a:tcPr marT="45725" marB="45725" marR="91450" marL="91450">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7F7F7F"/>
                      </a:solidFill>
                      <a:prstDash val="solid"/>
                      <a:round/>
                      <a:headEnd len="sm" w="sm" type="none"/>
                      <a:tailEnd len="sm" w="sm" type="none"/>
                    </a:lnB>
                    <a:solidFill>
                      <a:srgbClr val="FFFFFF"/>
                    </a:solidFill>
                  </a:tcPr>
                </a:tc>
                <a:tc>
                  <a:txBody>
                    <a:bodyPr/>
                    <a:lstStyle/>
                    <a:p>
                      <a:pPr indent="0" lvl="0" marL="0" marR="0" rtl="0" algn="just">
                        <a:spcBef>
                          <a:spcPts val="0"/>
                        </a:spcBef>
                        <a:spcAft>
                          <a:spcPts val="0"/>
                        </a:spcAft>
                        <a:buNone/>
                      </a:pPr>
                      <a:r>
                        <a:rPr i="1" lang="en-GB" sz="800" u="none" cap="none" strike="noStrike">
                          <a:highlight>
                            <a:srgbClr val="FFFFFF"/>
                          </a:highlight>
                          <a:latin typeface="Montserrat"/>
                          <a:ea typeface="Montserrat"/>
                          <a:cs typeface="Montserrat"/>
                          <a:sym typeface="Montserrat"/>
                        </a:rPr>
                        <a:t>Position (mm) </a:t>
                      </a:r>
                      <a:endParaRPr i="1" sz="800" u="none" cap="none" strike="noStrike">
                        <a:highlight>
                          <a:srgbClr val="FFFFFF"/>
                        </a:highlight>
                        <a:latin typeface="Montserrat"/>
                        <a:ea typeface="Montserrat"/>
                        <a:cs typeface="Montserrat"/>
                        <a:sym typeface="Montserrat"/>
                      </a:endParaRPr>
                    </a:p>
                  </a:txBody>
                  <a:tcPr marT="45725" marB="45725" marR="91450" marL="91450">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7F7F7F"/>
                      </a:solidFill>
                      <a:prstDash val="solid"/>
                      <a:round/>
                      <a:headEnd len="sm" w="sm" type="none"/>
                      <a:tailEnd len="sm" w="sm" type="none"/>
                    </a:lnB>
                    <a:solidFill>
                      <a:srgbClr val="FFFFFF"/>
                    </a:solidFill>
                  </a:tcPr>
                </a:tc>
                <a:tc>
                  <a:txBody>
                    <a:bodyPr/>
                    <a:lstStyle/>
                    <a:p>
                      <a:pPr indent="0" lvl="0" marL="0" marR="0" rtl="0" algn="just">
                        <a:spcBef>
                          <a:spcPts val="0"/>
                        </a:spcBef>
                        <a:spcAft>
                          <a:spcPts val="0"/>
                        </a:spcAft>
                        <a:buNone/>
                      </a:pPr>
                      <a:r>
                        <a:rPr i="1" lang="en-GB" sz="800" u="none" cap="none" strike="noStrike">
                          <a:highlight>
                            <a:srgbClr val="FFFFFF"/>
                          </a:highlight>
                          <a:latin typeface="Montserrat"/>
                          <a:ea typeface="Montserrat"/>
                          <a:cs typeface="Montserrat"/>
                          <a:sym typeface="Montserrat"/>
                        </a:rPr>
                        <a:t>Width (mm) </a:t>
                      </a:r>
                      <a:endParaRPr i="1" sz="800" u="none" cap="none" strike="noStrike">
                        <a:highlight>
                          <a:srgbClr val="FFFFFF"/>
                        </a:highlight>
                        <a:latin typeface="Montserrat"/>
                        <a:ea typeface="Montserrat"/>
                        <a:cs typeface="Montserrat"/>
                        <a:sym typeface="Montserrat"/>
                      </a:endParaRPr>
                    </a:p>
                  </a:txBody>
                  <a:tcPr marT="45725" marB="45725" marR="91450" marL="91450">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7F7F7F"/>
                      </a:solidFill>
                      <a:prstDash val="solid"/>
                      <a:round/>
                      <a:headEnd len="sm" w="sm" type="none"/>
                      <a:tailEnd len="sm" w="sm" type="none"/>
                    </a:lnB>
                    <a:solidFill>
                      <a:srgbClr val="FFFFFF"/>
                    </a:solidFill>
                  </a:tcPr>
                </a:tc>
                <a:tc>
                  <a:txBody>
                    <a:bodyPr/>
                    <a:lstStyle/>
                    <a:p>
                      <a:pPr indent="0" lvl="0" marL="0" marR="0" rtl="0" algn="just">
                        <a:spcBef>
                          <a:spcPts val="0"/>
                        </a:spcBef>
                        <a:spcAft>
                          <a:spcPts val="0"/>
                        </a:spcAft>
                        <a:buNone/>
                      </a:pPr>
                      <a:r>
                        <a:rPr i="1" lang="en-GB" sz="800" u="none" cap="none" strike="noStrike">
                          <a:highlight>
                            <a:srgbClr val="FFFFFF"/>
                          </a:highlight>
                          <a:latin typeface="Montserrat"/>
                          <a:ea typeface="Montserrat"/>
                          <a:cs typeface="Montserrat"/>
                          <a:sym typeface="Montserrat"/>
                        </a:rPr>
                        <a:t>Relative angle (urad) </a:t>
                      </a:r>
                      <a:endParaRPr i="1" sz="800" u="none" cap="none" strike="noStrike">
                        <a:highlight>
                          <a:srgbClr val="FFFFFF"/>
                        </a:highlight>
                        <a:latin typeface="Montserrat"/>
                        <a:ea typeface="Montserrat"/>
                        <a:cs typeface="Montserrat"/>
                        <a:sym typeface="Montserrat"/>
                      </a:endParaRPr>
                    </a:p>
                  </a:txBody>
                  <a:tcPr marT="45725" marB="45725" marR="91450" marL="91450">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7F7F7F"/>
                      </a:solidFill>
                      <a:prstDash val="solid"/>
                      <a:round/>
                      <a:headEnd len="sm" w="sm" type="none"/>
                      <a:tailEnd len="sm" w="sm" type="none"/>
                    </a:lnB>
                    <a:solidFill>
                      <a:srgbClr val="FFFFFF"/>
                    </a:solidFill>
                  </a:tcPr>
                </a:tc>
                <a:tc>
                  <a:txBody>
                    <a:bodyPr/>
                    <a:lstStyle/>
                    <a:p>
                      <a:pPr indent="0" lvl="0" marL="0" marR="0" rtl="0" algn="just">
                        <a:spcBef>
                          <a:spcPts val="0"/>
                        </a:spcBef>
                        <a:spcAft>
                          <a:spcPts val="0"/>
                        </a:spcAft>
                        <a:buNone/>
                      </a:pPr>
                      <a:r>
                        <a:rPr i="1" lang="en-GB" sz="800" u="none" cap="none" strike="noStrike">
                          <a:highlight>
                            <a:srgbClr val="FFFFFF"/>
                          </a:highlight>
                          <a:latin typeface="Montserrat"/>
                          <a:ea typeface="Montserrat"/>
                          <a:cs typeface="Montserrat"/>
                          <a:sym typeface="Montserrat"/>
                        </a:rPr>
                        <a:t>N. Crystals (1) </a:t>
                      </a:r>
                      <a:endParaRPr i="1" sz="800" u="none" cap="none" strike="noStrike">
                        <a:highlight>
                          <a:srgbClr val="FFFFFF"/>
                        </a:highlight>
                        <a:latin typeface="Montserrat"/>
                        <a:ea typeface="Montserrat"/>
                        <a:cs typeface="Montserrat"/>
                        <a:sym typeface="Montserrat"/>
                      </a:endParaRPr>
                    </a:p>
                  </a:txBody>
                  <a:tcPr marT="45725" marB="45725" marR="91450" marL="91450">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7F7F7F"/>
                      </a:solidFill>
                      <a:prstDash val="solid"/>
                      <a:round/>
                      <a:headEnd len="sm" w="sm" type="none"/>
                      <a:tailEnd len="sm" w="sm" type="none"/>
                    </a:lnB>
                    <a:solidFill>
                      <a:srgbClr val="FFFFFF"/>
                    </a:solidFill>
                  </a:tcPr>
                </a:tc>
              </a:tr>
              <a:tr h="190500">
                <a:tc>
                  <a:txBody>
                    <a:bodyPr/>
                    <a:lstStyle/>
                    <a:p>
                      <a:pPr indent="0" lvl="0" marL="0" marR="0" rtl="0" algn="just">
                        <a:spcBef>
                          <a:spcPts val="0"/>
                        </a:spcBef>
                        <a:spcAft>
                          <a:spcPts val="0"/>
                        </a:spcAft>
                        <a:buNone/>
                      </a:pPr>
                      <a:r>
                        <a:rPr i="1" lang="en-GB" sz="800" u="none" cap="none" strike="noStrike">
                          <a:highlight>
                            <a:srgbClr val="FFFFFF"/>
                          </a:highlight>
                          <a:latin typeface="Montserrat"/>
                          <a:ea typeface="Montserrat"/>
                          <a:cs typeface="Montserrat"/>
                          <a:sym typeface="Montserrat"/>
                        </a:rPr>
                        <a:t>VR inside </a:t>
                      </a:r>
                      <a:endParaRPr i="1" sz="800" u="none" cap="none" strike="noStrike">
                        <a:highlight>
                          <a:srgbClr val="FFFFFF"/>
                        </a:highlight>
                        <a:latin typeface="Montserrat"/>
                        <a:ea typeface="Montserrat"/>
                        <a:cs typeface="Montserrat"/>
                        <a:sym typeface="Montserrat"/>
                      </a:endParaRPr>
                    </a:p>
                  </a:txBody>
                  <a:tcPr marT="45725" marB="45725" marR="91450" marL="91450">
                    <a:lnL cap="flat" cmpd="sng" w="9525">
                      <a:solidFill>
                        <a:srgbClr val="000000">
                          <a:alpha val="0"/>
                        </a:srgbClr>
                      </a:solidFill>
                      <a:prstDash val="solid"/>
                      <a:round/>
                      <a:headEnd len="sm" w="sm" type="none"/>
                      <a:tailEnd len="sm" w="sm" type="none"/>
                    </a:lnL>
                    <a:lnR cap="flat" cmpd="sng" w="9525">
                      <a:solidFill>
                        <a:srgbClr val="7F7F7F"/>
                      </a:solidFill>
                      <a:prstDash val="solid"/>
                      <a:round/>
                      <a:headEnd len="sm" w="sm" type="none"/>
                      <a:tailEnd len="sm" w="sm" type="none"/>
                    </a:lnR>
                    <a:lnT cap="flat" cmpd="sng" w="9525">
                      <a:solidFill>
                        <a:srgbClr val="7F7F7F"/>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FFFFFF"/>
                    </a:solidFill>
                  </a:tcPr>
                </a:tc>
                <a:tc>
                  <a:txBody>
                    <a:bodyPr/>
                    <a:lstStyle/>
                    <a:p>
                      <a:pPr indent="0" lvl="0" marL="0" marR="0" rtl="0" algn="r">
                        <a:spcBef>
                          <a:spcPts val="0"/>
                        </a:spcBef>
                        <a:spcAft>
                          <a:spcPts val="0"/>
                        </a:spcAft>
                        <a:buNone/>
                      </a:pPr>
                      <a:r>
                        <a:rPr i="0" lang="en-GB" sz="800" u="none" cap="none" strike="noStrike">
                          <a:highlight>
                            <a:srgbClr val="F2F2F2"/>
                          </a:highlight>
                          <a:latin typeface="Montserrat"/>
                          <a:ea typeface="Montserrat"/>
                          <a:cs typeface="Montserrat"/>
                          <a:sym typeface="Montserrat"/>
                        </a:rPr>
                        <a:t>-789 </a:t>
                      </a:r>
                      <a:endParaRPr i="0" sz="800" u="none" cap="none" strike="noStrike">
                        <a:highlight>
                          <a:srgbClr val="F2F2F2"/>
                        </a:highlight>
                        <a:latin typeface="Montserrat"/>
                        <a:ea typeface="Montserrat"/>
                        <a:cs typeface="Montserrat"/>
                        <a:sym typeface="Montserrat"/>
                      </a:endParaRPr>
                    </a:p>
                  </a:txBody>
                  <a:tcPr marT="45725" marB="45725" marR="91450" marL="91450">
                    <a:lnL cap="flat" cmpd="sng" w="9525">
                      <a:solidFill>
                        <a:srgbClr val="7F7F7F"/>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7F7F7F"/>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F2F2F2"/>
                    </a:solidFill>
                  </a:tcPr>
                </a:tc>
                <a:tc>
                  <a:txBody>
                    <a:bodyPr/>
                    <a:lstStyle/>
                    <a:p>
                      <a:pPr indent="0" lvl="0" marL="0" marR="0" rtl="0" algn="r">
                        <a:spcBef>
                          <a:spcPts val="0"/>
                        </a:spcBef>
                        <a:spcAft>
                          <a:spcPts val="0"/>
                        </a:spcAft>
                        <a:buNone/>
                      </a:pPr>
                      <a:r>
                        <a:rPr i="0" lang="en-GB" sz="800" u="none" cap="none" strike="noStrike">
                          <a:highlight>
                            <a:srgbClr val="F2F2F2"/>
                          </a:highlight>
                          <a:latin typeface="Montserrat"/>
                          <a:ea typeface="Montserrat"/>
                          <a:cs typeface="Montserrat"/>
                          <a:sym typeface="Montserrat"/>
                        </a:rPr>
                        <a:t>-16.03 </a:t>
                      </a:r>
                      <a:endParaRPr i="0" sz="800" u="none" cap="none" strike="noStrike">
                        <a:highlight>
                          <a:srgbClr val="F2F2F2"/>
                        </a:highlight>
                        <a:latin typeface="Montserrat"/>
                        <a:ea typeface="Montserrat"/>
                        <a:cs typeface="Montserrat"/>
                        <a:sym typeface="Montserrat"/>
                      </a:endParaRPr>
                    </a:p>
                  </a:txBody>
                  <a:tcPr marT="45725" marB="45725" marR="91450" marL="91450">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7F7F7F"/>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F2F2F2"/>
                    </a:solidFill>
                  </a:tcPr>
                </a:tc>
                <a:tc>
                  <a:txBody>
                    <a:bodyPr/>
                    <a:lstStyle/>
                    <a:p>
                      <a:pPr indent="0" lvl="0" marL="0" marR="0" rtl="0" algn="r">
                        <a:spcBef>
                          <a:spcPts val="0"/>
                        </a:spcBef>
                        <a:spcAft>
                          <a:spcPts val="0"/>
                        </a:spcAft>
                        <a:buNone/>
                      </a:pPr>
                      <a:r>
                        <a:rPr i="0" lang="en-GB" sz="800" u="none" cap="none" strike="noStrike">
                          <a:highlight>
                            <a:srgbClr val="F2F2F2"/>
                          </a:highlight>
                          <a:latin typeface="Montserrat"/>
                          <a:ea typeface="Montserrat"/>
                          <a:cs typeface="Montserrat"/>
                          <a:sym typeface="Montserrat"/>
                        </a:rPr>
                        <a:t>1.4  </a:t>
                      </a:r>
                      <a:endParaRPr i="0" sz="800" u="none" cap="none" strike="noStrike">
                        <a:highlight>
                          <a:srgbClr val="F2F2F2"/>
                        </a:highlight>
                        <a:latin typeface="Montserrat"/>
                        <a:ea typeface="Montserrat"/>
                        <a:cs typeface="Montserrat"/>
                        <a:sym typeface="Montserrat"/>
                      </a:endParaRPr>
                    </a:p>
                  </a:txBody>
                  <a:tcPr marT="45725" marB="45725" marR="91450" marL="91450">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7F7F7F"/>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F2F2F2"/>
                    </a:solidFill>
                  </a:tcPr>
                </a:tc>
                <a:tc>
                  <a:txBody>
                    <a:bodyPr/>
                    <a:lstStyle/>
                    <a:p>
                      <a:pPr indent="0" lvl="0" marL="0" marR="0" rtl="0" algn="r">
                        <a:spcBef>
                          <a:spcPts val="0"/>
                        </a:spcBef>
                        <a:spcAft>
                          <a:spcPts val="0"/>
                        </a:spcAft>
                        <a:buNone/>
                      </a:pPr>
                      <a:r>
                        <a:rPr lang="en-GB" sz="800">
                          <a:highlight>
                            <a:srgbClr val="F2F2F2"/>
                          </a:highlight>
                          <a:latin typeface="Montserrat"/>
                          <a:ea typeface="Montserrat"/>
                          <a:cs typeface="Montserrat"/>
                          <a:sym typeface="Montserrat"/>
                        </a:rPr>
                        <a:t>-</a:t>
                      </a:r>
                      <a:r>
                        <a:rPr i="0" lang="en-GB" sz="800" u="none" cap="none" strike="noStrike">
                          <a:highlight>
                            <a:srgbClr val="F2F2F2"/>
                          </a:highlight>
                          <a:latin typeface="Montserrat"/>
                          <a:ea typeface="Montserrat"/>
                          <a:cs typeface="Montserrat"/>
                          <a:sym typeface="Montserrat"/>
                        </a:rPr>
                        <a:t>7 </a:t>
                      </a:r>
                      <a:endParaRPr i="0" sz="800" u="none" cap="none" strike="noStrike">
                        <a:highlight>
                          <a:srgbClr val="F2F2F2"/>
                        </a:highlight>
                        <a:latin typeface="Montserrat"/>
                        <a:ea typeface="Montserrat"/>
                        <a:cs typeface="Montserrat"/>
                        <a:sym typeface="Montserrat"/>
                      </a:endParaRPr>
                    </a:p>
                  </a:txBody>
                  <a:tcPr marT="45725" marB="45725" marR="91450" marL="91450">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7F7F7F"/>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F2F2F2"/>
                    </a:solidFill>
                  </a:tcPr>
                </a:tc>
                <a:tc>
                  <a:txBody>
                    <a:bodyPr/>
                    <a:lstStyle/>
                    <a:p>
                      <a:pPr indent="0" lvl="0" marL="0" marR="0" rtl="0" algn="r">
                        <a:spcBef>
                          <a:spcPts val="0"/>
                        </a:spcBef>
                        <a:spcAft>
                          <a:spcPts val="0"/>
                        </a:spcAft>
                        <a:buNone/>
                      </a:pPr>
                      <a:r>
                        <a:rPr i="0" lang="en-GB" sz="800" u="none" cap="none" strike="noStrike">
                          <a:highlight>
                            <a:srgbClr val="F2F2F2"/>
                          </a:highlight>
                          <a:latin typeface="Montserrat"/>
                          <a:ea typeface="Montserrat"/>
                          <a:cs typeface="Montserrat"/>
                          <a:sym typeface="Montserrat"/>
                        </a:rPr>
                        <a:t>5 </a:t>
                      </a:r>
                      <a:endParaRPr i="0" sz="800" u="none" cap="none" strike="noStrike">
                        <a:highlight>
                          <a:srgbClr val="F2F2F2"/>
                        </a:highlight>
                        <a:latin typeface="Montserrat"/>
                        <a:ea typeface="Montserrat"/>
                        <a:cs typeface="Montserrat"/>
                        <a:sym typeface="Montserrat"/>
                      </a:endParaRPr>
                    </a:p>
                  </a:txBody>
                  <a:tcPr marT="45725" marB="45725" marR="91450" marL="91450">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7F7F7F"/>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F2F2F2"/>
                    </a:solidFill>
                  </a:tcPr>
                </a:tc>
              </a:tr>
              <a:tr h="190500">
                <a:tc>
                  <a:txBody>
                    <a:bodyPr/>
                    <a:lstStyle/>
                    <a:p>
                      <a:pPr indent="0" lvl="0" marL="0" marR="0" rtl="0" algn="just">
                        <a:spcBef>
                          <a:spcPts val="0"/>
                        </a:spcBef>
                        <a:spcAft>
                          <a:spcPts val="0"/>
                        </a:spcAft>
                        <a:buNone/>
                      </a:pPr>
                      <a:r>
                        <a:rPr i="1" lang="en-GB" sz="800" u="none" cap="none" strike="noStrike">
                          <a:highlight>
                            <a:srgbClr val="FFFFFF"/>
                          </a:highlight>
                          <a:latin typeface="Montserrat"/>
                          <a:ea typeface="Montserrat"/>
                          <a:cs typeface="Montserrat"/>
                          <a:sym typeface="Montserrat"/>
                        </a:rPr>
                        <a:t>VR outside </a:t>
                      </a:r>
                      <a:endParaRPr i="1" sz="800" u="none" cap="none" strike="noStrike">
                        <a:highlight>
                          <a:srgbClr val="FFFFFF"/>
                        </a:highlight>
                        <a:latin typeface="Montserrat"/>
                        <a:ea typeface="Montserrat"/>
                        <a:cs typeface="Montserrat"/>
                        <a:sym typeface="Montserrat"/>
                      </a:endParaRPr>
                    </a:p>
                  </a:txBody>
                  <a:tcPr marT="45725" marB="45725" marR="91450" marL="91450">
                    <a:lnL cap="flat" cmpd="sng" w="9525">
                      <a:solidFill>
                        <a:srgbClr val="000000">
                          <a:alpha val="0"/>
                        </a:srgbClr>
                      </a:solidFill>
                      <a:prstDash val="solid"/>
                      <a:round/>
                      <a:headEnd len="sm" w="sm" type="none"/>
                      <a:tailEnd len="sm" w="sm" type="none"/>
                    </a:lnL>
                    <a:lnR cap="flat" cmpd="sng" w="9525">
                      <a:solidFill>
                        <a:srgbClr val="7F7F7F"/>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FFFFFF"/>
                    </a:solidFill>
                  </a:tcPr>
                </a:tc>
                <a:tc>
                  <a:txBody>
                    <a:bodyPr/>
                    <a:lstStyle/>
                    <a:p>
                      <a:pPr indent="0" lvl="0" marL="0" marR="0" rtl="0" algn="r">
                        <a:spcBef>
                          <a:spcPts val="0"/>
                        </a:spcBef>
                        <a:spcAft>
                          <a:spcPts val="0"/>
                        </a:spcAft>
                        <a:buNone/>
                      </a:pPr>
                      <a:r>
                        <a:rPr i="0" lang="en-GB" sz="800" u="none" cap="none" strike="noStrike">
                          <a:latin typeface="Montserrat"/>
                          <a:ea typeface="Montserrat"/>
                          <a:cs typeface="Montserrat"/>
                          <a:sym typeface="Montserrat"/>
                        </a:rPr>
                        <a:t>-562 </a:t>
                      </a:r>
                      <a:endParaRPr i="0" sz="800" u="none" cap="none" strike="noStrike">
                        <a:latin typeface="Montserrat"/>
                        <a:ea typeface="Montserrat"/>
                        <a:cs typeface="Montserrat"/>
                        <a:sym typeface="Montserrat"/>
                      </a:endParaRPr>
                    </a:p>
                  </a:txBody>
                  <a:tcPr marT="45725" marB="45725" marR="91450" marL="91450">
                    <a:lnL cap="flat" cmpd="sng" w="9525">
                      <a:solidFill>
                        <a:srgbClr val="7F7F7F"/>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r">
                        <a:spcBef>
                          <a:spcPts val="0"/>
                        </a:spcBef>
                        <a:spcAft>
                          <a:spcPts val="0"/>
                        </a:spcAft>
                        <a:buNone/>
                      </a:pPr>
                      <a:r>
                        <a:rPr i="0" lang="en-GB" sz="800" u="none" cap="none" strike="noStrike">
                          <a:latin typeface="Montserrat"/>
                          <a:ea typeface="Montserrat"/>
                          <a:cs typeface="Montserrat"/>
                          <a:sym typeface="Montserrat"/>
                        </a:rPr>
                        <a:t>-15.96 </a:t>
                      </a:r>
                      <a:endParaRPr i="0" sz="800" u="none" cap="none" strike="noStrike">
                        <a:latin typeface="Montserrat"/>
                        <a:ea typeface="Montserrat"/>
                        <a:cs typeface="Montserrat"/>
                        <a:sym typeface="Montserrat"/>
                      </a:endParaRPr>
                    </a:p>
                  </a:txBody>
                  <a:tcPr marT="45725" marB="45725" marR="91450" marL="91450">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r">
                        <a:spcBef>
                          <a:spcPts val="0"/>
                        </a:spcBef>
                        <a:spcAft>
                          <a:spcPts val="0"/>
                        </a:spcAft>
                        <a:buNone/>
                      </a:pPr>
                      <a:r>
                        <a:rPr i="0" lang="en-GB" sz="800" u="none" cap="none" strike="noStrike">
                          <a:latin typeface="Montserrat"/>
                          <a:ea typeface="Montserrat"/>
                          <a:cs typeface="Montserrat"/>
                          <a:sym typeface="Montserrat"/>
                        </a:rPr>
                        <a:t>1.3 </a:t>
                      </a:r>
                      <a:endParaRPr i="0" sz="800" u="none" cap="none" strike="noStrike">
                        <a:latin typeface="Montserrat"/>
                        <a:ea typeface="Montserrat"/>
                        <a:cs typeface="Montserrat"/>
                        <a:sym typeface="Montserrat"/>
                      </a:endParaRPr>
                    </a:p>
                  </a:txBody>
                  <a:tcPr marT="45725" marB="45725" marR="91450" marL="91450">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r">
                        <a:spcBef>
                          <a:spcPts val="0"/>
                        </a:spcBef>
                        <a:spcAft>
                          <a:spcPts val="0"/>
                        </a:spcAft>
                        <a:buNone/>
                      </a:pPr>
                      <a:r>
                        <a:rPr i="0" lang="en-GB" sz="800" u="none" cap="none" strike="noStrike">
                          <a:latin typeface="Montserrat"/>
                          <a:ea typeface="Montserrat"/>
                          <a:cs typeface="Montserrat"/>
                          <a:sym typeface="Montserrat"/>
                        </a:rPr>
                        <a:t>-9 </a:t>
                      </a:r>
                      <a:endParaRPr i="0" sz="800" u="none" cap="none" strike="noStrike">
                        <a:latin typeface="Montserrat"/>
                        <a:ea typeface="Montserrat"/>
                        <a:cs typeface="Montserrat"/>
                        <a:sym typeface="Montserrat"/>
                      </a:endParaRPr>
                    </a:p>
                  </a:txBody>
                  <a:tcPr marT="45725" marB="45725" marR="91450" marL="91450">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r">
                        <a:spcBef>
                          <a:spcPts val="0"/>
                        </a:spcBef>
                        <a:spcAft>
                          <a:spcPts val="0"/>
                        </a:spcAft>
                        <a:buNone/>
                      </a:pPr>
                      <a:r>
                        <a:rPr i="0" lang="en-GB" sz="800" u="none" cap="none" strike="noStrike">
                          <a:latin typeface="Montserrat"/>
                          <a:ea typeface="Montserrat"/>
                          <a:cs typeface="Montserrat"/>
                          <a:sym typeface="Montserrat"/>
                        </a:rPr>
                        <a:t>5 </a:t>
                      </a:r>
                      <a:endParaRPr i="0" sz="800" u="none" cap="none" strike="noStrike">
                        <a:latin typeface="Montserrat"/>
                        <a:ea typeface="Montserrat"/>
                        <a:cs typeface="Montserrat"/>
                        <a:sym typeface="Montserrat"/>
                      </a:endParaRPr>
                    </a:p>
                  </a:txBody>
                  <a:tcPr marT="45725" marB="45725" marR="91450" marL="91450">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bl>
          </a:graphicData>
        </a:graphic>
      </p:graphicFrame>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0" name="Shape 360"/>
        <p:cNvGrpSpPr/>
        <p:nvPr/>
      </p:nvGrpSpPr>
      <p:grpSpPr>
        <a:xfrm>
          <a:off x="0" y="0"/>
          <a:ext cx="0" cy="0"/>
          <a:chOff x="0" y="0"/>
          <a:chExt cx="0" cy="0"/>
        </a:xfrm>
      </p:grpSpPr>
      <p:sp>
        <p:nvSpPr>
          <p:cNvPr id="361" name="Google Shape;361;p38"/>
          <p:cNvSpPr txBox="1"/>
          <p:nvPr>
            <p:ph idx="1" type="body"/>
          </p:nvPr>
        </p:nvSpPr>
        <p:spPr>
          <a:xfrm>
            <a:off x="197875" y="768325"/>
            <a:ext cx="4414800" cy="3696900"/>
          </a:xfrm>
          <a:prstGeom prst="rect">
            <a:avLst/>
          </a:prstGeom>
        </p:spPr>
        <p:txBody>
          <a:bodyPr anchorCtr="0" anchor="t" bIns="91425" lIns="91425" spcFirstLastPara="1" rIns="91425" wrap="square" tIns="91425">
            <a:normAutofit lnSpcReduction="10000"/>
          </a:bodyPr>
          <a:lstStyle/>
          <a:p>
            <a:pPr indent="-342900" lvl="0" marL="457200" rtl="0" algn="l">
              <a:spcBef>
                <a:spcPts val="0"/>
              </a:spcBef>
              <a:spcAft>
                <a:spcPts val="0"/>
              </a:spcAft>
              <a:buSzPts val="1800"/>
              <a:buChar char="➔"/>
            </a:pPr>
            <a:r>
              <a:rPr b="1" lang="en-GB" u="sng"/>
              <a:t>LEIR injection efficiency optimization</a:t>
            </a:r>
            <a:endParaRPr b="1" u="sng"/>
          </a:p>
          <a:p>
            <a:pPr indent="-317500" lvl="1" marL="914400" rtl="0" algn="l">
              <a:spcBef>
                <a:spcPts val="0"/>
              </a:spcBef>
              <a:spcAft>
                <a:spcPts val="0"/>
              </a:spcAft>
              <a:buSzPts val="1400"/>
              <a:buChar char="◆"/>
            </a:pPr>
            <a:r>
              <a:rPr lang="en-GB"/>
              <a:t>Today done using VAE to encode Schottky spectrum in low dimensions and ring intensity → optimizer to correct energy ramping and debunching </a:t>
            </a:r>
            <a:r>
              <a:rPr lang="en-GB"/>
              <a:t>cavity</a:t>
            </a:r>
            <a:r>
              <a:rPr lang="en-GB"/>
              <a:t> </a:t>
            </a:r>
            <a:r>
              <a:rPr lang="en-GB"/>
              <a:t>phases</a:t>
            </a:r>
            <a:r>
              <a:rPr lang="en-GB"/>
              <a:t>, e- gun voltage, cooler and injection bump and BHN10</a:t>
            </a:r>
            <a:endParaRPr/>
          </a:p>
          <a:p>
            <a:pPr indent="-342900" lvl="0" marL="457200" rtl="0" algn="l">
              <a:spcBef>
                <a:spcPts val="0"/>
              </a:spcBef>
              <a:spcAft>
                <a:spcPts val="0"/>
              </a:spcAft>
              <a:buSzPts val="1800"/>
              <a:buChar char="➔"/>
            </a:pPr>
            <a:r>
              <a:rPr b="1" lang="en-GB" u="sng"/>
              <a:t>Move towards offline training of an RL agent on the surrogate model</a:t>
            </a:r>
            <a:endParaRPr b="1" u="sng"/>
          </a:p>
          <a:p>
            <a:pPr indent="-317500" lvl="1" marL="914400" rtl="0" algn="l">
              <a:spcBef>
                <a:spcPts val="0"/>
              </a:spcBef>
              <a:spcAft>
                <a:spcPts val="0"/>
              </a:spcAft>
              <a:buSzPts val="1400"/>
              <a:buChar char="◆"/>
            </a:pPr>
            <a:r>
              <a:rPr lang="en-GB"/>
              <a:t>Data-driven surrogate model of the injection </a:t>
            </a:r>
            <a:endParaRPr/>
          </a:p>
        </p:txBody>
      </p:sp>
      <p:sp>
        <p:nvSpPr>
          <p:cNvPr id="362" name="Google Shape;362;p38"/>
          <p:cNvSpPr txBox="1"/>
          <p:nvPr>
            <p:ph type="title"/>
          </p:nvPr>
        </p:nvSpPr>
        <p:spPr>
          <a:xfrm>
            <a:off x="8250" y="-6"/>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LEIR data-driven surrogate modeling</a:t>
            </a:r>
            <a:endParaRPr/>
          </a:p>
        </p:txBody>
      </p:sp>
      <p:pic>
        <p:nvPicPr>
          <p:cNvPr id="363" name="Google Shape;363;p38"/>
          <p:cNvPicPr preferRelativeResize="0"/>
          <p:nvPr/>
        </p:nvPicPr>
        <p:blipFill>
          <a:blip r:embed="rId3">
            <a:alphaModFix/>
          </a:blip>
          <a:stretch>
            <a:fillRect/>
          </a:stretch>
        </p:blipFill>
        <p:spPr>
          <a:xfrm>
            <a:off x="5983075" y="635897"/>
            <a:ext cx="2354425" cy="1898850"/>
          </a:xfrm>
          <a:prstGeom prst="rect">
            <a:avLst/>
          </a:prstGeom>
          <a:noFill/>
          <a:ln>
            <a:noFill/>
          </a:ln>
        </p:spPr>
      </p:pic>
      <p:sp>
        <p:nvSpPr>
          <p:cNvPr id="364" name="Google Shape;364;p38"/>
          <p:cNvSpPr txBox="1"/>
          <p:nvPr/>
        </p:nvSpPr>
        <p:spPr>
          <a:xfrm>
            <a:off x="5876275" y="4065900"/>
            <a:ext cx="2997900" cy="495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1500">
                <a:solidFill>
                  <a:schemeClr val="dk2"/>
                </a:solidFill>
                <a:latin typeface="Montserrat"/>
                <a:ea typeface="Montserrat"/>
                <a:cs typeface="Montserrat"/>
                <a:sym typeface="Montserrat"/>
              </a:rPr>
              <a:t>[Borja Rodriguez Mateos]</a:t>
            </a:r>
            <a:endParaRPr sz="1500">
              <a:solidFill>
                <a:schemeClr val="dk2"/>
              </a:solidFill>
              <a:latin typeface="Montserrat"/>
              <a:ea typeface="Montserrat"/>
              <a:cs typeface="Montserrat"/>
              <a:sym typeface="Montserrat"/>
            </a:endParaRPr>
          </a:p>
        </p:txBody>
      </p:sp>
      <p:pic>
        <p:nvPicPr>
          <p:cNvPr id="365" name="Google Shape;365;p38"/>
          <p:cNvPicPr preferRelativeResize="0"/>
          <p:nvPr/>
        </p:nvPicPr>
        <p:blipFill>
          <a:blip r:embed="rId4">
            <a:alphaModFix/>
          </a:blip>
          <a:stretch>
            <a:fillRect/>
          </a:stretch>
        </p:blipFill>
        <p:spPr>
          <a:xfrm>
            <a:off x="5014125" y="2256025"/>
            <a:ext cx="2474725" cy="1601750"/>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9" name="Shape 369"/>
        <p:cNvGrpSpPr/>
        <p:nvPr/>
      </p:nvGrpSpPr>
      <p:grpSpPr>
        <a:xfrm>
          <a:off x="0" y="0"/>
          <a:ext cx="0" cy="0"/>
          <a:chOff x="0" y="0"/>
          <a:chExt cx="0" cy="0"/>
        </a:xfrm>
      </p:grpSpPr>
      <p:sp>
        <p:nvSpPr>
          <p:cNvPr id="370" name="Google Shape;370;p39"/>
          <p:cNvSpPr txBox="1"/>
          <p:nvPr>
            <p:ph idx="1" type="body"/>
          </p:nvPr>
        </p:nvSpPr>
        <p:spPr>
          <a:xfrm>
            <a:off x="197875" y="768325"/>
            <a:ext cx="4414800" cy="3696900"/>
          </a:xfrm>
          <a:prstGeom prst="rect">
            <a:avLst/>
          </a:prstGeom>
        </p:spPr>
        <p:txBody>
          <a:bodyPr anchorCtr="0" anchor="t" bIns="91425" lIns="91425" spcFirstLastPara="1" rIns="91425" wrap="square" tIns="91425">
            <a:normAutofit lnSpcReduction="10000"/>
          </a:bodyPr>
          <a:lstStyle/>
          <a:p>
            <a:pPr indent="-342900" lvl="0" marL="457200" rtl="0" algn="l">
              <a:spcBef>
                <a:spcPts val="0"/>
              </a:spcBef>
              <a:spcAft>
                <a:spcPts val="0"/>
              </a:spcAft>
              <a:buSzPts val="1800"/>
              <a:buChar char="➔"/>
            </a:pPr>
            <a:r>
              <a:rPr b="1" lang="en-GB" u="sng"/>
              <a:t>LEIR injection efficiency optimization</a:t>
            </a:r>
            <a:endParaRPr b="1" u="sng"/>
          </a:p>
          <a:p>
            <a:pPr indent="-317500" lvl="1" marL="914400" rtl="0" algn="l">
              <a:spcBef>
                <a:spcPts val="0"/>
              </a:spcBef>
              <a:spcAft>
                <a:spcPts val="0"/>
              </a:spcAft>
              <a:buSzPts val="1400"/>
              <a:buChar char="◆"/>
            </a:pPr>
            <a:r>
              <a:rPr lang="en-GB"/>
              <a:t>Today done using VAE to encode Schottky spectrum in low dimensions and ring intensity → optimizer to correct energy ramping and debunching cavity phases, e- gun voltage, cooler and injection bump and BHN10</a:t>
            </a:r>
            <a:endParaRPr/>
          </a:p>
          <a:p>
            <a:pPr indent="-342900" lvl="0" marL="457200" rtl="0" algn="l">
              <a:spcBef>
                <a:spcPts val="0"/>
              </a:spcBef>
              <a:spcAft>
                <a:spcPts val="0"/>
              </a:spcAft>
              <a:buSzPts val="1800"/>
              <a:buChar char="➔"/>
            </a:pPr>
            <a:r>
              <a:rPr b="1" lang="en-GB" u="sng"/>
              <a:t>Move towards offline training of an RL agent on the surrogate model</a:t>
            </a:r>
            <a:endParaRPr b="1" u="sng"/>
          </a:p>
          <a:p>
            <a:pPr indent="-317500" lvl="1" marL="914400" rtl="0" algn="l">
              <a:spcBef>
                <a:spcPts val="0"/>
              </a:spcBef>
              <a:spcAft>
                <a:spcPts val="0"/>
              </a:spcAft>
              <a:buSzPts val="1400"/>
              <a:buChar char="◆"/>
            </a:pPr>
            <a:r>
              <a:rPr lang="en-GB"/>
              <a:t>Data-driven surrogate model of the injection </a:t>
            </a:r>
            <a:endParaRPr/>
          </a:p>
        </p:txBody>
      </p:sp>
      <p:sp>
        <p:nvSpPr>
          <p:cNvPr id="371" name="Google Shape;371;p39"/>
          <p:cNvSpPr txBox="1"/>
          <p:nvPr>
            <p:ph type="title"/>
          </p:nvPr>
        </p:nvSpPr>
        <p:spPr>
          <a:xfrm>
            <a:off x="8250" y="-6"/>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LEIR data-driven surrogate modeling</a:t>
            </a:r>
            <a:endParaRPr/>
          </a:p>
        </p:txBody>
      </p:sp>
      <p:pic>
        <p:nvPicPr>
          <p:cNvPr id="372" name="Google Shape;372;p39"/>
          <p:cNvPicPr preferRelativeResize="0"/>
          <p:nvPr/>
        </p:nvPicPr>
        <p:blipFill>
          <a:blip r:embed="rId3">
            <a:alphaModFix/>
          </a:blip>
          <a:stretch>
            <a:fillRect/>
          </a:stretch>
        </p:blipFill>
        <p:spPr>
          <a:xfrm>
            <a:off x="5983075" y="635897"/>
            <a:ext cx="2354425" cy="1898850"/>
          </a:xfrm>
          <a:prstGeom prst="rect">
            <a:avLst/>
          </a:prstGeom>
          <a:noFill/>
          <a:ln>
            <a:noFill/>
          </a:ln>
        </p:spPr>
      </p:pic>
      <p:sp>
        <p:nvSpPr>
          <p:cNvPr id="373" name="Google Shape;373;p39"/>
          <p:cNvSpPr txBox="1"/>
          <p:nvPr/>
        </p:nvSpPr>
        <p:spPr>
          <a:xfrm>
            <a:off x="5876275" y="4065900"/>
            <a:ext cx="2997900" cy="495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1500">
                <a:solidFill>
                  <a:schemeClr val="dk2"/>
                </a:solidFill>
                <a:latin typeface="Montserrat"/>
                <a:ea typeface="Montserrat"/>
                <a:cs typeface="Montserrat"/>
                <a:sym typeface="Montserrat"/>
              </a:rPr>
              <a:t>[Borja Rodriguez Mateos]</a:t>
            </a:r>
            <a:endParaRPr sz="1500">
              <a:solidFill>
                <a:schemeClr val="dk2"/>
              </a:solidFill>
              <a:latin typeface="Montserrat"/>
              <a:ea typeface="Montserrat"/>
              <a:cs typeface="Montserrat"/>
              <a:sym typeface="Montserrat"/>
            </a:endParaRPr>
          </a:p>
        </p:txBody>
      </p:sp>
      <p:pic>
        <p:nvPicPr>
          <p:cNvPr id="374" name="Google Shape;374;p39"/>
          <p:cNvPicPr preferRelativeResize="0"/>
          <p:nvPr/>
        </p:nvPicPr>
        <p:blipFill>
          <a:blip r:embed="rId4">
            <a:alphaModFix/>
          </a:blip>
          <a:stretch>
            <a:fillRect/>
          </a:stretch>
        </p:blipFill>
        <p:spPr>
          <a:xfrm>
            <a:off x="5014125" y="2256025"/>
            <a:ext cx="2474725" cy="1601750"/>
          </a:xfrm>
          <a:prstGeom prst="rect">
            <a:avLst/>
          </a:prstGeom>
          <a:noFill/>
          <a:ln>
            <a:noFill/>
          </a:ln>
        </p:spPr>
      </p:pic>
      <p:grpSp>
        <p:nvGrpSpPr>
          <p:cNvPr id="375" name="Google Shape;375;p39"/>
          <p:cNvGrpSpPr/>
          <p:nvPr/>
        </p:nvGrpSpPr>
        <p:grpSpPr>
          <a:xfrm>
            <a:off x="1069350" y="1044600"/>
            <a:ext cx="7005300" cy="2549400"/>
            <a:chOff x="1069350" y="1044600"/>
            <a:chExt cx="7005300" cy="2549400"/>
          </a:xfrm>
        </p:grpSpPr>
        <p:sp>
          <p:nvSpPr>
            <p:cNvPr id="376" name="Google Shape;376;p39"/>
            <p:cNvSpPr/>
            <p:nvPr/>
          </p:nvSpPr>
          <p:spPr>
            <a:xfrm>
              <a:off x="1069350" y="1044600"/>
              <a:ext cx="7005300" cy="2549400"/>
            </a:xfrm>
            <a:prstGeom prst="rect">
              <a:avLst/>
            </a:prstGeom>
            <a:solidFill>
              <a:schemeClr val="lt2"/>
            </a:solidFill>
            <a:ln cap="flat" cmpd="sng" w="38100">
              <a:solidFill>
                <a:srgbClr val="FF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GB" sz="1700" u="sng">
                  <a:solidFill>
                    <a:srgbClr val="FF0000"/>
                  </a:solidFill>
                  <a:latin typeface="Montserrat"/>
                  <a:ea typeface="Montserrat"/>
                  <a:cs typeface="Montserrat"/>
                  <a:sym typeface="Montserrat"/>
                </a:rPr>
                <a:t>T</a:t>
              </a:r>
              <a:r>
                <a:rPr b="1" lang="en-GB" sz="1700" u="sng">
                  <a:solidFill>
                    <a:srgbClr val="FF0000"/>
                  </a:solidFill>
                  <a:latin typeface="Montserrat"/>
                  <a:ea typeface="Montserrat"/>
                  <a:cs typeface="Montserrat"/>
                  <a:sym typeface="Montserrat"/>
                </a:rPr>
                <a:t>here is so much more!</a:t>
              </a:r>
              <a:endParaRPr b="1" sz="1700" u="sng">
                <a:solidFill>
                  <a:srgbClr val="FF0000"/>
                </a:solidFill>
                <a:latin typeface="Montserrat"/>
                <a:ea typeface="Montserrat"/>
                <a:cs typeface="Montserrat"/>
                <a:sym typeface="Montserrat"/>
              </a:endParaRPr>
            </a:p>
            <a:p>
              <a:pPr indent="0" lvl="0" marL="0" rtl="0" algn="ctr">
                <a:spcBef>
                  <a:spcPts val="0"/>
                </a:spcBef>
                <a:spcAft>
                  <a:spcPts val="0"/>
                </a:spcAft>
                <a:buNone/>
              </a:pPr>
              <a:r>
                <a:t/>
              </a:r>
              <a:endParaRPr b="1" u="sng">
                <a:latin typeface="Montserrat"/>
                <a:ea typeface="Montserrat"/>
                <a:cs typeface="Montserrat"/>
                <a:sym typeface="Montserrat"/>
              </a:endParaRPr>
            </a:p>
            <a:p>
              <a:pPr indent="-317500" lvl="0" marL="457200" rtl="0" algn="l">
                <a:spcBef>
                  <a:spcPts val="0"/>
                </a:spcBef>
                <a:spcAft>
                  <a:spcPts val="0"/>
                </a:spcAft>
                <a:buSzPts val="1400"/>
                <a:buFont typeface="Montserrat"/>
                <a:buChar char="●"/>
              </a:pPr>
              <a:r>
                <a:rPr b="1" lang="en-GB">
                  <a:latin typeface="Montserrat"/>
                  <a:ea typeface="Montserrat"/>
                  <a:cs typeface="Montserrat"/>
                  <a:sym typeface="Montserrat"/>
                </a:rPr>
                <a:t>Fully data-based models</a:t>
              </a:r>
              <a:r>
                <a:rPr lang="en-GB">
                  <a:latin typeface="Montserrat"/>
                  <a:ea typeface="Montserrat"/>
                  <a:cs typeface="Montserrat"/>
                  <a:sym typeface="Montserrat"/>
                </a:rPr>
                <a:t> (PFW [4], ZS-TT20 activation </a:t>
              </a:r>
              <a:r>
                <a:rPr lang="en-GB" u="sng">
                  <a:solidFill>
                    <a:schemeClr val="hlink"/>
                  </a:solidFill>
                  <a:latin typeface="Montserrat"/>
                  <a:ea typeface="Montserrat"/>
                  <a:cs typeface="Montserrat"/>
                  <a:sym typeface="Montserrat"/>
                  <a:hlinkClick r:id="rId5"/>
                </a:rPr>
                <a:t>[5]</a:t>
              </a:r>
              <a:r>
                <a:rPr lang="en-GB">
                  <a:latin typeface="Montserrat"/>
                  <a:ea typeface="Montserrat"/>
                  <a:cs typeface="Montserrat"/>
                  <a:sym typeface="Montserrat"/>
                </a:rPr>
                <a:t>, etc.) </a:t>
              </a:r>
              <a:endParaRPr>
                <a:latin typeface="Montserrat"/>
                <a:ea typeface="Montserrat"/>
                <a:cs typeface="Montserrat"/>
                <a:sym typeface="Montserrat"/>
              </a:endParaRPr>
            </a:p>
            <a:p>
              <a:pPr indent="-317500" lvl="0" marL="457200" rtl="0" algn="l">
                <a:spcBef>
                  <a:spcPts val="0"/>
                </a:spcBef>
                <a:spcAft>
                  <a:spcPts val="0"/>
                </a:spcAft>
                <a:buSzPts val="1400"/>
                <a:buFont typeface="Montserrat"/>
                <a:buChar char="●"/>
              </a:pPr>
              <a:r>
                <a:rPr b="1" lang="en-GB">
                  <a:latin typeface="Montserrat"/>
                  <a:ea typeface="Montserrat"/>
                  <a:cs typeface="Montserrat"/>
                  <a:sym typeface="Montserrat"/>
                </a:rPr>
                <a:t>Virtual diagnostics</a:t>
              </a:r>
              <a:r>
                <a:rPr lang="en-GB">
                  <a:latin typeface="Montserrat"/>
                  <a:ea typeface="Montserrat"/>
                  <a:cs typeface="Montserrat"/>
                  <a:sym typeface="Montserrat"/>
                </a:rPr>
                <a:t> (</a:t>
              </a:r>
              <a:r>
                <a:rPr lang="en-GB">
                  <a:latin typeface="Montserrat"/>
                  <a:ea typeface="Montserrat"/>
                  <a:cs typeface="Montserrat"/>
                  <a:sym typeface="Montserrat"/>
                </a:rPr>
                <a:t>hysteresis</a:t>
              </a:r>
              <a:r>
                <a:rPr lang="en-GB">
                  <a:latin typeface="Montserrat"/>
                  <a:ea typeface="Montserrat"/>
                  <a:cs typeface="Montserrat"/>
                  <a:sym typeface="Montserrat"/>
                </a:rPr>
                <a:t> compensation </a:t>
              </a:r>
              <a:r>
                <a:rPr lang="en-GB" u="sng">
                  <a:solidFill>
                    <a:schemeClr val="accent5"/>
                  </a:solidFill>
                  <a:latin typeface="Montserrat"/>
                  <a:ea typeface="Montserrat"/>
                  <a:cs typeface="Montserrat"/>
                  <a:sym typeface="Montserrat"/>
                  <a:hlinkClick r:id="rId6">
                    <a:extLst>
                      <a:ext uri="{A12FA001-AC4F-418D-AE19-62706E023703}">
                        <ahyp:hlinkClr val="tx"/>
                      </a:ext>
                    </a:extLst>
                  </a:hlinkClick>
                </a:rPr>
                <a:t>[6]</a:t>
              </a:r>
              <a:r>
                <a:rPr lang="en-GB">
                  <a:latin typeface="Montserrat"/>
                  <a:ea typeface="Montserrat"/>
                  <a:cs typeface="Montserrat"/>
                  <a:sym typeface="Montserrat"/>
                </a:rPr>
                <a:t>, MKP temperature </a:t>
              </a:r>
              <a:r>
                <a:rPr lang="en-GB" u="sng">
                  <a:solidFill>
                    <a:schemeClr val="hlink"/>
                  </a:solidFill>
                  <a:latin typeface="Montserrat"/>
                  <a:ea typeface="Montserrat"/>
                  <a:cs typeface="Montserrat"/>
                  <a:sym typeface="Montserrat"/>
                  <a:hlinkClick r:id="rId7"/>
                </a:rPr>
                <a:t>[7]</a:t>
              </a:r>
              <a:r>
                <a:rPr lang="en-GB">
                  <a:latin typeface="Montserrat"/>
                  <a:ea typeface="Montserrat"/>
                  <a:cs typeface="Montserrat"/>
                  <a:sym typeface="Montserrat"/>
                </a:rPr>
                <a:t>, etc.)</a:t>
              </a:r>
              <a:endParaRPr>
                <a:latin typeface="Montserrat"/>
                <a:ea typeface="Montserrat"/>
                <a:cs typeface="Montserrat"/>
                <a:sym typeface="Montserrat"/>
              </a:endParaRPr>
            </a:p>
            <a:p>
              <a:pPr indent="-317500" lvl="0" marL="457200" rtl="0" algn="l">
                <a:spcBef>
                  <a:spcPts val="0"/>
                </a:spcBef>
                <a:spcAft>
                  <a:spcPts val="0"/>
                </a:spcAft>
                <a:buSzPts val="1400"/>
                <a:buFont typeface="Montserrat"/>
                <a:buChar char="●"/>
              </a:pPr>
              <a:r>
                <a:rPr b="1" lang="en-GB">
                  <a:latin typeface="Montserrat"/>
                  <a:ea typeface="Montserrat"/>
                  <a:cs typeface="Montserrat"/>
                  <a:sym typeface="Montserrat"/>
                </a:rPr>
                <a:t>Simulation </a:t>
              </a:r>
              <a:r>
                <a:rPr b="1" lang="en-GB">
                  <a:latin typeface="Montserrat"/>
                  <a:ea typeface="Montserrat"/>
                  <a:cs typeface="Montserrat"/>
                  <a:sym typeface="Montserrat"/>
                </a:rPr>
                <a:t>optimization</a:t>
              </a:r>
              <a:r>
                <a:rPr lang="en-GB">
                  <a:latin typeface="Montserrat"/>
                  <a:ea typeface="Montserrat"/>
                  <a:cs typeface="Montserrat"/>
                  <a:sym typeface="Montserrat"/>
                </a:rPr>
                <a:t> (FCC EM separator </a:t>
              </a:r>
              <a:r>
                <a:rPr lang="en-GB" u="sng">
                  <a:solidFill>
                    <a:schemeClr val="accent5"/>
                  </a:solidFill>
                  <a:latin typeface="Montserrat"/>
                  <a:ea typeface="Montserrat"/>
                  <a:cs typeface="Montserrat"/>
                  <a:sym typeface="Montserrat"/>
                  <a:hlinkClick r:id="rId8">
                    <a:extLst>
                      <a:ext uri="{A12FA001-AC4F-418D-AE19-62706E023703}">
                        <ahyp:hlinkClr val="tx"/>
                      </a:ext>
                    </a:extLst>
                  </a:hlinkClick>
                </a:rPr>
                <a:t>[3]</a:t>
              </a:r>
              <a:r>
                <a:rPr lang="en-GB">
                  <a:latin typeface="Montserrat"/>
                  <a:ea typeface="Montserrat"/>
                  <a:cs typeface="Montserrat"/>
                  <a:sym typeface="Montserrat"/>
                </a:rPr>
                <a:t>, MKDH model </a:t>
              </a:r>
              <a:r>
                <a:rPr lang="en-GB" u="sng">
                  <a:solidFill>
                    <a:schemeClr val="accent5"/>
                  </a:solidFill>
                  <a:latin typeface="Montserrat"/>
                  <a:ea typeface="Montserrat"/>
                  <a:cs typeface="Montserrat"/>
                  <a:sym typeface="Montserrat"/>
                  <a:hlinkClick r:id="rId9">
                    <a:extLst>
                      <a:ext uri="{A12FA001-AC4F-418D-AE19-62706E023703}">
                        <ahyp:hlinkClr val="tx"/>
                      </a:ext>
                    </a:extLst>
                  </a:hlinkClick>
                </a:rPr>
                <a:t>[3]</a:t>
              </a:r>
              <a:r>
                <a:rPr lang="en-GB">
                  <a:latin typeface="Montserrat"/>
                  <a:ea typeface="Montserrat"/>
                  <a:cs typeface="Montserrat"/>
                  <a:sym typeface="Montserrat"/>
                </a:rPr>
                <a:t>, etc.)</a:t>
              </a:r>
              <a:endParaRPr>
                <a:latin typeface="Montserrat"/>
                <a:ea typeface="Montserrat"/>
                <a:cs typeface="Montserrat"/>
                <a:sym typeface="Montserrat"/>
              </a:endParaRPr>
            </a:p>
            <a:p>
              <a:pPr indent="-317500" lvl="0" marL="457200" rtl="0" algn="l">
                <a:spcBef>
                  <a:spcPts val="0"/>
                </a:spcBef>
                <a:spcAft>
                  <a:spcPts val="0"/>
                </a:spcAft>
                <a:buSzPts val="1400"/>
                <a:buFont typeface="Montserrat"/>
                <a:buChar char="●"/>
              </a:pPr>
              <a:r>
                <a:rPr b="1" lang="en-GB">
                  <a:latin typeface="Montserrat"/>
                  <a:ea typeface="Montserrat"/>
                  <a:cs typeface="Montserrat"/>
                  <a:sym typeface="Montserrat"/>
                </a:rPr>
                <a:t>Digital twins</a:t>
              </a:r>
              <a:endParaRPr b="1">
                <a:latin typeface="Montserrat"/>
                <a:ea typeface="Montserrat"/>
                <a:cs typeface="Montserrat"/>
                <a:sym typeface="Montserrat"/>
              </a:endParaRPr>
            </a:p>
            <a:p>
              <a:pPr indent="-317500" lvl="0" marL="457200" rtl="0" algn="l">
                <a:spcBef>
                  <a:spcPts val="0"/>
                </a:spcBef>
                <a:spcAft>
                  <a:spcPts val="0"/>
                </a:spcAft>
                <a:buSzPts val="1400"/>
                <a:buFont typeface="Montserrat"/>
                <a:buChar char="●"/>
              </a:pPr>
              <a:r>
                <a:rPr b="1" lang="en-GB">
                  <a:latin typeface="Montserrat"/>
                  <a:ea typeface="Montserrat"/>
                  <a:cs typeface="Montserrat"/>
                  <a:sym typeface="Montserrat"/>
                </a:rPr>
                <a:t>Online models</a:t>
              </a:r>
              <a:r>
                <a:rPr lang="en-GB">
                  <a:latin typeface="Montserrat"/>
                  <a:ea typeface="Montserrat"/>
                  <a:cs typeface="Montserrat"/>
                  <a:sym typeface="Montserrat"/>
                </a:rPr>
                <a:t> (MTE optimization </a:t>
              </a:r>
              <a:r>
                <a:rPr lang="en-GB" u="sng">
                  <a:solidFill>
                    <a:schemeClr val="hlink"/>
                  </a:solidFill>
                  <a:latin typeface="Montserrat"/>
                  <a:ea typeface="Montserrat"/>
                  <a:cs typeface="Montserrat"/>
                  <a:sym typeface="Montserrat"/>
                  <a:hlinkClick r:id="rId10"/>
                </a:rPr>
                <a:t>[10]</a:t>
              </a:r>
              <a:r>
                <a:rPr lang="en-GB">
                  <a:latin typeface="Montserrat"/>
                  <a:ea typeface="Montserrat"/>
                  <a:cs typeface="Montserrat"/>
                  <a:sym typeface="Montserrat"/>
                </a:rPr>
                <a:t>, spill </a:t>
              </a:r>
              <a:br>
                <a:rPr lang="en-GB">
                  <a:latin typeface="Montserrat"/>
                  <a:ea typeface="Montserrat"/>
                  <a:cs typeface="Montserrat"/>
                  <a:sym typeface="Montserrat"/>
                </a:rPr>
              </a:br>
              <a:r>
                <a:rPr lang="en-GB">
                  <a:latin typeface="Montserrat"/>
                  <a:ea typeface="Montserrat"/>
                  <a:cs typeface="Montserrat"/>
                  <a:sym typeface="Montserrat"/>
                </a:rPr>
                <a:t>optimization </a:t>
              </a:r>
              <a:r>
                <a:rPr lang="en-GB" u="sng">
                  <a:solidFill>
                    <a:schemeClr val="hlink"/>
                  </a:solidFill>
                  <a:latin typeface="Montserrat"/>
                  <a:ea typeface="Montserrat"/>
                  <a:cs typeface="Montserrat"/>
                  <a:sym typeface="Montserrat"/>
                  <a:hlinkClick r:id="rId11"/>
                </a:rPr>
                <a:t>[11]</a:t>
              </a:r>
              <a:r>
                <a:rPr lang="en-GB">
                  <a:latin typeface="Montserrat"/>
                  <a:ea typeface="Montserrat"/>
                  <a:cs typeface="Montserrat"/>
                  <a:sym typeface="Montserrat"/>
                </a:rPr>
                <a:t>, etc.)</a:t>
              </a:r>
              <a:endParaRPr>
                <a:latin typeface="Montserrat"/>
                <a:ea typeface="Montserrat"/>
                <a:cs typeface="Montserrat"/>
                <a:sym typeface="Montserrat"/>
              </a:endParaRPr>
            </a:p>
            <a:p>
              <a:pPr indent="0" lvl="0" marL="0" rtl="0" algn="l">
                <a:spcBef>
                  <a:spcPts val="0"/>
                </a:spcBef>
                <a:spcAft>
                  <a:spcPts val="0"/>
                </a:spcAft>
                <a:buNone/>
              </a:pPr>
              <a:r>
                <a:t/>
              </a:r>
              <a:endParaRPr>
                <a:latin typeface="Montserrat"/>
                <a:ea typeface="Montserrat"/>
                <a:cs typeface="Montserrat"/>
                <a:sym typeface="Montserrat"/>
              </a:endParaRPr>
            </a:p>
            <a:p>
              <a:pPr indent="0" lvl="0" marL="0" rtl="0" algn="l">
                <a:spcBef>
                  <a:spcPts val="0"/>
                </a:spcBef>
                <a:spcAft>
                  <a:spcPts val="0"/>
                </a:spcAft>
                <a:buNone/>
              </a:pPr>
              <a:r>
                <a:rPr lang="en-GB">
                  <a:latin typeface="Montserrat"/>
                  <a:ea typeface="Montserrat"/>
                  <a:cs typeface="Montserrat"/>
                  <a:sym typeface="Montserrat"/>
                </a:rPr>
                <a:t>More details in F. Huhn talk </a:t>
              </a:r>
              <a:r>
                <a:rPr lang="en-GB" u="sng">
                  <a:solidFill>
                    <a:schemeClr val="hlink"/>
                  </a:solidFill>
                  <a:latin typeface="Montserrat"/>
                  <a:ea typeface="Montserrat"/>
                  <a:cs typeface="Montserrat"/>
                  <a:sym typeface="Montserrat"/>
                  <a:hlinkClick r:id="rId12"/>
                </a:rPr>
                <a:t>[3]</a:t>
              </a:r>
              <a:r>
                <a:rPr lang="en-GB">
                  <a:latin typeface="Montserrat"/>
                  <a:ea typeface="Montserrat"/>
                  <a:cs typeface="Montserrat"/>
                  <a:sym typeface="Montserrat"/>
                </a:rPr>
                <a:t> and A. Lu </a:t>
              </a:r>
              <a:r>
                <a:rPr lang="en-GB" u="sng">
                  <a:solidFill>
                    <a:schemeClr val="hlink"/>
                  </a:solidFill>
                  <a:latin typeface="Montserrat"/>
                  <a:ea typeface="Montserrat"/>
                  <a:cs typeface="Montserrat"/>
                  <a:sym typeface="Montserrat"/>
                  <a:hlinkClick r:id="rId13"/>
                </a:rPr>
                <a:t>[6]</a:t>
              </a:r>
              <a:endParaRPr>
                <a:latin typeface="Montserrat"/>
                <a:ea typeface="Montserrat"/>
                <a:cs typeface="Montserrat"/>
                <a:sym typeface="Montserrat"/>
              </a:endParaRPr>
            </a:p>
            <a:p>
              <a:pPr indent="0" lvl="0" marL="0" rtl="0" algn="l">
                <a:spcBef>
                  <a:spcPts val="0"/>
                </a:spcBef>
                <a:spcAft>
                  <a:spcPts val="0"/>
                </a:spcAft>
                <a:buNone/>
              </a:pPr>
              <a:r>
                <a:t/>
              </a:r>
              <a:endParaRPr>
                <a:latin typeface="Montserrat"/>
                <a:ea typeface="Montserrat"/>
                <a:cs typeface="Montserrat"/>
                <a:sym typeface="Montserrat"/>
              </a:endParaRPr>
            </a:p>
            <a:p>
              <a:pPr indent="0" lvl="0" marL="0" rtl="0" algn="l">
                <a:spcBef>
                  <a:spcPts val="0"/>
                </a:spcBef>
                <a:spcAft>
                  <a:spcPts val="0"/>
                </a:spcAft>
                <a:buNone/>
              </a:pPr>
              <a:r>
                <a:t/>
              </a:r>
              <a:endParaRPr>
                <a:latin typeface="Montserrat"/>
                <a:ea typeface="Montserrat"/>
                <a:cs typeface="Montserrat"/>
                <a:sym typeface="Montserrat"/>
              </a:endParaRPr>
            </a:p>
          </p:txBody>
        </p:sp>
        <p:pic>
          <p:nvPicPr>
            <p:cNvPr id="377" name="Google Shape;377;p39"/>
            <p:cNvPicPr preferRelativeResize="0"/>
            <p:nvPr/>
          </p:nvPicPr>
          <p:blipFill>
            <a:blip r:embed="rId14">
              <a:alphaModFix/>
            </a:blip>
            <a:stretch>
              <a:fillRect/>
            </a:stretch>
          </p:blipFill>
          <p:spPr>
            <a:xfrm>
              <a:off x="7042121" y="2534750"/>
              <a:ext cx="991303" cy="997600"/>
            </a:xfrm>
            <a:prstGeom prst="rect">
              <a:avLst/>
            </a:prstGeom>
            <a:noFill/>
            <a:ln>
              <a:noFill/>
            </a:ln>
          </p:spPr>
        </p:pic>
      </p:gr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1" name="Shape 381"/>
        <p:cNvGrpSpPr/>
        <p:nvPr/>
      </p:nvGrpSpPr>
      <p:grpSpPr>
        <a:xfrm>
          <a:off x="0" y="0"/>
          <a:ext cx="0" cy="0"/>
          <a:chOff x="0" y="0"/>
          <a:chExt cx="0" cy="0"/>
        </a:xfrm>
      </p:grpSpPr>
      <p:sp>
        <p:nvSpPr>
          <p:cNvPr id="382" name="Google Shape;382;p40"/>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GB"/>
              <a:t>Integration</a:t>
            </a:r>
            <a:r>
              <a:rPr lang="en-GB"/>
              <a:t> in the control system</a:t>
            </a:r>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6" name="Shape 386"/>
        <p:cNvGrpSpPr/>
        <p:nvPr/>
      </p:nvGrpSpPr>
      <p:grpSpPr>
        <a:xfrm>
          <a:off x="0" y="0"/>
          <a:ext cx="0" cy="0"/>
          <a:chOff x="0" y="0"/>
          <a:chExt cx="0" cy="0"/>
        </a:xfrm>
      </p:grpSpPr>
      <p:sp>
        <p:nvSpPr>
          <p:cNvPr id="387" name="Google Shape;387;p41"/>
          <p:cNvSpPr txBox="1"/>
          <p:nvPr>
            <p:ph idx="1" type="body"/>
          </p:nvPr>
        </p:nvSpPr>
        <p:spPr>
          <a:xfrm>
            <a:off x="197875" y="768318"/>
            <a:ext cx="8687100" cy="36969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GB"/>
              <a:t>In first approximations, </a:t>
            </a:r>
            <a:r>
              <a:rPr lang="en-GB"/>
              <a:t>nothing</a:t>
            </a:r>
            <a:r>
              <a:rPr lang="en-GB"/>
              <a:t> is needed → simulations outputs can be stored on local HDs (??) and on EOS/AFS/other could systems</a:t>
            </a:r>
            <a:endParaRPr/>
          </a:p>
          <a:p>
            <a:pPr indent="-317500" lvl="1" marL="914400" rtl="0" algn="l">
              <a:spcBef>
                <a:spcPts val="0"/>
              </a:spcBef>
              <a:spcAft>
                <a:spcPts val="0"/>
              </a:spcAft>
              <a:buSzPts val="1400"/>
              <a:buChar char="◆"/>
            </a:pPr>
            <a:r>
              <a:rPr lang="en-GB"/>
              <a:t>Models can be “pickled” or “jsoned” and stored too</a:t>
            </a:r>
            <a:endParaRPr/>
          </a:p>
          <a:p>
            <a:pPr indent="0" lvl="0" marL="0" rtl="0" algn="l">
              <a:spcBef>
                <a:spcPts val="1600"/>
              </a:spcBef>
              <a:spcAft>
                <a:spcPts val="1600"/>
              </a:spcAft>
              <a:buNone/>
            </a:pPr>
            <a:r>
              <a:t/>
            </a:r>
            <a:endParaRPr/>
          </a:p>
        </p:txBody>
      </p:sp>
      <p:sp>
        <p:nvSpPr>
          <p:cNvPr id="388" name="Google Shape;388;p41"/>
          <p:cNvSpPr txBox="1"/>
          <p:nvPr>
            <p:ph type="title"/>
          </p:nvPr>
        </p:nvSpPr>
        <p:spPr>
          <a:xfrm>
            <a:off x="8250" y="-6"/>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Infrastructure needed to scale it up</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 name="Shape 68"/>
        <p:cNvGrpSpPr/>
        <p:nvPr/>
      </p:nvGrpSpPr>
      <p:grpSpPr>
        <a:xfrm>
          <a:off x="0" y="0"/>
          <a:ext cx="0" cy="0"/>
          <a:chOff x="0" y="0"/>
          <a:chExt cx="0" cy="0"/>
        </a:xfrm>
      </p:grpSpPr>
      <p:sp>
        <p:nvSpPr>
          <p:cNvPr id="69" name="Google Shape;69;p15"/>
          <p:cNvSpPr txBox="1"/>
          <p:nvPr>
            <p:ph idx="1" type="body"/>
          </p:nvPr>
        </p:nvSpPr>
        <p:spPr>
          <a:xfrm>
            <a:off x="197875" y="768325"/>
            <a:ext cx="4674300" cy="40905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b="1" lang="en-GB" u="sng"/>
              <a:t>Surrogate models (SM) are simplified mathematical models that approximate complex, computationally expensive simulations</a:t>
            </a:r>
            <a:r>
              <a:rPr lang="en-GB"/>
              <a:t> - they can also include directly data from the real system</a:t>
            </a:r>
            <a:endParaRPr/>
          </a:p>
        </p:txBody>
      </p:sp>
      <p:sp>
        <p:nvSpPr>
          <p:cNvPr id="70" name="Google Shape;70;p15"/>
          <p:cNvSpPr txBox="1"/>
          <p:nvPr>
            <p:ph type="title"/>
          </p:nvPr>
        </p:nvSpPr>
        <p:spPr>
          <a:xfrm>
            <a:off x="8250" y="-6"/>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TL;DR: What are surrogate models?</a:t>
            </a:r>
            <a:endParaRPr/>
          </a:p>
        </p:txBody>
      </p:sp>
      <p:cxnSp>
        <p:nvCxnSpPr>
          <p:cNvPr id="71" name="Google Shape;71;p15"/>
          <p:cNvCxnSpPr/>
          <p:nvPr/>
        </p:nvCxnSpPr>
        <p:spPr>
          <a:xfrm>
            <a:off x="7171050" y="673125"/>
            <a:ext cx="0" cy="4158300"/>
          </a:xfrm>
          <a:prstGeom prst="straightConnector1">
            <a:avLst/>
          </a:prstGeom>
          <a:noFill/>
          <a:ln cap="flat" cmpd="sng" w="9525">
            <a:solidFill>
              <a:schemeClr val="dk2"/>
            </a:solidFill>
            <a:prstDash val="dash"/>
            <a:round/>
            <a:headEnd len="med" w="med" type="none"/>
            <a:tailEnd len="med" w="med" type="none"/>
          </a:ln>
        </p:spPr>
      </p:cxnSp>
      <p:grpSp>
        <p:nvGrpSpPr>
          <p:cNvPr id="72" name="Google Shape;72;p15"/>
          <p:cNvGrpSpPr/>
          <p:nvPr/>
        </p:nvGrpSpPr>
        <p:grpSpPr>
          <a:xfrm>
            <a:off x="4981250" y="1180435"/>
            <a:ext cx="2189799" cy="3811890"/>
            <a:chOff x="4981250" y="1180435"/>
            <a:chExt cx="2189799" cy="3811890"/>
          </a:xfrm>
        </p:grpSpPr>
        <p:pic>
          <p:nvPicPr>
            <p:cNvPr id="73" name="Google Shape;73;p15"/>
            <p:cNvPicPr preferRelativeResize="0"/>
            <p:nvPr/>
          </p:nvPicPr>
          <p:blipFill rotWithShape="1">
            <a:blip r:embed="rId3">
              <a:alphaModFix/>
            </a:blip>
            <a:srcRect b="0" l="0" r="50768" t="0"/>
            <a:stretch/>
          </p:blipFill>
          <p:spPr>
            <a:xfrm>
              <a:off x="6285950" y="2285425"/>
              <a:ext cx="885100" cy="1797750"/>
            </a:xfrm>
            <a:prstGeom prst="rect">
              <a:avLst/>
            </a:prstGeom>
            <a:noFill/>
            <a:ln>
              <a:noFill/>
            </a:ln>
          </p:spPr>
        </p:pic>
        <p:sp>
          <p:nvSpPr>
            <p:cNvPr id="74" name="Google Shape;74;p15"/>
            <p:cNvSpPr/>
            <p:nvPr/>
          </p:nvSpPr>
          <p:spPr>
            <a:xfrm>
              <a:off x="5468200" y="2823575"/>
              <a:ext cx="933600" cy="572700"/>
            </a:xfrm>
            <a:prstGeom prst="rect">
              <a:avLst/>
            </a:prstGeom>
            <a:solidFill>
              <a:srgbClr val="E6EBEE"/>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GB" sz="900">
                  <a:latin typeface="Montserrat"/>
                  <a:ea typeface="Montserrat"/>
                  <a:cs typeface="Montserrat"/>
                  <a:sym typeface="Montserrat"/>
                </a:rPr>
                <a:t>Complex lengthy simulations</a:t>
              </a:r>
              <a:endParaRPr sz="900">
                <a:latin typeface="Montserrat"/>
                <a:ea typeface="Montserrat"/>
                <a:cs typeface="Montserrat"/>
                <a:sym typeface="Montserrat"/>
              </a:endParaRPr>
            </a:p>
          </p:txBody>
        </p:sp>
        <p:pic>
          <p:nvPicPr>
            <p:cNvPr id="75" name="Google Shape;75;p15"/>
            <p:cNvPicPr preferRelativeResize="0"/>
            <p:nvPr/>
          </p:nvPicPr>
          <p:blipFill>
            <a:blip r:embed="rId4">
              <a:alphaModFix/>
            </a:blip>
            <a:stretch>
              <a:fillRect/>
            </a:stretch>
          </p:blipFill>
          <p:spPr>
            <a:xfrm>
              <a:off x="5340101" y="1669648"/>
              <a:ext cx="1774826" cy="667651"/>
            </a:xfrm>
            <a:prstGeom prst="rect">
              <a:avLst/>
            </a:prstGeom>
            <a:noFill/>
            <a:ln>
              <a:noFill/>
            </a:ln>
          </p:spPr>
        </p:pic>
        <p:pic>
          <p:nvPicPr>
            <p:cNvPr id="76" name="Google Shape;76;p15"/>
            <p:cNvPicPr preferRelativeResize="0"/>
            <p:nvPr/>
          </p:nvPicPr>
          <p:blipFill>
            <a:blip r:embed="rId5">
              <a:alphaModFix/>
            </a:blip>
            <a:stretch>
              <a:fillRect/>
            </a:stretch>
          </p:blipFill>
          <p:spPr>
            <a:xfrm>
              <a:off x="4981250" y="1180435"/>
              <a:ext cx="2002727" cy="597175"/>
            </a:xfrm>
            <a:prstGeom prst="rect">
              <a:avLst/>
            </a:prstGeom>
            <a:noFill/>
            <a:ln>
              <a:noFill/>
            </a:ln>
          </p:spPr>
        </p:pic>
        <p:pic>
          <p:nvPicPr>
            <p:cNvPr id="77" name="Google Shape;77;p15"/>
            <p:cNvPicPr preferRelativeResize="0"/>
            <p:nvPr/>
          </p:nvPicPr>
          <p:blipFill>
            <a:blip r:embed="rId6">
              <a:alphaModFix/>
            </a:blip>
            <a:stretch>
              <a:fillRect/>
            </a:stretch>
          </p:blipFill>
          <p:spPr>
            <a:xfrm>
              <a:off x="5947425" y="3761975"/>
              <a:ext cx="1072199" cy="1230350"/>
            </a:xfrm>
            <a:prstGeom prst="rect">
              <a:avLst/>
            </a:prstGeom>
            <a:noFill/>
            <a:ln>
              <a:noFill/>
            </a:ln>
          </p:spPr>
        </p:pic>
        <p:pic>
          <p:nvPicPr>
            <p:cNvPr id="78" name="Google Shape;78;p15"/>
            <p:cNvPicPr preferRelativeResize="0"/>
            <p:nvPr/>
          </p:nvPicPr>
          <p:blipFill>
            <a:blip r:embed="rId7">
              <a:alphaModFix/>
            </a:blip>
            <a:stretch>
              <a:fillRect/>
            </a:stretch>
          </p:blipFill>
          <p:spPr>
            <a:xfrm>
              <a:off x="4981250" y="2072650"/>
              <a:ext cx="918624" cy="688975"/>
            </a:xfrm>
            <a:prstGeom prst="rect">
              <a:avLst/>
            </a:prstGeom>
            <a:noFill/>
            <a:ln>
              <a:noFill/>
            </a:ln>
          </p:spPr>
        </p:pic>
        <p:pic>
          <p:nvPicPr>
            <p:cNvPr id="79" name="Google Shape;79;p15"/>
            <p:cNvPicPr preferRelativeResize="0"/>
            <p:nvPr/>
          </p:nvPicPr>
          <p:blipFill rotWithShape="1">
            <a:blip r:embed="rId8">
              <a:alphaModFix/>
            </a:blip>
            <a:srcRect b="0" l="0" r="50436" t="0"/>
            <a:stretch/>
          </p:blipFill>
          <p:spPr>
            <a:xfrm>
              <a:off x="5407300" y="3562025"/>
              <a:ext cx="1150602" cy="748250"/>
            </a:xfrm>
            <a:prstGeom prst="rect">
              <a:avLst/>
            </a:prstGeom>
            <a:noFill/>
            <a:ln>
              <a:noFill/>
            </a:ln>
          </p:spPr>
        </p:pic>
      </p:grpSp>
      <p:sp>
        <p:nvSpPr>
          <p:cNvPr id="80" name="Google Shape;80;p15"/>
          <p:cNvSpPr txBox="1"/>
          <p:nvPr/>
        </p:nvSpPr>
        <p:spPr>
          <a:xfrm>
            <a:off x="5292775" y="673125"/>
            <a:ext cx="1601400" cy="33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1100">
                <a:solidFill>
                  <a:schemeClr val="dk2"/>
                </a:solidFill>
                <a:latin typeface="Montserrat"/>
                <a:ea typeface="Montserrat"/>
                <a:cs typeface="Montserrat"/>
                <a:sym typeface="Montserrat"/>
              </a:rPr>
              <a:t>O(min, hours, days)</a:t>
            </a:r>
            <a:endParaRPr sz="1100">
              <a:solidFill>
                <a:schemeClr val="dk2"/>
              </a:solidFill>
              <a:latin typeface="Montserrat"/>
              <a:ea typeface="Montserrat"/>
              <a:cs typeface="Montserrat"/>
              <a:sym typeface="Montserrat"/>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2" name="Shape 392"/>
        <p:cNvGrpSpPr/>
        <p:nvPr/>
      </p:nvGrpSpPr>
      <p:grpSpPr>
        <a:xfrm>
          <a:off x="0" y="0"/>
          <a:ext cx="0" cy="0"/>
          <a:chOff x="0" y="0"/>
          <a:chExt cx="0" cy="0"/>
        </a:xfrm>
      </p:grpSpPr>
      <p:sp>
        <p:nvSpPr>
          <p:cNvPr id="393" name="Google Shape;393;p42"/>
          <p:cNvSpPr txBox="1"/>
          <p:nvPr>
            <p:ph idx="1" type="body"/>
          </p:nvPr>
        </p:nvSpPr>
        <p:spPr>
          <a:xfrm>
            <a:off x="197875" y="768318"/>
            <a:ext cx="8687100" cy="36969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GB"/>
              <a:t>In first approximations, nothing is needed → simulations outputs can be stored on local HDs (??) and on EOS/AFS/other could systems</a:t>
            </a:r>
            <a:endParaRPr/>
          </a:p>
          <a:p>
            <a:pPr indent="-317500" lvl="1" marL="914400" rtl="0" algn="l">
              <a:spcBef>
                <a:spcPts val="0"/>
              </a:spcBef>
              <a:spcAft>
                <a:spcPts val="0"/>
              </a:spcAft>
              <a:buSzPts val="1400"/>
              <a:buChar char="◆"/>
            </a:pPr>
            <a:r>
              <a:rPr lang="en-GB"/>
              <a:t>Models can be “pickled” or “jsoned” and stored too </a:t>
            </a:r>
            <a:endParaRPr/>
          </a:p>
          <a:p>
            <a:pPr indent="-342900" lvl="0" marL="457200" rtl="0" algn="l">
              <a:spcBef>
                <a:spcPts val="0"/>
              </a:spcBef>
              <a:spcAft>
                <a:spcPts val="0"/>
              </a:spcAft>
              <a:buSzPts val="1800"/>
              <a:buChar char="➔"/>
            </a:pPr>
            <a:r>
              <a:rPr lang="en-GB"/>
              <a:t>Why do we need an “infrastructure” for SM?</a:t>
            </a:r>
            <a:endParaRPr/>
          </a:p>
          <a:p>
            <a:pPr indent="-317500" lvl="1" marL="914400" rtl="0" algn="l">
              <a:spcBef>
                <a:spcPts val="0"/>
              </a:spcBef>
              <a:spcAft>
                <a:spcPts val="0"/>
              </a:spcAft>
              <a:buSzPts val="1400"/>
              <a:buChar char="◆"/>
            </a:pPr>
            <a:r>
              <a:rPr b="1" lang="en-GB" u="sng"/>
              <a:t>Continuity</a:t>
            </a:r>
            <a:r>
              <a:rPr lang="en-GB"/>
              <a:t> → Ensure that a model “survives” the owner change</a:t>
            </a:r>
            <a:endParaRPr/>
          </a:p>
          <a:p>
            <a:pPr indent="-317500" lvl="1" marL="914400" rtl="0" algn="l">
              <a:spcBef>
                <a:spcPts val="0"/>
              </a:spcBef>
              <a:spcAft>
                <a:spcPts val="0"/>
              </a:spcAft>
              <a:buSzPts val="1400"/>
              <a:buChar char="◆"/>
            </a:pPr>
            <a:r>
              <a:rPr b="1" lang="en-GB" u="sng"/>
              <a:t>Sharing</a:t>
            </a:r>
            <a:r>
              <a:rPr lang="en-GB"/>
              <a:t> → easily share a SM with others that may need the same one</a:t>
            </a:r>
            <a:endParaRPr/>
          </a:p>
          <a:p>
            <a:pPr indent="-317500" lvl="1" marL="914400" rtl="0" algn="l">
              <a:spcBef>
                <a:spcPts val="0"/>
              </a:spcBef>
              <a:spcAft>
                <a:spcPts val="0"/>
              </a:spcAft>
              <a:buSzPts val="1400"/>
              <a:buChar char="◆"/>
            </a:pPr>
            <a:r>
              <a:rPr b="1" lang="en-GB" u="sng"/>
              <a:t>Deployment</a:t>
            </a:r>
            <a:r>
              <a:rPr lang="en-GB"/>
              <a:t> → SMs can be used as quick online models in operation </a:t>
            </a:r>
            <a:endParaRPr/>
          </a:p>
        </p:txBody>
      </p:sp>
      <p:sp>
        <p:nvSpPr>
          <p:cNvPr id="394" name="Google Shape;394;p42"/>
          <p:cNvSpPr txBox="1"/>
          <p:nvPr>
            <p:ph type="title"/>
          </p:nvPr>
        </p:nvSpPr>
        <p:spPr>
          <a:xfrm>
            <a:off x="8250" y="-6"/>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Infrastructure needed to scale it up</a:t>
            </a:r>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8" name="Shape 398"/>
        <p:cNvGrpSpPr/>
        <p:nvPr/>
      </p:nvGrpSpPr>
      <p:grpSpPr>
        <a:xfrm>
          <a:off x="0" y="0"/>
          <a:ext cx="0" cy="0"/>
          <a:chOff x="0" y="0"/>
          <a:chExt cx="0" cy="0"/>
        </a:xfrm>
      </p:grpSpPr>
      <p:sp>
        <p:nvSpPr>
          <p:cNvPr id="399" name="Google Shape;399;p43"/>
          <p:cNvSpPr txBox="1"/>
          <p:nvPr>
            <p:ph idx="1" type="body"/>
          </p:nvPr>
        </p:nvSpPr>
        <p:spPr>
          <a:xfrm>
            <a:off x="197875" y="768326"/>
            <a:ext cx="5014500" cy="40260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GB"/>
              <a:t>Fundamental to preserve source data for SM</a:t>
            </a:r>
            <a:endParaRPr/>
          </a:p>
          <a:p>
            <a:pPr indent="0" lvl="0" marL="0" rtl="0" algn="l">
              <a:spcBef>
                <a:spcPts val="1600"/>
              </a:spcBef>
              <a:spcAft>
                <a:spcPts val="1600"/>
              </a:spcAft>
              <a:buNone/>
            </a:pPr>
            <a:r>
              <a:t/>
            </a:r>
            <a:endParaRPr/>
          </a:p>
        </p:txBody>
      </p:sp>
      <p:sp>
        <p:nvSpPr>
          <p:cNvPr id="400" name="Google Shape;400;p43"/>
          <p:cNvSpPr txBox="1"/>
          <p:nvPr>
            <p:ph type="title"/>
          </p:nvPr>
        </p:nvSpPr>
        <p:spPr>
          <a:xfrm>
            <a:off x="8250" y="-6"/>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Storage of simulations data for SM</a:t>
            </a:r>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4" name="Shape 404"/>
        <p:cNvGrpSpPr/>
        <p:nvPr/>
      </p:nvGrpSpPr>
      <p:grpSpPr>
        <a:xfrm>
          <a:off x="0" y="0"/>
          <a:ext cx="0" cy="0"/>
          <a:chOff x="0" y="0"/>
          <a:chExt cx="0" cy="0"/>
        </a:xfrm>
      </p:grpSpPr>
      <p:sp>
        <p:nvSpPr>
          <p:cNvPr id="405" name="Google Shape;405;p44"/>
          <p:cNvSpPr txBox="1"/>
          <p:nvPr>
            <p:ph idx="1" type="body"/>
          </p:nvPr>
        </p:nvSpPr>
        <p:spPr>
          <a:xfrm>
            <a:off x="197875" y="768326"/>
            <a:ext cx="5014500" cy="40260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GB"/>
              <a:t>Fundamental to preserve source data for SM</a:t>
            </a:r>
            <a:endParaRPr/>
          </a:p>
          <a:p>
            <a:pPr indent="-317500" lvl="1" marL="914400" rtl="0" algn="l">
              <a:spcBef>
                <a:spcPts val="0"/>
              </a:spcBef>
              <a:spcAft>
                <a:spcPts val="0"/>
              </a:spcAft>
              <a:buSzPts val="1400"/>
              <a:buChar char="◆"/>
            </a:pPr>
            <a:r>
              <a:rPr lang="en-GB"/>
              <a:t>The SM is only good as its source data…</a:t>
            </a:r>
            <a:endParaRPr/>
          </a:p>
          <a:p>
            <a:pPr indent="0" lvl="0" marL="0" rtl="0" algn="l">
              <a:spcBef>
                <a:spcPts val="1600"/>
              </a:spcBef>
              <a:spcAft>
                <a:spcPts val="1600"/>
              </a:spcAft>
              <a:buNone/>
            </a:pPr>
            <a:r>
              <a:t/>
            </a:r>
            <a:endParaRPr/>
          </a:p>
        </p:txBody>
      </p:sp>
      <p:sp>
        <p:nvSpPr>
          <p:cNvPr id="406" name="Google Shape;406;p44"/>
          <p:cNvSpPr txBox="1"/>
          <p:nvPr>
            <p:ph type="title"/>
          </p:nvPr>
        </p:nvSpPr>
        <p:spPr>
          <a:xfrm>
            <a:off x="8250" y="-6"/>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Storage of simulations data for SM</a:t>
            </a:r>
            <a:endParaRPr/>
          </a:p>
        </p:txBody>
      </p:sp>
      <p:pic>
        <p:nvPicPr>
          <p:cNvPr id="407" name="Google Shape;407;p44"/>
          <p:cNvPicPr preferRelativeResize="0"/>
          <p:nvPr/>
        </p:nvPicPr>
        <p:blipFill>
          <a:blip r:embed="rId3">
            <a:alphaModFix/>
          </a:blip>
          <a:stretch>
            <a:fillRect/>
          </a:stretch>
        </p:blipFill>
        <p:spPr>
          <a:xfrm>
            <a:off x="5364775" y="725094"/>
            <a:ext cx="3626826" cy="2017422"/>
          </a:xfrm>
          <a:prstGeom prst="rect">
            <a:avLst/>
          </a:prstGeom>
          <a:noFill/>
          <a:ln>
            <a:noFill/>
          </a:ln>
        </p:spPr>
      </p:pic>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1" name="Shape 411"/>
        <p:cNvGrpSpPr/>
        <p:nvPr/>
      </p:nvGrpSpPr>
      <p:grpSpPr>
        <a:xfrm>
          <a:off x="0" y="0"/>
          <a:ext cx="0" cy="0"/>
          <a:chOff x="0" y="0"/>
          <a:chExt cx="0" cy="0"/>
        </a:xfrm>
      </p:grpSpPr>
      <p:sp>
        <p:nvSpPr>
          <p:cNvPr id="412" name="Google Shape;412;p45"/>
          <p:cNvSpPr txBox="1"/>
          <p:nvPr>
            <p:ph idx="1" type="body"/>
          </p:nvPr>
        </p:nvSpPr>
        <p:spPr>
          <a:xfrm>
            <a:off x="197875" y="768326"/>
            <a:ext cx="5014500" cy="40260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GB"/>
              <a:t>Fundamental to preserve source data for SM</a:t>
            </a:r>
            <a:endParaRPr/>
          </a:p>
          <a:p>
            <a:pPr indent="-317500" lvl="1" marL="914400" rtl="0" algn="l">
              <a:spcBef>
                <a:spcPts val="0"/>
              </a:spcBef>
              <a:spcAft>
                <a:spcPts val="0"/>
              </a:spcAft>
              <a:buSzPts val="1400"/>
              <a:buChar char="◆"/>
            </a:pPr>
            <a:r>
              <a:rPr lang="en-GB"/>
              <a:t>The SM is only good as its source data…</a:t>
            </a:r>
            <a:endParaRPr/>
          </a:p>
          <a:p>
            <a:pPr indent="-342900" lvl="0" marL="457200" rtl="0" algn="l">
              <a:spcBef>
                <a:spcPts val="0"/>
              </a:spcBef>
              <a:spcAft>
                <a:spcPts val="0"/>
              </a:spcAft>
              <a:buSzPts val="1800"/>
              <a:buChar char="➔"/>
            </a:pPr>
            <a:r>
              <a:rPr lang="en-GB"/>
              <a:t>Ideally we can use </a:t>
            </a:r>
            <a:r>
              <a:rPr b="1" lang="en-GB" u="sng"/>
              <a:t>NXCALS with the ingestion API in python</a:t>
            </a:r>
            <a:endParaRPr b="1" u="sng"/>
          </a:p>
          <a:p>
            <a:pPr indent="-317500" lvl="1" marL="914400" rtl="0" algn="l">
              <a:spcBef>
                <a:spcPts val="0"/>
              </a:spcBef>
              <a:spcAft>
                <a:spcPts val="0"/>
              </a:spcAft>
              <a:buSzPts val="1400"/>
              <a:buChar char="◆"/>
            </a:pPr>
            <a:r>
              <a:rPr lang="en-GB" u="sng">
                <a:solidFill>
                  <a:schemeClr val="hlink"/>
                </a:solidFill>
                <a:hlinkClick r:id="rId3"/>
              </a:rPr>
              <a:t>Already available in Java</a:t>
            </a:r>
            <a:endParaRPr/>
          </a:p>
          <a:p>
            <a:pPr indent="-317500" lvl="1" marL="914400" rtl="0" algn="l">
              <a:spcBef>
                <a:spcPts val="0"/>
              </a:spcBef>
              <a:spcAft>
                <a:spcPts val="0"/>
              </a:spcAft>
              <a:buSzPts val="1400"/>
              <a:buChar char="◆"/>
            </a:pPr>
            <a:r>
              <a:rPr b="1" lang="en-GB" u="sng"/>
              <a:t>Python native API should be possible and needed for most of our use-cases </a:t>
            </a:r>
            <a:endParaRPr b="1" u="sng"/>
          </a:p>
          <a:p>
            <a:pPr indent="-317500" lvl="1" marL="914400" rtl="0" algn="l">
              <a:spcBef>
                <a:spcPts val="0"/>
              </a:spcBef>
              <a:spcAft>
                <a:spcPts val="0"/>
              </a:spcAft>
              <a:buSzPts val="1400"/>
              <a:buChar char="◆"/>
            </a:pPr>
            <a:r>
              <a:rPr lang="en-GB"/>
              <a:t>Timescale to be agreed upon given resources (action to follow up)</a:t>
            </a:r>
            <a:endParaRPr/>
          </a:p>
        </p:txBody>
      </p:sp>
      <p:sp>
        <p:nvSpPr>
          <p:cNvPr id="413" name="Google Shape;413;p45"/>
          <p:cNvSpPr txBox="1"/>
          <p:nvPr>
            <p:ph type="title"/>
          </p:nvPr>
        </p:nvSpPr>
        <p:spPr>
          <a:xfrm>
            <a:off x="8250" y="-6"/>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Storage of simulations data for SM</a:t>
            </a:r>
            <a:endParaRPr/>
          </a:p>
        </p:txBody>
      </p:sp>
      <p:pic>
        <p:nvPicPr>
          <p:cNvPr id="414" name="Google Shape;414;p45"/>
          <p:cNvPicPr preferRelativeResize="0"/>
          <p:nvPr/>
        </p:nvPicPr>
        <p:blipFill>
          <a:blip r:embed="rId4">
            <a:alphaModFix/>
          </a:blip>
          <a:stretch>
            <a:fillRect/>
          </a:stretch>
        </p:blipFill>
        <p:spPr>
          <a:xfrm>
            <a:off x="5364775" y="725094"/>
            <a:ext cx="3626826" cy="2017422"/>
          </a:xfrm>
          <a:prstGeom prst="rect">
            <a:avLst/>
          </a:prstGeom>
          <a:noFill/>
          <a:ln>
            <a:noFill/>
          </a:ln>
        </p:spPr>
      </p:pic>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8" name="Shape 418"/>
        <p:cNvGrpSpPr/>
        <p:nvPr/>
      </p:nvGrpSpPr>
      <p:grpSpPr>
        <a:xfrm>
          <a:off x="0" y="0"/>
          <a:ext cx="0" cy="0"/>
          <a:chOff x="0" y="0"/>
          <a:chExt cx="0" cy="0"/>
        </a:xfrm>
      </p:grpSpPr>
      <p:sp>
        <p:nvSpPr>
          <p:cNvPr id="419" name="Google Shape;419;p46"/>
          <p:cNvSpPr txBox="1"/>
          <p:nvPr>
            <p:ph idx="1" type="body"/>
          </p:nvPr>
        </p:nvSpPr>
        <p:spPr>
          <a:xfrm>
            <a:off x="197875" y="768325"/>
            <a:ext cx="4637700" cy="1847700"/>
          </a:xfrm>
          <a:prstGeom prst="rect">
            <a:avLst/>
          </a:prstGeom>
        </p:spPr>
        <p:txBody>
          <a:bodyPr anchorCtr="0" anchor="t" bIns="91425" lIns="91425" spcFirstLastPara="1" rIns="91425" wrap="square" tIns="91425">
            <a:normAutofit fontScale="92500" lnSpcReduction="20000"/>
          </a:bodyPr>
          <a:lstStyle/>
          <a:p>
            <a:pPr indent="-334327" lvl="0" marL="457200" rtl="0" algn="l">
              <a:spcBef>
                <a:spcPts val="0"/>
              </a:spcBef>
              <a:spcAft>
                <a:spcPts val="0"/>
              </a:spcAft>
              <a:buSzPct val="100000"/>
              <a:buChar char="➔"/>
            </a:pPr>
            <a:r>
              <a:rPr b="1" lang="en-GB" u="sng"/>
              <a:t>Serving:</a:t>
            </a:r>
            <a:endParaRPr b="1" u="sng"/>
          </a:p>
          <a:p>
            <a:pPr indent="-310832" lvl="1" marL="914400" rtl="0" algn="l">
              <a:spcBef>
                <a:spcPts val="0"/>
              </a:spcBef>
              <a:spcAft>
                <a:spcPts val="0"/>
              </a:spcAft>
              <a:buSzPct val="100000"/>
              <a:buChar char="◆"/>
            </a:pPr>
            <a:r>
              <a:rPr lang="en-GB"/>
              <a:t>We have the </a:t>
            </a:r>
            <a:r>
              <a:rPr b="1" lang="en-GB" u="sng"/>
              <a:t>Machine Learning Platform</a:t>
            </a:r>
            <a:r>
              <a:rPr lang="en-GB"/>
              <a:t> </a:t>
            </a:r>
            <a:r>
              <a:rPr lang="en-GB" u="sng">
                <a:solidFill>
                  <a:schemeClr val="hlink"/>
                </a:solidFill>
                <a:hlinkClick r:id="rId3"/>
              </a:rPr>
              <a:t>[12]</a:t>
            </a:r>
            <a:r>
              <a:rPr lang="en-GB"/>
              <a:t> ⇒ used in operation in a few cases </a:t>
            </a:r>
            <a:endParaRPr/>
          </a:p>
          <a:p>
            <a:pPr indent="-310832" lvl="1" marL="914400" rtl="0" algn="l">
              <a:spcBef>
                <a:spcPts val="0"/>
              </a:spcBef>
              <a:spcAft>
                <a:spcPts val="0"/>
              </a:spcAft>
              <a:buSzPct val="100000"/>
              <a:buChar char="◆"/>
            </a:pPr>
            <a:r>
              <a:rPr lang="en-GB"/>
              <a:t>It offers both standalone and local inference </a:t>
            </a:r>
            <a:endParaRPr/>
          </a:p>
          <a:p>
            <a:pPr indent="-310832" lvl="1" marL="914400" rtl="0" algn="l">
              <a:spcBef>
                <a:spcPts val="0"/>
              </a:spcBef>
              <a:spcAft>
                <a:spcPts val="0"/>
              </a:spcAft>
              <a:buSzPct val="100000"/>
              <a:buChar char="◆"/>
            </a:pPr>
            <a:r>
              <a:rPr lang="en-GB"/>
              <a:t>Great for model versioning and integration in the control system ⇒ simplification needed to be streamlined </a:t>
            </a:r>
            <a:endParaRPr b="1" u="sng"/>
          </a:p>
        </p:txBody>
      </p:sp>
      <p:sp>
        <p:nvSpPr>
          <p:cNvPr id="420" name="Google Shape;420;p46"/>
          <p:cNvSpPr txBox="1"/>
          <p:nvPr>
            <p:ph type="title"/>
          </p:nvPr>
        </p:nvSpPr>
        <p:spPr>
          <a:xfrm>
            <a:off x="8250" y="-6"/>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Serving and monitoring @ CERN</a:t>
            </a:r>
            <a:endParaRPr/>
          </a:p>
        </p:txBody>
      </p:sp>
      <p:pic>
        <p:nvPicPr>
          <p:cNvPr id="421" name="Google Shape;421;p46"/>
          <p:cNvPicPr preferRelativeResize="0"/>
          <p:nvPr/>
        </p:nvPicPr>
        <p:blipFill>
          <a:blip r:embed="rId4">
            <a:alphaModFix/>
          </a:blip>
          <a:stretch>
            <a:fillRect/>
          </a:stretch>
        </p:blipFill>
        <p:spPr>
          <a:xfrm>
            <a:off x="4929800" y="1035620"/>
            <a:ext cx="4122524" cy="1426775"/>
          </a:xfrm>
          <a:prstGeom prst="rect">
            <a:avLst/>
          </a:prstGeom>
          <a:noFill/>
          <a:ln>
            <a:noFill/>
          </a:ln>
        </p:spPr>
      </p:pic>
      <p:sp>
        <p:nvSpPr>
          <p:cNvPr id="422" name="Google Shape;422;p46"/>
          <p:cNvSpPr txBox="1"/>
          <p:nvPr/>
        </p:nvSpPr>
        <p:spPr>
          <a:xfrm>
            <a:off x="5886200" y="3634800"/>
            <a:ext cx="763200" cy="188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800">
                <a:solidFill>
                  <a:schemeClr val="lt1"/>
                </a:solidFill>
                <a:latin typeface="Montserrat"/>
                <a:ea typeface="Montserrat"/>
                <a:cs typeface="Montserrat"/>
                <a:sym typeface="Montserrat"/>
              </a:rPr>
              <a:t>neptune.ai</a:t>
            </a:r>
            <a:endParaRPr sz="800">
              <a:solidFill>
                <a:schemeClr val="lt1"/>
              </a:solidFill>
              <a:latin typeface="Montserrat"/>
              <a:ea typeface="Montserrat"/>
              <a:cs typeface="Montserrat"/>
              <a:sym typeface="Montserrat"/>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6" name="Shape 426"/>
        <p:cNvGrpSpPr/>
        <p:nvPr/>
      </p:nvGrpSpPr>
      <p:grpSpPr>
        <a:xfrm>
          <a:off x="0" y="0"/>
          <a:ext cx="0" cy="0"/>
          <a:chOff x="0" y="0"/>
          <a:chExt cx="0" cy="0"/>
        </a:xfrm>
      </p:grpSpPr>
      <p:sp>
        <p:nvSpPr>
          <p:cNvPr id="427" name="Google Shape;427;p47"/>
          <p:cNvSpPr txBox="1"/>
          <p:nvPr>
            <p:ph idx="1" type="body"/>
          </p:nvPr>
        </p:nvSpPr>
        <p:spPr>
          <a:xfrm>
            <a:off x="197875" y="768325"/>
            <a:ext cx="4637700" cy="3696900"/>
          </a:xfrm>
          <a:prstGeom prst="rect">
            <a:avLst/>
          </a:prstGeom>
        </p:spPr>
        <p:txBody>
          <a:bodyPr anchorCtr="0" anchor="t" bIns="91425" lIns="91425" spcFirstLastPara="1" rIns="91425" wrap="square" tIns="91425">
            <a:normAutofit fontScale="92500" lnSpcReduction="20000"/>
          </a:bodyPr>
          <a:lstStyle/>
          <a:p>
            <a:pPr indent="-334327" lvl="0" marL="457200" rtl="0" algn="l">
              <a:spcBef>
                <a:spcPts val="0"/>
              </a:spcBef>
              <a:spcAft>
                <a:spcPts val="0"/>
              </a:spcAft>
              <a:buSzPct val="100000"/>
              <a:buChar char="➔"/>
            </a:pPr>
            <a:r>
              <a:rPr b="1" lang="en-GB" u="sng"/>
              <a:t>Serving:</a:t>
            </a:r>
            <a:endParaRPr b="1" u="sng"/>
          </a:p>
          <a:p>
            <a:pPr indent="-310832" lvl="1" marL="914400" rtl="0" algn="l">
              <a:spcBef>
                <a:spcPts val="0"/>
              </a:spcBef>
              <a:spcAft>
                <a:spcPts val="0"/>
              </a:spcAft>
              <a:buSzPct val="100000"/>
              <a:buChar char="◆"/>
            </a:pPr>
            <a:r>
              <a:rPr lang="en-GB"/>
              <a:t>We have the </a:t>
            </a:r>
            <a:r>
              <a:rPr b="1" lang="en-GB" u="sng"/>
              <a:t>Machine Learning Platform</a:t>
            </a:r>
            <a:r>
              <a:rPr lang="en-GB"/>
              <a:t> </a:t>
            </a:r>
            <a:r>
              <a:rPr lang="en-GB" u="sng">
                <a:solidFill>
                  <a:schemeClr val="hlink"/>
                </a:solidFill>
                <a:hlinkClick r:id="rId3"/>
              </a:rPr>
              <a:t>[12]</a:t>
            </a:r>
            <a:r>
              <a:rPr lang="en-GB"/>
              <a:t> ⇒ used in operation in a few cases </a:t>
            </a:r>
            <a:endParaRPr/>
          </a:p>
          <a:p>
            <a:pPr indent="-310832" lvl="1" marL="914400" rtl="0" algn="l">
              <a:spcBef>
                <a:spcPts val="0"/>
              </a:spcBef>
              <a:spcAft>
                <a:spcPts val="0"/>
              </a:spcAft>
              <a:buSzPct val="100000"/>
              <a:buChar char="◆"/>
            </a:pPr>
            <a:r>
              <a:rPr lang="en-GB"/>
              <a:t>It offers both standalone and local inference </a:t>
            </a:r>
            <a:endParaRPr/>
          </a:p>
          <a:p>
            <a:pPr indent="-310832" lvl="1" marL="914400" rtl="0" algn="l">
              <a:spcBef>
                <a:spcPts val="0"/>
              </a:spcBef>
              <a:spcAft>
                <a:spcPts val="0"/>
              </a:spcAft>
              <a:buSzPct val="100000"/>
              <a:buChar char="◆"/>
            </a:pPr>
            <a:r>
              <a:rPr lang="en-GB"/>
              <a:t>Great for model versioning and integration in the control system ⇒ </a:t>
            </a:r>
            <a:r>
              <a:rPr lang="en-GB"/>
              <a:t>simplification</a:t>
            </a:r>
            <a:r>
              <a:rPr lang="en-GB"/>
              <a:t> needed to be streamlined </a:t>
            </a:r>
            <a:endParaRPr/>
          </a:p>
          <a:p>
            <a:pPr indent="-334327" lvl="0" marL="457200" rtl="0" algn="l">
              <a:spcBef>
                <a:spcPts val="0"/>
              </a:spcBef>
              <a:spcAft>
                <a:spcPts val="0"/>
              </a:spcAft>
              <a:buSzPct val="100000"/>
              <a:buChar char="➔"/>
            </a:pPr>
            <a:r>
              <a:rPr b="1" lang="en-GB" u="sng"/>
              <a:t>Monitoring: 	</a:t>
            </a:r>
            <a:endParaRPr b="1" u="sng"/>
          </a:p>
          <a:p>
            <a:pPr indent="-310832" lvl="1" marL="914400" rtl="0" algn="l">
              <a:spcBef>
                <a:spcPts val="0"/>
              </a:spcBef>
              <a:spcAft>
                <a:spcPts val="0"/>
              </a:spcAft>
              <a:buSzPct val="100000"/>
              <a:buChar char="◆"/>
            </a:pPr>
            <a:r>
              <a:rPr lang="en-GB"/>
              <a:t>Need to use own tools (so many available open source) </a:t>
            </a:r>
            <a:endParaRPr/>
          </a:p>
          <a:p>
            <a:pPr indent="-310832" lvl="1" marL="914400" rtl="0" algn="l">
              <a:spcBef>
                <a:spcPts val="0"/>
              </a:spcBef>
              <a:spcAft>
                <a:spcPts val="0"/>
              </a:spcAft>
              <a:buSzPct val="100000"/>
              <a:buChar char="◆"/>
            </a:pPr>
            <a:r>
              <a:rPr lang="en-GB"/>
              <a:t>Hard then to close the loop on updating model in MLP…</a:t>
            </a:r>
            <a:endParaRPr/>
          </a:p>
          <a:p>
            <a:pPr indent="-310832" lvl="1" marL="914400" rtl="0" algn="l">
              <a:spcBef>
                <a:spcPts val="0"/>
              </a:spcBef>
              <a:spcAft>
                <a:spcPts val="0"/>
              </a:spcAft>
              <a:buSzPct val="100000"/>
              <a:buChar char="◆"/>
            </a:pPr>
            <a:r>
              <a:rPr lang="en-GB"/>
              <a:t>GitLab already offers way to monitor and register models via MLflow </a:t>
            </a:r>
            <a:r>
              <a:rPr lang="en-GB" u="sng">
                <a:solidFill>
                  <a:schemeClr val="hlink"/>
                </a:solidFill>
                <a:hlinkClick r:id="rId4"/>
              </a:rPr>
              <a:t>[13]</a:t>
            </a:r>
            <a:r>
              <a:rPr lang="en-GB"/>
              <a:t> - can this be a good way to explore? </a:t>
            </a:r>
            <a:r>
              <a:rPr b="1" lang="en-GB" u="sng"/>
              <a:t>⇒ need to solve this to be able to have up-to-date models automatically!</a:t>
            </a:r>
            <a:endParaRPr b="1" u="sng"/>
          </a:p>
        </p:txBody>
      </p:sp>
      <p:sp>
        <p:nvSpPr>
          <p:cNvPr id="428" name="Google Shape;428;p47"/>
          <p:cNvSpPr txBox="1"/>
          <p:nvPr>
            <p:ph type="title"/>
          </p:nvPr>
        </p:nvSpPr>
        <p:spPr>
          <a:xfrm>
            <a:off x="8250" y="-6"/>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Serving and monitoring @ CERN</a:t>
            </a:r>
            <a:endParaRPr/>
          </a:p>
        </p:txBody>
      </p:sp>
      <p:pic>
        <p:nvPicPr>
          <p:cNvPr id="429" name="Google Shape;429;p47"/>
          <p:cNvPicPr preferRelativeResize="0"/>
          <p:nvPr/>
        </p:nvPicPr>
        <p:blipFill>
          <a:blip r:embed="rId5">
            <a:alphaModFix/>
          </a:blip>
          <a:stretch>
            <a:fillRect/>
          </a:stretch>
        </p:blipFill>
        <p:spPr>
          <a:xfrm>
            <a:off x="4929800" y="1035620"/>
            <a:ext cx="4122524" cy="1426775"/>
          </a:xfrm>
          <a:prstGeom prst="rect">
            <a:avLst/>
          </a:prstGeom>
          <a:noFill/>
          <a:ln>
            <a:noFill/>
          </a:ln>
        </p:spPr>
      </p:pic>
      <p:pic>
        <p:nvPicPr>
          <p:cNvPr id="430" name="Google Shape;430;p47"/>
          <p:cNvPicPr preferRelativeResize="0"/>
          <p:nvPr/>
        </p:nvPicPr>
        <p:blipFill>
          <a:blip r:embed="rId6">
            <a:alphaModFix/>
          </a:blip>
          <a:stretch>
            <a:fillRect/>
          </a:stretch>
        </p:blipFill>
        <p:spPr>
          <a:xfrm>
            <a:off x="4987975" y="2614798"/>
            <a:ext cx="2397949" cy="1401550"/>
          </a:xfrm>
          <a:prstGeom prst="rect">
            <a:avLst/>
          </a:prstGeom>
          <a:noFill/>
          <a:ln>
            <a:noFill/>
          </a:ln>
        </p:spPr>
      </p:pic>
      <p:pic>
        <p:nvPicPr>
          <p:cNvPr id="431" name="Google Shape;431;p47"/>
          <p:cNvPicPr preferRelativeResize="0"/>
          <p:nvPr/>
        </p:nvPicPr>
        <p:blipFill>
          <a:blip r:embed="rId7">
            <a:alphaModFix/>
          </a:blip>
          <a:stretch>
            <a:fillRect/>
          </a:stretch>
        </p:blipFill>
        <p:spPr>
          <a:xfrm>
            <a:off x="5737525" y="3347975"/>
            <a:ext cx="3342149" cy="1774300"/>
          </a:xfrm>
          <a:prstGeom prst="rect">
            <a:avLst/>
          </a:prstGeom>
          <a:noFill/>
          <a:ln>
            <a:noFill/>
          </a:ln>
        </p:spPr>
      </p:pic>
      <p:sp>
        <p:nvSpPr>
          <p:cNvPr id="432" name="Google Shape;432;p47"/>
          <p:cNvSpPr txBox="1"/>
          <p:nvPr/>
        </p:nvSpPr>
        <p:spPr>
          <a:xfrm>
            <a:off x="5886200" y="3406200"/>
            <a:ext cx="763200" cy="188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800">
                <a:solidFill>
                  <a:schemeClr val="lt1"/>
                </a:solidFill>
                <a:latin typeface="Montserrat"/>
                <a:ea typeface="Montserrat"/>
                <a:cs typeface="Montserrat"/>
                <a:sym typeface="Montserrat"/>
              </a:rPr>
              <a:t>neptune.ai</a:t>
            </a:r>
            <a:endParaRPr sz="800">
              <a:solidFill>
                <a:schemeClr val="lt1"/>
              </a:solidFill>
              <a:latin typeface="Montserrat"/>
              <a:ea typeface="Montserrat"/>
              <a:cs typeface="Montserrat"/>
              <a:sym typeface="Montserrat"/>
            </a:endParaRPr>
          </a:p>
        </p:txBody>
      </p:sp>
      <p:sp>
        <p:nvSpPr>
          <p:cNvPr id="433" name="Google Shape;433;p47"/>
          <p:cNvSpPr txBox="1"/>
          <p:nvPr/>
        </p:nvSpPr>
        <p:spPr>
          <a:xfrm>
            <a:off x="6829500" y="2579175"/>
            <a:ext cx="763200" cy="188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800">
                <a:solidFill>
                  <a:schemeClr val="lt1"/>
                </a:solidFill>
                <a:latin typeface="Montserrat"/>
                <a:ea typeface="Montserrat"/>
                <a:cs typeface="Montserrat"/>
                <a:sym typeface="Montserrat"/>
              </a:rPr>
              <a:t>MLFlow</a:t>
            </a:r>
            <a:endParaRPr sz="800">
              <a:solidFill>
                <a:schemeClr val="lt1"/>
              </a:solidFill>
              <a:latin typeface="Montserrat"/>
              <a:ea typeface="Montserrat"/>
              <a:cs typeface="Montserrat"/>
              <a:sym typeface="Montserrat"/>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7" name="Shape 437"/>
        <p:cNvGrpSpPr/>
        <p:nvPr/>
      </p:nvGrpSpPr>
      <p:grpSpPr>
        <a:xfrm>
          <a:off x="0" y="0"/>
          <a:ext cx="0" cy="0"/>
          <a:chOff x="0" y="0"/>
          <a:chExt cx="0" cy="0"/>
        </a:xfrm>
      </p:grpSpPr>
      <p:sp>
        <p:nvSpPr>
          <p:cNvPr id="438" name="Google Shape;438;p48"/>
          <p:cNvSpPr txBox="1"/>
          <p:nvPr>
            <p:ph idx="1" type="body"/>
          </p:nvPr>
        </p:nvSpPr>
        <p:spPr>
          <a:xfrm>
            <a:off x="197875" y="768318"/>
            <a:ext cx="8687100" cy="36969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GB"/>
              <a:t>Surrogate modelling is a tool that can be used to </a:t>
            </a:r>
            <a:r>
              <a:rPr lang="en-GB"/>
              <a:t>tackle</a:t>
            </a:r>
            <a:r>
              <a:rPr lang="en-GB"/>
              <a:t> quite a few problems</a:t>
            </a:r>
            <a:endParaRPr/>
          </a:p>
          <a:p>
            <a:pPr indent="0" lvl="0" marL="0" rtl="0" algn="l">
              <a:spcBef>
                <a:spcPts val="1600"/>
              </a:spcBef>
              <a:spcAft>
                <a:spcPts val="1600"/>
              </a:spcAft>
              <a:buNone/>
            </a:pPr>
            <a:r>
              <a:t/>
            </a:r>
            <a:endParaRPr/>
          </a:p>
        </p:txBody>
      </p:sp>
      <p:sp>
        <p:nvSpPr>
          <p:cNvPr id="439" name="Google Shape;439;p48"/>
          <p:cNvSpPr txBox="1"/>
          <p:nvPr>
            <p:ph type="title"/>
          </p:nvPr>
        </p:nvSpPr>
        <p:spPr>
          <a:xfrm>
            <a:off x="8250" y="-6"/>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Conclusions </a:t>
            </a:r>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3" name="Shape 443"/>
        <p:cNvGrpSpPr/>
        <p:nvPr/>
      </p:nvGrpSpPr>
      <p:grpSpPr>
        <a:xfrm>
          <a:off x="0" y="0"/>
          <a:ext cx="0" cy="0"/>
          <a:chOff x="0" y="0"/>
          <a:chExt cx="0" cy="0"/>
        </a:xfrm>
      </p:grpSpPr>
      <p:sp>
        <p:nvSpPr>
          <p:cNvPr id="444" name="Google Shape;444;p49"/>
          <p:cNvSpPr txBox="1"/>
          <p:nvPr>
            <p:ph idx="1" type="body"/>
          </p:nvPr>
        </p:nvSpPr>
        <p:spPr>
          <a:xfrm>
            <a:off x="197875" y="768318"/>
            <a:ext cx="8687100" cy="36969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GB"/>
              <a:t>Surrogate modelling is a tool that can be used to tackle quite a few problems</a:t>
            </a:r>
            <a:endParaRPr/>
          </a:p>
          <a:p>
            <a:pPr indent="-342900" lvl="0" marL="457200" rtl="0" algn="l">
              <a:spcBef>
                <a:spcPts val="0"/>
              </a:spcBef>
              <a:spcAft>
                <a:spcPts val="0"/>
              </a:spcAft>
              <a:buSzPts val="1800"/>
              <a:buChar char="➔"/>
            </a:pPr>
            <a:r>
              <a:rPr lang="en-GB"/>
              <a:t>Still not fully exploited as in other domains/industry </a:t>
            </a:r>
            <a:endParaRPr/>
          </a:p>
        </p:txBody>
      </p:sp>
      <p:sp>
        <p:nvSpPr>
          <p:cNvPr id="445" name="Google Shape;445;p49"/>
          <p:cNvSpPr txBox="1"/>
          <p:nvPr>
            <p:ph type="title"/>
          </p:nvPr>
        </p:nvSpPr>
        <p:spPr>
          <a:xfrm>
            <a:off x="8250" y="-6"/>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Conclusions </a:t>
            </a:r>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9" name="Shape 449"/>
        <p:cNvGrpSpPr/>
        <p:nvPr/>
      </p:nvGrpSpPr>
      <p:grpSpPr>
        <a:xfrm>
          <a:off x="0" y="0"/>
          <a:ext cx="0" cy="0"/>
          <a:chOff x="0" y="0"/>
          <a:chExt cx="0" cy="0"/>
        </a:xfrm>
      </p:grpSpPr>
      <p:sp>
        <p:nvSpPr>
          <p:cNvPr id="450" name="Google Shape;450;p50"/>
          <p:cNvSpPr txBox="1"/>
          <p:nvPr>
            <p:ph idx="1" type="body"/>
          </p:nvPr>
        </p:nvSpPr>
        <p:spPr>
          <a:xfrm>
            <a:off x="197875" y="768318"/>
            <a:ext cx="8687100" cy="36969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GB"/>
              <a:t>Surrogate modelling is a tool that can be used to tackle quite a few problems</a:t>
            </a:r>
            <a:endParaRPr/>
          </a:p>
          <a:p>
            <a:pPr indent="-342900" lvl="0" marL="457200" rtl="0" algn="l">
              <a:spcBef>
                <a:spcPts val="0"/>
              </a:spcBef>
              <a:spcAft>
                <a:spcPts val="0"/>
              </a:spcAft>
              <a:buSzPts val="1800"/>
              <a:buChar char="➔"/>
            </a:pPr>
            <a:r>
              <a:rPr lang="en-GB"/>
              <a:t>Still not fully exploited as in other domains/industry </a:t>
            </a:r>
            <a:endParaRPr/>
          </a:p>
          <a:p>
            <a:pPr indent="-342900" lvl="0" marL="457200" rtl="0" algn="l">
              <a:spcBef>
                <a:spcPts val="0"/>
              </a:spcBef>
              <a:spcAft>
                <a:spcPts val="0"/>
              </a:spcAft>
              <a:buSzPts val="1800"/>
              <a:buChar char="➔"/>
            </a:pPr>
            <a:r>
              <a:rPr lang="en-GB"/>
              <a:t>Infrastructure for full deployment </a:t>
            </a:r>
            <a:r>
              <a:rPr lang="en-GB" u="sng"/>
              <a:t>potentially</a:t>
            </a:r>
            <a:r>
              <a:rPr lang="en-GB"/>
              <a:t> there</a:t>
            </a:r>
            <a:endParaRPr/>
          </a:p>
          <a:p>
            <a:pPr indent="-317500" lvl="1" marL="914400" rtl="0" algn="l">
              <a:spcBef>
                <a:spcPts val="0"/>
              </a:spcBef>
              <a:spcAft>
                <a:spcPts val="0"/>
              </a:spcAft>
              <a:buSzPts val="1400"/>
              <a:buChar char="◆"/>
            </a:pPr>
            <a:r>
              <a:rPr lang="en-GB"/>
              <a:t>Missing NXCALS ingestion API in python ⇒ </a:t>
            </a:r>
            <a:r>
              <a:rPr lang="en-GB">
                <a:highlight>
                  <a:srgbClr val="FFFF00"/>
                </a:highlight>
              </a:rPr>
              <a:t>solution identified</a:t>
            </a:r>
            <a:endParaRPr>
              <a:highlight>
                <a:srgbClr val="FFFF00"/>
              </a:highlight>
            </a:endParaRPr>
          </a:p>
          <a:p>
            <a:pPr indent="-317500" lvl="1" marL="914400" rtl="0" algn="l">
              <a:spcBef>
                <a:spcPts val="0"/>
              </a:spcBef>
              <a:spcAft>
                <a:spcPts val="0"/>
              </a:spcAft>
              <a:buSzPts val="1400"/>
              <a:buChar char="◆"/>
            </a:pPr>
            <a:r>
              <a:rPr lang="en-GB"/>
              <a:t>MLP as is can be used for model versioning and standalone/local inference ⇒ </a:t>
            </a:r>
            <a:r>
              <a:rPr lang="en-GB">
                <a:highlight>
                  <a:srgbClr val="00FF00"/>
                </a:highlight>
              </a:rPr>
              <a:t>done</a:t>
            </a:r>
            <a:endParaRPr>
              <a:highlight>
                <a:srgbClr val="00FF00"/>
              </a:highlight>
            </a:endParaRPr>
          </a:p>
          <a:p>
            <a:pPr indent="-317500" lvl="1" marL="914400" rtl="0" algn="l">
              <a:spcBef>
                <a:spcPts val="0"/>
              </a:spcBef>
              <a:spcAft>
                <a:spcPts val="0"/>
              </a:spcAft>
              <a:buSzPts val="1400"/>
              <a:buChar char="◆"/>
            </a:pPr>
            <a:r>
              <a:rPr lang="en-GB"/>
              <a:t>Missing monitoring/performance tracking for continuous deployment ⇒ </a:t>
            </a:r>
            <a:r>
              <a:rPr lang="en-GB">
                <a:highlight>
                  <a:srgbClr val="EA9999"/>
                </a:highlight>
              </a:rPr>
              <a:t>decision needed</a:t>
            </a:r>
            <a:endParaRPr>
              <a:highlight>
                <a:srgbClr val="EA9999"/>
              </a:highlight>
            </a:endParaRPr>
          </a:p>
        </p:txBody>
      </p:sp>
      <p:sp>
        <p:nvSpPr>
          <p:cNvPr id="451" name="Google Shape;451;p50"/>
          <p:cNvSpPr txBox="1"/>
          <p:nvPr>
            <p:ph type="title"/>
          </p:nvPr>
        </p:nvSpPr>
        <p:spPr>
          <a:xfrm>
            <a:off x="8250" y="-6"/>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Conclusions </a:t>
            </a:r>
            <a:endParaRP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5" name="Shape 455"/>
        <p:cNvGrpSpPr/>
        <p:nvPr/>
      </p:nvGrpSpPr>
      <p:grpSpPr>
        <a:xfrm>
          <a:off x="0" y="0"/>
          <a:ext cx="0" cy="0"/>
          <a:chOff x="0" y="0"/>
          <a:chExt cx="0" cy="0"/>
        </a:xfrm>
      </p:grpSpPr>
      <p:sp>
        <p:nvSpPr>
          <p:cNvPr id="456" name="Google Shape;456;p51"/>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GB"/>
              <a:t>Thanks!</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4" name="Shape 84"/>
        <p:cNvGrpSpPr/>
        <p:nvPr/>
      </p:nvGrpSpPr>
      <p:grpSpPr>
        <a:xfrm>
          <a:off x="0" y="0"/>
          <a:ext cx="0" cy="0"/>
          <a:chOff x="0" y="0"/>
          <a:chExt cx="0" cy="0"/>
        </a:xfrm>
      </p:grpSpPr>
      <p:sp>
        <p:nvSpPr>
          <p:cNvPr id="85" name="Google Shape;85;p16"/>
          <p:cNvSpPr txBox="1"/>
          <p:nvPr>
            <p:ph idx="1" type="body"/>
          </p:nvPr>
        </p:nvSpPr>
        <p:spPr>
          <a:xfrm>
            <a:off x="197875" y="768325"/>
            <a:ext cx="4674300" cy="40905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b="1" lang="en-GB" u="sng"/>
              <a:t>Surrogate models (SM) are simplified mathematical models that approximate complex, computationally expensive simulations</a:t>
            </a:r>
            <a:r>
              <a:rPr lang="en-GB"/>
              <a:t> - they can also include directly data from the real system</a:t>
            </a:r>
            <a:endParaRPr/>
          </a:p>
        </p:txBody>
      </p:sp>
      <p:sp>
        <p:nvSpPr>
          <p:cNvPr id="86" name="Google Shape;86;p16"/>
          <p:cNvSpPr txBox="1"/>
          <p:nvPr>
            <p:ph type="title"/>
          </p:nvPr>
        </p:nvSpPr>
        <p:spPr>
          <a:xfrm>
            <a:off x="8250" y="-6"/>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TL;DR: What are surrogate models?</a:t>
            </a:r>
            <a:endParaRPr/>
          </a:p>
        </p:txBody>
      </p:sp>
      <p:cxnSp>
        <p:nvCxnSpPr>
          <p:cNvPr id="87" name="Google Shape;87;p16"/>
          <p:cNvCxnSpPr/>
          <p:nvPr/>
        </p:nvCxnSpPr>
        <p:spPr>
          <a:xfrm>
            <a:off x="7171050" y="673125"/>
            <a:ext cx="0" cy="4158300"/>
          </a:xfrm>
          <a:prstGeom prst="straightConnector1">
            <a:avLst/>
          </a:prstGeom>
          <a:noFill/>
          <a:ln cap="flat" cmpd="sng" w="9525">
            <a:solidFill>
              <a:schemeClr val="dk2"/>
            </a:solidFill>
            <a:prstDash val="dash"/>
            <a:round/>
            <a:headEnd len="med" w="med" type="none"/>
            <a:tailEnd len="med" w="med" type="none"/>
          </a:ln>
        </p:spPr>
      </p:cxnSp>
      <p:grpSp>
        <p:nvGrpSpPr>
          <p:cNvPr id="88" name="Google Shape;88;p16"/>
          <p:cNvGrpSpPr/>
          <p:nvPr/>
        </p:nvGrpSpPr>
        <p:grpSpPr>
          <a:xfrm>
            <a:off x="4981250" y="1180435"/>
            <a:ext cx="2189799" cy="3811890"/>
            <a:chOff x="4981250" y="1180435"/>
            <a:chExt cx="2189799" cy="3811890"/>
          </a:xfrm>
        </p:grpSpPr>
        <p:pic>
          <p:nvPicPr>
            <p:cNvPr id="89" name="Google Shape;89;p16"/>
            <p:cNvPicPr preferRelativeResize="0"/>
            <p:nvPr/>
          </p:nvPicPr>
          <p:blipFill rotWithShape="1">
            <a:blip r:embed="rId3">
              <a:alphaModFix/>
            </a:blip>
            <a:srcRect b="0" l="0" r="50768" t="0"/>
            <a:stretch/>
          </p:blipFill>
          <p:spPr>
            <a:xfrm>
              <a:off x="6285950" y="2285425"/>
              <a:ext cx="885100" cy="1797750"/>
            </a:xfrm>
            <a:prstGeom prst="rect">
              <a:avLst/>
            </a:prstGeom>
            <a:noFill/>
            <a:ln>
              <a:noFill/>
            </a:ln>
          </p:spPr>
        </p:pic>
        <p:sp>
          <p:nvSpPr>
            <p:cNvPr id="90" name="Google Shape;90;p16"/>
            <p:cNvSpPr/>
            <p:nvPr/>
          </p:nvSpPr>
          <p:spPr>
            <a:xfrm>
              <a:off x="5468200" y="2823575"/>
              <a:ext cx="933600" cy="572700"/>
            </a:xfrm>
            <a:prstGeom prst="rect">
              <a:avLst/>
            </a:prstGeom>
            <a:solidFill>
              <a:srgbClr val="E6EBEE"/>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GB" sz="900">
                  <a:latin typeface="Montserrat"/>
                  <a:ea typeface="Montserrat"/>
                  <a:cs typeface="Montserrat"/>
                  <a:sym typeface="Montserrat"/>
                </a:rPr>
                <a:t>Complex lengthy simulations</a:t>
              </a:r>
              <a:endParaRPr sz="900">
                <a:latin typeface="Montserrat"/>
                <a:ea typeface="Montserrat"/>
                <a:cs typeface="Montserrat"/>
                <a:sym typeface="Montserrat"/>
              </a:endParaRPr>
            </a:p>
          </p:txBody>
        </p:sp>
        <p:pic>
          <p:nvPicPr>
            <p:cNvPr id="91" name="Google Shape;91;p16"/>
            <p:cNvPicPr preferRelativeResize="0"/>
            <p:nvPr/>
          </p:nvPicPr>
          <p:blipFill>
            <a:blip r:embed="rId4">
              <a:alphaModFix/>
            </a:blip>
            <a:stretch>
              <a:fillRect/>
            </a:stretch>
          </p:blipFill>
          <p:spPr>
            <a:xfrm>
              <a:off x="5340101" y="1669648"/>
              <a:ext cx="1774826" cy="667651"/>
            </a:xfrm>
            <a:prstGeom prst="rect">
              <a:avLst/>
            </a:prstGeom>
            <a:noFill/>
            <a:ln>
              <a:noFill/>
            </a:ln>
          </p:spPr>
        </p:pic>
        <p:pic>
          <p:nvPicPr>
            <p:cNvPr id="92" name="Google Shape;92;p16"/>
            <p:cNvPicPr preferRelativeResize="0"/>
            <p:nvPr/>
          </p:nvPicPr>
          <p:blipFill>
            <a:blip r:embed="rId5">
              <a:alphaModFix/>
            </a:blip>
            <a:stretch>
              <a:fillRect/>
            </a:stretch>
          </p:blipFill>
          <p:spPr>
            <a:xfrm>
              <a:off x="4981250" y="1180435"/>
              <a:ext cx="2002727" cy="597175"/>
            </a:xfrm>
            <a:prstGeom prst="rect">
              <a:avLst/>
            </a:prstGeom>
            <a:noFill/>
            <a:ln>
              <a:noFill/>
            </a:ln>
          </p:spPr>
        </p:pic>
        <p:pic>
          <p:nvPicPr>
            <p:cNvPr id="93" name="Google Shape;93;p16"/>
            <p:cNvPicPr preferRelativeResize="0"/>
            <p:nvPr/>
          </p:nvPicPr>
          <p:blipFill>
            <a:blip r:embed="rId6">
              <a:alphaModFix/>
            </a:blip>
            <a:stretch>
              <a:fillRect/>
            </a:stretch>
          </p:blipFill>
          <p:spPr>
            <a:xfrm>
              <a:off x="5947425" y="3761975"/>
              <a:ext cx="1072199" cy="1230350"/>
            </a:xfrm>
            <a:prstGeom prst="rect">
              <a:avLst/>
            </a:prstGeom>
            <a:noFill/>
            <a:ln>
              <a:noFill/>
            </a:ln>
          </p:spPr>
        </p:pic>
        <p:pic>
          <p:nvPicPr>
            <p:cNvPr id="94" name="Google Shape;94;p16"/>
            <p:cNvPicPr preferRelativeResize="0"/>
            <p:nvPr/>
          </p:nvPicPr>
          <p:blipFill>
            <a:blip r:embed="rId7">
              <a:alphaModFix/>
            </a:blip>
            <a:stretch>
              <a:fillRect/>
            </a:stretch>
          </p:blipFill>
          <p:spPr>
            <a:xfrm>
              <a:off x="4981250" y="2072650"/>
              <a:ext cx="918624" cy="688975"/>
            </a:xfrm>
            <a:prstGeom prst="rect">
              <a:avLst/>
            </a:prstGeom>
            <a:noFill/>
            <a:ln>
              <a:noFill/>
            </a:ln>
          </p:spPr>
        </p:pic>
        <p:pic>
          <p:nvPicPr>
            <p:cNvPr id="95" name="Google Shape;95;p16"/>
            <p:cNvPicPr preferRelativeResize="0"/>
            <p:nvPr/>
          </p:nvPicPr>
          <p:blipFill rotWithShape="1">
            <a:blip r:embed="rId8">
              <a:alphaModFix/>
            </a:blip>
            <a:srcRect b="0" l="0" r="50436" t="0"/>
            <a:stretch/>
          </p:blipFill>
          <p:spPr>
            <a:xfrm>
              <a:off x="5407300" y="3562025"/>
              <a:ext cx="1150602" cy="748250"/>
            </a:xfrm>
            <a:prstGeom prst="rect">
              <a:avLst/>
            </a:prstGeom>
            <a:noFill/>
            <a:ln>
              <a:noFill/>
            </a:ln>
          </p:spPr>
        </p:pic>
      </p:grpSp>
      <p:grpSp>
        <p:nvGrpSpPr>
          <p:cNvPr id="96" name="Google Shape;96;p16"/>
          <p:cNvGrpSpPr/>
          <p:nvPr/>
        </p:nvGrpSpPr>
        <p:grpSpPr>
          <a:xfrm>
            <a:off x="7171050" y="1832740"/>
            <a:ext cx="1845987" cy="3221836"/>
            <a:chOff x="7171050" y="1832740"/>
            <a:chExt cx="1845987" cy="3221836"/>
          </a:xfrm>
        </p:grpSpPr>
        <p:pic>
          <p:nvPicPr>
            <p:cNvPr id="97" name="Google Shape;97;p16"/>
            <p:cNvPicPr preferRelativeResize="0"/>
            <p:nvPr/>
          </p:nvPicPr>
          <p:blipFill rotWithShape="1">
            <a:blip r:embed="rId3">
              <a:alphaModFix/>
            </a:blip>
            <a:srcRect b="0" l="48901" r="0" t="0"/>
            <a:stretch/>
          </p:blipFill>
          <p:spPr>
            <a:xfrm>
              <a:off x="7171050" y="2285425"/>
              <a:ext cx="918625" cy="1797750"/>
            </a:xfrm>
            <a:prstGeom prst="rect">
              <a:avLst/>
            </a:prstGeom>
            <a:noFill/>
            <a:ln>
              <a:noFill/>
            </a:ln>
          </p:spPr>
        </p:pic>
        <p:sp>
          <p:nvSpPr>
            <p:cNvPr id="98" name="Google Shape;98;p16"/>
            <p:cNvSpPr/>
            <p:nvPr/>
          </p:nvSpPr>
          <p:spPr>
            <a:xfrm>
              <a:off x="8046901" y="2897950"/>
              <a:ext cx="871800" cy="572700"/>
            </a:xfrm>
            <a:prstGeom prst="rect">
              <a:avLst/>
            </a:prstGeom>
            <a:solidFill>
              <a:srgbClr val="BFCCD2"/>
            </a:solidFill>
            <a:ln cap="flat" cmpd="sng" w="9525">
              <a:solidFill>
                <a:srgbClr val="434343"/>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GB" sz="1000">
                  <a:solidFill>
                    <a:srgbClr val="434343"/>
                  </a:solidFill>
                  <a:latin typeface="Montserrat"/>
                  <a:ea typeface="Montserrat"/>
                  <a:cs typeface="Montserrat"/>
                  <a:sym typeface="Montserrat"/>
                </a:rPr>
                <a:t>Simple fast surrogate</a:t>
              </a:r>
              <a:endParaRPr sz="1000">
                <a:solidFill>
                  <a:srgbClr val="434343"/>
                </a:solidFill>
                <a:latin typeface="Montserrat"/>
                <a:ea typeface="Montserrat"/>
                <a:cs typeface="Montserrat"/>
                <a:sym typeface="Montserrat"/>
              </a:endParaRPr>
            </a:p>
          </p:txBody>
        </p:sp>
        <p:pic>
          <p:nvPicPr>
            <p:cNvPr id="99" name="Google Shape;99;p16"/>
            <p:cNvPicPr preferRelativeResize="0"/>
            <p:nvPr/>
          </p:nvPicPr>
          <p:blipFill rotWithShape="1">
            <a:blip r:embed="rId9">
              <a:alphaModFix/>
            </a:blip>
            <a:srcRect b="0" l="0" r="0" t="0"/>
            <a:stretch/>
          </p:blipFill>
          <p:spPr>
            <a:xfrm>
              <a:off x="7776624" y="3729376"/>
              <a:ext cx="1038975" cy="1325201"/>
            </a:xfrm>
            <a:prstGeom prst="rect">
              <a:avLst/>
            </a:prstGeom>
            <a:noFill/>
            <a:ln>
              <a:noFill/>
            </a:ln>
          </p:spPr>
        </p:pic>
        <p:pic>
          <p:nvPicPr>
            <p:cNvPr id="100" name="Google Shape;100;p16"/>
            <p:cNvPicPr preferRelativeResize="0"/>
            <p:nvPr/>
          </p:nvPicPr>
          <p:blipFill>
            <a:blip r:embed="rId10">
              <a:alphaModFix/>
            </a:blip>
            <a:stretch>
              <a:fillRect/>
            </a:stretch>
          </p:blipFill>
          <p:spPr>
            <a:xfrm>
              <a:off x="7338963" y="1832740"/>
              <a:ext cx="1678075" cy="779250"/>
            </a:xfrm>
            <a:prstGeom prst="rect">
              <a:avLst/>
            </a:prstGeom>
            <a:noFill/>
            <a:ln>
              <a:noFill/>
            </a:ln>
          </p:spPr>
        </p:pic>
      </p:grpSp>
      <p:sp>
        <p:nvSpPr>
          <p:cNvPr id="101" name="Google Shape;101;p16"/>
          <p:cNvSpPr txBox="1"/>
          <p:nvPr/>
        </p:nvSpPr>
        <p:spPr>
          <a:xfrm>
            <a:off x="7429275" y="673125"/>
            <a:ext cx="1601400" cy="33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1100">
                <a:solidFill>
                  <a:schemeClr val="dk2"/>
                </a:solidFill>
                <a:latin typeface="Montserrat"/>
                <a:ea typeface="Montserrat"/>
                <a:cs typeface="Montserrat"/>
                <a:sym typeface="Montserrat"/>
              </a:rPr>
              <a:t>O(us, ms)</a:t>
            </a:r>
            <a:endParaRPr sz="1100">
              <a:solidFill>
                <a:schemeClr val="dk2"/>
              </a:solidFill>
              <a:latin typeface="Montserrat"/>
              <a:ea typeface="Montserrat"/>
              <a:cs typeface="Montserrat"/>
              <a:sym typeface="Montserrat"/>
            </a:endParaRPr>
          </a:p>
        </p:txBody>
      </p:sp>
      <p:sp>
        <p:nvSpPr>
          <p:cNvPr id="102" name="Google Shape;102;p16"/>
          <p:cNvSpPr txBox="1"/>
          <p:nvPr/>
        </p:nvSpPr>
        <p:spPr>
          <a:xfrm>
            <a:off x="5292775" y="673125"/>
            <a:ext cx="1601400" cy="33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1100">
                <a:solidFill>
                  <a:schemeClr val="dk2"/>
                </a:solidFill>
                <a:latin typeface="Montserrat"/>
                <a:ea typeface="Montserrat"/>
                <a:cs typeface="Montserrat"/>
                <a:sym typeface="Montserrat"/>
              </a:rPr>
              <a:t>O(min, hours, days)</a:t>
            </a:r>
            <a:endParaRPr sz="1100">
              <a:solidFill>
                <a:schemeClr val="dk2"/>
              </a:solidFill>
              <a:latin typeface="Montserrat"/>
              <a:ea typeface="Montserrat"/>
              <a:cs typeface="Montserrat"/>
              <a:sym typeface="Montserrat"/>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0" name="Shape 460"/>
        <p:cNvGrpSpPr/>
        <p:nvPr/>
      </p:nvGrpSpPr>
      <p:grpSpPr>
        <a:xfrm>
          <a:off x="0" y="0"/>
          <a:ext cx="0" cy="0"/>
          <a:chOff x="0" y="0"/>
          <a:chExt cx="0" cy="0"/>
        </a:xfrm>
      </p:grpSpPr>
      <p:sp>
        <p:nvSpPr>
          <p:cNvPr id="461" name="Google Shape;461;p52"/>
          <p:cNvSpPr txBox="1"/>
          <p:nvPr>
            <p:ph idx="1" type="body"/>
          </p:nvPr>
        </p:nvSpPr>
        <p:spPr>
          <a:xfrm>
            <a:off x="197875" y="768318"/>
            <a:ext cx="8687100" cy="3696900"/>
          </a:xfrm>
          <a:prstGeom prst="rect">
            <a:avLst/>
          </a:prstGeom>
        </p:spPr>
        <p:txBody>
          <a:bodyPr anchorCtr="0" anchor="t" bIns="91425" lIns="91425" spcFirstLastPara="1" rIns="91425" wrap="square" tIns="91425">
            <a:normAutofit fontScale="70000" lnSpcReduction="20000"/>
          </a:bodyPr>
          <a:lstStyle/>
          <a:p>
            <a:pPr indent="-308610" lvl="0" marL="457200" rtl="0" algn="l">
              <a:spcBef>
                <a:spcPts val="0"/>
              </a:spcBef>
              <a:spcAft>
                <a:spcPts val="0"/>
              </a:spcAft>
              <a:buSzPct val="100000"/>
              <a:buChar char="➔"/>
            </a:pPr>
            <a:r>
              <a:rPr b="1" lang="en-GB" u="sng"/>
              <a:t>Training/fitting</a:t>
            </a:r>
            <a:r>
              <a:rPr lang="en-GB"/>
              <a:t>: In classic terms, training or fitting in machine learning is the process of finding the best mathematical function or model that matches (or "fits") a set of data points. Just like in classical curve fitting (e.g., fitting a line to a scatter plot), the goal is to adjust the model's parameters so it accurately captures the underlying patterns in the data</a:t>
            </a:r>
            <a:endParaRPr/>
          </a:p>
          <a:p>
            <a:pPr indent="-308610" lvl="0" marL="457200" rtl="0" algn="l">
              <a:spcBef>
                <a:spcPts val="0"/>
              </a:spcBef>
              <a:spcAft>
                <a:spcPts val="0"/>
              </a:spcAft>
              <a:buSzPct val="100000"/>
              <a:buChar char="➔"/>
            </a:pPr>
            <a:r>
              <a:rPr b="1" lang="en-GB" u="sng"/>
              <a:t>Bayesian optimization</a:t>
            </a:r>
            <a:r>
              <a:rPr lang="en-GB"/>
              <a:t>: is a method for finding the best solution to a problem when evaluating each option is expensive or time-consuming. It uses a probabilistic model (like a Gaussian process) to predict the outcomes of different choices and focuses on testing the most promising ones to find the optimal solution efficiently.</a:t>
            </a:r>
            <a:endParaRPr/>
          </a:p>
          <a:p>
            <a:pPr indent="-308610" lvl="0" marL="457200" rtl="0" algn="l">
              <a:spcBef>
                <a:spcPts val="0"/>
              </a:spcBef>
              <a:spcAft>
                <a:spcPts val="0"/>
              </a:spcAft>
              <a:buSzPct val="100000"/>
              <a:buChar char="➔"/>
            </a:pPr>
            <a:r>
              <a:rPr b="1" lang="en-GB" u="sng"/>
              <a:t>Dataset:</a:t>
            </a:r>
            <a:r>
              <a:rPr lang="en-GB"/>
              <a:t> is a collection of data, usually organized in a structured format like tables or files, that is used for analysis, training machine learning models, or drawing insights. It typically includes rows representing examples (like people, images, or events) and columns representing features or attributes (like age, color, or time).</a:t>
            </a:r>
            <a:endParaRPr/>
          </a:p>
          <a:p>
            <a:pPr indent="-308610" lvl="0" marL="457200" rtl="0" algn="l">
              <a:spcBef>
                <a:spcPts val="0"/>
              </a:spcBef>
              <a:spcAft>
                <a:spcPts val="0"/>
              </a:spcAft>
              <a:buSzPct val="100000"/>
              <a:buChar char="➔"/>
            </a:pPr>
            <a:r>
              <a:rPr b="1" lang="en-GB" u="sng"/>
              <a:t>Multi-fidelity model</a:t>
            </a:r>
            <a:r>
              <a:rPr lang="en-GB"/>
              <a:t>: it combines information from multiple sources with varying levels of accuracy and cost to make predictions or solve problems more efficiently. It uses low-fidelity models (cheaper, less accurate) and high-fidelity models (more expensive, more accurate) together to balance cost and accuracy.</a:t>
            </a:r>
            <a:endParaRPr/>
          </a:p>
          <a:p>
            <a:pPr indent="-308610" lvl="0" marL="457200" rtl="0" algn="l">
              <a:spcBef>
                <a:spcPts val="0"/>
              </a:spcBef>
              <a:spcAft>
                <a:spcPts val="0"/>
              </a:spcAft>
              <a:buSzPct val="100000"/>
              <a:buChar char="➔"/>
            </a:pPr>
            <a:r>
              <a:rPr b="1" lang="en-GB" u="sng"/>
              <a:t>Physics-Informed Neural Network (PINN)</a:t>
            </a:r>
            <a:r>
              <a:rPr lang="en-GB"/>
              <a:t>: is a type of neural network that incorporates the laws of physics (like equations or constraints) into its training process. This helps it solve problems more accurately and efficiently by combining data-driven learning with physical principles.</a:t>
            </a:r>
            <a:endParaRPr/>
          </a:p>
        </p:txBody>
      </p:sp>
      <p:sp>
        <p:nvSpPr>
          <p:cNvPr id="462" name="Google Shape;462;p52"/>
          <p:cNvSpPr txBox="1"/>
          <p:nvPr>
            <p:ph type="title"/>
          </p:nvPr>
        </p:nvSpPr>
        <p:spPr>
          <a:xfrm>
            <a:off x="8250" y="-6"/>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Definitions</a:t>
            </a:r>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6" name="Shape 466"/>
        <p:cNvGrpSpPr/>
        <p:nvPr/>
      </p:nvGrpSpPr>
      <p:grpSpPr>
        <a:xfrm>
          <a:off x="0" y="0"/>
          <a:ext cx="0" cy="0"/>
          <a:chOff x="0" y="0"/>
          <a:chExt cx="0" cy="0"/>
        </a:xfrm>
      </p:grpSpPr>
      <p:sp>
        <p:nvSpPr>
          <p:cNvPr id="467" name="Google Shape;467;p53"/>
          <p:cNvSpPr txBox="1"/>
          <p:nvPr>
            <p:ph idx="1" type="body"/>
          </p:nvPr>
        </p:nvSpPr>
        <p:spPr>
          <a:xfrm>
            <a:off x="197875" y="768325"/>
            <a:ext cx="3285000" cy="37782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GB"/>
              <a:t>Large </a:t>
            </a:r>
            <a:r>
              <a:rPr lang="en-GB"/>
              <a:t>possibilities</a:t>
            </a:r>
            <a:r>
              <a:rPr lang="en-GB"/>
              <a:t> on the choice of models, DoEs, fitting strategies…</a:t>
            </a:r>
            <a:endParaRPr/>
          </a:p>
          <a:p>
            <a:pPr indent="-342900" lvl="0" marL="457200" rtl="0" algn="l">
              <a:spcBef>
                <a:spcPts val="0"/>
              </a:spcBef>
              <a:spcAft>
                <a:spcPts val="0"/>
              </a:spcAft>
              <a:buSzPts val="1800"/>
              <a:buChar char="➔"/>
            </a:pPr>
            <a:r>
              <a:rPr lang="en-GB"/>
              <a:t>There is no solution that fits all problems! </a:t>
            </a:r>
            <a:endParaRPr/>
          </a:p>
          <a:p>
            <a:pPr indent="0" lvl="0" marL="0" rtl="0" algn="l">
              <a:spcBef>
                <a:spcPts val="1600"/>
              </a:spcBef>
              <a:spcAft>
                <a:spcPts val="1600"/>
              </a:spcAft>
              <a:buNone/>
            </a:pPr>
            <a:r>
              <a:t/>
            </a:r>
            <a:endParaRPr/>
          </a:p>
        </p:txBody>
      </p:sp>
      <p:sp>
        <p:nvSpPr>
          <p:cNvPr id="468" name="Google Shape;468;p53"/>
          <p:cNvSpPr txBox="1"/>
          <p:nvPr>
            <p:ph type="title"/>
          </p:nvPr>
        </p:nvSpPr>
        <p:spPr>
          <a:xfrm>
            <a:off x="8250" y="-6"/>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Common methods </a:t>
            </a:r>
            <a:endParaRPr/>
          </a:p>
        </p:txBody>
      </p:sp>
      <p:pic>
        <p:nvPicPr>
          <p:cNvPr id="469" name="Google Shape;469;p53"/>
          <p:cNvPicPr preferRelativeResize="0"/>
          <p:nvPr/>
        </p:nvPicPr>
        <p:blipFill>
          <a:blip r:embed="rId3">
            <a:alphaModFix/>
          </a:blip>
          <a:stretch>
            <a:fillRect/>
          </a:stretch>
        </p:blipFill>
        <p:spPr>
          <a:xfrm>
            <a:off x="3808900" y="625994"/>
            <a:ext cx="5096509" cy="4266005"/>
          </a:xfrm>
          <a:prstGeom prst="rect">
            <a:avLst/>
          </a:prstGeom>
          <a:noFill/>
          <a:ln>
            <a:noFill/>
          </a:ln>
        </p:spPr>
      </p:pic>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3" name="Shape 473"/>
        <p:cNvGrpSpPr/>
        <p:nvPr/>
      </p:nvGrpSpPr>
      <p:grpSpPr>
        <a:xfrm>
          <a:off x="0" y="0"/>
          <a:ext cx="0" cy="0"/>
          <a:chOff x="0" y="0"/>
          <a:chExt cx="0" cy="0"/>
        </a:xfrm>
      </p:grpSpPr>
      <p:sp>
        <p:nvSpPr>
          <p:cNvPr id="474" name="Google Shape;474;p54"/>
          <p:cNvSpPr txBox="1"/>
          <p:nvPr>
            <p:ph idx="1" type="body"/>
          </p:nvPr>
        </p:nvSpPr>
        <p:spPr>
          <a:xfrm>
            <a:off x="228450" y="755968"/>
            <a:ext cx="8687100" cy="36969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GB"/>
              <a:t>First proposed to solve nonlinear PDE </a:t>
            </a:r>
            <a:r>
              <a:rPr lang="en-GB" u="sng">
                <a:solidFill>
                  <a:schemeClr val="hlink"/>
                </a:solidFill>
                <a:hlinkClick r:id="rId3"/>
              </a:rPr>
              <a:t>[10]</a:t>
            </a:r>
            <a:r>
              <a:rPr lang="en-GB"/>
              <a:t> (all plots from </a:t>
            </a:r>
            <a:r>
              <a:rPr lang="en-GB" u="sng">
                <a:solidFill>
                  <a:schemeClr val="accent5"/>
                </a:solidFill>
                <a:hlinkClick r:id="rId4">
                  <a:extLst>
                    <a:ext uri="{A12FA001-AC4F-418D-AE19-62706E023703}">
                      <ahyp:hlinkClr val="tx"/>
                    </a:ext>
                  </a:extLst>
                </a:hlinkClick>
              </a:rPr>
              <a:t>[10]</a:t>
            </a:r>
            <a:r>
              <a:rPr lang="en-GB"/>
              <a:t>)</a:t>
            </a:r>
            <a:endParaRPr/>
          </a:p>
          <a:p>
            <a:pPr indent="-342900" lvl="0" marL="457200" rtl="0" algn="l">
              <a:spcBef>
                <a:spcPts val="0"/>
              </a:spcBef>
              <a:spcAft>
                <a:spcPts val="0"/>
              </a:spcAft>
              <a:buSzPts val="1800"/>
              <a:buChar char="➔"/>
            </a:pPr>
            <a:r>
              <a:rPr lang="en-GB"/>
              <a:t>Basically using boundary and initial conditions values, NN can interpolate the whole system dynamics “knowing” the PDE that describe the system</a:t>
            </a:r>
            <a:endParaRPr/>
          </a:p>
          <a:p>
            <a:pPr indent="-317500" lvl="1" marL="914400" rtl="0" algn="l">
              <a:spcBef>
                <a:spcPts val="0"/>
              </a:spcBef>
              <a:spcAft>
                <a:spcPts val="0"/>
              </a:spcAft>
              <a:buSzPts val="1400"/>
              <a:buChar char="◆"/>
            </a:pPr>
            <a:r>
              <a:rPr lang="en-GB"/>
              <a:t>At the same time though, one can just use a physics loss term…it doesn’t have to be a PDE system </a:t>
            </a:r>
            <a:endParaRPr/>
          </a:p>
        </p:txBody>
      </p:sp>
      <p:sp>
        <p:nvSpPr>
          <p:cNvPr id="475" name="Google Shape;475;p54"/>
          <p:cNvSpPr txBox="1"/>
          <p:nvPr>
            <p:ph type="title"/>
          </p:nvPr>
        </p:nvSpPr>
        <p:spPr>
          <a:xfrm>
            <a:off x="8250" y="-6"/>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Physics Informed Neural Networks</a:t>
            </a:r>
            <a:endParaRPr/>
          </a:p>
        </p:txBody>
      </p:sp>
      <p:pic>
        <p:nvPicPr>
          <p:cNvPr id="476" name="Google Shape;476;p54"/>
          <p:cNvPicPr preferRelativeResize="0"/>
          <p:nvPr/>
        </p:nvPicPr>
        <p:blipFill>
          <a:blip r:embed="rId5">
            <a:alphaModFix/>
          </a:blip>
          <a:stretch>
            <a:fillRect/>
          </a:stretch>
        </p:blipFill>
        <p:spPr>
          <a:xfrm>
            <a:off x="818162" y="2879395"/>
            <a:ext cx="3835776" cy="2049551"/>
          </a:xfrm>
          <a:prstGeom prst="rect">
            <a:avLst/>
          </a:prstGeom>
          <a:noFill/>
          <a:ln>
            <a:noFill/>
          </a:ln>
        </p:spPr>
      </p:pic>
      <p:pic>
        <p:nvPicPr>
          <p:cNvPr id="477" name="Google Shape;477;p54"/>
          <p:cNvPicPr preferRelativeResize="0"/>
          <p:nvPr/>
        </p:nvPicPr>
        <p:blipFill>
          <a:blip r:embed="rId6">
            <a:alphaModFix/>
          </a:blip>
          <a:stretch>
            <a:fillRect/>
          </a:stretch>
        </p:blipFill>
        <p:spPr>
          <a:xfrm>
            <a:off x="5346400" y="2903050"/>
            <a:ext cx="3182449" cy="2002225"/>
          </a:xfrm>
          <a:prstGeom prst="rect">
            <a:avLst/>
          </a:prstGeom>
          <a:noFill/>
          <a:ln>
            <a:noFill/>
          </a:ln>
        </p:spPr>
      </p:pic>
      <p:sp>
        <p:nvSpPr>
          <p:cNvPr id="478" name="Google Shape;478;p5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2" name="Shape 482"/>
        <p:cNvGrpSpPr/>
        <p:nvPr/>
      </p:nvGrpSpPr>
      <p:grpSpPr>
        <a:xfrm>
          <a:off x="0" y="0"/>
          <a:ext cx="0" cy="0"/>
          <a:chOff x="0" y="0"/>
          <a:chExt cx="0" cy="0"/>
        </a:xfrm>
      </p:grpSpPr>
      <p:sp>
        <p:nvSpPr>
          <p:cNvPr id="483" name="Google Shape;483;p55"/>
          <p:cNvSpPr txBox="1"/>
          <p:nvPr>
            <p:ph type="title"/>
          </p:nvPr>
        </p:nvSpPr>
        <p:spPr>
          <a:xfrm>
            <a:off x="8250" y="-6"/>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Physics Informed Neural Networks</a:t>
            </a:r>
            <a:endParaRPr/>
          </a:p>
        </p:txBody>
      </p:sp>
      <p:pic>
        <p:nvPicPr>
          <p:cNvPr id="484" name="Google Shape;484;p55"/>
          <p:cNvPicPr preferRelativeResize="0"/>
          <p:nvPr/>
        </p:nvPicPr>
        <p:blipFill>
          <a:blip r:embed="rId3">
            <a:alphaModFix/>
          </a:blip>
          <a:stretch>
            <a:fillRect/>
          </a:stretch>
        </p:blipFill>
        <p:spPr>
          <a:xfrm>
            <a:off x="5206850" y="892963"/>
            <a:ext cx="3327960" cy="1819275"/>
          </a:xfrm>
          <a:prstGeom prst="rect">
            <a:avLst/>
          </a:prstGeom>
          <a:noFill/>
          <a:ln>
            <a:noFill/>
          </a:ln>
        </p:spPr>
      </p:pic>
      <p:pic>
        <p:nvPicPr>
          <p:cNvPr id="485" name="Google Shape;485;p55"/>
          <p:cNvPicPr preferRelativeResize="0"/>
          <p:nvPr/>
        </p:nvPicPr>
        <p:blipFill>
          <a:blip r:embed="rId4">
            <a:alphaModFix/>
          </a:blip>
          <a:stretch>
            <a:fillRect/>
          </a:stretch>
        </p:blipFill>
        <p:spPr>
          <a:xfrm>
            <a:off x="4710506" y="3184900"/>
            <a:ext cx="4320625" cy="1507300"/>
          </a:xfrm>
          <a:prstGeom prst="rect">
            <a:avLst/>
          </a:prstGeom>
          <a:noFill/>
          <a:ln>
            <a:noFill/>
          </a:ln>
        </p:spPr>
      </p:pic>
      <p:sp>
        <p:nvSpPr>
          <p:cNvPr id="486" name="Google Shape;486;p55"/>
          <p:cNvSpPr txBox="1"/>
          <p:nvPr/>
        </p:nvSpPr>
        <p:spPr>
          <a:xfrm>
            <a:off x="7876500" y="2712225"/>
            <a:ext cx="12675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a:latin typeface="Montserrat"/>
                <a:ea typeface="Montserrat"/>
                <a:cs typeface="Montserrat"/>
                <a:sym typeface="Montserrat"/>
              </a:rPr>
              <a:t>Source: </a:t>
            </a:r>
            <a:r>
              <a:rPr lang="en-GB" sz="1800" u="sng">
                <a:solidFill>
                  <a:schemeClr val="accent5"/>
                </a:solidFill>
                <a:latin typeface="Montserrat"/>
                <a:ea typeface="Montserrat"/>
                <a:cs typeface="Montserrat"/>
                <a:sym typeface="Montserrat"/>
                <a:hlinkClick r:id="rId5">
                  <a:extLst>
                    <a:ext uri="{A12FA001-AC4F-418D-AE19-62706E023703}">
                      <ahyp:hlinkClr val="tx"/>
                    </a:ext>
                  </a:extLst>
                </a:hlinkClick>
              </a:rPr>
              <a:t>[8]</a:t>
            </a:r>
            <a:endParaRPr>
              <a:latin typeface="Montserrat"/>
              <a:ea typeface="Montserrat"/>
              <a:cs typeface="Montserrat"/>
              <a:sym typeface="Montserrat"/>
            </a:endParaRPr>
          </a:p>
        </p:txBody>
      </p:sp>
      <p:sp>
        <p:nvSpPr>
          <p:cNvPr id="487" name="Google Shape;487;p55"/>
          <p:cNvSpPr txBox="1"/>
          <p:nvPr>
            <p:ph idx="1" type="body"/>
          </p:nvPr>
        </p:nvSpPr>
        <p:spPr>
          <a:xfrm>
            <a:off x="197875" y="768325"/>
            <a:ext cx="5009100" cy="36969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GB"/>
              <a:t>DNN cannot extrapolate beyond the training domain…which is exactly what we would expect from interpolation function</a:t>
            </a:r>
            <a:endParaRPr/>
          </a:p>
        </p:txBody>
      </p:sp>
      <p:sp>
        <p:nvSpPr>
          <p:cNvPr id="488" name="Google Shape;488;p55"/>
          <p:cNvSpPr txBox="1"/>
          <p:nvPr/>
        </p:nvSpPr>
        <p:spPr>
          <a:xfrm>
            <a:off x="693375" y="2253500"/>
            <a:ext cx="42144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a:latin typeface="Montserrat"/>
                <a:ea typeface="Montserrat"/>
                <a:cs typeface="Montserrat"/>
                <a:sym typeface="Montserrat"/>
              </a:rPr>
              <a:t>min(</a:t>
            </a:r>
            <a:r>
              <a:rPr lang="en-GB">
                <a:highlight>
                  <a:schemeClr val="accent6"/>
                </a:highlight>
                <a:latin typeface="Montserrat"/>
                <a:ea typeface="Montserrat"/>
                <a:cs typeface="Montserrat"/>
                <a:sym typeface="Montserrat"/>
              </a:rPr>
              <a:t>Loss</a:t>
            </a:r>
            <a:r>
              <a:rPr lang="en-GB">
                <a:latin typeface="Montserrat"/>
                <a:ea typeface="Montserrat"/>
                <a:cs typeface="Montserrat"/>
                <a:sym typeface="Montserrat"/>
              </a:rPr>
              <a:t>) =&gt; </a:t>
            </a:r>
            <a:r>
              <a:rPr lang="en-GB">
                <a:highlight>
                  <a:schemeClr val="accent6"/>
                </a:highlight>
                <a:latin typeface="Montserrat"/>
                <a:ea typeface="Montserrat"/>
                <a:cs typeface="Montserrat"/>
                <a:sym typeface="Montserrat"/>
              </a:rPr>
              <a:t>Loss</a:t>
            </a:r>
            <a:r>
              <a:rPr lang="en-GB">
                <a:latin typeface="Montserrat"/>
                <a:ea typeface="Montserrat"/>
                <a:cs typeface="Montserrat"/>
                <a:sym typeface="Montserrat"/>
              </a:rPr>
              <a:t> = Mean(</a:t>
            </a:r>
            <a:r>
              <a:rPr lang="en-GB">
                <a:highlight>
                  <a:srgbClr val="00FF00"/>
                </a:highlight>
                <a:latin typeface="Montserrat"/>
                <a:ea typeface="Montserrat"/>
                <a:cs typeface="Montserrat"/>
                <a:sym typeface="Montserrat"/>
              </a:rPr>
              <a:t>data</a:t>
            </a:r>
            <a:r>
              <a:rPr lang="en-GB">
                <a:latin typeface="Montserrat"/>
                <a:ea typeface="Montserrat"/>
                <a:cs typeface="Montserrat"/>
                <a:sym typeface="Montserrat"/>
              </a:rPr>
              <a:t> - </a:t>
            </a:r>
            <a:r>
              <a:rPr lang="en-GB">
                <a:highlight>
                  <a:srgbClr val="FF9900"/>
                </a:highlight>
                <a:latin typeface="Montserrat"/>
                <a:ea typeface="Montserrat"/>
                <a:cs typeface="Montserrat"/>
                <a:sym typeface="Montserrat"/>
              </a:rPr>
              <a:t>prediction</a:t>
            </a:r>
            <a:r>
              <a:rPr lang="en-GB">
                <a:latin typeface="Montserrat"/>
                <a:ea typeface="Montserrat"/>
                <a:cs typeface="Montserrat"/>
                <a:sym typeface="Montserrat"/>
              </a:rPr>
              <a:t>)</a:t>
            </a:r>
            <a:r>
              <a:rPr baseline="30000" lang="en-GB">
                <a:latin typeface="Montserrat"/>
                <a:ea typeface="Montserrat"/>
                <a:cs typeface="Montserrat"/>
                <a:sym typeface="Montserrat"/>
              </a:rPr>
              <a:t>2</a:t>
            </a:r>
            <a:endParaRPr baseline="30000" sz="1600">
              <a:latin typeface="Montserrat"/>
              <a:ea typeface="Montserrat"/>
              <a:cs typeface="Montserrat"/>
              <a:sym typeface="Montserrat"/>
            </a:endParaRPr>
          </a:p>
        </p:txBody>
      </p:sp>
      <p:sp>
        <p:nvSpPr>
          <p:cNvPr id="489" name="Google Shape;489;p5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3" name="Shape 493"/>
        <p:cNvGrpSpPr/>
        <p:nvPr/>
      </p:nvGrpSpPr>
      <p:grpSpPr>
        <a:xfrm>
          <a:off x="0" y="0"/>
          <a:ext cx="0" cy="0"/>
          <a:chOff x="0" y="0"/>
          <a:chExt cx="0" cy="0"/>
        </a:xfrm>
      </p:grpSpPr>
      <p:sp>
        <p:nvSpPr>
          <p:cNvPr id="494" name="Google Shape;494;p56"/>
          <p:cNvSpPr txBox="1"/>
          <p:nvPr>
            <p:ph type="title"/>
          </p:nvPr>
        </p:nvSpPr>
        <p:spPr>
          <a:xfrm>
            <a:off x="8250" y="-6"/>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Physics Informed Neural Networks</a:t>
            </a:r>
            <a:endParaRPr/>
          </a:p>
        </p:txBody>
      </p:sp>
      <p:pic>
        <p:nvPicPr>
          <p:cNvPr id="495" name="Google Shape;495;p56"/>
          <p:cNvPicPr preferRelativeResize="0"/>
          <p:nvPr/>
        </p:nvPicPr>
        <p:blipFill>
          <a:blip r:embed="rId3">
            <a:alphaModFix/>
          </a:blip>
          <a:stretch>
            <a:fillRect/>
          </a:stretch>
        </p:blipFill>
        <p:spPr>
          <a:xfrm>
            <a:off x="5206850" y="892963"/>
            <a:ext cx="3327960" cy="1819275"/>
          </a:xfrm>
          <a:prstGeom prst="rect">
            <a:avLst/>
          </a:prstGeom>
          <a:noFill/>
          <a:ln>
            <a:noFill/>
          </a:ln>
        </p:spPr>
      </p:pic>
      <p:pic>
        <p:nvPicPr>
          <p:cNvPr id="496" name="Google Shape;496;p56"/>
          <p:cNvPicPr preferRelativeResize="0"/>
          <p:nvPr/>
        </p:nvPicPr>
        <p:blipFill>
          <a:blip r:embed="rId4">
            <a:alphaModFix/>
          </a:blip>
          <a:stretch>
            <a:fillRect/>
          </a:stretch>
        </p:blipFill>
        <p:spPr>
          <a:xfrm>
            <a:off x="4710506" y="3184900"/>
            <a:ext cx="4320625" cy="1507300"/>
          </a:xfrm>
          <a:prstGeom prst="rect">
            <a:avLst/>
          </a:prstGeom>
          <a:noFill/>
          <a:ln>
            <a:noFill/>
          </a:ln>
        </p:spPr>
      </p:pic>
      <p:sp>
        <p:nvSpPr>
          <p:cNvPr id="497" name="Google Shape;497;p56"/>
          <p:cNvSpPr txBox="1"/>
          <p:nvPr/>
        </p:nvSpPr>
        <p:spPr>
          <a:xfrm>
            <a:off x="7876500" y="2712225"/>
            <a:ext cx="12675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a:latin typeface="Montserrat"/>
                <a:ea typeface="Montserrat"/>
                <a:cs typeface="Montserrat"/>
                <a:sym typeface="Montserrat"/>
              </a:rPr>
              <a:t>Source: </a:t>
            </a:r>
            <a:r>
              <a:rPr lang="en-GB" sz="1800" u="sng">
                <a:solidFill>
                  <a:schemeClr val="accent5"/>
                </a:solidFill>
                <a:latin typeface="Montserrat"/>
                <a:ea typeface="Montserrat"/>
                <a:cs typeface="Montserrat"/>
                <a:sym typeface="Montserrat"/>
                <a:hlinkClick r:id="rId5">
                  <a:extLst>
                    <a:ext uri="{A12FA001-AC4F-418D-AE19-62706E023703}">
                      <ahyp:hlinkClr val="tx"/>
                    </a:ext>
                  </a:extLst>
                </a:hlinkClick>
              </a:rPr>
              <a:t>[8]</a:t>
            </a:r>
            <a:endParaRPr>
              <a:latin typeface="Montserrat"/>
              <a:ea typeface="Montserrat"/>
              <a:cs typeface="Montserrat"/>
              <a:sym typeface="Montserrat"/>
            </a:endParaRPr>
          </a:p>
        </p:txBody>
      </p:sp>
      <p:sp>
        <p:nvSpPr>
          <p:cNvPr id="498" name="Google Shape;498;p56"/>
          <p:cNvSpPr txBox="1"/>
          <p:nvPr>
            <p:ph idx="1" type="body"/>
          </p:nvPr>
        </p:nvSpPr>
        <p:spPr>
          <a:xfrm>
            <a:off x="197875" y="768325"/>
            <a:ext cx="5009100" cy="36969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GB"/>
              <a:t>DNN cannot extrapolate beyond the training domain…which is exactly what we would expect from interpolation function</a:t>
            </a:r>
            <a:endParaRPr/>
          </a:p>
        </p:txBody>
      </p:sp>
      <p:pic>
        <p:nvPicPr>
          <p:cNvPr descr="\mathcal{L} = \sum_i^N (u(x_i) - \hat{u}(x_i, \theta))^2" id="499" name="Google Shape;499;p56"/>
          <p:cNvPicPr preferRelativeResize="0"/>
          <p:nvPr/>
        </p:nvPicPr>
        <p:blipFill>
          <a:blip r:embed="rId6">
            <a:alphaModFix/>
          </a:blip>
          <a:stretch>
            <a:fillRect/>
          </a:stretch>
        </p:blipFill>
        <p:spPr>
          <a:xfrm>
            <a:off x="1895150" y="2204025"/>
            <a:ext cx="1614549" cy="461700"/>
          </a:xfrm>
          <a:prstGeom prst="rect">
            <a:avLst/>
          </a:prstGeom>
          <a:noFill/>
          <a:ln>
            <a:noFill/>
          </a:ln>
        </p:spPr>
      </p:pic>
      <p:sp>
        <p:nvSpPr>
          <p:cNvPr id="500" name="Google Shape;500;p5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4" name="Shape 504"/>
        <p:cNvGrpSpPr/>
        <p:nvPr/>
      </p:nvGrpSpPr>
      <p:grpSpPr>
        <a:xfrm>
          <a:off x="0" y="0"/>
          <a:ext cx="0" cy="0"/>
          <a:chOff x="0" y="0"/>
          <a:chExt cx="0" cy="0"/>
        </a:xfrm>
      </p:grpSpPr>
      <p:sp>
        <p:nvSpPr>
          <p:cNvPr id="505" name="Google Shape;505;p57"/>
          <p:cNvSpPr txBox="1"/>
          <p:nvPr>
            <p:ph idx="1" type="body"/>
          </p:nvPr>
        </p:nvSpPr>
        <p:spPr>
          <a:xfrm>
            <a:off x="197875" y="768325"/>
            <a:ext cx="5009100" cy="36969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GB"/>
              <a:t>DNN cannot extrapolate beyond the training domain…which is exactly what we would expect from interpolation function</a:t>
            </a:r>
            <a:br>
              <a:rPr lang="en-GB"/>
            </a:br>
            <a:br>
              <a:rPr lang="en-GB"/>
            </a:br>
            <a:endParaRPr/>
          </a:p>
          <a:p>
            <a:pPr indent="-342900" lvl="0" marL="457200" rtl="0" algn="l">
              <a:spcBef>
                <a:spcPts val="0"/>
              </a:spcBef>
              <a:spcAft>
                <a:spcPts val="0"/>
              </a:spcAft>
              <a:buSzPts val="1800"/>
              <a:buChar char="➔"/>
            </a:pPr>
            <a:r>
              <a:rPr lang="en-GB"/>
              <a:t>Go beyond data domain =&gt; more information needed:</a:t>
            </a:r>
            <a:endParaRPr/>
          </a:p>
        </p:txBody>
      </p:sp>
      <p:sp>
        <p:nvSpPr>
          <p:cNvPr id="506" name="Google Shape;506;p57"/>
          <p:cNvSpPr txBox="1"/>
          <p:nvPr>
            <p:ph type="title"/>
          </p:nvPr>
        </p:nvSpPr>
        <p:spPr>
          <a:xfrm>
            <a:off x="8250" y="-6"/>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Physics Informed Neural Networks</a:t>
            </a:r>
            <a:endParaRPr/>
          </a:p>
        </p:txBody>
      </p:sp>
      <p:pic>
        <p:nvPicPr>
          <p:cNvPr id="507" name="Google Shape;507;p57"/>
          <p:cNvPicPr preferRelativeResize="0"/>
          <p:nvPr/>
        </p:nvPicPr>
        <p:blipFill>
          <a:blip r:embed="rId3">
            <a:alphaModFix/>
          </a:blip>
          <a:stretch>
            <a:fillRect/>
          </a:stretch>
        </p:blipFill>
        <p:spPr>
          <a:xfrm>
            <a:off x="5206850" y="892963"/>
            <a:ext cx="3327960" cy="1819275"/>
          </a:xfrm>
          <a:prstGeom prst="rect">
            <a:avLst/>
          </a:prstGeom>
          <a:noFill/>
          <a:ln>
            <a:noFill/>
          </a:ln>
        </p:spPr>
      </p:pic>
      <p:pic>
        <p:nvPicPr>
          <p:cNvPr descr="\mathcal{L} = \sum_i^N (u(x_i) - \hat{u}(x_i, \theta))^2" id="508" name="Google Shape;508;p57"/>
          <p:cNvPicPr preferRelativeResize="0"/>
          <p:nvPr/>
        </p:nvPicPr>
        <p:blipFill>
          <a:blip r:embed="rId4">
            <a:alphaModFix/>
          </a:blip>
          <a:stretch>
            <a:fillRect/>
          </a:stretch>
        </p:blipFill>
        <p:spPr>
          <a:xfrm>
            <a:off x="1895150" y="2204025"/>
            <a:ext cx="1614549" cy="461700"/>
          </a:xfrm>
          <a:prstGeom prst="rect">
            <a:avLst/>
          </a:prstGeom>
          <a:noFill/>
          <a:ln>
            <a:noFill/>
          </a:ln>
        </p:spPr>
      </p:pic>
      <p:sp>
        <p:nvSpPr>
          <p:cNvPr id="509" name="Google Shape;509;p57"/>
          <p:cNvSpPr txBox="1"/>
          <p:nvPr/>
        </p:nvSpPr>
        <p:spPr>
          <a:xfrm>
            <a:off x="7876500" y="2712225"/>
            <a:ext cx="12675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a:latin typeface="Montserrat"/>
                <a:ea typeface="Montserrat"/>
                <a:cs typeface="Montserrat"/>
                <a:sym typeface="Montserrat"/>
              </a:rPr>
              <a:t>Source: </a:t>
            </a:r>
            <a:r>
              <a:rPr lang="en-GB" sz="1800" u="sng">
                <a:solidFill>
                  <a:schemeClr val="accent5"/>
                </a:solidFill>
                <a:latin typeface="Montserrat"/>
                <a:ea typeface="Montserrat"/>
                <a:cs typeface="Montserrat"/>
                <a:sym typeface="Montserrat"/>
                <a:hlinkClick r:id="rId5">
                  <a:extLst>
                    <a:ext uri="{A12FA001-AC4F-418D-AE19-62706E023703}">
                      <ahyp:hlinkClr val="tx"/>
                    </a:ext>
                  </a:extLst>
                </a:hlinkClick>
              </a:rPr>
              <a:t>[8]</a:t>
            </a:r>
            <a:endParaRPr>
              <a:latin typeface="Montserrat"/>
              <a:ea typeface="Montserrat"/>
              <a:cs typeface="Montserrat"/>
              <a:sym typeface="Montserrat"/>
            </a:endParaRPr>
          </a:p>
        </p:txBody>
      </p:sp>
      <p:sp>
        <p:nvSpPr>
          <p:cNvPr id="510" name="Google Shape;510;p57"/>
          <p:cNvSpPr txBox="1"/>
          <p:nvPr/>
        </p:nvSpPr>
        <p:spPr>
          <a:xfrm>
            <a:off x="595225" y="3412750"/>
            <a:ext cx="42144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a:latin typeface="Montserrat"/>
                <a:ea typeface="Montserrat"/>
                <a:cs typeface="Montserrat"/>
                <a:sym typeface="Montserrat"/>
              </a:rPr>
              <a:t>min(</a:t>
            </a:r>
            <a:r>
              <a:rPr lang="en-GB">
                <a:highlight>
                  <a:schemeClr val="accent6"/>
                </a:highlight>
                <a:latin typeface="Montserrat"/>
                <a:ea typeface="Montserrat"/>
                <a:cs typeface="Montserrat"/>
                <a:sym typeface="Montserrat"/>
              </a:rPr>
              <a:t>Loss</a:t>
            </a:r>
            <a:r>
              <a:rPr lang="en-GB">
                <a:latin typeface="Montserrat"/>
                <a:ea typeface="Montserrat"/>
                <a:cs typeface="Montserrat"/>
                <a:sym typeface="Montserrat"/>
              </a:rPr>
              <a:t>) =&gt; </a:t>
            </a:r>
            <a:r>
              <a:rPr lang="en-GB">
                <a:highlight>
                  <a:schemeClr val="accent6"/>
                </a:highlight>
                <a:latin typeface="Montserrat"/>
                <a:ea typeface="Montserrat"/>
                <a:cs typeface="Montserrat"/>
                <a:sym typeface="Montserrat"/>
              </a:rPr>
              <a:t>Loss</a:t>
            </a:r>
            <a:r>
              <a:rPr lang="en-GB">
                <a:latin typeface="Montserrat"/>
                <a:ea typeface="Montserrat"/>
                <a:cs typeface="Montserrat"/>
                <a:sym typeface="Montserrat"/>
              </a:rPr>
              <a:t> = Mean(</a:t>
            </a:r>
            <a:r>
              <a:rPr lang="en-GB">
                <a:highlight>
                  <a:srgbClr val="00FF00"/>
                </a:highlight>
                <a:latin typeface="Montserrat"/>
                <a:ea typeface="Montserrat"/>
                <a:cs typeface="Montserrat"/>
                <a:sym typeface="Montserrat"/>
              </a:rPr>
              <a:t>data</a:t>
            </a:r>
            <a:r>
              <a:rPr lang="en-GB">
                <a:latin typeface="Montserrat"/>
                <a:ea typeface="Montserrat"/>
                <a:cs typeface="Montserrat"/>
                <a:sym typeface="Montserrat"/>
              </a:rPr>
              <a:t> - </a:t>
            </a:r>
            <a:r>
              <a:rPr lang="en-GB">
                <a:highlight>
                  <a:srgbClr val="FF9900"/>
                </a:highlight>
                <a:latin typeface="Montserrat"/>
                <a:ea typeface="Montserrat"/>
                <a:cs typeface="Montserrat"/>
                <a:sym typeface="Montserrat"/>
              </a:rPr>
              <a:t>prediction</a:t>
            </a:r>
            <a:r>
              <a:rPr lang="en-GB">
                <a:latin typeface="Montserrat"/>
                <a:ea typeface="Montserrat"/>
                <a:cs typeface="Montserrat"/>
                <a:sym typeface="Montserrat"/>
              </a:rPr>
              <a:t>)</a:t>
            </a:r>
            <a:r>
              <a:rPr baseline="30000" lang="en-GB">
                <a:latin typeface="Montserrat"/>
                <a:ea typeface="Montserrat"/>
                <a:cs typeface="Montserrat"/>
                <a:sym typeface="Montserrat"/>
              </a:rPr>
              <a:t>2</a:t>
            </a:r>
            <a:r>
              <a:rPr lang="en-GB">
                <a:latin typeface="Montserrat"/>
                <a:ea typeface="Montserrat"/>
                <a:cs typeface="Montserrat"/>
                <a:sym typeface="Montserrat"/>
              </a:rPr>
              <a:t> </a:t>
            </a:r>
            <a:endParaRPr>
              <a:latin typeface="Montserrat"/>
              <a:ea typeface="Montserrat"/>
              <a:cs typeface="Montserrat"/>
              <a:sym typeface="Montserrat"/>
            </a:endParaRPr>
          </a:p>
          <a:p>
            <a:pPr indent="-317500" lvl="0" marL="457200" rtl="0" algn="l">
              <a:spcBef>
                <a:spcPts val="0"/>
              </a:spcBef>
              <a:spcAft>
                <a:spcPts val="0"/>
              </a:spcAft>
              <a:buSzPts val="1400"/>
              <a:buFont typeface="Montserrat"/>
              <a:buChar char="+"/>
            </a:pPr>
            <a:r>
              <a:rPr lang="en-GB">
                <a:latin typeface="Montserrat"/>
                <a:ea typeface="Montserrat"/>
                <a:cs typeface="Montserrat"/>
                <a:sym typeface="Montserrat"/>
              </a:rPr>
              <a:t>Additional_info(</a:t>
            </a:r>
            <a:r>
              <a:rPr lang="en-GB">
                <a:highlight>
                  <a:srgbClr val="FF9900"/>
                </a:highlight>
                <a:latin typeface="Montserrat"/>
                <a:ea typeface="Montserrat"/>
                <a:cs typeface="Montserrat"/>
                <a:sym typeface="Montserrat"/>
              </a:rPr>
              <a:t>prediction</a:t>
            </a:r>
            <a:r>
              <a:rPr lang="en-GB">
                <a:latin typeface="Montserrat"/>
                <a:ea typeface="Montserrat"/>
                <a:cs typeface="Montserrat"/>
                <a:sym typeface="Montserrat"/>
              </a:rPr>
              <a:t>)</a:t>
            </a:r>
            <a:endParaRPr>
              <a:latin typeface="Montserrat"/>
              <a:ea typeface="Montserrat"/>
              <a:cs typeface="Montserrat"/>
              <a:sym typeface="Montserrat"/>
            </a:endParaRPr>
          </a:p>
        </p:txBody>
      </p:sp>
      <p:sp>
        <p:nvSpPr>
          <p:cNvPr id="511" name="Google Shape;511;p5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5" name="Shape 515"/>
        <p:cNvGrpSpPr/>
        <p:nvPr/>
      </p:nvGrpSpPr>
      <p:grpSpPr>
        <a:xfrm>
          <a:off x="0" y="0"/>
          <a:ext cx="0" cy="0"/>
          <a:chOff x="0" y="0"/>
          <a:chExt cx="0" cy="0"/>
        </a:xfrm>
      </p:grpSpPr>
      <p:sp>
        <p:nvSpPr>
          <p:cNvPr id="516" name="Google Shape;516;p58"/>
          <p:cNvSpPr txBox="1"/>
          <p:nvPr>
            <p:ph idx="1" type="body"/>
          </p:nvPr>
        </p:nvSpPr>
        <p:spPr>
          <a:xfrm>
            <a:off x="197875" y="768325"/>
            <a:ext cx="5009100" cy="36969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GB"/>
              <a:t>DNN cannot extrapolate beyond the training domain…which is exactly what we would expect from interpolation function</a:t>
            </a:r>
            <a:br>
              <a:rPr lang="en-GB"/>
            </a:br>
            <a:br>
              <a:rPr lang="en-GB"/>
            </a:br>
            <a:endParaRPr/>
          </a:p>
          <a:p>
            <a:pPr indent="-342900" lvl="0" marL="457200" rtl="0" algn="l">
              <a:spcBef>
                <a:spcPts val="0"/>
              </a:spcBef>
              <a:spcAft>
                <a:spcPts val="0"/>
              </a:spcAft>
              <a:buSzPts val="1800"/>
              <a:buChar char="➔"/>
            </a:pPr>
            <a:r>
              <a:rPr lang="en-GB"/>
              <a:t>Go beyond data domain =&gt; more information needed:</a:t>
            </a:r>
            <a:endParaRPr/>
          </a:p>
        </p:txBody>
      </p:sp>
      <p:sp>
        <p:nvSpPr>
          <p:cNvPr id="517" name="Google Shape;517;p58"/>
          <p:cNvSpPr txBox="1"/>
          <p:nvPr>
            <p:ph type="title"/>
          </p:nvPr>
        </p:nvSpPr>
        <p:spPr>
          <a:xfrm>
            <a:off x="8250" y="-6"/>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Physics Informed Neural Networks</a:t>
            </a:r>
            <a:endParaRPr/>
          </a:p>
        </p:txBody>
      </p:sp>
      <p:pic>
        <p:nvPicPr>
          <p:cNvPr id="518" name="Google Shape;518;p58"/>
          <p:cNvPicPr preferRelativeResize="0"/>
          <p:nvPr/>
        </p:nvPicPr>
        <p:blipFill>
          <a:blip r:embed="rId3">
            <a:alphaModFix/>
          </a:blip>
          <a:stretch>
            <a:fillRect/>
          </a:stretch>
        </p:blipFill>
        <p:spPr>
          <a:xfrm>
            <a:off x="5206850" y="892963"/>
            <a:ext cx="3327960" cy="1819275"/>
          </a:xfrm>
          <a:prstGeom prst="rect">
            <a:avLst/>
          </a:prstGeom>
          <a:noFill/>
          <a:ln>
            <a:noFill/>
          </a:ln>
        </p:spPr>
      </p:pic>
      <p:pic>
        <p:nvPicPr>
          <p:cNvPr descr="\mathcal{L} = \sum_i^N (u(x_i) - \hat{u}(x_i, \theta))^2" id="519" name="Google Shape;519;p58"/>
          <p:cNvPicPr preferRelativeResize="0"/>
          <p:nvPr/>
        </p:nvPicPr>
        <p:blipFill>
          <a:blip r:embed="rId4">
            <a:alphaModFix/>
          </a:blip>
          <a:stretch>
            <a:fillRect/>
          </a:stretch>
        </p:blipFill>
        <p:spPr>
          <a:xfrm>
            <a:off x="1895150" y="2204025"/>
            <a:ext cx="1614549" cy="461700"/>
          </a:xfrm>
          <a:prstGeom prst="rect">
            <a:avLst/>
          </a:prstGeom>
          <a:noFill/>
          <a:ln>
            <a:noFill/>
          </a:ln>
        </p:spPr>
      </p:pic>
      <p:pic>
        <p:nvPicPr>
          <p:cNvPr id="520" name="Google Shape;520;p58"/>
          <p:cNvPicPr preferRelativeResize="0"/>
          <p:nvPr/>
        </p:nvPicPr>
        <p:blipFill>
          <a:blip r:embed="rId5">
            <a:alphaModFix/>
          </a:blip>
          <a:stretch>
            <a:fillRect/>
          </a:stretch>
        </p:blipFill>
        <p:spPr>
          <a:xfrm>
            <a:off x="1660188" y="3387000"/>
            <a:ext cx="2084475" cy="1464775"/>
          </a:xfrm>
          <a:prstGeom prst="rect">
            <a:avLst/>
          </a:prstGeom>
          <a:noFill/>
          <a:ln>
            <a:noFill/>
          </a:ln>
        </p:spPr>
      </p:pic>
      <p:sp>
        <p:nvSpPr>
          <p:cNvPr id="521" name="Google Shape;521;p58"/>
          <p:cNvSpPr txBox="1"/>
          <p:nvPr/>
        </p:nvSpPr>
        <p:spPr>
          <a:xfrm>
            <a:off x="7876500" y="2712225"/>
            <a:ext cx="12675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a:latin typeface="Montserrat"/>
                <a:ea typeface="Montserrat"/>
                <a:cs typeface="Montserrat"/>
                <a:sym typeface="Montserrat"/>
              </a:rPr>
              <a:t>Source: </a:t>
            </a:r>
            <a:r>
              <a:rPr lang="en-GB" sz="1800" u="sng">
                <a:solidFill>
                  <a:schemeClr val="accent5"/>
                </a:solidFill>
                <a:latin typeface="Montserrat"/>
                <a:ea typeface="Montserrat"/>
                <a:cs typeface="Montserrat"/>
                <a:sym typeface="Montserrat"/>
                <a:hlinkClick r:id="rId6">
                  <a:extLst>
                    <a:ext uri="{A12FA001-AC4F-418D-AE19-62706E023703}">
                      <ahyp:hlinkClr val="tx"/>
                    </a:ext>
                  </a:extLst>
                </a:hlinkClick>
              </a:rPr>
              <a:t>[8]</a:t>
            </a:r>
            <a:endParaRPr>
              <a:latin typeface="Montserrat"/>
              <a:ea typeface="Montserrat"/>
              <a:cs typeface="Montserrat"/>
              <a:sym typeface="Montserrat"/>
            </a:endParaRPr>
          </a:p>
        </p:txBody>
      </p:sp>
      <p:pic>
        <p:nvPicPr>
          <p:cNvPr id="522" name="Google Shape;522;p58"/>
          <p:cNvPicPr preferRelativeResize="0"/>
          <p:nvPr/>
        </p:nvPicPr>
        <p:blipFill>
          <a:blip r:embed="rId7">
            <a:alphaModFix/>
          </a:blip>
          <a:stretch>
            <a:fillRect/>
          </a:stretch>
        </p:blipFill>
        <p:spPr>
          <a:xfrm>
            <a:off x="5225850" y="1024300"/>
            <a:ext cx="3289950" cy="1402650"/>
          </a:xfrm>
          <a:prstGeom prst="rect">
            <a:avLst/>
          </a:prstGeom>
          <a:noFill/>
          <a:ln>
            <a:noFill/>
          </a:ln>
        </p:spPr>
      </p:pic>
      <p:sp>
        <p:nvSpPr>
          <p:cNvPr id="523" name="Google Shape;523;p58"/>
          <p:cNvSpPr txBox="1"/>
          <p:nvPr/>
        </p:nvSpPr>
        <p:spPr>
          <a:xfrm>
            <a:off x="595225" y="3412750"/>
            <a:ext cx="42144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a:latin typeface="Montserrat"/>
                <a:ea typeface="Montserrat"/>
                <a:cs typeface="Montserrat"/>
                <a:sym typeface="Montserrat"/>
              </a:rPr>
              <a:t>min(</a:t>
            </a:r>
            <a:r>
              <a:rPr lang="en-GB">
                <a:highlight>
                  <a:schemeClr val="accent6"/>
                </a:highlight>
                <a:latin typeface="Montserrat"/>
                <a:ea typeface="Montserrat"/>
                <a:cs typeface="Montserrat"/>
                <a:sym typeface="Montserrat"/>
              </a:rPr>
              <a:t>Loss</a:t>
            </a:r>
            <a:r>
              <a:rPr lang="en-GB">
                <a:latin typeface="Montserrat"/>
                <a:ea typeface="Montserrat"/>
                <a:cs typeface="Montserrat"/>
                <a:sym typeface="Montserrat"/>
              </a:rPr>
              <a:t>) =&gt; </a:t>
            </a:r>
            <a:r>
              <a:rPr lang="en-GB">
                <a:highlight>
                  <a:schemeClr val="accent6"/>
                </a:highlight>
                <a:latin typeface="Montserrat"/>
                <a:ea typeface="Montserrat"/>
                <a:cs typeface="Montserrat"/>
                <a:sym typeface="Montserrat"/>
              </a:rPr>
              <a:t>Loss</a:t>
            </a:r>
            <a:r>
              <a:rPr lang="en-GB">
                <a:latin typeface="Montserrat"/>
                <a:ea typeface="Montserrat"/>
                <a:cs typeface="Montserrat"/>
                <a:sym typeface="Montserrat"/>
              </a:rPr>
              <a:t> = Mean(</a:t>
            </a:r>
            <a:r>
              <a:rPr lang="en-GB">
                <a:highlight>
                  <a:srgbClr val="00FF00"/>
                </a:highlight>
                <a:latin typeface="Montserrat"/>
                <a:ea typeface="Montserrat"/>
                <a:cs typeface="Montserrat"/>
                <a:sym typeface="Montserrat"/>
              </a:rPr>
              <a:t>data</a:t>
            </a:r>
            <a:r>
              <a:rPr lang="en-GB">
                <a:latin typeface="Montserrat"/>
                <a:ea typeface="Montserrat"/>
                <a:cs typeface="Montserrat"/>
                <a:sym typeface="Montserrat"/>
              </a:rPr>
              <a:t> - </a:t>
            </a:r>
            <a:r>
              <a:rPr lang="en-GB">
                <a:highlight>
                  <a:srgbClr val="FF9900"/>
                </a:highlight>
                <a:latin typeface="Montserrat"/>
                <a:ea typeface="Montserrat"/>
                <a:cs typeface="Montserrat"/>
                <a:sym typeface="Montserrat"/>
              </a:rPr>
              <a:t>prediction</a:t>
            </a:r>
            <a:r>
              <a:rPr lang="en-GB">
                <a:latin typeface="Montserrat"/>
                <a:ea typeface="Montserrat"/>
                <a:cs typeface="Montserrat"/>
                <a:sym typeface="Montserrat"/>
              </a:rPr>
              <a:t>)</a:t>
            </a:r>
            <a:r>
              <a:rPr baseline="30000" lang="en-GB">
                <a:latin typeface="Montserrat"/>
                <a:ea typeface="Montserrat"/>
                <a:cs typeface="Montserrat"/>
                <a:sym typeface="Montserrat"/>
              </a:rPr>
              <a:t>2</a:t>
            </a:r>
            <a:r>
              <a:rPr lang="en-GB">
                <a:latin typeface="Montserrat"/>
                <a:ea typeface="Montserrat"/>
                <a:cs typeface="Montserrat"/>
                <a:sym typeface="Montserrat"/>
              </a:rPr>
              <a:t> </a:t>
            </a:r>
            <a:endParaRPr>
              <a:latin typeface="Montserrat"/>
              <a:ea typeface="Montserrat"/>
              <a:cs typeface="Montserrat"/>
              <a:sym typeface="Montserrat"/>
            </a:endParaRPr>
          </a:p>
          <a:p>
            <a:pPr indent="-317500" lvl="0" marL="457200" rtl="0" algn="l">
              <a:spcBef>
                <a:spcPts val="0"/>
              </a:spcBef>
              <a:spcAft>
                <a:spcPts val="0"/>
              </a:spcAft>
              <a:buSzPts val="1400"/>
              <a:buFont typeface="Montserrat"/>
              <a:buChar char="+"/>
            </a:pPr>
            <a:r>
              <a:rPr lang="en-GB">
                <a:latin typeface="Montserrat"/>
                <a:ea typeface="Montserrat"/>
                <a:cs typeface="Montserrat"/>
                <a:sym typeface="Montserrat"/>
              </a:rPr>
              <a:t>Additional_info(</a:t>
            </a:r>
            <a:r>
              <a:rPr lang="en-GB">
                <a:highlight>
                  <a:srgbClr val="FF9900"/>
                </a:highlight>
                <a:latin typeface="Montserrat"/>
                <a:ea typeface="Montserrat"/>
                <a:cs typeface="Montserrat"/>
                <a:sym typeface="Montserrat"/>
              </a:rPr>
              <a:t>prediction</a:t>
            </a:r>
            <a:r>
              <a:rPr lang="en-GB">
                <a:latin typeface="Montserrat"/>
                <a:ea typeface="Montserrat"/>
                <a:cs typeface="Montserrat"/>
                <a:sym typeface="Montserrat"/>
              </a:rPr>
              <a:t>)</a:t>
            </a:r>
            <a:endParaRPr>
              <a:latin typeface="Montserrat"/>
              <a:ea typeface="Montserrat"/>
              <a:cs typeface="Montserrat"/>
              <a:sym typeface="Montserrat"/>
            </a:endParaRPr>
          </a:p>
        </p:txBody>
      </p:sp>
      <p:pic>
        <p:nvPicPr>
          <p:cNvPr id="524" name="Google Shape;524;p58"/>
          <p:cNvPicPr preferRelativeResize="0"/>
          <p:nvPr/>
        </p:nvPicPr>
        <p:blipFill>
          <a:blip r:embed="rId8">
            <a:alphaModFix/>
          </a:blip>
          <a:stretch>
            <a:fillRect/>
          </a:stretch>
        </p:blipFill>
        <p:spPr>
          <a:xfrm>
            <a:off x="4903199" y="3283820"/>
            <a:ext cx="4214401" cy="1420980"/>
          </a:xfrm>
          <a:prstGeom prst="rect">
            <a:avLst/>
          </a:prstGeom>
          <a:noFill/>
          <a:ln>
            <a:noFill/>
          </a:ln>
        </p:spPr>
      </p:pic>
      <p:pic>
        <p:nvPicPr>
          <p:cNvPr id="525" name="Google Shape;525;p58"/>
          <p:cNvPicPr preferRelativeResize="0"/>
          <p:nvPr/>
        </p:nvPicPr>
        <p:blipFill>
          <a:blip r:embed="rId9">
            <a:alphaModFix/>
          </a:blip>
          <a:stretch>
            <a:fillRect/>
          </a:stretch>
        </p:blipFill>
        <p:spPr>
          <a:xfrm>
            <a:off x="3628500" y="4660850"/>
            <a:ext cx="2815000" cy="221275"/>
          </a:xfrm>
          <a:prstGeom prst="rect">
            <a:avLst/>
          </a:prstGeom>
          <a:noFill/>
          <a:ln>
            <a:noFill/>
          </a:ln>
        </p:spPr>
      </p:pic>
      <p:sp>
        <p:nvSpPr>
          <p:cNvPr id="526" name="Google Shape;526;p5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xit" presetID="1" presetSubtype="0">
                                  <p:stCondLst>
                                    <p:cond delay="0"/>
                                  </p:stCondLst>
                                  <p:childTnLst>
                                    <p:set>
                                      <p:cBhvr>
                                        <p:cTn dur="1" fill="hold">
                                          <p:stCondLst>
                                            <p:cond delay="1000"/>
                                          </p:stCondLst>
                                        </p:cTn>
                                        <p:tgtEl>
                                          <p:spTgt spid="518"/>
                                        </p:tgtEl>
                                        <p:attrNameLst>
                                          <p:attrName>style.visibility</p:attrName>
                                        </p:attrNameLst>
                                      </p:cBhvr>
                                      <p:to>
                                        <p:strVal val="hidden"/>
                                      </p:to>
                                    </p:set>
                                  </p:childTnLst>
                                </p:cTn>
                              </p:par>
                              <p:par>
                                <p:cTn fill="hold" nodeType="withEffect" presetClass="exit" presetID="10" presetSubtype="0">
                                  <p:stCondLst>
                                    <p:cond delay="0"/>
                                  </p:stCondLst>
                                  <p:childTnLst>
                                    <p:animEffect filter="fade" transition="out">
                                      <p:cBhvr>
                                        <p:cTn dur="1000"/>
                                        <p:tgtEl>
                                          <p:spTgt spid="523"/>
                                        </p:tgtEl>
                                      </p:cBhvr>
                                    </p:animEffect>
                                    <p:set>
                                      <p:cBhvr>
                                        <p:cTn dur="1" fill="hold">
                                          <p:stCondLst>
                                            <p:cond delay="1000"/>
                                          </p:stCondLst>
                                        </p:cTn>
                                        <p:tgtEl>
                                          <p:spTgt spid="523"/>
                                        </p:tgtEl>
                                        <p:attrNameLst>
                                          <p:attrName>style.visibility</p:attrName>
                                        </p:attrNameLst>
                                      </p:cBhvr>
                                      <p:to>
                                        <p:strVal val="hidden"/>
                                      </p:to>
                                    </p:set>
                                  </p:childTnLst>
                                </p:cTn>
                              </p:par>
                            </p:childTnLst>
                          </p:cTn>
                        </p:par>
                        <p:par>
                          <p:cTn fill="hold">
                            <p:stCondLst>
                              <p:cond delay="1000"/>
                            </p:stCondLst>
                            <p:childTnLst>
                              <p:par>
                                <p:cTn fill="hold" nodeType="afterEffect" presetClass="entr" presetID="10" presetSubtype="0">
                                  <p:stCondLst>
                                    <p:cond delay="0"/>
                                  </p:stCondLst>
                                  <p:childTnLst>
                                    <p:set>
                                      <p:cBhvr>
                                        <p:cTn dur="1" fill="hold">
                                          <p:stCondLst>
                                            <p:cond delay="0"/>
                                          </p:stCondLst>
                                        </p:cTn>
                                        <p:tgtEl>
                                          <p:spTgt spid="522"/>
                                        </p:tgtEl>
                                        <p:attrNameLst>
                                          <p:attrName>style.visibility</p:attrName>
                                        </p:attrNameLst>
                                      </p:cBhvr>
                                      <p:to>
                                        <p:strVal val="visible"/>
                                      </p:to>
                                    </p:set>
                                    <p:animEffect filter="fade" transition="in">
                                      <p:cBhvr>
                                        <p:cTn dur="1000"/>
                                        <p:tgtEl>
                                          <p:spTgt spid="522"/>
                                        </p:tgtEl>
                                      </p:cBhvr>
                                    </p:animEffect>
                                  </p:childTnLst>
                                </p:cTn>
                              </p:par>
                              <p:par>
                                <p:cTn fill="hold" nodeType="withEffect" presetClass="entr" presetID="10" presetSubtype="0">
                                  <p:stCondLst>
                                    <p:cond delay="0"/>
                                  </p:stCondLst>
                                  <p:childTnLst>
                                    <p:set>
                                      <p:cBhvr>
                                        <p:cTn dur="1" fill="hold">
                                          <p:stCondLst>
                                            <p:cond delay="0"/>
                                          </p:stCondLst>
                                        </p:cTn>
                                        <p:tgtEl>
                                          <p:spTgt spid="520"/>
                                        </p:tgtEl>
                                        <p:attrNameLst>
                                          <p:attrName>style.visibility</p:attrName>
                                        </p:attrNameLst>
                                      </p:cBhvr>
                                      <p:to>
                                        <p:strVal val="visible"/>
                                      </p:to>
                                    </p:set>
                                    <p:animEffect filter="fade" transition="in">
                                      <p:cBhvr>
                                        <p:cTn dur="1000"/>
                                        <p:tgtEl>
                                          <p:spTgt spid="520"/>
                                        </p:tgtEl>
                                      </p:cBhvr>
                                    </p:animEffect>
                                  </p:childTnLst>
                                </p:cTn>
                              </p:par>
                              <p:par>
                                <p:cTn fill="hold" nodeType="withEffect" presetClass="entr" presetID="10" presetSubtype="0">
                                  <p:stCondLst>
                                    <p:cond delay="0"/>
                                  </p:stCondLst>
                                  <p:childTnLst>
                                    <p:set>
                                      <p:cBhvr>
                                        <p:cTn dur="1" fill="hold">
                                          <p:stCondLst>
                                            <p:cond delay="0"/>
                                          </p:stCondLst>
                                        </p:cTn>
                                        <p:tgtEl>
                                          <p:spTgt spid="524"/>
                                        </p:tgtEl>
                                        <p:attrNameLst>
                                          <p:attrName>style.visibility</p:attrName>
                                        </p:attrNameLst>
                                      </p:cBhvr>
                                      <p:to>
                                        <p:strVal val="visible"/>
                                      </p:to>
                                    </p:set>
                                    <p:animEffect filter="fade" transition="in">
                                      <p:cBhvr>
                                        <p:cTn dur="1000"/>
                                        <p:tgtEl>
                                          <p:spTgt spid="524"/>
                                        </p:tgtEl>
                                      </p:cBhvr>
                                    </p:animEffect>
                                  </p:childTnLst>
                                </p:cTn>
                              </p:par>
                              <p:par>
                                <p:cTn fill="hold" nodeType="withEffect" presetClass="entr" presetID="10" presetSubtype="0">
                                  <p:stCondLst>
                                    <p:cond delay="0"/>
                                  </p:stCondLst>
                                  <p:childTnLst>
                                    <p:set>
                                      <p:cBhvr>
                                        <p:cTn dur="1" fill="hold">
                                          <p:stCondLst>
                                            <p:cond delay="0"/>
                                          </p:stCondLst>
                                        </p:cTn>
                                        <p:tgtEl>
                                          <p:spTgt spid="525"/>
                                        </p:tgtEl>
                                        <p:attrNameLst>
                                          <p:attrName>style.visibility</p:attrName>
                                        </p:attrNameLst>
                                      </p:cBhvr>
                                      <p:to>
                                        <p:strVal val="visible"/>
                                      </p:to>
                                    </p:set>
                                    <p:animEffect filter="fade" transition="in">
                                      <p:cBhvr>
                                        <p:cTn dur="1000"/>
                                        <p:tgtEl>
                                          <p:spTgt spid="52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6" name="Shape 106"/>
        <p:cNvGrpSpPr/>
        <p:nvPr/>
      </p:nvGrpSpPr>
      <p:grpSpPr>
        <a:xfrm>
          <a:off x="0" y="0"/>
          <a:ext cx="0" cy="0"/>
          <a:chOff x="0" y="0"/>
          <a:chExt cx="0" cy="0"/>
        </a:xfrm>
      </p:grpSpPr>
      <p:sp>
        <p:nvSpPr>
          <p:cNvPr id="107" name="Google Shape;107;p17"/>
          <p:cNvSpPr txBox="1"/>
          <p:nvPr>
            <p:ph idx="1" type="body"/>
          </p:nvPr>
        </p:nvSpPr>
        <p:spPr>
          <a:xfrm>
            <a:off x="197875" y="768325"/>
            <a:ext cx="4674300" cy="40905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b="1" lang="en-GB" u="sng"/>
              <a:t>Surrogate models (SM) are simplified mathematical models that approximate complex, computationally expensive simulations</a:t>
            </a:r>
            <a:r>
              <a:rPr lang="en-GB"/>
              <a:t> - they can also include directly data from the real system</a:t>
            </a:r>
            <a:endParaRPr/>
          </a:p>
          <a:p>
            <a:pPr indent="-342900" lvl="0" marL="457200" rtl="0" algn="l">
              <a:spcBef>
                <a:spcPts val="0"/>
              </a:spcBef>
              <a:spcAft>
                <a:spcPts val="0"/>
              </a:spcAft>
              <a:buSzPts val="1800"/>
              <a:buChar char="➔"/>
            </a:pPr>
            <a:r>
              <a:rPr lang="en-GB"/>
              <a:t>They are commonly used in </a:t>
            </a:r>
            <a:r>
              <a:rPr b="1" lang="en-GB" u="sng"/>
              <a:t>optimization, sensitivity analysis, and uncertainty</a:t>
            </a:r>
            <a:r>
              <a:rPr lang="en-GB"/>
              <a:t> quantification to reduce computation time</a:t>
            </a:r>
            <a:endParaRPr/>
          </a:p>
        </p:txBody>
      </p:sp>
      <p:sp>
        <p:nvSpPr>
          <p:cNvPr id="108" name="Google Shape;108;p17"/>
          <p:cNvSpPr txBox="1"/>
          <p:nvPr>
            <p:ph type="title"/>
          </p:nvPr>
        </p:nvSpPr>
        <p:spPr>
          <a:xfrm>
            <a:off x="8250" y="-6"/>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TL;DR: What are surrogate models?</a:t>
            </a:r>
            <a:endParaRPr/>
          </a:p>
        </p:txBody>
      </p:sp>
      <p:cxnSp>
        <p:nvCxnSpPr>
          <p:cNvPr id="109" name="Google Shape;109;p17"/>
          <p:cNvCxnSpPr/>
          <p:nvPr/>
        </p:nvCxnSpPr>
        <p:spPr>
          <a:xfrm>
            <a:off x="7171050" y="673125"/>
            <a:ext cx="0" cy="4158300"/>
          </a:xfrm>
          <a:prstGeom prst="straightConnector1">
            <a:avLst/>
          </a:prstGeom>
          <a:noFill/>
          <a:ln cap="flat" cmpd="sng" w="9525">
            <a:solidFill>
              <a:schemeClr val="dk2"/>
            </a:solidFill>
            <a:prstDash val="dash"/>
            <a:round/>
            <a:headEnd len="med" w="med" type="none"/>
            <a:tailEnd len="med" w="med" type="none"/>
          </a:ln>
        </p:spPr>
      </p:cxnSp>
      <p:grpSp>
        <p:nvGrpSpPr>
          <p:cNvPr id="110" name="Google Shape;110;p17"/>
          <p:cNvGrpSpPr/>
          <p:nvPr/>
        </p:nvGrpSpPr>
        <p:grpSpPr>
          <a:xfrm>
            <a:off x="4981250" y="1180435"/>
            <a:ext cx="2189799" cy="3811890"/>
            <a:chOff x="4981250" y="1180435"/>
            <a:chExt cx="2189799" cy="3811890"/>
          </a:xfrm>
        </p:grpSpPr>
        <p:pic>
          <p:nvPicPr>
            <p:cNvPr id="111" name="Google Shape;111;p17"/>
            <p:cNvPicPr preferRelativeResize="0"/>
            <p:nvPr/>
          </p:nvPicPr>
          <p:blipFill rotWithShape="1">
            <a:blip r:embed="rId3">
              <a:alphaModFix/>
            </a:blip>
            <a:srcRect b="0" l="0" r="50768" t="0"/>
            <a:stretch/>
          </p:blipFill>
          <p:spPr>
            <a:xfrm>
              <a:off x="6285950" y="2285425"/>
              <a:ext cx="885100" cy="1797750"/>
            </a:xfrm>
            <a:prstGeom prst="rect">
              <a:avLst/>
            </a:prstGeom>
            <a:noFill/>
            <a:ln>
              <a:noFill/>
            </a:ln>
          </p:spPr>
        </p:pic>
        <p:sp>
          <p:nvSpPr>
            <p:cNvPr id="112" name="Google Shape;112;p17"/>
            <p:cNvSpPr/>
            <p:nvPr/>
          </p:nvSpPr>
          <p:spPr>
            <a:xfrm>
              <a:off x="5468200" y="2823575"/>
              <a:ext cx="933600" cy="572700"/>
            </a:xfrm>
            <a:prstGeom prst="rect">
              <a:avLst/>
            </a:prstGeom>
            <a:solidFill>
              <a:srgbClr val="E6EBEE"/>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GB" sz="900">
                  <a:latin typeface="Montserrat"/>
                  <a:ea typeface="Montserrat"/>
                  <a:cs typeface="Montserrat"/>
                  <a:sym typeface="Montserrat"/>
                </a:rPr>
                <a:t>Complex lengthy simulations</a:t>
              </a:r>
              <a:endParaRPr sz="900">
                <a:latin typeface="Montserrat"/>
                <a:ea typeface="Montserrat"/>
                <a:cs typeface="Montserrat"/>
                <a:sym typeface="Montserrat"/>
              </a:endParaRPr>
            </a:p>
          </p:txBody>
        </p:sp>
        <p:pic>
          <p:nvPicPr>
            <p:cNvPr id="113" name="Google Shape;113;p17"/>
            <p:cNvPicPr preferRelativeResize="0"/>
            <p:nvPr/>
          </p:nvPicPr>
          <p:blipFill>
            <a:blip r:embed="rId4">
              <a:alphaModFix/>
            </a:blip>
            <a:stretch>
              <a:fillRect/>
            </a:stretch>
          </p:blipFill>
          <p:spPr>
            <a:xfrm>
              <a:off x="5340101" y="1669648"/>
              <a:ext cx="1774826" cy="667651"/>
            </a:xfrm>
            <a:prstGeom prst="rect">
              <a:avLst/>
            </a:prstGeom>
            <a:noFill/>
            <a:ln>
              <a:noFill/>
            </a:ln>
          </p:spPr>
        </p:pic>
        <p:pic>
          <p:nvPicPr>
            <p:cNvPr id="114" name="Google Shape;114;p17"/>
            <p:cNvPicPr preferRelativeResize="0"/>
            <p:nvPr/>
          </p:nvPicPr>
          <p:blipFill>
            <a:blip r:embed="rId5">
              <a:alphaModFix/>
            </a:blip>
            <a:stretch>
              <a:fillRect/>
            </a:stretch>
          </p:blipFill>
          <p:spPr>
            <a:xfrm>
              <a:off x="4981250" y="1180435"/>
              <a:ext cx="2002727" cy="597175"/>
            </a:xfrm>
            <a:prstGeom prst="rect">
              <a:avLst/>
            </a:prstGeom>
            <a:noFill/>
            <a:ln>
              <a:noFill/>
            </a:ln>
          </p:spPr>
        </p:pic>
        <p:pic>
          <p:nvPicPr>
            <p:cNvPr id="115" name="Google Shape;115;p17"/>
            <p:cNvPicPr preferRelativeResize="0"/>
            <p:nvPr/>
          </p:nvPicPr>
          <p:blipFill>
            <a:blip r:embed="rId6">
              <a:alphaModFix/>
            </a:blip>
            <a:stretch>
              <a:fillRect/>
            </a:stretch>
          </p:blipFill>
          <p:spPr>
            <a:xfrm>
              <a:off x="5947425" y="3761975"/>
              <a:ext cx="1072199" cy="1230350"/>
            </a:xfrm>
            <a:prstGeom prst="rect">
              <a:avLst/>
            </a:prstGeom>
            <a:noFill/>
            <a:ln>
              <a:noFill/>
            </a:ln>
          </p:spPr>
        </p:pic>
        <p:pic>
          <p:nvPicPr>
            <p:cNvPr id="116" name="Google Shape;116;p17"/>
            <p:cNvPicPr preferRelativeResize="0"/>
            <p:nvPr/>
          </p:nvPicPr>
          <p:blipFill>
            <a:blip r:embed="rId7">
              <a:alphaModFix/>
            </a:blip>
            <a:stretch>
              <a:fillRect/>
            </a:stretch>
          </p:blipFill>
          <p:spPr>
            <a:xfrm>
              <a:off x="4981250" y="2072650"/>
              <a:ext cx="918624" cy="688975"/>
            </a:xfrm>
            <a:prstGeom prst="rect">
              <a:avLst/>
            </a:prstGeom>
            <a:noFill/>
            <a:ln>
              <a:noFill/>
            </a:ln>
          </p:spPr>
        </p:pic>
        <p:pic>
          <p:nvPicPr>
            <p:cNvPr id="117" name="Google Shape;117;p17"/>
            <p:cNvPicPr preferRelativeResize="0"/>
            <p:nvPr/>
          </p:nvPicPr>
          <p:blipFill rotWithShape="1">
            <a:blip r:embed="rId8">
              <a:alphaModFix/>
            </a:blip>
            <a:srcRect b="0" l="0" r="50436" t="0"/>
            <a:stretch/>
          </p:blipFill>
          <p:spPr>
            <a:xfrm>
              <a:off x="5407300" y="3562025"/>
              <a:ext cx="1150602" cy="748250"/>
            </a:xfrm>
            <a:prstGeom prst="rect">
              <a:avLst/>
            </a:prstGeom>
            <a:noFill/>
            <a:ln>
              <a:noFill/>
            </a:ln>
          </p:spPr>
        </p:pic>
      </p:grpSp>
      <p:grpSp>
        <p:nvGrpSpPr>
          <p:cNvPr id="118" name="Google Shape;118;p17"/>
          <p:cNvGrpSpPr/>
          <p:nvPr/>
        </p:nvGrpSpPr>
        <p:grpSpPr>
          <a:xfrm>
            <a:off x="7171050" y="1832740"/>
            <a:ext cx="1845987" cy="3221836"/>
            <a:chOff x="7171050" y="1832740"/>
            <a:chExt cx="1845987" cy="3221836"/>
          </a:xfrm>
        </p:grpSpPr>
        <p:pic>
          <p:nvPicPr>
            <p:cNvPr id="119" name="Google Shape;119;p17"/>
            <p:cNvPicPr preferRelativeResize="0"/>
            <p:nvPr/>
          </p:nvPicPr>
          <p:blipFill rotWithShape="1">
            <a:blip r:embed="rId3">
              <a:alphaModFix/>
            </a:blip>
            <a:srcRect b="0" l="48901" r="0" t="0"/>
            <a:stretch/>
          </p:blipFill>
          <p:spPr>
            <a:xfrm>
              <a:off x="7171050" y="2285425"/>
              <a:ext cx="918625" cy="1797750"/>
            </a:xfrm>
            <a:prstGeom prst="rect">
              <a:avLst/>
            </a:prstGeom>
            <a:noFill/>
            <a:ln>
              <a:noFill/>
            </a:ln>
          </p:spPr>
        </p:pic>
        <p:sp>
          <p:nvSpPr>
            <p:cNvPr id="120" name="Google Shape;120;p17"/>
            <p:cNvSpPr/>
            <p:nvPr/>
          </p:nvSpPr>
          <p:spPr>
            <a:xfrm>
              <a:off x="8046901" y="2897950"/>
              <a:ext cx="871800" cy="572700"/>
            </a:xfrm>
            <a:prstGeom prst="rect">
              <a:avLst/>
            </a:prstGeom>
            <a:solidFill>
              <a:srgbClr val="BFCCD2"/>
            </a:solidFill>
            <a:ln cap="flat" cmpd="sng" w="9525">
              <a:solidFill>
                <a:srgbClr val="434343"/>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GB" sz="1000">
                  <a:solidFill>
                    <a:srgbClr val="434343"/>
                  </a:solidFill>
                  <a:latin typeface="Montserrat"/>
                  <a:ea typeface="Montserrat"/>
                  <a:cs typeface="Montserrat"/>
                  <a:sym typeface="Montserrat"/>
                </a:rPr>
                <a:t>Simple fast surrogate</a:t>
              </a:r>
              <a:endParaRPr sz="1000">
                <a:solidFill>
                  <a:srgbClr val="434343"/>
                </a:solidFill>
                <a:latin typeface="Montserrat"/>
                <a:ea typeface="Montserrat"/>
                <a:cs typeface="Montserrat"/>
                <a:sym typeface="Montserrat"/>
              </a:endParaRPr>
            </a:p>
          </p:txBody>
        </p:sp>
        <p:pic>
          <p:nvPicPr>
            <p:cNvPr id="121" name="Google Shape;121;p17"/>
            <p:cNvPicPr preferRelativeResize="0"/>
            <p:nvPr/>
          </p:nvPicPr>
          <p:blipFill rotWithShape="1">
            <a:blip r:embed="rId9">
              <a:alphaModFix/>
            </a:blip>
            <a:srcRect b="0" l="0" r="0" t="0"/>
            <a:stretch/>
          </p:blipFill>
          <p:spPr>
            <a:xfrm>
              <a:off x="7776624" y="3729376"/>
              <a:ext cx="1038975" cy="1325201"/>
            </a:xfrm>
            <a:prstGeom prst="rect">
              <a:avLst/>
            </a:prstGeom>
            <a:noFill/>
            <a:ln>
              <a:noFill/>
            </a:ln>
          </p:spPr>
        </p:pic>
        <p:pic>
          <p:nvPicPr>
            <p:cNvPr id="122" name="Google Shape;122;p17"/>
            <p:cNvPicPr preferRelativeResize="0"/>
            <p:nvPr/>
          </p:nvPicPr>
          <p:blipFill>
            <a:blip r:embed="rId10">
              <a:alphaModFix/>
            </a:blip>
            <a:stretch>
              <a:fillRect/>
            </a:stretch>
          </p:blipFill>
          <p:spPr>
            <a:xfrm>
              <a:off x="7338963" y="1832740"/>
              <a:ext cx="1678075" cy="779250"/>
            </a:xfrm>
            <a:prstGeom prst="rect">
              <a:avLst/>
            </a:prstGeom>
            <a:noFill/>
            <a:ln>
              <a:noFill/>
            </a:ln>
          </p:spPr>
        </p:pic>
      </p:grpSp>
      <p:sp>
        <p:nvSpPr>
          <p:cNvPr id="123" name="Google Shape;123;p17"/>
          <p:cNvSpPr txBox="1"/>
          <p:nvPr/>
        </p:nvSpPr>
        <p:spPr>
          <a:xfrm>
            <a:off x="7429275" y="673125"/>
            <a:ext cx="1601400" cy="33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1100">
                <a:solidFill>
                  <a:schemeClr val="dk2"/>
                </a:solidFill>
                <a:latin typeface="Montserrat"/>
                <a:ea typeface="Montserrat"/>
                <a:cs typeface="Montserrat"/>
                <a:sym typeface="Montserrat"/>
              </a:rPr>
              <a:t>O(us, ms)</a:t>
            </a:r>
            <a:endParaRPr sz="1100">
              <a:solidFill>
                <a:schemeClr val="dk2"/>
              </a:solidFill>
              <a:latin typeface="Montserrat"/>
              <a:ea typeface="Montserrat"/>
              <a:cs typeface="Montserrat"/>
              <a:sym typeface="Montserrat"/>
            </a:endParaRPr>
          </a:p>
        </p:txBody>
      </p:sp>
      <p:sp>
        <p:nvSpPr>
          <p:cNvPr id="124" name="Google Shape;124;p17"/>
          <p:cNvSpPr txBox="1"/>
          <p:nvPr/>
        </p:nvSpPr>
        <p:spPr>
          <a:xfrm>
            <a:off x="5292775" y="673125"/>
            <a:ext cx="1601400" cy="33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1100">
                <a:solidFill>
                  <a:schemeClr val="dk2"/>
                </a:solidFill>
                <a:latin typeface="Montserrat"/>
                <a:ea typeface="Montserrat"/>
                <a:cs typeface="Montserrat"/>
                <a:sym typeface="Montserrat"/>
              </a:rPr>
              <a:t>O(min, hours, days)</a:t>
            </a:r>
            <a:endParaRPr sz="1100">
              <a:solidFill>
                <a:schemeClr val="dk2"/>
              </a:solidFill>
              <a:latin typeface="Montserrat"/>
              <a:ea typeface="Montserrat"/>
              <a:cs typeface="Montserrat"/>
              <a:sym typeface="Montserrat"/>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8" name="Shape 128"/>
        <p:cNvGrpSpPr/>
        <p:nvPr/>
      </p:nvGrpSpPr>
      <p:grpSpPr>
        <a:xfrm>
          <a:off x="0" y="0"/>
          <a:ext cx="0" cy="0"/>
          <a:chOff x="0" y="0"/>
          <a:chExt cx="0" cy="0"/>
        </a:xfrm>
      </p:grpSpPr>
      <p:sp>
        <p:nvSpPr>
          <p:cNvPr id="129" name="Google Shape;129;p18"/>
          <p:cNvSpPr txBox="1"/>
          <p:nvPr>
            <p:ph type="title"/>
          </p:nvPr>
        </p:nvSpPr>
        <p:spPr>
          <a:xfrm>
            <a:off x="8250" y="-6"/>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Why to use surrogate </a:t>
            </a:r>
            <a:r>
              <a:rPr lang="en-GB"/>
              <a:t>models</a:t>
            </a:r>
            <a:r>
              <a:rPr lang="en-GB"/>
              <a:t> </a:t>
            </a:r>
            <a:endParaRPr/>
          </a:p>
        </p:txBody>
      </p:sp>
      <p:pic>
        <p:nvPicPr>
          <p:cNvPr id="130" name="Google Shape;130;p18"/>
          <p:cNvPicPr preferRelativeResize="0"/>
          <p:nvPr/>
        </p:nvPicPr>
        <p:blipFill rotWithShape="1">
          <a:blip r:embed="rId3">
            <a:alphaModFix/>
          </a:blip>
          <a:srcRect b="0" l="0" r="0" t="13382"/>
          <a:stretch/>
        </p:blipFill>
        <p:spPr>
          <a:xfrm>
            <a:off x="5044175" y="747725"/>
            <a:ext cx="3933774" cy="1896775"/>
          </a:xfrm>
          <a:prstGeom prst="rect">
            <a:avLst/>
          </a:prstGeom>
          <a:noFill/>
          <a:ln>
            <a:noFill/>
          </a:ln>
        </p:spPr>
      </p:pic>
      <p:sp>
        <p:nvSpPr>
          <p:cNvPr id="131" name="Google Shape;131;p18"/>
          <p:cNvSpPr txBox="1"/>
          <p:nvPr>
            <p:ph idx="1" type="body"/>
          </p:nvPr>
        </p:nvSpPr>
        <p:spPr>
          <a:xfrm>
            <a:off x="197875" y="768325"/>
            <a:ext cx="4923000" cy="1533900"/>
          </a:xfrm>
          <a:prstGeom prst="rect">
            <a:avLst/>
          </a:prstGeom>
        </p:spPr>
        <p:txBody>
          <a:bodyPr anchorCtr="0" anchor="t" bIns="91425" lIns="91425" spcFirstLastPara="1" rIns="91425" wrap="square" tIns="91425">
            <a:spAutoFit/>
          </a:bodyPr>
          <a:lstStyle/>
          <a:p>
            <a:pPr indent="0" lvl="0" marL="0" rtl="0" algn="l">
              <a:spcBef>
                <a:spcPts val="0"/>
              </a:spcBef>
              <a:spcAft>
                <a:spcPts val="0"/>
              </a:spcAft>
              <a:buNone/>
            </a:pPr>
            <a:r>
              <a:rPr b="1" lang="en-GB" u="sng"/>
              <a:t>Main benefits:</a:t>
            </a:r>
            <a:endParaRPr b="1" u="sng"/>
          </a:p>
          <a:p>
            <a:pPr indent="-314325" lvl="0" marL="457200" rtl="0" algn="l">
              <a:spcBef>
                <a:spcPts val="1600"/>
              </a:spcBef>
              <a:spcAft>
                <a:spcPts val="0"/>
              </a:spcAft>
              <a:buSzPts val="1350"/>
              <a:buChar char="➔"/>
            </a:pPr>
            <a:r>
              <a:rPr lang="en-GB" sz="1350"/>
              <a:t>Enabling Large-Scale Optimization and Sensitivity Analysis</a:t>
            </a:r>
            <a:endParaRPr sz="1350"/>
          </a:p>
          <a:p>
            <a:pPr indent="-295275" lvl="1" marL="914400" rtl="0" algn="l">
              <a:spcBef>
                <a:spcPts val="0"/>
              </a:spcBef>
              <a:spcAft>
                <a:spcPts val="0"/>
              </a:spcAft>
              <a:buSzPts val="1050"/>
              <a:buChar char="◆"/>
            </a:pPr>
            <a:r>
              <a:rPr lang="en-GB" sz="1050"/>
              <a:t>Make feasible optimization of simulations that take long to run </a:t>
            </a:r>
            <a:endParaRPr sz="1050"/>
          </a:p>
        </p:txBody>
      </p:sp>
      <p:cxnSp>
        <p:nvCxnSpPr>
          <p:cNvPr id="132" name="Google Shape;132;p18"/>
          <p:cNvCxnSpPr/>
          <p:nvPr/>
        </p:nvCxnSpPr>
        <p:spPr>
          <a:xfrm>
            <a:off x="5451075" y="1127800"/>
            <a:ext cx="3235500" cy="0"/>
          </a:xfrm>
          <a:prstGeom prst="straightConnector1">
            <a:avLst/>
          </a:prstGeom>
          <a:noFill/>
          <a:ln cap="flat" cmpd="sng" w="9525">
            <a:solidFill>
              <a:srgbClr val="FF0000"/>
            </a:solidFill>
            <a:prstDash val="dash"/>
            <a:round/>
            <a:headEnd len="med" w="med" type="none"/>
            <a:tailEnd len="med" w="med" type="none"/>
          </a:ln>
        </p:spPr>
      </p:cxnSp>
      <p:cxnSp>
        <p:nvCxnSpPr>
          <p:cNvPr id="133" name="Google Shape;133;p18"/>
          <p:cNvCxnSpPr/>
          <p:nvPr/>
        </p:nvCxnSpPr>
        <p:spPr>
          <a:xfrm>
            <a:off x="5451075" y="1399825"/>
            <a:ext cx="3235500" cy="0"/>
          </a:xfrm>
          <a:prstGeom prst="straightConnector1">
            <a:avLst/>
          </a:prstGeom>
          <a:noFill/>
          <a:ln cap="flat" cmpd="sng" w="9525">
            <a:solidFill>
              <a:srgbClr val="FF0000"/>
            </a:solidFill>
            <a:prstDash val="dash"/>
            <a:round/>
            <a:headEnd len="med" w="med" type="none"/>
            <a:tailEnd len="med" w="med" type="none"/>
          </a:ln>
        </p:spPr>
      </p:cxnSp>
      <p:cxnSp>
        <p:nvCxnSpPr>
          <p:cNvPr id="134" name="Google Shape;134;p18"/>
          <p:cNvCxnSpPr/>
          <p:nvPr/>
        </p:nvCxnSpPr>
        <p:spPr>
          <a:xfrm>
            <a:off x="8823125" y="1099325"/>
            <a:ext cx="0" cy="313200"/>
          </a:xfrm>
          <a:prstGeom prst="straightConnector1">
            <a:avLst/>
          </a:prstGeom>
          <a:noFill/>
          <a:ln cap="flat" cmpd="sng" w="9525">
            <a:solidFill>
              <a:srgbClr val="FF0000"/>
            </a:solidFill>
            <a:prstDash val="solid"/>
            <a:round/>
            <a:headEnd len="med" w="med" type="triangle"/>
            <a:tailEnd len="med" w="med" type="triangle"/>
          </a:ln>
        </p:spPr>
      </p:cxnSp>
      <p:sp>
        <p:nvSpPr>
          <p:cNvPr id="135" name="Google Shape;135;p18"/>
          <p:cNvSpPr txBox="1"/>
          <p:nvPr/>
        </p:nvSpPr>
        <p:spPr>
          <a:xfrm>
            <a:off x="7376325" y="1173375"/>
            <a:ext cx="1406700" cy="190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800">
                <a:solidFill>
                  <a:srgbClr val="FF0000"/>
                </a:solidFill>
                <a:latin typeface="Montserrat"/>
                <a:ea typeface="Montserrat"/>
                <a:cs typeface="Montserrat"/>
                <a:sym typeface="Montserrat"/>
              </a:rPr>
              <a:t>Order of magnitudes</a:t>
            </a:r>
            <a:endParaRPr sz="800">
              <a:solidFill>
                <a:srgbClr val="FF0000"/>
              </a:solidFill>
              <a:latin typeface="Montserrat"/>
              <a:ea typeface="Montserrat"/>
              <a:cs typeface="Montserrat"/>
              <a:sym typeface="Montserrat"/>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9" name="Shape 139"/>
        <p:cNvGrpSpPr/>
        <p:nvPr/>
      </p:nvGrpSpPr>
      <p:grpSpPr>
        <a:xfrm>
          <a:off x="0" y="0"/>
          <a:ext cx="0" cy="0"/>
          <a:chOff x="0" y="0"/>
          <a:chExt cx="0" cy="0"/>
        </a:xfrm>
      </p:grpSpPr>
      <p:sp>
        <p:nvSpPr>
          <p:cNvPr id="140" name="Google Shape;140;p19"/>
          <p:cNvSpPr txBox="1"/>
          <p:nvPr>
            <p:ph type="title"/>
          </p:nvPr>
        </p:nvSpPr>
        <p:spPr>
          <a:xfrm>
            <a:off x="8250" y="-6"/>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Why to use surrogate models </a:t>
            </a:r>
            <a:endParaRPr/>
          </a:p>
        </p:txBody>
      </p:sp>
      <p:sp>
        <p:nvSpPr>
          <p:cNvPr id="141" name="Google Shape;141;p19"/>
          <p:cNvSpPr txBox="1"/>
          <p:nvPr>
            <p:ph idx="1" type="body"/>
          </p:nvPr>
        </p:nvSpPr>
        <p:spPr>
          <a:xfrm>
            <a:off x="197875" y="768325"/>
            <a:ext cx="4923000" cy="2755200"/>
          </a:xfrm>
          <a:prstGeom prst="rect">
            <a:avLst/>
          </a:prstGeom>
        </p:spPr>
        <p:txBody>
          <a:bodyPr anchorCtr="0" anchor="t" bIns="91425" lIns="91425" spcFirstLastPara="1" rIns="91425" wrap="square" tIns="91425">
            <a:spAutoFit/>
          </a:bodyPr>
          <a:lstStyle/>
          <a:p>
            <a:pPr indent="0" lvl="0" marL="0" rtl="0" algn="l">
              <a:spcBef>
                <a:spcPts val="0"/>
              </a:spcBef>
              <a:spcAft>
                <a:spcPts val="0"/>
              </a:spcAft>
              <a:buNone/>
            </a:pPr>
            <a:r>
              <a:rPr b="1" lang="en-GB" u="sng"/>
              <a:t>Main benefits:</a:t>
            </a:r>
            <a:endParaRPr b="1" u="sng"/>
          </a:p>
          <a:p>
            <a:pPr indent="-314325" lvl="0" marL="457200" rtl="0" algn="l">
              <a:spcBef>
                <a:spcPts val="1600"/>
              </a:spcBef>
              <a:spcAft>
                <a:spcPts val="0"/>
              </a:spcAft>
              <a:buSzPts val="1350"/>
              <a:buChar char="➔"/>
            </a:pPr>
            <a:r>
              <a:rPr lang="en-GB" sz="1350"/>
              <a:t>Enabling Large-Scale Optimization and Sensitivity Analysis</a:t>
            </a:r>
            <a:endParaRPr sz="1350"/>
          </a:p>
          <a:p>
            <a:pPr indent="-295275" lvl="1" marL="914400" rtl="0" algn="l">
              <a:spcBef>
                <a:spcPts val="0"/>
              </a:spcBef>
              <a:spcAft>
                <a:spcPts val="0"/>
              </a:spcAft>
              <a:buSzPts val="1050"/>
              <a:buChar char="◆"/>
            </a:pPr>
            <a:r>
              <a:rPr lang="en-GB" sz="1050"/>
              <a:t>Make feasible optimization of simulations that take long to run </a:t>
            </a:r>
            <a:endParaRPr sz="1050"/>
          </a:p>
          <a:p>
            <a:pPr indent="-314325" lvl="0" marL="457200" rtl="0" algn="l">
              <a:spcBef>
                <a:spcPts val="0"/>
              </a:spcBef>
              <a:spcAft>
                <a:spcPts val="0"/>
              </a:spcAft>
              <a:buSzPts val="1350"/>
              <a:buChar char="➔"/>
            </a:pPr>
            <a:r>
              <a:rPr lang="en-GB" sz="1350"/>
              <a:t>Facilitating Real-Time Decision Making and Control</a:t>
            </a:r>
            <a:endParaRPr sz="1350"/>
          </a:p>
          <a:p>
            <a:pPr indent="-295275" lvl="1" marL="914400" rtl="0" algn="l">
              <a:spcBef>
                <a:spcPts val="0"/>
              </a:spcBef>
              <a:spcAft>
                <a:spcPts val="0"/>
              </a:spcAft>
              <a:buSzPts val="1050"/>
              <a:buChar char="◆"/>
            </a:pPr>
            <a:r>
              <a:rPr lang="en-GB" sz="1050"/>
              <a:t>Enable to have a real-time controller on arbitrary complex response </a:t>
            </a:r>
            <a:endParaRPr sz="1050"/>
          </a:p>
          <a:p>
            <a:pPr indent="-295275" lvl="1" marL="914400" rtl="0" algn="l">
              <a:spcBef>
                <a:spcPts val="0"/>
              </a:spcBef>
              <a:spcAft>
                <a:spcPts val="0"/>
              </a:spcAft>
              <a:buSzPts val="1050"/>
              <a:buChar char="◆"/>
            </a:pPr>
            <a:r>
              <a:rPr lang="en-GB" sz="1050"/>
              <a:t>Possibility to study real system behavior to controllers and optimizers </a:t>
            </a:r>
            <a:endParaRPr sz="1050"/>
          </a:p>
        </p:txBody>
      </p:sp>
      <p:pic>
        <p:nvPicPr>
          <p:cNvPr id="142" name="Google Shape;142;p19"/>
          <p:cNvPicPr preferRelativeResize="0"/>
          <p:nvPr/>
        </p:nvPicPr>
        <p:blipFill rotWithShape="1">
          <a:blip r:embed="rId3">
            <a:alphaModFix/>
          </a:blip>
          <a:srcRect b="0" l="0" r="0" t="13382"/>
          <a:stretch/>
        </p:blipFill>
        <p:spPr>
          <a:xfrm>
            <a:off x="5044175" y="747725"/>
            <a:ext cx="3933774" cy="1896775"/>
          </a:xfrm>
          <a:prstGeom prst="rect">
            <a:avLst/>
          </a:prstGeom>
          <a:noFill/>
          <a:ln>
            <a:noFill/>
          </a:ln>
        </p:spPr>
      </p:pic>
      <p:cxnSp>
        <p:nvCxnSpPr>
          <p:cNvPr id="143" name="Google Shape;143;p19"/>
          <p:cNvCxnSpPr/>
          <p:nvPr/>
        </p:nvCxnSpPr>
        <p:spPr>
          <a:xfrm>
            <a:off x="5451075" y="1127800"/>
            <a:ext cx="3235500" cy="0"/>
          </a:xfrm>
          <a:prstGeom prst="straightConnector1">
            <a:avLst/>
          </a:prstGeom>
          <a:noFill/>
          <a:ln cap="flat" cmpd="sng" w="9525">
            <a:solidFill>
              <a:srgbClr val="FF0000"/>
            </a:solidFill>
            <a:prstDash val="dash"/>
            <a:round/>
            <a:headEnd len="med" w="med" type="none"/>
            <a:tailEnd len="med" w="med" type="none"/>
          </a:ln>
        </p:spPr>
      </p:cxnSp>
      <p:cxnSp>
        <p:nvCxnSpPr>
          <p:cNvPr id="144" name="Google Shape;144;p19"/>
          <p:cNvCxnSpPr/>
          <p:nvPr/>
        </p:nvCxnSpPr>
        <p:spPr>
          <a:xfrm>
            <a:off x="5451075" y="1399825"/>
            <a:ext cx="3235500" cy="0"/>
          </a:xfrm>
          <a:prstGeom prst="straightConnector1">
            <a:avLst/>
          </a:prstGeom>
          <a:noFill/>
          <a:ln cap="flat" cmpd="sng" w="9525">
            <a:solidFill>
              <a:srgbClr val="FF0000"/>
            </a:solidFill>
            <a:prstDash val="dash"/>
            <a:round/>
            <a:headEnd len="med" w="med" type="none"/>
            <a:tailEnd len="med" w="med" type="none"/>
          </a:ln>
        </p:spPr>
      </p:cxnSp>
      <p:cxnSp>
        <p:nvCxnSpPr>
          <p:cNvPr id="145" name="Google Shape;145;p19"/>
          <p:cNvCxnSpPr/>
          <p:nvPr/>
        </p:nvCxnSpPr>
        <p:spPr>
          <a:xfrm>
            <a:off x="8823125" y="1099325"/>
            <a:ext cx="0" cy="313200"/>
          </a:xfrm>
          <a:prstGeom prst="straightConnector1">
            <a:avLst/>
          </a:prstGeom>
          <a:noFill/>
          <a:ln cap="flat" cmpd="sng" w="9525">
            <a:solidFill>
              <a:srgbClr val="FF0000"/>
            </a:solidFill>
            <a:prstDash val="solid"/>
            <a:round/>
            <a:headEnd len="med" w="med" type="triangle"/>
            <a:tailEnd len="med" w="med" type="triangle"/>
          </a:ln>
        </p:spPr>
      </p:cxnSp>
      <p:sp>
        <p:nvSpPr>
          <p:cNvPr id="146" name="Google Shape;146;p19"/>
          <p:cNvSpPr txBox="1"/>
          <p:nvPr/>
        </p:nvSpPr>
        <p:spPr>
          <a:xfrm>
            <a:off x="7376325" y="1173375"/>
            <a:ext cx="1406700" cy="190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800">
                <a:solidFill>
                  <a:srgbClr val="FF0000"/>
                </a:solidFill>
                <a:latin typeface="Montserrat"/>
                <a:ea typeface="Montserrat"/>
                <a:cs typeface="Montserrat"/>
                <a:sym typeface="Montserrat"/>
              </a:rPr>
              <a:t>Order of magnitudes</a:t>
            </a:r>
            <a:endParaRPr sz="800">
              <a:solidFill>
                <a:srgbClr val="FF0000"/>
              </a:solidFill>
              <a:latin typeface="Montserrat"/>
              <a:ea typeface="Montserrat"/>
              <a:cs typeface="Montserrat"/>
              <a:sym typeface="Montserrat"/>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0" name="Shape 150"/>
        <p:cNvGrpSpPr/>
        <p:nvPr/>
      </p:nvGrpSpPr>
      <p:grpSpPr>
        <a:xfrm>
          <a:off x="0" y="0"/>
          <a:ext cx="0" cy="0"/>
          <a:chOff x="0" y="0"/>
          <a:chExt cx="0" cy="0"/>
        </a:xfrm>
      </p:grpSpPr>
      <p:sp>
        <p:nvSpPr>
          <p:cNvPr id="151" name="Google Shape;151;p20"/>
          <p:cNvSpPr txBox="1"/>
          <p:nvPr>
            <p:ph type="title"/>
          </p:nvPr>
        </p:nvSpPr>
        <p:spPr>
          <a:xfrm>
            <a:off x="8250" y="-6"/>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Why to use surrogate models </a:t>
            </a:r>
            <a:endParaRPr/>
          </a:p>
        </p:txBody>
      </p:sp>
      <p:pic>
        <p:nvPicPr>
          <p:cNvPr id="152" name="Google Shape;152;p20"/>
          <p:cNvPicPr preferRelativeResize="0"/>
          <p:nvPr/>
        </p:nvPicPr>
        <p:blipFill>
          <a:blip r:embed="rId3">
            <a:alphaModFix/>
          </a:blip>
          <a:stretch>
            <a:fillRect/>
          </a:stretch>
        </p:blipFill>
        <p:spPr>
          <a:xfrm>
            <a:off x="5476288" y="2773950"/>
            <a:ext cx="3244174" cy="2281482"/>
          </a:xfrm>
          <a:prstGeom prst="rect">
            <a:avLst/>
          </a:prstGeom>
          <a:noFill/>
          <a:ln>
            <a:noFill/>
          </a:ln>
        </p:spPr>
      </p:pic>
      <p:sp>
        <p:nvSpPr>
          <p:cNvPr id="153" name="Google Shape;153;p20"/>
          <p:cNvSpPr txBox="1"/>
          <p:nvPr>
            <p:ph idx="1" type="body"/>
          </p:nvPr>
        </p:nvSpPr>
        <p:spPr>
          <a:xfrm>
            <a:off x="197875" y="768325"/>
            <a:ext cx="4923000" cy="3605100"/>
          </a:xfrm>
          <a:prstGeom prst="rect">
            <a:avLst/>
          </a:prstGeom>
        </p:spPr>
        <p:txBody>
          <a:bodyPr anchorCtr="0" anchor="t" bIns="91425" lIns="91425" spcFirstLastPara="1" rIns="91425" wrap="square" tIns="91425">
            <a:spAutoFit/>
          </a:bodyPr>
          <a:lstStyle/>
          <a:p>
            <a:pPr indent="0" lvl="0" marL="0" rtl="0" algn="l">
              <a:spcBef>
                <a:spcPts val="0"/>
              </a:spcBef>
              <a:spcAft>
                <a:spcPts val="0"/>
              </a:spcAft>
              <a:buNone/>
            </a:pPr>
            <a:r>
              <a:rPr b="1" lang="en-GB" u="sng"/>
              <a:t>Main benefits:</a:t>
            </a:r>
            <a:endParaRPr b="1" u="sng"/>
          </a:p>
          <a:p>
            <a:pPr indent="-314325" lvl="0" marL="457200" rtl="0" algn="l">
              <a:spcBef>
                <a:spcPts val="1600"/>
              </a:spcBef>
              <a:spcAft>
                <a:spcPts val="0"/>
              </a:spcAft>
              <a:buSzPts val="1350"/>
              <a:buChar char="➔"/>
            </a:pPr>
            <a:r>
              <a:rPr lang="en-GB" sz="1350"/>
              <a:t>Enabling Large-Scale Optimization and Sensitivity Analysis</a:t>
            </a:r>
            <a:endParaRPr sz="1350"/>
          </a:p>
          <a:p>
            <a:pPr indent="-295275" lvl="1" marL="914400" rtl="0" algn="l">
              <a:spcBef>
                <a:spcPts val="0"/>
              </a:spcBef>
              <a:spcAft>
                <a:spcPts val="0"/>
              </a:spcAft>
              <a:buSzPts val="1050"/>
              <a:buChar char="◆"/>
            </a:pPr>
            <a:r>
              <a:rPr lang="en-GB" sz="1050"/>
              <a:t>Make feasible optimization of simulations that take long to run </a:t>
            </a:r>
            <a:endParaRPr sz="1050"/>
          </a:p>
          <a:p>
            <a:pPr indent="-314325" lvl="0" marL="457200" rtl="0" algn="l">
              <a:spcBef>
                <a:spcPts val="0"/>
              </a:spcBef>
              <a:spcAft>
                <a:spcPts val="0"/>
              </a:spcAft>
              <a:buSzPts val="1350"/>
              <a:buChar char="➔"/>
            </a:pPr>
            <a:r>
              <a:rPr lang="en-GB" sz="1350"/>
              <a:t>Facilitating Real-Time Decision Making and Control</a:t>
            </a:r>
            <a:endParaRPr sz="1350"/>
          </a:p>
          <a:p>
            <a:pPr indent="-295275" lvl="1" marL="914400" rtl="0" algn="l">
              <a:spcBef>
                <a:spcPts val="0"/>
              </a:spcBef>
              <a:spcAft>
                <a:spcPts val="0"/>
              </a:spcAft>
              <a:buSzPts val="1050"/>
              <a:buChar char="◆"/>
            </a:pPr>
            <a:r>
              <a:rPr lang="en-GB" sz="1050"/>
              <a:t>Enable to have a real-time controller on arbitrary complex response </a:t>
            </a:r>
            <a:endParaRPr sz="1050"/>
          </a:p>
          <a:p>
            <a:pPr indent="-295275" lvl="1" marL="914400" rtl="0" algn="l">
              <a:spcBef>
                <a:spcPts val="0"/>
              </a:spcBef>
              <a:spcAft>
                <a:spcPts val="0"/>
              </a:spcAft>
              <a:buSzPts val="1050"/>
              <a:buChar char="◆"/>
            </a:pPr>
            <a:r>
              <a:rPr lang="en-GB" sz="1050"/>
              <a:t>Possibility to study real system behavior to controllers and optimizers </a:t>
            </a:r>
            <a:endParaRPr sz="1050"/>
          </a:p>
          <a:p>
            <a:pPr indent="-314325" lvl="0" marL="457200" rtl="0" algn="l">
              <a:spcBef>
                <a:spcPts val="0"/>
              </a:spcBef>
              <a:spcAft>
                <a:spcPts val="0"/>
              </a:spcAft>
              <a:buSzPts val="1350"/>
              <a:buChar char="➔"/>
            </a:pPr>
            <a:r>
              <a:rPr lang="en-GB" sz="1350"/>
              <a:t>Improved Interpretability and Understanding of Complex Systems</a:t>
            </a:r>
            <a:endParaRPr sz="1350"/>
          </a:p>
          <a:p>
            <a:pPr indent="-295275" lvl="1" marL="914400" rtl="0" algn="l">
              <a:spcBef>
                <a:spcPts val="0"/>
              </a:spcBef>
              <a:spcAft>
                <a:spcPts val="0"/>
              </a:spcAft>
              <a:buSzPts val="1050"/>
              <a:buChar char="◆"/>
            </a:pPr>
            <a:r>
              <a:rPr lang="en-GB" sz="1050"/>
              <a:t>Enable the exploration of system parameter relationship and correlations </a:t>
            </a:r>
            <a:endParaRPr sz="1050"/>
          </a:p>
        </p:txBody>
      </p:sp>
      <p:pic>
        <p:nvPicPr>
          <p:cNvPr id="154" name="Google Shape;154;p20"/>
          <p:cNvPicPr preferRelativeResize="0"/>
          <p:nvPr/>
        </p:nvPicPr>
        <p:blipFill rotWithShape="1">
          <a:blip r:embed="rId4">
            <a:alphaModFix/>
          </a:blip>
          <a:srcRect b="0" l="0" r="0" t="13382"/>
          <a:stretch/>
        </p:blipFill>
        <p:spPr>
          <a:xfrm>
            <a:off x="5044175" y="747725"/>
            <a:ext cx="3933774" cy="1896775"/>
          </a:xfrm>
          <a:prstGeom prst="rect">
            <a:avLst/>
          </a:prstGeom>
          <a:noFill/>
          <a:ln>
            <a:noFill/>
          </a:ln>
        </p:spPr>
      </p:pic>
      <p:cxnSp>
        <p:nvCxnSpPr>
          <p:cNvPr id="155" name="Google Shape;155;p20"/>
          <p:cNvCxnSpPr/>
          <p:nvPr/>
        </p:nvCxnSpPr>
        <p:spPr>
          <a:xfrm>
            <a:off x="5451075" y="1127800"/>
            <a:ext cx="3235500" cy="0"/>
          </a:xfrm>
          <a:prstGeom prst="straightConnector1">
            <a:avLst/>
          </a:prstGeom>
          <a:noFill/>
          <a:ln cap="flat" cmpd="sng" w="9525">
            <a:solidFill>
              <a:srgbClr val="FF0000"/>
            </a:solidFill>
            <a:prstDash val="dash"/>
            <a:round/>
            <a:headEnd len="med" w="med" type="none"/>
            <a:tailEnd len="med" w="med" type="none"/>
          </a:ln>
        </p:spPr>
      </p:cxnSp>
      <p:cxnSp>
        <p:nvCxnSpPr>
          <p:cNvPr id="156" name="Google Shape;156;p20"/>
          <p:cNvCxnSpPr/>
          <p:nvPr/>
        </p:nvCxnSpPr>
        <p:spPr>
          <a:xfrm>
            <a:off x="5451075" y="1399825"/>
            <a:ext cx="3235500" cy="0"/>
          </a:xfrm>
          <a:prstGeom prst="straightConnector1">
            <a:avLst/>
          </a:prstGeom>
          <a:noFill/>
          <a:ln cap="flat" cmpd="sng" w="9525">
            <a:solidFill>
              <a:srgbClr val="FF0000"/>
            </a:solidFill>
            <a:prstDash val="dash"/>
            <a:round/>
            <a:headEnd len="med" w="med" type="none"/>
            <a:tailEnd len="med" w="med" type="none"/>
          </a:ln>
        </p:spPr>
      </p:cxnSp>
      <p:cxnSp>
        <p:nvCxnSpPr>
          <p:cNvPr id="157" name="Google Shape;157;p20"/>
          <p:cNvCxnSpPr/>
          <p:nvPr/>
        </p:nvCxnSpPr>
        <p:spPr>
          <a:xfrm>
            <a:off x="8823125" y="1099325"/>
            <a:ext cx="0" cy="313200"/>
          </a:xfrm>
          <a:prstGeom prst="straightConnector1">
            <a:avLst/>
          </a:prstGeom>
          <a:noFill/>
          <a:ln cap="flat" cmpd="sng" w="9525">
            <a:solidFill>
              <a:srgbClr val="FF0000"/>
            </a:solidFill>
            <a:prstDash val="solid"/>
            <a:round/>
            <a:headEnd len="med" w="med" type="triangle"/>
            <a:tailEnd len="med" w="med" type="triangle"/>
          </a:ln>
        </p:spPr>
      </p:cxnSp>
      <p:sp>
        <p:nvSpPr>
          <p:cNvPr id="158" name="Google Shape;158;p20"/>
          <p:cNvSpPr txBox="1"/>
          <p:nvPr/>
        </p:nvSpPr>
        <p:spPr>
          <a:xfrm>
            <a:off x="7376325" y="1173375"/>
            <a:ext cx="1406700" cy="190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800">
                <a:solidFill>
                  <a:srgbClr val="FF0000"/>
                </a:solidFill>
                <a:latin typeface="Montserrat"/>
                <a:ea typeface="Montserrat"/>
                <a:cs typeface="Montserrat"/>
                <a:sym typeface="Montserrat"/>
              </a:rPr>
              <a:t>Order of magnitudes</a:t>
            </a:r>
            <a:endParaRPr sz="800">
              <a:solidFill>
                <a:srgbClr val="FF0000"/>
              </a:solidFill>
              <a:latin typeface="Montserrat"/>
              <a:ea typeface="Montserrat"/>
              <a:cs typeface="Montserrat"/>
              <a:sym typeface="Montserrat"/>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2" name="Shape 162"/>
        <p:cNvGrpSpPr/>
        <p:nvPr/>
      </p:nvGrpSpPr>
      <p:grpSpPr>
        <a:xfrm>
          <a:off x="0" y="0"/>
          <a:ext cx="0" cy="0"/>
          <a:chOff x="0" y="0"/>
          <a:chExt cx="0" cy="0"/>
        </a:xfrm>
      </p:grpSpPr>
      <p:sp>
        <p:nvSpPr>
          <p:cNvPr id="163" name="Google Shape;163;p21"/>
          <p:cNvSpPr txBox="1"/>
          <p:nvPr>
            <p:ph idx="1" type="body"/>
          </p:nvPr>
        </p:nvSpPr>
        <p:spPr>
          <a:xfrm>
            <a:off x="197875" y="768325"/>
            <a:ext cx="4923000" cy="4029900"/>
          </a:xfrm>
          <a:prstGeom prst="rect">
            <a:avLst/>
          </a:prstGeom>
        </p:spPr>
        <p:txBody>
          <a:bodyPr anchorCtr="0" anchor="t" bIns="91425" lIns="91425" spcFirstLastPara="1" rIns="91425" wrap="square" tIns="91425">
            <a:spAutoFit/>
          </a:bodyPr>
          <a:lstStyle/>
          <a:p>
            <a:pPr indent="0" lvl="0" marL="0" rtl="0" algn="l">
              <a:spcBef>
                <a:spcPts val="0"/>
              </a:spcBef>
              <a:spcAft>
                <a:spcPts val="0"/>
              </a:spcAft>
              <a:buNone/>
            </a:pPr>
            <a:r>
              <a:rPr b="1" lang="en-GB" u="sng"/>
              <a:t>Main benefits:</a:t>
            </a:r>
            <a:endParaRPr b="1" u="sng"/>
          </a:p>
          <a:p>
            <a:pPr indent="-314325" lvl="0" marL="457200" rtl="0" algn="l">
              <a:spcBef>
                <a:spcPts val="1600"/>
              </a:spcBef>
              <a:spcAft>
                <a:spcPts val="0"/>
              </a:spcAft>
              <a:buSzPts val="1350"/>
              <a:buChar char="➔"/>
            </a:pPr>
            <a:r>
              <a:rPr lang="en-GB" sz="1350"/>
              <a:t>Enabling Large-Scale Optimization and Sensitivity Analysis</a:t>
            </a:r>
            <a:endParaRPr sz="1350"/>
          </a:p>
          <a:p>
            <a:pPr indent="-295275" lvl="1" marL="914400" rtl="0" algn="l">
              <a:spcBef>
                <a:spcPts val="0"/>
              </a:spcBef>
              <a:spcAft>
                <a:spcPts val="0"/>
              </a:spcAft>
              <a:buSzPts val="1050"/>
              <a:buChar char="◆"/>
            </a:pPr>
            <a:r>
              <a:rPr lang="en-GB" sz="1050"/>
              <a:t>Make feasible optimization of simulations that take long to run </a:t>
            </a:r>
            <a:endParaRPr sz="1050"/>
          </a:p>
          <a:p>
            <a:pPr indent="-314325" lvl="0" marL="457200" rtl="0" algn="l">
              <a:spcBef>
                <a:spcPts val="0"/>
              </a:spcBef>
              <a:spcAft>
                <a:spcPts val="0"/>
              </a:spcAft>
              <a:buSzPts val="1350"/>
              <a:buChar char="➔"/>
            </a:pPr>
            <a:r>
              <a:rPr lang="en-GB" sz="1350"/>
              <a:t>Facilitating Real-Time Decision Making and Control</a:t>
            </a:r>
            <a:endParaRPr sz="1350"/>
          </a:p>
          <a:p>
            <a:pPr indent="-295275" lvl="1" marL="914400" rtl="0" algn="l">
              <a:spcBef>
                <a:spcPts val="0"/>
              </a:spcBef>
              <a:spcAft>
                <a:spcPts val="0"/>
              </a:spcAft>
              <a:buSzPts val="1050"/>
              <a:buChar char="◆"/>
            </a:pPr>
            <a:r>
              <a:rPr lang="en-GB" sz="1050"/>
              <a:t>Enable to have a real-time controller on arbitrary complex response </a:t>
            </a:r>
            <a:endParaRPr sz="1050"/>
          </a:p>
          <a:p>
            <a:pPr indent="-295275" lvl="1" marL="914400" rtl="0" algn="l">
              <a:spcBef>
                <a:spcPts val="0"/>
              </a:spcBef>
              <a:spcAft>
                <a:spcPts val="0"/>
              </a:spcAft>
              <a:buSzPts val="1050"/>
              <a:buChar char="◆"/>
            </a:pPr>
            <a:r>
              <a:rPr lang="en-GB" sz="1050"/>
              <a:t>Possibility to study real system behavior to controllers and optimizers </a:t>
            </a:r>
            <a:endParaRPr sz="1050"/>
          </a:p>
          <a:p>
            <a:pPr indent="-314325" lvl="0" marL="457200" rtl="0" algn="l">
              <a:spcBef>
                <a:spcPts val="0"/>
              </a:spcBef>
              <a:spcAft>
                <a:spcPts val="0"/>
              </a:spcAft>
              <a:buSzPts val="1350"/>
              <a:buChar char="➔"/>
            </a:pPr>
            <a:r>
              <a:rPr lang="en-GB" sz="1350"/>
              <a:t>Improved Interpretability and Understanding of Complex Systems</a:t>
            </a:r>
            <a:endParaRPr sz="1350"/>
          </a:p>
          <a:p>
            <a:pPr indent="-295275" lvl="1" marL="914400" rtl="0" algn="l">
              <a:spcBef>
                <a:spcPts val="0"/>
              </a:spcBef>
              <a:spcAft>
                <a:spcPts val="0"/>
              </a:spcAft>
              <a:buSzPts val="1050"/>
              <a:buChar char="◆"/>
            </a:pPr>
            <a:r>
              <a:rPr lang="en-GB" sz="1050"/>
              <a:t>Enable the exploration of system parameter relationship and correlations </a:t>
            </a:r>
            <a:endParaRPr sz="1050"/>
          </a:p>
          <a:p>
            <a:pPr indent="-314325" lvl="0" marL="457200" rtl="0" algn="l">
              <a:spcBef>
                <a:spcPts val="0"/>
              </a:spcBef>
              <a:spcAft>
                <a:spcPts val="0"/>
              </a:spcAft>
              <a:buSzPts val="1350"/>
              <a:buChar char="➔"/>
            </a:pPr>
            <a:r>
              <a:rPr lang="en-GB" sz="1350"/>
              <a:t>Enhanced Robustness and Simplicity</a:t>
            </a:r>
            <a:endParaRPr sz="1350"/>
          </a:p>
          <a:p>
            <a:pPr indent="-295275" lvl="1" marL="914400" rtl="0" algn="l">
              <a:spcBef>
                <a:spcPts val="0"/>
              </a:spcBef>
              <a:spcAft>
                <a:spcPts val="0"/>
              </a:spcAft>
              <a:buSzPts val="1050"/>
              <a:buChar char="◆"/>
            </a:pPr>
            <a:r>
              <a:rPr lang="en-GB" sz="1050"/>
              <a:t>Smooth functions to reduce sensitivity to noise </a:t>
            </a:r>
            <a:endParaRPr sz="1050"/>
          </a:p>
        </p:txBody>
      </p:sp>
      <p:sp>
        <p:nvSpPr>
          <p:cNvPr id="164" name="Google Shape;164;p21"/>
          <p:cNvSpPr txBox="1"/>
          <p:nvPr>
            <p:ph type="title"/>
          </p:nvPr>
        </p:nvSpPr>
        <p:spPr>
          <a:xfrm>
            <a:off x="8250" y="-6"/>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Why to use surrogate models </a:t>
            </a:r>
            <a:endParaRPr/>
          </a:p>
        </p:txBody>
      </p:sp>
      <p:pic>
        <p:nvPicPr>
          <p:cNvPr id="165" name="Google Shape;165;p21"/>
          <p:cNvPicPr preferRelativeResize="0"/>
          <p:nvPr/>
        </p:nvPicPr>
        <p:blipFill>
          <a:blip r:embed="rId3">
            <a:alphaModFix/>
          </a:blip>
          <a:stretch>
            <a:fillRect/>
          </a:stretch>
        </p:blipFill>
        <p:spPr>
          <a:xfrm>
            <a:off x="5476288" y="2773950"/>
            <a:ext cx="3244174" cy="2281482"/>
          </a:xfrm>
          <a:prstGeom prst="rect">
            <a:avLst/>
          </a:prstGeom>
          <a:noFill/>
          <a:ln>
            <a:noFill/>
          </a:ln>
        </p:spPr>
      </p:pic>
      <p:pic>
        <p:nvPicPr>
          <p:cNvPr id="166" name="Google Shape;166;p21"/>
          <p:cNvPicPr preferRelativeResize="0"/>
          <p:nvPr/>
        </p:nvPicPr>
        <p:blipFill rotWithShape="1">
          <a:blip r:embed="rId4">
            <a:alphaModFix/>
          </a:blip>
          <a:srcRect b="0" l="0" r="0" t="13382"/>
          <a:stretch/>
        </p:blipFill>
        <p:spPr>
          <a:xfrm>
            <a:off x="5044175" y="747725"/>
            <a:ext cx="3933774" cy="1896775"/>
          </a:xfrm>
          <a:prstGeom prst="rect">
            <a:avLst/>
          </a:prstGeom>
          <a:noFill/>
          <a:ln>
            <a:noFill/>
          </a:ln>
        </p:spPr>
      </p:pic>
      <p:cxnSp>
        <p:nvCxnSpPr>
          <p:cNvPr id="167" name="Google Shape;167;p21"/>
          <p:cNvCxnSpPr/>
          <p:nvPr/>
        </p:nvCxnSpPr>
        <p:spPr>
          <a:xfrm>
            <a:off x="5451075" y="1127800"/>
            <a:ext cx="3235500" cy="0"/>
          </a:xfrm>
          <a:prstGeom prst="straightConnector1">
            <a:avLst/>
          </a:prstGeom>
          <a:noFill/>
          <a:ln cap="flat" cmpd="sng" w="9525">
            <a:solidFill>
              <a:srgbClr val="FF0000"/>
            </a:solidFill>
            <a:prstDash val="dash"/>
            <a:round/>
            <a:headEnd len="med" w="med" type="none"/>
            <a:tailEnd len="med" w="med" type="none"/>
          </a:ln>
        </p:spPr>
      </p:cxnSp>
      <p:cxnSp>
        <p:nvCxnSpPr>
          <p:cNvPr id="168" name="Google Shape;168;p21"/>
          <p:cNvCxnSpPr/>
          <p:nvPr/>
        </p:nvCxnSpPr>
        <p:spPr>
          <a:xfrm>
            <a:off x="5451075" y="1399825"/>
            <a:ext cx="3235500" cy="0"/>
          </a:xfrm>
          <a:prstGeom prst="straightConnector1">
            <a:avLst/>
          </a:prstGeom>
          <a:noFill/>
          <a:ln cap="flat" cmpd="sng" w="9525">
            <a:solidFill>
              <a:srgbClr val="FF0000"/>
            </a:solidFill>
            <a:prstDash val="dash"/>
            <a:round/>
            <a:headEnd len="med" w="med" type="none"/>
            <a:tailEnd len="med" w="med" type="none"/>
          </a:ln>
        </p:spPr>
      </p:cxnSp>
      <p:cxnSp>
        <p:nvCxnSpPr>
          <p:cNvPr id="169" name="Google Shape;169;p21"/>
          <p:cNvCxnSpPr/>
          <p:nvPr/>
        </p:nvCxnSpPr>
        <p:spPr>
          <a:xfrm>
            <a:off x="8823125" y="1099325"/>
            <a:ext cx="0" cy="313200"/>
          </a:xfrm>
          <a:prstGeom prst="straightConnector1">
            <a:avLst/>
          </a:prstGeom>
          <a:noFill/>
          <a:ln cap="flat" cmpd="sng" w="9525">
            <a:solidFill>
              <a:srgbClr val="FF0000"/>
            </a:solidFill>
            <a:prstDash val="solid"/>
            <a:round/>
            <a:headEnd len="med" w="med" type="triangle"/>
            <a:tailEnd len="med" w="med" type="triangle"/>
          </a:ln>
        </p:spPr>
      </p:cxnSp>
      <p:sp>
        <p:nvSpPr>
          <p:cNvPr id="170" name="Google Shape;170;p21"/>
          <p:cNvSpPr txBox="1"/>
          <p:nvPr/>
        </p:nvSpPr>
        <p:spPr>
          <a:xfrm>
            <a:off x="7376325" y="1173375"/>
            <a:ext cx="1406700" cy="190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800">
                <a:solidFill>
                  <a:srgbClr val="FF0000"/>
                </a:solidFill>
                <a:latin typeface="Montserrat"/>
                <a:ea typeface="Montserrat"/>
                <a:cs typeface="Montserrat"/>
                <a:sym typeface="Montserrat"/>
              </a:rPr>
              <a:t>Order of magnitudes</a:t>
            </a:r>
            <a:endParaRPr sz="800">
              <a:solidFill>
                <a:srgbClr val="FF0000"/>
              </a:solidFill>
              <a:latin typeface="Montserrat"/>
              <a:ea typeface="Montserrat"/>
              <a:cs typeface="Montserrat"/>
              <a:sym typeface="Montserrat"/>
            </a:endParaRPr>
          </a:p>
        </p:txBody>
      </p:sp>
    </p:spTree>
  </p:cSld>
  <p:clrMapOvr>
    <a:masterClrMapping/>
  </p:clrMapOvr>
</p:sld>
</file>

<file path=ppt/theme/theme1.xml><?xml version="1.0" encoding="utf-8"?>
<a:theme xmlns:a="http://schemas.openxmlformats.org/drawingml/2006/main" xmlns:r="http://schemas.openxmlformats.org/officeDocument/2006/relationships" name="CERN_FV_wide">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