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56" r:id="rId2"/>
    <p:sldId id="260" r:id="rId3"/>
    <p:sldId id="264" r:id="rId4"/>
    <p:sldId id="329" r:id="rId5"/>
    <p:sldId id="272" r:id="rId6"/>
    <p:sldId id="275" r:id="rId7"/>
    <p:sldId id="273" r:id="rId8"/>
    <p:sldId id="277" r:id="rId9"/>
    <p:sldId id="276" r:id="rId10"/>
    <p:sldId id="265" r:id="rId11"/>
    <p:sldId id="269" r:id="rId12"/>
    <p:sldId id="322" r:id="rId13"/>
    <p:sldId id="323" r:id="rId14"/>
    <p:sldId id="267" r:id="rId15"/>
    <p:sldId id="316" r:id="rId16"/>
    <p:sldId id="278" r:id="rId17"/>
    <p:sldId id="317" r:id="rId18"/>
    <p:sldId id="319" r:id="rId19"/>
    <p:sldId id="266" r:id="rId20"/>
    <p:sldId id="321" r:id="rId21"/>
    <p:sldId id="318" r:id="rId22"/>
    <p:sldId id="320" r:id="rId23"/>
    <p:sldId id="271" r:id="rId24"/>
    <p:sldId id="326" r:id="rId25"/>
    <p:sldId id="324" r:id="rId26"/>
    <p:sldId id="270" r:id="rId27"/>
    <p:sldId id="263" r:id="rId28"/>
    <p:sldId id="325" r:id="rId29"/>
    <p:sldId id="279" r:id="rId30"/>
    <p:sldId id="315" r:id="rId31"/>
    <p:sldId id="282" r:id="rId32"/>
    <p:sldId id="307" r:id="rId33"/>
    <p:sldId id="302" r:id="rId34"/>
    <p:sldId id="283" r:id="rId35"/>
    <p:sldId id="287" r:id="rId36"/>
    <p:sldId id="290" r:id="rId37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98DE"/>
    <a:srgbClr val="002060"/>
    <a:srgbClr val="009821"/>
    <a:srgbClr val="002A7F"/>
    <a:srgbClr val="000000"/>
    <a:srgbClr val="9437FF"/>
    <a:srgbClr val="0432FF"/>
    <a:srgbClr val="E32351"/>
    <a:srgbClr val="FCBE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0D7E432-998B-4C5C-8DBF-89DEA9EF5CC8}" v="31" dt="2024-12-11T10:10:01.76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/>
    <p:restoredTop sz="88528"/>
  </p:normalViewPr>
  <p:slideViewPr>
    <p:cSldViewPr snapToGrid="0" snapToObjects="1">
      <p:cViewPr>
        <p:scale>
          <a:sx n="109" d="100"/>
          <a:sy n="109" d="100"/>
        </p:scale>
        <p:origin x="376" y="23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2624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45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est psg" providerId="None" clId="Web-{60D7E432-998B-4C5C-8DBF-89DEA9EF5CC8}"/>
    <pc:docChg chg="modSld">
      <pc:chgData name="Guest psg" userId="" providerId="None" clId="Web-{60D7E432-998B-4C5C-8DBF-89DEA9EF5CC8}" dt="2024-12-11T10:10:01.769" v="29" actId="20577"/>
      <pc:docMkLst>
        <pc:docMk/>
      </pc:docMkLst>
      <pc:sldChg chg="modSp">
        <pc:chgData name="Guest psg" userId="" providerId="None" clId="Web-{60D7E432-998B-4C5C-8DBF-89DEA9EF5CC8}" dt="2024-12-11T10:10:01.769" v="29" actId="20577"/>
        <pc:sldMkLst>
          <pc:docMk/>
          <pc:sldMk cId="4044070363" sldId="260"/>
        </pc:sldMkLst>
        <pc:spChg chg="mod">
          <ac:chgData name="Guest psg" userId="" providerId="None" clId="Web-{60D7E432-998B-4C5C-8DBF-89DEA9EF5CC8}" dt="2024-12-11T10:10:01.769" v="29" actId="20577"/>
          <ac:spMkLst>
            <pc:docMk/>
            <pc:sldMk cId="4044070363" sldId="260"/>
            <ac:spMk id="4" creationId="{E682C77A-DE69-B086-F17C-FA63A1617714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A106FC6-8F7B-8946-BB5E-854F501DA63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C55D29-386E-7AC9-7AAA-FD8C278E2D8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F9505F-BF29-924D-A027-0D866DE6FDE2}" type="datetimeFigureOut">
              <a:rPr lang="en-US" smtClean="0"/>
              <a:t>12/11/24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7BF9EA-8E7E-CA5C-4FC0-69E900491A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B20D7B-FF4E-0106-0CB0-B12628A1E11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E5067A-B79E-0344-B741-DE23A7D60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4710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C964B6-75A6-314F-9149-D72A4A8443D0}" type="datetimeFigureOut">
              <a:rPr lang="en-CH" smtClean="0"/>
              <a:t>12/11/24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D994D9-45EC-B945-B651-AA76890947D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82185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Hysteresis a recurring phrase during this workshop</a:t>
            </a:r>
          </a:p>
          <a:p>
            <a:r>
              <a:rPr lang="en-US" dirty="0" err="1"/>
              <a:t>HystComp</a:t>
            </a:r>
            <a:r>
              <a:rPr lang="en-US" dirty="0"/>
              <a:t> part of EPA WP4 – essential for success of dynamic beam scheduling and automated LHC filling with dynamic supercycles, in addition to improving operational efficiency with today’s methods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91288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Future investigation into using magnet coil voltage as auxiliary input, which is measured (but not published to CMW), and therefore only available in the lab atm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16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662526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A48842-A76D-3941-AE5E-671A19D904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E407A09-A557-3468-EE8D-BDDBCC2F6FC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275AD52-B0DC-8A67-C5DB-23106A1D90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can take our model, which outputs what we think the field will be (pred).</a:t>
            </a:r>
          </a:p>
          <a:p>
            <a:r>
              <a:rPr lang="en-US" dirty="0"/>
              <a:t>When compared to what we want it to be (ref), we know dB to apply</a:t>
            </a:r>
          </a:p>
          <a:p>
            <a:endParaRPr lang="en-US" dirty="0"/>
          </a:p>
          <a:p>
            <a:r>
              <a:rPr lang="en-US" dirty="0"/>
              <a:t>We put it on UCAP with MLP or GitLab as model storage and run inference continuously, been running online since October 2024 to monitor prediction performance over time</a:t>
            </a:r>
          </a:p>
          <a:p>
            <a:r>
              <a:rPr lang="en-US" dirty="0"/>
              <a:t>Prediction pipeline abstracted away from model architecture – we can swap out models and architectures as we want (based on whatever performs better).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C0022D-AAAE-7EEB-3AA8-0BED9DFD8B5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17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32560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Now we have computed dB, for each cycle, we apply it to the magnets, through the existing control system infrastructure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18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319313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Need to apply correction at each cycle to get rid of need to have predictable and repeatable cycle sequences.</a:t>
            </a:r>
          </a:p>
          <a:p>
            <a:r>
              <a:rPr lang="en-US" dirty="0"/>
              <a:t>Example using SPS MBI control stack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19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707989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00377C-8DC7-C271-A95E-DBCEA7DC61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0B3092B-D5E3-F617-980F-21847A8BCB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8F9DD26-932F-D23D-2062-D7B46066CB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Need to apply correction at each cycle to get rid of need to have predictable and repeatable cycle sequences.</a:t>
            </a:r>
          </a:p>
          <a:p>
            <a:r>
              <a:rPr lang="en-US" dirty="0"/>
              <a:t>We leverage LSA MRs to drive correct </a:t>
            </a:r>
            <a:r>
              <a:rPr lang="en-US" dirty="0" err="1"/>
              <a:t>dI</a:t>
            </a:r>
            <a:r>
              <a:rPr lang="en-US" dirty="0"/>
              <a:t> to FGC with transfer function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6A828E-F6EB-99D6-9B5B-2985CF031E1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20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639696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… but we shouldn’t trim LSA on every cycle (both for LSA and for FGC)</a:t>
            </a:r>
          </a:p>
          <a:p>
            <a:r>
              <a:rPr lang="en-US" dirty="0"/>
              <a:t>Coming next year: still leverage LSA MRs, but use real-time channel for applying </a:t>
            </a:r>
            <a:r>
              <a:rPr lang="en-US" dirty="0" err="1"/>
              <a:t>dI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21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416231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 future, go directly to hardware, control in I or B?</a:t>
            </a:r>
          </a:p>
          <a:p>
            <a:r>
              <a:rPr lang="en-US" dirty="0"/>
              <a:t>Should be transparent to set field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22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083112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Autonomous AI is a concern – but it can be limited and studied</a:t>
            </a:r>
          </a:p>
          <a:p>
            <a:endParaRPr lang="en-US" dirty="0"/>
          </a:p>
          <a:p>
            <a:r>
              <a:rPr lang="en-US" dirty="0"/>
              <a:t>Compensation range is quite small, no risk to damage machine if we limit dB ranges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Field compensation within safe limits, can be guaranteed on multiple levels of the control </a:t>
            </a:r>
            <a:r>
              <a:rPr lang="en-US" dirty="0" err="1"/>
              <a:t>stac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23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688499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E391E1-3E32-CBF9-CD2E-C8C0AD7429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CF9749A-9309-AD5F-5036-3E64AB2ACED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FD1DF85-3039-26B6-4584-F9681E8BC3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need to monitor AI significantly before going hands-free</a:t>
            </a:r>
          </a:p>
          <a:p>
            <a:r>
              <a:rPr lang="en-US" dirty="0"/>
              <a:t>Prediction quality already monitored (see figure) on MBI since online field measurements available</a:t>
            </a:r>
          </a:p>
          <a:p>
            <a:endParaRPr lang="en-US" dirty="0"/>
          </a:p>
          <a:p>
            <a:r>
              <a:rPr lang="en-US" dirty="0"/>
              <a:t>We need to develop metrics to decide when to stop compensating, especially since model is not trained for all scenarios (this is impossible).</a:t>
            </a:r>
          </a:p>
          <a:p>
            <a:r>
              <a:rPr lang="en-US" dirty="0"/>
              <a:t>Re-training online not possible since no GT. </a:t>
            </a:r>
          </a:p>
          <a:p>
            <a:r>
              <a:rPr lang="en-US" dirty="0"/>
              <a:t>MQ+ has no ground truth field - only beam can be observed</a:t>
            </a:r>
          </a:p>
          <a:p>
            <a:endParaRPr lang="en-US" dirty="0"/>
          </a:p>
          <a:p>
            <a:r>
              <a:rPr lang="en-US" dirty="0"/>
              <a:t>So far, SFT flat top compensation outperforms no compensation, but to be monitored over time.</a:t>
            </a:r>
          </a:p>
          <a:p>
            <a:r>
              <a:rPr lang="en-US" dirty="0" err="1"/>
              <a:t>Autoregressve</a:t>
            </a:r>
            <a:r>
              <a:rPr lang="en-US" dirty="0"/>
              <a:t> prediction drift for MQ+ to be studied since there is a lack of ground truth field.</a:t>
            </a:r>
          </a:p>
          <a:p>
            <a:r>
              <a:rPr lang="en-US" dirty="0"/>
              <a:t>Use of Voltage coming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F411D4-8BAF-0F79-3C61-8F73FD097F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24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564451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A09FB7-164D-949D-9E75-7F3860DA6A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699E762-5523-DE5F-8385-4A143D277B7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FEAF0DE-1301-22B2-9EA7-7D4B991A6A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High-accuracy pulsed measurements at 10 ppm level very difficult</a:t>
            </a:r>
          </a:p>
          <a:p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Existing system (B-train) already at the limit.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We would like to have higher measurement accuracy for improved modeling, but impossible without significant investment. So B-Train instrumental for success.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b="1" dirty="0"/>
              <a:t>We cannot go further than 10 ppm compensation.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A1804B-3209-F52E-435C-031B3F4AFA6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25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03149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* Uncompensated hysteresis restricts cycle sequences in all multi-cycling machines, and prevents going towards dynamic beam scheduling and other high-level operations optimization</a:t>
            </a:r>
          </a:p>
          <a:p>
            <a:endParaRPr lang="en-US" dirty="0"/>
          </a:p>
          <a:p>
            <a:r>
              <a:rPr lang="en-US" dirty="0"/>
              <a:t>* Feed-back correction requires an online field measurement system infrastructure, and integrating into the power converters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130650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can do SFT flat top hysteresis compensation, better than without compensation.</a:t>
            </a:r>
          </a:p>
          <a:p>
            <a:endParaRPr lang="en-US" dirty="0"/>
          </a:p>
          <a:p>
            <a:r>
              <a:rPr lang="en-US" dirty="0"/>
              <a:t>We can achieve high accuracy on general cycle sequences. For flat bottom more work needs to be done on measurement and modeling to reach robust and generalizable model.</a:t>
            </a:r>
          </a:p>
          <a:p>
            <a:r>
              <a:rPr lang="en-US" dirty="0"/>
              <a:t>Low field compensation is challenging!</a:t>
            </a:r>
          </a:p>
          <a:p>
            <a:endParaRPr lang="en-US" dirty="0"/>
          </a:p>
          <a:p>
            <a:r>
              <a:rPr lang="en-US" dirty="0"/>
              <a:t>Need to study dynamic effects on the beam with dedicated MD, we will have prototype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26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151350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695B5C-69CD-23F9-C870-B47895A56D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A77EC30-C44D-9E79-1B90-8B2F5D3CD23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51E51CD-AB93-5DFD-F842-85E2215785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which </a:t>
            </a:r>
            <a:r>
              <a:rPr lang="en-US" dirty="0" err="1"/>
              <a:t>dp</a:t>
            </a:r>
            <a:r>
              <a:rPr lang="en-US" dirty="0"/>
              <a:t>/p are allowed</a:t>
            </a:r>
          </a:p>
          <a:p>
            <a:r>
              <a:rPr lang="en-US" dirty="0"/>
              <a:t>tolerance at FT at 2e04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0C6479-A219-5BDB-887B-116DE67F36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30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6048177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B-train challenges with marker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31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2900660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32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5864358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How long can we predict autoregressively</a:t>
            </a:r>
          </a:p>
          <a:p>
            <a:r>
              <a:rPr lang="en-US" dirty="0"/>
              <a:t>Special cases for dynamic economy cycles where we don’t know the machine mode 2500ms in advance</a:t>
            </a:r>
          </a:p>
          <a:p>
            <a:endParaRPr lang="en-US" dirty="0"/>
          </a:p>
          <a:p>
            <a:r>
              <a:rPr lang="en-US" dirty="0"/>
              <a:t>From timing system know which cycle is coming next, with 2500 </a:t>
            </a:r>
            <a:r>
              <a:rPr lang="en-US" dirty="0" err="1"/>
              <a:t>ms</a:t>
            </a:r>
            <a:r>
              <a:rPr lang="en-US" dirty="0"/>
              <a:t> forewarning</a:t>
            </a:r>
          </a:p>
          <a:p>
            <a:r>
              <a:rPr lang="en-US" dirty="0"/>
              <a:t>Previous ”state” is provided as input o network together with future programmed current, to give future field</a:t>
            </a:r>
          </a:p>
          <a:p>
            <a:r>
              <a:rPr lang="en-US" dirty="0"/>
              <a:t>Initial ”state” is provided by B-Train for MBIs, but must be bootstrapped with measurements for higher order magnets, probably with a precycle</a:t>
            </a:r>
          </a:p>
          <a:p>
            <a:pPr lvl="1"/>
            <a:r>
              <a:rPr lang="en-US" dirty="0"/>
              <a:t>Autoregressive predictions must be used since true past field is never known</a:t>
            </a:r>
          </a:p>
          <a:p>
            <a:pPr lvl="2"/>
            <a:r>
              <a:rPr lang="en-US" dirty="0"/>
              <a:t>We must feed the previous predicted field as “state” to the next prediction step</a:t>
            </a:r>
          </a:p>
          <a:p>
            <a:pPr lvl="2"/>
            <a:endParaRPr lang="en-US" dirty="0"/>
          </a:p>
          <a:p>
            <a:r>
              <a:rPr lang="en-US" dirty="0"/>
              <a:t>Predictions running on GPU in GUI</a:t>
            </a:r>
          </a:p>
          <a:p>
            <a:pPr lvl="1"/>
            <a:r>
              <a:rPr lang="en-US" dirty="0"/>
              <a:t>Predictions are also running on UCAP in parallel for future use</a:t>
            </a:r>
          </a:p>
          <a:p>
            <a:endParaRPr lang="en-US" dirty="0"/>
          </a:p>
          <a:p>
            <a:r>
              <a:rPr lang="en-US" dirty="0"/>
              <a:t>Challenges</a:t>
            </a:r>
          </a:p>
          <a:p>
            <a:pPr lvl="1"/>
            <a:r>
              <a:rPr lang="en-US" dirty="0"/>
              <a:t>Still require pre-cycle to start predictions in a known state, pre-cycle to be defined</a:t>
            </a:r>
          </a:p>
          <a:p>
            <a:pPr lvl="1"/>
            <a:r>
              <a:rPr lang="en-US" dirty="0"/>
              <a:t>Not known how long we can predict autoregressively – how long can we do without a pre-cycle</a:t>
            </a:r>
          </a:p>
          <a:p>
            <a:pPr lvl="1"/>
            <a:r>
              <a:rPr lang="en-US" dirty="0"/>
              <a:t>Initial tests suggest error does not tend to accumulate</a:t>
            </a:r>
          </a:p>
          <a:p>
            <a:pPr lvl="1"/>
            <a:r>
              <a:rPr lang="en-US" dirty="0"/>
              <a:t>Timing system does not correctly deliver the correct next cycle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34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0571572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Normalize the BCT due to low intensity</a:t>
            </a:r>
          </a:p>
          <a:p>
            <a:r>
              <a:rPr lang="en-US" dirty="0"/>
              <a:t>Worst case (orange) still better than uncompensated (red)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35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2801630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SPS QC values aren't sensitive enough, not a good enough metric</a:t>
            </a:r>
          </a:p>
          <a:p>
            <a:r>
              <a:rPr lang="en-US" dirty="0"/>
              <a:t>* we use RMSE between reference and measured BCT instead at flat top (since orbit information is not available)</a:t>
            </a:r>
          </a:p>
          <a:p>
            <a:r>
              <a:rPr lang="en-US" dirty="0"/>
              <a:t>* Significant improvements over baseline , even in the worst case</a:t>
            </a:r>
          </a:p>
          <a:p>
            <a:r>
              <a:rPr lang="en-US" dirty="0"/>
              <a:t>* MD used exotic supercycles (by accident) that would not be played in operations</a:t>
            </a:r>
          </a:p>
          <a:p>
            <a:r>
              <a:rPr lang="en-US" dirty="0"/>
              <a:t>* MD1 was present during tests, but we expect the same result without 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36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205069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6FEAAD-4115-C3D8-A49C-4FDFB87967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C728426-9F63-7840-840F-404AC6C6EEC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21EF66C-9E0C-4C2E-13C3-A35945A10A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* Uncompensated hysteresis restricts cycle sequences in all multi-cycling machines, and prevents going towards dynamic beam scheduling and other high-level operations optimization</a:t>
            </a:r>
          </a:p>
          <a:p>
            <a:endParaRPr lang="en-US" dirty="0"/>
          </a:p>
          <a:p>
            <a:r>
              <a:rPr lang="en-US" dirty="0"/>
              <a:t>* Feed-back correction requires an online field measurement system infrastructure, and integrating into the power converters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5D68B8-5DFD-256F-43B8-E7D9F8D4E27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40550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/>
                  <a:t>Spill macrostructure stable in most cases</a:t>
                </a:r>
              </a:p>
              <a:p>
                <a:pPr lvl="1"/>
                <a:r>
                  <a:rPr lang="en-US" dirty="0">
                    <a:solidFill>
                      <a:schemeClr val="accent2">
                        <a:lumMod val="75000"/>
                      </a:schemeClr>
                    </a:solidFill>
                  </a:rPr>
                  <a:t>Worst case </a:t>
                </a:r>
                <a:r>
                  <a:rPr lang="en-US" dirty="0"/>
                  <a:t>is still better than when hysteresis compensation is </a:t>
                </a:r>
                <a:r>
                  <a:rPr lang="en-US" dirty="0">
                    <a:solidFill>
                      <a:srgbClr val="FF0000"/>
                    </a:solidFill>
                  </a:rPr>
                  <a:t>off</a:t>
                </a:r>
                <a:r>
                  <a:rPr lang="en-US" dirty="0"/>
                  <a:t> and switching from FT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LHC+FT SSC</a:t>
                </a:r>
              </a:p>
              <a:p>
                <a:pPr lvl="1"/>
                <a:r>
                  <a:rPr lang="en-US" dirty="0">
                    <a:solidFill>
                      <a:srgbClr val="00B050"/>
                    </a:solidFill>
                  </a:rPr>
                  <a:t>Most cases </a:t>
                </a:r>
                <a:r>
                  <a:rPr lang="en-US" dirty="0"/>
                  <a:t>preserves spill macrostructure through supercycle changes, or when there are 1+ FT in the same supercycle</a:t>
                </a:r>
              </a:p>
              <a:p>
                <a:endParaRPr lang="en-US" dirty="0"/>
              </a:p>
              <a:p>
                <a:r>
                  <a:rPr lang="en-US" dirty="0"/>
                  <a:t>Modular field prediction and compensation strategy, allowing integration of different models into compensation infrastructure, and easily adaptable to different magnetic circuits through control systems</a:t>
                </a: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/>
                  <a:t>Spill macrostructure stable in most cases</a:t>
                </a:r>
              </a:p>
              <a:p>
                <a:pPr lvl="1"/>
                <a:r>
                  <a:rPr lang="en-US" dirty="0">
                    <a:solidFill>
                      <a:schemeClr val="accent2">
                        <a:lumMod val="75000"/>
                      </a:schemeClr>
                    </a:solidFill>
                  </a:rPr>
                  <a:t>Worst case </a:t>
                </a:r>
                <a:r>
                  <a:rPr lang="en-US" dirty="0"/>
                  <a:t>is still better than when hysteresis compensation is </a:t>
                </a:r>
                <a:r>
                  <a:rPr lang="en-US" dirty="0">
                    <a:solidFill>
                      <a:srgbClr val="FF0000"/>
                    </a:solidFill>
                  </a:rPr>
                  <a:t>off</a:t>
                </a:r>
                <a:r>
                  <a:rPr lang="en-US" dirty="0"/>
                  <a:t> and switching from FT </a:t>
                </a:r>
                <a:r>
                  <a:rPr lang="en-US" b="0" i="0">
                    <a:latin typeface="Cambria Math" panose="02040503050406030204" pitchFamily="18" charset="0"/>
                  </a:rPr>
                  <a:t>→</a:t>
                </a:r>
                <a:r>
                  <a:rPr lang="en-US" dirty="0"/>
                  <a:t> LHC+FT SSC</a:t>
                </a:r>
              </a:p>
              <a:p>
                <a:pPr lvl="1"/>
                <a:r>
                  <a:rPr lang="en-US" dirty="0">
                    <a:solidFill>
                      <a:srgbClr val="00B050"/>
                    </a:solidFill>
                  </a:rPr>
                  <a:t>Most cases </a:t>
                </a:r>
                <a:r>
                  <a:rPr lang="en-US" dirty="0"/>
                  <a:t>preserves spill macrostructure through supercycle changes, or when there are 1+ FT in the same supercycle</a:t>
                </a:r>
              </a:p>
              <a:p>
                <a:endParaRPr lang="en-US" dirty="0"/>
              </a:p>
              <a:p>
                <a:r>
                  <a:rPr lang="en-US" dirty="0"/>
                  <a:t>Modular field prediction and compensation strategy, allowing integration of different models into compensation infrastructure, and easily adaptable to different magnetic circuits through control systems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10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981651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Limitations from modeling, which in turn comes down to accurate measurements.</a:t>
            </a:r>
          </a:p>
          <a:p>
            <a:r>
              <a:rPr lang="en-US" sz="2000" dirty="0"/>
              <a:t>Lab cannot measure SFTPRO (MB) in sequence, and does not show significant eddy current decays vs machine</a:t>
            </a:r>
          </a:p>
          <a:p>
            <a:pPr lvl="1"/>
            <a:r>
              <a:rPr lang="en-US" sz="1800" dirty="0"/>
              <a:t>Is the magnetic field completely representative of the beam dynamics ?</a:t>
            </a:r>
          </a:p>
          <a:p>
            <a:r>
              <a:rPr lang="en-US" sz="2000" dirty="0"/>
              <a:t>Lab measurements show significant drift which is difficult to compensate with pulsed measurements</a:t>
            </a:r>
          </a:p>
          <a:p>
            <a:pPr lvl="1"/>
            <a:r>
              <a:rPr lang="en-US" sz="1800" dirty="0"/>
              <a:t>Hall sensors introduce too much noise…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11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197649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6C710A-F49E-D611-2A6F-9D8170AA93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08A62C8-3148-6021-FA45-5DC524F659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06802D9-9CD6-05A5-A9D7-DAFC7F98AC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Limitations from modeling, which in turn comes down to accurate measurements.</a:t>
            </a:r>
          </a:p>
          <a:p>
            <a:r>
              <a:rPr lang="en-US" sz="2000" dirty="0"/>
              <a:t>Lab cannot measure SFTPRO (MB) in sequence, and does not show significant eddy current decays vs machine</a:t>
            </a:r>
          </a:p>
          <a:p>
            <a:pPr lvl="1"/>
            <a:r>
              <a:rPr lang="en-US" sz="1800" dirty="0"/>
              <a:t>Is the magnetic field completely representative of the beam dynamics ?</a:t>
            </a:r>
          </a:p>
          <a:p>
            <a:r>
              <a:rPr lang="en-US" sz="2000" dirty="0"/>
              <a:t>Lab measurements show significant drift which is difficult to compensate with pulsed measurements</a:t>
            </a:r>
          </a:p>
          <a:p>
            <a:pPr lvl="1"/>
            <a:r>
              <a:rPr lang="en-US" sz="1800" dirty="0"/>
              <a:t>Hall sensors introduce too much noise…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87B13-6BE9-4C9F-D795-ECC01436BE1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12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002259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547940-84FA-CC7B-7456-92B85078EB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E74F1D8-F282-FB73-334A-CBE8AE13C94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B420D59-2FBD-8309-A97F-C68E804AE6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Limitations from modeling, which in turn comes down to accurate measurements.</a:t>
            </a:r>
          </a:p>
          <a:p>
            <a:r>
              <a:rPr lang="en-US" sz="2000" dirty="0"/>
              <a:t>Lab cannot measure SFTPRO (MB) in sequence, and does not show significant eddy current decays vs machine</a:t>
            </a:r>
          </a:p>
          <a:p>
            <a:pPr lvl="1"/>
            <a:r>
              <a:rPr lang="en-US" sz="1800" dirty="0"/>
              <a:t>Is the magnetic field completely representative of the beam dynamics ?</a:t>
            </a:r>
          </a:p>
          <a:p>
            <a:r>
              <a:rPr lang="en-US" sz="2000" dirty="0"/>
              <a:t>Lab measurements show significant drift which is difficult to compensate with pulsed measurements</a:t>
            </a:r>
          </a:p>
          <a:p>
            <a:pPr lvl="1"/>
            <a:r>
              <a:rPr lang="en-US" sz="1800" dirty="0"/>
              <a:t>Hall sensors introduce too much noise…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358B7B-7DC5-E9C8-BEFD-E41ACD9A37B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13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697384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10 ppm accurate field predictions only for known operational sequences – generalization stays around 100 ppm accuracy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14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270533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B-Train provides input to online models for MBI only, otherwise we must predict autoregressively (“blind”)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15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71751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D5E089-629E-C44B-9C3C-5174DE0F56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76000" y="6357600"/>
            <a:ext cx="14400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2024-12-12</a:t>
            </a:r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C974D5-C7D8-5749-9C64-B4E5378E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000" y="6357600"/>
            <a:ext cx="4320000" cy="365125"/>
          </a:xfrm>
          <a:prstGeom prst="rect">
            <a:avLst/>
          </a:prstGeom>
        </p:spPr>
        <p:txBody>
          <a:bodyPr/>
          <a:lstStyle>
            <a:lvl1pPr>
              <a:defRPr i="1"/>
            </a:lvl1pPr>
          </a:lstStyle>
          <a:p>
            <a:r>
              <a:rPr lang="en-US"/>
              <a:t>Hysteresis Modeling and Compensation | JAPW 2024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6753EC-07DD-2E4A-B26C-673A5E125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2800" y="6357600"/>
            <a:ext cx="2743200" cy="365125"/>
          </a:xfrm>
        </p:spPr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F52FD213-D9BF-62E7-B1C5-2B7503CE58F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818" y="574964"/>
            <a:ext cx="10325464" cy="327695"/>
          </a:xfrm>
        </p:spPr>
        <p:txBody>
          <a:bodyPr tIns="0" bIns="0">
            <a:normAutofit/>
          </a:bodyPr>
          <a:lstStyle>
            <a:lvl1pPr marL="0" indent="0">
              <a:buNone/>
              <a:defRPr sz="2200" i="1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5C1B4FE-9ADD-184D-905B-58B3BE2AACD9}"/>
              </a:ext>
            </a:extLst>
          </p:cNvPr>
          <p:cNvCxnSpPr/>
          <p:nvPr userDrawn="1"/>
        </p:nvCxnSpPr>
        <p:spPr>
          <a:xfrm>
            <a:off x="376225" y="902666"/>
            <a:ext cx="3381563" cy="0"/>
          </a:xfrm>
          <a:prstGeom prst="line">
            <a:avLst/>
          </a:prstGeom>
          <a:ln w="22225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3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lin ang="108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9FD773BC-D2C1-2A2A-2348-6B6A0BA3D5D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56838" y="137110"/>
            <a:ext cx="1087851" cy="1087851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93C0C04F-B44F-26EB-8117-18D30291C1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818" y="107287"/>
            <a:ext cx="10325464" cy="460458"/>
          </a:xfrm>
        </p:spPr>
        <p:txBody>
          <a:bodyPr bIns="0" anchor="b">
            <a:normAutofit/>
          </a:bodyPr>
          <a:lstStyle>
            <a:lvl1pPr>
              <a:defRPr sz="2800" b="1">
                <a:solidFill>
                  <a:srgbClr val="002060"/>
                </a:solidFill>
                <a:latin typeface="+mn-lt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E5C41E07-8EB0-8E6B-C255-AAAD1D1EE6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76226" y="1391482"/>
            <a:ext cx="11449774" cy="4788429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54512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DC0E5D-AB97-8D4C-B78A-C2287BDC58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6225" y="1343918"/>
            <a:ext cx="5619600" cy="4833045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334605-E615-BE49-93F9-3455111A57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6174" y="1343918"/>
            <a:ext cx="5619600" cy="4833045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DABFBC-0E79-5045-ADC6-671F17B14C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76000" y="6357600"/>
            <a:ext cx="1440000" cy="3636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2024-12-12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B947DA-2D59-8142-8AA4-0B00D94C9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6225" y="6357600"/>
            <a:ext cx="4320000" cy="365125"/>
          </a:xfrm>
          <a:prstGeom prst="rect">
            <a:avLst/>
          </a:prstGeom>
        </p:spPr>
        <p:txBody>
          <a:bodyPr/>
          <a:lstStyle>
            <a:lvl1pPr>
              <a:defRPr i="1"/>
            </a:lvl1pPr>
          </a:lstStyle>
          <a:p>
            <a:r>
              <a:rPr lang="en-US"/>
              <a:t>Hysteresis Modeling and Compensation | JAPW 2024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5122BF-BB86-EF44-8B72-7E87605BC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72574" y="6357600"/>
            <a:ext cx="2743200" cy="365125"/>
          </a:xfrm>
        </p:spPr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DF26A86-D896-7F8C-E9C7-E7287D86601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818" y="574964"/>
            <a:ext cx="10325464" cy="327695"/>
          </a:xfrm>
        </p:spPr>
        <p:txBody>
          <a:bodyPr tIns="0" bIns="0">
            <a:normAutofit/>
          </a:bodyPr>
          <a:lstStyle>
            <a:lvl1pPr marL="0" indent="0">
              <a:buNone/>
              <a:defRPr sz="2200" i="1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95CF36A-1076-26E1-672B-339BC1DD9D69}"/>
              </a:ext>
            </a:extLst>
          </p:cNvPr>
          <p:cNvCxnSpPr/>
          <p:nvPr userDrawn="1"/>
        </p:nvCxnSpPr>
        <p:spPr>
          <a:xfrm>
            <a:off x="376225" y="902666"/>
            <a:ext cx="3381563" cy="0"/>
          </a:xfrm>
          <a:prstGeom prst="line">
            <a:avLst/>
          </a:prstGeom>
          <a:ln w="22225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3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lin ang="108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242746AA-8926-EF08-DFCA-B31ADD50829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56838" y="137110"/>
            <a:ext cx="1087851" cy="1087851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8B4CE928-00E0-9352-A404-E2C519C09A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818" y="107287"/>
            <a:ext cx="10325464" cy="460458"/>
          </a:xfrm>
        </p:spPr>
        <p:txBody>
          <a:bodyPr bIns="0" anchor="b">
            <a:normAutofit/>
          </a:bodyPr>
          <a:lstStyle>
            <a:lvl1pPr>
              <a:defRPr sz="2800" b="1">
                <a:solidFill>
                  <a:srgbClr val="002060"/>
                </a:solidFill>
                <a:latin typeface="+mn-lt"/>
              </a:defRPr>
            </a:lvl1pPr>
          </a:lstStyle>
          <a:p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144695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0AFA5D-9DAB-FB40-BFAC-F669F460A9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6225" y="1224961"/>
            <a:ext cx="562135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50FA8E-5FBA-974F-9A09-4285AFA2B1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76226" y="2039121"/>
            <a:ext cx="5621350" cy="41407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66C820-6C0D-E64A-9654-E341A72434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612" y="122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0B36729-57F6-E840-8F93-A1DE2D56E0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612" y="2035994"/>
            <a:ext cx="5183188" cy="41407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6C8FD0-ADC0-0F45-ABDD-D243E71C0D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76000" y="6357600"/>
            <a:ext cx="1440000" cy="363600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2024-12-12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05FAA4-B020-6F41-877A-44F6F0787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6225" y="6357600"/>
            <a:ext cx="4320000" cy="363600"/>
          </a:xfrm>
          <a:prstGeom prst="rect">
            <a:avLst/>
          </a:prstGeom>
        </p:spPr>
        <p:txBody>
          <a:bodyPr/>
          <a:lstStyle>
            <a:lvl1pPr>
              <a:defRPr i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Hysteresis Modeling and Compensation | JAPW 2024</a:t>
            </a:r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A15F96-FA23-FE47-9600-0644253CF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2800" y="6357600"/>
            <a:ext cx="2743200" cy="363600"/>
          </a:xfrm>
        </p:spPr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EDBB5F0F-3392-E051-EFE2-7EEEF0DFED7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818" y="574964"/>
            <a:ext cx="10325464" cy="327695"/>
          </a:xfrm>
        </p:spPr>
        <p:txBody>
          <a:bodyPr tIns="0" bIns="0">
            <a:normAutofit/>
          </a:bodyPr>
          <a:lstStyle>
            <a:lvl1pPr marL="0" indent="0">
              <a:buNone/>
              <a:defRPr sz="2200" i="1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BEF004D-91AB-4CA5-7A36-5DE404C3309F}"/>
              </a:ext>
            </a:extLst>
          </p:cNvPr>
          <p:cNvCxnSpPr/>
          <p:nvPr userDrawn="1"/>
        </p:nvCxnSpPr>
        <p:spPr>
          <a:xfrm>
            <a:off x="376225" y="902666"/>
            <a:ext cx="3381563" cy="0"/>
          </a:xfrm>
          <a:prstGeom prst="line">
            <a:avLst/>
          </a:prstGeom>
          <a:ln w="22225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3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lin ang="108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E1F25697-672F-29BA-689B-8C1B022C3F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56838" y="137110"/>
            <a:ext cx="1087851" cy="1087851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E2A4544D-4CB0-3895-29BD-E592AB7E45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818" y="107287"/>
            <a:ext cx="10325464" cy="460458"/>
          </a:xfrm>
        </p:spPr>
        <p:txBody>
          <a:bodyPr bIns="0" anchor="b">
            <a:normAutofit/>
          </a:bodyPr>
          <a:lstStyle>
            <a:lvl1pPr>
              <a:defRPr sz="2800" b="1">
                <a:solidFill>
                  <a:srgbClr val="002060"/>
                </a:solidFill>
                <a:latin typeface="+mn-lt"/>
              </a:defRPr>
            </a:lvl1pPr>
          </a:lstStyle>
          <a:p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098738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7F045-E7B0-EF4C-823B-27FF86C9E6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08053" y="2214391"/>
            <a:ext cx="9144000" cy="795805"/>
          </a:xfrm>
        </p:spPr>
        <p:txBody>
          <a:bodyPr tIns="0" bIns="0" anchor="b">
            <a:normAutofit/>
          </a:bodyPr>
          <a:lstStyle>
            <a:lvl1pPr algn="l">
              <a:defRPr sz="4400" b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Title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46D805-F13F-0044-98D4-371A94F188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608053" y="3016935"/>
            <a:ext cx="9144000" cy="675629"/>
          </a:xfrm>
        </p:spPr>
        <p:txBody>
          <a:bodyPr tIns="0" bIns="0">
            <a:normAutofit/>
          </a:bodyPr>
          <a:lstStyle>
            <a:lvl1pPr marL="0" indent="0" algn="l">
              <a:buNone/>
              <a:defRPr sz="3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  <a:endParaRPr lang="en-CH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7233DCE-4D2E-D3D4-BF53-95E22877A468}"/>
              </a:ext>
            </a:extLst>
          </p:cNvPr>
          <p:cNvCxnSpPr>
            <a:cxnSpLocks/>
          </p:cNvCxnSpPr>
          <p:nvPr userDrawn="1"/>
        </p:nvCxnSpPr>
        <p:spPr>
          <a:xfrm>
            <a:off x="1608053" y="1998195"/>
            <a:ext cx="3480053" cy="0"/>
          </a:xfrm>
          <a:prstGeom prst="line">
            <a:avLst/>
          </a:prstGeom>
          <a:ln w="34925" cap="rnd"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1000">
                  <a:schemeClr val="accent1">
                    <a:lumMod val="45000"/>
                    <a:lumOff val="55000"/>
                  </a:schemeClr>
                </a:gs>
                <a:gs pos="36000">
                  <a:schemeClr val="accent1">
                    <a:lumMod val="45000"/>
                    <a:lumOff val="55000"/>
                  </a:schemeClr>
                </a:gs>
                <a:gs pos="100000">
                  <a:srgbClr val="002060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6F3A613-3EAF-45EF-8340-D7B33B35A8A1}"/>
              </a:ext>
            </a:extLst>
          </p:cNvPr>
          <p:cNvCxnSpPr>
            <a:cxnSpLocks/>
          </p:cNvCxnSpPr>
          <p:nvPr userDrawn="1"/>
        </p:nvCxnSpPr>
        <p:spPr>
          <a:xfrm>
            <a:off x="4446337" y="3879595"/>
            <a:ext cx="3673514" cy="0"/>
          </a:xfrm>
          <a:prstGeom prst="line">
            <a:avLst/>
          </a:prstGeom>
          <a:ln w="34925" cap="rnd"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1000">
                  <a:schemeClr val="accent1">
                    <a:lumMod val="45000"/>
                    <a:lumOff val="55000"/>
                  </a:schemeClr>
                </a:gs>
                <a:gs pos="36000">
                  <a:schemeClr val="accent1">
                    <a:lumMod val="45000"/>
                    <a:lumOff val="55000"/>
                  </a:schemeClr>
                </a:gs>
                <a:gs pos="100000">
                  <a:srgbClr val="002060"/>
                </a:gs>
              </a:gsLst>
              <a:lin ang="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FCD2ED85-B8D6-36C0-563F-6E9D62463E7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8783" y="235334"/>
            <a:ext cx="1087851" cy="1087851"/>
          </a:xfrm>
          <a:prstGeom prst="rect">
            <a:avLst/>
          </a:prstGeom>
        </p:spPr>
      </p:pic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92A4EDC6-DF3C-272E-E063-6E7DD0408B9C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7349837" y="4558177"/>
            <a:ext cx="4003964" cy="288000"/>
          </a:xfrm>
        </p:spPr>
        <p:txBody>
          <a:bodyPr bIns="0">
            <a:normAutofit/>
          </a:bodyPr>
          <a:lstStyle>
            <a:lvl1pPr marL="0" indent="0">
              <a:buNone/>
              <a:defRPr sz="1600" b="1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First Author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8A1487A9-E070-9DC5-E41A-ADE82DDF7DC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349837" y="4865069"/>
            <a:ext cx="4003964" cy="1072091"/>
          </a:xfrm>
        </p:spPr>
        <p:txBody>
          <a:bodyPr tIns="46800">
            <a:normAutofit/>
          </a:bodyPr>
          <a:lstStyle>
            <a:lvl1pPr marL="0" indent="0">
              <a:spcBef>
                <a:spcPts val="0"/>
              </a:spcBef>
              <a:buNone/>
              <a:defRPr sz="1400" i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Second author, third author</a:t>
            </a:r>
            <a:br>
              <a:rPr lang="en-US" dirty="0"/>
            </a:br>
            <a:br>
              <a:rPr lang="en-US" dirty="0"/>
            </a:br>
            <a:r>
              <a:rPr lang="en-US" dirty="0"/>
              <a:t>Data Science for Beam Operation</a:t>
            </a:r>
          </a:p>
          <a:p>
            <a:pPr lvl="0"/>
            <a:r>
              <a:rPr lang="en-US" i="1" dirty="0"/>
              <a:t>Beams Department</a:t>
            </a:r>
            <a:endParaRPr lang="en-US" b="1" dirty="0"/>
          </a:p>
          <a:p>
            <a:pPr lvl="0"/>
            <a:r>
              <a:rPr lang="en-US" b="1" dirty="0"/>
              <a:t>CERN</a:t>
            </a:r>
            <a:endParaRPr lang="en-US" dirty="0"/>
          </a:p>
        </p:txBody>
      </p: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E056B5DB-8766-CAED-BB29-A09B4ED524CF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10474736" y="6264000"/>
            <a:ext cx="1440000" cy="365125"/>
          </a:xfrm>
        </p:spPr>
        <p:txBody>
          <a:bodyPr/>
          <a:lstStyle>
            <a:lvl1pPr algn="r">
              <a:defRPr sz="1600" i="1">
                <a:solidFill>
                  <a:srgbClr val="002060"/>
                </a:solidFill>
              </a:defRPr>
            </a:lvl1pPr>
          </a:lstStyle>
          <a:p>
            <a:r>
              <a:rPr lang="en-US"/>
              <a:t>2024-12-12</a:t>
            </a:r>
            <a:endParaRPr lang="en-CH"/>
          </a:p>
        </p:txBody>
      </p: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395F1551-7C08-4E2A-82CE-0836EB8EBED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293553" y="6264000"/>
            <a:ext cx="4320000" cy="365125"/>
          </a:xfrm>
        </p:spPr>
        <p:txBody>
          <a:bodyPr/>
          <a:lstStyle>
            <a:lvl1pPr>
              <a:defRPr sz="160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Hysteresis Modeling and Compensation | JAPW 2024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33912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B0CFC-0CE0-5148-AA18-ACFB0E0D71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6B6887-1102-C649-999D-08235755B1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AF0047-40CA-9A43-9E13-53CE87AB0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2800" y="6356350"/>
            <a:ext cx="2743200" cy="365125"/>
          </a:xfrm>
        </p:spPr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46050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D5E089-629E-C44B-9C3C-5174DE0F56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76000" y="6357600"/>
            <a:ext cx="14400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2024-12-12</a:t>
            </a:r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C974D5-C7D8-5749-9C64-B4E5378E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000" y="6357600"/>
            <a:ext cx="4320000" cy="365125"/>
          </a:xfrm>
          <a:prstGeom prst="rect">
            <a:avLst/>
          </a:prstGeom>
        </p:spPr>
        <p:txBody>
          <a:bodyPr/>
          <a:lstStyle>
            <a:lvl1pPr>
              <a:defRPr i="1"/>
            </a:lvl1pPr>
          </a:lstStyle>
          <a:p>
            <a:r>
              <a:rPr lang="en-US"/>
              <a:t>Hysteresis Modeling and Compensation | JAPW 2024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6753EC-07DD-2E4A-B26C-673A5E125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2800" y="6357600"/>
            <a:ext cx="2743200" cy="365125"/>
          </a:xfrm>
        </p:spPr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F52FD213-D9BF-62E7-B1C5-2B7503CE58F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818" y="574964"/>
            <a:ext cx="10325464" cy="327695"/>
          </a:xfrm>
        </p:spPr>
        <p:txBody>
          <a:bodyPr tIns="0" bIns="0">
            <a:normAutofit/>
          </a:bodyPr>
          <a:lstStyle>
            <a:lvl1pPr marL="0" indent="0">
              <a:buNone/>
              <a:defRPr sz="2200" i="1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5C1B4FE-9ADD-184D-905B-58B3BE2AACD9}"/>
              </a:ext>
            </a:extLst>
          </p:cNvPr>
          <p:cNvCxnSpPr/>
          <p:nvPr userDrawn="1"/>
        </p:nvCxnSpPr>
        <p:spPr>
          <a:xfrm>
            <a:off x="376225" y="902666"/>
            <a:ext cx="3381563" cy="0"/>
          </a:xfrm>
          <a:prstGeom prst="line">
            <a:avLst/>
          </a:prstGeom>
          <a:ln w="22225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3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lin ang="108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9FD773BC-D2C1-2A2A-2348-6B6A0BA3D5D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56838" y="137110"/>
            <a:ext cx="1087851" cy="1087851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93C0C04F-B44F-26EB-8117-18D30291C1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818" y="107287"/>
            <a:ext cx="10325464" cy="460458"/>
          </a:xfrm>
        </p:spPr>
        <p:txBody>
          <a:bodyPr bIns="0" anchor="b">
            <a:normAutofit/>
          </a:bodyPr>
          <a:lstStyle>
            <a:lvl1pPr>
              <a:defRPr sz="2800" b="1">
                <a:solidFill>
                  <a:srgbClr val="002060"/>
                </a:solidFill>
                <a:latin typeface="+mn-lt"/>
              </a:defRPr>
            </a:lvl1pPr>
          </a:lstStyle>
          <a:p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603656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C18683-7D14-A14F-8167-7077D4EAE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E96AC8-DF34-D541-BA51-AD76BAA7CB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75C204-EBA2-A145-8526-6CF701189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76000" y="6356350"/>
            <a:ext cx="144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2024-12-12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120BE3-8F69-0648-8DB1-DA9D859F49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47344" y="6356350"/>
            <a:ext cx="43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i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Hysteresis Modeling and Compensation | JAPW 2024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A6380F-0846-CC49-9701-1ABF0D8A46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86112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2" r:id="rId2"/>
    <p:sldLayoutId id="2147483653" r:id="rId3"/>
    <p:sldLayoutId id="2147483649" r:id="rId4"/>
    <p:sldLayoutId id="2147483651" r:id="rId5"/>
    <p:sldLayoutId id="2147483655" r:id="rId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002060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sv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2.sv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2.sv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sv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sv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svg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svg"/><Relationship Id="rId11" Type="http://schemas.openxmlformats.org/officeDocument/2006/relationships/image" Target="../media/image39.svg"/><Relationship Id="rId5" Type="http://schemas.openxmlformats.org/officeDocument/2006/relationships/image" Target="../media/image33.png"/><Relationship Id="rId10" Type="http://schemas.openxmlformats.org/officeDocument/2006/relationships/image" Target="../media/image38.png"/><Relationship Id="rId4" Type="http://schemas.openxmlformats.org/officeDocument/2006/relationships/image" Target="../media/image32.svg"/><Relationship Id="rId9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3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svg"/><Relationship Id="rId5" Type="http://schemas.openxmlformats.org/officeDocument/2006/relationships/image" Target="../media/image40.png"/><Relationship Id="rId4" Type="http://schemas.openxmlformats.org/officeDocument/2006/relationships/image" Target="../media/image32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1.sv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2.svg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41.sv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2.svg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svg"/><Relationship Id="rId4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svg"/><Relationship Id="rId4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49.png"/><Relationship Id="rId4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2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sv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emf"/><Relationship Id="rId4" Type="http://schemas.openxmlformats.org/officeDocument/2006/relationships/image" Target="../media/image10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0.png"/><Relationship Id="rId13" Type="http://schemas.openxmlformats.org/officeDocument/2006/relationships/image" Target="../media/image340.png"/><Relationship Id="rId3" Type="http://schemas.openxmlformats.org/officeDocument/2006/relationships/image" Target="../media/image60.png"/><Relationship Id="rId7" Type="http://schemas.openxmlformats.org/officeDocument/2006/relationships/image" Target="../media/image240.png"/><Relationship Id="rId12" Type="http://schemas.openxmlformats.org/officeDocument/2006/relationships/image" Target="../media/image330.png"/><Relationship Id="rId17" Type="http://schemas.openxmlformats.org/officeDocument/2006/relationships/image" Target="../media/image380.png"/><Relationship Id="rId2" Type="http://schemas.openxmlformats.org/officeDocument/2006/relationships/notesSlide" Target="../notesSlides/notesSlide23.xml"/><Relationship Id="rId16" Type="http://schemas.openxmlformats.org/officeDocument/2006/relationships/image" Target="../media/image3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svg"/><Relationship Id="rId11" Type="http://schemas.openxmlformats.org/officeDocument/2006/relationships/image" Target="../media/image320.png"/><Relationship Id="rId5" Type="http://schemas.openxmlformats.org/officeDocument/2006/relationships/image" Target="../media/image1.png"/><Relationship Id="rId15" Type="http://schemas.openxmlformats.org/officeDocument/2006/relationships/image" Target="../media/image360.png"/><Relationship Id="rId10" Type="http://schemas.openxmlformats.org/officeDocument/2006/relationships/image" Target="../media/image310.png"/><Relationship Id="rId4" Type="http://schemas.openxmlformats.org/officeDocument/2006/relationships/image" Target="../media/image61.svg"/><Relationship Id="rId9" Type="http://schemas.openxmlformats.org/officeDocument/2006/relationships/image" Target="../media/image300.png"/><Relationship Id="rId14" Type="http://schemas.openxmlformats.org/officeDocument/2006/relationships/image" Target="../media/image35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39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7" Type="http://schemas.openxmlformats.org/officeDocument/2006/relationships/image" Target="../media/image43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image" Target="../media/image64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60F5E-CDAC-72A4-75B6-DADA79281CD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Hysteresis Modeling and Compensation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EB2723-2DA1-9555-BD15-886E9EE1E48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Experience from SPS and prospects for other machines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60A6F7-E1FD-6FFD-873E-5A93F448A27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Anton Lu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0E5533A9-7E92-F53F-4DC9-A5EC8E23EE25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:r>
                  <a:rPr lang="en-US" dirty="0"/>
                  <a:t>V. Kain, C. Petrone, V. Di Capua, M. </a:t>
                </a:r>
                <a:r>
                  <a:rPr lang="en-US" dirty="0" err="1"/>
                  <a:t>Taupadel</a:t>
                </a:r>
                <a:r>
                  <a:rPr lang="en-US" dirty="0"/>
                  <a:t>,</a:t>
                </a:r>
                <a:br>
                  <a:rPr lang="en-US" dirty="0"/>
                </a:br>
                <a:r>
                  <a:rPr lang="en-US" dirty="0"/>
                  <a:t>M. Schenk</a:t>
                </a:r>
              </a:p>
              <a:p>
                <a:endParaRPr lang="en-US" dirty="0"/>
              </a:p>
              <a:p>
                <a:r>
                  <a:rPr lang="en-US" dirty="0"/>
                  <a:t>EPA WP4</a:t>
                </a:r>
              </a:p>
              <a:p>
                <a:r>
                  <a:rPr lang="en-US" dirty="0"/>
                  <a:t>BE-CSS-DSB | TE-MSC-TM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MMM)</a:t>
                </a:r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0E5533A9-7E92-F53F-4DC9-A5EC8E23EE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3"/>
                <a:stretch>
                  <a:fillRect l="-631" t="-3529" b="-47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7F2F1D4-8515-E6EB-B3EC-0C1C572B8FEC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2024-12-12</a:t>
            </a:r>
            <a:endParaRPr lang="en-CH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7A71B69-4737-4472-BB6C-186DABA663F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293552" y="6264000"/>
            <a:ext cx="4642589" cy="365125"/>
          </a:xfrm>
        </p:spPr>
        <p:txBody>
          <a:bodyPr/>
          <a:lstStyle/>
          <a:p>
            <a:r>
              <a:rPr lang="en-US" dirty="0"/>
              <a:t>Hysteresis Modeling and Compensation | JAPW 2024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389053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E3F217-8890-1B59-9103-53625C7524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4A2EC28-C948-DDDB-78C6-23019FCA63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Operations-ready field compensation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4F838F0-44CC-7946-A575-4B6FCCEC9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Significant achievements in 2024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D05DC1F2-5B92-A600-5660-14ABFEEF0AA9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376226" y="1391482"/>
                <a:ext cx="5281624" cy="4788429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sz="2000" dirty="0"/>
                  <a:t>Successful SPS MB compensation on SFT flat top </a:t>
                </a:r>
                <a:endParaRPr lang="en-US" sz="1800" dirty="0"/>
              </a:p>
              <a:p>
                <a:pPr lvl="1"/>
                <a:r>
                  <a:rPr lang="en-US" sz="1800" dirty="0"/>
                  <a:t>For common physics configurations, during MDs</a:t>
                </a:r>
              </a:p>
              <a:p>
                <a:pPr lvl="2"/>
                <a:r>
                  <a:rPr lang="en-US" dirty="0"/>
                  <a:t>Spill macrostructure stable for over 1h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US" sz="1800" dirty="0"/>
                  <a:t>Field compensation around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100 </m:t>
                    </m:r>
                    <m:r>
                      <m:rPr>
                        <m:sty m:val="p"/>
                      </m:rPr>
                      <a:rPr lang="en-US" sz="1800" b="0" i="0" smtClean="0">
                        <a:latin typeface="Cambria Math" panose="02040503050406030204" pitchFamily="18" charset="0"/>
                      </a:rPr>
                      <m:t>ppm</m:t>
                    </m:r>
                  </m:oMath>
                </a14:m>
                <a:br>
                  <a:rPr lang="en-US" sz="1800" dirty="0"/>
                </a:br>
                <a:r>
                  <a:rPr lang="en-US" sz="1800" dirty="0"/>
                  <a:t>(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sz="1800" dirty="0"/>
                  <a:t>-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US" sz="1800" dirty="0"/>
                  <a:t> T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⇒</m:t>
                    </m:r>
                    <m:r>
                      <m:rPr>
                        <m:sty m:val="p"/>
                      </m:rPr>
                      <a:rPr lang="en-US" sz="18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≈0.7</m:t>
                    </m:r>
                  </m:oMath>
                </a14:m>
                <a:r>
                  <a:rPr lang="en-US" sz="1800" dirty="0"/>
                  <a:t> A)</a:t>
                </a:r>
              </a:p>
              <a:p>
                <a:pPr lvl="1"/>
                <a:endParaRPr lang="en-US" sz="1800" dirty="0"/>
              </a:p>
              <a:p>
                <a:pPr lvl="1"/>
                <a:r>
                  <a:rPr lang="en-US" sz="1800" dirty="0"/>
                  <a:t>Main operational study thus far only MBIs…</a:t>
                </a:r>
              </a:p>
              <a:p>
                <a:pPr lvl="1"/>
                <a:r>
                  <a:rPr lang="en-US" dirty="0"/>
                  <a:t>… but other SPS magnetic circuits coming soon</a:t>
                </a:r>
              </a:p>
              <a:p>
                <a:pPr lvl="1"/>
                <a:endParaRPr lang="en-US" dirty="0"/>
              </a:p>
              <a:p>
                <a:r>
                  <a:rPr lang="en-US" sz="2000" dirty="0"/>
                  <a:t>Field prediction and compensation at injection</a:t>
                </a:r>
              </a:p>
              <a:p>
                <a:pPr lvl="1"/>
                <a:r>
                  <a:rPr lang="en-US" sz="1800" dirty="0"/>
                  <a:t>Low field predictions challenging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≈10 </m:t>
                    </m:r>
                    <m:r>
                      <m:rPr>
                        <m:sty m:val="p"/>
                      </m:rPr>
                      <a:rPr lang="en-US" sz="1800" b="0" i="0" smtClean="0">
                        <a:latin typeface="Cambria Math" panose="02040503050406030204" pitchFamily="18" charset="0"/>
                      </a:rPr>
                      <m:t>ppm</m:t>
                    </m:r>
                  </m:oMath>
                </a14:m>
                <a:r>
                  <a:rPr lang="en-US" sz="1800" dirty="0"/>
                  <a:t> required), where beam rigidity is low, but possible</a:t>
                </a:r>
              </a:p>
              <a:p>
                <a:pPr lvl="1"/>
                <a:r>
                  <a:rPr lang="en-US" sz="1800" dirty="0"/>
                  <a:t>Not all effects on the beam can be seen on measured field</a:t>
                </a:r>
              </a:p>
              <a:p>
                <a:pPr lvl="1"/>
                <a:endParaRPr lang="en-US" sz="1800" dirty="0"/>
              </a:p>
              <a:p>
                <a:r>
                  <a:rPr lang="en-US" sz="2000" dirty="0"/>
                  <a:t>Flexible and modular modeling and feed-forward compensation strategy in place</a:t>
                </a:r>
              </a:p>
              <a:p>
                <a:pPr lvl="1"/>
                <a:r>
                  <a:rPr lang="en-US" sz="1600" dirty="0"/>
                  <a:t>Compatible with other magnetic circuits</a:t>
                </a: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D05DC1F2-5B92-A600-5660-14ABFEEF0AA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376226" y="1391482"/>
                <a:ext cx="5281624" cy="4788429"/>
              </a:xfrm>
              <a:blipFill>
                <a:blip r:embed="rId3"/>
                <a:stretch>
                  <a:fillRect l="-959" t="-2116" r="-4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2116CD-F844-0244-5B54-B11AE96C1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2024-12-12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7E98D7-3714-AB62-87E9-4D3A0ADA7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Hysteresis Modeling and Compensation | JAPW 2024</a:t>
            </a:r>
            <a:endParaRPr lang="en-CH"/>
          </a:p>
        </p:txBody>
      </p:sp>
      <p:pic>
        <p:nvPicPr>
          <p:cNvPr id="7" name="Content Placeholder 9">
            <a:extLst>
              <a:ext uri="{FF2B5EF4-FFF2-40B4-BE49-F238E27FC236}">
                <a16:creationId xmlns:a16="http://schemas.microsoft.com/office/drawing/2014/main" id="{96CB67C5-8945-B017-F4E2-0F545B996B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7766" y="1228162"/>
            <a:ext cx="2953497" cy="221512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82EB56C-E88F-7BA8-78E6-0ECB93A005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26526" y="1228162"/>
            <a:ext cx="2953497" cy="221512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864A4A0-C3D2-79AD-303D-E1028403916A}"/>
                  </a:ext>
                </a:extLst>
              </p:cNvPr>
              <p:cNvSpPr txBox="1"/>
              <p:nvPr/>
            </p:nvSpPr>
            <p:spPr>
              <a:xfrm>
                <a:off x="6366101" y="4154046"/>
                <a:ext cx="177856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(Field compensation OFF)</a:t>
                </a:r>
              </a:p>
              <a:p>
                <a:r>
                  <a:rPr lang="en-US" sz="1200" dirty="0"/>
                  <a:t>FT + LHC 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200" dirty="0"/>
                  <a:t> 2x FT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864A4A0-C3D2-79AD-303D-E102840391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6101" y="4154046"/>
                <a:ext cx="1778564" cy="461665"/>
              </a:xfrm>
              <a:prstGeom prst="rect">
                <a:avLst/>
              </a:prstGeom>
              <a:blipFill>
                <a:blip r:embed="rId6"/>
                <a:stretch>
                  <a:fillRect b="-78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 descr="A screen shot of a computer&#10;&#10;Description automatically generated">
            <a:extLst>
              <a:ext uri="{FF2B5EF4-FFF2-40B4-BE49-F238E27FC236}">
                <a16:creationId xmlns:a16="http://schemas.microsoft.com/office/drawing/2014/main" id="{D2FB81C6-5B6E-1253-8383-AE2475F9EF8B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7415" t="21439" r="34244" b="41664"/>
          <a:stretch/>
        </p:blipFill>
        <p:spPr>
          <a:xfrm>
            <a:off x="6552827" y="3443284"/>
            <a:ext cx="1405113" cy="664609"/>
          </a:xfrm>
          <a:prstGeom prst="rect">
            <a:avLst/>
          </a:prstGeom>
        </p:spPr>
      </p:pic>
      <p:pic>
        <p:nvPicPr>
          <p:cNvPr id="11" name="Picture 10" descr="A screen shot of a computer&#10;&#10;Description automatically generated">
            <a:extLst>
              <a:ext uri="{FF2B5EF4-FFF2-40B4-BE49-F238E27FC236}">
                <a16:creationId xmlns:a16="http://schemas.microsoft.com/office/drawing/2014/main" id="{9A500857-88E8-718E-C918-95FDBAE4ECB3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7129" t="20765" r="7520" b="42572"/>
          <a:stretch/>
        </p:blipFill>
        <p:spPr>
          <a:xfrm>
            <a:off x="9070528" y="3444318"/>
            <a:ext cx="2065491" cy="66357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442B1C3-8781-3437-5DFC-5CED7DFB1BF1}"/>
              </a:ext>
            </a:extLst>
          </p:cNvPr>
          <p:cNvSpPr txBox="1"/>
          <p:nvPr/>
        </p:nvSpPr>
        <p:spPr>
          <a:xfrm>
            <a:off x="8876078" y="4154046"/>
            <a:ext cx="24543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Field compensation ON – worst case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EE10F81C-BF49-AB65-B048-7E5ED6456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10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751977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E1EF96-3EBF-3C20-491A-F8211A5E20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6A541F7-4822-CD67-9DED-8BFD3E3D071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… and challenges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B708E5-1708-E8F8-3C2F-3060BE0116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Significant achievements in 2024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CCA9CCB3-5952-1E6D-C9D7-283D3F0FC86F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376226" y="1391482"/>
                <a:ext cx="6089310" cy="4788429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/>
                  <a:t>Only effects from measured field can be compensated by field prediction</a:t>
                </a:r>
              </a:p>
              <a:p>
                <a:pPr lvl="1"/>
                <a:r>
                  <a:rPr lang="en-US" dirty="0"/>
                  <a:t>Field predictions satisfy the required accuracy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ppm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But some (dynamic) effects on beam still not explained</a:t>
                </a:r>
              </a:p>
              <a:p>
                <a:pPr lvl="1"/>
                <a:r>
                  <a:rPr lang="en-US" dirty="0"/>
                  <a:t>… and highly accurate field predictions, (and hence compensation) are difficult to achieve for 100 % of scenarios</a:t>
                </a:r>
              </a:p>
              <a:p>
                <a:endParaRPr lang="en-US" sz="2000" dirty="0"/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CCA9CCB3-5952-1E6D-C9D7-283D3F0FC86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376226" y="1391482"/>
                <a:ext cx="6089310" cy="4788429"/>
              </a:xfrm>
              <a:blipFill>
                <a:blip r:embed="rId3"/>
                <a:stretch>
                  <a:fillRect l="-832" t="-1323" r="-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23C436-503C-EFBF-6428-CD5F8DA421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2024-12-12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20CF34-3E77-67F0-75E1-83AAE80A3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Hysteresis Modeling and Compensation | JAPW 2024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F65387-4CD0-D03B-5B5C-EB18001EF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11</a:t>
            </a:fld>
            <a:endParaRPr lang="en-CH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4FEADB49-1432-F03F-DBFA-90B6467788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6539705" y="1177948"/>
            <a:ext cx="5086189" cy="2521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4451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9D1997-98E6-F63E-B78B-93254B9922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902B583-469D-4E09-D944-97D4D510EAE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… and challenges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BB1937F-79FE-C1EB-C150-B13D40E36C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Significant achievements in 2024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F70E20B-3FB1-B51B-A81F-88FB733AD5FA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376226" y="1391482"/>
                <a:ext cx="6033562" cy="4788429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/>
                  <a:t>Only effects from measured field can be compensated by field prediction</a:t>
                </a:r>
              </a:p>
              <a:p>
                <a:pPr lvl="1"/>
                <a:r>
                  <a:rPr lang="en-US" dirty="0"/>
                  <a:t>Field predictions satisfy the required accuracy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ppm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But some (dynamic) effects on beam still not explained</a:t>
                </a:r>
              </a:p>
              <a:p>
                <a:pPr lvl="1"/>
                <a:r>
                  <a:rPr lang="en-US" dirty="0"/>
                  <a:t>… and highly accurate field predictions, (and hence compensation) are difficult to achieve for 100 % of scenarios</a:t>
                </a:r>
              </a:p>
              <a:p>
                <a:pPr lvl="1"/>
                <a:endParaRPr lang="en-US" dirty="0"/>
              </a:p>
              <a:p>
                <a:r>
                  <a:rPr lang="en-US" sz="2000" dirty="0"/>
                  <a:t>High-accuracy pulsed </a:t>
                </a:r>
                <a:r>
                  <a:rPr lang="en-US" dirty="0"/>
                  <a:t>lab measurements are extremely challenging</a:t>
                </a:r>
                <a:endParaRPr lang="en-US" sz="2000" dirty="0"/>
              </a:p>
              <a:p>
                <a:pPr lvl="1"/>
                <a:r>
                  <a:rPr lang="en-US" sz="1800" dirty="0"/>
                  <a:t>Pulsed field measurements in lab remain limited at </a:t>
                </a:r>
                <a:br>
                  <a:rPr lang="en-US" sz="1800" dirty="0"/>
                </a:b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≈100 </m:t>
                    </m:r>
                    <m:r>
                      <m:rPr>
                        <m:sty m:val="p"/>
                      </m:rPr>
                      <a:rPr lang="en-US" sz="1800" b="0" i="0" smtClean="0">
                        <a:latin typeface="Cambria Math" panose="02040503050406030204" pitchFamily="18" charset="0"/>
                      </a:rPr>
                      <m:t>ppm</m:t>
                    </m:r>
                  </m:oMath>
                </a14:m>
                <a:r>
                  <a:rPr lang="en-US" sz="1800" dirty="0"/>
                  <a:t> </a:t>
                </a:r>
              </a:p>
              <a:p>
                <a:pPr lvl="1"/>
                <a:r>
                  <a:rPr lang="en-US" dirty="0"/>
                  <a:t>… compared to online B-Train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≈10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ppm</m:t>
                    </m:r>
                  </m:oMath>
                </a14:m>
                <a:endParaRPr lang="en-US" dirty="0"/>
              </a:p>
              <a:p>
                <a:pPr lvl="1"/>
                <a:r>
                  <a:rPr lang="en-US" sz="1800" dirty="0"/>
                  <a:t>Significant work required to achieve desired accuracy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F70E20B-3FB1-B51B-A81F-88FB733AD5F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376226" y="1391482"/>
                <a:ext cx="6033562" cy="4788429"/>
              </a:xfrm>
              <a:blipFill>
                <a:blip r:embed="rId3"/>
                <a:stretch>
                  <a:fillRect l="-840" t="-1323" r="-12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CD9C61-8186-9628-B09A-75FED173D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2024-12-12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B09E90-8871-B2CA-CF56-2910D9A9B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Hysteresis Modeling and Compensation | JAPW 2024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3990B8-4544-B2B1-5CB4-E42B60C20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12</a:t>
            </a:fld>
            <a:endParaRPr lang="en-CH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84B70408-EE79-A548-792B-56588468C29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669621" y="3650436"/>
            <a:ext cx="4826357" cy="2895814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0C329756-7DF9-9FA3-4639-B95DAF7C1C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6539705" y="1177948"/>
            <a:ext cx="5086189" cy="2521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1402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30113B-E788-B80B-F9D6-2EC4DDB309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8C6C39C-EBD0-CF92-3C07-75AAFB9A45C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… and challenges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D391601-E215-2FF7-BD5D-1D28C3147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Significant achievements in 2024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4C06F780-CCEE-EF41-DD1F-C760016C98F6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376226" y="1391482"/>
                <a:ext cx="6033562" cy="4788429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/>
                  <a:t>Only effects from measured field can be compensated by field prediction</a:t>
                </a:r>
              </a:p>
              <a:p>
                <a:pPr lvl="1"/>
                <a:r>
                  <a:rPr lang="en-US" dirty="0"/>
                  <a:t>Field predictions satisfy the required accuracy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ppm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But some (dynamic) effects on beam still not explained</a:t>
                </a:r>
              </a:p>
              <a:p>
                <a:pPr lvl="1"/>
                <a:r>
                  <a:rPr lang="en-US" dirty="0"/>
                  <a:t>… and highly accurate field predictions, (and hence compensation) are difficult to achieve for 100 % of scenarios</a:t>
                </a:r>
              </a:p>
              <a:p>
                <a:pPr lvl="1"/>
                <a:endParaRPr lang="en-US" dirty="0"/>
              </a:p>
              <a:p>
                <a:r>
                  <a:rPr lang="en-US" sz="2000" dirty="0"/>
                  <a:t>High-accuracy pulsed </a:t>
                </a:r>
                <a:r>
                  <a:rPr lang="en-US" dirty="0"/>
                  <a:t>lab measurements are extremely challenging</a:t>
                </a:r>
                <a:endParaRPr lang="en-US" sz="2000" dirty="0"/>
              </a:p>
              <a:p>
                <a:pPr lvl="1"/>
                <a:r>
                  <a:rPr lang="en-US" sz="1800" dirty="0"/>
                  <a:t>Pulsed field measurements in lab remain limited at </a:t>
                </a:r>
                <a:br>
                  <a:rPr lang="en-US" sz="1800" dirty="0"/>
                </a:b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≈100 </m:t>
                    </m:r>
                    <m:r>
                      <m:rPr>
                        <m:sty m:val="p"/>
                      </m:rPr>
                      <a:rPr lang="en-US" sz="1800" b="0" i="0" smtClean="0">
                        <a:latin typeface="Cambria Math" panose="02040503050406030204" pitchFamily="18" charset="0"/>
                      </a:rPr>
                      <m:t>ppm</m:t>
                    </m:r>
                  </m:oMath>
                </a14:m>
                <a:r>
                  <a:rPr lang="en-US" sz="1800" dirty="0"/>
                  <a:t> </a:t>
                </a:r>
              </a:p>
              <a:p>
                <a:pPr lvl="1"/>
                <a:r>
                  <a:rPr lang="en-US" dirty="0"/>
                  <a:t>… compared to online B-Train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≈10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ppm</m:t>
                    </m:r>
                  </m:oMath>
                </a14:m>
                <a:endParaRPr lang="en-US" dirty="0"/>
              </a:p>
              <a:p>
                <a:pPr lvl="1"/>
                <a:r>
                  <a:rPr lang="en-US" sz="1800" dirty="0"/>
                  <a:t>Significant work required to achieve desired accuracy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4C06F780-CCEE-EF41-DD1F-C760016C98F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376226" y="1391482"/>
                <a:ext cx="6033562" cy="4788429"/>
              </a:xfrm>
              <a:blipFill>
                <a:blip r:embed="rId3"/>
                <a:stretch>
                  <a:fillRect l="-840" t="-1323" r="-12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686F55-8DD5-B64C-51FD-54B87ED53B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2024-12-12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9D246D-6D62-6D28-8560-B10F32CE56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Hysteresis Modeling and Compensation | JAPW 2024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A01114-EA4B-A71B-BE10-B5248E040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13</a:t>
            </a:fld>
            <a:endParaRPr lang="en-CH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321ED90A-F868-2C11-3D6C-F17E3947C8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669621" y="3650436"/>
            <a:ext cx="4826357" cy="2895814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3F89854D-6F73-3B64-3D82-8EA0397774E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6539705" y="1177948"/>
            <a:ext cx="5086189" cy="2521877"/>
          </a:xfrm>
          <a:prstGeom prst="rect">
            <a:avLst/>
          </a:prstGeom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337C00ED-F82F-D378-D2DE-5CAFD918CECA}"/>
              </a:ext>
            </a:extLst>
          </p:cNvPr>
          <p:cNvSpPr/>
          <p:nvPr/>
        </p:nvSpPr>
        <p:spPr>
          <a:xfrm>
            <a:off x="6482748" y="5505942"/>
            <a:ext cx="1736710" cy="777094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>
                <a:solidFill>
                  <a:srgbClr val="FF0000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!</a:t>
            </a:r>
            <a:r>
              <a:rPr lang="en-US" sz="1200" dirty="0">
                <a:solidFill>
                  <a:srgbClr val="FF0000"/>
                </a:solidFill>
              </a:rPr>
              <a:t> We cannot model more accurately than we can measure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F845938B-C628-4B3D-FEFC-50F0B1EB9418}"/>
              </a:ext>
            </a:extLst>
          </p:cNvPr>
          <p:cNvSpPr/>
          <p:nvPr/>
        </p:nvSpPr>
        <p:spPr>
          <a:xfrm>
            <a:off x="9217856" y="1788575"/>
            <a:ext cx="1736710" cy="777094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>
                <a:solidFill>
                  <a:srgbClr val="FF0000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!</a:t>
            </a:r>
            <a:r>
              <a:rPr lang="en-US" sz="1200" dirty="0">
                <a:solidFill>
                  <a:srgbClr val="FF0000"/>
                </a:solidFill>
              </a:rPr>
              <a:t> … and we cannot model what we cannot measure</a:t>
            </a:r>
          </a:p>
        </p:txBody>
      </p:sp>
    </p:spTree>
    <p:extLst>
      <p:ext uri="{BB962C8B-B14F-4D97-AF65-F5344CB8AC3E}">
        <p14:creationId xmlns:p14="http://schemas.microsoft.com/office/powerpoint/2010/main" val="17970083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915E6A2-3732-ACDE-1B53-055F57E28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2024-12-12</a:t>
            </a:r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8B91376-660C-7040-1899-1AC894814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Hysteresis Modeling and Compensation | JAPW 2024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9EF16E-58D6-ACFC-1FDD-A523ACB7EE5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High-Accuracy Field Modeling Techniques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9B44C23-C663-D98A-0D12-002E8EF6C6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prediction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9FA4CDA9-F011-630B-3E7C-D2330755293D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376226" y="1391482"/>
                <a:ext cx="6788955" cy="4788429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Model measured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 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dirty="0"/>
                  <a:t> as a multivariate time series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1×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dirty="0"/>
                  <a:t> (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10 </m:t>
                    </m:r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ppm</m:t>
                    </m:r>
                  </m:oMath>
                </a14:m>
                <a:r>
                  <a:rPr lang="en-US" dirty="0"/>
                  <a:t>) accurate field predictions using (NN) transformers, learning from </a:t>
                </a:r>
                <a:r>
                  <a:rPr lang="en-US" b="1" dirty="0"/>
                  <a:t>only data</a:t>
                </a:r>
              </a:p>
              <a:p>
                <a:pPr lvl="1"/>
                <a:r>
                  <a:rPr lang="en-US" dirty="0"/>
                  <a:t>Variables used for training restricted to what is available online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9FA4CDA9-F011-630B-3E7C-D2330755293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376226" y="1391482"/>
                <a:ext cx="6788955" cy="4788429"/>
              </a:xfrm>
              <a:blipFill>
                <a:blip r:embed="rId3"/>
                <a:stretch>
                  <a:fillRect l="-748" t="-13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Graphic 9">
            <a:extLst>
              <a:ext uri="{FF2B5EF4-FFF2-40B4-BE49-F238E27FC236}">
                <a16:creationId xmlns:a16="http://schemas.microsoft.com/office/drawing/2014/main" id="{C5065F9B-1F53-2A80-50E7-517B1727B5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61937" y="1391482"/>
            <a:ext cx="2884489" cy="2855205"/>
          </a:xfrm>
          <a:prstGeom prst="rect">
            <a:avLst/>
          </a:prstGeom>
        </p:spPr>
      </p:pic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365EA0E7-5362-A9E4-CD42-DF57CEC1E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14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625689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ADBBD6-984C-30F3-3D58-A2B041FE1D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33D64F-AC6B-3665-665E-C81FD5B717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2024-12-12</a:t>
            </a:r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ABBADA-9AC9-8892-6CFD-4C4E9C556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Hysteresis Modeling and Compensation | JAPW 2024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774881-416C-31F9-1000-CBC0D1CF3A5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High-Accuracy Field Modeling Techniques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B511967-20F8-1536-1FB5-52A2916F9D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prediction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50337BF6-B7B1-68A4-FF8A-DC7013886866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376226" y="1391482"/>
                <a:ext cx="6788955" cy="4966118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Model measured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 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dirty="0"/>
                  <a:t> as a multivariate time series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1×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dirty="0"/>
                  <a:t> (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10 </m:t>
                    </m:r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ppm</m:t>
                    </m:r>
                  </m:oMath>
                </a14:m>
                <a:r>
                  <a:rPr lang="en-US" dirty="0"/>
                  <a:t>) accurate field predictions using (NN) transformers, learning from </a:t>
                </a:r>
                <a:r>
                  <a:rPr lang="en-US" b="1" dirty="0"/>
                  <a:t>only data</a:t>
                </a:r>
              </a:p>
              <a:p>
                <a:pPr lvl="1"/>
                <a:r>
                  <a:rPr lang="en-US" dirty="0"/>
                  <a:t>Variables used for training restricted to what is available online</a:t>
                </a:r>
              </a:p>
              <a:p>
                <a:pPr marL="457200" lvl="1" indent="0">
                  <a:buNone/>
                </a:pPr>
                <a:endParaRPr lang="en-US" dirty="0"/>
              </a:p>
              <a:p>
                <a:r>
                  <a:rPr lang="en-US" dirty="0"/>
                  <a:t>N.B. ”True past field” is not available online besides for MBI</a:t>
                </a:r>
                <a:br>
                  <a:rPr lang="en-US" dirty="0"/>
                </a:br>
                <a:r>
                  <a:rPr lang="en-US" dirty="0"/>
                  <a:t>(B-Train)</a:t>
                </a:r>
              </a:p>
              <a:p>
                <a:pPr lvl="1"/>
                <a:r>
                  <a:rPr lang="en-US" dirty="0"/>
                  <a:t>Autoregressive predictions the only choice for MQ+</a:t>
                </a:r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50337BF6-B7B1-68A4-FF8A-DC701388686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376226" y="1391482"/>
                <a:ext cx="6788955" cy="4966118"/>
              </a:xfrm>
              <a:blipFill>
                <a:blip r:embed="rId3"/>
                <a:stretch>
                  <a:fillRect l="-748" t="-12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Graphic 9">
            <a:extLst>
              <a:ext uri="{FF2B5EF4-FFF2-40B4-BE49-F238E27FC236}">
                <a16:creationId xmlns:a16="http://schemas.microsoft.com/office/drawing/2014/main" id="{2AA6FD9E-BD33-702E-63EF-B2FF3CB0DB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61937" y="1391482"/>
            <a:ext cx="2884489" cy="2855205"/>
          </a:xfrm>
          <a:prstGeom prst="rect">
            <a:avLst/>
          </a:prstGeom>
        </p:spPr>
      </p:pic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0EBE8538-3469-EA7A-ECFE-B472059FD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15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98641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963B63-2B05-C5FE-ADF5-6457D2A20E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6BA5AF9-EA45-56E0-FCBC-967834DC9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2024-12-12</a:t>
            </a:r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A6ACE2-D4C7-4F16-0176-27583AF56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Hysteresis Modeling and Compensation | JAPW 2024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3268DD-9A57-F53D-70C5-204DF6F673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High-Accuracy Field Modeling Techniques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5B9D0A3-A7A8-E12A-D05E-F55AD3633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prediction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534C98DE-4983-5666-8969-096C5F5EA2A8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376227" y="1391481"/>
                <a:ext cx="6827006" cy="5177269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Model measured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 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dirty="0"/>
                  <a:t> as a multivariate time series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1×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dirty="0"/>
                  <a:t> (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10 </m:t>
                    </m:r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ppm</m:t>
                    </m:r>
                  </m:oMath>
                </a14:m>
                <a:r>
                  <a:rPr lang="en-US" dirty="0"/>
                  <a:t>) accurate field predictions using (NN) transformers, learning from </a:t>
                </a:r>
                <a:r>
                  <a:rPr lang="en-US" b="1" dirty="0"/>
                  <a:t>only data</a:t>
                </a:r>
              </a:p>
              <a:p>
                <a:pPr lvl="1"/>
                <a:r>
                  <a:rPr lang="en-US" dirty="0"/>
                  <a:t>Variables used for training restricted to what is available online</a:t>
                </a:r>
              </a:p>
              <a:p>
                <a:pPr marL="457200" lvl="1" indent="0">
                  <a:buNone/>
                </a:pPr>
                <a:endParaRPr lang="en-US" dirty="0"/>
              </a:p>
              <a:p>
                <a:r>
                  <a:rPr lang="en-US" dirty="0"/>
                  <a:t>N.B. ”True past field” is not available online besides for MBI</a:t>
                </a:r>
                <a:br>
                  <a:rPr lang="en-US" dirty="0"/>
                </a:br>
                <a:r>
                  <a:rPr lang="en-US" dirty="0"/>
                  <a:t>(B-Train)</a:t>
                </a:r>
              </a:p>
              <a:p>
                <a:pPr lvl="1"/>
                <a:r>
                  <a:rPr lang="en-US" dirty="0"/>
                  <a:t>Autoregressive predictions the only choice for MQ+</a:t>
                </a:r>
              </a:p>
              <a:p>
                <a:pPr lvl="1"/>
                <a:r>
                  <a:rPr lang="en-US" dirty="0"/>
                  <a:t>TECH investigating using coil voltage instead to infer future field</a:t>
                </a:r>
              </a:p>
              <a:p>
                <a:pPr lvl="2"/>
                <a:r>
                  <a:rPr lang="en-US" dirty="0"/>
                  <a:t>For going online with voltage, FGC needs to publish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𝑚𝑒𝑎𝑠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534C98DE-4983-5666-8969-096C5F5EA2A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376227" y="1391481"/>
                <a:ext cx="6827006" cy="5177269"/>
              </a:xfrm>
              <a:blipFill>
                <a:blip r:embed="rId3"/>
                <a:stretch>
                  <a:fillRect l="-742" t="-1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Graphic 14">
            <a:extLst>
              <a:ext uri="{FF2B5EF4-FFF2-40B4-BE49-F238E27FC236}">
                <a16:creationId xmlns:a16="http://schemas.microsoft.com/office/drawing/2014/main" id="{2E79E0A4-2662-BBF8-5FF1-0CFC0E4E30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60822" y="1391482"/>
            <a:ext cx="2884489" cy="2855205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65314F-9A93-D946-9E00-3953F5C58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16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47711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02969A-999E-1351-A70C-89D79620DB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!!dB">
            <a:extLst>
              <a:ext uri="{FF2B5EF4-FFF2-40B4-BE49-F238E27FC236}">
                <a16:creationId xmlns:a16="http://schemas.microsoft.com/office/drawing/2014/main" id="{5FE5AC6F-A96E-4123-24CC-01F70C8151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65747" y="4127846"/>
            <a:ext cx="431627" cy="431627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4E38DEBB-D789-5B14-8EDC-A67C59BE4B1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860822" y="1385442"/>
            <a:ext cx="3636552" cy="3299292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BD1872E-7417-E551-569F-211D961B5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2024-12-12</a:t>
            </a:r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321FA5-99B8-ACB7-C1C0-87C5BD09D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Hysteresis Modeling and Compensation | JAPW 2024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499C19-6EB1-0D41-C98E-11C9845789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High-Accuracy Field Modeling Techniques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D40563E-A321-E10E-37F2-78E5E4CD5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prediction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28FC4AB7-AFF0-A2F1-A42C-1B8853F9628D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376228" y="1391481"/>
                <a:ext cx="6780270" cy="5205261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Model measured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 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dirty="0"/>
                  <a:t> as a multivariate time series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1×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dirty="0"/>
                  <a:t> (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10 </m:t>
                    </m:r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ppm</m:t>
                    </m:r>
                  </m:oMath>
                </a14:m>
                <a:r>
                  <a:rPr lang="en-US" dirty="0"/>
                  <a:t>) accurate field predictions using (NN) transformers, learning from </a:t>
                </a:r>
                <a:r>
                  <a:rPr lang="en-US" b="1" dirty="0"/>
                  <a:t>only data</a:t>
                </a:r>
              </a:p>
              <a:p>
                <a:pPr lvl="1"/>
                <a:r>
                  <a:rPr lang="en-US" dirty="0"/>
                  <a:t>Variables used for training restricted to what is available online</a:t>
                </a:r>
              </a:p>
              <a:p>
                <a:pPr lvl="1"/>
                <a:endParaRPr lang="en-US" dirty="0"/>
              </a:p>
              <a:p>
                <a:r>
                  <a:rPr lang="en-US" dirty="0"/>
                  <a:t>N.B. ”True past field” is not available online besides for MBI</a:t>
                </a:r>
                <a:br>
                  <a:rPr lang="en-US" dirty="0"/>
                </a:br>
                <a:r>
                  <a:rPr lang="en-US" dirty="0"/>
                  <a:t>(B-Train)</a:t>
                </a:r>
              </a:p>
              <a:p>
                <a:pPr lvl="1"/>
                <a:r>
                  <a:rPr lang="en-US" dirty="0"/>
                  <a:t>Autoregressive predictions the only choice for MQ+</a:t>
                </a:r>
              </a:p>
              <a:p>
                <a:pPr lvl="1"/>
                <a:r>
                  <a:rPr lang="en-US" dirty="0"/>
                  <a:t>TECH investigating using coil voltage instead to infer future field</a:t>
                </a:r>
              </a:p>
              <a:p>
                <a:pPr lvl="2"/>
                <a:r>
                  <a:rPr lang="en-US" dirty="0"/>
                  <a:t>For going online with voltage, FGC needs to publish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𝑚𝑒𝑎𝑠</m:t>
                        </m:r>
                      </m:sub>
                    </m:sSub>
                  </m:oMath>
                </a14:m>
                <a:endParaRPr lang="en-US" dirty="0"/>
              </a:p>
              <a:p>
                <a:pPr lvl="2"/>
                <a:endParaRPr lang="en-US" dirty="0"/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28FC4AB7-AFF0-A2F1-A42C-1B8853F9628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376228" y="1391481"/>
                <a:ext cx="6780270" cy="5205261"/>
              </a:xfrm>
              <a:blipFill>
                <a:blip r:embed="rId7"/>
                <a:stretch>
                  <a:fillRect l="-748" t="-1217" r="-5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29D18A-F67B-849C-4169-982CC87A1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17</a:t>
            </a:fld>
            <a:endParaRPr lang="en-CH"/>
          </a:p>
        </p:txBody>
      </p:sp>
      <p:sp>
        <p:nvSpPr>
          <p:cNvPr id="16" name="!!UCAP-flow">
            <a:extLst>
              <a:ext uri="{FF2B5EF4-FFF2-40B4-BE49-F238E27FC236}">
                <a16:creationId xmlns:a16="http://schemas.microsoft.com/office/drawing/2014/main" id="{BDAD711D-AA31-8B8A-2C23-AD08C806F6BB}"/>
              </a:ext>
            </a:extLst>
          </p:cNvPr>
          <p:cNvSpPr/>
          <p:nvPr/>
        </p:nvSpPr>
        <p:spPr>
          <a:xfrm>
            <a:off x="7578247" y="1252604"/>
            <a:ext cx="4247753" cy="3670126"/>
          </a:xfrm>
          <a:prstGeom prst="roundRect">
            <a:avLst>
              <a:gd name="adj" fmla="val 12401"/>
            </a:avLst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 descr="A blue circle with white text&#10;&#10;Description automatically generated">
            <a:extLst>
              <a:ext uri="{FF2B5EF4-FFF2-40B4-BE49-F238E27FC236}">
                <a16:creationId xmlns:a16="http://schemas.microsoft.com/office/drawing/2014/main" id="{3993A69E-BD0E-B7CF-8AAC-B0A6E992481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85103" y="4066478"/>
            <a:ext cx="670142" cy="670142"/>
          </a:xfrm>
          <a:prstGeom prst="rect">
            <a:avLst/>
          </a:prstGeom>
        </p:spPr>
      </p:pic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7C1A6549-B49E-A7C9-ADA3-F9BBE7F56B82}"/>
              </a:ext>
            </a:extLst>
          </p:cNvPr>
          <p:cNvCxnSpPr>
            <a:cxnSpLocks/>
            <a:endCxn id="18" idx="2"/>
          </p:cNvCxnSpPr>
          <p:nvPr/>
        </p:nvCxnSpPr>
        <p:spPr>
          <a:xfrm flipV="1">
            <a:off x="8120174" y="4736620"/>
            <a:ext cx="0" cy="515782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F78B6C0-0027-9FA1-22DF-6430509E8969}"/>
              </a:ext>
            </a:extLst>
          </p:cNvPr>
          <p:cNvGrpSpPr/>
          <p:nvPr/>
        </p:nvGrpSpPr>
        <p:grpSpPr>
          <a:xfrm>
            <a:off x="7989825" y="5252402"/>
            <a:ext cx="1509380" cy="1030634"/>
            <a:chOff x="8115085" y="5275014"/>
            <a:chExt cx="1509380" cy="1030634"/>
          </a:xfrm>
        </p:grpSpPr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477C150C-326C-694A-4B7E-D58611E92C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25667" y="5390293"/>
              <a:ext cx="565411" cy="5654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Graphic 19">
              <a:extLst>
                <a:ext uri="{FF2B5EF4-FFF2-40B4-BE49-F238E27FC236}">
                  <a16:creationId xmlns:a16="http://schemas.microsoft.com/office/drawing/2014/main" id="{1CD0D517-DEA9-9969-F4BA-C24CFE62ABF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8750948" y="5472558"/>
              <a:ext cx="768736" cy="708467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FAF426E-8B72-B8D5-352E-F5B4E297D0C4}"/>
                </a:ext>
              </a:extLst>
            </p:cNvPr>
            <p:cNvSpPr txBox="1"/>
            <p:nvPr/>
          </p:nvSpPr>
          <p:spPr>
            <a:xfrm>
              <a:off x="8180211" y="6017305"/>
              <a:ext cx="85632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MLP / GitLab</a:t>
              </a:r>
            </a:p>
          </p:txBody>
        </p:sp>
        <p:sp>
          <p:nvSpPr>
            <p:cNvPr id="28" name="Rounded Rectangle 27">
              <a:extLst>
                <a:ext uri="{FF2B5EF4-FFF2-40B4-BE49-F238E27FC236}">
                  <a16:creationId xmlns:a16="http://schemas.microsoft.com/office/drawing/2014/main" id="{8A691493-1F32-0DDF-A413-C64D458457A9}"/>
                </a:ext>
              </a:extLst>
            </p:cNvPr>
            <p:cNvSpPr/>
            <p:nvPr/>
          </p:nvSpPr>
          <p:spPr>
            <a:xfrm flipV="1">
              <a:off x="8115085" y="5275014"/>
              <a:ext cx="1509380" cy="1030634"/>
            </a:xfrm>
            <a:prstGeom prst="roundRect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E71A836B-4A47-899F-8FE1-729EB79080EC}"/>
              </a:ext>
            </a:extLst>
          </p:cNvPr>
          <p:cNvSpPr txBox="1"/>
          <p:nvPr/>
        </p:nvSpPr>
        <p:spPr>
          <a:xfrm>
            <a:off x="7659951" y="3599949"/>
            <a:ext cx="9204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Cycle-by-cycle</a:t>
            </a:r>
          </a:p>
          <a:p>
            <a:r>
              <a:rPr lang="en-US" sz="1000" dirty="0"/>
              <a:t>predictions</a:t>
            </a:r>
          </a:p>
        </p:txBody>
      </p:sp>
    </p:spTree>
    <p:extLst>
      <p:ext uri="{BB962C8B-B14F-4D97-AF65-F5344CB8AC3E}">
        <p14:creationId xmlns:p14="http://schemas.microsoft.com/office/powerpoint/2010/main" val="39609182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B2A3FD8-C501-7A29-1833-7C88F01D2826}"/>
              </a:ext>
            </a:extLst>
          </p:cNvPr>
          <p:cNvCxnSpPr>
            <a:cxnSpLocks/>
          </p:cNvCxnSpPr>
          <p:nvPr/>
        </p:nvCxnSpPr>
        <p:spPr>
          <a:xfrm flipH="1">
            <a:off x="10077189" y="2993720"/>
            <a:ext cx="231731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!!UCAP-flow">
            <a:extLst>
              <a:ext uri="{FF2B5EF4-FFF2-40B4-BE49-F238E27FC236}">
                <a16:creationId xmlns:a16="http://schemas.microsoft.com/office/drawing/2014/main" id="{FD39E4CA-268B-703F-AC2F-5DB67CC49073}"/>
              </a:ext>
            </a:extLst>
          </p:cNvPr>
          <p:cNvSpPr/>
          <p:nvPr/>
        </p:nvSpPr>
        <p:spPr>
          <a:xfrm>
            <a:off x="9732723" y="2780778"/>
            <a:ext cx="1546965" cy="375781"/>
          </a:xfrm>
          <a:prstGeom prst="roundRect">
            <a:avLst>
              <a:gd name="adj" fmla="val 20734"/>
            </a:avLst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05F7620-AE2D-12B5-8265-E2F982D27E7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79CCFB-91A7-E397-3A30-8786597B90D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ABA123-2309-8B63-809F-2CE77FCE0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2024-12-12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F1E4B5-8495-A571-5AB2-E764E5942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Hysteresis Modeling and Compensation | JAPW 2024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BA406-5692-81FD-E377-5CD294A5E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18</a:t>
            </a:fld>
            <a:endParaRPr lang="en-CH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D8C6F2B-F235-AC70-7F14-CC5F08A711D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Vertical integration of control stack</a:t>
            </a:r>
          </a:p>
        </p:txBody>
      </p:sp>
      <p:pic>
        <p:nvPicPr>
          <p:cNvPr id="10" name="!!dB">
            <a:extLst>
              <a:ext uri="{FF2B5EF4-FFF2-40B4-BE49-F238E27FC236}">
                <a16:creationId xmlns:a16="http://schemas.microsoft.com/office/drawing/2014/main" id="{B74BB4AC-DDDF-D7B0-43F6-AE0B37FAF9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192987" y="3837226"/>
            <a:ext cx="622039" cy="622039"/>
          </a:xfrm>
          <a:prstGeom prst="rect">
            <a:avLst/>
          </a:prstGeom>
        </p:spPr>
      </p:pic>
      <p:pic>
        <p:nvPicPr>
          <p:cNvPr id="11" name="!!LSA-drive">
            <a:extLst>
              <a:ext uri="{FF2B5EF4-FFF2-40B4-BE49-F238E27FC236}">
                <a16:creationId xmlns:a16="http://schemas.microsoft.com/office/drawing/2014/main" id="{C32A7D94-E019-92CC-4104-1AEFF9C4CC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046235" y="1009004"/>
            <a:ext cx="2139766" cy="4327084"/>
          </a:xfrm>
          <a:prstGeom prst="rect">
            <a:avLst/>
          </a:prstGeom>
        </p:spPr>
      </p:pic>
      <p:sp>
        <p:nvSpPr>
          <p:cNvPr id="15" name="white cover">
            <a:extLst>
              <a:ext uri="{FF2B5EF4-FFF2-40B4-BE49-F238E27FC236}">
                <a16:creationId xmlns:a16="http://schemas.microsoft.com/office/drawing/2014/main" id="{02526C69-4B54-7AAD-E498-A624D7FAE747}"/>
              </a:ext>
            </a:extLst>
          </p:cNvPr>
          <p:cNvSpPr/>
          <p:nvPr/>
        </p:nvSpPr>
        <p:spPr>
          <a:xfrm>
            <a:off x="6944696" y="574964"/>
            <a:ext cx="2620970" cy="560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B53B50EA-AC5F-0451-14DA-150246F7A3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Feed-forward control strategy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4F878DF-CFCD-4A09-C997-8C95CCE8A34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145045" y="1013189"/>
            <a:ext cx="4181504" cy="4378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61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500">
        <p159:morph option="byObject"/>
      </p:transition>
    </mc:Choice>
    <mc:Fallback xmlns="">
      <p:transition spd="slow" advClick="0" advTm="50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AD05DA46-C150-6339-0007-15FB805781C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A70616D8-DC51-C0C5-E025-2FC27BD2467E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New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dirty="0"/>
                  <a:t>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US" dirty="0"/>
                  <a:t>) to to be applied </a:t>
                </a:r>
                <a:r>
                  <a:rPr lang="en-US" b="1" dirty="0"/>
                  <a:t>every cycle</a:t>
                </a:r>
                <a:r>
                  <a:rPr lang="en-US" dirty="0"/>
                  <a:t> </a:t>
                </a:r>
                <a:r>
                  <a:rPr lang="en-US" b="1" i="1" dirty="0"/>
                  <a:t>before</a:t>
                </a:r>
                <a:r>
                  <a:rPr lang="en-US" b="1" dirty="0"/>
                  <a:t> cycle start</a:t>
                </a:r>
              </a:p>
              <a:p>
                <a:endParaRPr lang="en-US" dirty="0"/>
              </a:p>
              <a:p>
                <a:r>
                  <a:rPr lang="en-US" dirty="0"/>
                  <a:t>Now: trim LSA parameter</a:t>
                </a:r>
              </a:p>
              <a:p>
                <a:pPr lvl="1"/>
                <a:r>
                  <a:rPr lang="en-US" dirty="0"/>
                  <a:t>Leverage LSA to figure out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US" dirty="0"/>
                  <a:t> and drive to FGC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A70616D8-DC51-C0C5-E025-2FC27BD2467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3"/>
                <a:stretch>
                  <a:fillRect l="-901" t="-13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3FCB74-1FDC-F68F-318D-C5BCCA604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2024-12-12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FF14A5-498B-BB2F-8A36-C61E02C47E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Hysteresis Modeling and Compensation | JAPW 2024</a:t>
            </a:r>
            <a:endParaRPr lang="en-CH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B7D1598-8750-E9A4-2D3C-E9E62DFCA77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Vertical integration of control stack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722AE949-8D48-6980-49D3-673F3AFD8A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Feed-forward control strategy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4A2D9F1-FF3B-88F0-22AA-DA5DB6A7A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19</a:t>
            </a:fld>
            <a:endParaRPr lang="en-CH"/>
          </a:p>
        </p:txBody>
      </p:sp>
      <p:pic>
        <p:nvPicPr>
          <p:cNvPr id="11" name="!!dB">
            <a:extLst>
              <a:ext uri="{FF2B5EF4-FFF2-40B4-BE49-F238E27FC236}">
                <a16:creationId xmlns:a16="http://schemas.microsoft.com/office/drawing/2014/main" id="{8DCC6D5C-7A69-D1CE-7973-F5AF9F0469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151347" y="2841408"/>
            <a:ext cx="503042" cy="503042"/>
          </a:xfrm>
          <a:prstGeom prst="rect">
            <a:avLst/>
          </a:prstGeom>
        </p:spPr>
      </p:pic>
      <p:pic>
        <p:nvPicPr>
          <p:cNvPr id="15" name="!!LSA-drive">
            <a:extLst>
              <a:ext uri="{FF2B5EF4-FFF2-40B4-BE49-F238E27FC236}">
                <a16:creationId xmlns:a16="http://schemas.microsoft.com/office/drawing/2014/main" id="{3D95E0C0-44C4-BC9F-8439-EC312A93D64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390356" y="1169027"/>
            <a:ext cx="2373441" cy="4799626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93C276C-616A-DA1F-7E8E-3163BF4437AA}"/>
              </a:ext>
            </a:extLst>
          </p:cNvPr>
          <p:cNvCxnSpPr>
            <a:cxnSpLocks/>
          </p:cNvCxnSpPr>
          <p:nvPr/>
        </p:nvCxnSpPr>
        <p:spPr>
          <a:xfrm flipH="1">
            <a:off x="9482203" y="3081403"/>
            <a:ext cx="663879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36248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265CBC8-6209-F612-5567-D56420DD27B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B69B2BF-5BBC-7954-17A8-982D69F3BD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82C77A-DE69-B086-F17C-FA63A161771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Hysteresis in accelerator magnets and impact on operations</a:t>
            </a:r>
          </a:p>
          <a:p>
            <a:r>
              <a:rPr lang="en-US" dirty="0"/>
              <a:t>Feed-forward hysteresis compensation </a:t>
            </a:r>
            <a:r>
              <a:rPr lang="en-US" dirty="0">
                <a:solidFill>
                  <a:srgbClr val="7098DE"/>
                </a:solidFill>
              </a:rPr>
              <a:t>(with artificial intelligence)</a:t>
            </a:r>
          </a:p>
          <a:p>
            <a:pPr lvl="1"/>
            <a:r>
              <a:rPr lang="en-US" dirty="0"/>
              <a:t>Significant achievements</a:t>
            </a:r>
          </a:p>
          <a:p>
            <a:pPr lvl="1"/>
            <a:r>
              <a:rPr lang="en-US" dirty="0"/>
              <a:t>… and challenges encountered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Magnetic modeling</a:t>
            </a:r>
          </a:p>
          <a:p>
            <a:pPr lvl="1"/>
            <a:r>
              <a:rPr lang="en-US" dirty="0"/>
              <a:t>Controls integration</a:t>
            </a:r>
          </a:p>
          <a:p>
            <a:pPr lvl="1"/>
            <a:r>
              <a:rPr lang="en-US" dirty="0"/>
              <a:t>Guardrails and monitoring</a:t>
            </a:r>
          </a:p>
          <a:p>
            <a:pPr lvl="1"/>
            <a:r>
              <a:rPr lang="en-US" dirty="0"/>
              <a:t>Magnetic measurement lessons and improvements</a:t>
            </a:r>
            <a:endParaRPr lang="en-US" dirty="0">
              <a:ea typeface="Calibri"/>
              <a:cs typeface="Calibri"/>
            </a:endParaRPr>
          </a:p>
          <a:p>
            <a:r>
              <a:rPr lang="en-US" dirty="0"/>
              <a:t>Operational status of hysteresis compensation</a:t>
            </a:r>
          </a:p>
          <a:p>
            <a:r>
              <a:rPr lang="en-US" dirty="0"/>
              <a:t>Outlook and conclusion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E2257D-0713-D3D3-F134-03112C6B3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2024-12-12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AC3343-7E4C-9A5B-2D98-5D05427F8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Hysteresis Modeling and Compensation | JAPW 2024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172B55-6DFA-4C45-317E-2C84EA0EE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440703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DAA171-5559-4178-08A4-B1F99960A2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05282CC1-D8A1-26C4-943A-779B12A3BBD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D382631E-164E-7046-8A42-708F838E1226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New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dirty="0"/>
                  <a:t>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US" dirty="0"/>
                  <a:t>) to to be applied </a:t>
                </a:r>
                <a:r>
                  <a:rPr lang="en-US" b="1" dirty="0"/>
                  <a:t>every cycle</a:t>
                </a:r>
                <a:r>
                  <a:rPr lang="en-US" dirty="0"/>
                  <a:t> </a:t>
                </a:r>
                <a:r>
                  <a:rPr lang="en-US" b="1" i="1" dirty="0"/>
                  <a:t>before</a:t>
                </a:r>
                <a:r>
                  <a:rPr lang="en-US" b="1" dirty="0"/>
                  <a:t> cycle start</a:t>
                </a:r>
              </a:p>
              <a:p>
                <a:endParaRPr lang="en-US" dirty="0"/>
              </a:p>
              <a:p>
                <a:r>
                  <a:rPr lang="en-US" dirty="0"/>
                  <a:t>Now: trim LSA parameter</a:t>
                </a:r>
              </a:p>
              <a:p>
                <a:pPr lvl="1"/>
                <a:r>
                  <a:rPr lang="en-US" dirty="0"/>
                  <a:t>Leverage LSA to figure out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US" dirty="0"/>
                  <a:t> and drive to FGC</a:t>
                </a:r>
              </a:p>
              <a:p>
                <a:pPr lvl="1"/>
                <a:r>
                  <a:rPr lang="en-US" dirty="0">
                    <a:solidFill>
                      <a:srgbClr val="FF0000"/>
                    </a:solidFill>
                  </a:rPr>
                  <a:t>Trim </a:t>
                </a:r>
                <a:r>
                  <a:rPr lang="en-US" i="1" dirty="0">
                    <a:solidFill>
                      <a:srgbClr val="FF0000"/>
                    </a:solidFill>
                  </a:rPr>
                  <a:t>transient</a:t>
                </a:r>
                <a:r>
                  <a:rPr lang="en-US" dirty="0">
                    <a:solidFill>
                      <a:srgbClr val="FF0000"/>
                    </a:solidFill>
                  </a:rPr>
                  <a:t> settings on every cycle</a:t>
                </a:r>
              </a:p>
              <a:p>
                <a:pPr lvl="1"/>
                <a:r>
                  <a:rPr lang="en-US" dirty="0"/>
                  <a:t>… but suitable for initial tests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D382631E-164E-7046-8A42-708F838E122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3"/>
                <a:stretch>
                  <a:fillRect l="-901" t="-13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F9AC8D-BFA9-8951-1B9A-F91712B3E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2024-12-12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1EE9ED-BD52-5E97-7757-CC7D77D26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Hysteresis Modeling and Compensation | JAPW 2024</a:t>
            </a:r>
            <a:endParaRPr lang="en-CH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FAAD753-F7A9-AEFF-2DEC-7331FBC8D5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Vertical integration of control stack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A8231B36-A6F5-0E9F-889C-3C324A3FE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Feed-forward control strategy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EC9D2AB-145E-271A-6E44-69D32711C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20</a:t>
            </a:fld>
            <a:endParaRPr lang="en-CH"/>
          </a:p>
        </p:txBody>
      </p:sp>
      <p:pic>
        <p:nvPicPr>
          <p:cNvPr id="11" name="!!dB">
            <a:extLst>
              <a:ext uri="{FF2B5EF4-FFF2-40B4-BE49-F238E27FC236}">
                <a16:creationId xmlns:a16="http://schemas.microsoft.com/office/drawing/2014/main" id="{5C9298F3-7E79-2682-AFB2-AE879F462F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151347" y="2841408"/>
            <a:ext cx="503042" cy="503042"/>
          </a:xfrm>
          <a:prstGeom prst="rect">
            <a:avLst/>
          </a:prstGeom>
        </p:spPr>
      </p:pic>
      <p:pic>
        <p:nvPicPr>
          <p:cNvPr id="15" name="!!LSA-drive">
            <a:extLst>
              <a:ext uri="{FF2B5EF4-FFF2-40B4-BE49-F238E27FC236}">
                <a16:creationId xmlns:a16="http://schemas.microsoft.com/office/drawing/2014/main" id="{902A9384-0350-3C49-5EC9-949623BE560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390356" y="1169027"/>
            <a:ext cx="2373441" cy="4799626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E4CD18E-1EB9-E33C-A5F0-CB454EFE70B3}"/>
              </a:ext>
            </a:extLst>
          </p:cNvPr>
          <p:cNvCxnSpPr>
            <a:cxnSpLocks/>
          </p:cNvCxnSpPr>
          <p:nvPr/>
        </p:nvCxnSpPr>
        <p:spPr>
          <a:xfrm flipH="1">
            <a:off x="9482203" y="3081403"/>
            <a:ext cx="663879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01306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29C32E-7E91-F036-9EFD-4B6AB35182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C900E854-1DD8-F13D-6B6A-0B041A49F22D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New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dirty="0"/>
                  <a:t>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US" dirty="0"/>
                  <a:t>) to to be applied </a:t>
                </a:r>
                <a:r>
                  <a:rPr lang="en-US" b="1" dirty="0"/>
                  <a:t>every cycle</a:t>
                </a:r>
                <a:r>
                  <a:rPr lang="en-US" dirty="0"/>
                  <a:t> </a:t>
                </a:r>
                <a:r>
                  <a:rPr lang="en-US" b="1" i="1" dirty="0"/>
                  <a:t>before</a:t>
                </a:r>
                <a:r>
                  <a:rPr lang="en-US" b="1" dirty="0"/>
                  <a:t> cycle start</a:t>
                </a:r>
              </a:p>
              <a:p>
                <a:endParaRPr lang="en-US" dirty="0"/>
              </a:p>
              <a:p>
                <a:r>
                  <a:rPr lang="en-US" dirty="0"/>
                  <a:t>Now: trim LSA parameter</a:t>
                </a:r>
              </a:p>
              <a:p>
                <a:pPr lvl="1"/>
                <a:r>
                  <a:rPr lang="en-US" dirty="0"/>
                  <a:t>Leverage LSA to figure out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US" dirty="0"/>
                  <a:t> and drive to FGC</a:t>
                </a:r>
              </a:p>
              <a:p>
                <a:pPr lvl="1"/>
                <a:r>
                  <a:rPr lang="en-US" dirty="0">
                    <a:solidFill>
                      <a:srgbClr val="FF0000"/>
                    </a:solidFill>
                  </a:rPr>
                  <a:t>Trim </a:t>
                </a:r>
                <a:r>
                  <a:rPr lang="en-US" i="1" dirty="0">
                    <a:solidFill>
                      <a:srgbClr val="FF0000"/>
                    </a:solidFill>
                  </a:rPr>
                  <a:t>transient</a:t>
                </a:r>
                <a:r>
                  <a:rPr lang="en-US" dirty="0">
                    <a:solidFill>
                      <a:srgbClr val="FF0000"/>
                    </a:solidFill>
                  </a:rPr>
                  <a:t> settings on every cycle</a:t>
                </a:r>
              </a:p>
              <a:p>
                <a:pPr lvl="1"/>
                <a:r>
                  <a:rPr lang="en-US" dirty="0"/>
                  <a:t>… but suitable for initial tests</a:t>
                </a:r>
                <a:endParaRPr lang="en-US" dirty="0">
                  <a:solidFill>
                    <a:srgbClr val="FF0000"/>
                  </a:solidFill>
                </a:endParaRPr>
              </a:p>
              <a:p>
                <a:endParaRPr lang="en-US" dirty="0"/>
              </a:p>
              <a:p>
                <a:r>
                  <a:rPr lang="en-US" dirty="0"/>
                  <a:t>Future: use FGC real-time channel to pass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… but still use LSA to translate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One step closer to “real-time” field compensation</a:t>
                </a:r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C900E854-1DD8-F13D-6B6A-0B041A49F22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3"/>
                <a:stretch>
                  <a:fillRect l="-901" t="-13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B29779-8EEE-44D8-16AD-9D11EEC45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2024-12-12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592911-FECD-C59F-66E5-86961BB1E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Hysteresis Modeling and Compensation | JAPW 2024</a:t>
            </a:r>
            <a:endParaRPr lang="en-CH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304919D-E3D9-440B-81C3-482A28DB32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Vertical integration of control stack</a:t>
            </a:r>
          </a:p>
          <a:p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A9117AF-CFBE-89A9-F50D-99DEFE178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Feed-forward control strategy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90B56B6-AAB4-210F-925E-9FF42663E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21</a:t>
            </a:fld>
            <a:endParaRPr lang="en-CH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B61D0CE-8AA5-FA8C-27BD-E99D7169986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Content Placeholder 12">
            <a:extLst>
              <a:ext uri="{FF2B5EF4-FFF2-40B4-BE49-F238E27FC236}">
                <a16:creationId xmlns:a16="http://schemas.microsoft.com/office/drawing/2014/main" id="{E21A1603-746E-35D1-02CD-A266AD4B78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392607" y="1870999"/>
            <a:ext cx="4080139" cy="4097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5777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567E3E-B6BE-D276-108C-0980B47243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907BAE65-8CC4-AD8A-399B-4DC04C9C9371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New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dirty="0"/>
                  <a:t>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US" dirty="0"/>
                  <a:t>) to to be applied </a:t>
                </a:r>
                <a:r>
                  <a:rPr lang="en-US" b="1" dirty="0"/>
                  <a:t>every cycle</a:t>
                </a:r>
                <a:r>
                  <a:rPr lang="en-US" dirty="0"/>
                  <a:t> </a:t>
                </a:r>
                <a:r>
                  <a:rPr lang="en-US" b="1" i="1" dirty="0"/>
                  <a:t>before</a:t>
                </a:r>
                <a:r>
                  <a:rPr lang="en-US" b="1" dirty="0"/>
                  <a:t> cycle start</a:t>
                </a:r>
              </a:p>
              <a:p>
                <a:endParaRPr lang="en-US" dirty="0"/>
              </a:p>
              <a:p>
                <a:r>
                  <a:rPr lang="en-US" dirty="0"/>
                  <a:t>Now: trim LSA parameter</a:t>
                </a:r>
              </a:p>
              <a:p>
                <a:pPr lvl="1"/>
                <a:r>
                  <a:rPr lang="en-US" dirty="0"/>
                  <a:t>Leverage LSA to figure out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US" dirty="0"/>
                  <a:t> and drive to FGC</a:t>
                </a:r>
              </a:p>
              <a:p>
                <a:pPr lvl="1"/>
                <a:r>
                  <a:rPr lang="en-US" dirty="0">
                    <a:solidFill>
                      <a:srgbClr val="FF0000"/>
                    </a:solidFill>
                  </a:rPr>
                  <a:t>Trim </a:t>
                </a:r>
                <a:r>
                  <a:rPr lang="en-US" i="1" dirty="0">
                    <a:solidFill>
                      <a:srgbClr val="FF0000"/>
                    </a:solidFill>
                  </a:rPr>
                  <a:t>transient</a:t>
                </a:r>
                <a:r>
                  <a:rPr lang="en-US" dirty="0">
                    <a:solidFill>
                      <a:srgbClr val="FF0000"/>
                    </a:solidFill>
                  </a:rPr>
                  <a:t> settings on every cycle</a:t>
                </a:r>
              </a:p>
              <a:p>
                <a:pPr lvl="1"/>
                <a:r>
                  <a:rPr lang="en-US" dirty="0"/>
                  <a:t>… but suitable for initial tests</a:t>
                </a:r>
                <a:endParaRPr lang="en-US" dirty="0">
                  <a:solidFill>
                    <a:srgbClr val="FF0000"/>
                  </a:solidFill>
                </a:endParaRPr>
              </a:p>
              <a:p>
                <a:endParaRPr lang="en-US" dirty="0"/>
              </a:p>
              <a:p>
                <a:r>
                  <a:rPr lang="en-US" dirty="0"/>
                  <a:t>Future: use FGC real-time channel to pass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… but still use LSA to translate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One step closer to “real-time” field compensation</a:t>
                </a:r>
              </a:p>
              <a:p>
                <a:pPr lvl="1"/>
                <a:endParaRPr lang="en-US" dirty="0"/>
              </a:p>
              <a:p>
                <a:r>
                  <a:rPr lang="en-US" dirty="0"/>
                  <a:t>Future-future: bypass LSA entirely</a:t>
                </a:r>
              </a:p>
              <a:p>
                <a:pPr lvl="1"/>
                <a:r>
                  <a:rPr lang="en-US" dirty="0"/>
                  <a:t>Autonomous background field compensation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907BAE65-8CC4-AD8A-399B-4DC04C9C937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3"/>
                <a:stretch>
                  <a:fillRect l="-901" t="-1309" b="-18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60A1E3-6154-B9FF-FF99-43507C7A7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2024-12-12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39DBEA-F9D9-85E2-3333-BB2E22951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Hysteresis Modeling and Compensation | JAPW 2024</a:t>
            </a:r>
            <a:endParaRPr lang="en-CH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238C775-CD8E-B3F3-FC52-2D79A4AB4B4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Vertical integration of control stack</a:t>
            </a:r>
          </a:p>
          <a:p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79A5D959-9EE3-DF5B-27BA-6846AD31E6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Feed-forward control strategy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3E53D19-7747-F7C6-906D-4DDE15B78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22</a:t>
            </a:fld>
            <a:endParaRPr lang="en-CH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14987C0D-1090-ADB9-52D6-E9DF67675D7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392606" y="1870999"/>
            <a:ext cx="3782447" cy="4097651"/>
          </a:xfrm>
        </p:spPr>
      </p:pic>
    </p:spTree>
    <p:extLst>
      <p:ext uri="{BB962C8B-B14F-4D97-AF65-F5344CB8AC3E}">
        <p14:creationId xmlns:p14="http://schemas.microsoft.com/office/powerpoint/2010/main" val="35992311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2A172F2-5AFF-4C4E-8D94-883BF2677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2024-12-12</a:t>
            </a:r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B144E4-AA8B-84EB-2B2B-5692B98DC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Hysteresis Modeling and Compensation | JAPW 2024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B3BB72-8502-07BB-4C9C-D08F42F2A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Going towards full automation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FD4C1BB-D1C2-2BC2-8E63-33BBE2A02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Controlling the AI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825EEDEA-E441-AC98-23CC-7180C28231E7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376227" y="1391482"/>
                <a:ext cx="7011802" cy="4788429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/>
                  <a:t>Limiting compensation range</a:t>
                </a:r>
              </a:p>
              <a:p>
                <a:pPr lvl="1"/>
                <a:r>
                  <a:rPr lang="en-US" dirty="0"/>
                  <a:t>Hysteresis effects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±1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permil</m:t>
                    </m:r>
                  </m:oMath>
                </a14:m>
                <a:r>
                  <a:rPr lang="en-US" dirty="0"/>
                  <a:t>, but cycle-to-cycle differences are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±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100 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ppm</m:t>
                    </m:r>
                  </m:oMath>
                </a14:m>
                <a:r>
                  <a:rPr lang="en-US" dirty="0"/>
                  <a:t> or less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/>
                  <a:t> We can bound compensation ranges to safe (and known) limits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825EEDEA-E441-AC98-23CC-7180C28231E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376227" y="1391482"/>
                <a:ext cx="7011802" cy="4788429"/>
              </a:xfrm>
              <a:blipFill>
                <a:blip r:embed="rId3"/>
                <a:stretch>
                  <a:fillRect l="-723" t="-13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EFC1AC-CBD3-D8F7-8CE7-2DC4B1DCE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23</a:t>
            </a:fld>
            <a:endParaRPr lang="en-CH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2D92AD8-9E83-09F6-73DA-6287B31E10CD}"/>
              </a:ext>
            </a:extLst>
          </p:cNvPr>
          <p:cNvSpPr txBox="1"/>
          <p:nvPr/>
        </p:nvSpPr>
        <p:spPr>
          <a:xfrm>
            <a:off x="8212120" y="1189973"/>
            <a:ext cx="22422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SPS MBI Cycle-to-cycle hysteresis</a:t>
            </a:r>
          </a:p>
        </p:txBody>
      </p:sp>
      <p:pic>
        <p:nvPicPr>
          <p:cNvPr id="16" name="Picture 15" descr="A close-up of a graph&#10;&#10;Description automatically generated">
            <a:extLst>
              <a:ext uri="{FF2B5EF4-FFF2-40B4-BE49-F238E27FC236}">
                <a16:creationId xmlns:a16="http://schemas.microsoft.com/office/drawing/2014/main" id="{32C8DB11-70BF-6056-0EBE-F69D70BDC9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92832" y="1463676"/>
            <a:ext cx="3506861" cy="2173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4734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F52B0F-C160-AA0E-D6B6-F1BB159F44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F3F5F8-8CD3-83EC-339B-DB1AA91A9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2024-12-12</a:t>
            </a:r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D37FFB-AB26-22D2-CAE5-416E7973F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Hysteresis Modeling and Compensation | JAPW 2024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D3238F-D8A0-4923-9AF9-812E547AE8F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Going towards full automation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2D9CDCC-A2D2-2839-4AE1-84AEB273F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Controlling the AI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256B7DA7-0DEF-0995-B1D9-1F45884CF2FB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376227" y="1391482"/>
                <a:ext cx="7011802" cy="4788429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/>
                  <a:t>Limiting compensation range</a:t>
                </a:r>
              </a:p>
              <a:p>
                <a:pPr lvl="1"/>
                <a:r>
                  <a:rPr lang="en-US" dirty="0"/>
                  <a:t>Hysteresis effects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±1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permil</m:t>
                    </m:r>
                  </m:oMath>
                </a14:m>
                <a:r>
                  <a:rPr lang="en-US" dirty="0"/>
                  <a:t>, but cycle-to-cycle differences are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±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100 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ppm</m:t>
                    </m:r>
                  </m:oMath>
                </a14:m>
                <a:r>
                  <a:rPr lang="en-US" dirty="0"/>
                  <a:t> or less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/>
                  <a:t> We can bound compensation ranges to safe (and known) limits</a:t>
                </a:r>
              </a:p>
              <a:p>
                <a:pPr lvl="1"/>
                <a:endParaRPr lang="en-US" dirty="0"/>
              </a:p>
              <a:p>
                <a:r>
                  <a:rPr lang="en-US" dirty="0"/>
                  <a:t>Significant testing before “hands-free” deployment</a:t>
                </a:r>
              </a:p>
              <a:p>
                <a:pPr lvl="1"/>
                <a:r>
                  <a:rPr lang="en-US" dirty="0"/>
                  <a:t>We guarantee monitoring of field predictions and compensation</a:t>
                </a:r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Set up metrics to monitor online field prediction quality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/>
                  <a:t> stop compensation when metrics go beyond limits</a:t>
                </a:r>
              </a:p>
              <a:p>
                <a:pPr lvl="1"/>
                <a:r>
                  <a:rPr lang="en-US" dirty="0"/>
                  <a:t>Different metrics needed for MQ+ where B-Train is not available</a:t>
                </a:r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Monitor autoregressive prediction drift over time</a:t>
                </a:r>
              </a:p>
              <a:p>
                <a:pPr lvl="2"/>
                <a:r>
                  <a:rPr lang="en-US" dirty="0"/>
                  <a:t>Can be solved by modeling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256B7DA7-0DEF-0995-B1D9-1F45884CF2F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376227" y="1391482"/>
                <a:ext cx="7011802" cy="4788429"/>
              </a:xfrm>
              <a:blipFill>
                <a:blip r:embed="rId3"/>
                <a:stretch>
                  <a:fillRect l="-723" t="-13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115BB1-D8B9-42F6-E970-8996DF538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24</a:t>
            </a:fld>
            <a:endParaRPr lang="en-CH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AAE7618-9A34-E161-1EEC-4C346B846E60}"/>
              </a:ext>
            </a:extLst>
          </p:cNvPr>
          <p:cNvSpPr txBox="1"/>
          <p:nvPr/>
        </p:nvSpPr>
        <p:spPr>
          <a:xfrm>
            <a:off x="8212120" y="1189973"/>
            <a:ext cx="22422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SPS MBI Cycle-to-cycle hysteresis</a:t>
            </a:r>
          </a:p>
        </p:txBody>
      </p:sp>
      <p:pic>
        <p:nvPicPr>
          <p:cNvPr id="16" name="Picture 15" descr="A close-up of a graph&#10;&#10;Description automatically generated">
            <a:extLst>
              <a:ext uri="{FF2B5EF4-FFF2-40B4-BE49-F238E27FC236}">
                <a16:creationId xmlns:a16="http://schemas.microsoft.com/office/drawing/2014/main" id="{A58FD444-3F18-74D1-9082-B21781EC8E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92832" y="1463676"/>
            <a:ext cx="3506861" cy="2173266"/>
          </a:xfrm>
          <a:prstGeom prst="rect">
            <a:avLst/>
          </a:prstGeom>
        </p:spPr>
      </p:pic>
      <p:pic>
        <p:nvPicPr>
          <p:cNvPr id="18" name="Picture 17" descr="A screenshot of a graph&#10;&#10;Description automatically generated">
            <a:extLst>
              <a:ext uri="{FF2B5EF4-FFF2-40B4-BE49-F238E27FC236}">
                <a16:creationId xmlns:a16="http://schemas.microsoft.com/office/drawing/2014/main" id="{3BB98BAF-0FCE-0519-37F5-27752DC2E8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576" t="3062" r="1696"/>
          <a:stretch/>
        </p:blipFill>
        <p:spPr>
          <a:xfrm>
            <a:off x="7315200" y="4256411"/>
            <a:ext cx="4221596" cy="1850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428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1C23CC-1E90-F7DB-3372-7494F726E1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2093371-4880-F96F-D2C0-F4184A5F0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2024-12-12</a:t>
            </a:r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B2B6EE-6A2D-25DE-0B79-73EFA9BA5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Hysteresis Modeling and Compensation | JAPW 2024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AEAA0B-7465-14F5-B26D-EF8C52B1CD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Lessons learned – for the future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55926A6-2416-A4DC-3606-F66EFF6F68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magnetic measurement / magnetic preparation paradigm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04515903-1A2D-DDA0-E4A5-226DCA72DEE9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376227" y="1391482"/>
                <a:ext cx="8134728" cy="4788429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/>
                  <a:t>High-accuracy measurements of physics cycles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𝑟𝑒𝑓</m:t>
                        </m:r>
                      </m:sub>
                    </m:sSub>
                  </m:oMath>
                </a14:m>
                <a:r>
                  <a:rPr lang="en-US" dirty="0"/>
                  <a:t> are not plug-and-play</a:t>
                </a:r>
              </a:p>
              <a:p>
                <a:pPr lvl="1"/>
                <a:r>
                  <a:rPr lang="en-US" dirty="0"/>
                  <a:t>New measurement bench and sensor fusion developed for MBI/MQ/LOD/LSF to reach B-train level accuracy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≈1×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US" dirty="0"/>
                  <a:t> T /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10 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ppm</m:t>
                    </m:r>
                  </m:oMath>
                </a14:m>
                <a:r>
                  <a:rPr lang="en-US" dirty="0"/>
                  <a:t>)</a:t>
                </a:r>
              </a:p>
              <a:p>
                <a:pPr lvl="1"/>
                <a:r>
                  <a:rPr lang="en-US" dirty="0">
                    <a:solidFill>
                      <a:schemeClr val="tx1"/>
                    </a:solidFill>
                  </a:rPr>
                  <a:t>Standard characterization of SPS magnets are qualified</a:t>
                </a:r>
                <a:r>
                  <a:rPr lang="en-US" dirty="0"/>
                  <a:t> comparing with reference magnets for </a:t>
                </a:r>
                <a:r>
                  <a:rPr lang="en-US" dirty="0">
                    <a:solidFill>
                      <a:schemeClr val="tx1"/>
                    </a:solidFill>
                  </a:rPr>
                  <a:t>the absolute field (at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level) in the lab. Work on going to improve for AI training requirements specially for dynamic effects study.  </a:t>
                </a:r>
              </a:p>
              <a:p>
                <a:r>
                  <a:rPr lang="en-US" dirty="0"/>
                  <a:t>Physical constraints are also a concern</a:t>
                </a:r>
              </a:p>
              <a:p>
                <a:pPr lvl="1"/>
                <a:r>
                  <a:rPr lang="en-US" dirty="0"/>
                  <a:t>To accurately represent the machine, measurements with a vacuum chamber may be necessary, depending on the measured effects magnitude; dipoles already measured with a vacuum chambers, for MQs a new fluxmeter is designed and produced. </a:t>
                </a:r>
              </a:p>
              <a:p>
                <a:pPr lvl="1"/>
                <a:r>
                  <a:rPr lang="en-US" dirty="0"/>
                  <a:t>In few cases (e.g., LEIR) spare magnets not available for measurement / characterization on demand</a:t>
                </a:r>
              </a:p>
              <a:p>
                <a:pPr lvl="1"/>
                <a:r>
                  <a:rPr lang="en-US" dirty="0"/>
                  <a:t>Magnets not always available for measurement / characterization on demand; crucial to have flexible laboratory</a:t>
                </a:r>
              </a:p>
              <a:p>
                <a:r>
                  <a:rPr lang="en-US" sz="2000" dirty="0"/>
                  <a:t>Powering limitations in lab</a:t>
                </a:r>
              </a:p>
              <a:p>
                <a:pPr lvl="1"/>
                <a:r>
                  <a:rPr lang="en-US" dirty="0"/>
                  <a:t>Power converters stability and control algorithms overtime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𝑚𝑒𝑎𝑠</m:t>
                        </m:r>
                      </m:sub>
                    </m:sSub>
                  </m:oMath>
                </a14:m>
                <a:r>
                  <a:rPr lang="en-US" dirty="0"/>
                  <a:t> lab vs machine) may lead in a different response for the same programmed current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𝑟𝑒𝑓</m:t>
                        </m:r>
                      </m:sub>
                    </m:sSub>
                  </m:oMath>
                </a14:m>
                <a:r>
                  <a:rPr lang="en-US" dirty="0"/>
                  <a:t>). </a:t>
                </a:r>
              </a:p>
              <a:p>
                <a:pPr lvl="1"/>
                <a:r>
                  <a:rPr lang="en-US" dirty="0"/>
                  <a:t>The measurements in the laboratory may have a different data distribution w.r.t. data from real-time measurement system, not necessarily compatible for ML training purpose</a:t>
                </a:r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04515903-1A2D-DDA0-E4A5-226DCA72DEE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376227" y="1391482"/>
                <a:ext cx="8134728" cy="4788429"/>
              </a:xfrm>
              <a:blipFill>
                <a:blip r:embed="rId3"/>
                <a:stretch>
                  <a:fillRect l="-623" t="-1852" r="-1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C6F897-B5BE-0823-C971-B59CB2CF8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25</a:t>
            </a:fld>
            <a:endParaRPr lang="en-CH"/>
          </a:p>
        </p:txBody>
      </p:sp>
      <p:pic>
        <p:nvPicPr>
          <p:cNvPr id="9" name="Picture 8" descr="A machine with buttons and dials&#10;&#10;Description automatically generated">
            <a:extLst>
              <a:ext uri="{FF2B5EF4-FFF2-40B4-BE49-F238E27FC236}">
                <a16:creationId xmlns:a16="http://schemas.microsoft.com/office/drawing/2014/main" id="{72F8F187-6DF9-AF56-ED98-AB8504B8023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5086" t="4677" r="14436" b="42131"/>
          <a:stretch/>
        </p:blipFill>
        <p:spPr>
          <a:xfrm>
            <a:off x="8910735" y="1523006"/>
            <a:ext cx="2743200" cy="4285148"/>
          </a:xfrm>
          <a:prstGeom prst="rect">
            <a:avLst/>
          </a:prstGeom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FF69804A-1556-BFAD-BAE8-1D9326535933}"/>
              </a:ext>
            </a:extLst>
          </p:cNvPr>
          <p:cNvSpPr/>
          <p:nvPr/>
        </p:nvSpPr>
        <p:spPr>
          <a:xfrm>
            <a:off x="8863588" y="5419607"/>
            <a:ext cx="1736710" cy="777094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>
                <a:solidFill>
                  <a:srgbClr val="FF0000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!</a:t>
            </a:r>
            <a:r>
              <a:rPr lang="en-US" sz="1200" dirty="0">
                <a:solidFill>
                  <a:srgbClr val="FF0000"/>
                </a:solidFill>
              </a:rPr>
              <a:t> We cannot model more accurately than we can measure</a:t>
            </a:r>
          </a:p>
        </p:txBody>
      </p:sp>
    </p:spTree>
    <p:extLst>
      <p:ext uri="{BB962C8B-B14F-4D97-AF65-F5344CB8AC3E}">
        <p14:creationId xmlns:p14="http://schemas.microsoft.com/office/powerpoint/2010/main" val="14535642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6CF4ED-6F77-28C6-73E3-54A206A534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9">
            <a:extLst>
              <a:ext uri="{FF2B5EF4-FFF2-40B4-BE49-F238E27FC236}">
                <a16:creationId xmlns:a16="http://schemas.microsoft.com/office/drawing/2014/main" id="{EAA79A28-19FB-F916-667D-CB6D37CB60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6773" y="1726396"/>
            <a:ext cx="3594726" cy="2696044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510836B-4434-1FBA-025D-373C620448E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9C6D86C-EC27-944A-9C51-7A836F03A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Operational status of hysteresis compensation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59C72C8B-2370-6C2A-20D1-6D5FE15068D1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&lt;100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ppm</m:t>
                    </m:r>
                  </m:oMath>
                </a14:m>
                <a:r>
                  <a:rPr lang="en-US" dirty="0"/>
                  <a:t> field corrections for SFT flat top to stabilize the spill macrostructure</a:t>
                </a:r>
              </a:p>
              <a:p>
                <a:pPr lvl="1"/>
                <a:r>
                  <a:rPr lang="en-US" dirty="0"/>
                  <a:t>To be put into operation and significantly tested and monitored by mid-2025</a:t>
                </a:r>
              </a:p>
              <a:p>
                <a:pPr lvl="1"/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≈10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ppm</m:t>
                    </m:r>
                  </m:oMath>
                </a14:m>
                <a:r>
                  <a:rPr lang="en-US" dirty="0"/>
                  <a:t> accurate field predictions for common cycle sequences</a:t>
                </a:r>
              </a:p>
              <a:p>
                <a:pPr lvl="1"/>
                <a:r>
                  <a:rPr lang="en-US" dirty="0"/>
                  <a:t>…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≈100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ppm</m:t>
                    </m:r>
                  </m:oMath>
                </a14:m>
                <a:r>
                  <a:rPr lang="en-US" dirty="0"/>
                  <a:t> predictions on more general cycle sequences</a:t>
                </a:r>
              </a:p>
              <a:p>
                <a:pPr lvl="1"/>
                <a:r>
                  <a:rPr lang="en-US" dirty="0"/>
                  <a:t>Pre-train NN models on simulated data and transfer-learn to measurements</a:t>
                </a:r>
              </a:p>
              <a:p>
                <a:pPr lvl="1"/>
                <a:r>
                  <a:rPr lang="en-US" dirty="0"/>
                  <a:t>Low-field correction at injection to reduce injection losses within reach</a:t>
                </a:r>
              </a:p>
              <a:p>
                <a:pPr lvl="1"/>
                <a:endParaRPr lang="en-US" dirty="0"/>
              </a:p>
              <a:p>
                <a:r>
                  <a:rPr lang="en-US" dirty="0"/>
                  <a:t>But not all phenomenon can be measured</a:t>
                </a:r>
              </a:p>
              <a:p>
                <a:pPr lvl="1"/>
                <a:r>
                  <a:rPr lang="en-US" dirty="0"/>
                  <a:t>Beam-based eddy-current studies and/+ ML-field compensation at flat bottom and ramp by mid-2025</a:t>
                </a:r>
              </a:p>
              <a:p>
                <a:pPr lvl="1"/>
                <a:r>
                  <a:rPr lang="en-US" dirty="0"/>
                  <a:t>MD1 quasi-degaussing can go out the window after full field compensation</a:t>
                </a:r>
              </a:p>
              <a:p>
                <a:r>
                  <a:rPr lang="en-US" dirty="0"/>
                  <a:t>Feed-forward compensation scheme has proven benefits</a:t>
                </a:r>
              </a:p>
              <a:p>
                <a:pPr lvl="1"/>
                <a:r>
                  <a:rPr lang="en-US" dirty="0"/>
                  <a:t>Minimally invasive to the machine, and transparent integration into control stack</a:t>
                </a:r>
              </a:p>
              <a:p>
                <a:pPr lvl="1"/>
                <a:r>
                  <a:rPr lang="en-US" dirty="0"/>
                  <a:t>Compensation strategy is modular and highly flexible – and </a:t>
                </a:r>
                <a:r>
                  <a:rPr lang="en-US" b="1" dirty="0"/>
                  <a:t>extendable to other magnets and machines</a:t>
                </a:r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59C72C8B-2370-6C2A-20D1-6D5FE15068D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4"/>
                <a:stretch>
                  <a:fillRect l="-443" t="-13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220C2A-2EE0-C857-B8EF-EC65855AD3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2024-12-12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15D5A6-B2A0-A567-B9F9-D13DF8A1E3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Hysteresis Modeling and Compensation | JAPW 2024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36822E-AB25-0D44-D4F9-EDF7378C5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26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656683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FD849B-7044-2895-72D9-80254BC958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71832CF-E240-F63E-FDD7-549F6BA9B28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Summary and Outlook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FA0B9E-B2A4-05E9-35A1-393A2A4E6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EPA WP4 in 2025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7AAB5D-1013-3411-D5BD-1964919B14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76226" y="1391482"/>
            <a:ext cx="5602543" cy="4788429"/>
          </a:xfrm>
        </p:spPr>
        <p:txBody>
          <a:bodyPr>
            <a:normAutofit/>
          </a:bodyPr>
          <a:lstStyle/>
          <a:p>
            <a:r>
              <a:rPr lang="en-US" sz="2000" dirty="0"/>
              <a:t>SPS MB full-cycle compensation</a:t>
            </a:r>
            <a:endParaRPr lang="en-US" dirty="0"/>
          </a:p>
          <a:p>
            <a:r>
              <a:rPr lang="en-US" sz="2000" dirty="0"/>
              <a:t>SPS other magnets field compensation</a:t>
            </a:r>
          </a:p>
          <a:p>
            <a:pPr lvl="1"/>
            <a:r>
              <a:rPr lang="en-US" sz="1800" dirty="0"/>
              <a:t>Initial tests of MQ field compensation from beam commissioning 2025 and through the year</a:t>
            </a:r>
          </a:p>
          <a:p>
            <a:pPr lvl="1"/>
            <a:r>
              <a:rPr lang="en-US" sz="1800" dirty="0"/>
              <a:t>… and </a:t>
            </a:r>
            <a:r>
              <a:rPr lang="en-US" sz="1800" dirty="0" err="1"/>
              <a:t>sextupole</a:t>
            </a:r>
            <a:r>
              <a:rPr lang="en-US" sz="1800" dirty="0"/>
              <a:t> and octupole field compensation tests to follow after MQ</a:t>
            </a:r>
          </a:p>
          <a:p>
            <a:pPr lvl="1"/>
            <a:endParaRPr lang="en-US" dirty="0"/>
          </a:p>
          <a:p>
            <a:endParaRPr lang="en-US" sz="20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358A3B-15C4-D484-3D9C-E827BBF5B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2024-12-12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ED4CFB-91F3-3327-3FCB-15DF5D7B2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Hysteresis Modeling and Compensation | JAPW 2024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5B5BEF-D852-1411-DD5F-81ADF7EC8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27</a:t>
            </a:fld>
            <a:endParaRPr lang="en-CH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16AE253D-791B-AB82-E647-A940DD05E6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5142" b="5142"/>
          <a:stretch/>
        </p:blipFill>
        <p:spPr>
          <a:xfrm>
            <a:off x="5978769" y="1189348"/>
            <a:ext cx="5676712" cy="3287870"/>
          </a:xfrm>
          <a:prstGeom prst="rect">
            <a:avLst/>
          </a:prstGeom>
        </p:spPr>
      </p:pic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3C0E139C-8F73-2A26-63C6-F02C2E5F2B8C}"/>
              </a:ext>
            </a:extLst>
          </p:cNvPr>
          <p:cNvSpPr txBox="1">
            <a:spLocks/>
          </p:cNvSpPr>
          <p:nvPr/>
        </p:nvSpPr>
        <p:spPr>
          <a:xfrm>
            <a:off x="413310" y="4290646"/>
            <a:ext cx="11168002" cy="18892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Towards other machines</a:t>
            </a:r>
          </a:p>
          <a:p>
            <a:pPr lvl="1"/>
            <a:r>
              <a:rPr lang="en-US" dirty="0"/>
              <a:t>Soon</a:t>
            </a:r>
            <a:r>
              <a:rPr lang="en-US" i="1" dirty="0">
                <a:solidFill>
                  <a:srgbClr val="202122"/>
                </a:solidFill>
                <a:latin typeface="Arial" panose="020B0604020202020204" pitchFamily="34" charset="0"/>
              </a:rPr>
              <a:t>™</a:t>
            </a:r>
            <a:r>
              <a:rPr lang="en-US" dirty="0"/>
              <a:t> QUEST in BE-ABP for simulating LEIR dipole and PS combined function magnets</a:t>
            </a:r>
          </a:p>
          <a:p>
            <a:pPr lvl="1"/>
            <a:r>
              <a:rPr lang="en-US" dirty="0"/>
              <a:t>Field compensation for other machines during LS3 following SPS</a:t>
            </a:r>
          </a:p>
          <a:p>
            <a:pPr lvl="2"/>
            <a:r>
              <a:rPr lang="en-US" dirty="0"/>
              <a:t>Pulsed magnetic measurement procedures learnt from SPS experiences in lab critical for success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72794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BD30E-A0A4-F4C0-F155-B30AB64A0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1C5385-D565-5A12-0C46-DF86C49AF4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6A0F8D-E6C9-FDAE-4B41-2822EA538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28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138590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79EDD-A981-9589-A1EB-BD42DB242E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 slides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761D88-FB48-3DA7-6168-EAFAA687EB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AFECD7-3120-A682-F142-E43492442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29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4232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146139-6310-B2C2-EA3C-F07CE63202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5E5BBC1-6554-34C7-B839-4ACE9886486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And the need for reproducible fields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B9E25A1-CCED-56BC-9E61-1CD596AF1E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Hysteresis in the accelerator magnets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82CDE4-FB8C-18D9-7A54-AF2153FDFD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76226" y="1391482"/>
            <a:ext cx="5558471" cy="4788429"/>
          </a:xfrm>
        </p:spPr>
        <p:txBody>
          <a:bodyPr>
            <a:normAutofit/>
          </a:bodyPr>
          <a:lstStyle/>
          <a:p>
            <a:r>
              <a:rPr lang="en-US" dirty="0"/>
              <a:t>Nonlinear static and dynamic effects in accelerator magnets, when uncorrected …</a:t>
            </a:r>
          </a:p>
          <a:p>
            <a:pPr lvl="1"/>
            <a:r>
              <a:rPr lang="en-US" dirty="0"/>
              <a:t>… hinder the efficiency and flexibility of (multi-cycling) accelerator operations</a:t>
            </a:r>
          </a:p>
          <a:p>
            <a:endParaRPr lang="en-US" dirty="0"/>
          </a:p>
          <a:p>
            <a:r>
              <a:rPr lang="en-US" dirty="0"/>
              <a:t>SPS status quo</a:t>
            </a:r>
          </a:p>
          <a:p>
            <a:pPr lvl="1"/>
            <a:r>
              <a:rPr lang="en-US" dirty="0"/>
              <a:t>MD1 quasi-degaussing cycle</a:t>
            </a:r>
          </a:p>
          <a:p>
            <a:pPr lvl="1"/>
            <a:r>
              <a:rPr lang="en-US" dirty="0"/>
              <a:t>Manual change of SFT beam tune whenever LHC requests beam</a:t>
            </a:r>
          </a:p>
          <a:p>
            <a:pPr lvl="1"/>
            <a:r>
              <a:rPr lang="en-US" dirty="0"/>
              <a:t>Still beam losses / degradation at injection</a:t>
            </a:r>
          </a:p>
          <a:p>
            <a:r>
              <a:rPr lang="en-US" dirty="0"/>
              <a:t>Other accelerators</a:t>
            </a:r>
          </a:p>
          <a:p>
            <a:pPr lvl="1"/>
            <a:r>
              <a:rPr lang="en-US" dirty="0"/>
              <a:t>Degaussing cycles and constrained cycle sequences due to hysteresis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53C669-ECA1-C728-5116-8C9BEE767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2024-12-12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14CC57-87FD-E7E8-3166-98109F60D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Hysteresis Modeling and Compensation | JAPW 2024</a:t>
            </a:r>
            <a:endParaRPr lang="en-CH"/>
          </a:p>
        </p:txBody>
      </p:sp>
      <p:pic>
        <p:nvPicPr>
          <p:cNvPr id="8" name="Picture 7" descr="A screen shot of a computer&#10;&#10;Description automatically generated">
            <a:extLst>
              <a:ext uri="{FF2B5EF4-FFF2-40B4-BE49-F238E27FC236}">
                <a16:creationId xmlns:a16="http://schemas.microsoft.com/office/drawing/2014/main" id="{FA6E0B6C-51EF-73F8-D6F5-A49C428068A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598" t="4934" r="7551" b="4934"/>
          <a:stretch/>
        </p:blipFill>
        <p:spPr>
          <a:xfrm>
            <a:off x="6498771" y="1595417"/>
            <a:ext cx="4670388" cy="366716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5DA0240-C129-166F-E03D-A7E7983EAEE1}"/>
              </a:ext>
            </a:extLst>
          </p:cNvPr>
          <p:cNvSpPr/>
          <p:nvPr/>
        </p:nvSpPr>
        <p:spPr>
          <a:xfrm>
            <a:off x="6560821" y="2278379"/>
            <a:ext cx="255180" cy="350521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71D3086-2C8A-8E23-6C8A-4F56B707C2A3}"/>
              </a:ext>
            </a:extLst>
          </p:cNvPr>
          <p:cNvSpPr/>
          <p:nvPr/>
        </p:nvSpPr>
        <p:spPr>
          <a:xfrm>
            <a:off x="7193280" y="2453639"/>
            <a:ext cx="617219" cy="1143001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EF8263-1F2B-0042-C72B-3B2B42D1C4BE}"/>
              </a:ext>
            </a:extLst>
          </p:cNvPr>
          <p:cNvSpPr/>
          <p:nvPr/>
        </p:nvSpPr>
        <p:spPr>
          <a:xfrm>
            <a:off x="10668000" y="2910840"/>
            <a:ext cx="501159" cy="70104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890D2B-87E1-6F40-8A28-811DF34E6B29}"/>
              </a:ext>
            </a:extLst>
          </p:cNvPr>
          <p:cNvSpPr txBox="1"/>
          <p:nvPr/>
        </p:nvSpPr>
        <p:spPr>
          <a:xfrm>
            <a:off x="6439565" y="5262583"/>
            <a:ext cx="10889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Injection losses</a:t>
            </a:r>
          </a:p>
          <a:p>
            <a:pPr marL="120650" indent="-120650">
              <a:buFont typeface="Arial" panose="020B0604020202020204" pitchFamily="34" charset="0"/>
              <a:buChar char="•"/>
            </a:pPr>
            <a:r>
              <a:rPr lang="en-US" sz="1000" dirty="0"/>
              <a:t>Eddy current decay</a:t>
            </a:r>
          </a:p>
          <a:p>
            <a:pPr marL="120650" indent="-120650">
              <a:buFont typeface="Arial" panose="020B0604020202020204" pitchFamily="34" charset="0"/>
              <a:buChar char="•"/>
            </a:pPr>
            <a:r>
              <a:rPr lang="en-US" sz="1000" dirty="0"/>
              <a:t>Hysteresis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392854C-2CCB-1F95-88E4-B255C85D953B}"/>
              </a:ext>
            </a:extLst>
          </p:cNvPr>
          <p:cNvSpPr txBox="1"/>
          <p:nvPr/>
        </p:nvSpPr>
        <p:spPr>
          <a:xfrm>
            <a:off x="7303981" y="5807267"/>
            <a:ext cx="12322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(Extracted) beam quality degradation</a:t>
            </a:r>
          </a:p>
          <a:p>
            <a:pPr marL="120650" indent="-120650">
              <a:buFont typeface="Arial" panose="020B0604020202020204" pitchFamily="34" charset="0"/>
              <a:buChar char="•"/>
            </a:pPr>
            <a:r>
              <a:rPr lang="en-US" sz="1000" dirty="0"/>
              <a:t>Changing spill macrostructure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EA46D62-6EB0-47C4-78AB-67FB7B0F413B}"/>
              </a:ext>
            </a:extLst>
          </p:cNvPr>
          <p:cNvSpPr txBox="1"/>
          <p:nvPr/>
        </p:nvSpPr>
        <p:spPr>
          <a:xfrm>
            <a:off x="10252254" y="5253092"/>
            <a:ext cx="144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Waste of energy</a:t>
            </a:r>
          </a:p>
          <a:p>
            <a:pPr marL="120650" indent="-120650">
              <a:buFont typeface="Arial" panose="020B0604020202020204" pitchFamily="34" charset="0"/>
              <a:buChar char="•"/>
            </a:pPr>
            <a:r>
              <a:rPr lang="en-US" sz="1000" dirty="0"/>
              <a:t>5 kWh every cycle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… for quasi-degauss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… and for reproducible eddy currents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DB85131-B1A3-9A7A-FD92-B33658F0798D}"/>
              </a:ext>
            </a:extLst>
          </p:cNvPr>
          <p:cNvCxnSpPr>
            <a:cxnSpLocks/>
          </p:cNvCxnSpPr>
          <p:nvPr/>
        </p:nvCxnSpPr>
        <p:spPr>
          <a:xfrm flipH="1" flipV="1">
            <a:off x="7498978" y="3662699"/>
            <a:ext cx="5821" cy="208870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CB56710-0B42-7C5D-00CC-94B2C3CE559C}"/>
              </a:ext>
            </a:extLst>
          </p:cNvPr>
          <p:cNvCxnSpPr>
            <a:cxnSpLocks/>
          </p:cNvCxnSpPr>
          <p:nvPr/>
        </p:nvCxnSpPr>
        <p:spPr>
          <a:xfrm flipV="1">
            <a:off x="6688411" y="2685053"/>
            <a:ext cx="0" cy="257753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F9EE8A8-553F-382B-BDBE-8839DC1927D7}"/>
              </a:ext>
            </a:extLst>
          </p:cNvPr>
          <p:cNvCxnSpPr>
            <a:cxnSpLocks/>
          </p:cNvCxnSpPr>
          <p:nvPr/>
        </p:nvCxnSpPr>
        <p:spPr>
          <a:xfrm flipV="1">
            <a:off x="10912758" y="3693428"/>
            <a:ext cx="0" cy="1569155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C051A27A-FE7B-5065-FB72-A9C77E8CB359}"/>
              </a:ext>
            </a:extLst>
          </p:cNvPr>
          <p:cNvSpPr/>
          <p:nvPr/>
        </p:nvSpPr>
        <p:spPr>
          <a:xfrm>
            <a:off x="4073776" y="2555536"/>
            <a:ext cx="2259420" cy="105634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>
                <a:solidFill>
                  <a:srgbClr val="FF0000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!</a:t>
            </a:r>
            <a:r>
              <a:rPr lang="en-US" sz="1600" dirty="0">
                <a:solidFill>
                  <a:srgbClr val="FF0000"/>
                </a:solidFill>
              </a:rPr>
              <a:t> N.B. Only PSB and PS dipoles have feed-back field control</a:t>
            </a: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E9AF8947-BE6F-16A5-AC33-9ADCA59E3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42476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ED21A0-26D1-D3DD-7C09-F2EA8D6A18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FF72669-4AD2-FB56-0C64-DECF3353D988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376225" y="1320769"/>
                <a:ext cx="5619600" cy="4833045"/>
              </a:xfrm>
            </p:spPr>
            <p:txBody>
              <a:bodyPr/>
              <a:lstStyle/>
              <a:p>
                <a:r>
                  <a:rPr lang="en-US" dirty="0"/>
                  <a:t>Field deviations due to hysteresis between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±3×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US" dirty="0"/>
                  <a:t> T at most</a:t>
                </a:r>
              </a:p>
              <a:p>
                <a:pPr lvl="1"/>
                <a:r>
                  <a:rPr lang="en-US" dirty="0"/>
                  <a:t>But typically, below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dirty="0"/>
                  <a:t> cycle-to-cycle</a:t>
                </a:r>
              </a:p>
              <a:p>
                <a:pPr lvl="1"/>
                <a:r>
                  <a:rPr lang="en-US" dirty="0"/>
                  <a:t>Similar range for SPS QF/QD</a:t>
                </a:r>
              </a:p>
              <a:p>
                <a:endParaRPr lang="en-US" dirty="0"/>
              </a:p>
              <a:p>
                <a:r>
                  <a:rPr lang="en-US" dirty="0"/>
                  <a:t>The field corrections depend on beam energy / field strength / tolerance</a:t>
                </a:r>
              </a:p>
              <a:p>
                <a:pPr lvl="1"/>
                <a:r>
                  <a:rPr lang="en-US" dirty="0"/>
                  <a:t>For SFTPRO slow extraction (400 </a:t>
                </a:r>
                <a:r>
                  <a:rPr lang="en-US" dirty="0" err="1"/>
                  <a:t>Gev</a:t>
                </a:r>
                <a:r>
                  <a:rPr lang="en-US" dirty="0"/>
                  <a:t>), tolerance is below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US" dirty="0"/>
                  <a:t> T</a:t>
                </a:r>
              </a:p>
              <a:p>
                <a:pPr lvl="1"/>
                <a:r>
                  <a:rPr lang="en-US" dirty="0"/>
                  <a:t>For SFTPRO injection (14 GeV) tolerance is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1×</m:t>
                    </m:r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US" dirty="0"/>
                  <a:t> T</a:t>
                </a:r>
              </a:p>
              <a:p>
                <a:pPr lvl="1"/>
                <a:r>
                  <a:rPr lang="en-US" dirty="0"/>
                  <a:t>For LHC-type injection (26 GeV) tolerance is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US" dirty="0"/>
                  <a:t> T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FF72669-4AD2-FB56-0C64-DECF3353D98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376225" y="1320769"/>
                <a:ext cx="5619600" cy="4833045"/>
              </a:xfrm>
              <a:blipFill>
                <a:blip r:embed="rId3"/>
                <a:stretch>
                  <a:fillRect l="-1351" t="-18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D44D4A-8DA4-D558-3DDB-5FA72A408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Hysteresis Compensation Progress | EPA community Meeting #4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4ECFC8-9751-64A9-481E-54D1E804663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D4B2EFA-B1C2-C051-7C84-3E2DE17A5F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– Hysteresis in SPS main dipoles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605C67A-8CA2-F632-AC7A-D591D2C037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2024-11-14</a:t>
            </a:r>
            <a:endParaRPr lang="en-CH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6B25F8D-E5B1-E264-D4F9-798888944A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1260" y="766138"/>
            <a:ext cx="4626782" cy="2936395"/>
          </a:xfrm>
          <a:prstGeom prst="rect">
            <a:avLst/>
          </a:prstGeo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4FA1BFB-0E56-11FA-CE46-C3E2E71F583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5"/>
          <a:srcRect t="6849"/>
          <a:stretch/>
        </p:blipFill>
        <p:spPr>
          <a:xfrm>
            <a:off x="6106879" y="3638551"/>
            <a:ext cx="5099832" cy="2850348"/>
          </a:xfrm>
        </p:spPr>
      </p:pic>
    </p:spTree>
    <p:extLst>
      <p:ext uri="{BB962C8B-B14F-4D97-AF65-F5344CB8AC3E}">
        <p14:creationId xmlns:p14="http://schemas.microsoft.com/office/powerpoint/2010/main" val="4499472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55E4664-5ED2-8B2F-7F12-480A0A7376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6550" y="1726396"/>
            <a:ext cx="6647572" cy="3988543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901349-0FA1-7CB4-F8AC-E8A443101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Hysteresis Compensation Progress | EPA community Meeting #4</a:t>
            </a:r>
            <a:endParaRPr lang="en-CH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43DECBE-E137-0417-C6C5-6E5556B346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Know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9DBE9338-91B4-66D5-1D31-FC76D1D0D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Magnetic measurements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C6AE3AF-A580-8E60-8325-2EE12F90EE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76226" y="1391482"/>
            <a:ext cx="5503713" cy="4788429"/>
          </a:xfrm>
        </p:spPr>
        <p:txBody>
          <a:bodyPr>
            <a:normAutofit/>
          </a:bodyPr>
          <a:lstStyle/>
          <a:p>
            <a:r>
              <a:rPr lang="en-US" dirty="0"/>
              <a:t>Measure dipole magnetic response with online B-train</a:t>
            </a:r>
          </a:p>
          <a:p>
            <a:pPr lvl="1"/>
            <a:r>
              <a:rPr lang="en-US" dirty="0"/>
              <a:t>Problems with drift to reach desired accuracy, especially at SFTPRO FB</a:t>
            </a:r>
          </a:p>
          <a:p>
            <a:r>
              <a:rPr lang="en-US" dirty="0"/>
              <a:t>Lab measurements for quadrupoles, </a:t>
            </a:r>
            <a:r>
              <a:rPr lang="en-US" dirty="0" err="1"/>
              <a:t>sextupoles</a:t>
            </a:r>
            <a:r>
              <a:rPr lang="en-US" dirty="0"/>
              <a:t>, </a:t>
            </a:r>
            <a:r>
              <a:rPr lang="en-US" dirty="0" err="1"/>
              <a:t>octupules</a:t>
            </a:r>
            <a:endParaRPr lang="en-US" dirty="0"/>
          </a:p>
          <a:p>
            <a:pPr lvl="1"/>
            <a:r>
              <a:rPr lang="en-US" dirty="0"/>
              <a:t>Challenges to reach desired accuracy using induction coil (drift) or hall sensors (noise)</a:t>
            </a:r>
          </a:p>
          <a:p>
            <a:r>
              <a:rPr lang="en-US" dirty="0"/>
              <a:t>Accurate pulsed measurements very challenging in the lab</a:t>
            </a:r>
          </a:p>
          <a:p>
            <a:endParaRPr lang="en-US" dirty="0"/>
          </a:p>
          <a:p>
            <a:r>
              <a:rPr lang="en-US" dirty="0"/>
              <a:t>Power converter in lab is different from FGC</a:t>
            </a:r>
          </a:p>
          <a:p>
            <a:pPr lvl="1"/>
            <a:r>
              <a:rPr lang="en-US" dirty="0"/>
              <a:t>Lab not entirely representative of SPS conditions</a:t>
            </a:r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A64B9F93-C973-9ADE-5FD8-06950D6E5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2024-11-14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911252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83D8B3-6938-781B-88F5-441749B334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18DD2C-7A38-0AB1-72B1-F86B809A7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Hysteresis Compensation Progress | EPA community Meeting #4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0B3630A-FBAB-3C59-6AF6-D3E7F3F345D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Predict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EF6B67D-2FF5-DB86-9B44-B72FC2839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Autoregressive predictions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96321E4-6177-CF6A-2778-7935958DF68B}"/>
              </a:ext>
            </a:extLst>
          </p:cNvPr>
          <p:cNvSpPr/>
          <p:nvPr/>
        </p:nvSpPr>
        <p:spPr>
          <a:xfrm>
            <a:off x="2955928" y="4215733"/>
            <a:ext cx="1377337" cy="7480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/>
          </a:p>
        </p:txBody>
      </p:sp>
      <p:cxnSp>
        <p:nvCxnSpPr>
          <p:cNvPr id="13" name="Elbow Connector 12">
            <a:extLst>
              <a:ext uri="{FF2B5EF4-FFF2-40B4-BE49-F238E27FC236}">
                <a16:creationId xmlns:a16="http://schemas.microsoft.com/office/drawing/2014/main" id="{265E6564-B0DE-AE57-F269-4509ED580AA3}"/>
              </a:ext>
            </a:extLst>
          </p:cNvPr>
          <p:cNvCxnSpPr>
            <a:cxnSpLocks/>
          </p:cNvCxnSpPr>
          <p:nvPr/>
        </p:nvCxnSpPr>
        <p:spPr>
          <a:xfrm flipV="1">
            <a:off x="2349370" y="4590000"/>
            <a:ext cx="606558" cy="0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>
            <a:extLst>
              <a:ext uri="{FF2B5EF4-FFF2-40B4-BE49-F238E27FC236}">
                <a16:creationId xmlns:a16="http://schemas.microsoft.com/office/drawing/2014/main" id="{E447E866-ED16-69B3-41DB-D0E5C4991181}"/>
              </a:ext>
            </a:extLst>
          </p:cNvPr>
          <p:cNvCxnSpPr>
            <a:cxnSpLocks/>
            <a:stCxn id="9" idx="3"/>
            <a:endCxn id="15" idx="1"/>
          </p:cNvCxnSpPr>
          <p:nvPr/>
        </p:nvCxnSpPr>
        <p:spPr>
          <a:xfrm>
            <a:off x="4333265" y="4589753"/>
            <a:ext cx="515763" cy="2012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!!NN">
            <a:extLst>
              <a:ext uri="{FF2B5EF4-FFF2-40B4-BE49-F238E27FC236}">
                <a16:creationId xmlns:a16="http://schemas.microsoft.com/office/drawing/2014/main" id="{14268096-921C-5DCE-747D-9ADC97ACA8B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61588" t="39800" r="15925" b="39698"/>
          <a:stretch/>
        </p:blipFill>
        <p:spPr>
          <a:xfrm>
            <a:off x="3053990" y="4243504"/>
            <a:ext cx="1046924" cy="692495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4285D976-7AAF-D481-FA65-6A3F68BB7865}"/>
              </a:ext>
            </a:extLst>
          </p:cNvPr>
          <p:cNvSpPr/>
          <p:nvPr/>
        </p:nvSpPr>
        <p:spPr>
          <a:xfrm>
            <a:off x="8350845" y="4259797"/>
            <a:ext cx="1377337" cy="7480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/>
          </a:p>
        </p:txBody>
      </p:sp>
      <p:pic>
        <p:nvPicPr>
          <p:cNvPr id="32" name="Graphic 31">
            <a:extLst>
              <a:ext uri="{FF2B5EF4-FFF2-40B4-BE49-F238E27FC236}">
                <a16:creationId xmlns:a16="http://schemas.microsoft.com/office/drawing/2014/main" id="{AB5BEFC8-C73B-9C52-7077-1DE4933D100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61588" t="39800" r="15925" b="39698"/>
          <a:stretch/>
        </p:blipFill>
        <p:spPr>
          <a:xfrm>
            <a:off x="8546536" y="4290195"/>
            <a:ext cx="1046924" cy="6924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2" name="Content Placeholder 1">
                <a:extLst>
                  <a:ext uri="{FF2B5EF4-FFF2-40B4-BE49-F238E27FC236}">
                    <a16:creationId xmlns:a16="http://schemas.microsoft.com/office/drawing/2014/main" id="{764E9FC4-1016-7929-C4FB-8E7DD880FE6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76225" y="1343918"/>
                <a:ext cx="10689172" cy="483304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Tx/>
                  <a:buBlip>
                    <a:blip r:embed="rId5">
                      <a:extLst>
                        <a:ext uri="{96DAC541-7B7A-43D3-8B79-37D633B846F1}">
                          <asvg:svgBlip xmlns:asvg="http://schemas.microsoft.com/office/drawing/2016/SVG/main" r:embed="rId6"/>
                        </a:ext>
                      </a:extLst>
                    </a:blip>
                  </a:buBlip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With initial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 of length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of length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dirty="0"/>
                  <a:t>, predict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dirty="0"/>
              </a:p>
              <a:p>
                <a:r>
                  <a:rPr lang="en-US" dirty="0"/>
                  <a:t>For next step use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(and part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 if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to predict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We only need to known ground truth field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 at beginning of prediction, the rest are prediction only</a:t>
                </a:r>
              </a:p>
              <a:p>
                <a:pPr lvl="1"/>
                <a:r>
                  <a:rPr lang="en-US" dirty="0"/>
                  <a:t>Since for QF/QD+ we do not have ground truth observable (B-Train)</a:t>
                </a:r>
              </a:p>
            </p:txBody>
          </p:sp>
        </mc:Choice>
        <mc:Fallback xmlns="">
          <p:sp>
            <p:nvSpPr>
              <p:cNvPr id="42" name="Content Placeholder 1">
                <a:extLst>
                  <a:ext uri="{FF2B5EF4-FFF2-40B4-BE49-F238E27FC236}">
                    <a16:creationId xmlns:a16="http://schemas.microsoft.com/office/drawing/2014/main" id="{764E9FC4-1016-7929-C4FB-8E7DD880FE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225" y="1343918"/>
                <a:ext cx="10689172" cy="4833045"/>
              </a:xfrm>
              <a:prstGeom prst="rect">
                <a:avLst/>
              </a:prstGeom>
              <a:blipFill>
                <a:blip r:embed="rId7"/>
                <a:stretch>
                  <a:fillRect l="-712" t="-18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Box 42">
            <a:extLst>
              <a:ext uri="{FF2B5EF4-FFF2-40B4-BE49-F238E27FC236}">
                <a16:creationId xmlns:a16="http://schemas.microsoft.com/office/drawing/2014/main" id="{624B2F92-0910-495D-D045-5015B140EC60}"/>
              </a:ext>
            </a:extLst>
          </p:cNvPr>
          <p:cNvSpPr txBox="1"/>
          <p:nvPr/>
        </p:nvSpPr>
        <p:spPr>
          <a:xfrm>
            <a:off x="8546536" y="5713284"/>
            <a:ext cx="249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Akin to unrolling an RNN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D41A525C-91A0-D0CA-A376-4BBC4C39B27F}"/>
              </a:ext>
            </a:extLst>
          </p:cNvPr>
          <p:cNvGrpSpPr/>
          <p:nvPr/>
        </p:nvGrpSpPr>
        <p:grpSpPr>
          <a:xfrm>
            <a:off x="4849028" y="4408108"/>
            <a:ext cx="566869" cy="376770"/>
            <a:chOff x="4573514" y="4534757"/>
            <a:chExt cx="566869" cy="37677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C6B48A8-8545-0BA3-7150-CF202B47F89F}"/>
                </a:ext>
              </a:extLst>
            </p:cNvPr>
            <p:cNvSpPr/>
            <p:nvPr/>
          </p:nvSpPr>
          <p:spPr>
            <a:xfrm>
              <a:off x="4573514" y="4577075"/>
              <a:ext cx="566869" cy="282678"/>
            </a:xfrm>
            <a:prstGeom prst="rect">
              <a:avLst/>
            </a:prstGeom>
            <a:noFill/>
            <a:ln w="28575">
              <a:solidFill>
                <a:srgbClr val="C00000"/>
              </a:solidFill>
              <a:prstDash val="lg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C7796EDD-13F3-7258-B7B9-D146B27C40AA}"/>
                    </a:ext>
                  </a:extLst>
                </p:cNvPr>
                <p:cNvSpPr txBox="1"/>
                <p:nvPr/>
              </p:nvSpPr>
              <p:spPr>
                <a:xfrm>
                  <a:off x="4647523" y="4534757"/>
                  <a:ext cx="481735" cy="3767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</m:acc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C7796EDD-13F3-7258-B7B9-D146B27C40A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47523" y="4534757"/>
                  <a:ext cx="481735" cy="376770"/>
                </a:xfrm>
                <a:prstGeom prst="rect">
                  <a:avLst/>
                </a:prstGeom>
                <a:blipFill>
                  <a:blip r:embed="rId8"/>
                  <a:stretch>
                    <a:fillRect t="-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72414795-2ED2-9B9A-D72A-8754EAA7073B}"/>
              </a:ext>
            </a:extLst>
          </p:cNvPr>
          <p:cNvGrpSpPr/>
          <p:nvPr/>
        </p:nvGrpSpPr>
        <p:grpSpPr>
          <a:xfrm>
            <a:off x="554419" y="4243504"/>
            <a:ext cx="1794951" cy="677457"/>
            <a:chOff x="554419" y="4243504"/>
            <a:chExt cx="1794951" cy="677457"/>
          </a:xfrm>
        </p:grpSpPr>
        <p:sp>
          <p:nvSpPr>
            <p:cNvPr id="10" name="!!IPAST">
              <a:extLst>
                <a:ext uri="{FF2B5EF4-FFF2-40B4-BE49-F238E27FC236}">
                  <a16:creationId xmlns:a16="http://schemas.microsoft.com/office/drawing/2014/main" id="{D24268B6-E7C1-542A-FB30-9CE727754D47}"/>
                </a:ext>
              </a:extLst>
            </p:cNvPr>
            <p:cNvSpPr/>
            <p:nvPr/>
          </p:nvSpPr>
          <p:spPr>
            <a:xfrm>
              <a:off x="554419" y="4307335"/>
              <a:ext cx="1228082" cy="270000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BDD2118-8750-B44B-58D6-81440B2501AE}"/>
                </a:ext>
              </a:extLst>
            </p:cNvPr>
            <p:cNvSpPr/>
            <p:nvPr/>
          </p:nvSpPr>
          <p:spPr>
            <a:xfrm>
              <a:off x="554419" y="4589753"/>
              <a:ext cx="1228082" cy="270000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46C1C97-C269-BD85-0096-AC21DAE05EF0}"/>
                </a:ext>
              </a:extLst>
            </p:cNvPr>
            <p:cNvSpPr/>
            <p:nvPr/>
          </p:nvSpPr>
          <p:spPr>
            <a:xfrm>
              <a:off x="1795206" y="4307335"/>
              <a:ext cx="554164" cy="269731"/>
            </a:xfrm>
            <a:prstGeom prst="rect">
              <a:avLst/>
            </a:prstGeom>
            <a:noFill/>
            <a:ln w="28575">
              <a:solidFill>
                <a:srgbClr val="00B050"/>
              </a:solidFill>
              <a:prstDash val="lg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6A4C23C3-30EC-7DC5-D458-23D5F4594BE1}"/>
                    </a:ext>
                  </a:extLst>
                </p:cNvPr>
                <p:cNvSpPr txBox="1"/>
                <p:nvPr/>
              </p:nvSpPr>
              <p:spPr>
                <a:xfrm>
                  <a:off x="958691" y="4243504"/>
                  <a:ext cx="41953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6A4C23C3-30EC-7DC5-D458-23D5F4594BE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8691" y="4243504"/>
                  <a:ext cx="419537" cy="369332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D47C6B04-1869-A150-900E-476A0CDC6A10}"/>
                    </a:ext>
                  </a:extLst>
                </p:cNvPr>
                <p:cNvSpPr txBox="1"/>
                <p:nvPr/>
              </p:nvSpPr>
              <p:spPr>
                <a:xfrm>
                  <a:off x="925280" y="4551629"/>
                  <a:ext cx="48705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D47C6B04-1869-A150-900E-476A0CDC6A1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5280" y="4551629"/>
                  <a:ext cx="487056" cy="369332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7CD3C76A-C1A4-B5CB-8E6B-B500EF0E00E0}"/>
                    </a:ext>
                  </a:extLst>
                </p:cNvPr>
                <p:cNvSpPr txBox="1"/>
                <p:nvPr/>
              </p:nvSpPr>
              <p:spPr>
                <a:xfrm>
                  <a:off x="1862447" y="4245450"/>
                  <a:ext cx="41421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7CD3C76A-C1A4-B5CB-8E6B-B500EF0E00E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62447" y="4245450"/>
                  <a:ext cx="414216" cy="369332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59" name="Elbow Connector 58">
            <a:extLst>
              <a:ext uri="{FF2B5EF4-FFF2-40B4-BE49-F238E27FC236}">
                <a16:creationId xmlns:a16="http://schemas.microsoft.com/office/drawing/2014/main" id="{B075A9A8-09A8-0BED-145E-A262F731AAC5}"/>
              </a:ext>
            </a:extLst>
          </p:cNvPr>
          <p:cNvCxnSpPr>
            <a:cxnSpLocks/>
            <a:stCxn id="15" idx="3"/>
          </p:cNvCxnSpPr>
          <p:nvPr/>
        </p:nvCxnSpPr>
        <p:spPr>
          <a:xfrm flipV="1">
            <a:off x="5415897" y="4588471"/>
            <a:ext cx="810468" cy="3294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Freeform 65">
            <a:extLst>
              <a:ext uri="{FF2B5EF4-FFF2-40B4-BE49-F238E27FC236}">
                <a16:creationId xmlns:a16="http://schemas.microsoft.com/office/drawing/2014/main" id="{6EF2B0D9-9C10-C0DB-7F2C-72D8C1C78064}"/>
              </a:ext>
            </a:extLst>
          </p:cNvPr>
          <p:cNvSpPr/>
          <p:nvPr/>
        </p:nvSpPr>
        <p:spPr>
          <a:xfrm>
            <a:off x="1691376" y="4630140"/>
            <a:ext cx="4112157" cy="1370752"/>
          </a:xfrm>
          <a:custGeom>
            <a:avLst/>
            <a:gdLst>
              <a:gd name="connsiteX0" fmla="*/ 0 w 3985706"/>
              <a:gd name="connsiteY0" fmla="*/ 132139 h 1323544"/>
              <a:gd name="connsiteX1" fmla="*/ 967255 w 3985706"/>
              <a:gd name="connsiteY1" fmla="*/ 1226248 h 1323544"/>
              <a:gd name="connsiteX2" fmla="*/ 3726312 w 3985706"/>
              <a:gd name="connsiteY2" fmla="*/ 1131108 h 1323544"/>
              <a:gd name="connsiteX3" fmla="*/ 3869022 w 3985706"/>
              <a:gd name="connsiteY3" fmla="*/ 0 h 1323544"/>
              <a:gd name="connsiteX4" fmla="*/ 3869022 w 3985706"/>
              <a:gd name="connsiteY4" fmla="*/ 0 h 1323544"/>
              <a:gd name="connsiteX0" fmla="*/ 0 w 3869022"/>
              <a:gd name="connsiteY0" fmla="*/ 132139 h 1382989"/>
              <a:gd name="connsiteX1" fmla="*/ 967255 w 3869022"/>
              <a:gd name="connsiteY1" fmla="*/ 1226248 h 1382989"/>
              <a:gd name="connsiteX2" fmla="*/ 3139495 w 3869022"/>
              <a:gd name="connsiteY2" fmla="*/ 1245670 h 1382989"/>
              <a:gd name="connsiteX3" fmla="*/ 3869022 w 3869022"/>
              <a:gd name="connsiteY3" fmla="*/ 0 h 1382989"/>
              <a:gd name="connsiteX4" fmla="*/ 3869022 w 3869022"/>
              <a:gd name="connsiteY4" fmla="*/ 0 h 1382989"/>
              <a:gd name="connsiteX0" fmla="*/ 0 w 3869022"/>
              <a:gd name="connsiteY0" fmla="*/ 132139 h 1316091"/>
              <a:gd name="connsiteX1" fmla="*/ 967255 w 3869022"/>
              <a:gd name="connsiteY1" fmla="*/ 1226248 h 1316091"/>
              <a:gd name="connsiteX2" fmla="*/ 3139495 w 3869022"/>
              <a:gd name="connsiteY2" fmla="*/ 1245670 h 1316091"/>
              <a:gd name="connsiteX3" fmla="*/ 3869022 w 3869022"/>
              <a:gd name="connsiteY3" fmla="*/ 0 h 1316091"/>
              <a:gd name="connsiteX4" fmla="*/ 3869022 w 3869022"/>
              <a:gd name="connsiteY4" fmla="*/ 0 h 1316091"/>
              <a:gd name="connsiteX0" fmla="*/ 0 w 3869022"/>
              <a:gd name="connsiteY0" fmla="*/ 132139 h 1245670"/>
              <a:gd name="connsiteX1" fmla="*/ 967255 w 3869022"/>
              <a:gd name="connsiteY1" fmla="*/ 1226248 h 1245670"/>
              <a:gd name="connsiteX2" fmla="*/ 3139495 w 3869022"/>
              <a:gd name="connsiteY2" fmla="*/ 1245670 h 1245670"/>
              <a:gd name="connsiteX3" fmla="*/ 3869022 w 3869022"/>
              <a:gd name="connsiteY3" fmla="*/ 0 h 1245670"/>
              <a:gd name="connsiteX4" fmla="*/ 3869022 w 3869022"/>
              <a:gd name="connsiteY4" fmla="*/ 0 h 1245670"/>
              <a:gd name="connsiteX0" fmla="*/ 0 w 3425788"/>
              <a:gd name="connsiteY0" fmla="*/ 137595 h 1312103"/>
              <a:gd name="connsiteX1" fmla="*/ 524021 w 3425788"/>
              <a:gd name="connsiteY1" fmla="*/ 1226248 h 1312103"/>
              <a:gd name="connsiteX2" fmla="*/ 2696261 w 3425788"/>
              <a:gd name="connsiteY2" fmla="*/ 1245670 h 1312103"/>
              <a:gd name="connsiteX3" fmla="*/ 3425788 w 3425788"/>
              <a:gd name="connsiteY3" fmla="*/ 0 h 1312103"/>
              <a:gd name="connsiteX4" fmla="*/ 3425788 w 3425788"/>
              <a:gd name="connsiteY4" fmla="*/ 0 h 1312103"/>
              <a:gd name="connsiteX0" fmla="*/ 0 w 3425788"/>
              <a:gd name="connsiteY0" fmla="*/ 137595 h 1312103"/>
              <a:gd name="connsiteX1" fmla="*/ 524021 w 3425788"/>
              <a:gd name="connsiteY1" fmla="*/ 1226248 h 1312103"/>
              <a:gd name="connsiteX2" fmla="*/ 2696261 w 3425788"/>
              <a:gd name="connsiteY2" fmla="*/ 1245670 h 1312103"/>
              <a:gd name="connsiteX3" fmla="*/ 3425788 w 3425788"/>
              <a:gd name="connsiteY3" fmla="*/ 0 h 1312103"/>
              <a:gd name="connsiteX4" fmla="*/ 3425788 w 3425788"/>
              <a:gd name="connsiteY4" fmla="*/ 0 h 1312103"/>
              <a:gd name="connsiteX0" fmla="*/ 0 w 3425788"/>
              <a:gd name="connsiteY0" fmla="*/ 137595 h 1334716"/>
              <a:gd name="connsiteX1" fmla="*/ 524021 w 3425788"/>
              <a:gd name="connsiteY1" fmla="*/ 1226248 h 1334716"/>
              <a:gd name="connsiteX2" fmla="*/ 2708747 w 3425788"/>
              <a:gd name="connsiteY2" fmla="*/ 1300224 h 1334716"/>
              <a:gd name="connsiteX3" fmla="*/ 3425788 w 3425788"/>
              <a:gd name="connsiteY3" fmla="*/ 0 h 1334716"/>
              <a:gd name="connsiteX4" fmla="*/ 3425788 w 3425788"/>
              <a:gd name="connsiteY4" fmla="*/ 0 h 1334716"/>
              <a:gd name="connsiteX0" fmla="*/ 0 w 3425788"/>
              <a:gd name="connsiteY0" fmla="*/ 137595 h 1337366"/>
              <a:gd name="connsiteX1" fmla="*/ 524021 w 3425788"/>
              <a:gd name="connsiteY1" fmla="*/ 1226248 h 1337366"/>
              <a:gd name="connsiteX2" fmla="*/ 2714990 w 3425788"/>
              <a:gd name="connsiteY2" fmla="*/ 1305680 h 1337366"/>
              <a:gd name="connsiteX3" fmla="*/ 3425788 w 3425788"/>
              <a:gd name="connsiteY3" fmla="*/ 0 h 1337366"/>
              <a:gd name="connsiteX4" fmla="*/ 3425788 w 3425788"/>
              <a:gd name="connsiteY4" fmla="*/ 0 h 1337366"/>
              <a:gd name="connsiteX0" fmla="*/ 0 w 3425788"/>
              <a:gd name="connsiteY0" fmla="*/ 137595 h 1352191"/>
              <a:gd name="connsiteX1" fmla="*/ 524021 w 3425788"/>
              <a:gd name="connsiteY1" fmla="*/ 1226248 h 1352191"/>
              <a:gd name="connsiteX2" fmla="*/ 2714990 w 3425788"/>
              <a:gd name="connsiteY2" fmla="*/ 1305680 h 1352191"/>
              <a:gd name="connsiteX3" fmla="*/ 3425788 w 3425788"/>
              <a:gd name="connsiteY3" fmla="*/ 0 h 1352191"/>
              <a:gd name="connsiteX4" fmla="*/ 3425788 w 3425788"/>
              <a:gd name="connsiteY4" fmla="*/ 0 h 1352191"/>
              <a:gd name="connsiteX0" fmla="*/ 81007 w 3506795"/>
              <a:gd name="connsiteY0" fmla="*/ 137595 h 1312590"/>
              <a:gd name="connsiteX1" fmla="*/ 605028 w 3506795"/>
              <a:gd name="connsiteY1" fmla="*/ 1226248 h 1312590"/>
              <a:gd name="connsiteX2" fmla="*/ 2795997 w 3506795"/>
              <a:gd name="connsiteY2" fmla="*/ 1305680 h 1312590"/>
              <a:gd name="connsiteX3" fmla="*/ 3506795 w 3506795"/>
              <a:gd name="connsiteY3" fmla="*/ 0 h 1312590"/>
              <a:gd name="connsiteX4" fmla="*/ 3506795 w 3506795"/>
              <a:gd name="connsiteY4" fmla="*/ 0 h 1312590"/>
              <a:gd name="connsiteX0" fmla="*/ 2985 w 3428773"/>
              <a:gd name="connsiteY0" fmla="*/ 137595 h 1384434"/>
              <a:gd name="connsiteX1" fmla="*/ 801686 w 3428773"/>
              <a:gd name="connsiteY1" fmla="*/ 1242614 h 1384434"/>
              <a:gd name="connsiteX2" fmla="*/ 2717975 w 3428773"/>
              <a:gd name="connsiteY2" fmla="*/ 1305680 h 1384434"/>
              <a:gd name="connsiteX3" fmla="*/ 3428773 w 3428773"/>
              <a:gd name="connsiteY3" fmla="*/ 0 h 1384434"/>
              <a:gd name="connsiteX4" fmla="*/ 3428773 w 3428773"/>
              <a:gd name="connsiteY4" fmla="*/ 0 h 1384434"/>
              <a:gd name="connsiteX0" fmla="*/ 2985 w 3428773"/>
              <a:gd name="connsiteY0" fmla="*/ 137595 h 1305698"/>
              <a:gd name="connsiteX1" fmla="*/ 801686 w 3428773"/>
              <a:gd name="connsiteY1" fmla="*/ 1242614 h 1305698"/>
              <a:gd name="connsiteX2" fmla="*/ 2717975 w 3428773"/>
              <a:gd name="connsiteY2" fmla="*/ 1305680 h 1305698"/>
              <a:gd name="connsiteX3" fmla="*/ 3428773 w 3428773"/>
              <a:gd name="connsiteY3" fmla="*/ 0 h 1305698"/>
              <a:gd name="connsiteX4" fmla="*/ 3428773 w 3428773"/>
              <a:gd name="connsiteY4" fmla="*/ 0 h 1305698"/>
              <a:gd name="connsiteX0" fmla="*/ 0 w 3425788"/>
              <a:gd name="connsiteY0" fmla="*/ 137595 h 1329877"/>
              <a:gd name="connsiteX1" fmla="*/ 798701 w 3425788"/>
              <a:gd name="connsiteY1" fmla="*/ 1242614 h 1329877"/>
              <a:gd name="connsiteX2" fmla="*/ 2727476 w 3425788"/>
              <a:gd name="connsiteY2" fmla="*/ 1262037 h 1329877"/>
              <a:gd name="connsiteX3" fmla="*/ 3425788 w 3425788"/>
              <a:gd name="connsiteY3" fmla="*/ 0 h 1329877"/>
              <a:gd name="connsiteX4" fmla="*/ 3425788 w 3425788"/>
              <a:gd name="connsiteY4" fmla="*/ 0 h 1329877"/>
              <a:gd name="connsiteX0" fmla="*/ 0 w 3425788"/>
              <a:gd name="connsiteY0" fmla="*/ 137595 h 1332569"/>
              <a:gd name="connsiteX1" fmla="*/ 798701 w 3425788"/>
              <a:gd name="connsiteY1" fmla="*/ 1242614 h 1332569"/>
              <a:gd name="connsiteX2" fmla="*/ 2727476 w 3425788"/>
              <a:gd name="connsiteY2" fmla="*/ 1262037 h 1332569"/>
              <a:gd name="connsiteX3" fmla="*/ 3425788 w 3425788"/>
              <a:gd name="connsiteY3" fmla="*/ 0 h 1332569"/>
              <a:gd name="connsiteX4" fmla="*/ 3425788 w 3425788"/>
              <a:gd name="connsiteY4" fmla="*/ 0 h 1332569"/>
              <a:gd name="connsiteX0" fmla="*/ 0 w 3425788"/>
              <a:gd name="connsiteY0" fmla="*/ 137595 h 1262037"/>
              <a:gd name="connsiteX1" fmla="*/ 798701 w 3425788"/>
              <a:gd name="connsiteY1" fmla="*/ 1242614 h 1262037"/>
              <a:gd name="connsiteX2" fmla="*/ 2727476 w 3425788"/>
              <a:gd name="connsiteY2" fmla="*/ 1262037 h 1262037"/>
              <a:gd name="connsiteX3" fmla="*/ 3425788 w 3425788"/>
              <a:gd name="connsiteY3" fmla="*/ 0 h 1262037"/>
              <a:gd name="connsiteX4" fmla="*/ 3425788 w 3425788"/>
              <a:gd name="connsiteY4" fmla="*/ 0 h 1262037"/>
              <a:gd name="connsiteX0" fmla="*/ 0 w 3425788"/>
              <a:gd name="connsiteY0" fmla="*/ 290345 h 1414787"/>
              <a:gd name="connsiteX1" fmla="*/ 798701 w 3425788"/>
              <a:gd name="connsiteY1" fmla="*/ 1395364 h 1414787"/>
              <a:gd name="connsiteX2" fmla="*/ 2727476 w 3425788"/>
              <a:gd name="connsiteY2" fmla="*/ 1414787 h 1414787"/>
              <a:gd name="connsiteX3" fmla="*/ 3425788 w 3425788"/>
              <a:gd name="connsiteY3" fmla="*/ 152750 h 1414787"/>
              <a:gd name="connsiteX4" fmla="*/ 3421385 w 3425788"/>
              <a:gd name="connsiteY4" fmla="*/ 0 h 1414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5788" h="1414787">
                <a:moveTo>
                  <a:pt x="0" y="290345"/>
                </a:moveTo>
                <a:cubicBezTo>
                  <a:pt x="4547" y="956001"/>
                  <a:pt x="287938" y="1387983"/>
                  <a:pt x="798701" y="1395364"/>
                </a:cubicBezTo>
                <a:lnTo>
                  <a:pt x="2727476" y="1414787"/>
                </a:lnTo>
                <a:cubicBezTo>
                  <a:pt x="3352606" y="1409532"/>
                  <a:pt x="3425788" y="152750"/>
                  <a:pt x="3425788" y="152750"/>
                </a:cubicBezTo>
                <a:lnTo>
                  <a:pt x="3421385" y="0"/>
                </a:lnTo>
              </a:path>
            </a:pathLst>
          </a:custGeom>
          <a:noFill/>
          <a:ln w="38100">
            <a:solidFill>
              <a:schemeClr val="accent1"/>
            </a:solidFill>
            <a:prstDash val="sysDash"/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F4AD9A66-C351-D05C-4FD7-AD89967C709D}"/>
              </a:ext>
            </a:extLst>
          </p:cNvPr>
          <p:cNvGrpSpPr/>
          <p:nvPr/>
        </p:nvGrpSpPr>
        <p:grpSpPr>
          <a:xfrm>
            <a:off x="6203638" y="4243504"/>
            <a:ext cx="1520808" cy="702823"/>
            <a:chOff x="6203638" y="4243504"/>
            <a:chExt cx="1520808" cy="702823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D4D2B99-35C5-700E-5DE8-90448471568F}"/>
                </a:ext>
              </a:extLst>
            </p:cNvPr>
            <p:cNvSpPr/>
            <p:nvPr/>
          </p:nvSpPr>
          <p:spPr>
            <a:xfrm>
              <a:off x="6590710" y="4308143"/>
              <a:ext cx="566868" cy="282418"/>
            </a:xfrm>
            <a:prstGeom prst="rect">
              <a:avLst/>
            </a:prstGeom>
            <a:noFill/>
            <a:ln w="28575">
              <a:solidFill>
                <a:srgbClr val="00B050"/>
              </a:solidFill>
              <a:prstDash val="lg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F07A045-CBF0-CBB6-A506-4B2FE4772ED0}"/>
                </a:ext>
              </a:extLst>
            </p:cNvPr>
            <p:cNvSpPr/>
            <p:nvPr/>
          </p:nvSpPr>
          <p:spPr>
            <a:xfrm>
              <a:off x="6272830" y="4308403"/>
              <a:ext cx="317880" cy="284231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4A70F74-CAB1-017B-12B1-C59AA07015F0}"/>
                </a:ext>
              </a:extLst>
            </p:cNvPr>
            <p:cNvSpPr/>
            <p:nvPr/>
          </p:nvSpPr>
          <p:spPr>
            <a:xfrm>
              <a:off x="6272830" y="4590821"/>
              <a:ext cx="317880" cy="284231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8AB1020A-FF80-E726-6F10-BE305394C8A6}"/>
                </a:ext>
              </a:extLst>
            </p:cNvPr>
            <p:cNvSpPr/>
            <p:nvPr/>
          </p:nvSpPr>
          <p:spPr>
            <a:xfrm>
              <a:off x="6590710" y="4590821"/>
              <a:ext cx="566869" cy="284491"/>
            </a:xfrm>
            <a:prstGeom prst="rect">
              <a:avLst/>
            </a:prstGeom>
            <a:noFill/>
            <a:ln w="28575">
              <a:solidFill>
                <a:srgbClr val="C00000"/>
              </a:solidFill>
              <a:prstDash val="lg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8BF0771B-9E62-C210-514F-EAA9D1590FA4}"/>
                </a:ext>
              </a:extLst>
            </p:cNvPr>
            <p:cNvSpPr/>
            <p:nvPr/>
          </p:nvSpPr>
          <p:spPr>
            <a:xfrm>
              <a:off x="7157578" y="4306053"/>
              <a:ext cx="566868" cy="282418"/>
            </a:xfrm>
            <a:prstGeom prst="rect">
              <a:avLst/>
            </a:prstGeom>
            <a:noFill/>
            <a:ln w="28575">
              <a:solidFill>
                <a:srgbClr val="00B050"/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B73F411-EBB9-4F9D-1B45-6C7B3BE00E91}"/>
                </a:ext>
              </a:extLst>
            </p:cNvPr>
            <p:cNvSpPr/>
            <p:nvPr/>
          </p:nvSpPr>
          <p:spPr>
            <a:xfrm>
              <a:off x="6455938" y="4326329"/>
              <a:ext cx="317880" cy="2483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0D02B3F1-A1B7-D4E2-026E-4772AFA7295B}"/>
                </a:ext>
              </a:extLst>
            </p:cNvPr>
            <p:cNvSpPr/>
            <p:nvPr/>
          </p:nvSpPr>
          <p:spPr>
            <a:xfrm>
              <a:off x="6437583" y="4610931"/>
              <a:ext cx="317880" cy="2483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B2D7AEF6-437E-2D76-1665-40F8361E8442}"/>
                    </a:ext>
                  </a:extLst>
                </p:cNvPr>
                <p:cNvSpPr txBox="1"/>
                <p:nvPr/>
              </p:nvSpPr>
              <p:spPr>
                <a:xfrm>
                  <a:off x="7242680" y="4249588"/>
                  <a:ext cx="41953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B2D7AEF6-437E-2D76-1665-40F8361E844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42680" y="4249588"/>
                  <a:ext cx="419537" cy="369332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CC54077D-05A4-9E12-9393-17985F236900}"/>
                    </a:ext>
                  </a:extLst>
                </p:cNvPr>
                <p:cNvSpPr txBox="1"/>
                <p:nvPr/>
              </p:nvSpPr>
              <p:spPr>
                <a:xfrm>
                  <a:off x="6747059" y="4569557"/>
                  <a:ext cx="481735" cy="3767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</m:acc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CC54077D-05A4-9E12-9393-17985F23690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47059" y="4569557"/>
                  <a:ext cx="481735" cy="376770"/>
                </a:xfrm>
                <a:prstGeom prst="rect">
                  <a:avLst/>
                </a:prstGeom>
                <a:blipFill>
                  <a:blip r:embed="rId13"/>
                  <a:stretch>
                    <a:fillRect t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18E91849-2624-0AC4-1D98-3DD71631D0B1}"/>
                    </a:ext>
                  </a:extLst>
                </p:cNvPr>
                <p:cNvSpPr txBox="1"/>
                <p:nvPr/>
              </p:nvSpPr>
              <p:spPr>
                <a:xfrm>
                  <a:off x="6203638" y="4540087"/>
                  <a:ext cx="48705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chemeClr val="bg2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18E91849-2624-0AC4-1D98-3DD71631D0B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03638" y="4540087"/>
                  <a:ext cx="487056" cy="369332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D37141C3-90CD-7A33-9172-5462054A4BD8}"/>
                    </a:ext>
                  </a:extLst>
                </p:cNvPr>
                <p:cNvSpPr txBox="1"/>
                <p:nvPr/>
              </p:nvSpPr>
              <p:spPr>
                <a:xfrm>
                  <a:off x="6214052" y="4274429"/>
                  <a:ext cx="41953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chemeClr val="bg2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D37141C3-90CD-7A33-9172-5462054A4BD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14052" y="4274429"/>
                  <a:ext cx="419538" cy="369332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916E4266-E455-B41B-84F5-009737E88808}"/>
                    </a:ext>
                  </a:extLst>
                </p:cNvPr>
                <p:cNvSpPr txBox="1"/>
                <p:nvPr/>
              </p:nvSpPr>
              <p:spPr>
                <a:xfrm>
                  <a:off x="6744984" y="4243504"/>
                  <a:ext cx="41421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916E4266-E455-B41B-84F5-009737E8880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44984" y="4243504"/>
                  <a:ext cx="414216" cy="369332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CDD68236-EE72-6460-F305-EA91D3A94CF7}"/>
                </a:ext>
              </a:extLst>
            </p:cNvPr>
            <p:cNvCxnSpPr>
              <a:cxnSpLocks/>
            </p:cNvCxnSpPr>
            <p:nvPr/>
          </p:nvCxnSpPr>
          <p:spPr>
            <a:xfrm>
              <a:off x="6590710" y="4326329"/>
              <a:ext cx="0" cy="548723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1517A197-1B40-E5E1-E88B-6F599D97B7C0}"/>
                </a:ext>
              </a:extLst>
            </p:cNvPr>
            <p:cNvCxnSpPr>
              <a:cxnSpLocks/>
            </p:cNvCxnSpPr>
            <p:nvPr/>
          </p:nvCxnSpPr>
          <p:spPr>
            <a:xfrm>
              <a:off x="6272830" y="4326329"/>
              <a:ext cx="0" cy="548723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8" name="Elbow Connector 77">
            <a:extLst>
              <a:ext uri="{FF2B5EF4-FFF2-40B4-BE49-F238E27FC236}">
                <a16:creationId xmlns:a16="http://schemas.microsoft.com/office/drawing/2014/main" id="{472120BB-DD85-0E95-E1A1-D5CFF365D686}"/>
              </a:ext>
            </a:extLst>
          </p:cNvPr>
          <p:cNvCxnSpPr>
            <a:cxnSpLocks/>
            <a:endCxn id="80" idx="1"/>
          </p:cNvCxnSpPr>
          <p:nvPr/>
        </p:nvCxnSpPr>
        <p:spPr>
          <a:xfrm>
            <a:off x="9727749" y="4602779"/>
            <a:ext cx="515763" cy="0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9" name="Group 78">
            <a:extLst>
              <a:ext uri="{FF2B5EF4-FFF2-40B4-BE49-F238E27FC236}">
                <a16:creationId xmlns:a16="http://schemas.microsoft.com/office/drawing/2014/main" id="{65F5FC43-1B37-D41F-9D92-F7C97DF0A85A}"/>
              </a:ext>
            </a:extLst>
          </p:cNvPr>
          <p:cNvGrpSpPr/>
          <p:nvPr/>
        </p:nvGrpSpPr>
        <p:grpSpPr>
          <a:xfrm>
            <a:off x="10243512" y="4421134"/>
            <a:ext cx="566869" cy="376770"/>
            <a:chOff x="4573514" y="4534757"/>
            <a:chExt cx="566869" cy="376770"/>
          </a:xfrm>
        </p:grpSpPr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70E05795-82DA-F3C8-8D5F-0519F8C846F8}"/>
                </a:ext>
              </a:extLst>
            </p:cNvPr>
            <p:cNvSpPr/>
            <p:nvPr/>
          </p:nvSpPr>
          <p:spPr>
            <a:xfrm>
              <a:off x="4573514" y="4577075"/>
              <a:ext cx="566869" cy="282678"/>
            </a:xfrm>
            <a:prstGeom prst="rect">
              <a:avLst/>
            </a:prstGeom>
            <a:noFill/>
            <a:ln w="28575">
              <a:solidFill>
                <a:srgbClr val="C00000"/>
              </a:solidFill>
              <a:prstDash val="lg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id="{1FC10DD2-3E77-8B7B-DEB3-FB488D5C6DB3}"/>
                    </a:ext>
                  </a:extLst>
                </p:cNvPr>
                <p:cNvSpPr txBox="1"/>
                <p:nvPr/>
              </p:nvSpPr>
              <p:spPr>
                <a:xfrm>
                  <a:off x="4647523" y="4534757"/>
                  <a:ext cx="487056" cy="3767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</m:acc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id="{1FC10DD2-3E77-8B7B-DEB3-FB488D5C6DB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47523" y="4534757"/>
                  <a:ext cx="487056" cy="376770"/>
                </a:xfrm>
                <a:prstGeom prst="rect">
                  <a:avLst/>
                </a:prstGeom>
                <a:blipFill>
                  <a:blip r:embed="rId17"/>
                  <a:stretch>
                    <a:fillRect t="-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82" name="Elbow Connector 81">
            <a:extLst>
              <a:ext uri="{FF2B5EF4-FFF2-40B4-BE49-F238E27FC236}">
                <a16:creationId xmlns:a16="http://schemas.microsoft.com/office/drawing/2014/main" id="{DBB2A39C-A882-DC5F-F0C8-893BE20F92BB}"/>
              </a:ext>
            </a:extLst>
          </p:cNvPr>
          <p:cNvCxnSpPr>
            <a:cxnSpLocks/>
            <a:endCxn id="31" idx="1"/>
          </p:cNvCxnSpPr>
          <p:nvPr/>
        </p:nvCxnSpPr>
        <p:spPr>
          <a:xfrm flipV="1">
            <a:off x="7744124" y="4633817"/>
            <a:ext cx="606721" cy="0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A86A3D6C-8D46-ADED-4C18-0FE185EAFA9E}"/>
              </a:ext>
            </a:extLst>
          </p:cNvPr>
          <p:cNvSpPr txBox="1"/>
          <p:nvPr/>
        </p:nvSpPr>
        <p:spPr>
          <a:xfrm>
            <a:off x="11115903" y="4419551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</a:t>
            </a:r>
          </a:p>
        </p:txBody>
      </p:sp>
      <p:sp>
        <p:nvSpPr>
          <p:cNvPr id="87" name="Date Placeholder 86">
            <a:extLst>
              <a:ext uri="{FF2B5EF4-FFF2-40B4-BE49-F238E27FC236}">
                <a16:creationId xmlns:a16="http://schemas.microsoft.com/office/drawing/2014/main" id="{7AE7C8C3-9009-AA95-2F90-B5D69C53C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2024-11-14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830898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43" grpId="0"/>
      <p:bldP spid="66" grpId="0" animBg="1"/>
      <p:bldP spid="8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EF0498-07AA-09C0-3DD9-37D48771AD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B426BE8A-FE15-3E20-EB21-0A3F4B417715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376225" y="1343918"/>
                <a:ext cx="3629718" cy="4833045"/>
              </a:xfrm>
            </p:spPr>
            <p:txBody>
              <a:bodyPr/>
              <a:lstStyle/>
              <a:p>
                <a:r>
                  <a:rPr lang="en-US" dirty="0"/>
                  <a:t>Validation on common supercycle show promising results</a:t>
                </a:r>
              </a:p>
              <a:p>
                <a:pPr lvl="1"/>
                <a:r>
                  <a:rPr lang="en-US" b="0" dirty="0"/>
                  <a:t>Below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US" dirty="0"/>
                  <a:t> T error in most cases</a:t>
                </a:r>
              </a:p>
              <a:p>
                <a:pPr lvl="1"/>
                <a:r>
                  <a:rPr lang="en-US" dirty="0"/>
                  <a:t>Error does not seem to run away / accumulate when predicting autoregressively 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B426BE8A-FE15-3E20-EB21-0A3F4B41771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376225" y="1343918"/>
                <a:ext cx="3629718" cy="4833045"/>
              </a:xfrm>
              <a:blipFill>
                <a:blip r:embed="rId2"/>
                <a:stretch>
                  <a:fillRect l="-2091" t="-1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F7BC89-0633-8049-899D-9CDE124F1DA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C6EED-58C5-79ED-1B72-5DF64D504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Hysteresis Compensation Progress | EPA community Meeting #4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4E62A8-BD67-5E65-5D3D-C4CD5C2621D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Predict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DA1BCBA-988E-0A7C-D0E1-2C42DC0131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Validation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E7789C2-B985-56D1-1654-37175EC3B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2024-11-14</a:t>
            </a:r>
            <a:endParaRPr lang="en-CH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173A7A2-49F5-7D34-D997-5DC42C68375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152173" y="1678832"/>
            <a:ext cx="7663601" cy="4025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70977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E72622-8E4B-16EC-42E7-1E55E9E6A2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78BE21-AAD6-03DF-A522-F494F2CC6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Hysteresis Compensation Progress | EPA community Meeting #4</a:t>
            </a:r>
            <a:endParaRPr lang="en-CH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8B08BE7-D938-5B6D-9B80-AC3EB31AC90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Predict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F209BC-BED7-891B-D67C-F450EAF03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Cycle-by-Cycle Online inference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1566555-C243-2F85-B88C-1CA4E8A572E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816000" y="3759229"/>
            <a:ext cx="3173667" cy="2610895"/>
          </a:xfrm>
        </p:spPr>
      </p:pic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EED4F44-0A97-5665-029C-D6060BB959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2024-11-14</a:t>
            </a:r>
            <a:endParaRPr lang="en-CH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8E1367C-881E-8D67-8178-C0B4B979FA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6331" y="3957920"/>
            <a:ext cx="3173667" cy="201021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6F927A7-813E-3BEB-F739-BFD4700DF9EC}"/>
              </a:ext>
            </a:extLst>
          </p:cNvPr>
          <p:cNvSpPr txBox="1"/>
          <p:nvPr/>
        </p:nvSpPr>
        <p:spPr>
          <a:xfrm>
            <a:off x="3021084" y="5917791"/>
            <a:ext cx="960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Precycle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EF36DC5-5EDA-80DD-34EF-0522B4099F88}"/>
              </a:ext>
            </a:extLst>
          </p:cNvPr>
          <p:cNvSpPr txBox="1"/>
          <p:nvPr/>
        </p:nvSpPr>
        <p:spPr>
          <a:xfrm>
            <a:off x="5846317" y="5615055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ontent Placeholder 1">
                <a:extLst>
                  <a:ext uri="{FF2B5EF4-FFF2-40B4-BE49-F238E27FC236}">
                    <a16:creationId xmlns:a16="http://schemas.microsoft.com/office/drawing/2014/main" id="{BED1FA53-631E-F01D-82CC-C37A4C33795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7350" y="1268913"/>
                <a:ext cx="11444662" cy="2601919"/>
              </a:xfrm>
              <a:prstGeom prst="rect">
                <a:avLst/>
              </a:prstGeom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Tx/>
                  <a:buBlip>
                    <a:blip r:embed="rId5">
                      <a:extLst>
                        <a:ext uri="{96DAC541-7B7A-43D3-8B79-37D633B846F1}">
                          <asvg:svgBlip xmlns:asvg="http://schemas.microsoft.com/office/drawing/2016/SVG/main" r:embed="rId6"/>
                        </a:ext>
                      </a:extLst>
                    </a:blip>
                  </a:buBlip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Precycle the magnets to always start from the same field</a:t>
                </a:r>
              </a:p>
              <a:p>
                <a:pPr lvl="1"/>
                <a:r>
                  <a:rPr lang="en-US" dirty="0"/>
                  <a:t>For SPS MBIs: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 from B-Train</a:t>
                </a:r>
              </a:p>
              <a:p>
                <a:pPr lvl="1"/>
                <a:r>
                  <a:rPr lang="en-US" dirty="0"/>
                  <a:t>For the rest: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 from lab</a:t>
                </a:r>
              </a:p>
              <a:p>
                <a:r>
                  <a:rPr lang="en-US" dirty="0"/>
                  <a:t>Then predict magnetic field for each cycle</a:t>
                </a:r>
              </a:p>
              <a:p>
                <a:pPr lvl="1"/>
                <a:r>
                  <a:rPr lang="en-US" dirty="0"/>
                  <a:t>2500 </a:t>
                </a:r>
                <a:r>
                  <a:rPr lang="en-US" dirty="0" err="1"/>
                  <a:t>ms</a:t>
                </a:r>
                <a:r>
                  <a:rPr lang="en-US" dirty="0"/>
                  <a:t> before cycle start, predict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dirty="0"/>
                  <a:t> using programmed current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𝑝𝑟𝑜𝑔</m:t>
                        </m:r>
                      </m:sup>
                    </m:sSubSup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/>
                  <a:t> for the next cycle</a:t>
                </a:r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N.B. for magnets with B-train we can always use “true” past for future predictions</a:t>
                </a:r>
              </a:p>
            </p:txBody>
          </p:sp>
        </mc:Choice>
        <mc:Fallback xmlns="">
          <p:sp>
            <p:nvSpPr>
              <p:cNvPr id="21" name="Content Placeholder 1">
                <a:extLst>
                  <a:ext uri="{FF2B5EF4-FFF2-40B4-BE49-F238E27FC236}">
                    <a16:creationId xmlns:a16="http://schemas.microsoft.com/office/drawing/2014/main" id="{BED1FA53-631E-F01D-82CC-C37A4C3379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350" y="1268913"/>
                <a:ext cx="11444662" cy="2601919"/>
              </a:xfrm>
              <a:prstGeom prst="rect">
                <a:avLst/>
              </a:prstGeom>
              <a:blipFill>
                <a:blip r:embed="rId7"/>
                <a:stretch>
                  <a:fillRect l="-665" t="-2427" r="-111" b="-38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194410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4EA01DC8-B530-73A2-2836-2AECFF1E5BE9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376225" y="1189641"/>
                <a:ext cx="4092945" cy="4833045"/>
              </a:xfrm>
            </p:spPr>
            <p:txBody>
              <a:bodyPr/>
              <a:lstStyle/>
              <a:p>
                <a:r>
                  <a:rPr lang="en-US" dirty="0"/>
                  <a:t>Spill macrostructure stable in most cases</a:t>
                </a:r>
              </a:p>
              <a:p>
                <a:pPr lvl="1"/>
                <a:r>
                  <a:rPr lang="en-US" dirty="0">
                    <a:solidFill>
                      <a:schemeClr val="accent2">
                        <a:lumMod val="75000"/>
                      </a:schemeClr>
                    </a:solidFill>
                  </a:rPr>
                  <a:t>Worst case </a:t>
                </a:r>
                <a:r>
                  <a:rPr lang="en-US" dirty="0"/>
                  <a:t>is still better than when hysteresis compensation is </a:t>
                </a:r>
                <a:r>
                  <a:rPr lang="en-US" dirty="0">
                    <a:solidFill>
                      <a:srgbClr val="FF0000"/>
                    </a:solidFill>
                  </a:rPr>
                  <a:t>off</a:t>
                </a:r>
                <a:r>
                  <a:rPr lang="en-US" dirty="0"/>
                  <a:t> and switching from FT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LHC+FT SSC</a:t>
                </a:r>
              </a:p>
              <a:p>
                <a:pPr lvl="1"/>
                <a:r>
                  <a:rPr lang="en-US" dirty="0">
                    <a:solidFill>
                      <a:srgbClr val="00B050"/>
                    </a:solidFill>
                  </a:rPr>
                  <a:t>Most cases </a:t>
                </a:r>
                <a:r>
                  <a:rPr lang="en-US" dirty="0"/>
                  <a:t>preserves spill macrostructure through supercycle changes, or when there are 1+ FT in the same supercycle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4EA01DC8-B530-73A2-2836-2AECFF1E5BE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376225" y="1189641"/>
                <a:ext cx="4092945" cy="4833045"/>
              </a:xfrm>
              <a:blipFill>
                <a:blip r:embed="rId3"/>
                <a:stretch>
                  <a:fillRect l="-1858" t="-1571" r="-2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CAC2843D-AD0C-8311-7973-548D0FA07C3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796589" y="1642503"/>
            <a:ext cx="3509593" cy="2632194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D17121-B0CD-52E4-EED4-1A39E21445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Hysteresis Compensation Progress | EPA community Meeting #4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248FFE-791D-0A0F-211B-865DE5F9976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8EE7582-AB98-37B6-4FEB-5DE55EE76F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Significant and consistent improvements on spill quality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505B4F2-BB85-C6DD-49E6-D22BD05B95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06182" y="1642503"/>
            <a:ext cx="3509593" cy="263219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88D183F-8370-EAE2-B5A8-0F58642DF3E8}"/>
              </a:ext>
            </a:extLst>
          </p:cNvPr>
          <p:cNvSpPr txBox="1"/>
          <p:nvPr/>
        </p:nvSpPr>
        <p:spPr>
          <a:xfrm>
            <a:off x="5762194" y="5117395"/>
            <a:ext cx="17785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(Field compensation OFF)</a:t>
            </a:r>
          </a:p>
          <a:p>
            <a:r>
              <a:rPr lang="en-US" sz="1200" dirty="0"/>
              <a:t>FT + LHC -&gt; 2x FT</a:t>
            </a:r>
          </a:p>
        </p:txBody>
      </p:sp>
      <p:pic>
        <p:nvPicPr>
          <p:cNvPr id="14" name="Picture 13" descr="A screen shot of a computer&#10;&#10;Description automatically generated">
            <a:extLst>
              <a:ext uri="{FF2B5EF4-FFF2-40B4-BE49-F238E27FC236}">
                <a16:creationId xmlns:a16="http://schemas.microsoft.com/office/drawing/2014/main" id="{068911AB-CA8D-F62E-D21B-608F0345DBFD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7415" t="21439" r="34244" b="41664"/>
          <a:stretch/>
        </p:blipFill>
        <p:spPr>
          <a:xfrm>
            <a:off x="5816639" y="4277841"/>
            <a:ext cx="1669673" cy="789744"/>
          </a:xfrm>
          <a:prstGeom prst="rect">
            <a:avLst/>
          </a:prstGeom>
        </p:spPr>
      </p:pic>
      <p:pic>
        <p:nvPicPr>
          <p:cNvPr id="15" name="Picture 14" descr="A screen shot of a computer&#10;&#10;Description automatically generated">
            <a:extLst>
              <a:ext uri="{FF2B5EF4-FFF2-40B4-BE49-F238E27FC236}">
                <a16:creationId xmlns:a16="http://schemas.microsoft.com/office/drawing/2014/main" id="{FEB8F528-2341-8258-C6BD-0F219A1F93A9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7129" t="20765" r="7520" b="42572"/>
          <a:stretch/>
        </p:blipFill>
        <p:spPr>
          <a:xfrm>
            <a:off x="8833783" y="4279069"/>
            <a:ext cx="2454391" cy="78851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B2FE227-6634-1972-D4AF-EA3D69794304}"/>
              </a:ext>
            </a:extLst>
          </p:cNvPr>
          <p:cNvSpPr txBox="1"/>
          <p:nvPr/>
        </p:nvSpPr>
        <p:spPr>
          <a:xfrm>
            <a:off x="8833783" y="5072456"/>
            <a:ext cx="24543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Field compensation ON – worst case</a:t>
            </a:r>
          </a:p>
        </p:txBody>
      </p:sp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1AC54E68-A5F7-0573-94F3-8206AC062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2024-11-14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7680330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45089F-B441-4535-6ECF-0F5FF34500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B4887C-0EA4-9837-6F43-DE8FA8B8E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000" y="6357600"/>
            <a:ext cx="43200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Hysteresis Compensation Progress | EPA community Meeting #4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291243-E2F5-A874-EAB2-AEFF17AFED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818" y="574964"/>
            <a:ext cx="10325464" cy="327695"/>
          </a:xfrm>
        </p:spPr>
        <p:txBody>
          <a:bodyPr>
            <a:normAutofit/>
          </a:bodyPr>
          <a:lstStyle/>
          <a:p>
            <a:r>
              <a:rPr lang="en-US" dirty="0"/>
              <a:t>Results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01FCD83-CC82-5764-821F-B41D3DF508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818" y="107287"/>
            <a:ext cx="10325464" cy="460458"/>
          </a:xfrm>
        </p:spPr>
        <p:txBody>
          <a:bodyPr anchor="b">
            <a:normAutofit/>
          </a:bodyPr>
          <a:lstStyle/>
          <a:p>
            <a:r>
              <a:rPr lang="en-US" dirty="0"/>
              <a:t>Significant and consistent improvements on spill quality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1964DCE-6797-0A63-EB1C-B1D35359E45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371113" y="3299623"/>
            <a:ext cx="11449774" cy="2870394"/>
          </a:xfrm>
          <a:noFill/>
        </p:spPr>
      </p:pic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30B64B9A-9773-92BD-1417-5B2DF1F52B92}"/>
              </a:ext>
            </a:extLst>
          </p:cNvPr>
          <p:cNvSpPr txBox="1">
            <a:spLocks/>
          </p:cNvSpPr>
          <p:nvPr/>
        </p:nvSpPr>
        <p:spPr>
          <a:xfrm>
            <a:off x="376225" y="1343918"/>
            <a:ext cx="11444662" cy="186226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Evolution of spill quality over time, with autoregressive field predictions + compensation </a:t>
            </a:r>
          </a:p>
          <a:p>
            <a:pPr lvl="1"/>
            <a:r>
              <a:rPr lang="en-US" dirty="0"/>
              <a:t>Corrections only on SFTPRO1 flat top, on </a:t>
            </a:r>
            <a:r>
              <a:rPr lang="en-US" b="1" dirty="0"/>
              <a:t>every cycle</a:t>
            </a:r>
          </a:p>
          <a:p>
            <a:r>
              <a:rPr lang="en-US" dirty="0"/>
              <a:t>Reference taken at the beginning and unchanged throughout the MD</a:t>
            </a:r>
          </a:p>
          <a:p>
            <a:pPr lvl="1"/>
            <a:r>
              <a:rPr lang="en-US" dirty="0">
                <a:solidFill>
                  <a:srgbClr val="0332FF"/>
                </a:solidFill>
              </a:rPr>
              <a:t>Spill duty factor </a:t>
            </a:r>
            <a:r>
              <a:rPr lang="en-US" dirty="0"/>
              <a:t>remains largely unchanged</a:t>
            </a:r>
          </a:p>
          <a:p>
            <a:pPr lvl="1"/>
            <a:r>
              <a:rPr lang="en-US" dirty="0"/>
              <a:t>… But </a:t>
            </a:r>
            <a:r>
              <a:rPr lang="en-US" dirty="0">
                <a:solidFill>
                  <a:srgbClr val="FF0000"/>
                </a:solidFill>
              </a:rPr>
              <a:t>RMSE </a:t>
            </a:r>
            <a:r>
              <a:rPr lang="en-US" dirty="0"/>
              <a:t>between reference and measured BCT is significant when field is poorly / uncorrected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467D9107-1437-9D7D-F44F-87E45C6ED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2024-11-14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5407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276FD6-6E7D-5DFB-97D9-A08829E257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6F9B4C8-71E2-23C1-42F6-CDE9FFF0711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And the need for reproducible fields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10CECF9-5EAE-7905-4CC7-510C51877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Hysteresis in the accelerator magnets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E385AD-E6C8-69FA-6634-D213666A9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2024-12-12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14206E-984D-9363-FF43-278444349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Hysteresis Modeling and Compensation | JAPW 2024</a:t>
            </a:r>
            <a:endParaRPr lang="en-CH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C2DD3EBF-0783-D13F-9D03-778D9FF5F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4</a:t>
            </a:fld>
            <a:endParaRPr lang="en-CH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D9562E5-BB52-AE19-32E2-D348C0F54ED8}"/>
              </a:ext>
            </a:extLst>
          </p:cNvPr>
          <p:cNvSpPr txBox="1"/>
          <p:nvPr/>
        </p:nvSpPr>
        <p:spPr>
          <a:xfrm>
            <a:off x="8212120" y="1189973"/>
            <a:ext cx="22422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SPS MBI Cycle-to-cycle hysteresis</a:t>
            </a:r>
          </a:p>
        </p:txBody>
      </p:sp>
      <p:pic>
        <p:nvPicPr>
          <p:cNvPr id="20" name="Picture 19" descr="A close-up of a graph&#10;&#10;Description automatically generated">
            <a:extLst>
              <a:ext uri="{FF2B5EF4-FFF2-40B4-BE49-F238E27FC236}">
                <a16:creationId xmlns:a16="http://schemas.microsoft.com/office/drawing/2014/main" id="{BC0860CE-2A2C-74C3-4486-CC2C090FF1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2832" y="1463676"/>
            <a:ext cx="3506861" cy="217326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8" name="Content Placeholder 27">
                <a:extLst>
                  <a:ext uri="{FF2B5EF4-FFF2-40B4-BE49-F238E27FC236}">
                    <a16:creationId xmlns:a16="http://schemas.microsoft.com/office/drawing/2014/main" id="{F8A239F6-6C88-275B-C8A9-8CFC066B742A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376226" y="1391482"/>
                <a:ext cx="6751405" cy="4788429"/>
              </a:xfrm>
            </p:spPr>
            <p:txBody>
              <a:bodyPr/>
              <a:lstStyle/>
              <a:p>
                <a:r>
                  <a:rPr lang="en-US" dirty="0"/>
                  <a:t>Cycle-to-cycle differences are small …</a:t>
                </a:r>
              </a:p>
              <a:p>
                <a:pPr lvl="1"/>
                <a:r>
                  <a:rPr lang="en-US" dirty="0"/>
                  <a:t>Hysteresis effects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±1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permil</m:t>
                    </m:r>
                  </m:oMath>
                </a14:m>
                <a:r>
                  <a:rPr lang="en-US" dirty="0"/>
                  <a:t>, but cycle-to-cycle differences are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±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100 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ppm</m:t>
                    </m:r>
                  </m:oMath>
                </a14:m>
                <a:r>
                  <a:rPr lang="en-US" dirty="0"/>
                  <a:t> or less … (in SPS MBIs)</a:t>
                </a:r>
              </a:p>
              <a:p>
                <a:r>
                  <a:rPr lang="en-US" dirty="0"/>
                  <a:t>… But still significant effects on beam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100 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ppm</m:t>
                    </m:r>
                  </m:oMath>
                </a14:m>
                <a:r>
                  <a:rPr lang="en-US" dirty="0"/>
                  <a:t> tolerance on SFT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400 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US" dirty="0"/>
                  <a:t> flat top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10   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ppm</m:t>
                    </m:r>
                  </m:oMath>
                </a14:m>
                <a:r>
                  <a:rPr lang="en-US" dirty="0"/>
                  <a:t> tolerance 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14</m:t>
                    </m:r>
                  </m:oMath>
                </a14:m>
                <a:r>
                  <a:rPr lang="en-US" dirty="0"/>
                  <a:t> 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26 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GeV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flat bottom</a:t>
                </a:r>
              </a:p>
            </p:txBody>
          </p:sp>
        </mc:Choice>
        <mc:Fallback>
          <p:sp>
            <p:nvSpPr>
              <p:cNvPr id="28" name="Content Placeholder 27">
                <a:extLst>
                  <a:ext uri="{FF2B5EF4-FFF2-40B4-BE49-F238E27FC236}">
                    <a16:creationId xmlns:a16="http://schemas.microsoft.com/office/drawing/2014/main" id="{F8A239F6-6C88-275B-C8A9-8CFC066B742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376226" y="1391482"/>
                <a:ext cx="6751405" cy="4788429"/>
              </a:xfrm>
              <a:blipFill>
                <a:blip r:embed="rId4"/>
                <a:stretch>
                  <a:fillRect l="-750" t="-1323" r="-7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" name="Graphic 29">
            <a:extLst>
              <a:ext uri="{FF2B5EF4-FFF2-40B4-BE49-F238E27FC236}">
                <a16:creationId xmlns:a16="http://schemas.microsoft.com/office/drawing/2014/main" id="{9240A745-0A33-FD67-A10B-6249418571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383174" y="3910645"/>
            <a:ext cx="3744457" cy="2372391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1EF29171-2787-58EC-D02A-620B9C86959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90309" y="3910645"/>
            <a:ext cx="3738099" cy="2372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3479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F6C4C8E-EA7B-0DE9-86B3-DC7469F2B66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000" dirty="0"/>
              <a:t>Most magnetic circuits are controlled in current by translating momentum / tune / correction etc.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CD8625-47C1-6995-9B79-7BDA9B99A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2024-12-12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641E1F-50EF-DC5D-45EE-B0C24CA45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Hysteresis Modeling and Compensation | JAPW 2024</a:t>
            </a:r>
            <a:endParaRPr lang="en-CH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E4A5F18-905C-A051-9FF7-A43F1664D9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Through feed-forward field compensation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565DFA9-0978-197C-C8E2-0B84924CDE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if we could have reproducible fields…</a:t>
            </a:r>
          </a:p>
        </p:txBody>
      </p:sp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id="{B4DCC8F4-7A61-90F1-32BD-0DA7CC796AA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45042" y="1013188"/>
            <a:ext cx="2162543" cy="4378913"/>
          </a:xfr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D472BE7C-1655-717B-C95B-E9DB045F5EC7}"/>
              </a:ext>
            </a:extLst>
          </p:cNvPr>
          <p:cNvSpPr/>
          <p:nvPr/>
        </p:nvSpPr>
        <p:spPr>
          <a:xfrm>
            <a:off x="8651082" y="4543426"/>
            <a:ext cx="842962" cy="10429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DAFC2334-1D07-D882-D60C-719F37BA9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273607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FA7E70-A050-1D4B-1FBB-2C458A6332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87CCD12-EE4A-05E1-AE24-86C4B78473C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000" dirty="0"/>
              <a:t>Most magnetic circuits are controlled in current by translating momentum / tune / correction etc. </a:t>
            </a:r>
          </a:p>
          <a:p>
            <a:pPr lvl="1"/>
            <a:r>
              <a:rPr lang="en-US" sz="1800" dirty="0"/>
              <a:t>Control system is agnostic to actual field response in the machine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58E215-1249-D40F-BA79-DE35908E2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2024-12-12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857D13-BD66-1E37-27BA-0880218BF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Hysteresis Modeling and Compensation | JAPW 2024</a:t>
            </a:r>
            <a:endParaRPr lang="en-CH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62C58FE-BCD2-B1E0-A470-0B9382E3507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Through feed-forward field compensation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D86AD2F-95A6-FD16-782A-9BCEB2043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if we could have reproducible fields…</a:t>
            </a:r>
          </a:p>
        </p:txBody>
      </p:sp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id="{9DC254ED-E264-9DBB-8005-6554556D00B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45042" y="1013188"/>
            <a:ext cx="2162543" cy="4378913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97CBA1-FF61-82E6-9F10-7B33E3528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543980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6866DE-B73D-9783-AE4E-B16CA2FC8E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raphic 21">
            <a:extLst>
              <a:ext uri="{FF2B5EF4-FFF2-40B4-BE49-F238E27FC236}">
                <a16:creationId xmlns:a16="http://schemas.microsoft.com/office/drawing/2014/main" id="{0C7760A2-A8D5-F5B3-9C96-EA482F0ACB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45044" y="1013188"/>
            <a:ext cx="4181503" cy="437891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0001A16-0958-486F-64BC-F4F4AC99B16B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sz="2000" dirty="0"/>
                  <a:t>Most magnetic circuits are controlled in current by translating momentum / tune / correction etc. </a:t>
                </a:r>
              </a:p>
              <a:p>
                <a:pPr lvl="1"/>
                <a:r>
                  <a:rPr lang="en-US" sz="1800" dirty="0"/>
                  <a:t>Control system is agnostic to actual field response in the machine</a:t>
                </a:r>
              </a:p>
              <a:p>
                <a:pPr lvl="1"/>
                <a:endParaRPr lang="en-US" sz="1600" dirty="0"/>
              </a:p>
              <a:p>
                <a:r>
                  <a:rPr lang="en-US" sz="2000" dirty="0"/>
                  <a:t>Instead: model magnetic field response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dirty="0"/>
                  <a:t> with </a:t>
                </a:r>
                <a:r>
                  <a:rPr lang="en-US" dirty="0"/>
                  <a:t>ML</a:t>
                </a:r>
                <a:r>
                  <a:rPr lang="en-US" sz="2000" dirty="0"/>
                  <a:t>, from measurements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0001A16-0958-486F-64BC-F4F4AC99B16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4"/>
                <a:stretch>
                  <a:fillRect l="-901" t="-13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C0B154-9654-3D81-8A37-F3E2563ED0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2024-12-12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221E44-8724-D7A9-ADCE-AEAB22519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Hysteresis Modeling and Compensation | JAPW 2024</a:t>
            </a:r>
            <a:endParaRPr lang="en-CH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D7DD1A7-0B33-2429-3DD7-D0BE6F381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Through feed-forward field compensation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7D73D11A-03EA-0984-004D-AC0B64556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if we could have reproducible fields…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B12AB15-259E-D9AE-BB4A-CBEE874F4BC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19F1CB-BA3C-1843-662D-E621CA86E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297687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ECE258-9EC2-C407-BD6A-0E8795F921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F0374901-5771-7693-7843-B5E7650A027B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sz="2000" dirty="0"/>
                  <a:t>Most magnetic circuits are controlled in current by translating momentum / tune / correction etc. </a:t>
                </a:r>
              </a:p>
              <a:p>
                <a:pPr lvl="1"/>
                <a:r>
                  <a:rPr lang="en-US" sz="1800" dirty="0"/>
                  <a:t>Control system is agnostic to actual field response in the machine</a:t>
                </a:r>
              </a:p>
              <a:p>
                <a:pPr lvl="1"/>
                <a:endParaRPr lang="en-US" sz="1600" dirty="0"/>
              </a:p>
              <a:p>
                <a:r>
                  <a:rPr lang="en-US" sz="2000" dirty="0"/>
                  <a:t>Instead: model magnetic field response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dirty="0"/>
                  <a:t> with ML, from measurements</a:t>
                </a:r>
                <a:endParaRPr lang="en-US" sz="2000" dirty="0"/>
              </a:p>
              <a:p>
                <a:pPr lvl="1"/>
                <a:r>
                  <a:rPr lang="en-US" dirty="0"/>
                  <a:t>Knowing next cycle to be played …</a:t>
                </a:r>
              </a:p>
              <a:p>
                <a:pPr lvl="1"/>
                <a:r>
                  <a:rPr lang="en-US" dirty="0"/>
                  <a:t>… feed-forward correct the field by applying a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F0374901-5771-7693-7843-B5E7650A027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901" t="-13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B72637-C51F-9CDB-52C8-C98600413D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2024-12-12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664845-697B-B620-5F82-A9AA34379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Hysteresis Modeling and Compensation | JAPW 2024</a:t>
            </a:r>
            <a:endParaRPr lang="en-CH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1EC3E03-0CD3-28B7-BC81-5DBE9FB307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Through feed-forward field compensation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9EF2AA27-F1CE-1409-F9F9-A3584F643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if we could have reproducible fields…</a:t>
            </a:r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9244A5D0-2F99-7CFD-0DF3-AFDAACCD0A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145045" y="1013189"/>
            <a:ext cx="4181504" cy="4378914"/>
          </a:xfrm>
          <a:prstGeom prst="rect">
            <a:avLst/>
          </a:prstGeom>
        </p:spPr>
      </p:pic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B1BF1682-B054-6BE0-D50F-B17020AC1E0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89837F5-3726-0537-7493-777A827461F8}"/>
              </a:ext>
            </a:extLst>
          </p:cNvPr>
          <p:cNvSpPr/>
          <p:nvPr/>
        </p:nvSpPr>
        <p:spPr>
          <a:xfrm>
            <a:off x="9896320" y="4702800"/>
            <a:ext cx="1305080" cy="6335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71913DF-3CA2-847F-6267-576210798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183768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39B11C-8BC5-8F26-C5BE-B4E3A2BFAD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4225CB2D-0AA4-75C3-F22D-9A1F500296AB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000" dirty="0"/>
                  <a:t>Most magnetic circuits are controlled in current by translating momentum / tune / correction etc. </a:t>
                </a:r>
              </a:p>
              <a:p>
                <a:pPr lvl="1"/>
                <a:r>
                  <a:rPr lang="en-US" sz="1800" dirty="0"/>
                  <a:t>Control system is agnostic to actual field response in the machine</a:t>
                </a:r>
              </a:p>
              <a:p>
                <a:pPr lvl="1"/>
                <a:endParaRPr lang="en-US" sz="1600" dirty="0"/>
              </a:p>
              <a:p>
                <a:r>
                  <a:rPr lang="en-US" dirty="0"/>
                  <a:t>Instead: model magnetic field response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dirty="0"/>
                  <a:t> with ML, from measurements</a:t>
                </a:r>
              </a:p>
              <a:p>
                <a:pPr lvl="1"/>
                <a:r>
                  <a:rPr lang="en-US" dirty="0"/>
                  <a:t>Knowing next cycle to be played …</a:t>
                </a:r>
              </a:p>
              <a:p>
                <a:pPr lvl="1"/>
                <a:r>
                  <a:rPr lang="en-US" dirty="0"/>
                  <a:t>… feed-forward correct the field by applying a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US" dirty="0"/>
                  <a:t> for every cycle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⇒ </m:t>
                    </m:r>
                  </m:oMath>
                </a14:m>
                <a:r>
                  <a:rPr lang="en-US" dirty="0"/>
                  <a:t>We now can achieve reproducible fields</a:t>
                </a:r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Control paradigm is transparent to set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dirty="0"/>
                  <a:t> /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dirty="0"/>
                  <a:t> /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4225CB2D-0AA4-75C3-F22D-9A1F500296A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901" t="-13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4D14C5-D228-85FF-814A-64AA0E27A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2024-12-12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358DAF-4D9A-F82E-905E-551E737C5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Hysteresis Modeling and Compensation | JAPW 2024</a:t>
            </a:r>
            <a:endParaRPr lang="en-CH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A6FC2BA-4A3F-076F-AF35-7C6C37FFF99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Through feed-forward field compensation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BB9C094-FB80-A9F7-D5A0-DC9B9F1C94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if we </a:t>
            </a:r>
            <a:r>
              <a:rPr lang="en-US"/>
              <a:t>could have </a:t>
            </a:r>
            <a:r>
              <a:rPr lang="en-US" dirty="0"/>
              <a:t>reproducible fields…</a:t>
            </a:r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4665E427-2DF8-AA87-EDF2-4233F3CAB6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145045" y="1013189"/>
            <a:ext cx="4181504" cy="4378914"/>
          </a:xfrm>
          <a:prstGeom prst="rect">
            <a:avLst/>
          </a:prstGeom>
        </p:spPr>
      </p:pic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C3AD9DA1-26B0-6412-D17D-22C1AB597E7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E17F73A8-C7DB-3DAB-45ED-C775A33E1D55}"/>
              </a:ext>
            </a:extLst>
          </p:cNvPr>
          <p:cNvSpPr/>
          <p:nvPr/>
        </p:nvSpPr>
        <p:spPr>
          <a:xfrm>
            <a:off x="5740332" y="5490188"/>
            <a:ext cx="1736710" cy="77709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>
                <a:solidFill>
                  <a:srgbClr val="FF0000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!</a:t>
            </a:r>
            <a:r>
              <a:rPr lang="en-US" sz="1200" dirty="0">
                <a:solidFill>
                  <a:srgbClr val="FF0000"/>
                </a:solidFill>
              </a:rPr>
              <a:t> N.B. Assume that all effects can be modeled by measuring field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D4689E2-97A0-964F-8189-B28F45104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08817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" id="{BE897518-A140-A84F-9151-8F1814FA5CEB}" vid="{1622956C-481D-A84A-9BCF-DA1468A3D4E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5117</TotalTime>
  <Words>4232</Words>
  <Application>Microsoft Macintosh PowerPoint</Application>
  <PresentationFormat>Widescreen</PresentationFormat>
  <Paragraphs>563</Paragraphs>
  <Slides>36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2" baseType="lpstr">
      <vt:lpstr>Arial</vt:lpstr>
      <vt:lpstr>Arial Black</vt:lpstr>
      <vt:lpstr>Calibri</vt:lpstr>
      <vt:lpstr>Calibri Light</vt:lpstr>
      <vt:lpstr>Cambria Math</vt:lpstr>
      <vt:lpstr>Office Theme</vt:lpstr>
      <vt:lpstr>Hysteresis Modeling and Compensation</vt:lpstr>
      <vt:lpstr>Outline</vt:lpstr>
      <vt:lpstr>Hysteresis in the accelerator magnets</vt:lpstr>
      <vt:lpstr>Hysteresis in the accelerator magnets</vt:lpstr>
      <vt:lpstr>What if we could have reproducible fields…</vt:lpstr>
      <vt:lpstr>What if we could have reproducible fields…</vt:lpstr>
      <vt:lpstr>What if we could have reproducible fields…</vt:lpstr>
      <vt:lpstr>What if we could have reproducible fields…</vt:lpstr>
      <vt:lpstr>What if we could have reproducible fields…</vt:lpstr>
      <vt:lpstr>Significant achievements in 2024</vt:lpstr>
      <vt:lpstr>Significant achievements in 2024</vt:lpstr>
      <vt:lpstr>Significant achievements in 2024</vt:lpstr>
      <vt:lpstr>Significant achievements in 2024</vt:lpstr>
      <vt:lpstr>Field prediction</vt:lpstr>
      <vt:lpstr>Field prediction</vt:lpstr>
      <vt:lpstr>Field prediction</vt:lpstr>
      <vt:lpstr>Field prediction</vt:lpstr>
      <vt:lpstr>Feed-forward control strategy</vt:lpstr>
      <vt:lpstr>Feed-forward control strategy</vt:lpstr>
      <vt:lpstr>Feed-forward control strategy</vt:lpstr>
      <vt:lpstr>Feed-forward control strategy</vt:lpstr>
      <vt:lpstr>Feed-forward control strategy</vt:lpstr>
      <vt:lpstr>Controlling the AI</vt:lpstr>
      <vt:lpstr>Controlling the AI</vt:lpstr>
      <vt:lpstr>New magnetic measurement / magnetic preparation paradigm</vt:lpstr>
      <vt:lpstr>Operational status of hysteresis compensation</vt:lpstr>
      <vt:lpstr>EPA WP4 in 2025</vt:lpstr>
      <vt:lpstr>Questions</vt:lpstr>
      <vt:lpstr>Extra slides</vt:lpstr>
      <vt:lpstr>Analysis – Hysteresis in SPS main dipoles</vt:lpstr>
      <vt:lpstr>Magnetic measurements</vt:lpstr>
      <vt:lpstr>Autoregressive predictions</vt:lpstr>
      <vt:lpstr>Validation</vt:lpstr>
      <vt:lpstr>Cycle-by-Cycle Online inference</vt:lpstr>
      <vt:lpstr>Significant and consistent improvements on spill quality</vt:lpstr>
      <vt:lpstr>Significant and consistent improvements on spill quality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Anton Lu</dc:creator>
  <cp:lastModifiedBy>Anton Lu</cp:lastModifiedBy>
  <cp:revision>149</cp:revision>
  <dcterms:created xsi:type="dcterms:W3CDTF">2024-12-02T13:47:27Z</dcterms:created>
  <dcterms:modified xsi:type="dcterms:W3CDTF">2024-12-12T09:29:48Z</dcterms:modified>
</cp:coreProperties>
</file>