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webextensions/webextension2.xml" ContentType="application/vnd.ms-office.webextension+xml"/>
  <Override PartName="/ppt/notesSlides/notesSlide4.xml" ContentType="application/vnd.openxmlformats-officedocument.presentationml.notesSlide+xml"/>
  <Override PartName="/ppt/webextensions/webextension3.xml" ContentType="application/vnd.ms-office.webextension+xml"/>
  <Override PartName="/ppt/webextensions/webextension4.xml" ContentType="application/vnd.ms-office.webextension+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3"/>
  </p:notesMasterIdLst>
  <p:sldIdLst>
    <p:sldId id="256" r:id="rId2"/>
    <p:sldId id="288" r:id="rId3"/>
    <p:sldId id="283" r:id="rId4"/>
    <p:sldId id="272" r:id="rId5"/>
    <p:sldId id="259" r:id="rId6"/>
    <p:sldId id="261" r:id="rId7"/>
    <p:sldId id="270" r:id="rId8"/>
    <p:sldId id="289" r:id="rId9"/>
    <p:sldId id="265" r:id="rId10"/>
    <p:sldId id="266" r:id="rId11"/>
    <p:sldId id="274" r:id="rId12"/>
    <p:sldId id="297" r:id="rId13"/>
    <p:sldId id="267" r:id="rId14"/>
    <p:sldId id="277" r:id="rId15"/>
    <p:sldId id="276" r:id="rId16"/>
    <p:sldId id="309" r:id="rId17"/>
    <p:sldId id="281" r:id="rId18"/>
    <p:sldId id="294" r:id="rId19"/>
    <p:sldId id="295" r:id="rId20"/>
    <p:sldId id="298" r:id="rId21"/>
    <p:sldId id="300" r:id="rId22"/>
    <p:sldId id="304" r:id="rId23"/>
    <p:sldId id="301" r:id="rId24"/>
    <p:sldId id="302" r:id="rId25"/>
    <p:sldId id="308" r:id="rId26"/>
    <p:sldId id="292" r:id="rId27"/>
    <p:sldId id="287" r:id="rId28"/>
    <p:sldId id="284" r:id="rId29"/>
    <p:sldId id="305" r:id="rId30"/>
    <p:sldId id="306" r:id="rId31"/>
    <p:sldId id="280" r:id="rId32"/>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1560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07"/>
    <p:restoredTop sz="94694"/>
  </p:normalViewPr>
  <p:slideViewPr>
    <p:cSldViewPr snapToGrid="0">
      <p:cViewPr varScale="1">
        <p:scale>
          <a:sx n="117" d="100"/>
          <a:sy n="117" d="100"/>
        </p:scale>
        <p:origin x="208"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kpapaste\cernbox\Documents\2024-06-04_piquet-data-analysis\Piquet-stats-since-2011-processed_Nov24_v3.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kpapaste\cernbox\Documents\2024-06-04_piquet-data-analysis\Piquet-stats-since-2011-processed_Nov24_v3.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file:///C:\Users\kpapaste\cernbox\Documents\2024-06-04_piquet-data-analysis\Piquet-stats-since-2011-processed_Nov24_v3.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kpapaste\cernbox\Documents\2024-06-04_piquet-data-analysis\Piquet-stats-since-2011-processed_Nov24_v3.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kpapaste\cernbox\Documents\2024-06-04_piquet-data-analysis\Piquet-stats-since-2011-processed_Nov24_v3.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kpapaste\cernbox\Documents\2024-06-04_piquet-data-analysis\Piquet-stats-since-2011-processed_Nov24_v3.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kpapaste\cernbox\Documents\2024-06-04_piquet-data-analysis\Piquet-stats-since-2011-processed_Nov24_v3.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kpapaste\cernbox\Documents\2024-06-04_piquet-data-analysis\Piquet-stats-since-2011-processed_Nov24_v3.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kpapaste\cernbox\Documents\2024-06-04_piquet-data-analysis\Piquet-stats-since-2011-processed_Nov24_v3.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kpapaste\cernbox\Documents\2024-06-04_piquet-data-analysis\Piquet-stats-since-2011-processed_Nov24_v3.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en-GB"/>
              <a:t>Actual and Accounted Intervention hours per type</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barChart>
        <c:barDir val="bar"/>
        <c:grouping val="clustered"/>
        <c:varyColors val="0"/>
        <c:ser>
          <c:idx val="0"/>
          <c:order val="0"/>
          <c:tx>
            <c:strRef>
              <c:f>'Q1'!$A$7</c:f>
              <c:strCache>
                <c:ptCount val="1"/>
                <c:pt idx="0">
                  <c:v>Actual time (hours)</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CH"/>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'Q1'!$B$7:$B$8</c:f>
              <c:strCache>
                <c:ptCount val="2"/>
                <c:pt idx="0">
                  <c:v>on-site</c:v>
                </c:pt>
                <c:pt idx="1">
                  <c:v>remote</c:v>
                </c:pt>
              </c:strCache>
            </c:strRef>
          </c:cat>
          <c:val>
            <c:numRef>
              <c:f>'Q1'!$C$7:$C$8</c:f>
              <c:numCache>
                <c:formatCode>0.0</c:formatCode>
                <c:ptCount val="2"/>
                <c:pt idx="0">
                  <c:v>2.2165182987141443</c:v>
                </c:pt>
                <c:pt idx="1">
                  <c:v>0.8463129496402878</c:v>
                </c:pt>
              </c:numCache>
            </c:numRef>
          </c:val>
          <c:extLst>
            <c:ext xmlns:c16="http://schemas.microsoft.com/office/drawing/2014/chart" uri="{C3380CC4-5D6E-409C-BE32-E72D297353CC}">
              <c16:uniqueId val="{00000000-DB94-40E6-A493-2CBA03FC1050}"/>
            </c:ext>
          </c:extLst>
        </c:ser>
        <c:ser>
          <c:idx val="1"/>
          <c:order val="1"/>
          <c:tx>
            <c:strRef>
              <c:f>'Q1'!$A$9</c:f>
              <c:strCache>
                <c:ptCount val="1"/>
                <c:pt idx="0">
                  <c:v>Accounted time (hours)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CH"/>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'Q1'!$C$9:$C$10</c:f>
              <c:numCache>
                <c:formatCode>0.0</c:formatCode>
                <c:ptCount val="2"/>
                <c:pt idx="0">
                  <c:v>4.2165182987141439</c:v>
                </c:pt>
                <c:pt idx="1">
                  <c:v>1.8463129496402879</c:v>
                </c:pt>
              </c:numCache>
            </c:numRef>
          </c:val>
          <c:extLst>
            <c:ext xmlns:c16="http://schemas.microsoft.com/office/drawing/2014/chart" uri="{C3380CC4-5D6E-409C-BE32-E72D297353CC}">
              <c16:uniqueId val="{00000001-DB94-40E6-A493-2CBA03FC1050}"/>
            </c:ext>
          </c:extLst>
        </c:ser>
        <c:dLbls>
          <c:showLegendKey val="0"/>
          <c:showVal val="1"/>
          <c:showCatName val="0"/>
          <c:showSerName val="0"/>
          <c:showPercent val="0"/>
          <c:showBubbleSize val="0"/>
        </c:dLbls>
        <c:gapWidth val="150"/>
        <c:overlap val="-25"/>
        <c:axId val="1871826671"/>
        <c:axId val="1871824271"/>
      </c:barChart>
      <c:catAx>
        <c:axId val="18718266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CH"/>
          </a:p>
        </c:txPr>
        <c:crossAx val="1871824271"/>
        <c:crosses val="autoZero"/>
        <c:auto val="1"/>
        <c:lblAlgn val="ctr"/>
        <c:lblOffset val="100"/>
        <c:noMultiLvlLbl val="0"/>
      </c:catAx>
      <c:valAx>
        <c:axId val="1871824271"/>
        <c:scaling>
          <c:orientation val="minMax"/>
        </c:scaling>
        <c:delete val="1"/>
        <c:axPos val="b"/>
        <c:numFmt formatCode="0.0" sourceLinked="1"/>
        <c:majorTickMark val="none"/>
        <c:minorTickMark val="none"/>
        <c:tickLblPos val="nextTo"/>
        <c:crossAx val="1871826671"/>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en-CH"/>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600" b="0" i="0" u="none" strike="noStrike" kern="1200" spc="0" baseline="0">
                <a:solidFill>
                  <a:sysClr val="windowText" lastClr="000000">
                    <a:lumMod val="65000"/>
                    <a:lumOff val="35000"/>
                  </a:sysClr>
                </a:solidFill>
                <a:latin typeface="+mn-lt"/>
                <a:ea typeface="+mn-ea"/>
                <a:cs typeface="+mn-cs"/>
              </a:defRPr>
            </a:pPr>
            <a:r>
              <a:rPr lang="en-GB" sz="1600" b="0" i="0" u="none" strike="noStrike" kern="1200" spc="0" baseline="0">
                <a:solidFill>
                  <a:sysClr val="windowText" lastClr="000000">
                    <a:lumMod val="65000"/>
                    <a:lumOff val="35000"/>
                  </a:sysClr>
                </a:solidFill>
              </a:rPr>
              <a:t>Intervention Numbers per Service</a:t>
            </a:r>
          </a:p>
          <a:p>
            <a:pPr marL="0" marR="0" lvl="0" indent="0" algn="ctr" defTabSz="914400" rtl="0" eaLnBrk="1" fontAlgn="auto" latinLnBrk="0" hangingPunct="1">
              <a:lnSpc>
                <a:spcPct val="100000"/>
              </a:lnSpc>
              <a:spcBef>
                <a:spcPts val="0"/>
              </a:spcBef>
              <a:spcAft>
                <a:spcPts val="0"/>
              </a:spcAft>
              <a:buClrTx/>
              <a:buSzTx/>
              <a:buFontTx/>
              <a:buNone/>
              <a:tabLst/>
              <a:defRPr sz="1600">
                <a:solidFill>
                  <a:sysClr val="windowText" lastClr="000000">
                    <a:lumMod val="65000"/>
                    <a:lumOff val="35000"/>
                  </a:sysClr>
                </a:solidFill>
              </a:defRPr>
            </a:pPr>
            <a:endParaRPr lang="en-US" sz="1600"/>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600" b="0" i="0" u="none" strike="noStrike" kern="1200" spc="0" baseline="0">
              <a:solidFill>
                <a:sysClr val="windowText" lastClr="000000">
                  <a:lumMod val="65000"/>
                  <a:lumOff val="35000"/>
                </a:sysClr>
              </a:solidFill>
              <a:latin typeface="+mn-lt"/>
              <a:ea typeface="+mn-ea"/>
              <a:cs typeface="+mn-cs"/>
            </a:defRPr>
          </a:pPr>
          <a:endParaRPr lang="en-CH"/>
        </a:p>
      </c:txPr>
    </c:title>
    <c:autoTitleDeleted val="0"/>
    <c:plotArea>
      <c:layout/>
      <c:barChart>
        <c:barDir val="bar"/>
        <c:grouping val="clustered"/>
        <c:varyColors val="0"/>
        <c:ser>
          <c:idx val="0"/>
          <c:order val="0"/>
          <c:tx>
            <c:strRef>
              <c:f>Services!$A$2</c:f>
              <c:strCache>
                <c:ptCount val="1"/>
                <c:pt idx="0">
                  <c:v>On-site Interventions count</c:v>
                </c:pt>
              </c:strCache>
            </c:strRef>
          </c:tx>
          <c:spPr>
            <a:solidFill>
              <a:schemeClr val="accent1"/>
            </a:solidFill>
            <a:ln>
              <a:noFill/>
            </a:ln>
            <a:effectLst/>
          </c:spPr>
          <c:invertIfNegative val="0"/>
          <c:cat>
            <c:strRef>
              <c:f>Services!$B$3:$H$3</c:f>
              <c:strCache>
                <c:ptCount val="7"/>
                <c:pt idx="0">
                  <c:v>electricity</c:v>
                </c:pt>
                <c:pt idx="1">
                  <c:v>radio protection</c:v>
                </c:pt>
                <c:pt idx="2">
                  <c:v>cooling and ventilation</c:v>
                </c:pt>
                <c:pt idx="3">
                  <c:v>access</c:v>
                </c:pt>
                <c:pt idx="4">
                  <c:v>industrial controls</c:v>
                </c:pt>
                <c:pt idx="5">
                  <c:v>machine protection</c:v>
                </c:pt>
                <c:pt idx="6">
                  <c:v>handling</c:v>
                </c:pt>
              </c:strCache>
            </c:strRef>
          </c:cat>
          <c:val>
            <c:numRef>
              <c:f>Services!$B$18:$H$18</c:f>
              <c:numCache>
                <c:formatCode>General</c:formatCode>
                <c:ptCount val="7"/>
                <c:pt idx="0">
                  <c:v>1350</c:v>
                </c:pt>
                <c:pt idx="1">
                  <c:v>750</c:v>
                </c:pt>
                <c:pt idx="2">
                  <c:v>1721</c:v>
                </c:pt>
                <c:pt idx="3">
                  <c:v>502</c:v>
                </c:pt>
                <c:pt idx="4">
                  <c:v>49</c:v>
                </c:pt>
                <c:pt idx="5">
                  <c:v>416</c:v>
                </c:pt>
                <c:pt idx="6">
                  <c:v>103</c:v>
                </c:pt>
              </c:numCache>
            </c:numRef>
          </c:val>
          <c:extLst>
            <c:ext xmlns:c16="http://schemas.microsoft.com/office/drawing/2014/chart" uri="{C3380CC4-5D6E-409C-BE32-E72D297353CC}">
              <c16:uniqueId val="{00000000-0F60-45CF-B4C9-B16F96457D2A}"/>
            </c:ext>
          </c:extLst>
        </c:ser>
        <c:ser>
          <c:idx val="1"/>
          <c:order val="1"/>
          <c:tx>
            <c:strRef>
              <c:f>Services!$A$54</c:f>
              <c:strCache>
                <c:ptCount val="1"/>
                <c:pt idx="0">
                  <c:v>Remote Interventions Count</c:v>
                </c:pt>
              </c:strCache>
            </c:strRef>
          </c:tx>
          <c:spPr>
            <a:solidFill>
              <a:schemeClr val="accent2"/>
            </a:solidFill>
            <a:ln>
              <a:noFill/>
            </a:ln>
            <a:effectLst/>
          </c:spPr>
          <c:invertIfNegative val="0"/>
          <c:val>
            <c:numRef>
              <c:f>Services!$B$70:$H$70</c:f>
              <c:numCache>
                <c:formatCode>General</c:formatCode>
                <c:ptCount val="7"/>
                <c:pt idx="0">
                  <c:v>614</c:v>
                </c:pt>
                <c:pt idx="1">
                  <c:v>388</c:v>
                </c:pt>
                <c:pt idx="2">
                  <c:v>1993</c:v>
                </c:pt>
                <c:pt idx="3">
                  <c:v>338</c:v>
                </c:pt>
                <c:pt idx="4">
                  <c:v>80</c:v>
                </c:pt>
                <c:pt idx="5">
                  <c:v>571</c:v>
                </c:pt>
                <c:pt idx="6">
                  <c:v>2</c:v>
                </c:pt>
              </c:numCache>
            </c:numRef>
          </c:val>
          <c:extLst>
            <c:ext xmlns:c16="http://schemas.microsoft.com/office/drawing/2014/chart" uri="{C3380CC4-5D6E-409C-BE32-E72D297353CC}">
              <c16:uniqueId val="{00000001-0F60-45CF-B4C9-B16F96457D2A}"/>
            </c:ext>
          </c:extLst>
        </c:ser>
        <c:dLbls>
          <c:showLegendKey val="0"/>
          <c:showVal val="0"/>
          <c:showCatName val="0"/>
          <c:showSerName val="0"/>
          <c:showPercent val="0"/>
          <c:showBubbleSize val="0"/>
        </c:dLbls>
        <c:gapWidth val="182"/>
        <c:axId val="178068304"/>
        <c:axId val="178071664"/>
      </c:barChart>
      <c:catAx>
        <c:axId val="1780683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crossAx val="178071664"/>
        <c:crosses val="autoZero"/>
        <c:auto val="1"/>
        <c:lblAlgn val="ctr"/>
        <c:lblOffset val="100"/>
        <c:noMultiLvlLbl val="0"/>
      </c:catAx>
      <c:valAx>
        <c:axId val="178071664"/>
        <c:scaling>
          <c:orientation val="minMax"/>
          <c:max val="200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crossAx val="1780683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a:t>On</a:t>
            </a:r>
            <a:r>
              <a:rPr lang="en-GB" sz="1800" baseline="0"/>
              <a:t>-site versus Remote Intervention numbers</a:t>
            </a:r>
            <a:endParaRPr lang="en-GB" sz="180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scatterChart>
        <c:scatterStyle val="lineMarker"/>
        <c:varyColors val="0"/>
        <c:ser>
          <c:idx val="0"/>
          <c:order val="0"/>
          <c:tx>
            <c:strRef>
              <c:f>'Q2'!$M$3</c:f>
              <c:strCache>
                <c:ptCount val="1"/>
                <c:pt idx="0">
                  <c:v>on-site</c:v>
                </c:pt>
              </c:strCache>
            </c:strRef>
          </c:tx>
          <c:spPr>
            <a:ln w="25400" cap="rnd">
              <a:noFill/>
              <a:round/>
            </a:ln>
            <a:effectLst/>
          </c:spPr>
          <c:marker>
            <c:symbol val="circle"/>
            <c:size val="5"/>
            <c:spPr>
              <a:solidFill>
                <a:schemeClr val="accent1"/>
              </a:solidFill>
              <a:ln w="63500">
                <a:solidFill>
                  <a:schemeClr val="accent1"/>
                </a:solidFill>
              </a:ln>
              <a:effectLst/>
            </c:spPr>
          </c:marker>
          <c:trendline>
            <c:spPr>
              <a:ln w="19050" cap="rnd">
                <a:solidFill>
                  <a:schemeClr val="accent1"/>
                </a:solidFill>
                <a:prstDash val="sysDot"/>
              </a:ln>
              <a:effectLst/>
            </c:spPr>
            <c:trendlineType val="linear"/>
            <c:dispRSqr val="0"/>
            <c:dispEq val="0"/>
          </c:trendline>
          <c:xVal>
            <c:numRef>
              <c:f>'Q2'!$A$4:$A$13</c:f>
              <c:numCache>
                <c:formatCode>General</c:formatCode>
                <c:ptCount val="10"/>
                <c:pt idx="0">
                  <c:v>2011</c:v>
                </c:pt>
                <c:pt idx="1">
                  <c:v>2012</c:v>
                </c:pt>
                <c:pt idx="2">
                  <c:v>2015</c:v>
                </c:pt>
                <c:pt idx="3">
                  <c:v>2016</c:v>
                </c:pt>
                <c:pt idx="4">
                  <c:v>2017</c:v>
                </c:pt>
                <c:pt idx="5">
                  <c:v>2018</c:v>
                </c:pt>
                <c:pt idx="6">
                  <c:v>2021</c:v>
                </c:pt>
                <c:pt idx="7">
                  <c:v>2022</c:v>
                </c:pt>
                <c:pt idx="8">
                  <c:v>2023</c:v>
                </c:pt>
                <c:pt idx="9">
                  <c:v>2024</c:v>
                </c:pt>
              </c:numCache>
            </c:numRef>
          </c:xVal>
          <c:yVal>
            <c:numRef>
              <c:f>'Q2'!$M$4:$M$14</c:f>
              <c:numCache>
                <c:formatCode>0%</c:formatCode>
                <c:ptCount val="11"/>
                <c:pt idx="0">
                  <c:v>0.62993421052631582</c:v>
                </c:pt>
                <c:pt idx="1">
                  <c:v>0.63160854893138363</c:v>
                </c:pt>
                <c:pt idx="2">
                  <c:v>0.5106272680145153</c:v>
                </c:pt>
                <c:pt idx="3">
                  <c:v>0.58622950819672126</c:v>
                </c:pt>
                <c:pt idx="4">
                  <c:v>0.54900332225913617</c:v>
                </c:pt>
                <c:pt idx="5">
                  <c:v>0.5763195435092725</c:v>
                </c:pt>
                <c:pt idx="6">
                  <c:v>0.47629796839729122</c:v>
                </c:pt>
                <c:pt idx="7">
                  <c:v>0.48963210702341137</c:v>
                </c:pt>
                <c:pt idx="8">
                  <c:v>0.49671641791044774</c:v>
                </c:pt>
                <c:pt idx="9">
                  <c:v>0.50103092783505154</c:v>
                </c:pt>
              </c:numCache>
            </c:numRef>
          </c:yVal>
          <c:smooth val="0"/>
          <c:extLst>
            <c:ext xmlns:c16="http://schemas.microsoft.com/office/drawing/2014/chart" uri="{C3380CC4-5D6E-409C-BE32-E72D297353CC}">
              <c16:uniqueId val="{00000001-CBD6-48E7-8DF1-D2FB817F052E}"/>
            </c:ext>
          </c:extLst>
        </c:ser>
        <c:ser>
          <c:idx val="1"/>
          <c:order val="1"/>
          <c:tx>
            <c:strRef>
              <c:f>'Q2'!$N$3</c:f>
              <c:strCache>
                <c:ptCount val="1"/>
                <c:pt idx="0">
                  <c:v>remote</c:v>
                </c:pt>
              </c:strCache>
            </c:strRef>
          </c:tx>
          <c:spPr>
            <a:ln w="25400" cap="rnd">
              <a:noFill/>
              <a:round/>
            </a:ln>
            <a:effectLst/>
          </c:spPr>
          <c:marker>
            <c:symbol val="circle"/>
            <c:size val="5"/>
            <c:spPr>
              <a:solidFill>
                <a:schemeClr val="accent2"/>
              </a:solidFill>
              <a:ln w="63500">
                <a:solidFill>
                  <a:schemeClr val="accent2"/>
                </a:solidFill>
              </a:ln>
              <a:effectLst/>
            </c:spPr>
          </c:marker>
          <c:trendline>
            <c:spPr>
              <a:ln w="19050" cap="rnd">
                <a:solidFill>
                  <a:schemeClr val="accent2"/>
                </a:solidFill>
                <a:prstDash val="sysDot"/>
              </a:ln>
              <a:effectLst/>
            </c:spPr>
            <c:trendlineType val="linear"/>
            <c:dispRSqr val="0"/>
            <c:dispEq val="0"/>
          </c:trendline>
          <c:xVal>
            <c:numRef>
              <c:f>'Q2'!$A$4:$A$13</c:f>
              <c:numCache>
                <c:formatCode>General</c:formatCode>
                <c:ptCount val="10"/>
                <c:pt idx="0">
                  <c:v>2011</c:v>
                </c:pt>
                <c:pt idx="1">
                  <c:v>2012</c:v>
                </c:pt>
                <c:pt idx="2">
                  <c:v>2015</c:v>
                </c:pt>
                <c:pt idx="3">
                  <c:v>2016</c:v>
                </c:pt>
                <c:pt idx="4">
                  <c:v>2017</c:v>
                </c:pt>
                <c:pt idx="5">
                  <c:v>2018</c:v>
                </c:pt>
                <c:pt idx="6">
                  <c:v>2021</c:v>
                </c:pt>
                <c:pt idx="7">
                  <c:v>2022</c:v>
                </c:pt>
                <c:pt idx="8">
                  <c:v>2023</c:v>
                </c:pt>
                <c:pt idx="9">
                  <c:v>2024</c:v>
                </c:pt>
              </c:numCache>
            </c:numRef>
          </c:xVal>
          <c:yVal>
            <c:numRef>
              <c:f>'Q2'!$N$4:$N$13</c:f>
              <c:numCache>
                <c:formatCode>0%</c:formatCode>
                <c:ptCount val="10"/>
                <c:pt idx="0">
                  <c:v>0.37006578947368424</c:v>
                </c:pt>
                <c:pt idx="1">
                  <c:v>0.36839145106861643</c:v>
                </c:pt>
                <c:pt idx="2">
                  <c:v>0.4893727319854847</c:v>
                </c:pt>
                <c:pt idx="3">
                  <c:v>0.41377049180327868</c:v>
                </c:pt>
                <c:pt idx="4">
                  <c:v>0.45099667774086377</c:v>
                </c:pt>
                <c:pt idx="5">
                  <c:v>0.42368045649072755</c:v>
                </c:pt>
                <c:pt idx="6">
                  <c:v>0.52370203160270878</c:v>
                </c:pt>
                <c:pt idx="7">
                  <c:v>0.51036789297658858</c:v>
                </c:pt>
                <c:pt idx="8">
                  <c:v>0.50328358208955226</c:v>
                </c:pt>
                <c:pt idx="9">
                  <c:v>0.49896907216494846</c:v>
                </c:pt>
              </c:numCache>
            </c:numRef>
          </c:yVal>
          <c:smooth val="0"/>
          <c:extLst>
            <c:ext xmlns:c16="http://schemas.microsoft.com/office/drawing/2014/chart" uri="{C3380CC4-5D6E-409C-BE32-E72D297353CC}">
              <c16:uniqueId val="{00000003-CBD6-48E7-8DF1-D2FB817F052E}"/>
            </c:ext>
          </c:extLst>
        </c:ser>
        <c:dLbls>
          <c:showLegendKey val="0"/>
          <c:showVal val="0"/>
          <c:showCatName val="0"/>
          <c:showSerName val="0"/>
          <c:showPercent val="0"/>
          <c:showBubbleSize val="0"/>
        </c:dLbls>
        <c:axId val="1874157679"/>
        <c:axId val="1705563359"/>
      </c:scatterChart>
      <c:valAx>
        <c:axId val="1874157679"/>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t>Year</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CH"/>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crossAx val="1705563359"/>
        <c:crosses val="autoZero"/>
        <c:crossBetween val="midCat"/>
      </c:valAx>
      <c:valAx>
        <c:axId val="170556335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crossAx val="1874157679"/>
        <c:crosses val="autoZero"/>
        <c:crossBetween val="midCat"/>
      </c:valAx>
      <c:spPr>
        <a:noFill/>
        <a:ln>
          <a:noFill/>
        </a:ln>
        <a:effectLst/>
      </c:spPr>
    </c:plotArea>
    <c:legend>
      <c:legendPos val="b"/>
      <c:legendEntry>
        <c:idx val="2"/>
        <c:delete val="1"/>
      </c:legendEntry>
      <c:legendEntry>
        <c:idx val="3"/>
        <c:delete val="1"/>
      </c:legendEntry>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a:t>On</a:t>
            </a:r>
            <a:r>
              <a:rPr lang="en-GB" sz="1800" baseline="0"/>
              <a:t>-site versus Remote Intervention hours</a:t>
            </a:r>
            <a:endParaRPr lang="en-GB" sz="180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barChart>
        <c:barDir val="col"/>
        <c:grouping val="stacked"/>
        <c:varyColors val="0"/>
        <c:ser>
          <c:idx val="0"/>
          <c:order val="0"/>
          <c:tx>
            <c:strRef>
              <c:f>'Q2'!$J$3</c:f>
              <c:strCache>
                <c:ptCount val="1"/>
                <c:pt idx="0">
                  <c:v>on-site</c:v>
                </c:pt>
              </c:strCache>
            </c:strRef>
          </c:tx>
          <c:spPr>
            <a:solidFill>
              <a:schemeClr val="accent1"/>
            </a:solidFill>
            <a:ln>
              <a:noFill/>
            </a:ln>
            <a:effectLst/>
          </c:spPr>
          <c:invertIfNegative val="0"/>
          <c:cat>
            <c:numRef>
              <c:f>'Q2'!$A$4:$A$13</c:f>
              <c:numCache>
                <c:formatCode>General</c:formatCode>
                <c:ptCount val="10"/>
                <c:pt idx="0">
                  <c:v>2011</c:v>
                </c:pt>
                <c:pt idx="1">
                  <c:v>2012</c:v>
                </c:pt>
                <c:pt idx="2">
                  <c:v>2015</c:v>
                </c:pt>
                <c:pt idx="3">
                  <c:v>2016</c:v>
                </c:pt>
                <c:pt idx="4">
                  <c:v>2017</c:v>
                </c:pt>
                <c:pt idx="5">
                  <c:v>2018</c:v>
                </c:pt>
                <c:pt idx="6">
                  <c:v>2021</c:v>
                </c:pt>
                <c:pt idx="7">
                  <c:v>2022</c:v>
                </c:pt>
                <c:pt idx="8">
                  <c:v>2023</c:v>
                </c:pt>
                <c:pt idx="9">
                  <c:v>2024</c:v>
                </c:pt>
              </c:numCache>
            </c:numRef>
          </c:cat>
          <c:val>
            <c:numRef>
              <c:f>'Q2'!$J$4:$J$13</c:f>
              <c:numCache>
                <c:formatCode>_(* #,##0.00_);_(* \(#,##0.00\);_(* "-"??_);_(@_)</c:formatCode>
                <c:ptCount val="10"/>
                <c:pt idx="0">
                  <c:v>2.1792863359442993</c:v>
                </c:pt>
                <c:pt idx="1">
                  <c:v>2.1727515583259129</c:v>
                </c:pt>
                <c:pt idx="2">
                  <c:v>2.2352791878172589</c:v>
                </c:pt>
                <c:pt idx="3">
                  <c:v>2.1582774049217002</c:v>
                </c:pt>
                <c:pt idx="4">
                  <c:v>2.3033282904689862</c:v>
                </c:pt>
                <c:pt idx="5">
                  <c:v>2.2292698019801982</c:v>
                </c:pt>
                <c:pt idx="6">
                  <c:v>2.080568720379147</c:v>
                </c:pt>
                <c:pt idx="7">
                  <c:v>2.2906420765027322</c:v>
                </c:pt>
                <c:pt idx="8">
                  <c:v>2.2560096153846154</c:v>
                </c:pt>
                <c:pt idx="9">
                  <c:v>2.4365569272976679</c:v>
                </c:pt>
              </c:numCache>
            </c:numRef>
          </c:val>
          <c:extLst>
            <c:ext xmlns:c16="http://schemas.microsoft.com/office/drawing/2014/chart" uri="{C3380CC4-5D6E-409C-BE32-E72D297353CC}">
              <c16:uniqueId val="{00000000-0E81-4312-BC67-458014665F70}"/>
            </c:ext>
          </c:extLst>
        </c:ser>
        <c:ser>
          <c:idx val="1"/>
          <c:order val="1"/>
          <c:tx>
            <c:strRef>
              <c:f>'Q2'!$N$3</c:f>
              <c:strCache>
                <c:ptCount val="1"/>
                <c:pt idx="0">
                  <c:v>remote</c:v>
                </c:pt>
              </c:strCache>
            </c:strRef>
          </c:tx>
          <c:spPr>
            <a:solidFill>
              <a:schemeClr val="accent2"/>
            </a:solidFill>
            <a:ln>
              <a:noFill/>
            </a:ln>
            <a:effectLst/>
          </c:spPr>
          <c:invertIfNegative val="0"/>
          <c:cat>
            <c:numRef>
              <c:f>'Q2'!$A$4:$A$13</c:f>
              <c:numCache>
                <c:formatCode>General</c:formatCode>
                <c:ptCount val="10"/>
                <c:pt idx="0">
                  <c:v>2011</c:v>
                </c:pt>
                <c:pt idx="1">
                  <c:v>2012</c:v>
                </c:pt>
                <c:pt idx="2">
                  <c:v>2015</c:v>
                </c:pt>
                <c:pt idx="3">
                  <c:v>2016</c:v>
                </c:pt>
                <c:pt idx="4">
                  <c:v>2017</c:v>
                </c:pt>
                <c:pt idx="5">
                  <c:v>2018</c:v>
                </c:pt>
                <c:pt idx="6">
                  <c:v>2021</c:v>
                </c:pt>
                <c:pt idx="7">
                  <c:v>2022</c:v>
                </c:pt>
                <c:pt idx="8">
                  <c:v>2023</c:v>
                </c:pt>
                <c:pt idx="9">
                  <c:v>2024</c:v>
                </c:pt>
              </c:numCache>
            </c:numRef>
          </c:cat>
          <c:val>
            <c:numRef>
              <c:f>'Q2'!$K$4:$K$13</c:f>
              <c:numCache>
                <c:formatCode>_(* #,##0.00_);_(* \(#,##0.00\);_(* "-"??_);_(@_)</c:formatCode>
                <c:ptCount val="10"/>
                <c:pt idx="0">
                  <c:v>0.85222222222222221</c:v>
                </c:pt>
                <c:pt idx="1">
                  <c:v>0.83587786259541985</c:v>
                </c:pt>
                <c:pt idx="2">
                  <c:v>0.86228813559322037</c:v>
                </c:pt>
                <c:pt idx="3">
                  <c:v>0.8922345483359746</c:v>
                </c:pt>
                <c:pt idx="4">
                  <c:v>0.81767955801104975</c:v>
                </c:pt>
                <c:pt idx="5">
                  <c:v>0.8097643097643098</c:v>
                </c:pt>
                <c:pt idx="6">
                  <c:v>0.81788793103448276</c:v>
                </c:pt>
                <c:pt idx="7">
                  <c:v>0.8731979030144168</c:v>
                </c:pt>
                <c:pt idx="8">
                  <c:v>0.88819691577698701</c:v>
                </c:pt>
                <c:pt idx="9">
                  <c:v>0.84194214876033058</c:v>
                </c:pt>
              </c:numCache>
            </c:numRef>
          </c:val>
          <c:extLst>
            <c:ext xmlns:c16="http://schemas.microsoft.com/office/drawing/2014/chart" uri="{C3380CC4-5D6E-409C-BE32-E72D297353CC}">
              <c16:uniqueId val="{00000001-0E81-4312-BC67-458014665F70}"/>
            </c:ext>
          </c:extLst>
        </c:ser>
        <c:dLbls>
          <c:showLegendKey val="0"/>
          <c:showVal val="0"/>
          <c:showCatName val="0"/>
          <c:showSerName val="0"/>
          <c:showPercent val="0"/>
          <c:showBubbleSize val="0"/>
        </c:dLbls>
        <c:gapWidth val="219"/>
        <c:overlap val="100"/>
        <c:axId val="1874157679"/>
        <c:axId val="1705563359"/>
      </c:barChart>
      <c:catAx>
        <c:axId val="1874157679"/>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Year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CH"/>
          </a:p>
        </c:txPr>
        <c:crossAx val="1705563359"/>
        <c:crosses val="autoZero"/>
        <c:auto val="1"/>
        <c:lblAlgn val="ctr"/>
        <c:lblOffset val="100"/>
        <c:noMultiLvlLbl val="0"/>
      </c:catAx>
      <c:valAx>
        <c:axId val="1705563359"/>
        <c:scaling>
          <c:orientation val="minMax"/>
        </c:scaling>
        <c:delete val="0"/>
        <c:axPos val="l"/>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CH"/>
          </a:p>
        </c:txPr>
        <c:crossAx val="187415767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en-GB"/>
              <a:t>Evolution of stand-by time</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barChart>
        <c:barDir val="col"/>
        <c:grouping val="clustered"/>
        <c:varyColors val="0"/>
        <c:ser>
          <c:idx val="0"/>
          <c:order val="0"/>
          <c:spPr>
            <a:solidFill>
              <a:schemeClr val="accent1"/>
            </a:solidFill>
            <a:ln>
              <a:noFill/>
            </a:ln>
            <a:effectLst/>
          </c:spPr>
          <c:invertIfNegative val="0"/>
          <c:cat>
            <c:numRef>
              <c:f>'Q2'!$I$4:$I$17</c:f>
              <c:numCache>
                <c:formatCode>General</c:formatCode>
                <c:ptCount val="14"/>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numCache>
            </c:numRef>
          </c:cat>
          <c:val>
            <c:numRef>
              <c:f>'Q2'!$S$4:$S$17</c:f>
              <c:numCache>
                <c:formatCode>_-* #,##0_-;\-* #,##0_-;_-* "-"??_-;_-@_-</c:formatCode>
                <c:ptCount val="14"/>
                <c:pt idx="0">
                  <c:v>133304.75</c:v>
                </c:pt>
                <c:pt idx="1">
                  <c:v>141338.25</c:v>
                </c:pt>
                <c:pt idx="2">
                  <c:v>85067</c:v>
                </c:pt>
                <c:pt idx="3">
                  <c:v>107957.5</c:v>
                </c:pt>
                <c:pt idx="4">
                  <c:v>154119.75</c:v>
                </c:pt>
                <c:pt idx="5">
                  <c:v>151340.5</c:v>
                </c:pt>
                <c:pt idx="6">
                  <c:v>141898.5</c:v>
                </c:pt>
                <c:pt idx="7">
                  <c:v>149638.5</c:v>
                </c:pt>
                <c:pt idx="8">
                  <c:v>85019.75</c:v>
                </c:pt>
                <c:pt idx="9">
                  <c:v>71385</c:v>
                </c:pt>
                <c:pt idx="10">
                  <c:v>139295.25</c:v>
                </c:pt>
                <c:pt idx="11">
                  <c:v>161859</c:v>
                </c:pt>
                <c:pt idx="12">
                  <c:v>170195.33000000002</c:v>
                </c:pt>
                <c:pt idx="13">
                  <c:v>150893.75</c:v>
                </c:pt>
              </c:numCache>
            </c:numRef>
          </c:val>
          <c:extLst>
            <c:ext xmlns:c16="http://schemas.microsoft.com/office/drawing/2014/chart" uri="{C3380CC4-5D6E-409C-BE32-E72D297353CC}">
              <c16:uniqueId val="{00000000-AC1B-4812-ADBB-E0758006769F}"/>
            </c:ext>
          </c:extLst>
        </c:ser>
        <c:dLbls>
          <c:showLegendKey val="0"/>
          <c:showVal val="0"/>
          <c:showCatName val="0"/>
          <c:showSerName val="0"/>
          <c:showPercent val="0"/>
          <c:showBubbleSize val="0"/>
        </c:dLbls>
        <c:gapWidth val="219"/>
        <c:overlap val="-27"/>
        <c:axId val="1874157679"/>
        <c:axId val="1705563359"/>
      </c:barChart>
      <c:catAx>
        <c:axId val="1874157679"/>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a:t>Year</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CH"/>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CH"/>
          </a:p>
        </c:txPr>
        <c:crossAx val="1705563359"/>
        <c:crosses val="autoZero"/>
        <c:auto val="1"/>
        <c:lblAlgn val="ctr"/>
        <c:lblOffset val="100"/>
        <c:noMultiLvlLbl val="0"/>
      </c:catAx>
      <c:valAx>
        <c:axId val="170556335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a:t>Stand-by hours</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CH"/>
            </a:p>
          </c:txPr>
        </c:title>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CH"/>
          </a:p>
        </c:txPr>
        <c:crossAx val="187415767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en-CH"/>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GB"/>
              <a:t>Trend of Stand-by effort over time</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scatterChart>
        <c:scatterStyle val="lineMarker"/>
        <c:varyColors val="0"/>
        <c:ser>
          <c:idx val="0"/>
          <c:order val="0"/>
          <c:spPr>
            <a:ln w="25400" cap="rnd">
              <a:noFill/>
              <a:round/>
            </a:ln>
            <a:effectLst/>
          </c:spPr>
          <c:marker>
            <c:symbol val="circle"/>
            <c:size val="5"/>
            <c:spPr>
              <a:solidFill>
                <a:schemeClr val="accent1"/>
              </a:solidFill>
              <a:ln w="38100">
                <a:solidFill>
                  <a:schemeClr val="accent1"/>
                </a:solidFill>
              </a:ln>
              <a:effectLst/>
            </c:spPr>
          </c:marker>
          <c:trendline>
            <c:spPr>
              <a:ln w="19050" cap="rnd">
                <a:solidFill>
                  <a:schemeClr val="accent1"/>
                </a:solidFill>
                <a:prstDash val="sysDot"/>
              </a:ln>
              <a:effectLst/>
            </c:spPr>
            <c:trendlineType val="linear"/>
            <c:dispRSqr val="0"/>
            <c:dispEq val="0"/>
          </c:trendline>
          <c:xVal>
            <c:numRef>
              <c:f>'Q10'!$F$4:$F$17</c:f>
              <c:numCache>
                <c:formatCode>General</c:formatCode>
                <c:ptCount val="14"/>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numCache>
            </c:numRef>
          </c:xVal>
          <c:yVal>
            <c:numRef>
              <c:f>'Q10'!$G$4:$G$17</c:f>
              <c:numCache>
                <c:formatCode>General</c:formatCode>
                <c:ptCount val="14"/>
                <c:pt idx="0">
                  <c:v>133304.75</c:v>
                </c:pt>
                <c:pt idx="1">
                  <c:v>141338.25</c:v>
                </c:pt>
                <c:pt idx="4">
                  <c:v>154119.75</c:v>
                </c:pt>
                <c:pt idx="5">
                  <c:v>151340.5</c:v>
                </c:pt>
                <c:pt idx="6">
                  <c:v>141898.5</c:v>
                </c:pt>
                <c:pt idx="7">
                  <c:v>149638.5</c:v>
                </c:pt>
                <c:pt idx="11">
                  <c:v>161859</c:v>
                </c:pt>
                <c:pt idx="12">
                  <c:v>170195.33000000002</c:v>
                </c:pt>
                <c:pt idx="13">
                  <c:v>165983.125</c:v>
                </c:pt>
              </c:numCache>
            </c:numRef>
          </c:yVal>
          <c:smooth val="0"/>
          <c:extLst>
            <c:ext xmlns:c16="http://schemas.microsoft.com/office/drawing/2014/chart" uri="{C3380CC4-5D6E-409C-BE32-E72D297353CC}">
              <c16:uniqueId val="{00000001-FF04-4F34-B224-5F9F64483DCE}"/>
            </c:ext>
          </c:extLst>
        </c:ser>
        <c:dLbls>
          <c:showLegendKey val="0"/>
          <c:showVal val="0"/>
          <c:showCatName val="0"/>
          <c:showSerName val="0"/>
          <c:showPercent val="0"/>
          <c:showBubbleSize val="0"/>
        </c:dLbls>
        <c:axId val="102120464"/>
        <c:axId val="102114224"/>
      </c:scatterChart>
      <c:valAx>
        <c:axId val="102120464"/>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02114224"/>
        <c:crosses val="autoZero"/>
        <c:crossBetween val="midCat"/>
      </c:valAx>
      <c:valAx>
        <c:axId val="102114224"/>
        <c:scaling>
          <c:orientation val="minMax"/>
          <c:min val="12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a:t>Hours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crossAx val="10212046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CH"/>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GB"/>
              <a:t>Trend of Shift effort over time</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scatterChart>
        <c:scatterStyle val="lineMarker"/>
        <c:varyColors val="0"/>
        <c:ser>
          <c:idx val="0"/>
          <c:order val="0"/>
          <c:spPr>
            <a:ln w="25400" cap="rnd">
              <a:noFill/>
              <a:round/>
            </a:ln>
            <a:effectLst/>
          </c:spPr>
          <c:marker>
            <c:symbol val="circle"/>
            <c:size val="5"/>
            <c:spPr>
              <a:solidFill>
                <a:schemeClr val="accent1"/>
              </a:solidFill>
              <a:ln w="38100">
                <a:solidFill>
                  <a:schemeClr val="accent1"/>
                </a:solidFill>
              </a:ln>
              <a:effectLst/>
            </c:spPr>
          </c:marker>
          <c:trendline>
            <c:spPr>
              <a:ln w="19050" cap="rnd">
                <a:solidFill>
                  <a:schemeClr val="accent1"/>
                </a:solidFill>
                <a:prstDash val="sysDot"/>
              </a:ln>
              <a:effectLst/>
            </c:spPr>
            <c:trendlineType val="linear"/>
            <c:dispRSqr val="0"/>
            <c:dispEq val="0"/>
          </c:trendline>
          <c:xVal>
            <c:numRef>
              <c:f>'Q10'!$F$4:$F$17</c:f>
              <c:numCache>
                <c:formatCode>General</c:formatCode>
                <c:ptCount val="14"/>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numCache>
            </c:numRef>
          </c:xVal>
          <c:yVal>
            <c:numRef>
              <c:f>'Q10'!$H$4:$H$17</c:f>
              <c:numCache>
                <c:formatCode>General</c:formatCode>
                <c:ptCount val="14"/>
                <c:pt idx="0">
                  <c:v>40693.25</c:v>
                </c:pt>
                <c:pt idx="1">
                  <c:v>38513</c:v>
                </c:pt>
                <c:pt idx="4">
                  <c:v>32759.75</c:v>
                </c:pt>
                <c:pt idx="5">
                  <c:v>34140.25</c:v>
                </c:pt>
                <c:pt idx="6">
                  <c:v>35361.75</c:v>
                </c:pt>
                <c:pt idx="7">
                  <c:v>38308.5</c:v>
                </c:pt>
                <c:pt idx="11">
                  <c:v>57177.08</c:v>
                </c:pt>
                <c:pt idx="12">
                  <c:v>67136.75</c:v>
                </c:pt>
                <c:pt idx="13">
                  <c:v>63366.05</c:v>
                </c:pt>
              </c:numCache>
            </c:numRef>
          </c:yVal>
          <c:smooth val="0"/>
          <c:extLst>
            <c:ext xmlns:c16="http://schemas.microsoft.com/office/drawing/2014/chart" uri="{C3380CC4-5D6E-409C-BE32-E72D297353CC}">
              <c16:uniqueId val="{00000001-EEF7-4FB7-B1F1-4D3DB5FA3E6E}"/>
            </c:ext>
          </c:extLst>
        </c:ser>
        <c:dLbls>
          <c:showLegendKey val="0"/>
          <c:showVal val="0"/>
          <c:showCatName val="0"/>
          <c:showSerName val="0"/>
          <c:showPercent val="0"/>
          <c:showBubbleSize val="0"/>
        </c:dLbls>
        <c:axId val="102120464"/>
        <c:axId val="102114224"/>
      </c:scatterChart>
      <c:valAx>
        <c:axId val="102120464"/>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02114224"/>
        <c:crosses val="autoZero"/>
        <c:crossBetween val="midCat"/>
      </c:valAx>
      <c:valAx>
        <c:axId val="102114224"/>
        <c:scaling>
          <c:orientation val="minMax"/>
          <c:min val="2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a:t>Hours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crossAx val="10212046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CH"/>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v>weeks of operation</c:v>
          </c:tx>
          <c:spPr>
            <a:solidFill>
              <a:schemeClr val="tx1">
                <a:lumMod val="50000"/>
                <a:lumOff val="50000"/>
              </a:schemeClr>
            </a:solidFill>
            <a:ln>
              <a:noFill/>
            </a:ln>
            <a:effectLst/>
          </c:spPr>
          <c:invertIfNegative val="0"/>
          <c:cat>
            <c:numRef>
              <c:f>'Q5'!$AP$50:$AP$63</c:f>
              <c:numCache>
                <c:formatCode>General</c:formatCode>
                <c:ptCount val="14"/>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numCache>
            </c:numRef>
          </c:cat>
          <c:val>
            <c:numRef>
              <c:f>'Q5'!$CR$50:$CR$63</c:f>
              <c:numCache>
                <c:formatCode>General</c:formatCode>
                <c:ptCount val="14"/>
                <c:pt idx="0">
                  <c:v>46</c:v>
                </c:pt>
                <c:pt idx="1">
                  <c:v>45</c:v>
                </c:pt>
                <c:pt idx="2">
                  <c:v>8</c:v>
                </c:pt>
                <c:pt idx="3">
                  <c:v>35</c:v>
                </c:pt>
                <c:pt idx="4">
                  <c:v>49</c:v>
                </c:pt>
                <c:pt idx="5">
                  <c:v>44</c:v>
                </c:pt>
                <c:pt idx="6">
                  <c:v>36</c:v>
                </c:pt>
                <c:pt idx="7">
                  <c:v>42</c:v>
                </c:pt>
                <c:pt idx="9">
                  <c:v>2</c:v>
                </c:pt>
                <c:pt idx="10">
                  <c:v>47</c:v>
                </c:pt>
                <c:pt idx="11">
                  <c:v>43</c:v>
                </c:pt>
                <c:pt idx="12">
                  <c:v>40</c:v>
                </c:pt>
                <c:pt idx="13">
                  <c:v>46</c:v>
                </c:pt>
              </c:numCache>
            </c:numRef>
          </c:val>
          <c:extLst>
            <c:ext xmlns:c16="http://schemas.microsoft.com/office/drawing/2014/chart" uri="{C3380CC4-5D6E-409C-BE32-E72D297353CC}">
              <c16:uniqueId val="{00000000-D75A-4CE7-A751-987BABC1A35A}"/>
            </c:ext>
          </c:extLst>
        </c:ser>
        <c:dLbls>
          <c:showLegendKey val="0"/>
          <c:showVal val="0"/>
          <c:showCatName val="0"/>
          <c:showSerName val="0"/>
          <c:showPercent val="0"/>
          <c:showBubbleSize val="0"/>
        </c:dLbls>
        <c:gapWidth val="219"/>
        <c:overlap val="-27"/>
        <c:axId val="1268721760"/>
        <c:axId val="1268722240"/>
      </c:barChart>
      <c:catAx>
        <c:axId val="126872176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CH"/>
          </a:p>
        </c:txPr>
        <c:crossAx val="1268722240"/>
        <c:crosses val="autoZero"/>
        <c:auto val="1"/>
        <c:lblAlgn val="ctr"/>
        <c:lblOffset val="100"/>
        <c:tickLblSkip val="3"/>
        <c:tickMarkSkip val="3"/>
        <c:noMultiLvlLbl val="0"/>
      </c:catAx>
      <c:valAx>
        <c:axId val="1268722240"/>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2687217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v>weeks of operation</c:v>
          </c:tx>
          <c:spPr>
            <a:solidFill>
              <a:schemeClr val="tx1">
                <a:lumMod val="50000"/>
                <a:lumOff val="50000"/>
              </a:schemeClr>
            </a:solidFill>
            <a:ln>
              <a:noFill/>
            </a:ln>
            <a:effectLst/>
          </c:spPr>
          <c:invertIfNegative val="0"/>
          <c:cat>
            <c:numRef>
              <c:f>'Q5'!$AP$50:$AP$63</c:f>
              <c:numCache>
                <c:formatCode>General</c:formatCode>
                <c:ptCount val="14"/>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numCache>
            </c:numRef>
          </c:cat>
          <c:val>
            <c:numRef>
              <c:f>'Q5'!$CR$50:$CR$63</c:f>
              <c:numCache>
                <c:formatCode>General</c:formatCode>
                <c:ptCount val="14"/>
                <c:pt idx="0">
                  <c:v>46</c:v>
                </c:pt>
                <c:pt idx="1">
                  <c:v>45</c:v>
                </c:pt>
                <c:pt idx="2">
                  <c:v>8</c:v>
                </c:pt>
                <c:pt idx="3">
                  <c:v>35</c:v>
                </c:pt>
                <c:pt idx="4">
                  <c:v>49</c:v>
                </c:pt>
                <c:pt idx="5">
                  <c:v>44</c:v>
                </c:pt>
                <c:pt idx="6">
                  <c:v>36</c:v>
                </c:pt>
                <c:pt idx="7">
                  <c:v>42</c:v>
                </c:pt>
                <c:pt idx="9">
                  <c:v>2</c:v>
                </c:pt>
                <c:pt idx="10">
                  <c:v>47</c:v>
                </c:pt>
                <c:pt idx="11">
                  <c:v>43</c:v>
                </c:pt>
                <c:pt idx="12">
                  <c:v>40</c:v>
                </c:pt>
                <c:pt idx="13">
                  <c:v>46</c:v>
                </c:pt>
              </c:numCache>
            </c:numRef>
          </c:val>
          <c:extLst>
            <c:ext xmlns:c16="http://schemas.microsoft.com/office/drawing/2014/chart" uri="{C3380CC4-5D6E-409C-BE32-E72D297353CC}">
              <c16:uniqueId val="{00000000-D75A-4CE7-A751-987BABC1A35A}"/>
            </c:ext>
          </c:extLst>
        </c:ser>
        <c:dLbls>
          <c:showLegendKey val="0"/>
          <c:showVal val="0"/>
          <c:showCatName val="0"/>
          <c:showSerName val="0"/>
          <c:showPercent val="0"/>
          <c:showBubbleSize val="0"/>
        </c:dLbls>
        <c:gapWidth val="219"/>
        <c:overlap val="-27"/>
        <c:axId val="1268721760"/>
        <c:axId val="1268722240"/>
      </c:barChart>
      <c:catAx>
        <c:axId val="126872176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CH"/>
          </a:p>
        </c:txPr>
        <c:crossAx val="1268722240"/>
        <c:crosses val="autoZero"/>
        <c:auto val="1"/>
        <c:lblAlgn val="ctr"/>
        <c:lblOffset val="100"/>
        <c:tickLblSkip val="3"/>
        <c:tickMarkSkip val="3"/>
        <c:noMultiLvlLbl val="0"/>
      </c:catAx>
      <c:valAx>
        <c:axId val="1268722240"/>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2687217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pPr>
      <a:endParaRPr lang="en-CH"/>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600" b="0" i="0" u="none" strike="noStrike" kern="1200" spc="0" baseline="0">
                <a:solidFill>
                  <a:sysClr val="windowText" lastClr="000000">
                    <a:lumMod val="65000"/>
                    <a:lumOff val="35000"/>
                  </a:sysClr>
                </a:solidFill>
                <a:latin typeface="+mn-lt"/>
                <a:ea typeface="+mn-ea"/>
                <a:cs typeface="+mn-cs"/>
              </a:defRPr>
            </a:pPr>
            <a:r>
              <a:rPr lang="en-GB" sz="1600" b="0" i="0" u="none" strike="noStrike" kern="1200" spc="0" baseline="0">
                <a:solidFill>
                  <a:sysClr val="windowText" lastClr="000000">
                    <a:lumMod val="65000"/>
                    <a:lumOff val="35000"/>
                  </a:sysClr>
                </a:solidFill>
              </a:rPr>
              <a:t>Intervention Numbers per Technology</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600" b="0" i="0" u="none" strike="noStrike" kern="1200" spc="0" baseline="0">
              <a:solidFill>
                <a:sysClr val="windowText" lastClr="000000">
                  <a:lumMod val="65000"/>
                  <a:lumOff val="35000"/>
                </a:sysClr>
              </a:solidFill>
              <a:latin typeface="+mn-lt"/>
              <a:ea typeface="+mn-ea"/>
              <a:cs typeface="+mn-cs"/>
            </a:defRPr>
          </a:pPr>
          <a:endParaRPr lang="en-CH"/>
        </a:p>
      </c:txPr>
    </c:title>
    <c:autoTitleDeleted val="0"/>
    <c:plotArea>
      <c:layout/>
      <c:barChart>
        <c:barDir val="bar"/>
        <c:grouping val="clustered"/>
        <c:varyColors val="0"/>
        <c:ser>
          <c:idx val="0"/>
          <c:order val="0"/>
          <c:tx>
            <c:strRef>
              <c:f>Equipment!$A$2</c:f>
              <c:strCache>
                <c:ptCount val="1"/>
                <c:pt idx="0">
                  <c:v>On-site Interventions count</c:v>
                </c:pt>
              </c:strCache>
            </c:strRef>
          </c:tx>
          <c:spPr>
            <a:solidFill>
              <a:schemeClr val="accent1"/>
            </a:solidFill>
            <a:ln>
              <a:noFill/>
            </a:ln>
            <a:effectLst/>
          </c:spPr>
          <c:invertIfNegative val="0"/>
          <c:cat>
            <c:strRef>
              <c:f>Equipment!$B$3:$I$3</c:f>
              <c:strCache>
                <c:ptCount val="8"/>
                <c:pt idx="0">
                  <c:v>beam transfer equipment</c:v>
                </c:pt>
                <c:pt idx="1">
                  <c:v>cryogenics</c:v>
                </c:pt>
                <c:pt idx="2">
                  <c:v>power converters</c:v>
                </c:pt>
                <c:pt idx="3">
                  <c:v>radio frequency</c:v>
                </c:pt>
                <c:pt idx="4">
                  <c:v>beam instrumentation</c:v>
                </c:pt>
                <c:pt idx="5">
                  <c:v>magnets</c:v>
                </c:pt>
                <c:pt idx="6">
                  <c:v>vacuum</c:v>
                </c:pt>
                <c:pt idx="7">
                  <c:v>sources, targets and interceptors</c:v>
                </c:pt>
              </c:strCache>
            </c:strRef>
          </c:cat>
          <c:val>
            <c:numRef>
              <c:f>Equipment!$B$18:$I$18</c:f>
              <c:numCache>
                <c:formatCode>General</c:formatCode>
                <c:ptCount val="8"/>
                <c:pt idx="0">
                  <c:v>572</c:v>
                </c:pt>
                <c:pt idx="1">
                  <c:v>342</c:v>
                </c:pt>
                <c:pt idx="2">
                  <c:v>1471</c:v>
                </c:pt>
                <c:pt idx="3">
                  <c:v>1249</c:v>
                </c:pt>
                <c:pt idx="4">
                  <c:v>581</c:v>
                </c:pt>
                <c:pt idx="5">
                  <c:v>110</c:v>
                </c:pt>
                <c:pt idx="6">
                  <c:v>58</c:v>
                </c:pt>
                <c:pt idx="7">
                  <c:v>133</c:v>
                </c:pt>
              </c:numCache>
            </c:numRef>
          </c:val>
          <c:extLst>
            <c:ext xmlns:c16="http://schemas.microsoft.com/office/drawing/2014/chart" uri="{C3380CC4-5D6E-409C-BE32-E72D297353CC}">
              <c16:uniqueId val="{00000000-3B48-408A-AFA0-4EA9C2DC44D3}"/>
            </c:ext>
          </c:extLst>
        </c:ser>
        <c:ser>
          <c:idx val="1"/>
          <c:order val="1"/>
          <c:tx>
            <c:strRef>
              <c:f>Equipment!$A$54</c:f>
              <c:strCache>
                <c:ptCount val="1"/>
                <c:pt idx="0">
                  <c:v>Remote Interventions Count</c:v>
                </c:pt>
              </c:strCache>
            </c:strRef>
          </c:tx>
          <c:spPr>
            <a:solidFill>
              <a:schemeClr val="accent2"/>
            </a:solidFill>
            <a:ln>
              <a:noFill/>
            </a:ln>
            <a:effectLst/>
          </c:spPr>
          <c:invertIfNegative val="0"/>
          <c:val>
            <c:numRef>
              <c:f>Equipment!$B$70:$I$70</c:f>
              <c:numCache>
                <c:formatCode>General</c:formatCode>
                <c:ptCount val="8"/>
                <c:pt idx="0">
                  <c:v>659</c:v>
                </c:pt>
                <c:pt idx="1">
                  <c:v>529</c:v>
                </c:pt>
                <c:pt idx="2">
                  <c:v>1394</c:v>
                </c:pt>
                <c:pt idx="3">
                  <c:v>495</c:v>
                </c:pt>
                <c:pt idx="4">
                  <c:v>646</c:v>
                </c:pt>
                <c:pt idx="5">
                  <c:v>141</c:v>
                </c:pt>
                <c:pt idx="6">
                  <c:v>73</c:v>
                </c:pt>
                <c:pt idx="7">
                  <c:v>26</c:v>
                </c:pt>
              </c:numCache>
            </c:numRef>
          </c:val>
          <c:extLst>
            <c:ext xmlns:c16="http://schemas.microsoft.com/office/drawing/2014/chart" uri="{C3380CC4-5D6E-409C-BE32-E72D297353CC}">
              <c16:uniqueId val="{00000001-3B48-408A-AFA0-4EA9C2DC44D3}"/>
            </c:ext>
          </c:extLst>
        </c:ser>
        <c:dLbls>
          <c:showLegendKey val="0"/>
          <c:showVal val="0"/>
          <c:showCatName val="0"/>
          <c:showSerName val="0"/>
          <c:showPercent val="0"/>
          <c:showBubbleSize val="0"/>
        </c:dLbls>
        <c:gapWidth val="182"/>
        <c:axId val="178068304"/>
        <c:axId val="178071664"/>
      </c:barChart>
      <c:catAx>
        <c:axId val="1780683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crossAx val="178071664"/>
        <c:crosses val="autoZero"/>
        <c:auto val="1"/>
        <c:lblAlgn val="ctr"/>
        <c:lblOffset val="100"/>
        <c:noMultiLvlLbl val="0"/>
      </c:catAx>
      <c:valAx>
        <c:axId val="178071664"/>
        <c:scaling>
          <c:orientation val="minMax"/>
          <c:max val="200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crossAx val="1780683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1C9ECB-AD7A-4968-AD4F-AD603957D9F6}" type="datetimeFigureOut">
              <a:rPr lang="en-GB" smtClean="0"/>
              <a:t>14/12/2024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FE60A9-3464-4759-AF2F-1DCF549DFD81}" type="slidenum">
              <a:rPr lang="en-GB" smtClean="0"/>
              <a:t>‹#›</a:t>
            </a:fld>
            <a:endParaRPr lang="en-GB"/>
          </a:p>
        </p:txBody>
      </p:sp>
    </p:spTree>
    <p:extLst>
      <p:ext uri="{BB962C8B-B14F-4D97-AF65-F5344CB8AC3E}">
        <p14:creationId xmlns:p14="http://schemas.microsoft.com/office/powerpoint/2010/main" val="2520507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1FE60A9-3464-4759-AF2F-1DCF549DFD81}" type="slidenum">
              <a:rPr lang="en-GB" smtClean="0"/>
              <a:t>17</a:t>
            </a:fld>
            <a:endParaRPr lang="en-GB"/>
          </a:p>
        </p:txBody>
      </p:sp>
    </p:spTree>
    <p:extLst>
      <p:ext uri="{BB962C8B-B14F-4D97-AF65-F5344CB8AC3E}">
        <p14:creationId xmlns:p14="http://schemas.microsoft.com/office/powerpoint/2010/main" val="2707571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1FE60A9-3464-4759-AF2F-1DCF549DFD81}" type="slidenum">
              <a:rPr lang="en-GB" smtClean="0"/>
              <a:t>18</a:t>
            </a:fld>
            <a:endParaRPr lang="en-GB"/>
          </a:p>
        </p:txBody>
      </p:sp>
    </p:spTree>
    <p:extLst>
      <p:ext uri="{BB962C8B-B14F-4D97-AF65-F5344CB8AC3E}">
        <p14:creationId xmlns:p14="http://schemas.microsoft.com/office/powerpoint/2010/main" val="1993141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1FE60A9-3464-4759-AF2F-1DCF549DFD81}" type="slidenum">
              <a:rPr lang="en-GB" smtClean="0"/>
              <a:t>19</a:t>
            </a:fld>
            <a:endParaRPr lang="en-GB"/>
          </a:p>
        </p:txBody>
      </p:sp>
    </p:spTree>
    <p:extLst>
      <p:ext uri="{BB962C8B-B14F-4D97-AF65-F5344CB8AC3E}">
        <p14:creationId xmlns:p14="http://schemas.microsoft.com/office/powerpoint/2010/main" val="324879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1FE60A9-3464-4759-AF2F-1DCF549DFD81}" type="slidenum">
              <a:rPr lang="en-GB" smtClean="0"/>
              <a:t>22</a:t>
            </a:fld>
            <a:endParaRPr lang="en-GB"/>
          </a:p>
        </p:txBody>
      </p:sp>
    </p:spTree>
    <p:extLst>
      <p:ext uri="{BB962C8B-B14F-4D97-AF65-F5344CB8AC3E}">
        <p14:creationId xmlns:p14="http://schemas.microsoft.com/office/powerpoint/2010/main" val="334116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75D4B-34E9-E6A6-9619-6A74593BDBD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2E76EBFC-7C69-75EE-FC75-F098DE1755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E33365B8-09FE-139E-977F-6A6817C18F7F}"/>
              </a:ext>
            </a:extLst>
          </p:cNvPr>
          <p:cNvSpPr>
            <a:spLocks noGrp="1"/>
          </p:cNvSpPr>
          <p:nvPr>
            <p:ph type="dt" sz="half" idx="10"/>
          </p:nvPr>
        </p:nvSpPr>
        <p:spPr/>
        <p:txBody>
          <a:bodyPr/>
          <a:lstStyle/>
          <a:p>
            <a:r>
              <a:rPr lang="de-CH"/>
              <a:t>12.12.24 | Kostas Papastergiou </a:t>
            </a:r>
            <a:endParaRPr lang="en-CH" dirty="0"/>
          </a:p>
        </p:txBody>
      </p:sp>
      <p:sp>
        <p:nvSpPr>
          <p:cNvPr id="5" name="Footer Placeholder 4">
            <a:extLst>
              <a:ext uri="{FF2B5EF4-FFF2-40B4-BE49-F238E27FC236}">
                <a16:creationId xmlns:a16="http://schemas.microsoft.com/office/drawing/2014/main" id="{5486213C-C76D-292E-A747-85C5910E6807}"/>
              </a:ext>
            </a:extLst>
          </p:cNvPr>
          <p:cNvSpPr>
            <a:spLocks noGrp="1"/>
          </p:cNvSpPr>
          <p:nvPr>
            <p:ph type="ftr" sz="quarter" idx="11"/>
          </p:nvPr>
        </p:nvSpPr>
        <p:spPr/>
        <p:txBody>
          <a:bodyPr/>
          <a:lstStyle/>
          <a:p>
            <a:r>
              <a:rPr lang="en-GB" dirty="0"/>
              <a:t>Joint Accelerator Performance Workshop 2024</a:t>
            </a:r>
            <a:endParaRPr lang="en-CH" dirty="0"/>
          </a:p>
        </p:txBody>
      </p:sp>
      <p:sp>
        <p:nvSpPr>
          <p:cNvPr id="6" name="Slide Number Placeholder 5">
            <a:extLst>
              <a:ext uri="{FF2B5EF4-FFF2-40B4-BE49-F238E27FC236}">
                <a16:creationId xmlns:a16="http://schemas.microsoft.com/office/drawing/2014/main" id="{FFF575DB-6B09-CA2B-4B37-3EDD1D501814}"/>
              </a:ext>
            </a:extLst>
          </p:cNvPr>
          <p:cNvSpPr>
            <a:spLocks noGrp="1"/>
          </p:cNvSpPr>
          <p:nvPr>
            <p:ph type="sldNum" sz="quarter" idx="12"/>
          </p:nvPr>
        </p:nvSpPr>
        <p:spPr/>
        <p:txBody>
          <a:bodyPr/>
          <a:lstStyle/>
          <a:p>
            <a:r>
              <a:rPr lang="en-GB" dirty="0"/>
              <a:t>	</a:t>
            </a:r>
            <a:fld id="{7A5CF2A5-AD27-EF4B-AC83-94768BAA60C8}" type="slidenum">
              <a:rPr lang="en-CH" smtClean="0"/>
              <a:pPr/>
              <a:t>‹#›</a:t>
            </a:fld>
            <a:endParaRPr lang="en-CH" dirty="0"/>
          </a:p>
        </p:txBody>
      </p:sp>
    </p:spTree>
    <p:extLst>
      <p:ext uri="{BB962C8B-B14F-4D97-AF65-F5344CB8AC3E}">
        <p14:creationId xmlns:p14="http://schemas.microsoft.com/office/powerpoint/2010/main" val="2819771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B243D-8ADA-97D9-145F-1360B6BD6E5E}"/>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A8679295-67CE-0E0D-E30D-D199C3D84AF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401CE64B-4A00-55AD-0B06-105A862A1C84}"/>
              </a:ext>
            </a:extLst>
          </p:cNvPr>
          <p:cNvSpPr>
            <a:spLocks noGrp="1"/>
          </p:cNvSpPr>
          <p:nvPr>
            <p:ph type="dt" sz="half" idx="10"/>
          </p:nvPr>
        </p:nvSpPr>
        <p:spPr/>
        <p:txBody>
          <a:bodyPr/>
          <a:lstStyle/>
          <a:p>
            <a:r>
              <a:rPr lang="de-CH"/>
              <a:t>12.12.24 | Kostas Papastergiou </a:t>
            </a:r>
            <a:endParaRPr lang="en-CH"/>
          </a:p>
        </p:txBody>
      </p:sp>
      <p:sp>
        <p:nvSpPr>
          <p:cNvPr id="5" name="Footer Placeholder 4">
            <a:extLst>
              <a:ext uri="{FF2B5EF4-FFF2-40B4-BE49-F238E27FC236}">
                <a16:creationId xmlns:a16="http://schemas.microsoft.com/office/drawing/2014/main" id="{163D9B37-FAC8-D901-2120-BED45342BC8E}"/>
              </a:ext>
            </a:extLst>
          </p:cNvPr>
          <p:cNvSpPr>
            <a:spLocks noGrp="1"/>
          </p:cNvSpPr>
          <p:nvPr>
            <p:ph type="ftr" sz="quarter" idx="11"/>
          </p:nvPr>
        </p:nvSpPr>
        <p:spPr/>
        <p:txBody>
          <a:bodyPr/>
          <a:lstStyle/>
          <a:p>
            <a:r>
              <a:rPr lang="en-GB"/>
              <a:t>Joint Accelerator Performance Workshop 2024</a:t>
            </a:r>
            <a:endParaRPr lang="en-CH"/>
          </a:p>
        </p:txBody>
      </p:sp>
      <p:sp>
        <p:nvSpPr>
          <p:cNvPr id="6" name="Slide Number Placeholder 5">
            <a:extLst>
              <a:ext uri="{FF2B5EF4-FFF2-40B4-BE49-F238E27FC236}">
                <a16:creationId xmlns:a16="http://schemas.microsoft.com/office/drawing/2014/main" id="{01585B42-8DB8-BA8E-9FD2-7F8D749FF3D2}"/>
              </a:ext>
            </a:extLst>
          </p:cNvPr>
          <p:cNvSpPr>
            <a:spLocks noGrp="1"/>
          </p:cNvSpPr>
          <p:nvPr>
            <p:ph type="sldNum" sz="quarter" idx="12"/>
          </p:nvPr>
        </p:nvSpPr>
        <p:spPr/>
        <p:txBody>
          <a:bodyPr/>
          <a:lstStyle/>
          <a:p>
            <a:fld id="{7A5CF2A5-AD27-EF4B-AC83-94768BAA60C8}" type="slidenum">
              <a:rPr lang="en-CH" smtClean="0"/>
              <a:t>‹#›</a:t>
            </a:fld>
            <a:endParaRPr lang="en-CH"/>
          </a:p>
        </p:txBody>
      </p:sp>
    </p:spTree>
    <p:extLst>
      <p:ext uri="{BB962C8B-B14F-4D97-AF65-F5344CB8AC3E}">
        <p14:creationId xmlns:p14="http://schemas.microsoft.com/office/powerpoint/2010/main" val="803052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6ACC0F-50C6-DFAB-C723-9F8506E5B67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BD603CCC-1628-09AB-7138-3E264042558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DD749F3C-BBCB-F1AB-A03F-33690C1C285B}"/>
              </a:ext>
            </a:extLst>
          </p:cNvPr>
          <p:cNvSpPr>
            <a:spLocks noGrp="1"/>
          </p:cNvSpPr>
          <p:nvPr>
            <p:ph type="dt" sz="half" idx="10"/>
          </p:nvPr>
        </p:nvSpPr>
        <p:spPr/>
        <p:txBody>
          <a:bodyPr/>
          <a:lstStyle/>
          <a:p>
            <a:r>
              <a:rPr lang="de-CH"/>
              <a:t>12.12.24 | Kostas Papastergiou </a:t>
            </a:r>
            <a:endParaRPr lang="en-CH"/>
          </a:p>
        </p:txBody>
      </p:sp>
      <p:sp>
        <p:nvSpPr>
          <p:cNvPr id="5" name="Footer Placeholder 4">
            <a:extLst>
              <a:ext uri="{FF2B5EF4-FFF2-40B4-BE49-F238E27FC236}">
                <a16:creationId xmlns:a16="http://schemas.microsoft.com/office/drawing/2014/main" id="{26D48EB2-61D4-ACA2-A95F-15B5243A1A62}"/>
              </a:ext>
            </a:extLst>
          </p:cNvPr>
          <p:cNvSpPr>
            <a:spLocks noGrp="1"/>
          </p:cNvSpPr>
          <p:nvPr>
            <p:ph type="ftr" sz="quarter" idx="11"/>
          </p:nvPr>
        </p:nvSpPr>
        <p:spPr/>
        <p:txBody>
          <a:bodyPr/>
          <a:lstStyle/>
          <a:p>
            <a:r>
              <a:rPr lang="en-GB"/>
              <a:t>Joint Accelerator Performance Workshop 2024</a:t>
            </a:r>
            <a:endParaRPr lang="en-CH"/>
          </a:p>
        </p:txBody>
      </p:sp>
      <p:sp>
        <p:nvSpPr>
          <p:cNvPr id="6" name="Slide Number Placeholder 5">
            <a:extLst>
              <a:ext uri="{FF2B5EF4-FFF2-40B4-BE49-F238E27FC236}">
                <a16:creationId xmlns:a16="http://schemas.microsoft.com/office/drawing/2014/main" id="{3A42BFF2-BDAE-7171-F3CF-FE040C04D2AC}"/>
              </a:ext>
            </a:extLst>
          </p:cNvPr>
          <p:cNvSpPr>
            <a:spLocks noGrp="1"/>
          </p:cNvSpPr>
          <p:nvPr>
            <p:ph type="sldNum" sz="quarter" idx="12"/>
          </p:nvPr>
        </p:nvSpPr>
        <p:spPr/>
        <p:txBody>
          <a:bodyPr/>
          <a:lstStyle/>
          <a:p>
            <a:fld id="{7A5CF2A5-AD27-EF4B-AC83-94768BAA60C8}" type="slidenum">
              <a:rPr lang="en-CH" smtClean="0"/>
              <a:t>‹#›</a:t>
            </a:fld>
            <a:endParaRPr lang="en-CH"/>
          </a:p>
        </p:txBody>
      </p:sp>
    </p:spTree>
    <p:extLst>
      <p:ext uri="{BB962C8B-B14F-4D97-AF65-F5344CB8AC3E}">
        <p14:creationId xmlns:p14="http://schemas.microsoft.com/office/powerpoint/2010/main" val="2774532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ED598-E508-3EED-BF99-41CC280CDA42}"/>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F56B3FE0-2069-FA8B-EE25-889A9C1BACC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AFE19327-09B9-3F10-E50B-A227A0352CCE}"/>
              </a:ext>
            </a:extLst>
          </p:cNvPr>
          <p:cNvSpPr>
            <a:spLocks noGrp="1"/>
          </p:cNvSpPr>
          <p:nvPr>
            <p:ph type="dt" sz="half" idx="10"/>
          </p:nvPr>
        </p:nvSpPr>
        <p:spPr/>
        <p:txBody>
          <a:bodyPr/>
          <a:lstStyle/>
          <a:p>
            <a:r>
              <a:rPr lang="de-CH"/>
              <a:t>12.12.24 | Kostas Papastergiou </a:t>
            </a:r>
            <a:endParaRPr lang="en-CH" dirty="0"/>
          </a:p>
        </p:txBody>
      </p:sp>
      <p:sp>
        <p:nvSpPr>
          <p:cNvPr id="5" name="Footer Placeholder 4">
            <a:extLst>
              <a:ext uri="{FF2B5EF4-FFF2-40B4-BE49-F238E27FC236}">
                <a16:creationId xmlns:a16="http://schemas.microsoft.com/office/drawing/2014/main" id="{C36496F8-3DA0-31EA-5478-2CC5F89BB3C2}"/>
              </a:ext>
            </a:extLst>
          </p:cNvPr>
          <p:cNvSpPr>
            <a:spLocks noGrp="1"/>
          </p:cNvSpPr>
          <p:nvPr>
            <p:ph type="ftr" sz="quarter" idx="11"/>
          </p:nvPr>
        </p:nvSpPr>
        <p:spPr/>
        <p:txBody>
          <a:bodyPr/>
          <a:lstStyle/>
          <a:p>
            <a:r>
              <a:rPr lang="en-GB" dirty="0"/>
              <a:t>Joint Accelerator Performance Workshop 2024</a:t>
            </a:r>
            <a:endParaRPr lang="en-CH" dirty="0"/>
          </a:p>
        </p:txBody>
      </p:sp>
      <p:sp>
        <p:nvSpPr>
          <p:cNvPr id="6" name="Slide Number Placeholder 5">
            <a:extLst>
              <a:ext uri="{FF2B5EF4-FFF2-40B4-BE49-F238E27FC236}">
                <a16:creationId xmlns:a16="http://schemas.microsoft.com/office/drawing/2014/main" id="{7B2FCE58-5D5A-05F5-25CF-B03105FCFB5C}"/>
              </a:ext>
            </a:extLst>
          </p:cNvPr>
          <p:cNvSpPr>
            <a:spLocks noGrp="1"/>
          </p:cNvSpPr>
          <p:nvPr>
            <p:ph type="sldNum" sz="quarter" idx="12"/>
          </p:nvPr>
        </p:nvSpPr>
        <p:spPr/>
        <p:txBody>
          <a:bodyPr/>
          <a:lstStyle/>
          <a:p>
            <a:r>
              <a:rPr lang="en-GB" dirty="0"/>
              <a:t>	</a:t>
            </a:r>
            <a:fld id="{7A5CF2A5-AD27-EF4B-AC83-94768BAA60C8}" type="slidenum">
              <a:rPr lang="en-CH" smtClean="0"/>
              <a:pPr/>
              <a:t>‹#›</a:t>
            </a:fld>
            <a:endParaRPr lang="en-CH" dirty="0"/>
          </a:p>
        </p:txBody>
      </p:sp>
    </p:spTree>
    <p:extLst>
      <p:ext uri="{BB962C8B-B14F-4D97-AF65-F5344CB8AC3E}">
        <p14:creationId xmlns:p14="http://schemas.microsoft.com/office/powerpoint/2010/main" val="3975913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BD63C-20D1-71E1-7698-D8D2CB5C87D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C9F5AF30-E6BF-4B2E-285B-BE5AF205994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A8DABBC-1E45-5130-94DC-F0ECCAC199F0}"/>
              </a:ext>
            </a:extLst>
          </p:cNvPr>
          <p:cNvSpPr>
            <a:spLocks noGrp="1"/>
          </p:cNvSpPr>
          <p:nvPr>
            <p:ph type="dt" sz="half" idx="10"/>
          </p:nvPr>
        </p:nvSpPr>
        <p:spPr/>
        <p:txBody>
          <a:bodyPr/>
          <a:lstStyle/>
          <a:p>
            <a:r>
              <a:rPr lang="de-CH"/>
              <a:t>12.12.24 | Kostas Papastergiou </a:t>
            </a:r>
            <a:endParaRPr lang="en-CH" dirty="0"/>
          </a:p>
        </p:txBody>
      </p:sp>
      <p:sp>
        <p:nvSpPr>
          <p:cNvPr id="5" name="Footer Placeholder 4">
            <a:extLst>
              <a:ext uri="{FF2B5EF4-FFF2-40B4-BE49-F238E27FC236}">
                <a16:creationId xmlns:a16="http://schemas.microsoft.com/office/drawing/2014/main" id="{A9DECA6B-BEF6-891F-219B-C1FA97763D57}"/>
              </a:ext>
            </a:extLst>
          </p:cNvPr>
          <p:cNvSpPr>
            <a:spLocks noGrp="1"/>
          </p:cNvSpPr>
          <p:nvPr>
            <p:ph type="ftr" sz="quarter" idx="11"/>
          </p:nvPr>
        </p:nvSpPr>
        <p:spPr/>
        <p:txBody>
          <a:bodyPr/>
          <a:lstStyle/>
          <a:p>
            <a:r>
              <a:rPr lang="en-GB" dirty="0"/>
              <a:t>Joint Accelerator Performance Workshop 2024</a:t>
            </a:r>
            <a:endParaRPr lang="en-CH" dirty="0"/>
          </a:p>
        </p:txBody>
      </p:sp>
      <p:sp>
        <p:nvSpPr>
          <p:cNvPr id="6" name="Slide Number Placeholder 5">
            <a:extLst>
              <a:ext uri="{FF2B5EF4-FFF2-40B4-BE49-F238E27FC236}">
                <a16:creationId xmlns:a16="http://schemas.microsoft.com/office/drawing/2014/main" id="{2406D158-9366-1022-1FC2-5378AD87C129}"/>
              </a:ext>
            </a:extLst>
          </p:cNvPr>
          <p:cNvSpPr>
            <a:spLocks noGrp="1"/>
          </p:cNvSpPr>
          <p:nvPr>
            <p:ph type="sldNum" sz="quarter" idx="12"/>
          </p:nvPr>
        </p:nvSpPr>
        <p:spPr/>
        <p:txBody>
          <a:bodyPr/>
          <a:lstStyle/>
          <a:p>
            <a:r>
              <a:rPr lang="en-GB" dirty="0"/>
              <a:t>	</a:t>
            </a:r>
            <a:fld id="{7A5CF2A5-AD27-EF4B-AC83-94768BAA60C8}" type="slidenum">
              <a:rPr lang="en-CH" smtClean="0"/>
              <a:pPr/>
              <a:t>‹#›</a:t>
            </a:fld>
            <a:endParaRPr lang="en-CH" dirty="0"/>
          </a:p>
        </p:txBody>
      </p:sp>
    </p:spTree>
    <p:extLst>
      <p:ext uri="{BB962C8B-B14F-4D97-AF65-F5344CB8AC3E}">
        <p14:creationId xmlns:p14="http://schemas.microsoft.com/office/powerpoint/2010/main" val="2594947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C9E5B-65E1-F1FF-DA40-BAD82B1BD04D}"/>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EF0EF38F-FB01-AA30-6020-8AAF9E3DAA3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86996618-4159-CAEC-989C-A391BE5CEF2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E8BF2235-F5A1-DB5D-E975-74D0C602ED26}"/>
              </a:ext>
            </a:extLst>
          </p:cNvPr>
          <p:cNvSpPr>
            <a:spLocks noGrp="1"/>
          </p:cNvSpPr>
          <p:nvPr>
            <p:ph type="dt" sz="half" idx="10"/>
          </p:nvPr>
        </p:nvSpPr>
        <p:spPr/>
        <p:txBody>
          <a:bodyPr/>
          <a:lstStyle/>
          <a:p>
            <a:r>
              <a:rPr lang="de-CH"/>
              <a:t>12.12.24 | Kostas Papastergiou </a:t>
            </a:r>
            <a:endParaRPr lang="en-CH" dirty="0"/>
          </a:p>
        </p:txBody>
      </p:sp>
      <p:sp>
        <p:nvSpPr>
          <p:cNvPr id="6" name="Footer Placeholder 5">
            <a:extLst>
              <a:ext uri="{FF2B5EF4-FFF2-40B4-BE49-F238E27FC236}">
                <a16:creationId xmlns:a16="http://schemas.microsoft.com/office/drawing/2014/main" id="{16D375CA-5D5D-FC8B-3C8E-C86A0827D971}"/>
              </a:ext>
            </a:extLst>
          </p:cNvPr>
          <p:cNvSpPr>
            <a:spLocks noGrp="1"/>
          </p:cNvSpPr>
          <p:nvPr>
            <p:ph type="ftr" sz="quarter" idx="11"/>
          </p:nvPr>
        </p:nvSpPr>
        <p:spPr/>
        <p:txBody>
          <a:bodyPr/>
          <a:lstStyle/>
          <a:p>
            <a:r>
              <a:rPr lang="en-GB" dirty="0"/>
              <a:t>Joint Accelerator Performance Workshop 2024</a:t>
            </a:r>
            <a:endParaRPr lang="en-CH" dirty="0"/>
          </a:p>
        </p:txBody>
      </p:sp>
      <p:sp>
        <p:nvSpPr>
          <p:cNvPr id="7" name="Slide Number Placeholder 6">
            <a:extLst>
              <a:ext uri="{FF2B5EF4-FFF2-40B4-BE49-F238E27FC236}">
                <a16:creationId xmlns:a16="http://schemas.microsoft.com/office/drawing/2014/main" id="{7FBD4F18-BC60-90FD-1767-3A9BE758F06F}"/>
              </a:ext>
            </a:extLst>
          </p:cNvPr>
          <p:cNvSpPr>
            <a:spLocks noGrp="1"/>
          </p:cNvSpPr>
          <p:nvPr>
            <p:ph type="sldNum" sz="quarter" idx="12"/>
          </p:nvPr>
        </p:nvSpPr>
        <p:spPr/>
        <p:txBody>
          <a:bodyPr/>
          <a:lstStyle/>
          <a:p>
            <a:fld id="{7A5CF2A5-AD27-EF4B-AC83-94768BAA60C8}" type="slidenum">
              <a:rPr lang="en-CH" smtClean="0"/>
              <a:pPr/>
              <a:t>‹#›</a:t>
            </a:fld>
            <a:endParaRPr lang="en-CH" dirty="0"/>
          </a:p>
        </p:txBody>
      </p:sp>
    </p:spTree>
    <p:extLst>
      <p:ext uri="{BB962C8B-B14F-4D97-AF65-F5344CB8AC3E}">
        <p14:creationId xmlns:p14="http://schemas.microsoft.com/office/powerpoint/2010/main" val="333543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C0954-BE78-618F-5FE1-264D79437346}"/>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990999B2-5799-F674-360D-9D0AE0B17A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F2C8D5C-8564-D34F-AED0-21D29686721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B862110C-CEDB-360A-6423-546C19F921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26EC06E-425A-F956-BBE0-2762EA84130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3ED85265-A453-E059-43E8-44DC18F4F742}"/>
              </a:ext>
            </a:extLst>
          </p:cNvPr>
          <p:cNvSpPr>
            <a:spLocks noGrp="1"/>
          </p:cNvSpPr>
          <p:nvPr>
            <p:ph type="dt" sz="half" idx="10"/>
          </p:nvPr>
        </p:nvSpPr>
        <p:spPr/>
        <p:txBody>
          <a:bodyPr/>
          <a:lstStyle/>
          <a:p>
            <a:r>
              <a:rPr lang="de-CH"/>
              <a:t>12.12.24 | Kostas Papastergiou </a:t>
            </a:r>
            <a:endParaRPr lang="en-CH" dirty="0"/>
          </a:p>
        </p:txBody>
      </p:sp>
      <p:sp>
        <p:nvSpPr>
          <p:cNvPr id="8" name="Footer Placeholder 7">
            <a:extLst>
              <a:ext uri="{FF2B5EF4-FFF2-40B4-BE49-F238E27FC236}">
                <a16:creationId xmlns:a16="http://schemas.microsoft.com/office/drawing/2014/main" id="{548BB38E-9ED7-990A-7CF3-F7A4D9B9266D}"/>
              </a:ext>
            </a:extLst>
          </p:cNvPr>
          <p:cNvSpPr>
            <a:spLocks noGrp="1"/>
          </p:cNvSpPr>
          <p:nvPr>
            <p:ph type="ftr" sz="quarter" idx="11"/>
          </p:nvPr>
        </p:nvSpPr>
        <p:spPr/>
        <p:txBody>
          <a:bodyPr/>
          <a:lstStyle/>
          <a:p>
            <a:r>
              <a:rPr lang="en-GB" dirty="0"/>
              <a:t>Joint Accelerator Performance Workshop 2024</a:t>
            </a:r>
            <a:endParaRPr lang="en-CH" dirty="0"/>
          </a:p>
        </p:txBody>
      </p:sp>
      <p:sp>
        <p:nvSpPr>
          <p:cNvPr id="9" name="Slide Number Placeholder 8">
            <a:extLst>
              <a:ext uri="{FF2B5EF4-FFF2-40B4-BE49-F238E27FC236}">
                <a16:creationId xmlns:a16="http://schemas.microsoft.com/office/drawing/2014/main" id="{61A72902-8EE3-EA35-8114-39D6B0377A05}"/>
              </a:ext>
            </a:extLst>
          </p:cNvPr>
          <p:cNvSpPr>
            <a:spLocks noGrp="1"/>
          </p:cNvSpPr>
          <p:nvPr>
            <p:ph type="sldNum" sz="quarter" idx="12"/>
          </p:nvPr>
        </p:nvSpPr>
        <p:spPr/>
        <p:txBody>
          <a:bodyPr/>
          <a:lstStyle/>
          <a:p>
            <a:fld id="{7A5CF2A5-AD27-EF4B-AC83-94768BAA60C8}" type="slidenum">
              <a:rPr lang="en-CH" smtClean="0"/>
              <a:pPr/>
              <a:t>‹#›</a:t>
            </a:fld>
            <a:endParaRPr lang="en-CH" dirty="0"/>
          </a:p>
        </p:txBody>
      </p:sp>
    </p:spTree>
    <p:extLst>
      <p:ext uri="{BB962C8B-B14F-4D97-AF65-F5344CB8AC3E}">
        <p14:creationId xmlns:p14="http://schemas.microsoft.com/office/powerpoint/2010/main" val="501696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64516-B32F-1D24-065F-59340F0BA62A}"/>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7EA20332-1ED2-9A6A-AE70-740AD0B67351}"/>
              </a:ext>
            </a:extLst>
          </p:cNvPr>
          <p:cNvSpPr>
            <a:spLocks noGrp="1"/>
          </p:cNvSpPr>
          <p:nvPr>
            <p:ph type="dt" sz="half" idx="10"/>
          </p:nvPr>
        </p:nvSpPr>
        <p:spPr/>
        <p:txBody>
          <a:bodyPr/>
          <a:lstStyle/>
          <a:p>
            <a:r>
              <a:rPr lang="de-CH"/>
              <a:t>12.12.24 | Kostas Papastergiou </a:t>
            </a:r>
            <a:endParaRPr lang="en-CH" dirty="0"/>
          </a:p>
        </p:txBody>
      </p:sp>
      <p:sp>
        <p:nvSpPr>
          <p:cNvPr id="4" name="Footer Placeholder 3">
            <a:extLst>
              <a:ext uri="{FF2B5EF4-FFF2-40B4-BE49-F238E27FC236}">
                <a16:creationId xmlns:a16="http://schemas.microsoft.com/office/drawing/2014/main" id="{AB003D6F-C961-B5F1-24E6-DBD7BB5F53D6}"/>
              </a:ext>
            </a:extLst>
          </p:cNvPr>
          <p:cNvSpPr>
            <a:spLocks noGrp="1"/>
          </p:cNvSpPr>
          <p:nvPr>
            <p:ph type="ftr" sz="quarter" idx="11"/>
          </p:nvPr>
        </p:nvSpPr>
        <p:spPr/>
        <p:txBody>
          <a:bodyPr/>
          <a:lstStyle/>
          <a:p>
            <a:r>
              <a:rPr lang="en-GB" dirty="0"/>
              <a:t>Joint Accelerator Performance Workshop 2024</a:t>
            </a:r>
          </a:p>
        </p:txBody>
      </p:sp>
      <p:sp>
        <p:nvSpPr>
          <p:cNvPr id="5" name="Slide Number Placeholder 4">
            <a:extLst>
              <a:ext uri="{FF2B5EF4-FFF2-40B4-BE49-F238E27FC236}">
                <a16:creationId xmlns:a16="http://schemas.microsoft.com/office/drawing/2014/main" id="{80968425-1B7A-833F-E11E-D47D3D21FB64}"/>
              </a:ext>
            </a:extLst>
          </p:cNvPr>
          <p:cNvSpPr>
            <a:spLocks noGrp="1"/>
          </p:cNvSpPr>
          <p:nvPr>
            <p:ph type="sldNum" sz="quarter" idx="12"/>
          </p:nvPr>
        </p:nvSpPr>
        <p:spPr/>
        <p:txBody>
          <a:bodyPr/>
          <a:lstStyle/>
          <a:p>
            <a:fld id="{7A5CF2A5-AD27-EF4B-AC83-94768BAA60C8}" type="slidenum">
              <a:rPr lang="en-CH" smtClean="0"/>
              <a:pPr/>
              <a:t>‹#›</a:t>
            </a:fld>
            <a:endParaRPr lang="en-CH" dirty="0"/>
          </a:p>
        </p:txBody>
      </p:sp>
    </p:spTree>
    <p:extLst>
      <p:ext uri="{BB962C8B-B14F-4D97-AF65-F5344CB8AC3E}">
        <p14:creationId xmlns:p14="http://schemas.microsoft.com/office/powerpoint/2010/main" val="3297645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959A50-3577-2004-93DA-0C3D06722549}"/>
              </a:ext>
            </a:extLst>
          </p:cNvPr>
          <p:cNvSpPr>
            <a:spLocks noGrp="1"/>
          </p:cNvSpPr>
          <p:nvPr>
            <p:ph type="dt" sz="half" idx="10"/>
          </p:nvPr>
        </p:nvSpPr>
        <p:spPr/>
        <p:txBody>
          <a:bodyPr/>
          <a:lstStyle/>
          <a:p>
            <a:r>
              <a:rPr lang="de-CH"/>
              <a:t>12.12.24 | Kostas Papastergiou </a:t>
            </a:r>
            <a:endParaRPr lang="en-CH" dirty="0"/>
          </a:p>
        </p:txBody>
      </p:sp>
      <p:sp>
        <p:nvSpPr>
          <p:cNvPr id="3" name="Footer Placeholder 2">
            <a:extLst>
              <a:ext uri="{FF2B5EF4-FFF2-40B4-BE49-F238E27FC236}">
                <a16:creationId xmlns:a16="http://schemas.microsoft.com/office/drawing/2014/main" id="{5D4EAF26-768F-0924-37C6-8180CC7BCF93}"/>
              </a:ext>
            </a:extLst>
          </p:cNvPr>
          <p:cNvSpPr>
            <a:spLocks noGrp="1"/>
          </p:cNvSpPr>
          <p:nvPr>
            <p:ph type="ftr" sz="quarter" idx="11"/>
          </p:nvPr>
        </p:nvSpPr>
        <p:spPr/>
        <p:txBody>
          <a:bodyPr/>
          <a:lstStyle/>
          <a:p>
            <a:r>
              <a:rPr lang="en-GB" dirty="0"/>
              <a:t>Joint Accelerator Performance Workshop 2024</a:t>
            </a:r>
          </a:p>
        </p:txBody>
      </p:sp>
      <p:sp>
        <p:nvSpPr>
          <p:cNvPr id="4" name="Slide Number Placeholder 3">
            <a:extLst>
              <a:ext uri="{FF2B5EF4-FFF2-40B4-BE49-F238E27FC236}">
                <a16:creationId xmlns:a16="http://schemas.microsoft.com/office/drawing/2014/main" id="{38C53CD0-29D7-F1AC-F3F7-E18798FEA780}"/>
              </a:ext>
            </a:extLst>
          </p:cNvPr>
          <p:cNvSpPr>
            <a:spLocks noGrp="1"/>
          </p:cNvSpPr>
          <p:nvPr>
            <p:ph type="sldNum" sz="quarter" idx="12"/>
          </p:nvPr>
        </p:nvSpPr>
        <p:spPr/>
        <p:txBody>
          <a:bodyPr/>
          <a:lstStyle/>
          <a:p>
            <a:fld id="{7A5CF2A5-AD27-EF4B-AC83-94768BAA60C8}" type="slidenum">
              <a:rPr lang="en-CH" smtClean="0"/>
              <a:pPr/>
              <a:t>‹#›</a:t>
            </a:fld>
            <a:endParaRPr lang="en-CH" dirty="0"/>
          </a:p>
        </p:txBody>
      </p:sp>
    </p:spTree>
    <p:extLst>
      <p:ext uri="{BB962C8B-B14F-4D97-AF65-F5344CB8AC3E}">
        <p14:creationId xmlns:p14="http://schemas.microsoft.com/office/powerpoint/2010/main" val="850926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86FE7-F1A5-F8AC-92AF-702EEA2FA00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3028FD59-33D8-3C13-6BCF-BCCCE37899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1545E896-7633-9589-F5BF-415DE5825F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F6D2DFD-9D18-F670-690C-480F2AF5C6B6}"/>
              </a:ext>
            </a:extLst>
          </p:cNvPr>
          <p:cNvSpPr>
            <a:spLocks noGrp="1"/>
          </p:cNvSpPr>
          <p:nvPr>
            <p:ph type="dt" sz="half" idx="10"/>
          </p:nvPr>
        </p:nvSpPr>
        <p:spPr/>
        <p:txBody>
          <a:bodyPr/>
          <a:lstStyle/>
          <a:p>
            <a:r>
              <a:rPr lang="de-CH"/>
              <a:t>12.12.24 | Kostas Papastergiou </a:t>
            </a:r>
            <a:endParaRPr lang="en-CH"/>
          </a:p>
        </p:txBody>
      </p:sp>
      <p:sp>
        <p:nvSpPr>
          <p:cNvPr id="6" name="Footer Placeholder 5">
            <a:extLst>
              <a:ext uri="{FF2B5EF4-FFF2-40B4-BE49-F238E27FC236}">
                <a16:creationId xmlns:a16="http://schemas.microsoft.com/office/drawing/2014/main" id="{0119F503-3786-5C2B-07D8-38FA0718ED64}"/>
              </a:ext>
            </a:extLst>
          </p:cNvPr>
          <p:cNvSpPr>
            <a:spLocks noGrp="1"/>
          </p:cNvSpPr>
          <p:nvPr>
            <p:ph type="ftr" sz="quarter" idx="11"/>
          </p:nvPr>
        </p:nvSpPr>
        <p:spPr/>
        <p:txBody>
          <a:bodyPr/>
          <a:lstStyle/>
          <a:p>
            <a:r>
              <a:rPr lang="en-GB"/>
              <a:t>Joint Accelerator Performance Workshop 2024</a:t>
            </a:r>
            <a:endParaRPr lang="en-CH"/>
          </a:p>
        </p:txBody>
      </p:sp>
      <p:sp>
        <p:nvSpPr>
          <p:cNvPr id="7" name="Slide Number Placeholder 6">
            <a:extLst>
              <a:ext uri="{FF2B5EF4-FFF2-40B4-BE49-F238E27FC236}">
                <a16:creationId xmlns:a16="http://schemas.microsoft.com/office/drawing/2014/main" id="{03B825BC-8B62-75E1-5852-4CCECED9B51B}"/>
              </a:ext>
            </a:extLst>
          </p:cNvPr>
          <p:cNvSpPr>
            <a:spLocks noGrp="1"/>
          </p:cNvSpPr>
          <p:nvPr>
            <p:ph type="sldNum" sz="quarter" idx="12"/>
          </p:nvPr>
        </p:nvSpPr>
        <p:spPr/>
        <p:txBody>
          <a:bodyPr/>
          <a:lstStyle/>
          <a:p>
            <a:fld id="{7A5CF2A5-AD27-EF4B-AC83-94768BAA60C8}" type="slidenum">
              <a:rPr lang="en-CH" smtClean="0"/>
              <a:t>‹#›</a:t>
            </a:fld>
            <a:endParaRPr lang="en-CH"/>
          </a:p>
        </p:txBody>
      </p:sp>
    </p:spTree>
    <p:extLst>
      <p:ext uri="{BB962C8B-B14F-4D97-AF65-F5344CB8AC3E}">
        <p14:creationId xmlns:p14="http://schemas.microsoft.com/office/powerpoint/2010/main" val="2510756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175C9-2FF9-6628-F723-4896095B3C9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70A5343F-FB6F-22B9-CC38-E4B141B081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F7A2EE17-5159-9427-B9A1-841C14AA31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0448182-13D2-0E51-40A9-A9DD3E5D2A1E}"/>
              </a:ext>
            </a:extLst>
          </p:cNvPr>
          <p:cNvSpPr>
            <a:spLocks noGrp="1"/>
          </p:cNvSpPr>
          <p:nvPr>
            <p:ph type="dt" sz="half" idx="10"/>
          </p:nvPr>
        </p:nvSpPr>
        <p:spPr/>
        <p:txBody>
          <a:bodyPr/>
          <a:lstStyle/>
          <a:p>
            <a:r>
              <a:rPr lang="de-CH"/>
              <a:t>12.12.24 | Kostas Papastergiou </a:t>
            </a:r>
            <a:endParaRPr lang="en-CH"/>
          </a:p>
        </p:txBody>
      </p:sp>
      <p:sp>
        <p:nvSpPr>
          <p:cNvPr id="6" name="Footer Placeholder 5">
            <a:extLst>
              <a:ext uri="{FF2B5EF4-FFF2-40B4-BE49-F238E27FC236}">
                <a16:creationId xmlns:a16="http://schemas.microsoft.com/office/drawing/2014/main" id="{4C3EFD9C-6EAA-C657-50FD-6B61093684E6}"/>
              </a:ext>
            </a:extLst>
          </p:cNvPr>
          <p:cNvSpPr>
            <a:spLocks noGrp="1"/>
          </p:cNvSpPr>
          <p:nvPr>
            <p:ph type="ftr" sz="quarter" idx="11"/>
          </p:nvPr>
        </p:nvSpPr>
        <p:spPr/>
        <p:txBody>
          <a:bodyPr/>
          <a:lstStyle/>
          <a:p>
            <a:r>
              <a:rPr lang="en-GB"/>
              <a:t>Joint Accelerator Performance Workshop 2024</a:t>
            </a:r>
            <a:endParaRPr lang="en-CH"/>
          </a:p>
        </p:txBody>
      </p:sp>
      <p:sp>
        <p:nvSpPr>
          <p:cNvPr id="7" name="Slide Number Placeholder 6">
            <a:extLst>
              <a:ext uri="{FF2B5EF4-FFF2-40B4-BE49-F238E27FC236}">
                <a16:creationId xmlns:a16="http://schemas.microsoft.com/office/drawing/2014/main" id="{800F8E21-65FB-740A-3F95-B6A0E75C802C}"/>
              </a:ext>
            </a:extLst>
          </p:cNvPr>
          <p:cNvSpPr>
            <a:spLocks noGrp="1"/>
          </p:cNvSpPr>
          <p:nvPr>
            <p:ph type="sldNum" sz="quarter" idx="12"/>
          </p:nvPr>
        </p:nvSpPr>
        <p:spPr/>
        <p:txBody>
          <a:bodyPr/>
          <a:lstStyle/>
          <a:p>
            <a:fld id="{7A5CF2A5-AD27-EF4B-AC83-94768BAA60C8}" type="slidenum">
              <a:rPr lang="en-CH" smtClean="0"/>
              <a:t>‹#›</a:t>
            </a:fld>
            <a:endParaRPr lang="en-CH"/>
          </a:p>
        </p:txBody>
      </p:sp>
    </p:spTree>
    <p:extLst>
      <p:ext uri="{BB962C8B-B14F-4D97-AF65-F5344CB8AC3E}">
        <p14:creationId xmlns:p14="http://schemas.microsoft.com/office/powerpoint/2010/main" val="651910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50C8C4-C266-BE89-A478-179C5FA5AC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6A3319A3-873E-8D62-DE79-76A275E0D90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44FADC60-F6C9-4508-36E7-11FECD2E79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de-CH"/>
              <a:t>12.12.24 | Kostas Papastergiou </a:t>
            </a:r>
            <a:endParaRPr lang="en-CH" dirty="0"/>
          </a:p>
        </p:txBody>
      </p:sp>
      <p:sp>
        <p:nvSpPr>
          <p:cNvPr id="5" name="Footer Placeholder 4">
            <a:extLst>
              <a:ext uri="{FF2B5EF4-FFF2-40B4-BE49-F238E27FC236}">
                <a16:creationId xmlns:a16="http://schemas.microsoft.com/office/drawing/2014/main" id="{A7F038C6-F1F0-9448-68C9-35B37338DF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dirty="0"/>
              <a:t>Joint Accelerator Performance Workshop 2024</a:t>
            </a:r>
            <a:endParaRPr lang="en-CH" dirty="0"/>
          </a:p>
        </p:txBody>
      </p:sp>
      <p:sp>
        <p:nvSpPr>
          <p:cNvPr id="6" name="Slide Number Placeholder 5">
            <a:extLst>
              <a:ext uri="{FF2B5EF4-FFF2-40B4-BE49-F238E27FC236}">
                <a16:creationId xmlns:a16="http://schemas.microsoft.com/office/drawing/2014/main" id="{CC5BD238-8DAB-7FF9-5756-36D53A82EC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r>
              <a:rPr lang="en-GB" dirty="0"/>
              <a:t>	</a:t>
            </a:r>
            <a:fld id="{7A5CF2A5-AD27-EF4B-AC83-94768BAA60C8}" type="slidenum">
              <a:rPr lang="en-CH" smtClean="0"/>
              <a:pPr/>
              <a:t>‹#›</a:t>
            </a:fld>
            <a:endParaRPr lang="en-CH" dirty="0"/>
          </a:p>
        </p:txBody>
      </p:sp>
      <p:pic>
        <p:nvPicPr>
          <p:cNvPr id="7" name="Picture 6" descr="A blue logo with text&#10;&#10;Description automatically generated">
            <a:extLst>
              <a:ext uri="{FF2B5EF4-FFF2-40B4-BE49-F238E27FC236}">
                <a16:creationId xmlns:a16="http://schemas.microsoft.com/office/drawing/2014/main" id="{D6270450-300C-7B5A-29CD-CC9EF354B238}"/>
              </a:ext>
            </a:extLst>
          </p:cNvPr>
          <p:cNvPicPr>
            <a:picLocks noChangeAspect="1"/>
          </p:cNvPicPr>
          <p:nvPr userDrawn="1"/>
        </p:nvPicPr>
        <p:blipFill>
          <a:blip r:embed="rId13"/>
          <a:stretch>
            <a:fillRect/>
          </a:stretch>
        </p:blipFill>
        <p:spPr>
          <a:xfrm>
            <a:off x="11082289" y="235827"/>
            <a:ext cx="775033" cy="762196"/>
          </a:xfrm>
          <a:prstGeom prst="rect">
            <a:avLst/>
          </a:prstGeom>
        </p:spPr>
      </p:pic>
    </p:spTree>
    <p:extLst>
      <p:ext uri="{BB962C8B-B14F-4D97-AF65-F5344CB8AC3E}">
        <p14:creationId xmlns:p14="http://schemas.microsoft.com/office/powerpoint/2010/main" val="1939733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1439972/"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4.xml"/><Relationship Id="rId5" Type="http://schemas.openxmlformats.org/officeDocument/2006/relationships/chart" Target="../charts/chart8.xml"/><Relationship Id="rId4" Type="http://schemas.openxmlformats.org/officeDocument/2006/relationships/chart" Target="../charts/char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microsoft.com/office/2011/relationships/webextension" Target="../webextensions/webextension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3" Type="http://schemas.openxmlformats.org/officeDocument/2006/relationships/image" Target="../media/image13.sv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svg"/><Relationship Id="rId21" Type="http://schemas.openxmlformats.org/officeDocument/2006/relationships/image" Target="../media/image21.svg"/><Relationship Id="rId7" Type="http://schemas.openxmlformats.org/officeDocument/2006/relationships/image" Target="../media/image7.svg"/><Relationship Id="rId12" Type="http://schemas.openxmlformats.org/officeDocument/2006/relationships/image" Target="../media/image12.png"/><Relationship Id="rId17" Type="http://schemas.openxmlformats.org/officeDocument/2006/relationships/image" Target="../media/image17.svg"/><Relationship Id="rId25" Type="http://schemas.openxmlformats.org/officeDocument/2006/relationships/image" Target="../media/image25.svg"/><Relationship Id="rId33" Type="http://schemas.openxmlformats.org/officeDocument/2006/relationships/image" Target="../media/image33.sv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sv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svg"/><Relationship Id="rId24" Type="http://schemas.openxmlformats.org/officeDocument/2006/relationships/image" Target="../media/image24.png"/><Relationship Id="rId32" Type="http://schemas.openxmlformats.org/officeDocument/2006/relationships/image" Target="../media/image32.png"/><Relationship Id="rId5" Type="http://schemas.openxmlformats.org/officeDocument/2006/relationships/image" Target="../media/image5.svg"/><Relationship Id="rId15" Type="http://schemas.openxmlformats.org/officeDocument/2006/relationships/image" Target="../media/image15.svg"/><Relationship Id="rId23" Type="http://schemas.openxmlformats.org/officeDocument/2006/relationships/image" Target="../media/image23.sv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svg"/><Relationship Id="rId31" Type="http://schemas.openxmlformats.org/officeDocument/2006/relationships/image" Target="../media/image31.svg"/><Relationship Id="rId4" Type="http://schemas.openxmlformats.org/officeDocument/2006/relationships/image" Target="../media/image4.png"/><Relationship Id="rId9" Type="http://schemas.openxmlformats.org/officeDocument/2006/relationships/image" Target="../media/image9.sv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svg"/><Relationship Id="rId30" Type="http://schemas.openxmlformats.org/officeDocument/2006/relationships/image" Target="../media/image30.png"/><Relationship Id="rId8"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hyperlink" Target="https://indico.cern.ch/event/1439972/contributions/6159192/"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microsoft.com/office/2011/relationships/webextension" Target="../webextensions/webextension3.xml"/><Relationship Id="rId1" Type="http://schemas.openxmlformats.org/officeDocument/2006/relationships/slideLayout" Target="../slideLayouts/slideLayout2.xml"/><Relationship Id="rId5" Type="http://schemas.openxmlformats.org/officeDocument/2006/relationships/image" Target="../media/image38.png"/><Relationship Id="rId4" Type="http://schemas.microsoft.com/office/2011/relationships/webextension" Target="../webextensions/webextension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admin-eguide.web.cern.ch/content/retribution-des-heures-de-travail-speciales" TargetMode="External"/><Relationship Id="rId2" Type="http://schemas.openxmlformats.org/officeDocument/2006/relationships/hyperlink" Target="https://admin-eguide.web.cern.ch/procedure/heures-de-travail?check_logged_in=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3" Type="http://schemas.openxmlformats.org/officeDocument/2006/relationships/image" Target="../media/image13.sv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svg"/><Relationship Id="rId21" Type="http://schemas.openxmlformats.org/officeDocument/2006/relationships/image" Target="../media/image21.svg"/><Relationship Id="rId7" Type="http://schemas.openxmlformats.org/officeDocument/2006/relationships/image" Target="../media/image7.svg"/><Relationship Id="rId12" Type="http://schemas.openxmlformats.org/officeDocument/2006/relationships/image" Target="../media/image12.png"/><Relationship Id="rId17" Type="http://schemas.openxmlformats.org/officeDocument/2006/relationships/image" Target="../media/image17.svg"/><Relationship Id="rId25" Type="http://schemas.openxmlformats.org/officeDocument/2006/relationships/image" Target="../media/image25.svg"/><Relationship Id="rId33" Type="http://schemas.openxmlformats.org/officeDocument/2006/relationships/image" Target="../media/image33.sv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sv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svg"/><Relationship Id="rId24" Type="http://schemas.openxmlformats.org/officeDocument/2006/relationships/image" Target="../media/image24.png"/><Relationship Id="rId32" Type="http://schemas.openxmlformats.org/officeDocument/2006/relationships/image" Target="../media/image32.png"/><Relationship Id="rId5" Type="http://schemas.openxmlformats.org/officeDocument/2006/relationships/image" Target="../media/image5.svg"/><Relationship Id="rId15" Type="http://schemas.openxmlformats.org/officeDocument/2006/relationships/image" Target="../media/image15.svg"/><Relationship Id="rId23" Type="http://schemas.openxmlformats.org/officeDocument/2006/relationships/image" Target="../media/image23.sv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svg"/><Relationship Id="rId31" Type="http://schemas.openxmlformats.org/officeDocument/2006/relationships/image" Target="../media/image31.svg"/><Relationship Id="rId4" Type="http://schemas.openxmlformats.org/officeDocument/2006/relationships/image" Target="../media/image4.png"/><Relationship Id="rId9" Type="http://schemas.openxmlformats.org/officeDocument/2006/relationships/image" Target="../media/image9.sv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svg"/><Relationship Id="rId30" Type="http://schemas.openxmlformats.org/officeDocument/2006/relationships/image" Target="../media/image30.png"/><Relationship Id="rId8"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9.svg"/><Relationship Id="rId18" Type="http://schemas.openxmlformats.org/officeDocument/2006/relationships/image" Target="../media/image26.png"/><Relationship Id="rId3" Type="http://schemas.openxmlformats.org/officeDocument/2006/relationships/image" Target="../media/image3.svg"/><Relationship Id="rId21" Type="http://schemas.openxmlformats.org/officeDocument/2006/relationships/image" Target="../media/image31.svg"/><Relationship Id="rId7" Type="http://schemas.openxmlformats.org/officeDocument/2006/relationships/image" Target="../media/image5.svg"/><Relationship Id="rId12" Type="http://schemas.openxmlformats.org/officeDocument/2006/relationships/image" Target="../media/image18.png"/><Relationship Id="rId17" Type="http://schemas.openxmlformats.org/officeDocument/2006/relationships/image" Target="../media/image25.svg"/><Relationship Id="rId25" Type="http://schemas.openxmlformats.org/officeDocument/2006/relationships/image" Target="../media/image7.svg"/><Relationship Id="rId2" Type="http://schemas.openxmlformats.org/officeDocument/2006/relationships/image" Target="../media/image2.png"/><Relationship Id="rId16" Type="http://schemas.openxmlformats.org/officeDocument/2006/relationships/image" Target="../media/image24.png"/><Relationship Id="rId20"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17.svg"/><Relationship Id="rId24" Type="http://schemas.openxmlformats.org/officeDocument/2006/relationships/image" Target="../media/image6.png"/><Relationship Id="rId5" Type="http://schemas.openxmlformats.org/officeDocument/2006/relationships/image" Target="../media/image9.svg"/><Relationship Id="rId15" Type="http://schemas.openxmlformats.org/officeDocument/2006/relationships/image" Target="../media/image23.svg"/><Relationship Id="rId23" Type="http://schemas.openxmlformats.org/officeDocument/2006/relationships/image" Target="../media/image33.svg"/><Relationship Id="rId10" Type="http://schemas.openxmlformats.org/officeDocument/2006/relationships/image" Target="../media/image16.png"/><Relationship Id="rId19" Type="http://schemas.openxmlformats.org/officeDocument/2006/relationships/image" Target="../media/image27.svg"/><Relationship Id="rId4" Type="http://schemas.openxmlformats.org/officeDocument/2006/relationships/image" Target="../media/image8.png"/><Relationship Id="rId9" Type="http://schemas.openxmlformats.org/officeDocument/2006/relationships/image" Target="../media/image11.svg"/><Relationship Id="rId14" Type="http://schemas.openxmlformats.org/officeDocument/2006/relationships/image" Target="../media/image22.png"/><Relationship Id="rId22" Type="http://schemas.openxmlformats.org/officeDocument/2006/relationships/image" Target="../media/image32.png"/></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4C33F-E40A-5140-8590-F06CA6FAB103}"/>
              </a:ext>
            </a:extLst>
          </p:cNvPr>
          <p:cNvSpPr>
            <a:spLocks noGrp="1"/>
          </p:cNvSpPr>
          <p:nvPr>
            <p:ph type="ctrTitle"/>
          </p:nvPr>
        </p:nvSpPr>
        <p:spPr/>
        <p:txBody>
          <a:bodyPr>
            <a:noAutofit/>
          </a:bodyPr>
          <a:lstStyle/>
          <a:p>
            <a:pPr algn="l"/>
            <a:r>
              <a:rPr lang="en-GB" sz="4400" b="1" dirty="0">
                <a:effectLst/>
                <a:latin typeface="Helvetica Neue" panose="02000503000000020004" pitchFamily="2" charset="0"/>
              </a:rPr>
              <a:t>Time spent on interventions </a:t>
            </a:r>
            <a:br>
              <a:rPr lang="en-GB" sz="4400" b="1" dirty="0">
                <a:effectLst/>
                <a:latin typeface="Helvetica Neue" panose="02000503000000020004" pitchFamily="2" charset="0"/>
              </a:rPr>
            </a:br>
            <a:r>
              <a:rPr lang="en-GB" sz="4400" b="1" dirty="0">
                <a:effectLst/>
                <a:latin typeface="Helvetica Neue" panose="02000503000000020004" pitchFamily="2" charset="0"/>
              </a:rPr>
              <a:t>from equipment experts/piquet</a:t>
            </a:r>
            <a:br>
              <a:rPr lang="en-GB" sz="4400" dirty="0">
                <a:effectLst/>
                <a:latin typeface="Helvetica Neue" panose="02000503000000020004" pitchFamily="2" charset="0"/>
              </a:rPr>
            </a:br>
            <a:endParaRPr lang="en-CH" sz="4400" dirty="0"/>
          </a:p>
        </p:txBody>
      </p:sp>
      <p:sp>
        <p:nvSpPr>
          <p:cNvPr id="3" name="Subtitle 2">
            <a:extLst>
              <a:ext uri="{FF2B5EF4-FFF2-40B4-BE49-F238E27FC236}">
                <a16:creationId xmlns:a16="http://schemas.microsoft.com/office/drawing/2014/main" id="{860B427B-D363-6643-72B4-3A3C8CC1A1EF}"/>
              </a:ext>
            </a:extLst>
          </p:cNvPr>
          <p:cNvSpPr>
            <a:spLocks noGrp="1"/>
          </p:cNvSpPr>
          <p:nvPr>
            <p:ph type="subTitle" idx="1"/>
          </p:nvPr>
        </p:nvSpPr>
        <p:spPr>
          <a:xfrm>
            <a:off x="1524000" y="3602038"/>
            <a:ext cx="9789994" cy="2133599"/>
          </a:xfrm>
        </p:spPr>
        <p:txBody>
          <a:bodyPr>
            <a:normAutofit/>
          </a:bodyPr>
          <a:lstStyle/>
          <a:p>
            <a:pPr algn="l"/>
            <a:r>
              <a:rPr lang="en-GB" sz="1600" dirty="0">
                <a:latin typeface="Helvetica Neue" panose="02000503000000020004" pitchFamily="2" charset="0"/>
              </a:rPr>
              <a:t>Kostas </a:t>
            </a:r>
            <a:r>
              <a:rPr lang="en-GB" sz="1600" dirty="0" err="1">
                <a:latin typeface="Helvetica Neue" panose="02000503000000020004" pitchFamily="2" charset="0"/>
              </a:rPr>
              <a:t>Papastergiou</a:t>
            </a:r>
            <a:r>
              <a:rPr lang="en-GB" sz="1600" dirty="0">
                <a:latin typeface="Helvetica Neue" panose="02000503000000020004" pitchFamily="2" charset="0"/>
              </a:rPr>
              <a:t> </a:t>
            </a:r>
            <a:r>
              <a:rPr lang="en-GB" sz="1600" i="1" dirty="0">
                <a:latin typeface="Helvetica Neue" panose="02000503000000020004" pitchFamily="2" charset="0"/>
              </a:rPr>
              <a:t>with thanks to EPA team for feedback</a:t>
            </a:r>
          </a:p>
          <a:p>
            <a:pPr algn="l"/>
            <a:r>
              <a:rPr lang="en-GB" sz="1400" dirty="0">
                <a:latin typeface="Helvetica Neue" panose="02000503000000020004" pitchFamily="2" charset="0"/>
              </a:rPr>
              <a:t>Pulsed Power Engineering, Accelerator Beam Transfer Group</a:t>
            </a:r>
          </a:p>
          <a:p>
            <a:pPr algn="l"/>
            <a:r>
              <a:rPr lang="en-GB" sz="1400" dirty="0">
                <a:latin typeface="Helvetica Neue" panose="02000503000000020004" pitchFamily="2" charset="0"/>
              </a:rPr>
              <a:t>Efficient Particle Accelerators Project</a:t>
            </a:r>
          </a:p>
          <a:p>
            <a:pPr algn="l"/>
            <a:endParaRPr lang="en-GB" sz="1600" dirty="0">
              <a:latin typeface="Helvetica Neue" panose="02000503000000020004" pitchFamily="2" charset="0"/>
            </a:endParaRPr>
          </a:p>
          <a:p>
            <a:pPr algn="l"/>
            <a:r>
              <a:rPr lang="en-GB" sz="1600" dirty="0">
                <a:effectLst/>
                <a:latin typeface="Helvetica Neue" panose="02000503000000020004" pitchFamily="2" charset="0"/>
                <a:hlinkClick r:id="rId2"/>
              </a:rPr>
              <a:t>Joint Accelerator Performance Workshop</a:t>
            </a:r>
            <a:endParaRPr lang="en-GB" sz="1600" dirty="0">
              <a:latin typeface="Helvetica Neue" panose="02000503000000020004" pitchFamily="2" charset="0"/>
            </a:endParaRPr>
          </a:p>
          <a:p>
            <a:pPr algn="l"/>
            <a:r>
              <a:rPr lang="en-GB" sz="1600" dirty="0">
                <a:effectLst/>
                <a:latin typeface="Helvetica Neue" panose="02000503000000020004" pitchFamily="2" charset="0"/>
              </a:rPr>
              <a:t>Montreux, </a:t>
            </a:r>
            <a:r>
              <a:rPr lang="en-GB" sz="1600" dirty="0">
                <a:latin typeface="Helvetica Neue" panose="02000503000000020004" pitchFamily="2" charset="0"/>
              </a:rPr>
              <a:t>12 December 2024</a:t>
            </a:r>
            <a:endParaRPr lang="en-GB" sz="1600" dirty="0">
              <a:effectLst/>
              <a:latin typeface="Helvetica Neue" panose="02000503000000020004" pitchFamily="2" charset="0"/>
            </a:endParaRPr>
          </a:p>
          <a:p>
            <a:pPr algn="l"/>
            <a:endParaRPr lang="en-GB" sz="1600" dirty="0">
              <a:effectLst/>
              <a:latin typeface="Helvetica Neue" panose="02000503000000020004" pitchFamily="2" charset="0"/>
            </a:endParaRPr>
          </a:p>
          <a:p>
            <a:endParaRPr lang="en-CH" dirty="0"/>
          </a:p>
        </p:txBody>
      </p:sp>
    </p:spTree>
    <p:extLst>
      <p:ext uri="{BB962C8B-B14F-4D97-AF65-F5344CB8AC3E}">
        <p14:creationId xmlns:p14="http://schemas.microsoft.com/office/powerpoint/2010/main" val="139748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CE9AE7-EBBA-393F-1AFE-AA811183B085}"/>
              </a:ext>
            </a:extLst>
          </p:cNvPr>
          <p:cNvSpPr/>
          <p:nvPr/>
        </p:nvSpPr>
        <p:spPr>
          <a:xfrm>
            <a:off x="3213314" y="1691640"/>
            <a:ext cx="912916" cy="3383280"/>
          </a:xfrm>
          <a:prstGeom prst="rect">
            <a:avLst/>
          </a:prstGeom>
          <a:solidFill>
            <a:schemeClr val="tx2">
              <a:lumMod val="10000"/>
              <a:lumOff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r>
              <a:rPr lang="en-GB" sz="1200" dirty="0">
                <a:solidFill>
                  <a:schemeClr val="accent1"/>
                </a:solidFill>
              </a:rPr>
              <a:t>LS1</a:t>
            </a:r>
          </a:p>
        </p:txBody>
      </p:sp>
      <p:sp>
        <p:nvSpPr>
          <p:cNvPr id="10" name="Rectangle 9">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DC38CF5-9DC4-902E-4884-E7D27001DB3A}"/>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What is the trend of remote interventions</a:t>
            </a:r>
          </a:p>
        </p:txBody>
      </p:sp>
      <p:sp>
        <p:nvSpPr>
          <p:cNvPr id="9" name="Rectangle 8">
            <a:extLst>
              <a:ext uri="{FF2B5EF4-FFF2-40B4-BE49-F238E27FC236}">
                <a16:creationId xmlns:a16="http://schemas.microsoft.com/office/drawing/2014/main" id="{C94226B8-791B-AE4C-92FD-E1680657FE4D}"/>
              </a:ext>
            </a:extLst>
          </p:cNvPr>
          <p:cNvSpPr/>
          <p:nvPr/>
        </p:nvSpPr>
        <p:spPr>
          <a:xfrm>
            <a:off x="6446520" y="1691640"/>
            <a:ext cx="1120140" cy="3383280"/>
          </a:xfrm>
          <a:prstGeom prst="rect">
            <a:avLst/>
          </a:prstGeom>
          <a:solidFill>
            <a:schemeClr val="tx2">
              <a:lumMod val="10000"/>
              <a:lumOff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r>
              <a:rPr lang="en-GB" sz="1200" dirty="0">
                <a:solidFill>
                  <a:schemeClr val="accent1"/>
                </a:solidFill>
              </a:rPr>
              <a:t>LS2</a:t>
            </a:r>
          </a:p>
        </p:txBody>
      </p:sp>
      <p:graphicFrame>
        <p:nvGraphicFramePr>
          <p:cNvPr id="11" name="Chart 10">
            <a:extLst>
              <a:ext uri="{FF2B5EF4-FFF2-40B4-BE49-F238E27FC236}">
                <a16:creationId xmlns:a16="http://schemas.microsoft.com/office/drawing/2014/main" id="{66D24170-3204-5E91-7201-B8EC4FECE18E}"/>
              </a:ext>
            </a:extLst>
          </p:cNvPr>
          <p:cNvGraphicFramePr>
            <a:graphicFrameLocks/>
          </p:cNvGraphicFramePr>
          <p:nvPr>
            <p:extLst>
              <p:ext uri="{D42A27DB-BD31-4B8C-83A1-F6EECF244321}">
                <p14:modId xmlns:p14="http://schemas.microsoft.com/office/powerpoint/2010/main" val="3708923550"/>
              </p:ext>
            </p:extLst>
          </p:nvPr>
        </p:nvGraphicFramePr>
        <p:xfrm>
          <a:off x="1200150" y="2011680"/>
          <a:ext cx="9681210" cy="4103370"/>
        </p:xfrm>
        <a:graphic>
          <a:graphicData uri="http://schemas.openxmlformats.org/drawingml/2006/chart">
            <c:chart xmlns:c="http://schemas.openxmlformats.org/drawingml/2006/chart" xmlns:r="http://schemas.openxmlformats.org/officeDocument/2006/relationships" r:id="rId2"/>
          </a:graphicData>
        </a:graphic>
      </p:graphicFrame>
      <p:sp>
        <p:nvSpPr>
          <p:cNvPr id="12" name="Footer Placeholder 11">
            <a:extLst>
              <a:ext uri="{FF2B5EF4-FFF2-40B4-BE49-F238E27FC236}">
                <a16:creationId xmlns:a16="http://schemas.microsoft.com/office/drawing/2014/main" id="{DCAD8D55-494C-0FAD-E8DF-56AB4E0260B6}"/>
              </a:ext>
            </a:extLst>
          </p:cNvPr>
          <p:cNvSpPr>
            <a:spLocks noGrp="1"/>
          </p:cNvSpPr>
          <p:nvPr>
            <p:ph type="ftr" sz="quarter" idx="11"/>
          </p:nvPr>
        </p:nvSpPr>
        <p:spPr/>
        <p:txBody>
          <a:bodyPr/>
          <a:lstStyle/>
          <a:p>
            <a:r>
              <a:rPr lang="en-GB"/>
              <a:t>Joint Accelerator Performance Workshop 2024</a:t>
            </a:r>
            <a:endParaRPr lang="en-CH" dirty="0"/>
          </a:p>
        </p:txBody>
      </p:sp>
      <p:sp>
        <p:nvSpPr>
          <p:cNvPr id="3" name="Date Placeholder 2">
            <a:extLst>
              <a:ext uri="{FF2B5EF4-FFF2-40B4-BE49-F238E27FC236}">
                <a16:creationId xmlns:a16="http://schemas.microsoft.com/office/drawing/2014/main" id="{4B38C528-2C6F-F700-B41D-9FCF0569A89B}"/>
              </a:ext>
            </a:extLst>
          </p:cNvPr>
          <p:cNvSpPr>
            <a:spLocks noGrp="1"/>
          </p:cNvSpPr>
          <p:nvPr>
            <p:ph type="dt" sz="half" idx="10"/>
          </p:nvPr>
        </p:nvSpPr>
        <p:spPr/>
        <p:txBody>
          <a:bodyPr/>
          <a:lstStyle/>
          <a:p>
            <a:r>
              <a:rPr lang="de-CH"/>
              <a:t>12.12.24 | Kostas Papastergiou </a:t>
            </a:r>
            <a:endParaRPr lang="en-CH" dirty="0"/>
          </a:p>
        </p:txBody>
      </p:sp>
      <p:sp>
        <p:nvSpPr>
          <p:cNvPr id="4" name="Slide Number Placeholder 3">
            <a:extLst>
              <a:ext uri="{FF2B5EF4-FFF2-40B4-BE49-F238E27FC236}">
                <a16:creationId xmlns:a16="http://schemas.microsoft.com/office/drawing/2014/main" id="{343C6FF6-B66F-FF13-AC84-50E38C722BF7}"/>
              </a:ext>
            </a:extLst>
          </p:cNvPr>
          <p:cNvSpPr>
            <a:spLocks noGrp="1"/>
          </p:cNvSpPr>
          <p:nvPr>
            <p:ph type="sldNum" sz="quarter" idx="12"/>
          </p:nvPr>
        </p:nvSpPr>
        <p:spPr/>
        <p:txBody>
          <a:bodyPr/>
          <a:lstStyle/>
          <a:p>
            <a:r>
              <a:rPr lang="en-GB"/>
              <a:t>	</a:t>
            </a:r>
            <a:fld id="{7A5CF2A5-AD27-EF4B-AC83-94768BAA60C8}" type="slidenum">
              <a:rPr lang="en-CH" smtClean="0"/>
              <a:pPr/>
              <a:t>10</a:t>
            </a:fld>
            <a:endParaRPr lang="en-CH" dirty="0"/>
          </a:p>
        </p:txBody>
      </p:sp>
    </p:spTree>
    <p:extLst>
      <p:ext uri="{BB962C8B-B14F-4D97-AF65-F5344CB8AC3E}">
        <p14:creationId xmlns:p14="http://schemas.microsoft.com/office/powerpoint/2010/main" val="767805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FB7EDD6E-D53F-4B09-AC45-ABB161A3BA54}"/>
              </a:ext>
            </a:extLst>
          </p:cNvPr>
          <p:cNvGraphicFramePr>
            <a:graphicFrameLocks/>
          </p:cNvGraphicFramePr>
          <p:nvPr>
            <p:extLst>
              <p:ext uri="{D42A27DB-BD31-4B8C-83A1-F6EECF244321}">
                <p14:modId xmlns:p14="http://schemas.microsoft.com/office/powerpoint/2010/main" val="916311080"/>
              </p:ext>
            </p:extLst>
          </p:nvPr>
        </p:nvGraphicFramePr>
        <p:xfrm>
          <a:off x="866900" y="1686297"/>
          <a:ext cx="10509662" cy="4417620"/>
        </p:xfrm>
        <a:graphic>
          <a:graphicData uri="http://schemas.openxmlformats.org/drawingml/2006/chart">
            <c:chart xmlns:c="http://schemas.openxmlformats.org/drawingml/2006/chart" xmlns:r="http://schemas.openxmlformats.org/officeDocument/2006/relationships" r:id="rId2"/>
          </a:graphicData>
        </a:graphic>
      </p:graphicFrame>
      <p:sp>
        <p:nvSpPr>
          <p:cNvPr id="20" name="Rectangle 19">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DC38CF5-9DC4-902E-4884-E7D27001DB3A}"/>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dirty="0">
                <a:solidFill>
                  <a:schemeClr val="bg1"/>
                </a:solidFill>
                <a:latin typeface="+mj-lt"/>
                <a:ea typeface="+mj-ea"/>
                <a:cs typeface="+mj-cs"/>
              </a:rPr>
              <a:t>What is the trend of interventions duration</a:t>
            </a:r>
          </a:p>
        </p:txBody>
      </p:sp>
      <p:grpSp>
        <p:nvGrpSpPr>
          <p:cNvPr id="7" name="Group 6">
            <a:extLst>
              <a:ext uri="{FF2B5EF4-FFF2-40B4-BE49-F238E27FC236}">
                <a16:creationId xmlns:a16="http://schemas.microsoft.com/office/drawing/2014/main" id="{B561DAC0-47A1-69BC-0AAD-DB296F67D9E2}"/>
              </a:ext>
            </a:extLst>
          </p:cNvPr>
          <p:cNvGrpSpPr/>
          <p:nvPr/>
        </p:nvGrpSpPr>
        <p:grpSpPr>
          <a:xfrm>
            <a:off x="1269769" y="2422960"/>
            <a:ext cx="943491" cy="564889"/>
            <a:chOff x="1677813" y="1285875"/>
            <a:chExt cx="943491" cy="564889"/>
          </a:xfrm>
        </p:grpSpPr>
        <p:sp>
          <p:nvSpPr>
            <p:cNvPr id="8" name="Cylinder 7">
              <a:extLst>
                <a:ext uri="{FF2B5EF4-FFF2-40B4-BE49-F238E27FC236}">
                  <a16:creationId xmlns:a16="http://schemas.microsoft.com/office/drawing/2014/main" id="{58BACF99-8A3D-7461-76F6-436B43528BBF}"/>
                </a:ext>
              </a:extLst>
            </p:cNvPr>
            <p:cNvSpPr/>
            <p:nvPr/>
          </p:nvSpPr>
          <p:spPr>
            <a:xfrm rot="3362471">
              <a:off x="1913032" y="1538077"/>
              <a:ext cx="77468" cy="547906"/>
            </a:xfrm>
            <a:prstGeom prst="can">
              <a:avLst/>
            </a:prstGeom>
            <a:solidFill>
              <a:schemeClr val="accent2">
                <a:lumMod val="75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CD11C54A-6113-90BE-E5BA-9ABD004DF40E}"/>
                </a:ext>
              </a:extLst>
            </p:cNvPr>
            <p:cNvSpPr/>
            <p:nvPr/>
          </p:nvSpPr>
          <p:spPr>
            <a:xfrm>
              <a:off x="2135167" y="1285875"/>
              <a:ext cx="486137" cy="459853"/>
            </a:xfrm>
            <a:prstGeom prst="ellipse">
              <a:avLst/>
            </a:prstGeom>
            <a:noFill/>
            <a:ln w="762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1" name="Group 10">
            <a:extLst>
              <a:ext uri="{FF2B5EF4-FFF2-40B4-BE49-F238E27FC236}">
                <a16:creationId xmlns:a16="http://schemas.microsoft.com/office/drawing/2014/main" id="{D2EF863A-F9A5-7CE5-2C2D-86C0F798853E}"/>
              </a:ext>
            </a:extLst>
          </p:cNvPr>
          <p:cNvGrpSpPr/>
          <p:nvPr/>
        </p:nvGrpSpPr>
        <p:grpSpPr>
          <a:xfrm>
            <a:off x="5197393" y="2317924"/>
            <a:ext cx="943491" cy="564889"/>
            <a:chOff x="1677813" y="1285875"/>
            <a:chExt cx="943491" cy="564889"/>
          </a:xfrm>
        </p:grpSpPr>
        <p:sp>
          <p:nvSpPr>
            <p:cNvPr id="12" name="Cylinder 11">
              <a:extLst>
                <a:ext uri="{FF2B5EF4-FFF2-40B4-BE49-F238E27FC236}">
                  <a16:creationId xmlns:a16="http://schemas.microsoft.com/office/drawing/2014/main" id="{55BD9F8C-77FC-C606-0736-F0F7CE0F8286}"/>
                </a:ext>
              </a:extLst>
            </p:cNvPr>
            <p:cNvSpPr/>
            <p:nvPr/>
          </p:nvSpPr>
          <p:spPr>
            <a:xfrm rot="3362471">
              <a:off x="1913032" y="1538077"/>
              <a:ext cx="77468" cy="547906"/>
            </a:xfrm>
            <a:prstGeom prst="can">
              <a:avLst/>
            </a:prstGeom>
            <a:solidFill>
              <a:schemeClr val="accent2">
                <a:lumMod val="75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965C1E40-BA95-0C02-4604-FB3CBDA87676}"/>
                </a:ext>
              </a:extLst>
            </p:cNvPr>
            <p:cNvSpPr/>
            <p:nvPr/>
          </p:nvSpPr>
          <p:spPr>
            <a:xfrm>
              <a:off x="2135167" y="1285875"/>
              <a:ext cx="486137" cy="459853"/>
            </a:xfrm>
            <a:prstGeom prst="ellipse">
              <a:avLst/>
            </a:prstGeom>
            <a:noFill/>
            <a:ln w="762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a:extLst>
              <a:ext uri="{FF2B5EF4-FFF2-40B4-BE49-F238E27FC236}">
                <a16:creationId xmlns:a16="http://schemas.microsoft.com/office/drawing/2014/main" id="{6C54E1C9-245F-CD98-8B6E-A71CCEBF89A8}"/>
              </a:ext>
            </a:extLst>
          </p:cNvPr>
          <p:cNvGrpSpPr/>
          <p:nvPr/>
        </p:nvGrpSpPr>
        <p:grpSpPr>
          <a:xfrm>
            <a:off x="10075329" y="2196487"/>
            <a:ext cx="943491" cy="564889"/>
            <a:chOff x="1677813" y="1285875"/>
            <a:chExt cx="943491" cy="564889"/>
          </a:xfrm>
        </p:grpSpPr>
        <p:sp>
          <p:nvSpPr>
            <p:cNvPr id="16" name="Cylinder 15">
              <a:extLst>
                <a:ext uri="{FF2B5EF4-FFF2-40B4-BE49-F238E27FC236}">
                  <a16:creationId xmlns:a16="http://schemas.microsoft.com/office/drawing/2014/main" id="{663AAD48-D08A-2F02-DBDF-43E5B0C713F3}"/>
                </a:ext>
              </a:extLst>
            </p:cNvPr>
            <p:cNvSpPr/>
            <p:nvPr/>
          </p:nvSpPr>
          <p:spPr>
            <a:xfrm rot="3362471">
              <a:off x="1913032" y="1538077"/>
              <a:ext cx="77468" cy="547906"/>
            </a:xfrm>
            <a:prstGeom prst="can">
              <a:avLst/>
            </a:prstGeom>
            <a:solidFill>
              <a:schemeClr val="accent2">
                <a:lumMod val="75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724593A7-3C89-2359-1B2A-6983C1C65D39}"/>
                </a:ext>
              </a:extLst>
            </p:cNvPr>
            <p:cNvSpPr/>
            <p:nvPr/>
          </p:nvSpPr>
          <p:spPr>
            <a:xfrm>
              <a:off x="2135167" y="1285875"/>
              <a:ext cx="486137" cy="459853"/>
            </a:xfrm>
            <a:prstGeom prst="ellipse">
              <a:avLst/>
            </a:prstGeom>
            <a:noFill/>
            <a:ln w="762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TextBox 3">
            <a:extLst>
              <a:ext uri="{FF2B5EF4-FFF2-40B4-BE49-F238E27FC236}">
                <a16:creationId xmlns:a16="http://schemas.microsoft.com/office/drawing/2014/main" id="{1DA59EDD-968E-F9D8-3176-88642FC06BAD}"/>
              </a:ext>
            </a:extLst>
          </p:cNvPr>
          <p:cNvSpPr txBox="1"/>
          <p:nvPr/>
        </p:nvSpPr>
        <p:spPr>
          <a:xfrm>
            <a:off x="10388338" y="1686297"/>
            <a:ext cx="936762" cy="370314"/>
          </a:xfrm>
          <a:prstGeom prst="rect">
            <a:avLst/>
          </a:prstGeom>
          <a:noFill/>
        </p:spPr>
        <p:txBody>
          <a:bodyPr wrap="square" rtlCol="0">
            <a:spAutoFit/>
          </a:bodyPr>
          <a:lstStyle/>
          <a:p>
            <a:r>
              <a:rPr lang="en-GB" dirty="0"/>
              <a:t>3.28h</a:t>
            </a:r>
          </a:p>
        </p:txBody>
      </p:sp>
      <p:sp>
        <p:nvSpPr>
          <p:cNvPr id="5" name="TextBox 4">
            <a:extLst>
              <a:ext uri="{FF2B5EF4-FFF2-40B4-BE49-F238E27FC236}">
                <a16:creationId xmlns:a16="http://schemas.microsoft.com/office/drawing/2014/main" id="{688560B8-04B9-C156-91EA-F6D25F997CA3}"/>
              </a:ext>
            </a:extLst>
          </p:cNvPr>
          <p:cNvSpPr txBox="1"/>
          <p:nvPr/>
        </p:nvSpPr>
        <p:spPr>
          <a:xfrm>
            <a:off x="5440508" y="1961909"/>
            <a:ext cx="936762" cy="370314"/>
          </a:xfrm>
          <a:prstGeom prst="rect">
            <a:avLst/>
          </a:prstGeom>
          <a:noFill/>
        </p:spPr>
        <p:txBody>
          <a:bodyPr wrap="square" rtlCol="0">
            <a:spAutoFit/>
          </a:bodyPr>
          <a:lstStyle/>
          <a:p>
            <a:r>
              <a:rPr lang="en-GB" dirty="0"/>
              <a:t>3.12h</a:t>
            </a:r>
          </a:p>
        </p:txBody>
      </p:sp>
      <p:sp>
        <p:nvSpPr>
          <p:cNvPr id="10" name="TextBox 9">
            <a:extLst>
              <a:ext uri="{FF2B5EF4-FFF2-40B4-BE49-F238E27FC236}">
                <a16:creationId xmlns:a16="http://schemas.microsoft.com/office/drawing/2014/main" id="{2F8D1205-3B2C-1D5C-2CF1-EF97B8F5E091}"/>
              </a:ext>
            </a:extLst>
          </p:cNvPr>
          <p:cNvSpPr txBox="1"/>
          <p:nvPr/>
        </p:nvSpPr>
        <p:spPr>
          <a:xfrm>
            <a:off x="1440629" y="2037097"/>
            <a:ext cx="936762" cy="370314"/>
          </a:xfrm>
          <a:prstGeom prst="rect">
            <a:avLst/>
          </a:prstGeom>
          <a:noFill/>
        </p:spPr>
        <p:txBody>
          <a:bodyPr wrap="square" rtlCol="0">
            <a:spAutoFit/>
          </a:bodyPr>
          <a:lstStyle/>
          <a:p>
            <a:r>
              <a:rPr lang="en-GB" dirty="0"/>
              <a:t>3.03h</a:t>
            </a:r>
          </a:p>
        </p:txBody>
      </p:sp>
      <p:sp>
        <p:nvSpPr>
          <p:cNvPr id="15" name="Footer Placeholder 14">
            <a:extLst>
              <a:ext uri="{FF2B5EF4-FFF2-40B4-BE49-F238E27FC236}">
                <a16:creationId xmlns:a16="http://schemas.microsoft.com/office/drawing/2014/main" id="{FB939965-F7BE-1853-9551-9C73033A9330}"/>
              </a:ext>
            </a:extLst>
          </p:cNvPr>
          <p:cNvSpPr>
            <a:spLocks noGrp="1"/>
          </p:cNvSpPr>
          <p:nvPr>
            <p:ph type="ftr" sz="quarter" idx="11"/>
          </p:nvPr>
        </p:nvSpPr>
        <p:spPr/>
        <p:txBody>
          <a:bodyPr/>
          <a:lstStyle/>
          <a:p>
            <a:r>
              <a:rPr lang="en-GB"/>
              <a:t>Joint Accelerator Performance Workshop 2024</a:t>
            </a:r>
            <a:endParaRPr lang="en-CH" dirty="0"/>
          </a:p>
        </p:txBody>
      </p:sp>
      <p:sp>
        <p:nvSpPr>
          <p:cNvPr id="6" name="Date Placeholder 5">
            <a:extLst>
              <a:ext uri="{FF2B5EF4-FFF2-40B4-BE49-F238E27FC236}">
                <a16:creationId xmlns:a16="http://schemas.microsoft.com/office/drawing/2014/main" id="{15613856-C041-D6A2-7C05-E6D15E1E4950}"/>
              </a:ext>
            </a:extLst>
          </p:cNvPr>
          <p:cNvSpPr>
            <a:spLocks noGrp="1"/>
          </p:cNvSpPr>
          <p:nvPr>
            <p:ph type="dt" sz="half" idx="10"/>
          </p:nvPr>
        </p:nvSpPr>
        <p:spPr/>
        <p:txBody>
          <a:bodyPr/>
          <a:lstStyle/>
          <a:p>
            <a:r>
              <a:rPr lang="de-CH"/>
              <a:t>12.12.24 | Kostas Papastergiou </a:t>
            </a:r>
            <a:endParaRPr lang="en-CH" dirty="0"/>
          </a:p>
        </p:txBody>
      </p:sp>
      <p:sp>
        <p:nvSpPr>
          <p:cNvPr id="19" name="Slide Number Placeholder 18">
            <a:extLst>
              <a:ext uri="{FF2B5EF4-FFF2-40B4-BE49-F238E27FC236}">
                <a16:creationId xmlns:a16="http://schemas.microsoft.com/office/drawing/2014/main" id="{77CDDDB4-772F-9C91-1382-BA7AC8A76693}"/>
              </a:ext>
            </a:extLst>
          </p:cNvPr>
          <p:cNvSpPr>
            <a:spLocks noGrp="1"/>
          </p:cNvSpPr>
          <p:nvPr>
            <p:ph type="sldNum" sz="quarter" idx="12"/>
          </p:nvPr>
        </p:nvSpPr>
        <p:spPr/>
        <p:txBody>
          <a:bodyPr/>
          <a:lstStyle/>
          <a:p>
            <a:r>
              <a:rPr lang="en-GB"/>
              <a:t>	</a:t>
            </a:r>
            <a:fld id="{7A5CF2A5-AD27-EF4B-AC83-94768BAA60C8}" type="slidenum">
              <a:rPr lang="en-CH" smtClean="0"/>
              <a:pPr/>
              <a:t>11</a:t>
            </a:fld>
            <a:endParaRPr lang="en-CH" dirty="0"/>
          </a:p>
        </p:txBody>
      </p:sp>
      <p:sp>
        <p:nvSpPr>
          <p:cNvPr id="21" name="TextBox 20">
            <a:extLst>
              <a:ext uri="{FF2B5EF4-FFF2-40B4-BE49-F238E27FC236}">
                <a16:creationId xmlns:a16="http://schemas.microsoft.com/office/drawing/2014/main" id="{37EB897B-3AB9-CC62-23C3-2D2EFF3CF680}"/>
              </a:ext>
            </a:extLst>
          </p:cNvPr>
          <p:cNvSpPr txBox="1"/>
          <p:nvPr/>
        </p:nvSpPr>
        <p:spPr>
          <a:xfrm>
            <a:off x="2764970" y="5987143"/>
            <a:ext cx="7522029" cy="261610"/>
          </a:xfrm>
          <a:prstGeom prst="rect">
            <a:avLst/>
          </a:prstGeom>
          <a:noFill/>
        </p:spPr>
        <p:txBody>
          <a:bodyPr wrap="square" rtlCol="0">
            <a:spAutoFit/>
          </a:bodyPr>
          <a:lstStyle/>
          <a:p>
            <a:r>
              <a:rPr lang="en-CH" sz="1100" dirty="0">
                <a:solidFill>
                  <a:schemeClr val="tx1">
                    <a:lumMod val="50000"/>
                    <a:lumOff val="50000"/>
                  </a:schemeClr>
                </a:solidFill>
              </a:rPr>
              <a:t>*actual intervention time, not including travel time and adjustments</a:t>
            </a:r>
          </a:p>
        </p:txBody>
      </p:sp>
    </p:spTree>
    <p:extLst>
      <p:ext uri="{BB962C8B-B14F-4D97-AF65-F5344CB8AC3E}">
        <p14:creationId xmlns:p14="http://schemas.microsoft.com/office/powerpoint/2010/main" val="3931417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A7351E-2FEC-E6B3-FACB-A1E1293F17F7}"/>
              </a:ext>
            </a:extLst>
          </p:cNvPr>
          <p:cNvSpPr>
            <a:spLocks noGrp="1"/>
          </p:cNvSpPr>
          <p:nvPr>
            <p:ph type="title"/>
          </p:nvPr>
        </p:nvSpPr>
        <p:spPr/>
        <p:txBody>
          <a:bodyPr>
            <a:normAutofit/>
          </a:bodyPr>
          <a:lstStyle/>
          <a:p>
            <a:r>
              <a:rPr lang="en-GB" sz="5400"/>
              <a:t>Machines run with 99% availability</a:t>
            </a:r>
            <a:endParaRPr lang="en-GB" sz="5400" dirty="0"/>
          </a:p>
        </p:txBody>
      </p:sp>
      <p:sp>
        <p:nvSpPr>
          <p:cNvPr id="5" name="Text Placeholder 4">
            <a:extLst>
              <a:ext uri="{FF2B5EF4-FFF2-40B4-BE49-F238E27FC236}">
                <a16:creationId xmlns:a16="http://schemas.microsoft.com/office/drawing/2014/main" id="{DFF41EA1-9E86-9CCB-DDF1-010D0AF70DEA}"/>
              </a:ext>
            </a:extLst>
          </p:cNvPr>
          <p:cNvSpPr>
            <a:spLocks noGrp="1"/>
          </p:cNvSpPr>
          <p:nvPr>
            <p:ph type="body" idx="1"/>
          </p:nvPr>
        </p:nvSpPr>
        <p:spPr/>
        <p:txBody>
          <a:bodyPr/>
          <a:lstStyle/>
          <a:p>
            <a:r>
              <a:rPr lang="en-GB"/>
              <a:t>What can be improved?</a:t>
            </a:r>
            <a:endParaRPr lang="en-GB" dirty="0"/>
          </a:p>
        </p:txBody>
      </p:sp>
      <p:sp>
        <p:nvSpPr>
          <p:cNvPr id="6" name="Footer Placeholder 5">
            <a:extLst>
              <a:ext uri="{FF2B5EF4-FFF2-40B4-BE49-F238E27FC236}">
                <a16:creationId xmlns:a16="http://schemas.microsoft.com/office/drawing/2014/main" id="{2649A8E4-A508-C5EA-DF91-960271A2643C}"/>
              </a:ext>
            </a:extLst>
          </p:cNvPr>
          <p:cNvSpPr>
            <a:spLocks noGrp="1"/>
          </p:cNvSpPr>
          <p:nvPr>
            <p:ph type="ftr" sz="quarter" idx="11"/>
          </p:nvPr>
        </p:nvSpPr>
        <p:spPr/>
        <p:txBody>
          <a:bodyPr/>
          <a:lstStyle/>
          <a:p>
            <a:r>
              <a:rPr lang="en-GB"/>
              <a:t>Joint Accelerator Performance Workshop 2024</a:t>
            </a:r>
            <a:endParaRPr lang="en-CH" dirty="0"/>
          </a:p>
        </p:txBody>
      </p:sp>
      <p:sp>
        <p:nvSpPr>
          <p:cNvPr id="2" name="Date Placeholder 1">
            <a:extLst>
              <a:ext uri="{FF2B5EF4-FFF2-40B4-BE49-F238E27FC236}">
                <a16:creationId xmlns:a16="http://schemas.microsoft.com/office/drawing/2014/main" id="{A137200F-3C0F-C501-D6AA-44ECE189B295}"/>
              </a:ext>
            </a:extLst>
          </p:cNvPr>
          <p:cNvSpPr>
            <a:spLocks noGrp="1"/>
          </p:cNvSpPr>
          <p:nvPr>
            <p:ph type="dt" sz="half" idx="10"/>
          </p:nvPr>
        </p:nvSpPr>
        <p:spPr/>
        <p:txBody>
          <a:bodyPr/>
          <a:lstStyle/>
          <a:p>
            <a:r>
              <a:rPr lang="de-CH"/>
              <a:t>12.12.24 | Kostas Papastergiou </a:t>
            </a:r>
            <a:endParaRPr lang="en-CH" dirty="0"/>
          </a:p>
        </p:txBody>
      </p:sp>
      <p:sp>
        <p:nvSpPr>
          <p:cNvPr id="3" name="Slide Number Placeholder 2">
            <a:extLst>
              <a:ext uri="{FF2B5EF4-FFF2-40B4-BE49-F238E27FC236}">
                <a16:creationId xmlns:a16="http://schemas.microsoft.com/office/drawing/2014/main" id="{E5716D8E-3F54-BF1C-6549-12E9F34CCEAE}"/>
              </a:ext>
            </a:extLst>
          </p:cNvPr>
          <p:cNvSpPr>
            <a:spLocks noGrp="1"/>
          </p:cNvSpPr>
          <p:nvPr>
            <p:ph type="sldNum" sz="quarter" idx="12"/>
          </p:nvPr>
        </p:nvSpPr>
        <p:spPr/>
        <p:txBody>
          <a:bodyPr/>
          <a:lstStyle/>
          <a:p>
            <a:r>
              <a:rPr lang="en-GB"/>
              <a:t>	</a:t>
            </a:r>
            <a:fld id="{7A5CF2A5-AD27-EF4B-AC83-94768BAA60C8}" type="slidenum">
              <a:rPr lang="en-CH" smtClean="0"/>
              <a:pPr/>
              <a:t>12</a:t>
            </a:fld>
            <a:endParaRPr lang="en-CH" dirty="0"/>
          </a:p>
        </p:txBody>
      </p:sp>
    </p:spTree>
    <p:extLst>
      <p:ext uri="{BB962C8B-B14F-4D97-AF65-F5344CB8AC3E}">
        <p14:creationId xmlns:p14="http://schemas.microsoft.com/office/powerpoint/2010/main" val="3876251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3043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E6A8A2-013F-B2B1-8313-5E4975C78DE1}"/>
              </a:ext>
            </a:extLst>
          </p:cNvPr>
          <p:cNvSpPr>
            <a:spLocks noGrp="1"/>
          </p:cNvSpPr>
          <p:nvPr>
            <p:ph type="title"/>
          </p:nvPr>
        </p:nvSpPr>
        <p:spPr>
          <a:xfrm>
            <a:off x="556532" y="5322147"/>
            <a:ext cx="11210925" cy="744836"/>
          </a:xfrm>
        </p:spPr>
        <p:txBody>
          <a:bodyPr vert="horz" lIns="91440" tIns="45720" rIns="91440" bIns="45720" rtlCol="0" anchor="ctr">
            <a:normAutofit/>
          </a:bodyPr>
          <a:lstStyle/>
          <a:p>
            <a:pPr algn="ctr"/>
            <a:r>
              <a:rPr lang="en-US" sz="3200" kern="1200" dirty="0">
                <a:solidFill>
                  <a:schemeClr val="bg1"/>
                </a:solidFill>
                <a:latin typeface="+mj-lt"/>
                <a:ea typeface="+mj-ea"/>
                <a:cs typeface="+mj-cs"/>
              </a:rPr>
              <a:t>What is the cost of machine availability</a:t>
            </a:r>
          </a:p>
        </p:txBody>
      </p:sp>
      <p:graphicFrame>
        <p:nvGraphicFramePr>
          <p:cNvPr id="5" name="Chart 4">
            <a:extLst>
              <a:ext uri="{FF2B5EF4-FFF2-40B4-BE49-F238E27FC236}">
                <a16:creationId xmlns:a16="http://schemas.microsoft.com/office/drawing/2014/main" id="{ED425C93-7AAE-4C81-9CF1-15EAE0D5A35A}"/>
              </a:ext>
            </a:extLst>
          </p:cNvPr>
          <p:cNvGraphicFramePr>
            <a:graphicFrameLocks/>
          </p:cNvGraphicFramePr>
          <p:nvPr>
            <p:extLst>
              <p:ext uri="{D42A27DB-BD31-4B8C-83A1-F6EECF244321}">
                <p14:modId xmlns:p14="http://schemas.microsoft.com/office/powerpoint/2010/main" val="3223215280"/>
              </p:ext>
            </p:extLst>
          </p:nvPr>
        </p:nvGraphicFramePr>
        <p:xfrm>
          <a:off x="643467" y="364587"/>
          <a:ext cx="10905066" cy="4394199"/>
        </p:xfrm>
        <a:graphic>
          <a:graphicData uri="http://schemas.openxmlformats.org/drawingml/2006/chart">
            <c:chart xmlns:c="http://schemas.openxmlformats.org/drawingml/2006/chart" xmlns:r="http://schemas.openxmlformats.org/officeDocument/2006/relationships" r:id="rId2"/>
          </a:graphicData>
        </a:graphic>
      </p:graphicFrame>
      <p:cxnSp>
        <p:nvCxnSpPr>
          <p:cNvPr id="11" name="Straight Arrow Connector 10">
            <a:extLst>
              <a:ext uri="{FF2B5EF4-FFF2-40B4-BE49-F238E27FC236}">
                <a16:creationId xmlns:a16="http://schemas.microsoft.com/office/drawing/2014/main" id="{FE6DC79E-9F80-D63E-8447-98066F5B0BBA}"/>
              </a:ext>
            </a:extLst>
          </p:cNvPr>
          <p:cNvCxnSpPr>
            <a:cxnSpLocks/>
          </p:cNvCxnSpPr>
          <p:nvPr/>
        </p:nvCxnSpPr>
        <p:spPr>
          <a:xfrm flipV="1">
            <a:off x="3261095" y="1382451"/>
            <a:ext cx="3035533" cy="169764"/>
          </a:xfrm>
          <a:prstGeom prst="straightConnector1">
            <a:avLst/>
          </a:prstGeom>
          <a:ln>
            <a:solidFill>
              <a:schemeClr val="accent2"/>
            </a:solidFill>
            <a:headEnd w="lg" len="med"/>
            <a:tailEnd type="triangle" w="lg" len="med"/>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298EF10B-736A-CC05-A0D5-50E24D012A95}"/>
              </a:ext>
            </a:extLst>
          </p:cNvPr>
          <p:cNvCxnSpPr>
            <a:cxnSpLocks/>
          </p:cNvCxnSpPr>
          <p:nvPr/>
        </p:nvCxnSpPr>
        <p:spPr>
          <a:xfrm flipV="1">
            <a:off x="7077557" y="1160921"/>
            <a:ext cx="2239460" cy="228644"/>
          </a:xfrm>
          <a:prstGeom prst="straightConnector1">
            <a:avLst/>
          </a:prstGeom>
          <a:ln>
            <a:solidFill>
              <a:schemeClr val="accent2"/>
            </a:solidFill>
            <a:headEnd w="lg" len="med"/>
            <a:tailEnd type="triangle" w="lg" len="med"/>
          </a:ln>
        </p:spPr>
        <p:style>
          <a:lnRef idx="2">
            <a:schemeClr val="accent1"/>
          </a:lnRef>
          <a:fillRef idx="0">
            <a:schemeClr val="accent1"/>
          </a:fillRef>
          <a:effectRef idx="1">
            <a:schemeClr val="accent1"/>
          </a:effectRef>
          <a:fontRef idx="minor">
            <a:schemeClr val="tx1"/>
          </a:fontRef>
        </p:style>
      </p:cxnSp>
      <p:grpSp>
        <p:nvGrpSpPr>
          <p:cNvPr id="19" name="Group 18">
            <a:extLst>
              <a:ext uri="{FF2B5EF4-FFF2-40B4-BE49-F238E27FC236}">
                <a16:creationId xmlns:a16="http://schemas.microsoft.com/office/drawing/2014/main" id="{7548D0F9-F408-ACC4-AF53-C5C931E203BC}"/>
              </a:ext>
            </a:extLst>
          </p:cNvPr>
          <p:cNvGrpSpPr/>
          <p:nvPr/>
        </p:nvGrpSpPr>
        <p:grpSpPr>
          <a:xfrm>
            <a:off x="6257148" y="1180838"/>
            <a:ext cx="943491" cy="564889"/>
            <a:chOff x="1677813" y="1285875"/>
            <a:chExt cx="943491" cy="564889"/>
          </a:xfrm>
        </p:grpSpPr>
        <p:sp>
          <p:nvSpPr>
            <p:cNvPr id="20" name="Cylinder 19">
              <a:extLst>
                <a:ext uri="{FF2B5EF4-FFF2-40B4-BE49-F238E27FC236}">
                  <a16:creationId xmlns:a16="http://schemas.microsoft.com/office/drawing/2014/main" id="{2A2CA953-03E3-FD3B-F6B1-C2A268006264}"/>
                </a:ext>
              </a:extLst>
            </p:cNvPr>
            <p:cNvSpPr/>
            <p:nvPr/>
          </p:nvSpPr>
          <p:spPr>
            <a:xfrm rot="3362471">
              <a:off x="1913032" y="1538077"/>
              <a:ext cx="77468" cy="547906"/>
            </a:xfrm>
            <a:prstGeom prst="can">
              <a:avLst/>
            </a:prstGeom>
            <a:solidFill>
              <a:schemeClr val="accent2">
                <a:lumMod val="75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64238145-2059-D30B-A714-9168E73AAF66}"/>
                </a:ext>
              </a:extLst>
            </p:cNvPr>
            <p:cNvSpPr/>
            <p:nvPr/>
          </p:nvSpPr>
          <p:spPr>
            <a:xfrm>
              <a:off x="2135167" y="1285875"/>
              <a:ext cx="486137" cy="459853"/>
            </a:xfrm>
            <a:prstGeom prst="ellipse">
              <a:avLst/>
            </a:prstGeom>
            <a:noFill/>
            <a:ln w="762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TextBox 1">
            <a:extLst>
              <a:ext uri="{FF2B5EF4-FFF2-40B4-BE49-F238E27FC236}">
                <a16:creationId xmlns:a16="http://schemas.microsoft.com/office/drawing/2014/main" id="{428181EB-875F-039A-08EC-04F24367711F}"/>
              </a:ext>
            </a:extLst>
          </p:cNvPr>
          <p:cNvSpPr txBox="1"/>
          <p:nvPr/>
        </p:nvSpPr>
        <p:spPr>
          <a:xfrm>
            <a:off x="2032788" y="911419"/>
            <a:ext cx="2111856" cy="3703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800" dirty="0"/>
              <a:t>73.6 person-years</a:t>
            </a:r>
          </a:p>
        </p:txBody>
      </p:sp>
      <p:sp>
        <p:nvSpPr>
          <p:cNvPr id="23" name="TextBox 1">
            <a:extLst>
              <a:ext uri="{FF2B5EF4-FFF2-40B4-BE49-F238E27FC236}">
                <a16:creationId xmlns:a16="http://schemas.microsoft.com/office/drawing/2014/main" id="{9EF3870A-CD02-A85F-E0E8-BAFB4031A0FF}"/>
              </a:ext>
            </a:extLst>
          </p:cNvPr>
          <p:cNvSpPr txBox="1"/>
          <p:nvPr/>
        </p:nvSpPr>
        <p:spPr>
          <a:xfrm>
            <a:off x="6113003" y="773244"/>
            <a:ext cx="2111856" cy="3703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800" dirty="0"/>
              <a:t>77.9 person-years</a:t>
            </a:r>
          </a:p>
        </p:txBody>
      </p:sp>
      <p:sp>
        <p:nvSpPr>
          <p:cNvPr id="24" name="TextBox 1">
            <a:extLst>
              <a:ext uri="{FF2B5EF4-FFF2-40B4-BE49-F238E27FC236}">
                <a16:creationId xmlns:a16="http://schemas.microsoft.com/office/drawing/2014/main" id="{A6C76872-B3F9-EC1E-9D1B-F610286C79D8}"/>
              </a:ext>
            </a:extLst>
          </p:cNvPr>
          <p:cNvSpPr txBox="1"/>
          <p:nvPr/>
        </p:nvSpPr>
        <p:spPr>
          <a:xfrm>
            <a:off x="9317017" y="541105"/>
            <a:ext cx="2111856" cy="3703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800" dirty="0"/>
              <a:t>84.3 person-years</a:t>
            </a:r>
          </a:p>
        </p:txBody>
      </p:sp>
      <p:grpSp>
        <p:nvGrpSpPr>
          <p:cNvPr id="25" name="Group 24">
            <a:extLst>
              <a:ext uri="{FF2B5EF4-FFF2-40B4-BE49-F238E27FC236}">
                <a16:creationId xmlns:a16="http://schemas.microsoft.com/office/drawing/2014/main" id="{0876038E-06C6-86A9-D576-25F69022D607}"/>
              </a:ext>
            </a:extLst>
          </p:cNvPr>
          <p:cNvGrpSpPr/>
          <p:nvPr/>
        </p:nvGrpSpPr>
        <p:grpSpPr>
          <a:xfrm>
            <a:off x="9018061" y="919704"/>
            <a:ext cx="943491" cy="564889"/>
            <a:chOff x="1677813" y="1285875"/>
            <a:chExt cx="943491" cy="564889"/>
          </a:xfrm>
        </p:grpSpPr>
        <p:sp>
          <p:nvSpPr>
            <p:cNvPr id="26" name="Cylinder 25">
              <a:extLst>
                <a:ext uri="{FF2B5EF4-FFF2-40B4-BE49-F238E27FC236}">
                  <a16:creationId xmlns:a16="http://schemas.microsoft.com/office/drawing/2014/main" id="{B3FF8C47-F01A-16D0-0D7E-B0A2E3F7AC3F}"/>
                </a:ext>
              </a:extLst>
            </p:cNvPr>
            <p:cNvSpPr/>
            <p:nvPr/>
          </p:nvSpPr>
          <p:spPr>
            <a:xfrm rot="3362471">
              <a:off x="1913032" y="1538077"/>
              <a:ext cx="77468" cy="547906"/>
            </a:xfrm>
            <a:prstGeom prst="can">
              <a:avLst/>
            </a:prstGeom>
            <a:solidFill>
              <a:schemeClr val="accent2">
                <a:lumMod val="75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27ECAA09-2F08-280E-138E-1A2F4C193D94}"/>
                </a:ext>
              </a:extLst>
            </p:cNvPr>
            <p:cNvSpPr/>
            <p:nvPr/>
          </p:nvSpPr>
          <p:spPr>
            <a:xfrm>
              <a:off x="2135167" y="1285875"/>
              <a:ext cx="486137" cy="459853"/>
            </a:xfrm>
            <a:prstGeom prst="ellipse">
              <a:avLst/>
            </a:prstGeom>
            <a:noFill/>
            <a:ln w="762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A4D96159-9B6B-8E4F-9DC4-28FAC21ABF43}"/>
              </a:ext>
            </a:extLst>
          </p:cNvPr>
          <p:cNvGrpSpPr/>
          <p:nvPr/>
        </p:nvGrpSpPr>
        <p:grpSpPr>
          <a:xfrm>
            <a:off x="2145225" y="1310959"/>
            <a:ext cx="943491" cy="564889"/>
            <a:chOff x="1677813" y="1285875"/>
            <a:chExt cx="943491" cy="564889"/>
          </a:xfrm>
        </p:grpSpPr>
        <p:sp>
          <p:nvSpPr>
            <p:cNvPr id="29" name="Cylinder 28">
              <a:extLst>
                <a:ext uri="{FF2B5EF4-FFF2-40B4-BE49-F238E27FC236}">
                  <a16:creationId xmlns:a16="http://schemas.microsoft.com/office/drawing/2014/main" id="{45BB9CC3-9989-C158-C7D7-37E65C7CB34E}"/>
                </a:ext>
              </a:extLst>
            </p:cNvPr>
            <p:cNvSpPr/>
            <p:nvPr/>
          </p:nvSpPr>
          <p:spPr>
            <a:xfrm rot="3362471">
              <a:off x="1913032" y="1538077"/>
              <a:ext cx="77468" cy="547906"/>
            </a:xfrm>
            <a:prstGeom prst="can">
              <a:avLst/>
            </a:prstGeom>
            <a:solidFill>
              <a:schemeClr val="accent2">
                <a:lumMod val="75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982607DF-CF65-6AAA-C954-F314674EDD71}"/>
                </a:ext>
              </a:extLst>
            </p:cNvPr>
            <p:cNvSpPr/>
            <p:nvPr/>
          </p:nvSpPr>
          <p:spPr>
            <a:xfrm>
              <a:off x="2135167" y="1285875"/>
              <a:ext cx="486137" cy="459853"/>
            </a:xfrm>
            <a:prstGeom prst="ellipse">
              <a:avLst/>
            </a:prstGeom>
            <a:noFill/>
            <a:ln w="762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1" name="Rectangle 30">
            <a:extLst>
              <a:ext uri="{FF2B5EF4-FFF2-40B4-BE49-F238E27FC236}">
                <a16:creationId xmlns:a16="http://schemas.microsoft.com/office/drawing/2014/main" id="{9874F7AD-214C-F054-7B10-CAC6CD08D733}"/>
              </a:ext>
            </a:extLst>
          </p:cNvPr>
          <p:cNvSpPr/>
          <p:nvPr/>
        </p:nvSpPr>
        <p:spPr>
          <a:xfrm>
            <a:off x="10955966" y="1155358"/>
            <a:ext cx="225425" cy="231459"/>
          </a:xfrm>
          <a:prstGeom prst="rect">
            <a:avLst/>
          </a:prstGeom>
          <a:solidFill>
            <a:schemeClr val="accent4"/>
          </a:soli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AD96E392-D6B5-7E54-96D8-6E47EB7809A3}"/>
              </a:ext>
            </a:extLst>
          </p:cNvPr>
          <p:cNvSpPr>
            <a:spLocks noGrp="1"/>
          </p:cNvSpPr>
          <p:nvPr>
            <p:ph type="ftr" sz="quarter" idx="11"/>
          </p:nvPr>
        </p:nvSpPr>
        <p:spPr/>
        <p:txBody>
          <a:bodyPr/>
          <a:lstStyle/>
          <a:p>
            <a:r>
              <a:rPr lang="en-GB"/>
              <a:t>Joint Accelerator Performance Workshop 2024</a:t>
            </a:r>
            <a:endParaRPr lang="en-CH" dirty="0"/>
          </a:p>
        </p:txBody>
      </p:sp>
      <p:sp>
        <p:nvSpPr>
          <p:cNvPr id="6" name="Date Placeholder 5">
            <a:extLst>
              <a:ext uri="{FF2B5EF4-FFF2-40B4-BE49-F238E27FC236}">
                <a16:creationId xmlns:a16="http://schemas.microsoft.com/office/drawing/2014/main" id="{CEE73339-B82D-2134-DF4F-D9ACB6C5443A}"/>
              </a:ext>
            </a:extLst>
          </p:cNvPr>
          <p:cNvSpPr>
            <a:spLocks noGrp="1"/>
          </p:cNvSpPr>
          <p:nvPr>
            <p:ph type="dt" sz="half" idx="10"/>
          </p:nvPr>
        </p:nvSpPr>
        <p:spPr/>
        <p:txBody>
          <a:bodyPr/>
          <a:lstStyle/>
          <a:p>
            <a:r>
              <a:rPr lang="de-CH"/>
              <a:t>12.12.24 | Kostas Papastergiou </a:t>
            </a:r>
            <a:endParaRPr lang="en-CH" dirty="0"/>
          </a:p>
        </p:txBody>
      </p:sp>
      <p:sp>
        <p:nvSpPr>
          <p:cNvPr id="7" name="Slide Number Placeholder 6">
            <a:extLst>
              <a:ext uri="{FF2B5EF4-FFF2-40B4-BE49-F238E27FC236}">
                <a16:creationId xmlns:a16="http://schemas.microsoft.com/office/drawing/2014/main" id="{22DFC94A-B020-04BD-8889-EC02669D6EFF}"/>
              </a:ext>
            </a:extLst>
          </p:cNvPr>
          <p:cNvSpPr>
            <a:spLocks noGrp="1"/>
          </p:cNvSpPr>
          <p:nvPr>
            <p:ph type="sldNum" sz="quarter" idx="12"/>
          </p:nvPr>
        </p:nvSpPr>
        <p:spPr/>
        <p:txBody>
          <a:bodyPr/>
          <a:lstStyle/>
          <a:p>
            <a:r>
              <a:rPr lang="en-GB"/>
              <a:t>	</a:t>
            </a:r>
            <a:fld id="{7A5CF2A5-AD27-EF4B-AC83-94768BAA60C8}" type="slidenum">
              <a:rPr lang="en-CH" smtClean="0"/>
              <a:pPr/>
              <a:t>13</a:t>
            </a:fld>
            <a:endParaRPr lang="en-CH" dirty="0"/>
          </a:p>
        </p:txBody>
      </p:sp>
      <p:sp>
        <p:nvSpPr>
          <p:cNvPr id="8" name="TextBox 7">
            <a:extLst>
              <a:ext uri="{FF2B5EF4-FFF2-40B4-BE49-F238E27FC236}">
                <a16:creationId xmlns:a16="http://schemas.microsoft.com/office/drawing/2014/main" id="{674289E5-C348-405E-930E-BF39DBDDD4E4}"/>
              </a:ext>
            </a:extLst>
          </p:cNvPr>
          <p:cNvSpPr txBox="1"/>
          <p:nvPr/>
        </p:nvSpPr>
        <p:spPr>
          <a:xfrm>
            <a:off x="2850916" y="4802622"/>
            <a:ext cx="7522029" cy="261610"/>
          </a:xfrm>
          <a:prstGeom prst="rect">
            <a:avLst/>
          </a:prstGeom>
          <a:noFill/>
        </p:spPr>
        <p:txBody>
          <a:bodyPr wrap="square" rtlCol="0">
            <a:spAutoFit/>
          </a:bodyPr>
          <a:lstStyle/>
          <a:p>
            <a:r>
              <a:rPr lang="en-CH" sz="1100" dirty="0">
                <a:solidFill>
                  <a:schemeClr val="tx1">
                    <a:lumMod val="50000"/>
                    <a:lumOff val="50000"/>
                  </a:schemeClr>
                </a:solidFill>
              </a:rPr>
              <a:t>*actual time, not including travel time and adjustments</a:t>
            </a:r>
          </a:p>
        </p:txBody>
      </p:sp>
    </p:spTree>
    <p:extLst>
      <p:ext uri="{BB962C8B-B14F-4D97-AF65-F5344CB8AC3E}">
        <p14:creationId xmlns:p14="http://schemas.microsoft.com/office/powerpoint/2010/main" val="1100653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a:extLst>
              <a:ext uri="{FF2B5EF4-FFF2-40B4-BE49-F238E27FC236}">
                <a16:creationId xmlns:a16="http://schemas.microsoft.com/office/drawing/2014/main" id="{2071B5DC-FBCB-1C45-09E6-20A79FBFB9A3}"/>
              </a:ext>
            </a:extLst>
          </p:cNvPr>
          <p:cNvGraphicFramePr>
            <a:graphicFrameLocks/>
          </p:cNvGraphicFramePr>
          <p:nvPr>
            <p:extLst>
              <p:ext uri="{D42A27DB-BD31-4B8C-83A1-F6EECF244321}">
                <p14:modId xmlns:p14="http://schemas.microsoft.com/office/powerpoint/2010/main" val="4121074226"/>
              </p:ext>
            </p:extLst>
          </p:nvPr>
        </p:nvGraphicFramePr>
        <p:xfrm>
          <a:off x="6261006" y="3671894"/>
          <a:ext cx="4616544" cy="216413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a:extLst>
              <a:ext uri="{FF2B5EF4-FFF2-40B4-BE49-F238E27FC236}">
                <a16:creationId xmlns:a16="http://schemas.microsoft.com/office/drawing/2014/main" id="{38C32727-D4E8-439D-BA48-31A848E4557B}"/>
              </a:ext>
            </a:extLst>
          </p:cNvPr>
          <p:cNvGraphicFramePr>
            <a:graphicFrameLocks/>
          </p:cNvGraphicFramePr>
          <p:nvPr>
            <p:extLst>
              <p:ext uri="{D42A27DB-BD31-4B8C-83A1-F6EECF244321}">
                <p14:modId xmlns:p14="http://schemas.microsoft.com/office/powerpoint/2010/main" val="796683027"/>
              </p:ext>
            </p:extLst>
          </p:nvPr>
        </p:nvGraphicFramePr>
        <p:xfrm>
          <a:off x="986959" y="3681255"/>
          <a:ext cx="4572000" cy="2163733"/>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BDB08826-868B-21A1-1629-8CC956061EF7}"/>
              </a:ext>
            </a:extLst>
          </p:cNvPr>
          <p:cNvSpPr>
            <a:spLocks noGrp="1"/>
          </p:cNvSpPr>
          <p:nvPr>
            <p:ph type="title"/>
          </p:nvPr>
        </p:nvSpPr>
        <p:spPr>
          <a:xfrm>
            <a:off x="838200" y="365125"/>
            <a:ext cx="10515600" cy="1325563"/>
          </a:xfrm>
        </p:spPr>
        <p:txBody>
          <a:bodyPr/>
          <a:lstStyle/>
          <a:p>
            <a:r>
              <a:rPr lang="en-US" dirty="0"/>
              <a:t>What is the cost of machine availability</a:t>
            </a:r>
            <a:endParaRPr lang="en-GB" dirty="0"/>
          </a:p>
        </p:txBody>
      </p:sp>
      <p:sp>
        <p:nvSpPr>
          <p:cNvPr id="3" name="Content Placeholder 2">
            <a:extLst>
              <a:ext uri="{FF2B5EF4-FFF2-40B4-BE49-F238E27FC236}">
                <a16:creationId xmlns:a16="http://schemas.microsoft.com/office/drawing/2014/main" id="{C54DD507-7F61-D7E9-DA23-1A19F54B5551}"/>
              </a:ext>
            </a:extLst>
          </p:cNvPr>
          <p:cNvSpPr>
            <a:spLocks noGrp="1"/>
          </p:cNvSpPr>
          <p:nvPr>
            <p:ph sz="half" idx="1"/>
          </p:nvPr>
        </p:nvSpPr>
        <p:spPr/>
        <p:txBody>
          <a:bodyPr/>
          <a:lstStyle/>
          <a:p>
            <a:pPr marL="0" indent="0" algn="ctr">
              <a:buNone/>
            </a:pPr>
            <a:r>
              <a:rPr lang="en-US" dirty="0"/>
              <a:t>Shift hours</a:t>
            </a:r>
            <a:endParaRPr lang="en-GB" dirty="0"/>
          </a:p>
        </p:txBody>
      </p:sp>
      <p:sp>
        <p:nvSpPr>
          <p:cNvPr id="4" name="Content Placeholder 3">
            <a:extLst>
              <a:ext uri="{FF2B5EF4-FFF2-40B4-BE49-F238E27FC236}">
                <a16:creationId xmlns:a16="http://schemas.microsoft.com/office/drawing/2014/main" id="{9AAE8437-A1A5-519D-D1AC-A3F0443827FA}"/>
              </a:ext>
            </a:extLst>
          </p:cNvPr>
          <p:cNvSpPr>
            <a:spLocks noGrp="1"/>
          </p:cNvSpPr>
          <p:nvPr>
            <p:ph sz="half" idx="2"/>
          </p:nvPr>
        </p:nvSpPr>
        <p:spPr/>
        <p:txBody>
          <a:bodyPr/>
          <a:lstStyle/>
          <a:p>
            <a:pPr marL="0" indent="0" algn="ctr">
              <a:buNone/>
            </a:pPr>
            <a:r>
              <a:rPr lang="en-US" dirty="0"/>
              <a:t>Stand-by hours</a:t>
            </a:r>
            <a:endParaRPr lang="en-GB" dirty="0"/>
          </a:p>
        </p:txBody>
      </p:sp>
      <p:sp>
        <p:nvSpPr>
          <p:cNvPr id="5" name="Rectangle 4">
            <a:extLst>
              <a:ext uri="{FF2B5EF4-FFF2-40B4-BE49-F238E27FC236}">
                <a16:creationId xmlns:a16="http://schemas.microsoft.com/office/drawing/2014/main" id="{82AE13FA-8F2B-7D2D-ED12-50AAE0D3446C}"/>
              </a:ext>
            </a:extLst>
          </p:cNvPr>
          <p:cNvSpPr/>
          <p:nvPr/>
        </p:nvSpPr>
        <p:spPr>
          <a:xfrm>
            <a:off x="2624137" y="2608243"/>
            <a:ext cx="1924050" cy="954107"/>
          </a:xfrm>
          <a:prstGeom prst="rect">
            <a:avLst/>
          </a:prstGeom>
          <a:noFill/>
          <a:ln w="3175">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CA920A38-69CD-16A4-02C6-F1D2BB85CF64}"/>
              </a:ext>
            </a:extLst>
          </p:cNvPr>
          <p:cNvSpPr txBox="1"/>
          <p:nvPr/>
        </p:nvSpPr>
        <p:spPr>
          <a:xfrm>
            <a:off x="2776539" y="2608243"/>
            <a:ext cx="1665807" cy="923330"/>
          </a:xfrm>
          <a:prstGeom prst="rect">
            <a:avLst/>
          </a:prstGeom>
          <a:noFill/>
        </p:spPr>
        <p:txBody>
          <a:bodyPr wrap="square">
            <a:spAutoFit/>
          </a:bodyPr>
          <a:lstStyle/>
          <a:p>
            <a:pPr marL="0" indent="0" algn="ctr">
              <a:buNone/>
            </a:pPr>
            <a:r>
              <a:rPr lang="en-GB" sz="3600" b="1" dirty="0">
                <a:solidFill>
                  <a:schemeClr val="accent2"/>
                </a:solidFill>
              </a:rPr>
              <a:t>20.4</a:t>
            </a:r>
            <a:r>
              <a:rPr lang="en-GB" sz="3600" dirty="0"/>
              <a:t> </a:t>
            </a:r>
            <a:r>
              <a:rPr lang="en-GB" sz="1800" dirty="0">
                <a:solidFill>
                  <a:schemeClr val="tx1">
                    <a:lumMod val="50000"/>
                    <a:lumOff val="50000"/>
                  </a:schemeClr>
                </a:solidFill>
              </a:rPr>
              <a:t>persons/year*</a:t>
            </a:r>
            <a:endParaRPr lang="en-GB" sz="3200" u="sng" dirty="0">
              <a:solidFill>
                <a:schemeClr val="tx1">
                  <a:lumMod val="50000"/>
                  <a:lumOff val="50000"/>
                </a:schemeClr>
              </a:solidFill>
            </a:endParaRPr>
          </a:p>
        </p:txBody>
      </p:sp>
      <p:sp>
        <p:nvSpPr>
          <p:cNvPr id="7" name="Rectangle 6">
            <a:extLst>
              <a:ext uri="{FF2B5EF4-FFF2-40B4-BE49-F238E27FC236}">
                <a16:creationId xmlns:a16="http://schemas.microsoft.com/office/drawing/2014/main" id="{107C108A-EA1B-85AE-3CDB-D3DE47906273}"/>
              </a:ext>
            </a:extLst>
          </p:cNvPr>
          <p:cNvSpPr/>
          <p:nvPr/>
        </p:nvSpPr>
        <p:spPr>
          <a:xfrm>
            <a:off x="7900986" y="2608243"/>
            <a:ext cx="1924050" cy="954107"/>
          </a:xfrm>
          <a:prstGeom prst="rect">
            <a:avLst/>
          </a:prstGeom>
          <a:noFill/>
          <a:ln w="3175">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F219639B-690D-D66C-E87B-963DCD574890}"/>
              </a:ext>
            </a:extLst>
          </p:cNvPr>
          <p:cNvSpPr txBox="1"/>
          <p:nvPr/>
        </p:nvSpPr>
        <p:spPr>
          <a:xfrm>
            <a:off x="8053388" y="2608243"/>
            <a:ext cx="1621632" cy="923330"/>
          </a:xfrm>
          <a:prstGeom prst="rect">
            <a:avLst/>
          </a:prstGeom>
          <a:noFill/>
        </p:spPr>
        <p:txBody>
          <a:bodyPr wrap="square">
            <a:spAutoFit/>
          </a:bodyPr>
          <a:lstStyle/>
          <a:p>
            <a:pPr marL="0" indent="0" algn="ctr">
              <a:buNone/>
            </a:pPr>
            <a:r>
              <a:rPr lang="en-GB" sz="3600" b="1" dirty="0">
                <a:solidFill>
                  <a:schemeClr val="accent2"/>
                </a:solidFill>
              </a:rPr>
              <a:t>68.6</a:t>
            </a:r>
            <a:r>
              <a:rPr lang="en-GB" sz="3600" dirty="0"/>
              <a:t> </a:t>
            </a:r>
            <a:r>
              <a:rPr lang="en-GB" sz="1800" dirty="0">
                <a:solidFill>
                  <a:schemeClr val="tx1">
                    <a:lumMod val="50000"/>
                    <a:lumOff val="50000"/>
                  </a:schemeClr>
                </a:solidFill>
              </a:rPr>
              <a:t>persons/year*</a:t>
            </a:r>
            <a:endParaRPr lang="en-GB" sz="3200" u="sng" dirty="0">
              <a:solidFill>
                <a:schemeClr val="tx1">
                  <a:lumMod val="50000"/>
                  <a:lumOff val="50000"/>
                </a:schemeClr>
              </a:solidFill>
            </a:endParaRPr>
          </a:p>
        </p:txBody>
      </p:sp>
      <p:sp>
        <p:nvSpPr>
          <p:cNvPr id="11" name="TextBox 10">
            <a:extLst>
              <a:ext uri="{FF2B5EF4-FFF2-40B4-BE49-F238E27FC236}">
                <a16:creationId xmlns:a16="http://schemas.microsoft.com/office/drawing/2014/main" id="{645DC22C-1A78-2383-2FB4-D12EB3367628}"/>
              </a:ext>
            </a:extLst>
          </p:cNvPr>
          <p:cNvSpPr txBox="1"/>
          <p:nvPr/>
        </p:nvSpPr>
        <p:spPr>
          <a:xfrm>
            <a:off x="3841305" y="4693606"/>
            <a:ext cx="1583532" cy="646331"/>
          </a:xfrm>
          <a:prstGeom prst="rect">
            <a:avLst/>
          </a:prstGeom>
          <a:noFill/>
        </p:spPr>
        <p:txBody>
          <a:bodyPr wrap="square">
            <a:spAutoFit/>
          </a:bodyPr>
          <a:lstStyle/>
          <a:p>
            <a:pPr marL="0" indent="0" algn="ctr">
              <a:buNone/>
            </a:pPr>
            <a:r>
              <a:rPr lang="en-GB" sz="2400" dirty="0">
                <a:solidFill>
                  <a:schemeClr val="accent3"/>
                </a:solidFill>
              </a:rPr>
              <a:t>+0.97</a:t>
            </a:r>
            <a:br>
              <a:rPr lang="en-GB" sz="2400" dirty="0">
                <a:solidFill>
                  <a:schemeClr val="accent3"/>
                </a:solidFill>
              </a:rPr>
            </a:br>
            <a:r>
              <a:rPr lang="en-GB" sz="1200" dirty="0">
                <a:solidFill>
                  <a:schemeClr val="accent3"/>
                </a:solidFill>
              </a:rPr>
              <a:t>persons/year*</a:t>
            </a:r>
            <a:endParaRPr lang="en-GB" sz="2000" u="sng" dirty="0">
              <a:solidFill>
                <a:schemeClr val="accent3"/>
              </a:solidFill>
            </a:endParaRPr>
          </a:p>
        </p:txBody>
      </p:sp>
      <p:sp>
        <p:nvSpPr>
          <p:cNvPr id="12" name="TextBox 11">
            <a:extLst>
              <a:ext uri="{FF2B5EF4-FFF2-40B4-BE49-F238E27FC236}">
                <a16:creationId xmlns:a16="http://schemas.microsoft.com/office/drawing/2014/main" id="{F0AE849C-56E1-A1E6-8048-BDEC59AE53C9}"/>
              </a:ext>
            </a:extLst>
          </p:cNvPr>
          <p:cNvSpPr txBox="1"/>
          <p:nvPr/>
        </p:nvSpPr>
        <p:spPr>
          <a:xfrm>
            <a:off x="9004692" y="4687394"/>
            <a:ext cx="1621632" cy="646331"/>
          </a:xfrm>
          <a:prstGeom prst="rect">
            <a:avLst/>
          </a:prstGeom>
          <a:noFill/>
        </p:spPr>
        <p:txBody>
          <a:bodyPr wrap="square">
            <a:spAutoFit/>
          </a:bodyPr>
          <a:lstStyle/>
          <a:p>
            <a:pPr marL="0" indent="0" algn="ctr">
              <a:buNone/>
            </a:pPr>
            <a:r>
              <a:rPr lang="en-GB" sz="2400" dirty="0">
                <a:solidFill>
                  <a:schemeClr val="accent3"/>
                </a:solidFill>
              </a:rPr>
              <a:t>+1.07</a:t>
            </a:r>
            <a:br>
              <a:rPr lang="en-GB" sz="2400" dirty="0">
                <a:solidFill>
                  <a:schemeClr val="accent3"/>
                </a:solidFill>
              </a:rPr>
            </a:br>
            <a:r>
              <a:rPr lang="en-GB" sz="1200" dirty="0">
                <a:solidFill>
                  <a:schemeClr val="accent3"/>
                </a:solidFill>
              </a:rPr>
              <a:t>persons/year*</a:t>
            </a:r>
            <a:endParaRPr lang="en-GB" sz="2000" u="sng" dirty="0">
              <a:solidFill>
                <a:schemeClr val="accent3"/>
              </a:solidFill>
            </a:endParaRPr>
          </a:p>
        </p:txBody>
      </p:sp>
      <p:sp>
        <p:nvSpPr>
          <p:cNvPr id="16" name="TextBox 15">
            <a:extLst>
              <a:ext uri="{FF2B5EF4-FFF2-40B4-BE49-F238E27FC236}">
                <a16:creationId xmlns:a16="http://schemas.microsoft.com/office/drawing/2014/main" id="{6FE45CF6-ECA6-3F27-F427-073B62B0D874}"/>
              </a:ext>
            </a:extLst>
          </p:cNvPr>
          <p:cNvSpPr txBox="1"/>
          <p:nvPr/>
        </p:nvSpPr>
        <p:spPr>
          <a:xfrm>
            <a:off x="4548187" y="3188328"/>
            <a:ext cx="2743200" cy="415498"/>
          </a:xfrm>
          <a:prstGeom prst="rect">
            <a:avLst/>
          </a:prstGeom>
          <a:noFill/>
        </p:spPr>
        <p:txBody>
          <a:bodyPr wrap="square">
            <a:spAutoFit/>
          </a:bodyPr>
          <a:lstStyle/>
          <a:p>
            <a:pPr marL="0" indent="0">
              <a:buNone/>
            </a:pPr>
            <a:r>
              <a:rPr lang="en-GB" sz="1050" dirty="0">
                <a:solidFill>
                  <a:schemeClr val="tx1">
                    <a:lumMod val="50000"/>
                    <a:lumOff val="50000"/>
                  </a:schemeClr>
                </a:solidFill>
              </a:rPr>
              <a:t>*one person working 1920 hours per year. Calculation excludes years of machine stop.</a:t>
            </a:r>
            <a:endParaRPr lang="en-GB" sz="1000" u="sng" dirty="0">
              <a:solidFill>
                <a:schemeClr val="tx1">
                  <a:lumMod val="50000"/>
                  <a:lumOff val="50000"/>
                </a:schemeClr>
              </a:solidFill>
            </a:endParaRPr>
          </a:p>
        </p:txBody>
      </p:sp>
      <p:graphicFrame>
        <p:nvGraphicFramePr>
          <p:cNvPr id="9" name="Chart 8">
            <a:extLst>
              <a:ext uri="{FF2B5EF4-FFF2-40B4-BE49-F238E27FC236}">
                <a16:creationId xmlns:a16="http://schemas.microsoft.com/office/drawing/2014/main" id="{27598ECC-76A1-F4A3-A61D-CE2DD86E1E21}"/>
              </a:ext>
            </a:extLst>
          </p:cNvPr>
          <p:cNvGraphicFramePr>
            <a:graphicFrameLocks/>
          </p:cNvGraphicFramePr>
          <p:nvPr>
            <p:extLst>
              <p:ext uri="{D42A27DB-BD31-4B8C-83A1-F6EECF244321}">
                <p14:modId xmlns:p14="http://schemas.microsoft.com/office/powerpoint/2010/main" val="2608631086"/>
              </p:ext>
            </p:extLst>
          </p:nvPr>
        </p:nvGraphicFramePr>
        <p:xfrm>
          <a:off x="1841371" y="5445318"/>
          <a:ext cx="3629200" cy="949259"/>
        </p:xfrm>
        <a:graphic>
          <a:graphicData uri="http://schemas.openxmlformats.org/drawingml/2006/chart">
            <c:chart xmlns:c="http://schemas.openxmlformats.org/drawingml/2006/chart" xmlns:r="http://schemas.openxmlformats.org/officeDocument/2006/relationships" r:id="rId4"/>
          </a:graphicData>
        </a:graphic>
      </p:graphicFrame>
      <p:cxnSp>
        <p:nvCxnSpPr>
          <p:cNvPr id="17" name="Straight Connector 16">
            <a:extLst>
              <a:ext uri="{FF2B5EF4-FFF2-40B4-BE49-F238E27FC236}">
                <a16:creationId xmlns:a16="http://schemas.microsoft.com/office/drawing/2014/main" id="{038CD395-DC23-7277-4E5C-FE4CB859E65F}"/>
              </a:ext>
            </a:extLst>
          </p:cNvPr>
          <p:cNvCxnSpPr>
            <a:cxnSpLocks/>
          </p:cNvCxnSpPr>
          <p:nvPr/>
        </p:nvCxnSpPr>
        <p:spPr>
          <a:xfrm>
            <a:off x="1228165" y="5818096"/>
            <a:ext cx="9227134" cy="0"/>
          </a:xfrm>
          <a:prstGeom prst="line">
            <a:avLst/>
          </a:prstGeom>
          <a:ln>
            <a:solidFill>
              <a:schemeClr val="accent2"/>
            </a:solidFill>
            <a:prstDash val="sysDot"/>
          </a:ln>
        </p:spPr>
        <p:style>
          <a:lnRef idx="2">
            <a:schemeClr val="accent1"/>
          </a:lnRef>
          <a:fillRef idx="0">
            <a:schemeClr val="accent1"/>
          </a:fillRef>
          <a:effectRef idx="1">
            <a:schemeClr val="accent1"/>
          </a:effectRef>
          <a:fontRef idx="minor">
            <a:schemeClr val="tx1"/>
          </a:fontRef>
        </p:style>
      </p:cxnSp>
      <p:graphicFrame>
        <p:nvGraphicFramePr>
          <p:cNvPr id="19" name="Chart 18">
            <a:extLst>
              <a:ext uri="{FF2B5EF4-FFF2-40B4-BE49-F238E27FC236}">
                <a16:creationId xmlns:a16="http://schemas.microsoft.com/office/drawing/2014/main" id="{08039867-E2B3-3077-281C-D9AC349E102C}"/>
              </a:ext>
            </a:extLst>
          </p:cNvPr>
          <p:cNvGraphicFramePr>
            <a:graphicFrameLocks/>
          </p:cNvGraphicFramePr>
          <p:nvPr>
            <p:extLst>
              <p:ext uri="{D42A27DB-BD31-4B8C-83A1-F6EECF244321}">
                <p14:modId xmlns:p14="http://schemas.microsoft.com/office/powerpoint/2010/main" val="3432774623"/>
              </p:ext>
            </p:extLst>
          </p:nvPr>
        </p:nvGraphicFramePr>
        <p:xfrm>
          <a:off x="7227653" y="5433113"/>
          <a:ext cx="3554078" cy="949259"/>
        </p:xfrm>
        <a:graphic>
          <a:graphicData uri="http://schemas.openxmlformats.org/drawingml/2006/chart">
            <c:chart xmlns:c="http://schemas.openxmlformats.org/drawingml/2006/chart" xmlns:r="http://schemas.openxmlformats.org/officeDocument/2006/relationships" r:id="rId5"/>
          </a:graphicData>
        </a:graphic>
      </p:graphicFrame>
      <p:sp>
        <p:nvSpPr>
          <p:cNvPr id="23" name="TextBox 22">
            <a:extLst>
              <a:ext uri="{FF2B5EF4-FFF2-40B4-BE49-F238E27FC236}">
                <a16:creationId xmlns:a16="http://schemas.microsoft.com/office/drawing/2014/main" id="{26B698B9-17BC-AAB5-5541-11D16AFDCC0F}"/>
              </a:ext>
            </a:extLst>
          </p:cNvPr>
          <p:cNvSpPr txBox="1"/>
          <p:nvPr/>
        </p:nvSpPr>
        <p:spPr>
          <a:xfrm>
            <a:off x="35018" y="5687291"/>
            <a:ext cx="1583532" cy="261610"/>
          </a:xfrm>
          <a:prstGeom prst="rect">
            <a:avLst/>
          </a:prstGeom>
          <a:noFill/>
        </p:spPr>
        <p:txBody>
          <a:bodyPr wrap="square">
            <a:spAutoFit/>
          </a:bodyPr>
          <a:lstStyle/>
          <a:p>
            <a:pPr marL="0" indent="0" algn="ctr">
              <a:buNone/>
            </a:pPr>
            <a:r>
              <a:rPr lang="en-GB" sz="1100" dirty="0">
                <a:solidFill>
                  <a:schemeClr val="accent2"/>
                </a:solidFill>
              </a:rPr>
              <a:t>50 weeks</a:t>
            </a:r>
            <a:endParaRPr lang="en-GB" sz="1050" u="sng" dirty="0">
              <a:solidFill>
                <a:schemeClr val="accent2"/>
              </a:solidFill>
            </a:endParaRPr>
          </a:p>
        </p:txBody>
      </p:sp>
      <p:sp>
        <p:nvSpPr>
          <p:cNvPr id="24" name="TextBox 23">
            <a:extLst>
              <a:ext uri="{FF2B5EF4-FFF2-40B4-BE49-F238E27FC236}">
                <a16:creationId xmlns:a16="http://schemas.microsoft.com/office/drawing/2014/main" id="{77899A14-67F7-CF50-79B8-04538D982D5D}"/>
              </a:ext>
            </a:extLst>
          </p:cNvPr>
          <p:cNvSpPr txBox="1"/>
          <p:nvPr/>
        </p:nvSpPr>
        <p:spPr>
          <a:xfrm>
            <a:off x="5264348" y="5866725"/>
            <a:ext cx="1583532" cy="261610"/>
          </a:xfrm>
          <a:prstGeom prst="rect">
            <a:avLst/>
          </a:prstGeom>
          <a:noFill/>
        </p:spPr>
        <p:txBody>
          <a:bodyPr wrap="square">
            <a:spAutoFit/>
          </a:bodyPr>
          <a:lstStyle/>
          <a:p>
            <a:pPr marL="0" indent="0" algn="ctr">
              <a:buNone/>
            </a:pPr>
            <a:r>
              <a:rPr lang="en-GB" sz="1100" dirty="0">
                <a:solidFill>
                  <a:schemeClr val="tx1">
                    <a:lumMod val="50000"/>
                    <a:lumOff val="50000"/>
                  </a:schemeClr>
                </a:solidFill>
              </a:rPr>
              <a:t>Operation weeks/year</a:t>
            </a:r>
            <a:endParaRPr lang="en-GB" sz="1050" u="sng" dirty="0">
              <a:solidFill>
                <a:schemeClr val="tx1">
                  <a:lumMod val="50000"/>
                  <a:lumOff val="50000"/>
                </a:schemeClr>
              </a:solidFill>
            </a:endParaRPr>
          </a:p>
        </p:txBody>
      </p:sp>
      <p:sp>
        <p:nvSpPr>
          <p:cNvPr id="25" name="Footer Placeholder 24">
            <a:extLst>
              <a:ext uri="{FF2B5EF4-FFF2-40B4-BE49-F238E27FC236}">
                <a16:creationId xmlns:a16="http://schemas.microsoft.com/office/drawing/2014/main" id="{2D834DE1-2FCA-EB58-E53C-A90DB6B5436D}"/>
              </a:ext>
            </a:extLst>
          </p:cNvPr>
          <p:cNvSpPr>
            <a:spLocks noGrp="1"/>
          </p:cNvSpPr>
          <p:nvPr>
            <p:ph type="ftr" sz="quarter" idx="11"/>
          </p:nvPr>
        </p:nvSpPr>
        <p:spPr/>
        <p:txBody>
          <a:bodyPr/>
          <a:lstStyle/>
          <a:p>
            <a:r>
              <a:rPr lang="en-GB"/>
              <a:t>Joint Accelerator Performance Workshop 2024</a:t>
            </a:r>
            <a:endParaRPr lang="en-CH" dirty="0"/>
          </a:p>
        </p:txBody>
      </p:sp>
      <p:sp>
        <p:nvSpPr>
          <p:cNvPr id="10" name="Date Placeholder 9">
            <a:extLst>
              <a:ext uri="{FF2B5EF4-FFF2-40B4-BE49-F238E27FC236}">
                <a16:creationId xmlns:a16="http://schemas.microsoft.com/office/drawing/2014/main" id="{438AAD37-A8C8-E009-43CE-F36041DA6B66}"/>
              </a:ext>
            </a:extLst>
          </p:cNvPr>
          <p:cNvSpPr>
            <a:spLocks noGrp="1"/>
          </p:cNvSpPr>
          <p:nvPr>
            <p:ph type="dt" sz="half" idx="10"/>
          </p:nvPr>
        </p:nvSpPr>
        <p:spPr/>
        <p:txBody>
          <a:bodyPr/>
          <a:lstStyle/>
          <a:p>
            <a:r>
              <a:rPr lang="de-CH" dirty="0"/>
              <a:t>12.12.24 | Kostas </a:t>
            </a:r>
            <a:r>
              <a:rPr lang="de-CH" dirty="0" err="1"/>
              <a:t>Papastergiou</a:t>
            </a:r>
            <a:r>
              <a:rPr lang="de-CH" dirty="0"/>
              <a:t> </a:t>
            </a:r>
            <a:endParaRPr lang="en-CH" dirty="0"/>
          </a:p>
        </p:txBody>
      </p:sp>
      <p:sp>
        <p:nvSpPr>
          <p:cNvPr id="13" name="Slide Number Placeholder 12">
            <a:extLst>
              <a:ext uri="{FF2B5EF4-FFF2-40B4-BE49-F238E27FC236}">
                <a16:creationId xmlns:a16="http://schemas.microsoft.com/office/drawing/2014/main" id="{4EC2396D-B10C-DF92-1174-FD38D2ACE1EA}"/>
              </a:ext>
            </a:extLst>
          </p:cNvPr>
          <p:cNvSpPr>
            <a:spLocks noGrp="1"/>
          </p:cNvSpPr>
          <p:nvPr>
            <p:ph type="sldNum" sz="quarter" idx="12"/>
          </p:nvPr>
        </p:nvSpPr>
        <p:spPr/>
        <p:txBody>
          <a:bodyPr/>
          <a:lstStyle/>
          <a:p>
            <a:fld id="{7A5CF2A5-AD27-EF4B-AC83-94768BAA60C8}" type="slidenum">
              <a:rPr lang="en-CH" smtClean="0"/>
              <a:pPr/>
              <a:t>14</a:t>
            </a:fld>
            <a:endParaRPr lang="en-CH" dirty="0"/>
          </a:p>
        </p:txBody>
      </p:sp>
    </p:spTree>
    <p:extLst>
      <p:ext uri="{BB962C8B-B14F-4D97-AF65-F5344CB8AC3E}">
        <p14:creationId xmlns:p14="http://schemas.microsoft.com/office/powerpoint/2010/main" val="697330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72696-D052-E386-E34D-AC2B7B54838E}"/>
              </a:ext>
            </a:extLst>
          </p:cNvPr>
          <p:cNvSpPr>
            <a:spLocks noGrp="1"/>
          </p:cNvSpPr>
          <p:nvPr>
            <p:ph type="title"/>
          </p:nvPr>
        </p:nvSpPr>
        <p:spPr>
          <a:xfrm>
            <a:off x="838200" y="365125"/>
            <a:ext cx="10515600" cy="1325563"/>
          </a:xfrm>
        </p:spPr>
        <p:txBody>
          <a:bodyPr>
            <a:normAutofit/>
          </a:bodyPr>
          <a:lstStyle/>
          <a:p>
            <a:r>
              <a:rPr lang="en-GB" sz="4000" dirty="0"/>
              <a:t>What is the potential benefit from automation?</a:t>
            </a:r>
          </a:p>
        </p:txBody>
      </p:sp>
      <p:sp>
        <p:nvSpPr>
          <p:cNvPr id="4" name="Content Placeholder 3">
            <a:extLst>
              <a:ext uri="{FF2B5EF4-FFF2-40B4-BE49-F238E27FC236}">
                <a16:creationId xmlns:a16="http://schemas.microsoft.com/office/drawing/2014/main" id="{69AEE2FA-A9B9-7568-1C57-4C9A1C64F50D}"/>
              </a:ext>
            </a:extLst>
          </p:cNvPr>
          <p:cNvSpPr>
            <a:spLocks noGrp="1"/>
          </p:cNvSpPr>
          <p:nvPr>
            <p:ph sz="half" idx="1"/>
          </p:nvPr>
        </p:nvSpPr>
        <p:spPr>
          <a:solidFill>
            <a:schemeClr val="tx2">
              <a:lumMod val="10000"/>
              <a:lumOff val="90000"/>
            </a:schemeClr>
          </a:solidFill>
        </p:spPr>
        <p:txBody>
          <a:bodyPr>
            <a:normAutofit/>
          </a:bodyPr>
          <a:lstStyle/>
          <a:p>
            <a:pPr marL="0" indent="0">
              <a:buNone/>
            </a:pPr>
            <a:r>
              <a:rPr lang="en-GB" b="1" dirty="0"/>
              <a:t>On-site</a:t>
            </a:r>
          </a:p>
          <a:p>
            <a:r>
              <a:rPr lang="en-GB" sz="2000" dirty="0"/>
              <a:t>Interventions: 730/year</a:t>
            </a:r>
          </a:p>
          <a:p>
            <a:r>
              <a:rPr lang="en-GB" sz="2000" dirty="0"/>
              <a:t>Actual intervention time: 1880h/year</a:t>
            </a:r>
          </a:p>
          <a:p>
            <a:r>
              <a:rPr lang="en-GB" sz="2000" dirty="0"/>
              <a:t>Travel time: 1460h</a:t>
            </a:r>
          </a:p>
          <a:p>
            <a:endParaRPr lang="en-GB" dirty="0"/>
          </a:p>
          <a:p>
            <a:pPr marL="0" indent="0">
              <a:buNone/>
            </a:pPr>
            <a:endParaRPr lang="en-GB" u="sng" dirty="0"/>
          </a:p>
          <a:p>
            <a:pPr marL="0" indent="0">
              <a:buNone/>
            </a:pPr>
            <a:endParaRPr lang="en-GB" dirty="0"/>
          </a:p>
        </p:txBody>
      </p:sp>
      <p:sp>
        <p:nvSpPr>
          <p:cNvPr id="5" name="Content Placeholder 4">
            <a:extLst>
              <a:ext uri="{FF2B5EF4-FFF2-40B4-BE49-F238E27FC236}">
                <a16:creationId xmlns:a16="http://schemas.microsoft.com/office/drawing/2014/main" id="{8A0AFC15-D902-F5DD-CFAA-4E54A5599D4A}"/>
              </a:ext>
            </a:extLst>
          </p:cNvPr>
          <p:cNvSpPr>
            <a:spLocks noGrp="1"/>
          </p:cNvSpPr>
          <p:nvPr>
            <p:ph sz="half" idx="2"/>
          </p:nvPr>
        </p:nvSpPr>
        <p:spPr>
          <a:solidFill>
            <a:schemeClr val="accent3">
              <a:lumMod val="20000"/>
              <a:lumOff val="80000"/>
            </a:schemeClr>
          </a:solidFill>
        </p:spPr>
        <p:txBody>
          <a:bodyPr>
            <a:normAutofit/>
          </a:bodyPr>
          <a:lstStyle/>
          <a:p>
            <a:pPr marL="0" indent="0">
              <a:buNone/>
            </a:pPr>
            <a:r>
              <a:rPr lang="en-GB" b="1" dirty="0"/>
              <a:t>Remote</a:t>
            </a:r>
          </a:p>
          <a:p>
            <a:r>
              <a:rPr lang="en-GB" sz="2000" dirty="0"/>
              <a:t>Interventions: 730/year</a:t>
            </a:r>
          </a:p>
          <a:p>
            <a:r>
              <a:rPr lang="en-GB" sz="2000" dirty="0"/>
              <a:t>Actual intervention time: 750h/year</a:t>
            </a:r>
          </a:p>
          <a:p>
            <a:r>
              <a:rPr lang="en-GB" sz="2000" dirty="0"/>
              <a:t>Travel time: 730h</a:t>
            </a:r>
          </a:p>
          <a:p>
            <a:pPr marL="0" indent="0">
              <a:buNone/>
            </a:pPr>
            <a:endParaRPr lang="en-GB" dirty="0"/>
          </a:p>
          <a:p>
            <a:pPr marL="0" indent="0" algn="r">
              <a:buNone/>
            </a:pPr>
            <a:endParaRPr lang="en-GB" sz="4400" dirty="0">
              <a:solidFill>
                <a:schemeClr val="accent6">
                  <a:lumMod val="50000"/>
                </a:schemeClr>
              </a:solidFill>
            </a:endParaRPr>
          </a:p>
          <a:p>
            <a:pPr marL="0" indent="0">
              <a:buNone/>
            </a:pPr>
            <a:endParaRPr lang="en-GB" dirty="0"/>
          </a:p>
        </p:txBody>
      </p:sp>
      <p:sp>
        <p:nvSpPr>
          <p:cNvPr id="7" name="TextBox 6">
            <a:extLst>
              <a:ext uri="{FF2B5EF4-FFF2-40B4-BE49-F238E27FC236}">
                <a16:creationId xmlns:a16="http://schemas.microsoft.com/office/drawing/2014/main" id="{1005A39C-A682-390C-4B03-A2BF6F926A0A}"/>
              </a:ext>
            </a:extLst>
          </p:cNvPr>
          <p:cNvSpPr txBox="1"/>
          <p:nvPr/>
        </p:nvSpPr>
        <p:spPr>
          <a:xfrm>
            <a:off x="8794645" y="3717575"/>
            <a:ext cx="1710179" cy="954107"/>
          </a:xfrm>
          <a:prstGeom prst="rect">
            <a:avLst/>
          </a:prstGeom>
          <a:noFill/>
        </p:spPr>
        <p:txBody>
          <a:bodyPr wrap="square">
            <a:spAutoFit/>
          </a:bodyPr>
          <a:lstStyle/>
          <a:p>
            <a:r>
              <a:rPr lang="en-GB" sz="3600" b="1" dirty="0">
                <a:solidFill>
                  <a:schemeClr val="accent6">
                    <a:lumMod val="50000"/>
                  </a:schemeClr>
                </a:solidFill>
              </a:rPr>
              <a:t>31days</a:t>
            </a:r>
          </a:p>
          <a:p>
            <a:pPr algn="r"/>
            <a:r>
              <a:rPr lang="en-GB" sz="2000" dirty="0">
                <a:solidFill>
                  <a:schemeClr val="tx1">
                    <a:lumMod val="50000"/>
                    <a:lumOff val="50000"/>
                  </a:schemeClr>
                </a:solidFill>
              </a:rPr>
              <a:t>Per year</a:t>
            </a:r>
            <a:endParaRPr lang="en-GB" sz="3600" dirty="0"/>
          </a:p>
        </p:txBody>
      </p:sp>
      <p:sp>
        <p:nvSpPr>
          <p:cNvPr id="9" name="TextBox 8">
            <a:extLst>
              <a:ext uri="{FF2B5EF4-FFF2-40B4-BE49-F238E27FC236}">
                <a16:creationId xmlns:a16="http://schemas.microsoft.com/office/drawing/2014/main" id="{33245E1B-3B3C-A905-6DD4-3DC1DCFF546D}"/>
              </a:ext>
            </a:extLst>
          </p:cNvPr>
          <p:cNvSpPr txBox="1"/>
          <p:nvPr/>
        </p:nvSpPr>
        <p:spPr>
          <a:xfrm>
            <a:off x="6424607" y="3719425"/>
            <a:ext cx="2024067" cy="923330"/>
          </a:xfrm>
          <a:prstGeom prst="rect">
            <a:avLst/>
          </a:prstGeom>
          <a:noFill/>
        </p:spPr>
        <p:txBody>
          <a:bodyPr wrap="square">
            <a:spAutoFit/>
          </a:bodyPr>
          <a:lstStyle/>
          <a:p>
            <a:pPr algn="r"/>
            <a:r>
              <a:rPr lang="en-GB" sz="1800" b="1" dirty="0">
                <a:solidFill>
                  <a:schemeClr val="accent6">
                    <a:lumMod val="50000"/>
                  </a:schemeClr>
                </a:solidFill>
              </a:rPr>
              <a:t>Max* potential gain of machine time</a:t>
            </a:r>
            <a:endParaRPr lang="en-GB" b="1" dirty="0"/>
          </a:p>
        </p:txBody>
      </p:sp>
      <p:sp>
        <p:nvSpPr>
          <p:cNvPr id="11" name="TextBox 10">
            <a:extLst>
              <a:ext uri="{FF2B5EF4-FFF2-40B4-BE49-F238E27FC236}">
                <a16:creationId xmlns:a16="http://schemas.microsoft.com/office/drawing/2014/main" id="{6CB8D331-A8B2-FFE0-AEDB-42E4EEBD811C}"/>
              </a:ext>
            </a:extLst>
          </p:cNvPr>
          <p:cNvSpPr txBox="1"/>
          <p:nvPr/>
        </p:nvSpPr>
        <p:spPr>
          <a:xfrm>
            <a:off x="6201003" y="5226294"/>
            <a:ext cx="2247672" cy="646331"/>
          </a:xfrm>
          <a:prstGeom prst="rect">
            <a:avLst/>
          </a:prstGeom>
          <a:noFill/>
        </p:spPr>
        <p:txBody>
          <a:bodyPr wrap="square">
            <a:spAutoFit/>
          </a:bodyPr>
          <a:lstStyle/>
          <a:p>
            <a:pPr marL="0" indent="0" algn="r">
              <a:buNone/>
            </a:pPr>
            <a:r>
              <a:rPr lang="en-GB" sz="1800" b="1" dirty="0">
                <a:solidFill>
                  <a:schemeClr val="accent6">
                    <a:lumMod val="50000"/>
                  </a:schemeClr>
                </a:solidFill>
              </a:rPr>
              <a:t>Max* potential gain of intervention time</a:t>
            </a:r>
          </a:p>
        </p:txBody>
      </p:sp>
      <p:sp>
        <p:nvSpPr>
          <p:cNvPr id="13" name="TextBox 12">
            <a:extLst>
              <a:ext uri="{FF2B5EF4-FFF2-40B4-BE49-F238E27FC236}">
                <a16:creationId xmlns:a16="http://schemas.microsoft.com/office/drawing/2014/main" id="{E3428E1E-621D-8393-6834-65F4C20AD854}"/>
              </a:ext>
            </a:extLst>
          </p:cNvPr>
          <p:cNvSpPr txBox="1"/>
          <p:nvPr/>
        </p:nvSpPr>
        <p:spPr>
          <a:xfrm>
            <a:off x="8924925" y="5164126"/>
            <a:ext cx="1447800" cy="954107"/>
          </a:xfrm>
          <a:prstGeom prst="rect">
            <a:avLst/>
          </a:prstGeom>
          <a:noFill/>
        </p:spPr>
        <p:txBody>
          <a:bodyPr wrap="square">
            <a:spAutoFit/>
          </a:bodyPr>
          <a:lstStyle/>
          <a:p>
            <a:pPr marL="0" indent="0">
              <a:buNone/>
            </a:pPr>
            <a:r>
              <a:rPr lang="en-GB" sz="3600" b="1" dirty="0">
                <a:solidFill>
                  <a:schemeClr val="accent6">
                    <a:lumMod val="50000"/>
                  </a:schemeClr>
                </a:solidFill>
              </a:rPr>
              <a:t>1330h</a:t>
            </a:r>
          </a:p>
          <a:p>
            <a:pPr marL="0" indent="0" algn="r">
              <a:buNone/>
            </a:pPr>
            <a:r>
              <a:rPr lang="en-GB" sz="2000" dirty="0">
                <a:solidFill>
                  <a:schemeClr val="tx1">
                    <a:lumMod val="50000"/>
                    <a:lumOff val="50000"/>
                  </a:schemeClr>
                </a:solidFill>
              </a:rPr>
              <a:t>Per year</a:t>
            </a:r>
            <a:endParaRPr lang="en-GB" sz="3200" dirty="0">
              <a:solidFill>
                <a:schemeClr val="tx1">
                  <a:lumMod val="50000"/>
                  <a:lumOff val="50000"/>
                </a:schemeClr>
              </a:solidFill>
            </a:endParaRPr>
          </a:p>
        </p:txBody>
      </p:sp>
      <p:sp>
        <p:nvSpPr>
          <p:cNvPr id="16" name="Rectangle 15">
            <a:extLst>
              <a:ext uri="{FF2B5EF4-FFF2-40B4-BE49-F238E27FC236}">
                <a16:creationId xmlns:a16="http://schemas.microsoft.com/office/drawing/2014/main" id="{6B8C6797-4997-68EB-C32E-EEE4CD2BB8AB}"/>
              </a:ext>
            </a:extLst>
          </p:cNvPr>
          <p:cNvSpPr/>
          <p:nvPr/>
        </p:nvSpPr>
        <p:spPr>
          <a:xfrm>
            <a:off x="8686800" y="3717575"/>
            <a:ext cx="1924050" cy="954107"/>
          </a:xfrm>
          <a:prstGeom prst="rect">
            <a:avLst/>
          </a:prstGeom>
          <a:noFill/>
          <a:ln w="3175">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72FB081-7B34-C828-F9C5-81ADDC5B53B3}"/>
              </a:ext>
            </a:extLst>
          </p:cNvPr>
          <p:cNvSpPr/>
          <p:nvPr/>
        </p:nvSpPr>
        <p:spPr>
          <a:xfrm>
            <a:off x="8686800" y="5148737"/>
            <a:ext cx="1924050" cy="954107"/>
          </a:xfrm>
          <a:prstGeom prst="rect">
            <a:avLst/>
          </a:prstGeom>
          <a:noFill/>
          <a:ln w="3175">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2BEA143-B764-DA69-A3BF-104D7A04ACD2}"/>
              </a:ext>
            </a:extLst>
          </p:cNvPr>
          <p:cNvSpPr/>
          <p:nvPr/>
        </p:nvSpPr>
        <p:spPr>
          <a:xfrm>
            <a:off x="3633786" y="4599827"/>
            <a:ext cx="1924050" cy="954107"/>
          </a:xfrm>
          <a:prstGeom prst="rect">
            <a:avLst/>
          </a:prstGeom>
          <a:noFill/>
          <a:ln w="3175">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FC21FFC5-A4C3-33E7-3F96-5BC282D4CEFE}"/>
              </a:ext>
            </a:extLst>
          </p:cNvPr>
          <p:cNvSpPr txBox="1"/>
          <p:nvPr/>
        </p:nvSpPr>
        <p:spPr>
          <a:xfrm>
            <a:off x="3786188" y="4599827"/>
            <a:ext cx="1514475" cy="923330"/>
          </a:xfrm>
          <a:prstGeom prst="rect">
            <a:avLst/>
          </a:prstGeom>
          <a:noFill/>
        </p:spPr>
        <p:txBody>
          <a:bodyPr wrap="square">
            <a:spAutoFit/>
          </a:bodyPr>
          <a:lstStyle/>
          <a:p>
            <a:pPr marL="0" indent="0" algn="ctr">
              <a:buNone/>
            </a:pPr>
            <a:r>
              <a:rPr lang="en-GB" sz="3600" b="1" dirty="0">
                <a:solidFill>
                  <a:schemeClr val="accent1">
                    <a:lumMod val="75000"/>
                  </a:schemeClr>
                </a:solidFill>
              </a:rPr>
              <a:t>8days</a:t>
            </a:r>
            <a:br>
              <a:rPr lang="en-GB" sz="3200" dirty="0"/>
            </a:br>
            <a:r>
              <a:rPr lang="en-GB" sz="1800" dirty="0">
                <a:solidFill>
                  <a:schemeClr val="tx1">
                    <a:lumMod val="50000"/>
                    <a:lumOff val="50000"/>
                  </a:schemeClr>
                </a:solidFill>
              </a:rPr>
              <a:t>per year</a:t>
            </a:r>
            <a:endParaRPr lang="en-GB" sz="3200" u="sng" dirty="0">
              <a:solidFill>
                <a:schemeClr val="tx1">
                  <a:lumMod val="50000"/>
                  <a:lumOff val="50000"/>
                </a:schemeClr>
              </a:solidFill>
            </a:endParaRPr>
          </a:p>
        </p:txBody>
      </p:sp>
      <p:sp>
        <p:nvSpPr>
          <p:cNvPr id="22" name="TextBox 21">
            <a:extLst>
              <a:ext uri="{FF2B5EF4-FFF2-40B4-BE49-F238E27FC236}">
                <a16:creationId xmlns:a16="http://schemas.microsoft.com/office/drawing/2014/main" id="{E56D57EE-E379-457D-9178-C4635CAC9FDE}"/>
              </a:ext>
            </a:extLst>
          </p:cNvPr>
          <p:cNvSpPr txBox="1"/>
          <p:nvPr/>
        </p:nvSpPr>
        <p:spPr>
          <a:xfrm>
            <a:off x="1243008" y="4388910"/>
            <a:ext cx="2095500" cy="1200329"/>
          </a:xfrm>
          <a:prstGeom prst="rect">
            <a:avLst/>
          </a:prstGeom>
          <a:noFill/>
        </p:spPr>
        <p:txBody>
          <a:bodyPr wrap="square">
            <a:spAutoFit/>
          </a:bodyPr>
          <a:lstStyle/>
          <a:p>
            <a:pPr marL="0" indent="0" algn="r">
              <a:buNone/>
            </a:pPr>
            <a:r>
              <a:rPr lang="en-GB" b="1" dirty="0">
                <a:solidFill>
                  <a:schemeClr val="accent1">
                    <a:lumMod val="75000"/>
                  </a:schemeClr>
                </a:solidFill>
              </a:rPr>
              <a:t>Max* gain of machine time with automation of </a:t>
            </a:r>
            <a:r>
              <a:rPr lang="en-GB" b="1" dirty="0">
                <a:solidFill>
                  <a:schemeClr val="accent1">
                    <a:lumMod val="75000"/>
                  </a:schemeClr>
                </a:solidFill>
                <a:highlight>
                  <a:srgbClr val="FFFF00"/>
                </a:highlight>
              </a:rPr>
              <a:t>10%</a:t>
            </a:r>
          </a:p>
        </p:txBody>
      </p:sp>
      <p:sp>
        <p:nvSpPr>
          <p:cNvPr id="3" name="TextBox 2">
            <a:extLst>
              <a:ext uri="{FF2B5EF4-FFF2-40B4-BE49-F238E27FC236}">
                <a16:creationId xmlns:a16="http://schemas.microsoft.com/office/drawing/2014/main" id="{E786A2E6-4A93-03AC-8C37-58FE8EAA87B3}"/>
              </a:ext>
            </a:extLst>
          </p:cNvPr>
          <p:cNvSpPr txBox="1"/>
          <p:nvPr/>
        </p:nvSpPr>
        <p:spPr>
          <a:xfrm>
            <a:off x="83228" y="6207741"/>
            <a:ext cx="11270572" cy="415498"/>
          </a:xfrm>
          <a:prstGeom prst="rect">
            <a:avLst/>
          </a:prstGeom>
          <a:noFill/>
        </p:spPr>
        <p:txBody>
          <a:bodyPr wrap="square">
            <a:spAutoFit/>
          </a:bodyPr>
          <a:lstStyle/>
          <a:p>
            <a:pPr algn="r"/>
            <a:r>
              <a:rPr lang="en-GB" sz="1050" dirty="0">
                <a:solidFill>
                  <a:schemeClr val="accent6">
                    <a:lumMod val="50000"/>
                  </a:schemeClr>
                </a:solidFill>
              </a:rPr>
              <a:t>* Cumulative time across all machines. Only refers to accounted intervention time (no travel, preparation, logbook writing etc). Out-of-hours interventions tend to be blocking Operation, however, Interventions on services (EL, CV) are not always beam blocking. Interventions can take place simultaneously and therefore the final figures might be lower.</a:t>
            </a:r>
            <a:endParaRPr lang="en-GB" sz="1050" dirty="0"/>
          </a:p>
        </p:txBody>
      </p:sp>
      <p:sp>
        <p:nvSpPr>
          <p:cNvPr id="6" name="TextBox 5">
            <a:extLst>
              <a:ext uri="{FF2B5EF4-FFF2-40B4-BE49-F238E27FC236}">
                <a16:creationId xmlns:a16="http://schemas.microsoft.com/office/drawing/2014/main" id="{27CC36D3-84F4-E610-F6BD-A4658A5FB6BB}"/>
              </a:ext>
            </a:extLst>
          </p:cNvPr>
          <p:cNvSpPr txBox="1"/>
          <p:nvPr/>
        </p:nvSpPr>
        <p:spPr>
          <a:xfrm>
            <a:off x="4376965" y="5530098"/>
            <a:ext cx="1180871" cy="338554"/>
          </a:xfrm>
          <a:prstGeom prst="rect">
            <a:avLst/>
          </a:prstGeom>
          <a:noFill/>
        </p:spPr>
        <p:txBody>
          <a:bodyPr wrap="square">
            <a:spAutoFit/>
          </a:bodyPr>
          <a:lstStyle/>
          <a:p>
            <a:pPr marL="0" indent="0" algn="ctr">
              <a:buNone/>
            </a:pPr>
            <a:r>
              <a:rPr lang="en-GB" sz="1600" dirty="0">
                <a:solidFill>
                  <a:schemeClr val="accent1">
                    <a:lumMod val="75000"/>
                  </a:schemeClr>
                </a:solidFill>
              </a:rPr>
              <a:t>192 hours</a:t>
            </a:r>
            <a:endParaRPr lang="en-GB" sz="3200" u="sng" dirty="0">
              <a:solidFill>
                <a:schemeClr val="tx1">
                  <a:lumMod val="50000"/>
                  <a:lumOff val="50000"/>
                </a:schemeClr>
              </a:solidFill>
            </a:endParaRPr>
          </a:p>
        </p:txBody>
      </p:sp>
      <p:sp>
        <p:nvSpPr>
          <p:cNvPr id="8" name="TextBox 7">
            <a:extLst>
              <a:ext uri="{FF2B5EF4-FFF2-40B4-BE49-F238E27FC236}">
                <a16:creationId xmlns:a16="http://schemas.microsoft.com/office/drawing/2014/main" id="{39A10C39-014F-9056-AD81-351AB89AB618}"/>
              </a:ext>
            </a:extLst>
          </p:cNvPr>
          <p:cNvSpPr txBox="1"/>
          <p:nvPr/>
        </p:nvSpPr>
        <p:spPr>
          <a:xfrm>
            <a:off x="9442205" y="4671682"/>
            <a:ext cx="1180871" cy="338554"/>
          </a:xfrm>
          <a:prstGeom prst="rect">
            <a:avLst/>
          </a:prstGeom>
          <a:noFill/>
        </p:spPr>
        <p:txBody>
          <a:bodyPr wrap="square">
            <a:spAutoFit/>
          </a:bodyPr>
          <a:lstStyle/>
          <a:p>
            <a:pPr marL="0" indent="0" algn="ctr">
              <a:buNone/>
            </a:pPr>
            <a:r>
              <a:rPr lang="en-GB" sz="1600" dirty="0">
                <a:solidFill>
                  <a:schemeClr val="accent1">
                    <a:lumMod val="75000"/>
                  </a:schemeClr>
                </a:solidFill>
              </a:rPr>
              <a:t>744 hours</a:t>
            </a:r>
            <a:endParaRPr lang="en-GB" sz="3200" u="sng" dirty="0">
              <a:solidFill>
                <a:schemeClr val="tx1">
                  <a:lumMod val="50000"/>
                  <a:lumOff val="50000"/>
                </a:schemeClr>
              </a:solidFill>
            </a:endParaRPr>
          </a:p>
        </p:txBody>
      </p:sp>
      <p:sp>
        <p:nvSpPr>
          <p:cNvPr id="10" name="Footer Placeholder 9">
            <a:extLst>
              <a:ext uri="{FF2B5EF4-FFF2-40B4-BE49-F238E27FC236}">
                <a16:creationId xmlns:a16="http://schemas.microsoft.com/office/drawing/2014/main" id="{16C71A51-BE6C-2900-78B8-ED3056EB5EA6}"/>
              </a:ext>
            </a:extLst>
          </p:cNvPr>
          <p:cNvSpPr>
            <a:spLocks noGrp="1"/>
          </p:cNvSpPr>
          <p:nvPr>
            <p:ph type="ftr" sz="quarter" idx="11"/>
          </p:nvPr>
        </p:nvSpPr>
        <p:spPr/>
        <p:txBody>
          <a:bodyPr/>
          <a:lstStyle/>
          <a:p>
            <a:r>
              <a:rPr lang="en-GB"/>
              <a:t>Joint Accelerator Performance Workshop 2024</a:t>
            </a:r>
            <a:endParaRPr lang="en-CH" dirty="0"/>
          </a:p>
        </p:txBody>
      </p:sp>
      <p:sp>
        <p:nvSpPr>
          <p:cNvPr id="14" name="Date Placeholder 13">
            <a:extLst>
              <a:ext uri="{FF2B5EF4-FFF2-40B4-BE49-F238E27FC236}">
                <a16:creationId xmlns:a16="http://schemas.microsoft.com/office/drawing/2014/main" id="{D96D41F7-99DC-7B4B-9549-6E29497278FB}"/>
              </a:ext>
            </a:extLst>
          </p:cNvPr>
          <p:cNvSpPr>
            <a:spLocks noGrp="1"/>
          </p:cNvSpPr>
          <p:nvPr>
            <p:ph type="dt" sz="half" idx="10"/>
          </p:nvPr>
        </p:nvSpPr>
        <p:spPr/>
        <p:txBody>
          <a:bodyPr/>
          <a:lstStyle/>
          <a:p>
            <a:r>
              <a:rPr lang="de-CH"/>
              <a:t>12.12.24 | Kostas Papastergiou </a:t>
            </a:r>
            <a:endParaRPr lang="en-CH" dirty="0"/>
          </a:p>
        </p:txBody>
      </p:sp>
      <p:sp>
        <p:nvSpPr>
          <p:cNvPr id="15" name="Slide Number Placeholder 14">
            <a:extLst>
              <a:ext uri="{FF2B5EF4-FFF2-40B4-BE49-F238E27FC236}">
                <a16:creationId xmlns:a16="http://schemas.microsoft.com/office/drawing/2014/main" id="{B750C1FD-C33B-6D7D-3481-A52025B9CD1A}"/>
              </a:ext>
            </a:extLst>
          </p:cNvPr>
          <p:cNvSpPr>
            <a:spLocks noGrp="1"/>
          </p:cNvSpPr>
          <p:nvPr>
            <p:ph type="sldNum" sz="quarter" idx="12"/>
          </p:nvPr>
        </p:nvSpPr>
        <p:spPr/>
        <p:txBody>
          <a:bodyPr/>
          <a:lstStyle/>
          <a:p>
            <a:fld id="{7A5CF2A5-AD27-EF4B-AC83-94768BAA60C8}" type="slidenum">
              <a:rPr lang="en-CH" smtClean="0"/>
              <a:pPr/>
              <a:t>15</a:t>
            </a:fld>
            <a:endParaRPr lang="en-CH" dirty="0"/>
          </a:p>
        </p:txBody>
      </p:sp>
    </p:spTree>
    <p:extLst>
      <p:ext uri="{BB962C8B-B14F-4D97-AF65-F5344CB8AC3E}">
        <p14:creationId xmlns:p14="http://schemas.microsoft.com/office/powerpoint/2010/main" val="28802122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A7351E-2FEC-E6B3-FACB-A1E1293F17F7}"/>
              </a:ext>
            </a:extLst>
          </p:cNvPr>
          <p:cNvSpPr>
            <a:spLocks noGrp="1"/>
          </p:cNvSpPr>
          <p:nvPr>
            <p:ph type="title"/>
          </p:nvPr>
        </p:nvSpPr>
        <p:spPr/>
        <p:txBody>
          <a:bodyPr>
            <a:normAutofit/>
          </a:bodyPr>
          <a:lstStyle/>
          <a:p>
            <a:r>
              <a:rPr lang="en-GB" sz="5400" dirty="0"/>
              <a:t>Complex Interventions</a:t>
            </a:r>
          </a:p>
        </p:txBody>
      </p:sp>
      <p:sp>
        <p:nvSpPr>
          <p:cNvPr id="5" name="Text Placeholder 4">
            <a:extLst>
              <a:ext uri="{FF2B5EF4-FFF2-40B4-BE49-F238E27FC236}">
                <a16:creationId xmlns:a16="http://schemas.microsoft.com/office/drawing/2014/main" id="{DFF41EA1-9E86-9CCB-DDF1-010D0AF70DEA}"/>
              </a:ext>
            </a:extLst>
          </p:cNvPr>
          <p:cNvSpPr>
            <a:spLocks noGrp="1"/>
          </p:cNvSpPr>
          <p:nvPr>
            <p:ph type="body" idx="1"/>
          </p:nvPr>
        </p:nvSpPr>
        <p:spPr/>
        <p:txBody>
          <a:bodyPr/>
          <a:lstStyle/>
          <a:p>
            <a:r>
              <a:rPr lang="en-GB" dirty="0"/>
              <a:t>How do they evolve?</a:t>
            </a:r>
          </a:p>
        </p:txBody>
      </p:sp>
      <p:sp>
        <p:nvSpPr>
          <p:cNvPr id="6" name="Footer Placeholder 5">
            <a:extLst>
              <a:ext uri="{FF2B5EF4-FFF2-40B4-BE49-F238E27FC236}">
                <a16:creationId xmlns:a16="http://schemas.microsoft.com/office/drawing/2014/main" id="{2649A8E4-A508-C5EA-DF91-960271A2643C}"/>
              </a:ext>
            </a:extLst>
          </p:cNvPr>
          <p:cNvSpPr>
            <a:spLocks noGrp="1"/>
          </p:cNvSpPr>
          <p:nvPr>
            <p:ph type="ftr" sz="quarter" idx="11"/>
          </p:nvPr>
        </p:nvSpPr>
        <p:spPr/>
        <p:txBody>
          <a:bodyPr/>
          <a:lstStyle/>
          <a:p>
            <a:r>
              <a:rPr lang="en-GB"/>
              <a:t>Joint Accelerator Performance Workshop 2024</a:t>
            </a:r>
            <a:endParaRPr lang="en-CH" dirty="0"/>
          </a:p>
        </p:txBody>
      </p:sp>
      <p:sp>
        <p:nvSpPr>
          <p:cNvPr id="2" name="Date Placeholder 1">
            <a:extLst>
              <a:ext uri="{FF2B5EF4-FFF2-40B4-BE49-F238E27FC236}">
                <a16:creationId xmlns:a16="http://schemas.microsoft.com/office/drawing/2014/main" id="{5D2FFED9-A8C5-651E-6298-ADCC4AA95FEB}"/>
              </a:ext>
            </a:extLst>
          </p:cNvPr>
          <p:cNvSpPr>
            <a:spLocks noGrp="1"/>
          </p:cNvSpPr>
          <p:nvPr>
            <p:ph type="dt" sz="half" idx="10"/>
          </p:nvPr>
        </p:nvSpPr>
        <p:spPr/>
        <p:txBody>
          <a:bodyPr/>
          <a:lstStyle/>
          <a:p>
            <a:r>
              <a:rPr lang="de-CH"/>
              <a:t>12.12.24 | Kostas Papastergiou </a:t>
            </a:r>
            <a:endParaRPr lang="en-CH" dirty="0"/>
          </a:p>
        </p:txBody>
      </p:sp>
      <p:sp>
        <p:nvSpPr>
          <p:cNvPr id="3" name="Slide Number Placeholder 2">
            <a:extLst>
              <a:ext uri="{FF2B5EF4-FFF2-40B4-BE49-F238E27FC236}">
                <a16:creationId xmlns:a16="http://schemas.microsoft.com/office/drawing/2014/main" id="{651720C3-52DF-D2D9-B58A-066AB4994B6B}"/>
              </a:ext>
            </a:extLst>
          </p:cNvPr>
          <p:cNvSpPr>
            <a:spLocks noGrp="1"/>
          </p:cNvSpPr>
          <p:nvPr>
            <p:ph type="sldNum" sz="quarter" idx="12"/>
          </p:nvPr>
        </p:nvSpPr>
        <p:spPr/>
        <p:txBody>
          <a:bodyPr/>
          <a:lstStyle/>
          <a:p>
            <a:r>
              <a:rPr lang="en-GB"/>
              <a:t>	</a:t>
            </a:r>
            <a:fld id="{7A5CF2A5-AD27-EF4B-AC83-94768BAA60C8}" type="slidenum">
              <a:rPr lang="en-CH" smtClean="0"/>
              <a:pPr/>
              <a:t>16</a:t>
            </a:fld>
            <a:endParaRPr lang="en-CH" dirty="0"/>
          </a:p>
        </p:txBody>
      </p:sp>
    </p:spTree>
    <p:extLst>
      <p:ext uri="{BB962C8B-B14F-4D97-AF65-F5344CB8AC3E}">
        <p14:creationId xmlns:p14="http://schemas.microsoft.com/office/powerpoint/2010/main" val="18269179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D216CC-B594-E133-1F76-CB457EB3DEA1}"/>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dirty="0">
                <a:solidFill>
                  <a:schemeClr val="bg1"/>
                </a:solidFill>
                <a:latin typeface="+mj-lt"/>
                <a:ea typeface="+mj-ea"/>
                <a:cs typeface="+mj-cs"/>
              </a:rPr>
              <a:t>Number of </a:t>
            </a:r>
            <a:r>
              <a:rPr lang="en-US" sz="3200" dirty="0">
                <a:solidFill>
                  <a:schemeClr val="bg1"/>
                </a:solidFill>
              </a:rPr>
              <a:t>o</a:t>
            </a:r>
            <a:r>
              <a:rPr lang="en-US" sz="3200" kern="1200" dirty="0">
                <a:solidFill>
                  <a:schemeClr val="bg1"/>
                </a:solidFill>
                <a:latin typeface="+mj-lt"/>
                <a:ea typeface="+mj-ea"/>
                <a:cs typeface="+mj-cs"/>
              </a:rPr>
              <a:t>vertime claims per week</a:t>
            </a:r>
          </a:p>
        </p:txBody>
      </p:sp>
      <p:sp>
        <p:nvSpPr>
          <p:cNvPr id="5" name="Title 1">
            <a:extLst>
              <a:ext uri="{FF2B5EF4-FFF2-40B4-BE49-F238E27FC236}">
                <a16:creationId xmlns:a16="http://schemas.microsoft.com/office/drawing/2014/main" id="{951471CA-2A79-4CDE-1FD4-A7C09BDB7FDA}"/>
              </a:ext>
            </a:extLst>
          </p:cNvPr>
          <p:cNvSpPr txBox="1">
            <a:spLocks/>
          </p:cNvSpPr>
          <p:nvPr/>
        </p:nvSpPr>
        <p:spPr>
          <a:xfrm>
            <a:off x="0" y="1388303"/>
            <a:ext cx="12192000" cy="461762"/>
          </a:xfrm>
          <a:prstGeom prst="rect">
            <a:avLst/>
          </a:prstGeom>
          <a:solidFill>
            <a:schemeClr val="bg1">
              <a:lumMod val="85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000" dirty="0">
                <a:solidFill>
                  <a:schemeClr val="bg2">
                    <a:lumMod val="50000"/>
                  </a:schemeClr>
                </a:solidFill>
              </a:rPr>
              <a:t>Example of a single technology Group at CERN</a:t>
            </a:r>
          </a:p>
        </p:txBody>
      </p:sp>
      <p:pic>
        <p:nvPicPr>
          <p:cNvPr id="3" name="Picture 2">
            <a:extLst>
              <a:ext uri="{FF2B5EF4-FFF2-40B4-BE49-F238E27FC236}">
                <a16:creationId xmlns:a16="http://schemas.microsoft.com/office/drawing/2014/main" id="{45EBD079-9696-A685-B2A1-C1AD0AFEFDCF}"/>
              </a:ext>
            </a:extLst>
          </p:cNvPr>
          <p:cNvPicPr>
            <a:picLocks noChangeAspect="1"/>
          </p:cNvPicPr>
          <p:nvPr/>
        </p:nvPicPr>
        <p:blipFill>
          <a:blip r:embed="rId3"/>
          <a:stretch>
            <a:fillRect/>
          </a:stretch>
        </p:blipFill>
        <p:spPr>
          <a:xfrm>
            <a:off x="88899" y="2865399"/>
            <a:ext cx="11988203" cy="2251178"/>
          </a:xfrm>
          <a:prstGeom prst="rect">
            <a:avLst/>
          </a:prstGeom>
        </p:spPr>
      </p:pic>
      <p:grpSp>
        <p:nvGrpSpPr>
          <p:cNvPr id="23" name="Group 22">
            <a:extLst>
              <a:ext uri="{FF2B5EF4-FFF2-40B4-BE49-F238E27FC236}">
                <a16:creationId xmlns:a16="http://schemas.microsoft.com/office/drawing/2014/main" id="{BDF81653-A8F4-0872-C3C2-0D3A7FCD6578}"/>
              </a:ext>
            </a:extLst>
          </p:cNvPr>
          <p:cNvGrpSpPr/>
          <p:nvPr/>
        </p:nvGrpSpPr>
        <p:grpSpPr>
          <a:xfrm>
            <a:off x="1964543" y="4709894"/>
            <a:ext cx="651066" cy="636384"/>
            <a:chOff x="7381702" y="4170157"/>
            <a:chExt cx="651066" cy="636384"/>
          </a:xfrm>
        </p:grpSpPr>
        <p:sp>
          <p:nvSpPr>
            <p:cNvPr id="24" name="Oval 23">
              <a:extLst>
                <a:ext uri="{FF2B5EF4-FFF2-40B4-BE49-F238E27FC236}">
                  <a16:creationId xmlns:a16="http://schemas.microsoft.com/office/drawing/2014/main" id="{47DA126D-5F54-BE34-A1CE-61C4CB6D56A1}"/>
                </a:ext>
              </a:extLst>
            </p:cNvPr>
            <p:cNvSpPr/>
            <p:nvPr/>
          </p:nvSpPr>
          <p:spPr>
            <a:xfrm>
              <a:off x="7381702" y="4170157"/>
              <a:ext cx="103537" cy="101720"/>
            </a:xfrm>
            <a:prstGeom prst="ellips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a:extLst>
                <a:ext uri="{FF2B5EF4-FFF2-40B4-BE49-F238E27FC236}">
                  <a16:creationId xmlns:a16="http://schemas.microsoft.com/office/drawing/2014/main" id="{957FF7CB-09D6-8903-5C84-A4ADA32BDDDD}"/>
                </a:ext>
              </a:extLst>
            </p:cNvPr>
            <p:cNvCxnSpPr>
              <a:cxnSpLocks/>
              <a:stCxn id="24" idx="5"/>
            </p:cNvCxnSpPr>
            <p:nvPr/>
          </p:nvCxnSpPr>
          <p:spPr>
            <a:xfrm>
              <a:off x="7470076" y="4256980"/>
              <a:ext cx="562692" cy="54956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7" name="TextBox 26">
            <a:extLst>
              <a:ext uri="{FF2B5EF4-FFF2-40B4-BE49-F238E27FC236}">
                <a16:creationId xmlns:a16="http://schemas.microsoft.com/office/drawing/2014/main" id="{302F5E9A-1F4C-6A13-D297-97F2BB4FAE1B}"/>
              </a:ext>
            </a:extLst>
          </p:cNvPr>
          <p:cNvSpPr txBox="1"/>
          <p:nvPr/>
        </p:nvSpPr>
        <p:spPr>
          <a:xfrm>
            <a:off x="1010093" y="2004988"/>
            <a:ext cx="5085907" cy="646331"/>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en-GB" dirty="0"/>
              <a:t>2011 baseline: If only stand-by team intervened this would be the colour every week of 2011</a:t>
            </a:r>
          </a:p>
        </p:txBody>
      </p:sp>
      <p:sp>
        <p:nvSpPr>
          <p:cNvPr id="4" name="TextBox 3">
            <a:extLst>
              <a:ext uri="{FF2B5EF4-FFF2-40B4-BE49-F238E27FC236}">
                <a16:creationId xmlns:a16="http://schemas.microsoft.com/office/drawing/2014/main" id="{386FB66D-3B70-ACF3-061E-B67393F2571F}"/>
              </a:ext>
            </a:extLst>
          </p:cNvPr>
          <p:cNvSpPr txBox="1"/>
          <p:nvPr/>
        </p:nvSpPr>
        <p:spPr>
          <a:xfrm>
            <a:off x="2402959" y="4811614"/>
            <a:ext cx="6049926" cy="307777"/>
          </a:xfrm>
          <a:prstGeom prst="rect">
            <a:avLst/>
          </a:prstGeom>
          <a:noFill/>
        </p:spPr>
        <p:txBody>
          <a:bodyPr wrap="square" rtlCol="0">
            <a:spAutoFit/>
          </a:bodyPr>
          <a:lstStyle/>
          <a:p>
            <a:r>
              <a:rPr lang="en-GB" sz="1400" dirty="0">
                <a:solidFill>
                  <a:srgbClr val="C00000"/>
                </a:solidFill>
              </a:rPr>
              <a:t>Colour intensity represents number of overtime sheets submitted</a:t>
            </a:r>
          </a:p>
        </p:txBody>
      </p:sp>
      <p:grpSp>
        <p:nvGrpSpPr>
          <p:cNvPr id="7" name="Group 6">
            <a:extLst>
              <a:ext uri="{FF2B5EF4-FFF2-40B4-BE49-F238E27FC236}">
                <a16:creationId xmlns:a16="http://schemas.microsoft.com/office/drawing/2014/main" id="{0A836040-E3CE-0CD1-2637-4A902F1A5F82}"/>
              </a:ext>
            </a:extLst>
          </p:cNvPr>
          <p:cNvGrpSpPr/>
          <p:nvPr/>
        </p:nvGrpSpPr>
        <p:grpSpPr>
          <a:xfrm>
            <a:off x="2789783" y="2733555"/>
            <a:ext cx="788182" cy="630546"/>
            <a:chOff x="7381702" y="3641331"/>
            <a:chExt cx="788182" cy="630546"/>
          </a:xfrm>
        </p:grpSpPr>
        <p:sp>
          <p:nvSpPr>
            <p:cNvPr id="8" name="Oval 7">
              <a:extLst>
                <a:ext uri="{FF2B5EF4-FFF2-40B4-BE49-F238E27FC236}">
                  <a16:creationId xmlns:a16="http://schemas.microsoft.com/office/drawing/2014/main" id="{BA97BB49-5E30-0724-F709-DFB1492A552C}"/>
                </a:ext>
              </a:extLst>
            </p:cNvPr>
            <p:cNvSpPr/>
            <p:nvPr/>
          </p:nvSpPr>
          <p:spPr>
            <a:xfrm>
              <a:off x="7381702" y="4170157"/>
              <a:ext cx="103537" cy="101720"/>
            </a:xfrm>
            <a:prstGeom prst="ellips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7EF9272B-330A-3E80-A402-9779B47D8594}"/>
                </a:ext>
              </a:extLst>
            </p:cNvPr>
            <p:cNvCxnSpPr>
              <a:cxnSpLocks/>
            </p:cNvCxnSpPr>
            <p:nvPr/>
          </p:nvCxnSpPr>
          <p:spPr>
            <a:xfrm flipV="1">
              <a:off x="7485239" y="3641331"/>
              <a:ext cx="684645" cy="54956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2" name="TextBox 11">
            <a:extLst>
              <a:ext uri="{FF2B5EF4-FFF2-40B4-BE49-F238E27FC236}">
                <a16:creationId xmlns:a16="http://schemas.microsoft.com/office/drawing/2014/main" id="{66F133E0-1AB8-0EE6-0CBA-A312E8E40380}"/>
              </a:ext>
            </a:extLst>
          </p:cNvPr>
          <p:cNvSpPr txBox="1"/>
          <p:nvPr/>
        </p:nvSpPr>
        <p:spPr>
          <a:xfrm>
            <a:off x="1180214" y="5388727"/>
            <a:ext cx="4981780" cy="646331"/>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en-GB" dirty="0"/>
              <a:t>2024 baseline: If only stand-by team intervened this would be the colour every week of 2024</a:t>
            </a:r>
          </a:p>
        </p:txBody>
      </p:sp>
      <p:sp>
        <p:nvSpPr>
          <p:cNvPr id="18" name="Footer Placeholder 17">
            <a:extLst>
              <a:ext uri="{FF2B5EF4-FFF2-40B4-BE49-F238E27FC236}">
                <a16:creationId xmlns:a16="http://schemas.microsoft.com/office/drawing/2014/main" id="{9496DE68-0ECB-F53C-35B0-C86AC78BB936}"/>
              </a:ext>
            </a:extLst>
          </p:cNvPr>
          <p:cNvSpPr>
            <a:spLocks noGrp="1"/>
          </p:cNvSpPr>
          <p:nvPr>
            <p:ph type="ftr" sz="quarter" idx="11"/>
          </p:nvPr>
        </p:nvSpPr>
        <p:spPr/>
        <p:txBody>
          <a:bodyPr/>
          <a:lstStyle/>
          <a:p>
            <a:r>
              <a:rPr lang="en-GB"/>
              <a:t>Joint Accelerator Performance Workshop 2024</a:t>
            </a:r>
            <a:endParaRPr lang="en-CH" dirty="0"/>
          </a:p>
        </p:txBody>
      </p:sp>
      <p:sp>
        <p:nvSpPr>
          <p:cNvPr id="6" name="Date Placeholder 5">
            <a:extLst>
              <a:ext uri="{FF2B5EF4-FFF2-40B4-BE49-F238E27FC236}">
                <a16:creationId xmlns:a16="http://schemas.microsoft.com/office/drawing/2014/main" id="{8FE3087D-0FE0-A3B4-9B5F-433DAB7F9BE6}"/>
              </a:ext>
            </a:extLst>
          </p:cNvPr>
          <p:cNvSpPr>
            <a:spLocks noGrp="1"/>
          </p:cNvSpPr>
          <p:nvPr>
            <p:ph type="dt" sz="half" idx="10"/>
          </p:nvPr>
        </p:nvSpPr>
        <p:spPr/>
        <p:txBody>
          <a:bodyPr/>
          <a:lstStyle/>
          <a:p>
            <a:r>
              <a:rPr lang="de-CH"/>
              <a:t>12.12.24 | Kostas Papastergiou </a:t>
            </a:r>
            <a:endParaRPr lang="en-CH" dirty="0"/>
          </a:p>
        </p:txBody>
      </p:sp>
      <p:sp>
        <p:nvSpPr>
          <p:cNvPr id="10" name="Slide Number Placeholder 9">
            <a:extLst>
              <a:ext uri="{FF2B5EF4-FFF2-40B4-BE49-F238E27FC236}">
                <a16:creationId xmlns:a16="http://schemas.microsoft.com/office/drawing/2014/main" id="{54C88BD3-6141-619B-F4AE-5AB398745CFB}"/>
              </a:ext>
            </a:extLst>
          </p:cNvPr>
          <p:cNvSpPr>
            <a:spLocks noGrp="1"/>
          </p:cNvSpPr>
          <p:nvPr>
            <p:ph type="sldNum" sz="quarter" idx="12"/>
          </p:nvPr>
        </p:nvSpPr>
        <p:spPr/>
        <p:txBody>
          <a:bodyPr/>
          <a:lstStyle/>
          <a:p>
            <a:r>
              <a:rPr lang="en-GB"/>
              <a:t>	</a:t>
            </a:r>
            <a:fld id="{7A5CF2A5-AD27-EF4B-AC83-94768BAA60C8}" type="slidenum">
              <a:rPr lang="en-CH" smtClean="0"/>
              <a:pPr/>
              <a:t>17</a:t>
            </a:fld>
            <a:endParaRPr lang="en-CH" dirty="0"/>
          </a:p>
        </p:txBody>
      </p:sp>
    </p:spTree>
    <p:extLst>
      <p:ext uri="{BB962C8B-B14F-4D97-AF65-F5344CB8AC3E}">
        <p14:creationId xmlns:p14="http://schemas.microsoft.com/office/powerpoint/2010/main" val="2109602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D216CC-B594-E133-1F76-CB457EB3DEA1}"/>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dirty="0">
                <a:solidFill>
                  <a:schemeClr val="bg1"/>
                </a:solidFill>
                <a:latin typeface="+mj-lt"/>
                <a:ea typeface="+mj-ea"/>
                <a:cs typeface="+mj-cs"/>
              </a:rPr>
              <a:t>Number of </a:t>
            </a:r>
            <a:r>
              <a:rPr lang="en-US" sz="3200" dirty="0">
                <a:solidFill>
                  <a:schemeClr val="bg1"/>
                </a:solidFill>
              </a:rPr>
              <a:t>o</a:t>
            </a:r>
            <a:r>
              <a:rPr lang="en-US" sz="3200" kern="1200" dirty="0">
                <a:solidFill>
                  <a:schemeClr val="bg1"/>
                </a:solidFill>
                <a:latin typeface="+mj-lt"/>
                <a:ea typeface="+mj-ea"/>
                <a:cs typeface="+mj-cs"/>
              </a:rPr>
              <a:t>vertime claims per week</a:t>
            </a:r>
          </a:p>
        </p:txBody>
      </p:sp>
      <p:sp>
        <p:nvSpPr>
          <p:cNvPr id="5" name="Title 1">
            <a:extLst>
              <a:ext uri="{FF2B5EF4-FFF2-40B4-BE49-F238E27FC236}">
                <a16:creationId xmlns:a16="http://schemas.microsoft.com/office/drawing/2014/main" id="{951471CA-2A79-4CDE-1FD4-A7C09BDB7FDA}"/>
              </a:ext>
            </a:extLst>
          </p:cNvPr>
          <p:cNvSpPr txBox="1">
            <a:spLocks/>
          </p:cNvSpPr>
          <p:nvPr/>
        </p:nvSpPr>
        <p:spPr>
          <a:xfrm>
            <a:off x="0" y="1388303"/>
            <a:ext cx="12192000" cy="461762"/>
          </a:xfrm>
          <a:prstGeom prst="rect">
            <a:avLst/>
          </a:prstGeom>
          <a:solidFill>
            <a:schemeClr val="bg1">
              <a:lumMod val="85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000" dirty="0">
                <a:solidFill>
                  <a:schemeClr val="bg2">
                    <a:lumMod val="50000"/>
                  </a:schemeClr>
                </a:solidFill>
              </a:rPr>
              <a:t>Example of a single technology Group at CERN</a:t>
            </a:r>
          </a:p>
        </p:txBody>
      </p:sp>
      <p:pic>
        <p:nvPicPr>
          <p:cNvPr id="3" name="Picture 2">
            <a:extLst>
              <a:ext uri="{FF2B5EF4-FFF2-40B4-BE49-F238E27FC236}">
                <a16:creationId xmlns:a16="http://schemas.microsoft.com/office/drawing/2014/main" id="{45EBD079-9696-A685-B2A1-C1AD0AFEFDCF}"/>
              </a:ext>
            </a:extLst>
          </p:cNvPr>
          <p:cNvPicPr>
            <a:picLocks noChangeAspect="1"/>
          </p:cNvPicPr>
          <p:nvPr/>
        </p:nvPicPr>
        <p:blipFill>
          <a:blip r:embed="rId3"/>
          <a:stretch>
            <a:fillRect/>
          </a:stretch>
        </p:blipFill>
        <p:spPr>
          <a:xfrm>
            <a:off x="88899" y="2865399"/>
            <a:ext cx="11988203" cy="2251178"/>
          </a:xfrm>
          <a:prstGeom prst="rect">
            <a:avLst/>
          </a:prstGeom>
        </p:spPr>
      </p:pic>
      <p:grpSp>
        <p:nvGrpSpPr>
          <p:cNvPr id="15" name="Group 14">
            <a:extLst>
              <a:ext uri="{FF2B5EF4-FFF2-40B4-BE49-F238E27FC236}">
                <a16:creationId xmlns:a16="http://schemas.microsoft.com/office/drawing/2014/main" id="{FF7AEB73-4E24-A598-2324-12E8E55538A7}"/>
              </a:ext>
            </a:extLst>
          </p:cNvPr>
          <p:cNvGrpSpPr/>
          <p:nvPr/>
        </p:nvGrpSpPr>
        <p:grpSpPr>
          <a:xfrm>
            <a:off x="7420931" y="4667445"/>
            <a:ext cx="529096" cy="470324"/>
            <a:chOff x="7381702" y="4170157"/>
            <a:chExt cx="529096" cy="470324"/>
          </a:xfrm>
        </p:grpSpPr>
        <p:sp>
          <p:nvSpPr>
            <p:cNvPr id="6" name="Oval 5">
              <a:extLst>
                <a:ext uri="{FF2B5EF4-FFF2-40B4-BE49-F238E27FC236}">
                  <a16:creationId xmlns:a16="http://schemas.microsoft.com/office/drawing/2014/main" id="{452B60AC-8073-EFA9-A84D-845C53AE8581}"/>
                </a:ext>
              </a:extLst>
            </p:cNvPr>
            <p:cNvSpPr/>
            <p:nvPr/>
          </p:nvSpPr>
          <p:spPr>
            <a:xfrm>
              <a:off x="7381702" y="4170157"/>
              <a:ext cx="103537" cy="101720"/>
            </a:xfrm>
            <a:prstGeom prst="ellips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0E939480-326C-E027-8154-DB29D19514AE}"/>
                </a:ext>
              </a:extLst>
            </p:cNvPr>
            <p:cNvCxnSpPr>
              <a:cxnSpLocks/>
              <a:stCxn id="6" idx="5"/>
            </p:cNvCxnSpPr>
            <p:nvPr/>
          </p:nvCxnSpPr>
          <p:spPr>
            <a:xfrm>
              <a:off x="7470076" y="4256980"/>
              <a:ext cx="440722" cy="3835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2" name="TextBox 21">
            <a:extLst>
              <a:ext uri="{FF2B5EF4-FFF2-40B4-BE49-F238E27FC236}">
                <a16:creationId xmlns:a16="http://schemas.microsoft.com/office/drawing/2014/main" id="{E3777219-F525-14E8-3337-D96342B47E0B}"/>
              </a:ext>
            </a:extLst>
          </p:cNvPr>
          <p:cNvSpPr txBox="1"/>
          <p:nvPr/>
        </p:nvSpPr>
        <p:spPr>
          <a:xfrm>
            <a:off x="7434283" y="5220383"/>
            <a:ext cx="4410386" cy="369332"/>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en-GB" dirty="0"/>
              <a:t>Baseline+12 overtime sheets in this week</a:t>
            </a:r>
          </a:p>
        </p:txBody>
      </p:sp>
      <p:grpSp>
        <p:nvGrpSpPr>
          <p:cNvPr id="23" name="Group 22">
            <a:extLst>
              <a:ext uri="{FF2B5EF4-FFF2-40B4-BE49-F238E27FC236}">
                <a16:creationId xmlns:a16="http://schemas.microsoft.com/office/drawing/2014/main" id="{BDF81653-A8F4-0872-C3C2-0D3A7FCD6578}"/>
              </a:ext>
            </a:extLst>
          </p:cNvPr>
          <p:cNvGrpSpPr/>
          <p:nvPr/>
        </p:nvGrpSpPr>
        <p:grpSpPr>
          <a:xfrm>
            <a:off x="1964543" y="4709894"/>
            <a:ext cx="651066" cy="636384"/>
            <a:chOff x="7381702" y="4170157"/>
            <a:chExt cx="651066" cy="636384"/>
          </a:xfrm>
        </p:grpSpPr>
        <p:sp>
          <p:nvSpPr>
            <p:cNvPr id="24" name="Oval 23">
              <a:extLst>
                <a:ext uri="{FF2B5EF4-FFF2-40B4-BE49-F238E27FC236}">
                  <a16:creationId xmlns:a16="http://schemas.microsoft.com/office/drawing/2014/main" id="{47DA126D-5F54-BE34-A1CE-61C4CB6D56A1}"/>
                </a:ext>
              </a:extLst>
            </p:cNvPr>
            <p:cNvSpPr/>
            <p:nvPr/>
          </p:nvSpPr>
          <p:spPr>
            <a:xfrm>
              <a:off x="7381702" y="4170157"/>
              <a:ext cx="103537" cy="101720"/>
            </a:xfrm>
            <a:prstGeom prst="ellips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a:extLst>
                <a:ext uri="{FF2B5EF4-FFF2-40B4-BE49-F238E27FC236}">
                  <a16:creationId xmlns:a16="http://schemas.microsoft.com/office/drawing/2014/main" id="{957FF7CB-09D6-8903-5C84-A4ADA32BDDDD}"/>
                </a:ext>
              </a:extLst>
            </p:cNvPr>
            <p:cNvCxnSpPr>
              <a:cxnSpLocks/>
              <a:stCxn id="24" idx="5"/>
            </p:cNvCxnSpPr>
            <p:nvPr/>
          </p:nvCxnSpPr>
          <p:spPr>
            <a:xfrm>
              <a:off x="7470076" y="4256980"/>
              <a:ext cx="562692" cy="54956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7" name="TextBox 26">
            <a:extLst>
              <a:ext uri="{FF2B5EF4-FFF2-40B4-BE49-F238E27FC236}">
                <a16:creationId xmlns:a16="http://schemas.microsoft.com/office/drawing/2014/main" id="{302F5E9A-1F4C-6A13-D297-97F2BB4FAE1B}"/>
              </a:ext>
            </a:extLst>
          </p:cNvPr>
          <p:cNvSpPr txBox="1"/>
          <p:nvPr/>
        </p:nvSpPr>
        <p:spPr>
          <a:xfrm>
            <a:off x="1010093" y="2004988"/>
            <a:ext cx="5085907" cy="646331"/>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en-GB" dirty="0"/>
              <a:t>2011 baseline: If only stand-by team intervened this would be the colour every week of 2011</a:t>
            </a:r>
          </a:p>
        </p:txBody>
      </p:sp>
      <p:grpSp>
        <p:nvGrpSpPr>
          <p:cNvPr id="36" name="Group 35">
            <a:extLst>
              <a:ext uri="{FF2B5EF4-FFF2-40B4-BE49-F238E27FC236}">
                <a16:creationId xmlns:a16="http://schemas.microsoft.com/office/drawing/2014/main" id="{E9DA032D-62BE-893E-D525-A373DCDF9248}"/>
              </a:ext>
            </a:extLst>
          </p:cNvPr>
          <p:cNvGrpSpPr/>
          <p:nvPr/>
        </p:nvGrpSpPr>
        <p:grpSpPr>
          <a:xfrm>
            <a:off x="6351690" y="2700617"/>
            <a:ext cx="788182" cy="630546"/>
            <a:chOff x="7381702" y="3641331"/>
            <a:chExt cx="788182" cy="630546"/>
          </a:xfrm>
        </p:grpSpPr>
        <p:sp>
          <p:nvSpPr>
            <p:cNvPr id="37" name="Oval 36">
              <a:extLst>
                <a:ext uri="{FF2B5EF4-FFF2-40B4-BE49-F238E27FC236}">
                  <a16:creationId xmlns:a16="http://schemas.microsoft.com/office/drawing/2014/main" id="{AB7ED472-B931-93B3-CAB3-B6CD6501AB95}"/>
                </a:ext>
              </a:extLst>
            </p:cNvPr>
            <p:cNvSpPr/>
            <p:nvPr/>
          </p:nvSpPr>
          <p:spPr>
            <a:xfrm>
              <a:off x="7381702" y="4170157"/>
              <a:ext cx="103537" cy="101720"/>
            </a:xfrm>
            <a:prstGeom prst="ellips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a:extLst>
                <a:ext uri="{FF2B5EF4-FFF2-40B4-BE49-F238E27FC236}">
                  <a16:creationId xmlns:a16="http://schemas.microsoft.com/office/drawing/2014/main" id="{DBE3F62E-7256-B5C3-5FC2-27090D0E38A1}"/>
                </a:ext>
              </a:extLst>
            </p:cNvPr>
            <p:cNvCxnSpPr>
              <a:cxnSpLocks/>
            </p:cNvCxnSpPr>
            <p:nvPr/>
          </p:nvCxnSpPr>
          <p:spPr>
            <a:xfrm flipV="1">
              <a:off x="7485239" y="3641331"/>
              <a:ext cx="684645" cy="54956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39" name="TextBox 38">
            <a:extLst>
              <a:ext uri="{FF2B5EF4-FFF2-40B4-BE49-F238E27FC236}">
                <a16:creationId xmlns:a16="http://schemas.microsoft.com/office/drawing/2014/main" id="{A59084D5-660F-42DF-FB27-9E0F7A63908A}"/>
              </a:ext>
            </a:extLst>
          </p:cNvPr>
          <p:cNvSpPr txBox="1"/>
          <p:nvPr/>
        </p:nvSpPr>
        <p:spPr>
          <a:xfrm>
            <a:off x="7280413" y="2317910"/>
            <a:ext cx="4496591" cy="369332"/>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en-GB" dirty="0"/>
              <a:t>Baseline+9 overtime sheets in this week</a:t>
            </a:r>
          </a:p>
        </p:txBody>
      </p:sp>
      <p:sp>
        <p:nvSpPr>
          <p:cNvPr id="4" name="TextBox 3">
            <a:extLst>
              <a:ext uri="{FF2B5EF4-FFF2-40B4-BE49-F238E27FC236}">
                <a16:creationId xmlns:a16="http://schemas.microsoft.com/office/drawing/2014/main" id="{386FB66D-3B70-ACF3-061E-B67393F2571F}"/>
              </a:ext>
            </a:extLst>
          </p:cNvPr>
          <p:cNvSpPr txBox="1"/>
          <p:nvPr/>
        </p:nvSpPr>
        <p:spPr>
          <a:xfrm>
            <a:off x="2402959" y="4811614"/>
            <a:ext cx="6049926" cy="307777"/>
          </a:xfrm>
          <a:prstGeom prst="rect">
            <a:avLst/>
          </a:prstGeom>
          <a:noFill/>
        </p:spPr>
        <p:txBody>
          <a:bodyPr wrap="square" rtlCol="0">
            <a:spAutoFit/>
          </a:bodyPr>
          <a:lstStyle/>
          <a:p>
            <a:r>
              <a:rPr lang="en-GB" sz="1400" dirty="0">
                <a:solidFill>
                  <a:srgbClr val="C00000"/>
                </a:solidFill>
              </a:rPr>
              <a:t>Colour intensity represents number of overtime sheets submitted</a:t>
            </a:r>
          </a:p>
        </p:txBody>
      </p:sp>
      <p:grpSp>
        <p:nvGrpSpPr>
          <p:cNvPr id="7" name="Group 6">
            <a:extLst>
              <a:ext uri="{FF2B5EF4-FFF2-40B4-BE49-F238E27FC236}">
                <a16:creationId xmlns:a16="http://schemas.microsoft.com/office/drawing/2014/main" id="{0A836040-E3CE-0CD1-2637-4A902F1A5F82}"/>
              </a:ext>
            </a:extLst>
          </p:cNvPr>
          <p:cNvGrpSpPr/>
          <p:nvPr/>
        </p:nvGrpSpPr>
        <p:grpSpPr>
          <a:xfrm>
            <a:off x="2789783" y="2733555"/>
            <a:ext cx="788182" cy="630546"/>
            <a:chOff x="7381702" y="3641331"/>
            <a:chExt cx="788182" cy="630546"/>
          </a:xfrm>
        </p:grpSpPr>
        <p:sp>
          <p:nvSpPr>
            <p:cNvPr id="8" name="Oval 7">
              <a:extLst>
                <a:ext uri="{FF2B5EF4-FFF2-40B4-BE49-F238E27FC236}">
                  <a16:creationId xmlns:a16="http://schemas.microsoft.com/office/drawing/2014/main" id="{BA97BB49-5E30-0724-F709-DFB1492A552C}"/>
                </a:ext>
              </a:extLst>
            </p:cNvPr>
            <p:cNvSpPr/>
            <p:nvPr/>
          </p:nvSpPr>
          <p:spPr>
            <a:xfrm>
              <a:off x="7381702" y="4170157"/>
              <a:ext cx="103537" cy="101720"/>
            </a:xfrm>
            <a:prstGeom prst="ellips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7EF9272B-330A-3E80-A402-9779B47D8594}"/>
                </a:ext>
              </a:extLst>
            </p:cNvPr>
            <p:cNvCxnSpPr>
              <a:cxnSpLocks/>
            </p:cNvCxnSpPr>
            <p:nvPr/>
          </p:nvCxnSpPr>
          <p:spPr>
            <a:xfrm flipV="1">
              <a:off x="7485239" y="3641331"/>
              <a:ext cx="684645" cy="54956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2" name="TextBox 11">
            <a:extLst>
              <a:ext uri="{FF2B5EF4-FFF2-40B4-BE49-F238E27FC236}">
                <a16:creationId xmlns:a16="http://schemas.microsoft.com/office/drawing/2014/main" id="{66F133E0-1AB8-0EE6-0CBA-A312E8E40380}"/>
              </a:ext>
            </a:extLst>
          </p:cNvPr>
          <p:cNvSpPr txBox="1"/>
          <p:nvPr/>
        </p:nvSpPr>
        <p:spPr>
          <a:xfrm>
            <a:off x="1180214" y="5388727"/>
            <a:ext cx="4981780" cy="646331"/>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en-GB" dirty="0"/>
              <a:t>2024 baseline: If only stand-by team intervened this would be the colour every week of 2024</a:t>
            </a:r>
          </a:p>
        </p:txBody>
      </p:sp>
      <p:sp>
        <p:nvSpPr>
          <p:cNvPr id="13" name="Footer Placeholder 12">
            <a:extLst>
              <a:ext uri="{FF2B5EF4-FFF2-40B4-BE49-F238E27FC236}">
                <a16:creationId xmlns:a16="http://schemas.microsoft.com/office/drawing/2014/main" id="{594A2CED-F3C2-3C00-20CF-B083214B0D7B}"/>
              </a:ext>
            </a:extLst>
          </p:cNvPr>
          <p:cNvSpPr>
            <a:spLocks noGrp="1"/>
          </p:cNvSpPr>
          <p:nvPr>
            <p:ph type="ftr" sz="quarter" idx="11"/>
          </p:nvPr>
        </p:nvSpPr>
        <p:spPr/>
        <p:txBody>
          <a:bodyPr/>
          <a:lstStyle/>
          <a:p>
            <a:r>
              <a:rPr lang="en-GB"/>
              <a:t>Joint Accelerator Performance Workshop 2024</a:t>
            </a:r>
            <a:endParaRPr lang="en-CH" dirty="0"/>
          </a:p>
        </p:txBody>
      </p:sp>
      <p:sp>
        <p:nvSpPr>
          <p:cNvPr id="16" name="Date Placeholder 15">
            <a:extLst>
              <a:ext uri="{FF2B5EF4-FFF2-40B4-BE49-F238E27FC236}">
                <a16:creationId xmlns:a16="http://schemas.microsoft.com/office/drawing/2014/main" id="{6D17B208-AA0A-7428-0BE8-4677055B75CC}"/>
              </a:ext>
            </a:extLst>
          </p:cNvPr>
          <p:cNvSpPr>
            <a:spLocks noGrp="1"/>
          </p:cNvSpPr>
          <p:nvPr>
            <p:ph type="dt" sz="half" idx="10"/>
          </p:nvPr>
        </p:nvSpPr>
        <p:spPr/>
        <p:txBody>
          <a:bodyPr/>
          <a:lstStyle/>
          <a:p>
            <a:r>
              <a:rPr lang="de-CH"/>
              <a:t>12.12.24 | Kostas Papastergiou </a:t>
            </a:r>
            <a:endParaRPr lang="en-CH" dirty="0"/>
          </a:p>
        </p:txBody>
      </p:sp>
      <p:sp>
        <p:nvSpPr>
          <p:cNvPr id="17" name="Slide Number Placeholder 16">
            <a:extLst>
              <a:ext uri="{FF2B5EF4-FFF2-40B4-BE49-F238E27FC236}">
                <a16:creationId xmlns:a16="http://schemas.microsoft.com/office/drawing/2014/main" id="{25C065BA-F8BF-245A-9F77-03B0681F95DF}"/>
              </a:ext>
            </a:extLst>
          </p:cNvPr>
          <p:cNvSpPr>
            <a:spLocks noGrp="1"/>
          </p:cNvSpPr>
          <p:nvPr>
            <p:ph type="sldNum" sz="quarter" idx="12"/>
          </p:nvPr>
        </p:nvSpPr>
        <p:spPr/>
        <p:txBody>
          <a:bodyPr/>
          <a:lstStyle/>
          <a:p>
            <a:r>
              <a:rPr lang="en-GB"/>
              <a:t>	</a:t>
            </a:r>
            <a:fld id="{7A5CF2A5-AD27-EF4B-AC83-94768BAA60C8}" type="slidenum">
              <a:rPr lang="en-CH" smtClean="0"/>
              <a:pPr/>
              <a:t>18</a:t>
            </a:fld>
            <a:endParaRPr lang="en-CH" dirty="0"/>
          </a:p>
        </p:txBody>
      </p:sp>
    </p:spTree>
    <p:extLst>
      <p:ext uri="{BB962C8B-B14F-4D97-AF65-F5344CB8AC3E}">
        <p14:creationId xmlns:p14="http://schemas.microsoft.com/office/powerpoint/2010/main" val="10128828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D216CC-B594-E133-1F76-CB457EB3DEA1}"/>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dirty="0">
                <a:solidFill>
                  <a:schemeClr val="bg1"/>
                </a:solidFill>
                <a:latin typeface="+mj-lt"/>
                <a:ea typeface="+mj-ea"/>
                <a:cs typeface="+mj-cs"/>
              </a:rPr>
              <a:t>Number of </a:t>
            </a:r>
            <a:r>
              <a:rPr lang="en-US" sz="3200" dirty="0">
                <a:solidFill>
                  <a:schemeClr val="bg1"/>
                </a:solidFill>
              </a:rPr>
              <a:t>o</a:t>
            </a:r>
            <a:r>
              <a:rPr lang="en-US" sz="3200" kern="1200" dirty="0">
                <a:solidFill>
                  <a:schemeClr val="bg1"/>
                </a:solidFill>
                <a:latin typeface="+mj-lt"/>
                <a:ea typeface="+mj-ea"/>
                <a:cs typeface="+mj-cs"/>
              </a:rPr>
              <a:t>vertime claims per week</a:t>
            </a:r>
          </a:p>
        </p:txBody>
      </p:sp>
      <p:sp>
        <p:nvSpPr>
          <p:cNvPr id="5" name="Title 1">
            <a:extLst>
              <a:ext uri="{FF2B5EF4-FFF2-40B4-BE49-F238E27FC236}">
                <a16:creationId xmlns:a16="http://schemas.microsoft.com/office/drawing/2014/main" id="{951471CA-2A79-4CDE-1FD4-A7C09BDB7FDA}"/>
              </a:ext>
            </a:extLst>
          </p:cNvPr>
          <p:cNvSpPr txBox="1">
            <a:spLocks/>
          </p:cNvSpPr>
          <p:nvPr/>
        </p:nvSpPr>
        <p:spPr>
          <a:xfrm>
            <a:off x="0" y="1388303"/>
            <a:ext cx="12192000" cy="461762"/>
          </a:xfrm>
          <a:prstGeom prst="rect">
            <a:avLst/>
          </a:prstGeom>
          <a:solidFill>
            <a:schemeClr val="bg1">
              <a:lumMod val="85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000" dirty="0">
                <a:solidFill>
                  <a:schemeClr val="bg2">
                    <a:lumMod val="50000"/>
                  </a:schemeClr>
                </a:solidFill>
              </a:rPr>
              <a:t>Example of a single technology Group at CERN</a:t>
            </a:r>
          </a:p>
        </p:txBody>
      </p:sp>
      <p:pic>
        <p:nvPicPr>
          <p:cNvPr id="3" name="Picture 2">
            <a:extLst>
              <a:ext uri="{FF2B5EF4-FFF2-40B4-BE49-F238E27FC236}">
                <a16:creationId xmlns:a16="http://schemas.microsoft.com/office/drawing/2014/main" id="{45EBD079-9696-A685-B2A1-C1AD0AFEFDCF}"/>
              </a:ext>
            </a:extLst>
          </p:cNvPr>
          <p:cNvPicPr>
            <a:picLocks noChangeAspect="1"/>
          </p:cNvPicPr>
          <p:nvPr/>
        </p:nvPicPr>
        <p:blipFill>
          <a:blip r:embed="rId3"/>
          <a:stretch>
            <a:fillRect/>
          </a:stretch>
        </p:blipFill>
        <p:spPr>
          <a:xfrm>
            <a:off x="88899" y="2865399"/>
            <a:ext cx="11988203" cy="2251178"/>
          </a:xfrm>
          <a:prstGeom prst="rect">
            <a:avLst/>
          </a:prstGeom>
        </p:spPr>
      </p:pic>
      <p:grpSp>
        <p:nvGrpSpPr>
          <p:cNvPr id="15" name="Group 14">
            <a:extLst>
              <a:ext uri="{FF2B5EF4-FFF2-40B4-BE49-F238E27FC236}">
                <a16:creationId xmlns:a16="http://schemas.microsoft.com/office/drawing/2014/main" id="{FF7AEB73-4E24-A598-2324-12E8E55538A7}"/>
              </a:ext>
            </a:extLst>
          </p:cNvPr>
          <p:cNvGrpSpPr/>
          <p:nvPr/>
        </p:nvGrpSpPr>
        <p:grpSpPr>
          <a:xfrm>
            <a:off x="7420931" y="4667445"/>
            <a:ext cx="529096" cy="470324"/>
            <a:chOff x="7381702" y="4170157"/>
            <a:chExt cx="529096" cy="470324"/>
          </a:xfrm>
        </p:grpSpPr>
        <p:sp>
          <p:nvSpPr>
            <p:cNvPr id="6" name="Oval 5">
              <a:extLst>
                <a:ext uri="{FF2B5EF4-FFF2-40B4-BE49-F238E27FC236}">
                  <a16:creationId xmlns:a16="http://schemas.microsoft.com/office/drawing/2014/main" id="{452B60AC-8073-EFA9-A84D-845C53AE8581}"/>
                </a:ext>
              </a:extLst>
            </p:cNvPr>
            <p:cNvSpPr/>
            <p:nvPr/>
          </p:nvSpPr>
          <p:spPr>
            <a:xfrm>
              <a:off x="7381702" y="4170157"/>
              <a:ext cx="103537" cy="101720"/>
            </a:xfrm>
            <a:prstGeom prst="ellips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0E939480-326C-E027-8154-DB29D19514AE}"/>
                </a:ext>
              </a:extLst>
            </p:cNvPr>
            <p:cNvCxnSpPr>
              <a:cxnSpLocks/>
              <a:stCxn id="6" idx="5"/>
            </p:cNvCxnSpPr>
            <p:nvPr/>
          </p:nvCxnSpPr>
          <p:spPr>
            <a:xfrm>
              <a:off x="7470076" y="4256980"/>
              <a:ext cx="440722" cy="3835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2" name="TextBox 21">
            <a:extLst>
              <a:ext uri="{FF2B5EF4-FFF2-40B4-BE49-F238E27FC236}">
                <a16:creationId xmlns:a16="http://schemas.microsoft.com/office/drawing/2014/main" id="{E3777219-F525-14E8-3337-D96342B47E0B}"/>
              </a:ext>
            </a:extLst>
          </p:cNvPr>
          <p:cNvSpPr txBox="1"/>
          <p:nvPr/>
        </p:nvSpPr>
        <p:spPr>
          <a:xfrm>
            <a:off x="7434283" y="5220383"/>
            <a:ext cx="4410386" cy="369332"/>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en-GB" dirty="0"/>
              <a:t>Baseline+12 overtime sheets in this week</a:t>
            </a:r>
          </a:p>
        </p:txBody>
      </p:sp>
      <p:grpSp>
        <p:nvGrpSpPr>
          <p:cNvPr id="23" name="Group 22">
            <a:extLst>
              <a:ext uri="{FF2B5EF4-FFF2-40B4-BE49-F238E27FC236}">
                <a16:creationId xmlns:a16="http://schemas.microsoft.com/office/drawing/2014/main" id="{BDF81653-A8F4-0872-C3C2-0D3A7FCD6578}"/>
              </a:ext>
            </a:extLst>
          </p:cNvPr>
          <p:cNvGrpSpPr/>
          <p:nvPr/>
        </p:nvGrpSpPr>
        <p:grpSpPr>
          <a:xfrm>
            <a:off x="1964543" y="4709894"/>
            <a:ext cx="651066" cy="636384"/>
            <a:chOff x="7381702" y="4170157"/>
            <a:chExt cx="651066" cy="636384"/>
          </a:xfrm>
        </p:grpSpPr>
        <p:sp>
          <p:nvSpPr>
            <p:cNvPr id="24" name="Oval 23">
              <a:extLst>
                <a:ext uri="{FF2B5EF4-FFF2-40B4-BE49-F238E27FC236}">
                  <a16:creationId xmlns:a16="http://schemas.microsoft.com/office/drawing/2014/main" id="{47DA126D-5F54-BE34-A1CE-61C4CB6D56A1}"/>
                </a:ext>
              </a:extLst>
            </p:cNvPr>
            <p:cNvSpPr/>
            <p:nvPr/>
          </p:nvSpPr>
          <p:spPr>
            <a:xfrm>
              <a:off x="7381702" y="4170157"/>
              <a:ext cx="103537" cy="101720"/>
            </a:xfrm>
            <a:prstGeom prst="ellips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a:extLst>
                <a:ext uri="{FF2B5EF4-FFF2-40B4-BE49-F238E27FC236}">
                  <a16:creationId xmlns:a16="http://schemas.microsoft.com/office/drawing/2014/main" id="{957FF7CB-09D6-8903-5C84-A4ADA32BDDDD}"/>
                </a:ext>
              </a:extLst>
            </p:cNvPr>
            <p:cNvCxnSpPr>
              <a:cxnSpLocks/>
              <a:stCxn id="24" idx="5"/>
            </p:cNvCxnSpPr>
            <p:nvPr/>
          </p:nvCxnSpPr>
          <p:spPr>
            <a:xfrm>
              <a:off x="7470076" y="4256980"/>
              <a:ext cx="562692" cy="54956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7" name="TextBox 26">
            <a:extLst>
              <a:ext uri="{FF2B5EF4-FFF2-40B4-BE49-F238E27FC236}">
                <a16:creationId xmlns:a16="http://schemas.microsoft.com/office/drawing/2014/main" id="{302F5E9A-1F4C-6A13-D297-97F2BB4FAE1B}"/>
              </a:ext>
            </a:extLst>
          </p:cNvPr>
          <p:cNvSpPr txBox="1"/>
          <p:nvPr/>
        </p:nvSpPr>
        <p:spPr>
          <a:xfrm>
            <a:off x="1010093" y="2004988"/>
            <a:ext cx="5085907" cy="646331"/>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en-GB" dirty="0"/>
              <a:t>2011 baseline: If only stand-by team intervened this would be the colour every week of 2011</a:t>
            </a:r>
          </a:p>
        </p:txBody>
      </p:sp>
      <p:grpSp>
        <p:nvGrpSpPr>
          <p:cNvPr id="36" name="Group 35">
            <a:extLst>
              <a:ext uri="{FF2B5EF4-FFF2-40B4-BE49-F238E27FC236}">
                <a16:creationId xmlns:a16="http://schemas.microsoft.com/office/drawing/2014/main" id="{E9DA032D-62BE-893E-D525-A373DCDF9248}"/>
              </a:ext>
            </a:extLst>
          </p:cNvPr>
          <p:cNvGrpSpPr/>
          <p:nvPr/>
        </p:nvGrpSpPr>
        <p:grpSpPr>
          <a:xfrm>
            <a:off x="6351690" y="2700617"/>
            <a:ext cx="788182" cy="630546"/>
            <a:chOff x="7381702" y="3641331"/>
            <a:chExt cx="788182" cy="630546"/>
          </a:xfrm>
        </p:grpSpPr>
        <p:sp>
          <p:nvSpPr>
            <p:cNvPr id="37" name="Oval 36">
              <a:extLst>
                <a:ext uri="{FF2B5EF4-FFF2-40B4-BE49-F238E27FC236}">
                  <a16:creationId xmlns:a16="http://schemas.microsoft.com/office/drawing/2014/main" id="{AB7ED472-B931-93B3-CAB3-B6CD6501AB95}"/>
                </a:ext>
              </a:extLst>
            </p:cNvPr>
            <p:cNvSpPr/>
            <p:nvPr/>
          </p:nvSpPr>
          <p:spPr>
            <a:xfrm>
              <a:off x="7381702" y="4170157"/>
              <a:ext cx="103537" cy="101720"/>
            </a:xfrm>
            <a:prstGeom prst="ellips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a:extLst>
                <a:ext uri="{FF2B5EF4-FFF2-40B4-BE49-F238E27FC236}">
                  <a16:creationId xmlns:a16="http://schemas.microsoft.com/office/drawing/2014/main" id="{DBE3F62E-7256-B5C3-5FC2-27090D0E38A1}"/>
                </a:ext>
              </a:extLst>
            </p:cNvPr>
            <p:cNvCxnSpPr>
              <a:cxnSpLocks/>
            </p:cNvCxnSpPr>
            <p:nvPr/>
          </p:nvCxnSpPr>
          <p:spPr>
            <a:xfrm flipV="1">
              <a:off x="7485239" y="3641331"/>
              <a:ext cx="684645" cy="54956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39" name="TextBox 38">
            <a:extLst>
              <a:ext uri="{FF2B5EF4-FFF2-40B4-BE49-F238E27FC236}">
                <a16:creationId xmlns:a16="http://schemas.microsoft.com/office/drawing/2014/main" id="{A59084D5-660F-42DF-FB27-9E0F7A63908A}"/>
              </a:ext>
            </a:extLst>
          </p:cNvPr>
          <p:cNvSpPr txBox="1"/>
          <p:nvPr/>
        </p:nvSpPr>
        <p:spPr>
          <a:xfrm>
            <a:off x="7280413" y="2317910"/>
            <a:ext cx="4496591" cy="369332"/>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en-GB" dirty="0"/>
              <a:t>Baseline+9 overtime sheets in this week</a:t>
            </a:r>
          </a:p>
        </p:txBody>
      </p:sp>
      <p:sp>
        <p:nvSpPr>
          <p:cNvPr id="4" name="TextBox 3">
            <a:extLst>
              <a:ext uri="{FF2B5EF4-FFF2-40B4-BE49-F238E27FC236}">
                <a16:creationId xmlns:a16="http://schemas.microsoft.com/office/drawing/2014/main" id="{386FB66D-3B70-ACF3-061E-B67393F2571F}"/>
              </a:ext>
            </a:extLst>
          </p:cNvPr>
          <p:cNvSpPr txBox="1"/>
          <p:nvPr/>
        </p:nvSpPr>
        <p:spPr>
          <a:xfrm>
            <a:off x="2402959" y="4811614"/>
            <a:ext cx="6049926" cy="307777"/>
          </a:xfrm>
          <a:prstGeom prst="rect">
            <a:avLst/>
          </a:prstGeom>
          <a:noFill/>
        </p:spPr>
        <p:txBody>
          <a:bodyPr wrap="square" rtlCol="0">
            <a:spAutoFit/>
          </a:bodyPr>
          <a:lstStyle/>
          <a:p>
            <a:r>
              <a:rPr lang="en-GB" sz="1400" dirty="0">
                <a:solidFill>
                  <a:srgbClr val="C00000"/>
                </a:solidFill>
              </a:rPr>
              <a:t>Colour intensity represents number of overtime sheets submitted</a:t>
            </a:r>
          </a:p>
        </p:txBody>
      </p:sp>
      <p:grpSp>
        <p:nvGrpSpPr>
          <p:cNvPr id="7" name="Group 6">
            <a:extLst>
              <a:ext uri="{FF2B5EF4-FFF2-40B4-BE49-F238E27FC236}">
                <a16:creationId xmlns:a16="http://schemas.microsoft.com/office/drawing/2014/main" id="{0A836040-E3CE-0CD1-2637-4A902F1A5F82}"/>
              </a:ext>
            </a:extLst>
          </p:cNvPr>
          <p:cNvGrpSpPr/>
          <p:nvPr/>
        </p:nvGrpSpPr>
        <p:grpSpPr>
          <a:xfrm>
            <a:off x="2789783" y="2733555"/>
            <a:ext cx="788182" cy="630546"/>
            <a:chOff x="7381702" y="3641331"/>
            <a:chExt cx="788182" cy="630546"/>
          </a:xfrm>
        </p:grpSpPr>
        <p:sp>
          <p:nvSpPr>
            <p:cNvPr id="8" name="Oval 7">
              <a:extLst>
                <a:ext uri="{FF2B5EF4-FFF2-40B4-BE49-F238E27FC236}">
                  <a16:creationId xmlns:a16="http://schemas.microsoft.com/office/drawing/2014/main" id="{BA97BB49-5E30-0724-F709-DFB1492A552C}"/>
                </a:ext>
              </a:extLst>
            </p:cNvPr>
            <p:cNvSpPr/>
            <p:nvPr/>
          </p:nvSpPr>
          <p:spPr>
            <a:xfrm>
              <a:off x="7381702" y="4170157"/>
              <a:ext cx="103537" cy="101720"/>
            </a:xfrm>
            <a:prstGeom prst="ellips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7EF9272B-330A-3E80-A402-9779B47D8594}"/>
                </a:ext>
              </a:extLst>
            </p:cNvPr>
            <p:cNvCxnSpPr>
              <a:cxnSpLocks/>
            </p:cNvCxnSpPr>
            <p:nvPr/>
          </p:nvCxnSpPr>
          <p:spPr>
            <a:xfrm flipV="1">
              <a:off x="7485239" y="3641331"/>
              <a:ext cx="684645" cy="54956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2" name="TextBox 11">
            <a:extLst>
              <a:ext uri="{FF2B5EF4-FFF2-40B4-BE49-F238E27FC236}">
                <a16:creationId xmlns:a16="http://schemas.microsoft.com/office/drawing/2014/main" id="{66F133E0-1AB8-0EE6-0CBA-A312E8E40380}"/>
              </a:ext>
            </a:extLst>
          </p:cNvPr>
          <p:cNvSpPr txBox="1"/>
          <p:nvPr/>
        </p:nvSpPr>
        <p:spPr>
          <a:xfrm>
            <a:off x="1180214" y="5388727"/>
            <a:ext cx="4981780" cy="646331"/>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en-GB" dirty="0"/>
              <a:t>2024 baseline: If only stand-by team intervened this would be the colour every week of 2024</a:t>
            </a:r>
          </a:p>
        </p:txBody>
      </p:sp>
      <p:sp>
        <p:nvSpPr>
          <p:cNvPr id="13" name="Rectangle 12">
            <a:extLst>
              <a:ext uri="{FF2B5EF4-FFF2-40B4-BE49-F238E27FC236}">
                <a16:creationId xmlns:a16="http://schemas.microsoft.com/office/drawing/2014/main" id="{0F541389-3473-47CB-5BA6-DBC03BFEF14C}"/>
              </a:ext>
            </a:extLst>
          </p:cNvPr>
          <p:cNvSpPr/>
          <p:nvPr/>
        </p:nvSpPr>
        <p:spPr>
          <a:xfrm>
            <a:off x="245097" y="3413663"/>
            <a:ext cx="11613823" cy="121296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ooter Placeholder 13">
            <a:extLst>
              <a:ext uri="{FF2B5EF4-FFF2-40B4-BE49-F238E27FC236}">
                <a16:creationId xmlns:a16="http://schemas.microsoft.com/office/drawing/2014/main" id="{35C78BA6-7521-44A7-4F28-60BEFF80B7F1}"/>
              </a:ext>
            </a:extLst>
          </p:cNvPr>
          <p:cNvSpPr>
            <a:spLocks noGrp="1"/>
          </p:cNvSpPr>
          <p:nvPr>
            <p:ph type="ftr" sz="quarter" idx="11"/>
          </p:nvPr>
        </p:nvSpPr>
        <p:spPr/>
        <p:txBody>
          <a:bodyPr/>
          <a:lstStyle/>
          <a:p>
            <a:r>
              <a:rPr lang="en-GB"/>
              <a:t>Joint Accelerator Performance Workshop 2024</a:t>
            </a:r>
            <a:endParaRPr lang="en-CH" dirty="0"/>
          </a:p>
        </p:txBody>
      </p:sp>
      <p:sp>
        <p:nvSpPr>
          <p:cNvPr id="17" name="Date Placeholder 16">
            <a:extLst>
              <a:ext uri="{FF2B5EF4-FFF2-40B4-BE49-F238E27FC236}">
                <a16:creationId xmlns:a16="http://schemas.microsoft.com/office/drawing/2014/main" id="{066960E9-3F35-E1E4-62EE-811FF9B2063D}"/>
              </a:ext>
            </a:extLst>
          </p:cNvPr>
          <p:cNvSpPr>
            <a:spLocks noGrp="1"/>
          </p:cNvSpPr>
          <p:nvPr>
            <p:ph type="dt" sz="half" idx="10"/>
          </p:nvPr>
        </p:nvSpPr>
        <p:spPr/>
        <p:txBody>
          <a:bodyPr/>
          <a:lstStyle/>
          <a:p>
            <a:r>
              <a:rPr lang="de-CH"/>
              <a:t>12.12.24 | Kostas Papastergiou </a:t>
            </a:r>
            <a:endParaRPr lang="en-CH" dirty="0"/>
          </a:p>
        </p:txBody>
      </p:sp>
      <p:sp>
        <p:nvSpPr>
          <p:cNvPr id="18" name="Slide Number Placeholder 17">
            <a:extLst>
              <a:ext uri="{FF2B5EF4-FFF2-40B4-BE49-F238E27FC236}">
                <a16:creationId xmlns:a16="http://schemas.microsoft.com/office/drawing/2014/main" id="{7831DDA5-B74A-7DBD-9B51-9533F8BCF0EF}"/>
              </a:ext>
            </a:extLst>
          </p:cNvPr>
          <p:cNvSpPr>
            <a:spLocks noGrp="1"/>
          </p:cNvSpPr>
          <p:nvPr>
            <p:ph type="sldNum" sz="quarter" idx="12"/>
          </p:nvPr>
        </p:nvSpPr>
        <p:spPr/>
        <p:txBody>
          <a:bodyPr/>
          <a:lstStyle/>
          <a:p>
            <a:r>
              <a:rPr lang="en-GB"/>
              <a:t>	</a:t>
            </a:r>
            <a:fld id="{7A5CF2A5-AD27-EF4B-AC83-94768BAA60C8}" type="slidenum">
              <a:rPr lang="en-CH" smtClean="0"/>
              <a:pPr/>
              <a:t>19</a:t>
            </a:fld>
            <a:endParaRPr lang="en-CH" dirty="0"/>
          </a:p>
        </p:txBody>
      </p:sp>
    </p:spTree>
    <p:extLst>
      <p:ext uri="{BB962C8B-B14F-4D97-AF65-F5344CB8AC3E}">
        <p14:creationId xmlns:p14="http://schemas.microsoft.com/office/powerpoint/2010/main" val="3391153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96D04-2ADF-B428-47B2-423B59E31739}"/>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22D20FBC-069D-192D-2F07-035A038D34CA}"/>
              </a:ext>
            </a:extLst>
          </p:cNvPr>
          <p:cNvSpPr>
            <a:spLocks noGrp="1"/>
          </p:cNvSpPr>
          <p:nvPr>
            <p:ph idx="1"/>
          </p:nvPr>
        </p:nvSpPr>
        <p:spPr/>
        <p:txBody>
          <a:bodyPr/>
          <a:lstStyle/>
          <a:p>
            <a:r>
              <a:rPr lang="en-GB" dirty="0"/>
              <a:t>Why analyse stand-by service data</a:t>
            </a:r>
          </a:p>
          <a:p>
            <a:r>
              <a:rPr lang="en-GB" dirty="0"/>
              <a:t>Description of the dataset</a:t>
            </a:r>
          </a:p>
          <a:p>
            <a:r>
              <a:rPr lang="en-GB" dirty="0"/>
              <a:t>Anatomy of an intervention</a:t>
            </a:r>
          </a:p>
          <a:p>
            <a:r>
              <a:rPr lang="en-GB" dirty="0"/>
              <a:t>Statistics and trends of interventions at CERN</a:t>
            </a:r>
          </a:p>
          <a:p>
            <a:r>
              <a:rPr lang="en-GB" dirty="0"/>
              <a:t>Automation in the service of Teams</a:t>
            </a:r>
          </a:p>
          <a:p>
            <a:r>
              <a:rPr lang="en-GB" dirty="0"/>
              <a:t>Take away messages</a:t>
            </a:r>
          </a:p>
          <a:p>
            <a:endParaRPr lang="en-GB" dirty="0"/>
          </a:p>
        </p:txBody>
      </p:sp>
      <p:sp>
        <p:nvSpPr>
          <p:cNvPr id="4" name="Footer Placeholder 3">
            <a:extLst>
              <a:ext uri="{FF2B5EF4-FFF2-40B4-BE49-F238E27FC236}">
                <a16:creationId xmlns:a16="http://schemas.microsoft.com/office/drawing/2014/main" id="{104E757A-DEC3-8DBD-0F44-0DB5F3A0BDFD}"/>
              </a:ext>
            </a:extLst>
          </p:cNvPr>
          <p:cNvSpPr>
            <a:spLocks noGrp="1"/>
          </p:cNvSpPr>
          <p:nvPr>
            <p:ph type="ftr" sz="quarter" idx="11"/>
          </p:nvPr>
        </p:nvSpPr>
        <p:spPr/>
        <p:txBody>
          <a:bodyPr/>
          <a:lstStyle/>
          <a:p>
            <a:r>
              <a:rPr lang="en-GB"/>
              <a:t>Joint Accelerator Performance Workshop 2024</a:t>
            </a:r>
            <a:endParaRPr lang="en-CH" dirty="0"/>
          </a:p>
        </p:txBody>
      </p:sp>
      <p:sp>
        <p:nvSpPr>
          <p:cNvPr id="6" name="Date Placeholder 5">
            <a:extLst>
              <a:ext uri="{FF2B5EF4-FFF2-40B4-BE49-F238E27FC236}">
                <a16:creationId xmlns:a16="http://schemas.microsoft.com/office/drawing/2014/main" id="{DC2EC11B-CE78-4730-A9D6-9505EC6C08CD}"/>
              </a:ext>
            </a:extLst>
          </p:cNvPr>
          <p:cNvSpPr>
            <a:spLocks noGrp="1"/>
          </p:cNvSpPr>
          <p:nvPr>
            <p:ph type="dt" sz="half" idx="10"/>
          </p:nvPr>
        </p:nvSpPr>
        <p:spPr/>
        <p:txBody>
          <a:bodyPr/>
          <a:lstStyle/>
          <a:p>
            <a:r>
              <a:rPr lang="de-CH"/>
              <a:t>12.12.24 | Kostas Papastergiou </a:t>
            </a:r>
            <a:endParaRPr lang="en-CH" dirty="0"/>
          </a:p>
        </p:txBody>
      </p:sp>
      <p:sp>
        <p:nvSpPr>
          <p:cNvPr id="7" name="Slide Number Placeholder 6">
            <a:extLst>
              <a:ext uri="{FF2B5EF4-FFF2-40B4-BE49-F238E27FC236}">
                <a16:creationId xmlns:a16="http://schemas.microsoft.com/office/drawing/2014/main" id="{E6F3F27A-E0EB-E1AE-2DC8-C675FAF95FA7}"/>
              </a:ext>
            </a:extLst>
          </p:cNvPr>
          <p:cNvSpPr>
            <a:spLocks noGrp="1"/>
          </p:cNvSpPr>
          <p:nvPr>
            <p:ph type="sldNum" sz="quarter" idx="12"/>
          </p:nvPr>
        </p:nvSpPr>
        <p:spPr/>
        <p:txBody>
          <a:bodyPr/>
          <a:lstStyle/>
          <a:p>
            <a:r>
              <a:rPr lang="en-GB" dirty="0"/>
              <a:t>	</a:t>
            </a:r>
            <a:fld id="{7A5CF2A5-AD27-EF4B-AC83-94768BAA60C8}" type="slidenum">
              <a:rPr lang="en-CH" smtClean="0"/>
              <a:pPr/>
              <a:t>2</a:t>
            </a:fld>
            <a:endParaRPr lang="en-CH" dirty="0"/>
          </a:p>
        </p:txBody>
      </p:sp>
    </p:spTree>
    <p:extLst>
      <p:ext uri="{BB962C8B-B14F-4D97-AF65-F5344CB8AC3E}">
        <p14:creationId xmlns:p14="http://schemas.microsoft.com/office/powerpoint/2010/main" val="6522445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we="http://schemas.microsoft.com/office/webextensions/webextension/2010/11" xmlns:pca="http://schemas.microsoft.com/office/powerpoint/2013/contentapp" Requires="we pca">
          <p:graphicFrame>
            <p:nvGraphicFramePr>
              <p:cNvPr id="4" name="Content Placeholder 3">
                <a:extLst>
                  <a:ext uri="{FF2B5EF4-FFF2-40B4-BE49-F238E27FC236}">
                    <a16:creationId xmlns:a16="http://schemas.microsoft.com/office/drawing/2014/main" id="{2D0DFEE6-0F80-3ED8-E4A7-980ECFD25872}"/>
                  </a:ext>
                </a:extLst>
              </p:cNvPr>
              <p:cNvGraphicFramePr>
                <a:graphicFrameLocks noGrp="1"/>
              </p:cNvGraphicFramePr>
              <p:nvPr>
                <p:ph idx="1"/>
                <p:extLst>
                  <p:ext uri="{D42A27DB-BD31-4B8C-83A1-F6EECF244321}">
                    <p14:modId xmlns:p14="http://schemas.microsoft.com/office/powerpoint/2010/main" val="1108382764"/>
                  </p:ext>
                </p:extLst>
              </p:nvPr>
            </p:nvGraphicFramePr>
            <p:xfrm>
              <a:off x="838200" y="342896"/>
              <a:ext cx="9666514" cy="6013454"/>
            </p:xfrm>
            <a:graphic>
              <a:graphicData uri="http://schemas.microsoft.com/office/webextensions/webextension/2010/11">
                <we:webextensionref xmlns:we="http://schemas.microsoft.com/office/webextensions/webextension/2010/11" xmlns:r="http://schemas.openxmlformats.org/officeDocument/2006/relationships" r:id="rId2"/>
              </a:graphicData>
            </a:graphic>
          </p:graphicFrame>
        </mc:Choice>
        <mc:Fallback>
          <p:pic>
            <p:nvPicPr>
              <p:cNvPr id="4" name="Content Placeholder 3">
                <a:extLst>
                  <a:ext uri="{FF2B5EF4-FFF2-40B4-BE49-F238E27FC236}">
                    <a16:creationId xmlns:a16="http://schemas.microsoft.com/office/drawing/2014/main" id="{2D0DFEE6-0F80-3ED8-E4A7-980ECFD25872}"/>
                  </a:ext>
                </a:extLst>
              </p:cNvPr>
              <p:cNvPicPr>
                <a:picLocks noGrp="1" noRot="1" noChangeAspect="1" noMove="1" noResize="1" noEditPoints="1" noAdjustHandles="1" noChangeArrowheads="1" noChangeShapeType="1"/>
              </p:cNvPicPr>
              <p:nvPr/>
            </p:nvPicPr>
            <p:blipFill>
              <a:blip r:embed="rId3"/>
              <a:stretch>
                <a:fillRect/>
              </a:stretch>
            </p:blipFill>
            <p:spPr>
              <a:xfrm>
                <a:off x="838200" y="342896"/>
                <a:ext cx="9666514" cy="6013454"/>
              </a:xfrm>
              <a:prstGeom prst="rect">
                <a:avLst/>
              </a:prstGeom>
            </p:spPr>
          </p:pic>
        </mc:Fallback>
      </mc:AlternateContent>
      <p:sp>
        <p:nvSpPr>
          <p:cNvPr id="5" name="Footer Placeholder 4">
            <a:extLst>
              <a:ext uri="{FF2B5EF4-FFF2-40B4-BE49-F238E27FC236}">
                <a16:creationId xmlns:a16="http://schemas.microsoft.com/office/drawing/2014/main" id="{72675955-8211-C2C8-83BB-A716AC1DA937}"/>
              </a:ext>
            </a:extLst>
          </p:cNvPr>
          <p:cNvSpPr>
            <a:spLocks noGrp="1"/>
          </p:cNvSpPr>
          <p:nvPr>
            <p:ph type="ftr" sz="quarter" idx="11"/>
          </p:nvPr>
        </p:nvSpPr>
        <p:spPr/>
        <p:txBody>
          <a:bodyPr/>
          <a:lstStyle/>
          <a:p>
            <a:r>
              <a:rPr lang="en-GB"/>
              <a:t>Joint Accelerator Performance Workshop 2024</a:t>
            </a:r>
            <a:endParaRPr lang="en-CH" dirty="0"/>
          </a:p>
        </p:txBody>
      </p:sp>
      <p:sp>
        <p:nvSpPr>
          <p:cNvPr id="2" name="Date Placeholder 1">
            <a:extLst>
              <a:ext uri="{FF2B5EF4-FFF2-40B4-BE49-F238E27FC236}">
                <a16:creationId xmlns:a16="http://schemas.microsoft.com/office/drawing/2014/main" id="{DAAFF9D0-B2B3-0195-27BE-CB8A7A61785F}"/>
              </a:ext>
            </a:extLst>
          </p:cNvPr>
          <p:cNvSpPr>
            <a:spLocks noGrp="1"/>
          </p:cNvSpPr>
          <p:nvPr>
            <p:ph type="dt" sz="half" idx="10"/>
          </p:nvPr>
        </p:nvSpPr>
        <p:spPr/>
        <p:txBody>
          <a:bodyPr/>
          <a:lstStyle/>
          <a:p>
            <a:r>
              <a:rPr lang="de-CH"/>
              <a:t>12.12.24 | Kostas Papastergiou </a:t>
            </a:r>
            <a:endParaRPr lang="en-CH" dirty="0"/>
          </a:p>
        </p:txBody>
      </p:sp>
      <p:sp>
        <p:nvSpPr>
          <p:cNvPr id="3" name="Slide Number Placeholder 2">
            <a:extLst>
              <a:ext uri="{FF2B5EF4-FFF2-40B4-BE49-F238E27FC236}">
                <a16:creationId xmlns:a16="http://schemas.microsoft.com/office/drawing/2014/main" id="{6B21AA76-75A3-D5E8-0180-EA6EDD96D710}"/>
              </a:ext>
            </a:extLst>
          </p:cNvPr>
          <p:cNvSpPr>
            <a:spLocks noGrp="1"/>
          </p:cNvSpPr>
          <p:nvPr>
            <p:ph type="sldNum" sz="quarter" idx="12"/>
          </p:nvPr>
        </p:nvSpPr>
        <p:spPr/>
        <p:txBody>
          <a:bodyPr/>
          <a:lstStyle/>
          <a:p>
            <a:r>
              <a:rPr lang="en-GB"/>
              <a:t>	</a:t>
            </a:r>
            <a:fld id="{7A5CF2A5-AD27-EF4B-AC83-94768BAA60C8}" type="slidenum">
              <a:rPr lang="en-CH" smtClean="0"/>
              <a:pPr/>
              <a:t>20</a:t>
            </a:fld>
            <a:endParaRPr lang="en-CH" dirty="0"/>
          </a:p>
        </p:txBody>
      </p:sp>
    </p:spTree>
    <p:extLst>
      <p:ext uri="{BB962C8B-B14F-4D97-AF65-F5344CB8AC3E}">
        <p14:creationId xmlns:p14="http://schemas.microsoft.com/office/powerpoint/2010/main" val="37732397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08918-F55C-B186-05FD-8BAD3F412434}"/>
              </a:ext>
            </a:extLst>
          </p:cNvPr>
          <p:cNvSpPr>
            <a:spLocks noGrp="1"/>
          </p:cNvSpPr>
          <p:nvPr>
            <p:ph type="title"/>
          </p:nvPr>
        </p:nvSpPr>
        <p:spPr/>
        <p:txBody>
          <a:bodyPr/>
          <a:lstStyle/>
          <a:p>
            <a:r>
              <a:rPr lang="en-GB" dirty="0"/>
              <a:t>Anatomy of an on-site intervention</a:t>
            </a:r>
          </a:p>
        </p:txBody>
      </p:sp>
      <p:pic>
        <p:nvPicPr>
          <p:cNvPr id="12" name="Graphic 11" descr="Call center with solid fill">
            <a:extLst>
              <a:ext uri="{FF2B5EF4-FFF2-40B4-BE49-F238E27FC236}">
                <a16:creationId xmlns:a16="http://schemas.microsoft.com/office/drawing/2014/main" id="{E4481EC4-F513-F723-69AD-E65872070B7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3532" y="1850515"/>
            <a:ext cx="914400" cy="914400"/>
          </a:xfrm>
          <a:prstGeom prst="rect">
            <a:avLst/>
          </a:prstGeom>
        </p:spPr>
      </p:pic>
      <p:pic>
        <p:nvPicPr>
          <p:cNvPr id="15" name="Graphic 14" descr="Construction worker female with solid fill">
            <a:extLst>
              <a:ext uri="{FF2B5EF4-FFF2-40B4-BE49-F238E27FC236}">
                <a16:creationId xmlns:a16="http://schemas.microsoft.com/office/drawing/2014/main" id="{A81EE9CB-70BC-A711-3BA7-6846AC99611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777539" y="2186779"/>
            <a:ext cx="600500" cy="600500"/>
          </a:xfrm>
          <a:prstGeom prst="rect">
            <a:avLst/>
          </a:prstGeom>
        </p:spPr>
      </p:pic>
      <p:pic>
        <p:nvPicPr>
          <p:cNvPr id="20" name="Graphic 19" descr="Office worker male with solid fill">
            <a:extLst>
              <a:ext uri="{FF2B5EF4-FFF2-40B4-BE49-F238E27FC236}">
                <a16:creationId xmlns:a16="http://schemas.microsoft.com/office/drawing/2014/main" id="{07D0DE6E-AA18-FAD6-8485-5BAD844988A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66433" y="1904944"/>
            <a:ext cx="531628" cy="531628"/>
          </a:xfrm>
          <a:prstGeom prst="rect">
            <a:avLst/>
          </a:prstGeom>
        </p:spPr>
      </p:pic>
      <p:pic>
        <p:nvPicPr>
          <p:cNvPr id="24" name="Graphic 23" descr="Monthly calendar outline">
            <a:extLst>
              <a:ext uri="{FF2B5EF4-FFF2-40B4-BE49-F238E27FC236}">
                <a16:creationId xmlns:a16="http://schemas.microsoft.com/office/drawing/2014/main" id="{373E488F-D829-DEBF-689F-F5ECA179E8B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842" y="5114321"/>
            <a:ext cx="587597" cy="587597"/>
          </a:xfrm>
          <a:prstGeom prst="rect">
            <a:avLst/>
          </a:prstGeom>
        </p:spPr>
      </p:pic>
      <p:sp>
        <p:nvSpPr>
          <p:cNvPr id="32" name="TextBox 31">
            <a:extLst>
              <a:ext uri="{FF2B5EF4-FFF2-40B4-BE49-F238E27FC236}">
                <a16:creationId xmlns:a16="http://schemas.microsoft.com/office/drawing/2014/main" id="{9F2269F9-9501-4409-31DE-F25F749DE3F5}"/>
              </a:ext>
            </a:extLst>
          </p:cNvPr>
          <p:cNvSpPr txBox="1"/>
          <p:nvPr/>
        </p:nvSpPr>
        <p:spPr>
          <a:xfrm>
            <a:off x="5280554" y="5539672"/>
            <a:ext cx="810309" cy="461665"/>
          </a:xfrm>
          <a:prstGeom prst="rect">
            <a:avLst/>
          </a:prstGeom>
          <a:noFill/>
        </p:spPr>
        <p:txBody>
          <a:bodyPr wrap="square" rtlCol="0">
            <a:spAutoFit/>
          </a:bodyPr>
          <a:lstStyle/>
          <a:p>
            <a:r>
              <a:rPr lang="en-GB" sz="1200" dirty="0">
                <a:solidFill>
                  <a:schemeClr val="accent2"/>
                </a:solidFill>
              </a:rPr>
              <a:t>Parts +</a:t>
            </a:r>
            <a:br>
              <a:rPr lang="en-GB" sz="1200" dirty="0">
                <a:solidFill>
                  <a:schemeClr val="accent2"/>
                </a:solidFill>
              </a:rPr>
            </a:br>
            <a:r>
              <a:rPr lang="en-GB" sz="1200" dirty="0">
                <a:solidFill>
                  <a:schemeClr val="accent2"/>
                </a:solidFill>
              </a:rPr>
              <a:t>repair</a:t>
            </a:r>
          </a:p>
        </p:txBody>
      </p:sp>
      <p:sp>
        <p:nvSpPr>
          <p:cNvPr id="33" name="TextBox 32">
            <a:extLst>
              <a:ext uri="{FF2B5EF4-FFF2-40B4-BE49-F238E27FC236}">
                <a16:creationId xmlns:a16="http://schemas.microsoft.com/office/drawing/2014/main" id="{31431101-8A15-838D-0FD3-A7617991A711}"/>
              </a:ext>
            </a:extLst>
          </p:cNvPr>
          <p:cNvSpPr txBox="1"/>
          <p:nvPr/>
        </p:nvSpPr>
        <p:spPr>
          <a:xfrm>
            <a:off x="3170020" y="5918440"/>
            <a:ext cx="1088016" cy="461665"/>
          </a:xfrm>
          <a:prstGeom prst="rect">
            <a:avLst/>
          </a:prstGeom>
          <a:noFill/>
        </p:spPr>
        <p:txBody>
          <a:bodyPr wrap="square" rtlCol="0">
            <a:spAutoFit/>
          </a:bodyPr>
          <a:lstStyle/>
          <a:p>
            <a:r>
              <a:rPr lang="en-GB" sz="1200" dirty="0">
                <a:solidFill>
                  <a:schemeClr val="accent2"/>
                </a:solidFill>
              </a:rPr>
              <a:t>Remote diagnostic</a:t>
            </a:r>
          </a:p>
        </p:txBody>
      </p:sp>
      <p:sp>
        <p:nvSpPr>
          <p:cNvPr id="36" name="TextBox 35">
            <a:extLst>
              <a:ext uri="{FF2B5EF4-FFF2-40B4-BE49-F238E27FC236}">
                <a16:creationId xmlns:a16="http://schemas.microsoft.com/office/drawing/2014/main" id="{7C4F9899-3FAD-E94D-AEB4-F0B2F9D4C9FD}"/>
              </a:ext>
            </a:extLst>
          </p:cNvPr>
          <p:cNvSpPr txBox="1"/>
          <p:nvPr/>
        </p:nvSpPr>
        <p:spPr>
          <a:xfrm>
            <a:off x="174290" y="5861806"/>
            <a:ext cx="1323113" cy="738664"/>
          </a:xfrm>
          <a:prstGeom prst="rect">
            <a:avLst/>
          </a:prstGeom>
          <a:noFill/>
        </p:spPr>
        <p:txBody>
          <a:bodyPr wrap="square" rtlCol="0">
            <a:spAutoFit/>
          </a:bodyPr>
          <a:lstStyle/>
          <a:p>
            <a:r>
              <a:rPr lang="en-GB" sz="1400" dirty="0"/>
              <a:t>Planning &amp; occasional modifications</a:t>
            </a:r>
          </a:p>
        </p:txBody>
      </p:sp>
      <p:pic>
        <p:nvPicPr>
          <p:cNvPr id="41" name="Graphic 40" descr="Construction worker female with solid fill">
            <a:extLst>
              <a:ext uri="{FF2B5EF4-FFF2-40B4-BE49-F238E27FC236}">
                <a16:creationId xmlns:a16="http://schemas.microsoft.com/office/drawing/2014/main" id="{32FD7F0A-6E2C-FDDF-B1C4-3AB17B7718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55548" y="1972997"/>
            <a:ext cx="914400" cy="914400"/>
          </a:xfrm>
          <a:prstGeom prst="rect">
            <a:avLst/>
          </a:prstGeom>
        </p:spPr>
      </p:pic>
      <p:sp>
        <p:nvSpPr>
          <p:cNvPr id="48" name="Arrow: Pentagon 47">
            <a:extLst>
              <a:ext uri="{FF2B5EF4-FFF2-40B4-BE49-F238E27FC236}">
                <a16:creationId xmlns:a16="http://schemas.microsoft.com/office/drawing/2014/main" id="{6E1D83FB-3950-EB3B-D3A1-A426B05D145C}"/>
              </a:ext>
            </a:extLst>
          </p:cNvPr>
          <p:cNvSpPr/>
          <p:nvPr/>
        </p:nvSpPr>
        <p:spPr>
          <a:xfrm>
            <a:off x="266553" y="4943623"/>
            <a:ext cx="897766" cy="114401"/>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Arrow: Pentagon 48">
            <a:extLst>
              <a:ext uri="{FF2B5EF4-FFF2-40B4-BE49-F238E27FC236}">
                <a16:creationId xmlns:a16="http://schemas.microsoft.com/office/drawing/2014/main" id="{D16A6C0F-9A43-ED10-77CC-3502A9D2B522}"/>
              </a:ext>
            </a:extLst>
          </p:cNvPr>
          <p:cNvSpPr/>
          <p:nvPr/>
        </p:nvSpPr>
        <p:spPr>
          <a:xfrm>
            <a:off x="1323528" y="4938529"/>
            <a:ext cx="776022" cy="115305"/>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Arrow: Pentagon 49">
            <a:extLst>
              <a:ext uri="{FF2B5EF4-FFF2-40B4-BE49-F238E27FC236}">
                <a16:creationId xmlns:a16="http://schemas.microsoft.com/office/drawing/2014/main" id="{F7BF2069-EDD5-41CF-E0C8-83F5B0924E5A}"/>
              </a:ext>
            </a:extLst>
          </p:cNvPr>
          <p:cNvSpPr/>
          <p:nvPr/>
        </p:nvSpPr>
        <p:spPr>
          <a:xfrm>
            <a:off x="3239125" y="4934658"/>
            <a:ext cx="587592" cy="114401"/>
          </a:xfrm>
          <a:prstGeom prst="homePlat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Arrow: Pentagon 50">
            <a:extLst>
              <a:ext uri="{FF2B5EF4-FFF2-40B4-BE49-F238E27FC236}">
                <a16:creationId xmlns:a16="http://schemas.microsoft.com/office/drawing/2014/main" id="{20920153-53FE-2714-4097-C3DAC48E62A8}"/>
              </a:ext>
            </a:extLst>
          </p:cNvPr>
          <p:cNvSpPr/>
          <p:nvPr/>
        </p:nvSpPr>
        <p:spPr>
          <a:xfrm>
            <a:off x="5348623" y="4932257"/>
            <a:ext cx="1067501" cy="116802"/>
          </a:xfrm>
          <a:prstGeom prst="homePlat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Arrow: Pentagon 51">
            <a:extLst>
              <a:ext uri="{FF2B5EF4-FFF2-40B4-BE49-F238E27FC236}">
                <a16:creationId xmlns:a16="http://schemas.microsoft.com/office/drawing/2014/main" id="{0719C542-D0A4-B16B-FF56-6AEFBA0AC1C7}"/>
              </a:ext>
            </a:extLst>
          </p:cNvPr>
          <p:cNvSpPr/>
          <p:nvPr/>
        </p:nvSpPr>
        <p:spPr>
          <a:xfrm>
            <a:off x="7937766" y="4919443"/>
            <a:ext cx="571319" cy="139898"/>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6" name="Graphic 55" descr="Hourglass Finished with solid fill">
            <a:extLst>
              <a:ext uri="{FF2B5EF4-FFF2-40B4-BE49-F238E27FC236}">
                <a16:creationId xmlns:a16="http://schemas.microsoft.com/office/drawing/2014/main" id="{DE14624E-9FB5-6A97-5792-87954BCCBED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523923" y="5213661"/>
            <a:ext cx="369332" cy="369332"/>
          </a:xfrm>
          <a:prstGeom prst="rect">
            <a:avLst/>
          </a:prstGeom>
        </p:spPr>
      </p:pic>
      <p:pic>
        <p:nvPicPr>
          <p:cNvPr id="59" name="Graphic 58" descr="Bug under magnifying glass with solid fill">
            <a:extLst>
              <a:ext uri="{FF2B5EF4-FFF2-40B4-BE49-F238E27FC236}">
                <a16:creationId xmlns:a16="http://schemas.microsoft.com/office/drawing/2014/main" id="{7C7800EF-3FE0-001F-B4D4-5FD18080562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770082" y="5170595"/>
            <a:ext cx="439669" cy="439669"/>
          </a:xfrm>
          <a:prstGeom prst="rect">
            <a:avLst/>
          </a:prstGeom>
        </p:spPr>
      </p:pic>
      <p:pic>
        <p:nvPicPr>
          <p:cNvPr id="62" name="Graphic 61" descr="Wrench with solid fill">
            <a:extLst>
              <a:ext uri="{FF2B5EF4-FFF2-40B4-BE49-F238E27FC236}">
                <a16:creationId xmlns:a16="http://schemas.microsoft.com/office/drawing/2014/main" id="{7D5DA134-DD69-04D4-49A1-8612F26BCE7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745101" y="5160796"/>
            <a:ext cx="439670" cy="439670"/>
          </a:xfrm>
          <a:prstGeom prst="rect">
            <a:avLst/>
          </a:prstGeom>
        </p:spPr>
      </p:pic>
      <p:pic>
        <p:nvPicPr>
          <p:cNvPr id="65" name="Graphic 64" descr="Online meeting with solid fill">
            <a:extLst>
              <a:ext uri="{FF2B5EF4-FFF2-40B4-BE49-F238E27FC236}">
                <a16:creationId xmlns:a16="http://schemas.microsoft.com/office/drawing/2014/main" id="{3FA58854-0AB2-6D5C-D0B2-7A3C1C222B1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1117364" y="5096533"/>
            <a:ext cx="519035" cy="519035"/>
          </a:xfrm>
          <a:prstGeom prst="rect">
            <a:avLst/>
          </a:prstGeom>
        </p:spPr>
      </p:pic>
      <p:sp>
        <p:nvSpPr>
          <p:cNvPr id="66" name="TextBox 65">
            <a:extLst>
              <a:ext uri="{FF2B5EF4-FFF2-40B4-BE49-F238E27FC236}">
                <a16:creationId xmlns:a16="http://schemas.microsoft.com/office/drawing/2014/main" id="{A305443E-544A-22FA-DF92-D3DF847BAB53}"/>
              </a:ext>
            </a:extLst>
          </p:cNvPr>
          <p:cNvSpPr txBox="1"/>
          <p:nvPr/>
        </p:nvSpPr>
        <p:spPr>
          <a:xfrm>
            <a:off x="1485316" y="2165724"/>
            <a:ext cx="1094514" cy="369332"/>
          </a:xfrm>
          <a:prstGeom prst="rect">
            <a:avLst/>
          </a:prstGeom>
          <a:noFill/>
        </p:spPr>
        <p:txBody>
          <a:bodyPr wrap="square" rtlCol="0">
            <a:spAutoFit/>
          </a:bodyPr>
          <a:lstStyle/>
          <a:p>
            <a:pPr algn="ctr"/>
            <a:r>
              <a:rPr lang="en-GB" dirty="0"/>
              <a:t>BEFORE</a:t>
            </a:r>
          </a:p>
        </p:txBody>
      </p:sp>
      <p:sp>
        <p:nvSpPr>
          <p:cNvPr id="67" name="TextBox 66">
            <a:extLst>
              <a:ext uri="{FF2B5EF4-FFF2-40B4-BE49-F238E27FC236}">
                <a16:creationId xmlns:a16="http://schemas.microsoft.com/office/drawing/2014/main" id="{3C90509C-7C36-927D-37F3-0F468512E71E}"/>
              </a:ext>
            </a:extLst>
          </p:cNvPr>
          <p:cNvSpPr txBox="1"/>
          <p:nvPr/>
        </p:nvSpPr>
        <p:spPr>
          <a:xfrm>
            <a:off x="9445460" y="2159853"/>
            <a:ext cx="1094514" cy="369332"/>
          </a:xfrm>
          <a:prstGeom prst="rect">
            <a:avLst/>
          </a:prstGeom>
          <a:noFill/>
        </p:spPr>
        <p:txBody>
          <a:bodyPr wrap="square" rtlCol="0">
            <a:spAutoFit/>
          </a:bodyPr>
          <a:lstStyle/>
          <a:p>
            <a:pPr algn="ctr"/>
            <a:r>
              <a:rPr lang="en-GB" dirty="0"/>
              <a:t>AFTER</a:t>
            </a:r>
          </a:p>
        </p:txBody>
      </p:sp>
      <p:sp>
        <p:nvSpPr>
          <p:cNvPr id="68" name="TextBox 67">
            <a:extLst>
              <a:ext uri="{FF2B5EF4-FFF2-40B4-BE49-F238E27FC236}">
                <a16:creationId xmlns:a16="http://schemas.microsoft.com/office/drawing/2014/main" id="{9FE3BFE9-994A-594D-824F-AC3C20E7765D}"/>
              </a:ext>
            </a:extLst>
          </p:cNvPr>
          <p:cNvSpPr txBox="1"/>
          <p:nvPr/>
        </p:nvSpPr>
        <p:spPr>
          <a:xfrm>
            <a:off x="4956402" y="2178837"/>
            <a:ext cx="1094514" cy="369332"/>
          </a:xfrm>
          <a:prstGeom prst="rect">
            <a:avLst/>
          </a:prstGeom>
          <a:noFill/>
        </p:spPr>
        <p:txBody>
          <a:bodyPr wrap="square" rtlCol="0">
            <a:spAutoFit/>
          </a:bodyPr>
          <a:lstStyle/>
          <a:p>
            <a:pPr algn="ctr"/>
            <a:r>
              <a:rPr lang="en-GB" dirty="0"/>
              <a:t>DURING</a:t>
            </a:r>
          </a:p>
        </p:txBody>
      </p:sp>
      <p:sp>
        <p:nvSpPr>
          <p:cNvPr id="69" name="TextBox 68">
            <a:extLst>
              <a:ext uri="{FF2B5EF4-FFF2-40B4-BE49-F238E27FC236}">
                <a16:creationId xmlns:a16="http://schemas.microsoft.com/office/drawing/2014/main" id="{3BA954FC-E314-4D75-7585-10D976D557FC}"/>
              </a:ext>
            </a:extLst>
          </p:cNvPr>
          <p:cNvSpPr txBox="1"/>
          <p:nvPr/>
        </p:nvSpPr>
        <p:spPr>
          <a:xfrm>
            <a:off x="228373" y="4601385"/>
            <a:ext cx="748478" cy="307777"/>
          </a:xfrm>
          <a:prstGeom prst="rect">
            <a:avLst/>
          </a:prstGeom>
          <a:noFill/>
        </p:spPr>
        <p:txBody>
          <a:bodyPr wrap="square" rtlCol="0">
            <a:spAutoFit/>
          </a:bodyPr>
          <a:lstStyle/>
          <a:p>
            <a:pPr algn="ctr"/>
            <a:r>
              <a:rPr lang="en-GB" sz="1400" dirty="0">
                <a:solidFill>
                  <a:schemeClr val="tx1">
                    <a:lumMod val="50000"/>
                    <a:lumOff val="50000"/>
                  </a:schemeClr>
                </a:solidFill>
              </a:rPr>
              <a:t>10min</a:t>
            </a:r>
            <a:endParaRPr lang="en-GB" sz="1600" dirty="0">
              <a:solidFill>
                <a:schemeClr val="tx1">
                  <a:lumMod val="50000"/>
                  <a:lumOff val="50000"/>
                </a:schemeClr>
              </a:solidFill>
            </a:endParaRPr>
          </a:p>
        </p:txBody>
      </p:sp>
      <p:sp>
        <p:nvSpPr>
          <p:cNvPr id="70" name="TextBox 69">
            <a:extLst>
              <a:ext uri="{FF2B5EF4-FFF2-40B4-BE49-F238E27FC236}">
                <a16:creationId xmlns:a16="http://schemas.microsoft.com/office/drawing/2014/main" id="{81D01099-22F7-6DFE-004A-BFC825449DF7}"/>
              </a:ext>
            </a:extLst>
          </p:cNvPr>
          <p:cNvSpPr txBox="1"/>
          <p:nvPr/>
        </p:nvSpPr>
        <p:spPr>
          <a:xfrm>
            <a:off x="2102787" y="4589906"/>
            <a:ext cx="824857" cy="307777"/>
          </a:xfrm>
          <a:prstGeom prst="rect">
            <a:avLst/>
          </a:prstGeom>
          <a:noFill/>
        </p:spPr>
        <p:txBody>
          <a:bodyPr wrap="square" rtlCol="0">
            <a:spAutoFit/>
          </a:bodyPr>
          <a:lstStyle/>
          <a:p>
            <a:pPr algn="ctr"/>
            <a:r>
              <a:rPr lang="en-GB" sz="1400" dirty="0">
                <a:solidFill>
                  <a:schemeClr val="tx1">
                    <a:lumMod val="50000"/>
                    <a:lumOff val="50000"/>
                  </a:schemeClr>
                </a:solidFill>
              </a:rPr>
              <a:t>15min</a:t>
            </a:r>
            <a:endParaRPr lang="en-GB" sz="1600" dirty="0">
              <a:solidFill>
                <a:schemeClr val="tx1">
                  <a:lumMod val="50000"/>
                  <a:lumOff val="50000"/>
                </a:schemeClr>
              </a:solidFill>
            </a:endParaRPr>
          </a:p>
        </p:txBody>
      </p:sp>
      <p:sp>
        <p:nvSpPr>
          <p:cNvPr id="72" name="Arrow: Pentagon 71">
            <a:extLst>
              <a:ext uri="{FF2B5EF4-FFF2-40B4-BE49-F238E27FC236}">
                <a16:creationId xmlns:a16="http://schemas.microsoft.com/office/drawing/2014/main" id="{6EE7C842-46E0-C111-478F-205CD0914591}"/>
              </a:ext>
            </a:extLst>
          </p:cNvPr>
          <p:cNvSpPr/>
          <p:nvPr/>
        </p:nvSpPr>
        <p:spPr>
          <a:xfrm>
            <a:off x="3888644" y="4947055"/>
            <a:ext cx="506562" cy="136573"/>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Arrow: Pentagon 74">
            <a:extLst>
              <a:ext uri="{FF2B5EF4-FFF2-40B4-BE49-F238E27FC236}">
                <a16:creationId xmlns:a16="http://schemas.microsoft.com/office/drawing/2014/main" id="{4108DEBB-4A60-578B-464F-1A7E263A2AB9}"/>
              </a:ext>
            </a:extLst>
          </p:cNvPr>
          <p:cNvSpPr/>
          <p:nvPr/>
        </p:nvSpPr>
        <p:spPr>
          <a:xfrm>
            <a:off x="4539148" y="4932256"/>
            <a:ext cx="650997" cy="137027"/>
          </a:xfrm>
          <a:prstGeom prst="homePlat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Arrow: Pentagon 76">
            <a:extLst>
              <a:ext uri="{FF2B5EF4-FFF2-40B4-BE49-F238E27FC236}">
                <a16:creationId xmlns:a16="http://schemas.microsoft.com/office/drawing/2014/main" id="{9A9464DF-8BA7-082F-F0AB-D6245BEA5C1B}"/>
              </a:ext>
            </a:extLst>
          </p:cNvPr>
          <p:cNvSpPr/>
          <p:nvPr/>
        </p:nvSpPr>
        <p:spPr>
          <a:xfrm>
            <a:off x="2165466" y="4937531"/>
            <a:ext cx="873581" cy="122228"/>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TextBox 80">
            <a:extLst>
              <a:ext uri="{FF2B5EF4-FFF2-40B4-BE49-F238E27FC236}">
                <a16:creationId xmlns:a16="http://schemas.microsoft.com/office/drawing/2014/main" id="{BDD91635-A1DB-CDC9-2443-6CEC7500CDB2}"/>
              </a:ext>
            </a:extLst>
          </p:cNvPr>
          <p:cNvSpPr txBox="1"/>
          <p:nvPr/>
        </p:nvSpPr>
        <p:spPr>
          <a:xfrm>
            <a:off x="4441289" y="5877698"/>
            <a:ext cx="1057318" cy="461665"/>
          </a:xfrm>
          <a:prstGeom prst="rect">
            <a:avLst/>
          </a:prstGeom>
          <a:noFill/>
        </p:spPr>
        <p:txBody>
          <a:bodyPr wrap="square" rtlCol="0">
            <a:spAutoFit/>
          </a:bodyPr>
          <a:lstStyle/>
          <a:p>
            <a:r>
              <a:rPr lang="en-GB" sz="1200" dirty="0">
                <a:solidFill>
                  <a:schemeClr val="accent2"/>
                </a:solidFill>
              </a:rPr>
              <a:t>On-site diagnostic</a:t>
            </a:r>
          </a:p>
        </p:txBody>
      </p:sp>
      <p:sp>
        <p:nvSpPr>
          <p:cNvPr id="82" name="TextBox 81">
            <a:extLst>
              <a:ext uri="{FF2B5EF4-FFF2-40B4-BE49-F238E27FC236}">
                <a16:creationId xmlns:a16="http://schemas.microsoft.com/office/drawing/2014/main" id="{FE211E45-784C-EC49-7A06-CD3089A679B5}"/>
              </a:ext>
            </a:extLst>
          </p:cNvPr>
          <p:cNvSpPr txBox="1"/>
          <p:nvPr/>
        </p:nvSpPr>
        <p:spPr>
          <a:xfrm>
            <a:off x="6412128" y="5755026"/>
            <a:ext cx="1057318" cy="646331"/>
          </a:xfrm>
          <a:prstGeom prst="rect">
            <a:avLst/>
          </a:prstGeom>
          <a:noFill/>
        </p:spPr>
        <p:txBody>
          <a:bodyPr wrap="square" rtlCol="0">
            <a:spAutoFit/>
          </a:bodyPr>
          <a:lstStyle/>
          <a:p>
            <a:r>
              <a:rPr lang="en-GB" sz="1200" dirty="0">
                <a:solidFill>
                  <a:schemeClr val="accent2"/>
                </a:solidFill>
              </a:rPr>
              <a:t>Verification+ hand-over to OP</a:t>
            </a:r>
          </a:p>
        </p:txBody>
      </p:sp>
      <p:sp>
        <p:nvSpPr>
          <p:cNvPr id="83" name="Arrow: Pentagon 82">
            <a:extLst>
              <a:ext uri="{FF2B5EF4-FFF2-40B4-BE49-F238E27FC236}">
                <a16:creationId xmlns:a16="http://schemas.microsoft.com/office/drawing/2014/main" id="{E91B780C-FBFA-7C42-C1F3-4AA785649D08}"/>
              </a:ext>
            </a:extLst>
          </p:cNvPr>
          <p:cNvSpPr/>
          <p:nvPr/>
        </p:nvSpPr>
        <p:spPr>
          <a:xfrm>
            <a:off x="6500504" y="4931954"/>
            <a:ext cx="690089" cy="137329"/>
          </a:xfrm>
          <a:prstGeom prst="homePlat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TextBox 85">
            <a:extLst>
              <a:ext uri="{FF2B5EF4-FFF2-40B4-BE49-F238E27FC236}">
                <a16:creationId xmlns:a16="http://schemas.microsoft.com/office/drawing/2014/main" id="{9B9F11F3-771E-28AA-FFAC-988006510579}"/>
              </a:ext>
            </a:extLst>
          </p:cNvPr>
          <p:cNvSpPr txBox="1"/>
          <p:nvPr/>
        </p:nvSpPr>
        <p:spPr>
          <a:xfrm>
            <a:off x="7855162" y="5446192"/>
            <a:ext cx="1057318" cy="307777"/>
          </a:xfrm>
          <a:prstGeom prst="rect">
            <a:avLst/>
          </a:prstGeom>
          <a:noFill/>
        </p:spPr>
        <p:txBody>
          <a:bodyPr wrap="square" rtlCol="0">
            <a:spAutoFit/>
          </a:bodyPr>
          <a:lstStyle/>
          <a:p>
            <a:r>
              <a:rPr lang="en-GB" sz="1400" dirty="0"/>
              <a:t>logbook</a:t>
            </a:r>
          </a:p>
        </p:txBody>
      </p:sp>
      <p:sp>
        <p:nvSpPr>
          <p:cNvPr id="87" name="TextBox 86">
            <a:extLst>
              <a:ext uri="{FF2B5EF4-FFF2-40B4-BE49-F238E27FC236}">
                <a16:creationId xmlns:a16="http://schemas.microsoft.com/office/drawing/2014/main" id="{EC22E154-8815-2B89-D68F-3A9C4365B4BA}"/>
              </a:ext>
            </a:extLst>
          </p:cNvPr>
          <p:cNvSpPr txBox="1"/>
          <p:nvPr/>
        </p:nvSpPr>
        <p:spPr>
          <a:xfrm>
            <a:off x="8560191" y="6015377"/>
            <a:ext cx="1057318" cy="738664"/>
          </a:xfrm>
          <a:prstGeom prst="rect">
            <a:avLst/>
          </a:prstGeom>
          <a:noFill/>
        </p:spPr>
        <p:txBody>
          <a:bodyPr wrap="square" rtlCol="0">
            <a:spAutoFit/>
          </a:bodyPr>
          <a:lstStyle/>
          <a:p>
            <a:r>
              <a:rPr lang="en-GB" sz="1400" dirty="0"/>
              <a:t>Logistics item for repair</a:t>
            </a:r>
          </a:p>
        </p:txBody>
      </p:sp>
      <p:sp>
        <p:nvSpPr>
          <p:cNvPr id="88" name="TextBox 87">
            <a:extLst>
              <a:ext uri="{FF2B5EF4-FFF2-40B4-BE49-F238E27FC236}">
                <a16:creationId xmlns:a16="http://schemas.microsoft.com/office/drawing/2014/main" id="{5A3EFD5C-0A12-46FB-5F4B-021ED2C61F34}"/>
              </a:ext>
            </a:extLst>
          </p:cNvPr>
          <p:cNvSpPr txBox="1"/>
          <p:nvPr/>
        </p:nvSpPr>
        <p:spPr>
          <a:xfrm>
            <a:off x="9398458" y="5615948"/>
            <a:ext cx="1057318" cy="738664"/>
          </a:xfrm>
          <a:prstGeom prst="rect">
            <a:avLst/>
          </a:prstGeom>
          <a:noFill/>
        </p:spPr>
        <p:txBody>
          <a:bodyPr wrap="square" rtlCol="0">
            <a:spAutoFit/>
          </a:bodyPr>
          <a:lstStyle/>
          <a:p>
            <a:r>
              <a:rPr lang="en-GB" sz="1400" dirty="0"/>
              <a:t>Overtime sheet (EDH)</a:t>
            </a:r>
          </a:p>
        </p:txBody>
      </p:sp>
      <p:sp>
        <p:nvSpPr>
          <p:cNvPr id="89" name="TextBox 88">
            <a:extLst>
              <a:ext uri="{FF2B5EF4-FFF2-40B4-BE49-F238E27FC236}">
                <a16:creationId xmlns:a16="http://schemas.microsoft.com/office/drawing/2014/main" id="{452D7F41-96D6-A536-E019-03984BE00D48}"/>
              </a:ext>
            </a:extLst>
          </p:cNvPr>
          <p:cNvSpPr txBox="1"/>
          <p:nvPr/>
        </p:nvSpPr>
        <p:spPr>
          <a:xfrm>
            <a:off x="10192065" y="6085649"/>
            <a:ext cx="1057318" cy="523220"/>
          </a:xfrm>
          <a:prstGeom prst="rect">
            <a:avLst/>
          </a:prstGeom>
          <a:noFill/>
        </p:spPr>
        <p:txBody>
          <a:bodyPr wrap="square" rtlCol="0">
            <a:spAutoFit/>
          </a:bodyPr>
          <a:lstStyle/>
          <a:p>
            <a:r>
              <a:rPr lang="en-GB" sz="1400" dirty="0"/>
              <a:t>overtime approvals</a:t>
            </a:r>
          </a:p>
        </p:txBody>
      </p:sp>
      <p:sp>
        <p:nvSpPr>
          <p:cNvPr id="93" name="TextBox 92">
            <a:extLst>
              <a:ext uri="{FF2B5EF4-FFF2-40B4-BE49-F238E27FC236}">
                <a16:creationId xmlns:a16="http://schemas.microsoft.com/office/drawing/2014/main" id="{292F1468-1509-C987-A6B5-5735CBFA171C}"/>
              </a:ext>
            </a:extLst>
          </p:cNvPr>
          <p:cNvSpPr txBox="1"/>
          <p:nvPr/>
        </p:nvSpPr>
        <p:spPr>
          <a:xfrm>
            <a:off x="1252655" y="5624420"/>
            <a:ext cx="1057318" cy="307777"/>
          </a:xfrm>
          <a:prstGeom prst="rect">
            <a:avLst/>
          </a:prstGeom>
          <a:noFill/>
        </p:spPr>
        <p:txBody>
          <a:bodyPr wrap="square" rtlCol="0">
            <a:spAutoFit/>
          </a:bodyPr>
          <a:lstStyle/>
          <a:p>
            <a:r>
              <a:rPr lang="en-GB" sz="1400" dirty="0"/>
              <a:t>Stand-by</a:t>
            </a:r>
          </a:p>
        </p:txBody>
      </p:sp>
      <p:sp>
        <p:nvSpPr>
          <p:cNvPr id="94" name="TextBox 93">
            <a:extLst>
              <a:ext uri="{FF2B5EF4-FFF2-40B4-BE49-F238E27FC236}">
                <a16:creationId xmlns:a16="http://schemas.microsoft.com/office/drawing/2014/main" id="{57E4A9A1-BCF3-5264-8435-CC7F77C259EE}"/>
              </a:ext>
            </a:extLst>
          </p:cNvPr>
          <p:cNvSpPr txBox="1"/>
          <p:nvPr/>
        </p:nvSpPr>
        <p:spPr>
          <a:xfrm>
            <a:off x="2141808" y="5728007"/>
            <a:ext cx="1110828" cy="523220"/>
          </a:xfrm>
          <a:prstGeom prst="rect">
            <a:avLst/>
          </a:prstGeom>
          <a:noFill/>
        </p:spPr>
        <p:txBody>
          <a:bodyPr wrap="square" rtlCol="0">
            <a:spAutoFit/>
          </a:bodyPr>
          <a:lstStyle/>
          <a:p>
            <a:r>
              <a:rPr lang="en-GB" sz="1400" dirty="0"/>
              <a:t>OP </a:t>
            </a:r>
          </a:p>
          <a:p>
            <a:r>
              <a:rPr lang="en-GB" sz="1400" dirty="0"/>
              <a:t>diagnostic</a:t>
            </a:r>
          </a:p>
        </p:txBody>
      </p:sp>
      <p:pic>
        <p:nvPicPr>
          <p:cNvPr id="95" name="Graphic 94" descr="Call center with solid fill">
            <a:extLst>
              <a:ext uri="{FF2B5EF4-FFF2-40B4-BE49-F238E27FC236}">
                <a16:creationId xmlns:a16="http://schemas.microsoft.com/office/drawing/2014/main" id="{9A7EC480-B9E5-9B2E-A38C-E9F3D92C6977}"/>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451922" y="5128795"/>
            <a:ext cx="487153" cy="487153"/>
          </a:xfrm>
          <a:prstGeom prst="rect">
            <a:avLst/>
          </a:prstGeom>
        </p:spPr>
      </p:pic>
      <p:pic>
        <p:nvPicPr>
          <p:cNvPr id="97" name="Graphic 96" descr="Car with solid fill">
            <a:extLst>
              <a:ext uri="{FF2B5EF4-FFF2-40B4-BE49-F238E27FC236}">
                <a16:creationId xmlns:a16="http://schemas.microsoft.com/office/drawing/2014/main" id="{E2DA148F-3F81-40E1-8072-CC4C6E55BAC5}"/>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3929461" y="5131009"/>
            <a:ext cx="466080" cy="466080"/>
          </a:xfrm>
          <a:prstGeom prst="rect">
            <a:avLst/>
          </a:prstGeom>
        </p:spPr>
      </p:pic>
      <p:pic>
        <p:nvPicPr>
          <p:cNvPr id="101" name="Graphic 100" descr="Laptop with solid fill">
            <a:extLst>
              <a:ext uri="{FF2B5EF4-FFF2-40B4-BE49-F238E27FC236}">
                <a16:creationId xmlns:a16="http://schemas.microsoft.com/office/drawing/2014/main" id="{3C3DF976-D958-DA69-9683-00711977835F}"/>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3246936" y="5160796"/>
            <a:ext cx="457200" cy="457200"/>
          </a:xfrm>
          <a:prstGeom prst="rect">
            <a:avLst/>
          </a:prstGeom>
        </p:spPr>
      </p:pic>
      <p:pic>
        <p:nvPicPr>
          <p:cNvPr id="103" name="Graphic 102" descr="Checkbox Checked with solid fill">
            <a:extLst>
              <a:ext uri="{FF2B5EF4-FFF2-40B4-BE49-F238E27FC236}">
                <a16:creationId xmlns:a16="http://schemas.microsoft.com/office/drawing/2014/main" id="{7942917B-DCE0-6128-3CE7-3C43E18EC829}"/>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6454276" y="5059340"/>
            <a:ext cx="676472" cy="676472"/>
          </a:xfrm>
          <a:prstGeom prst="rect">
            <a:avLst/>
          </a:prstGeom>
        </p:spPr>
      </p:pic>
      <p:sp>
        <p:nvSpPr>
          <p:cNvPr id="104" name="Arrow: Pentagon 103">
            <a:extLst>
              <a:ext uri="{FF2B5EF4-FFF2-40B4-BE49-F238E27FC236}">
                <a16:creationId xmlns:a16="http://schemas.microsoft.com/office/drawing/2014/main" id="{84295E6B-9F2B-06A7-2A8A-AE84BD0F574F}"/>
              </a:ext>
            </a:extLst>
          </p:cNvPr>
          <p:cNvSpPr/>
          <p:nvPr/>
        </p:nvSpPr>
        <p:spPr>
          <a:xfrm>
            <a:off x="8641944" y="4919441"/>
            <a:ext cx="641547" cy="139898"/>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5" name="Arrow: Pentagon 104">
            <a:extLst>
              <a:ext uri="{FF2B5EF4-FFF2-40B4-BE49-F238E27FC236}">
                <a16:creationId xmlns:a16="http://schemas.microsoft.com/office/drawing/2014/main" id="{CCA3D807-FEC8-F98E-48AA-4F011875E034}"/>
              </a:ext>
            </a:extLst>
          </p:cNvPr>
          <p:cNvSpPr/>
          <p:nvPr/>
        </p:nvSpPr>
        <p:spPr>
          <a:xfrm>
            <a:off x="9450262" y="4919442"/>
            <a:ext cx="576166" cy="139897"/>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7" name="Straight Connector 106">
            <a:extLst>
              <a:ext uri="{FF2B5EF4-FFF2-40B4-BE49-F238E27FC236}">
                <a16:creationId xmlns:a16="http://schemas.microsoft.com/office/drawing/2014/main" id="{FABD4A84-6C2A-F070-BF8E-E037D6DDC684}"/>
              </a:ext>
            </a:extLst>
          </p:cNvPr>
          <p:cNvCxnSpPr>
            <a:cxnSpLocks/>
          </p:cNvCxnSpPr>
          <p:nvPr/>
        </p:nvCxnSpPr>
        <p:spPr>
          <a:xfrm>
            <a:off x="3200918" y="4938528"/>
            <a:ext cx="0" cy="1371785"/>
          </a:xfrm>
          <a:prstGeom prst="line">
            <a:avLst/>
          </a:prstGeom>
          <a:ln w="3175">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14" name="Straight Connector 113">
            <a:extLst>
              <a:ext uri="{FF2B5EF4-FFF2-40B4-BE49-F238E27FC236}">
                <a16:creationId xmlns:a16="http://schemas.microsoft.com/office/drawing/2014/main" id="{EDAB7A3D-8AD9-4A37-2992-993E2ABE7F61}"/>
              </a:ext>
            </a:extLst>
          </p:cNvPr>
          <p:cNvCxnSpPr>
            <a:cxnSpLocks/>
          </p:cNvCxnSpPr>
          <p:nvPr/>
        </p:nvCxnSpPr>
        <p:spPr>
          <a:xfrm>
            <a:off x="4503528" y="4932103"/>
            <a:ext cx="0" cy="1378210"/>
          </a:xfrm>
          <a:prstGeom prst="line">
            <a:avLst/>
          </a:prstGeom>
          <a:ln w="3175">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578AE693-2B63-F9B0-F139-F607D4E9CD07}"/>
              </a:ext>
            </a:extLst>
          </p:cNvPr>
          <p:cNvCxnSpPr>
            <a:cxnSpLocks/>
          </p:cNvCxnSpPr>
          <p:nvPr/>
        </p:nvCxnSpPr>
        <p:spPr>
          <a:xfrm>
            <a:off x="5319712" y="4937664"/>
            <a:ext cx="0" cy="1077713"/>
          </a:xfrm>
          <a:prstGeom prst="line">
            <a:avLst/>
          </a:prstGeom>
          <a:ln w="3175">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19" name="Straight Connector 118">
            <a:extLst>
              <a:ext uri="{FF2B5EF4-FFF2-40B4-BE49-F238E27FC236}">
                <a16:creationId xmlns:a16="http://schemas.microsoft.com/office/drawing/2014/main" id="{AC0C1EEF-00A6-1824-3759-E33DED81D801}"/>
              </a:ext>
            </a:extLst>
          </p:cNvPr>
          <p:cNvCxnSpPr>
            <a:cxnSpLocks/>
          </p:cNvCxnSpPr>
          <p:nvPr/>
        </p:nvCxnSpPr>
        <p:spPr>
          <a:xfrm>
            <a:off x="6454276" y="4938528"/>
            <a:ext cx="0" cy="1462390"/>
          </a:xfrm>
          <a:prstGeom prst="line">
            <a:avLst/>
          </a:prstGeom>
          <a:ln w="3175">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21" name="Straight Connector 120">
            <a:extLst>
              <a:ext uri="{FF2B5EF4-FFF2-40B4-BE49-F238E27FC236}">
                <a16:creationId xmlns:a16="http://schemas.microsoft.com/office/drawing/2014/main" id="{21FFD884-888C-7242-743C-A9B19A52E1A1}"/>
              </a:ext>
            </a:extLst>
          </p:cNvPr>
          <p:cNvCxnSpPr>
            <a:cxnSpLocks/>
          </p:cNvCxnSpPr>
          <p:nvPr/>
        </p:nvCxnSpPr>
        <p:spPr>
          <a:xfrm>
            <a:off x="2123589" y="4919442"/>
            <a:ext cx="0" cy="1371785"/>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23" name="Straight Connector 122">
            <a:extLst>
              <a:ext uri="{FF2B5EF4-FFF2-40B4-BE49-F238E27FC236}">
                <a16:creationId xmlns:a16="http://schemas.microsoft.com/office/drawing/2014/main" id="{262D98B5-F746-A23A-AE14-18BB5D7DA463}"/>
              </a:ext>
            </a:extLst>
          </p:cNvPr>
          <p:cNvCxnSpPr>
            <a:cxnSpLocks/>
          </p:cNvCxnSpPr>
          <p:nvPr/>
        </p:nvCxnSpPr>
        <p:spPr>
          <a:xfrm>
            <a:off x="221267" y="4947055"/>
            <a:ext cx="0" cy="1371785"/>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24" name="Straight Connector 123">
            <a:extLst>
              <a:ext uri="{FF2B5EF4-FFF2-40B4-BE49-F238E27FC236}">
                <a16:creationId xmlns:a16="http://schemas.microsoft.com/office/drawing/2014/main" id="{6FBC8F16-86EE-309E-E088-B8D355CAEF83}"/>
              </a:ext>
            </a:extLst>
          </p:cNvPr>
          <p:cNvCxnSpPr>
            <a:cxnSpLocks/>
          </p:cNvCxnSpPr>
          <p:nvPr/>
        </p:nvCxnSpPr>
        <p:spPr>
          <a:xfrm flipH="1">
            <a:off x="1290755" y="4935477"/>
            <a:ext cx="219" cy="912902"/>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C52EE808-6F07-5BE4-B429-81DA547D56F9}"/>
              </a:ext>
            </a:extLst>
          </p:cNvPr>
          <p:cNvCxnSpPr>
            <a:cxnSpLocks/>
          </p:cNvCxnSpPr>
          <p:nvPr/>
        </p:nvCxnSpPr>
        <p:spPr>
          <a:xfrm>
            <a:off x="7903981" y="4897683"/>
            <a:ext cx="0" cy="856286"/>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sp>
        <p:nvSpPr>
          <p:cNvPr id="129" name="TextBox 128">
            <a:extLst>
              <a:ext uri="{FF2B5EF4-FFF2-40B4-BE49-F238E27FC236}">
                <a16:creationId xmlns:a16="http://schemas.microsoft.com/office/drawing/2014/main" id="{0D5A8564-FBAE-7B92-DFA7-DD9D8E7E5183}"/>
              </a:ext>
            </a:extLst>
          </p:cNvPr>
          <p:cNvSpPr txBox="1"/>
          <p:nvPr/>
        </p:nvSpPr>
        <p:spPr>
          <a:xfrm>
            <a:off x="7865032" y="4622271"/>
            <a:ext cx="600500" cy="276999"/>
          </a:xfrm>
          <a:prstGeom prst="rect">
            <a:avLst/>
          </a:prstGeom>
          <a:noFill/>
        </p:spPr>
        <p:txBody>
          <a:bodyPr wrap="square" rtlCol="0">
            <a:spAutoFit/>
          </a:bodyPr>
          <a:lstStyle/>
          <a:p>
            <a:pPr algn="ctr"/>
            <a:r>
              <a:rPr lang="en-GB" sz="1200" dirty="0">
                <a:solidFill>
                  <a:schemeClr val="tx1">
                    <a:lumMod val="50000"/>
                    <a:lumOff val="50000"/>
                  </a:schemeClr>
                </a:solidFill>
              </a:rPr>
              <a:t>20min</a:t>
            </a:r>
          </a:p>
        </p:txBody>
      </p:sp>
      <p:cxnSp>
        <p:nvCxnSpPr>
          <p:cNvPr id="131" name="Straight Connector 130">
            <a:extLst>
              <a:ext uri="{FF2B5EF4-FFF2-40B4-BE49-F238E27FC236}">
                <a16:creationId xmlns:a16="http://schemas.microsoft.com/office/drawing/2014/main" id="{7A49FB8E-7B24-2C82-7D2B-9532497B99A3}"/>
              </a:ext>
            </a:extLst>
          </p:cNvPr>
          <p:cNvCxnSpPr>
            <a:cxnSpLocks/>
          </p:cNvCxnSpPr>
          <p:nvPr/>
        </p:nvCxnSpPr>
        <p:spPr>
          <a:xfrm>
            <a:off x="8604773" y="4918923"/>
            <a:ext cx="0" cy="1677209"/>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88ABB45D-80DB-AB5F-78C5-D2A7C1507138}"/>
              </a:ext>
            </a:extLst>
          </p:cNvPr>
          <p:cNvCxnSpPr>
            <a:cxnSpLocks/>
          </p:cNvCxnSpPr>
          <p:nvPr/>
        </p:nvCxnSpPr>
        <p:spPr>
          <a:xfrm>
            <a:off x="9417431" y="4942301"/>
            <a:ext cx="0" cy="1230017"/>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36" name="Straight Connector 135">
            <a:extLst>
              <a:ext uri="{FF2B5EF4-FFF2-40B4-BE49-F238E27FC236}">
                <a16:creationId xmlns:a16="http://schemas.microsoft.com/office/drawing/2014/main" id="{DB75E1AC-6CEA-7D02-9A3F-36960BB77F5B}"/>
              </a:ext>
            </a:extLst>
          </p:cNvPr>
          <p:cNvCxnSpPr>
            <a:cxnSpLocks/>
          </p:cNvCxnSpPr>
          <p:nvPr/>
        </p:nvCxnSpPr>
        <p:spPr>
          <a:xfrm>
            <a:off x="10218404" y="4897683"/>
            <a:ext cx="0" cy="1677209"/>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sp>
        <p:nvSpPr>
          <p:cNvPr id="138" name="Arrow: Pentagon 137">
            <a:extLst>
              <a:ext uri="{FF2B5EF4-FFF2-40B4-BE49-F238E27FC236}">
                <a16:creationId xmlns:a16="http://schemas.microsoft.com/office/drawing/2014/main" id="{F926C99B-37C6-A23E-CC7B-4F6AADF424C3}"/>
              </a:ext>
            </a:extLst>
          </p:cNvPr>
          <p:cNvSpPr/>
          <p:nvPr/>
        </p:nvSpPr>
        <p:spPr>
          <a:xfrm>
            <a:off x="10266771" y="4909162"/>
            <a:ext cx="576166" cy="139897"/>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9" name="Straight Connector 138">
            <a:extLst>
              <a:ext uri="{FF2B5EF4-FFF2-40B4-BE49-F238E27FC236}">
                <a16:creationId xmlns:a16="http://schemas.microsoft.com/office/drawing/2014/main" id="{8745EFEB-55D1-5A09-90C3-9408D7053A9C}"/>
              </a:ext>
            </a:extLst>
          </p:cNvPr>
          <p:cNvCxnSpPr>
            <a:cxnSpLocks/>
          </p:cNvCxnSpPr>
          <p:nvPr/>
        </p:nvCxnSpPr>
        <p:spPr>
          <a:xfrm>
            <a:off x="11066129" y="4897683"/>
            <a:ext cx="0" cy="1353544"/>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pic>
        <p:nvPicPr>
          <p:cNvPr id="141" name="Graphic 140" descr="Clipboard with solid fill">
            <a:extLst>
              <a:ext uri="{FF2B5EF4-FFF2-40B4-BE49-F238E27FC236}">
                <a16:creationId xmlns:a16="http://schemas.microsoft.com/office/drawing/2014/main" id="{B56D8C6B-0A86-5DF1-FA88-DB23880B97D8}"/>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7974176" y="5083628"/>
            <a:ext cx="458413" cy="458413"/>
          </a:xfrm>
          <a:prstGeom prst="rect">
            <a:avLst/>
          </a:prstGeom>
        </p:spPr>
      </p:pic>
      <p:pic>
        <p:nvPicPr>
          <p:cNvPr id="143" name="Graphic 142" descr="Box trolley with solid fill">
            <a:extLst>
              <a:ext uri="{FF2B5EF4-FFF2-40B4-BE49-F238E27FC236}">
                <a16:creationId xmlns:a16="http://schemas.microsoft.com/office/drawing/2014/main" id="{790A4ECB-D4DB-0627-41A1-EE760FCE21E8}"/>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8660775" y="5050512"/>
            <a:ext cx="575820" cy="575820"/>
          </a:xfrm>
          <a:prstGeom prst="rect">
            <a:avLst/>
          </a:prstGeom>
        </p:spPr>
      </p:pic>
      <p:pic>
        <p:nvPicPr>
          <p:cNvPr id="145" name="Graphic 144" descr="Coins with solid fill">
            <a:extLst>
              <a:ext uri="{FF2B5EF4-FFF2-40B4-BE49-F238E27FC236}">
                <a16:creationId xmlns:a16="http://schemas.microsoft.com/office/drawing/2014/main" id="{A68C3BB5-39BE-0B63-A189-CF2D4F8B929A}"/>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9520459" y="5090737"/>
            <a:ext cx="495370" cy="495370"/>
          </a:xfrm>
          <a:prstGeom prst="rect">
            <a:avLst/>
          </a:prstGeom>
        </p:spPr>
      </p:pic>
      <p:pic>
        <p:nvPicPr>
          <p:cNvPr id="147" name="Graphic 146" descr="Clipboard Badge with solid fill">
            <a:extLst>
              <a:ext uri="{FF2B5EF4-FFF2-40B4-BE49-F238E27FC236}">
                <a16:creationId xmlns:a16="http://schemas.microsoft.com/office/drawing/2014/main" id="{67E3BEE6-3123-BCDD-8FAA-E0D5EA3F37E0}"/>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10404006" y="5108139"/>
            <a:ext cx="474854" cy="474854"/>
          </a:xfrm>
          <a:prstGeom prst="rect">
            <a:avLst/>
          </a:prstGeom>
        </p:spPr>
      </p:pic>
      <p:sp>
        <p:nvSpPr>
          <p:cNvPr id="148" name="TextBox 147">
            <a:extLst>
              <a:ext uri="{FF2B5EF4-FFF2-40B4-BE49-F238E27FC236}">
                <a16:creationId xmlns:a16="http://schemas.microsoft.com/office/drawing/2014/main" id="{6D0BE91F-72B7-C521-FCA0-4A84A9778233}"/>
              </a:ext>
            </a:extLst>
          </p:cNvPr>
          <p:cNvSpPr txBox="1"/>
          <p:nvPr/>
        </p:nvSpPr>
        <p:spPr>
          <a:xfrm>
            <a:off x="11044105" y="5549708"/>
            <a:ext cx="1006249" cy="738664"/>
          </a:xfrm>
          <a:prstGeom prst="rect">
            <a:avLst/>
          </a:prstGeom>
          <a:noFill/>
        </p:spPr>
        <p:txBody>
          <a:bodyPr wrap="square" rtlCol="0">
            <a:spAutoFit/>
          </a:bodyPr>
          <a:lstStyle/>
          <a:p>
            <a:r>
              <a:rPr lang="en-GB" sz="1400" dirty="0"/>
              <a:t>OP meeting</a:t>
            </a:r>
          </a:p>
          <a:p>
            <a:r>
              <a:rPr lang="en-GB" sz="1400" dirty="0"/>
              <a:t>AFT review</a:t>
            </a:r>
          </a:p>
        </p:txBody>
      </p:sp>
      <p:sp>
        <p:nvSpPr>
          <p:cNvPr id="149" name="Arrow: Pentagon 148">
            <a:extLst>
              <a:ext uri="{FF2B5EF4-FFF2-40B4-BE49-F238E27FC236}">
                <a16:creationId xmlns:a16="http://schemas.microsoft.com/office/drawing/2014/main" id="{3DFC0BA8-FE39-56E2-7A00-C5DB66804E1E}"/>
              </a:ext>
            </a:extLst>
          </p:cNvPr>
          <p:cNvSpPr/>
          <p:nvPr/>
        </p:nvSpPr>
        <p:spPr>
          <a:xfrm>
            <a:off x="11117364" y="4919442"/>
            <a:ext cx="576166" cy="139897"/>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Graphic 2" descr="Construction worker female with solid fill">
            <a:extLst>
              <a:ext uri="{FF2B5EF4-FFF2-40B4-BE49-F238E27FC236}">
                <a16:creationId xmlns:a16="http://schemas.microsoft.com/office/drawing/2014/main" id="{9AACD314-4450-B940-8C91-D0CFC3111CE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15610" y="2476014"/>
            <a:ext cx="600500" cy="600500"/>
          </a:xfrm>
          <a:prstGeom prst="rect">
            <a:avLst/>
          </a:prstGeom>
        </p:spPr>
      </p:pic>
      <p:sp>
        <p:nvSpPr>
          <p:cNvPr id="30" name="TextBox 29">
            <a:extLst>
              <a:ext uri="{FF2B5EF4-FFF2-40B4-BE49-F238E27FC236}">
                <a16:creationId xmlns:a16="http://schemas.microsoft.com/office/drawing/2014/main" id="{5AA3E5FA-6A87-A739-11A2-B20E1F3F4BF4}"/>
              </a:ext>
            </a:extLst>
          </p:cNvPr>
          <p:cNvSpPr txBox="1"/>
          <p:nvPr/>
        </p:nvSpPr>
        <p:spPr>
          <a:xfrm>
            <a:off x="1748587" y="2743244"/>
            <a:ext cx="810309" cy="307777"/>
          </a:xfrm>
          <a:prstGeom prst="rect">
            <a:avLst/>
          </a:prstGeom>
          <a:noFill/>
        </p:spPr>
        <p:txBody>
          <a:bodyPr wrap="square" rtlCol="0">
            <a:spAutoFit/>
          </a:bodyPr>
          <a:lstStyle/>
          <a:p>
            <a:pPr algn="ctr"/>
            <a:r>
              <a:rPr lang="en-GB" sz="1400" dirty="0">
                <a:solidFill>
                  <a:schemeClr val="bg1"/>
                </a:solidFill>
              </a:rPr>
              <a:t>25min</a:t>
            </a:r>
          </a:p>
        </p:txBody>
      </p:sp>
      <p:sp>
        <p:nvSpPr>
          <p:cNvPr id="31" name="Arrow: Pentagon 30">
            <a:extLst>
              <a:ext uri="{FF2B5EF4-FFF2-40B4-BE49-F238E27FC236}">
                <a16:creationId xmlns:a16="http://schemas.microsoft.com/office/drawing/2014/main" id="{2C4673AA-99FB-91F7-D4B3-98D9E95B3383}"/>
              </a:ext>
            </a:extLst>
          </p:cNvPr>
          <p:cNvSpPr/>
          <p:nvPr/>
        </p:nvSpPr>
        <p:spPr>
          <a:xfrm>
            <a:off x="7262245" y="4927883"/>
            <a:ext cx="506562" cy="136573"/>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4" name="Graphic 33" descr="Car with solid fill">
            <a:extLst>
              <a:ext uri="{FF2B5EF4-FFF2-40B4-BE49-F238E27FC236}">
                <a16:creationId xmlns:a16="http://schemas.microsoft.com/office/drawing/2014/main" id="{F10409F2-3FD0-6A11-DD2E-684139F5FB7C}"/>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7271727" y="5123010"/>
            <a:ext cx="466080" cy="466080"/>
          </a:xfrm>
          <a:prstGeom prst="rect">
            <a:avLst/>
          </a:prstGeom>
        </p:spPr>
      </p:pic>
      <p:sp>
        <p:nvSpPr>
          <p:cNvPr id="4" name="Rectangle: Rounded Corners 3">
            <a:extLst>
              <a:ext uri="{FF2B5EF4-FFF2-40B4-BE49-F238E27FC236}">
                <a16:creationId xmlns:a16="http://schemas.microsoft.com/office/drawing/2014/main" id="{7EEFDF7B-0FE8-EE4F-454C-25BA654C994E}"/>
              </a:ext>
            </a:extLst>
          </p:cNvPr>
          <p:cNvSpPr/>
          <p:nvPr/>
        </p:nvSpPr>
        <p:spPr>
          <a:xfrm>
            <a:off x="7979488" y="4642002"/>
            <a:ext cx="453101" cy="17694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AFT</a:t>
            </a:r>
          </a:p>
        </p:txBody>
      </p:sp>
      <p:sp>
        <p:nvSpPr>
          <p:cNvPr id="5" name="Rectangle: Rounded Corners 4">
            <a:extLst>
              <a:ext uri="{FF2B5EF4-FFF2-40B4-BE49-F238E27FC236}">
                <a16:creationId xmlns:a16="http://schemas.microsoft.com/office/drawing/2014/main" id="{9EF020B1-4618-E547-87D9-DFD508DD200E}"/>
              </a:ext>
            </a:extLst>
          </p:cNvPr>
          <p:cNvSpPr/>
          <p:nvPr/>
        </p:nvSpPr>
        <p:spPr>
          <a:xfrm>
            <a:off x="9421431" y="4636515"/>
            <a:ext cx="509631" cy="187914"/>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EDH</a:t>
            </a:r>
          </a:p>
        </p:txBody>
      </p:sp>
      <p:sp>
        <p:nvSpPr>
          <p:cNvPr id="6" name="Rectangle: Rounded Corners 5">
            <a:extLst>
              <a:ext uri="{FF2B5EF4-FFF2-40B4-BE49-F238E27FC236}">
                <a16:creationId xmlns:a16="http://schemas.microsoft.com/office/drawing/2014/main" id="{F29A0376-FD69-F790-9478-98D00B365E08}"/>
              </a:ext>
            </a:extLst>
          </p:cNvPr>
          <p:cNvSpPr/>
          <p:nvPr/>
        </p:nvSpPr>
        <p:spPr>
          <a:xfrm>
            <a:off x="10298897" y="4626495"/>
            <a:ext cx="509631" cy="187914"/>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EDH</a:t>
            </a:r>
          </a:p>
        </p:txBody>
      </p:sp>
      <p:sp>
        <p:nvSpPr>
          <p:cNvPr id="7" name="Rectangle: Rounded Corners 6">
            <a:extLst>
              <a:ext uri="{FF2B5EF4-FFF2-40B4-BE49-F238E27FC236}">
                <a16:creationId xmlns:a16="http://schemas.microsoft.com/office/drawing/2014/main" id="{0ECC0112-5D2C-A412-3219-79EC66BD9EF0}"/>
              </a:ext>
            </a:extLst>
          </p:cNvPr>
          <p:cNvSpPr/>
          <p:nvPr/>
        </p:nvSpPr>
        <p:spPr>
          <a:xfrm>
            <a:off x="11183298" y="4647152"/>
            <a:ext cx="453101" cy="176941"/>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AFT</a:t>
            </a:r>
          </a:p>
        </p:txBody>
      </p:sp>
      <p:sp>
        <p:nvSpPr>
          <p:cNvPr id="8" name="Rectangle: Rounded Corners 7">
            <a:extLst>
              <a:ext uri="{FF2B5EF4-FFF2-40B4-BE49-F238E27FC236}">
                <a16:creationId xmlns:a16="http://schemas.microsoft.com/office/drawing/2014/main" id="{87250C9E-F0F5-04C8-9F55-B96F8501E1BD}"/>
              </a:ext>
            </a:extLst>
          </p:cNvPr>
          <p:cNvSpPr/>
          <p:nvPr/>
        </p:nvSpPr>
        <p:spPr>
          <a:xfrm>
            <a:off x="9738345" y="4232691"/>
            <a:ext cx="756826" cy="162336"/>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OP LOG</a:t>
            </a:r>
          </a:p>
        </p:txBody>
      </p:sp>
      <p:sp>
        <p:nvSpPr>
          <p:cNvPr id="10" name="Rectangle: Rounded Corners 9">
            <a:extLst>
              <a:ext uri="{FF2B5EF4-FFF2-40B4-BE49-F238E27FC236}">
                <a16:creationId xmlns:a16="http://schemas.microsoft.com/office/drawing/2014/main" id="{C92D8436-B2F9-3AA5-EB59-8C25AC2D81CC}"/>
              </a:ext>
            </a:extLst>
          </p:cNvPr>
          <p:cNvSpPr/>
          <p:nvPr/>
        </p:nvSpPr>
        <p:spPr>
          <a:xfrm>
            <a:off x="9738345" y="3971523"/>
            <a:ext cx="756826" cy="162336"/>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EXP LOG</a:t>
            </a:r>
          </a:p>
        </p:txBody>
      </p:sp>
      <p:sp>
        <p:nvSpPr>
          <p:cNvPr id="11" name="Rectangle: Rounded Corners 10">
            <a:extLst>
              <a:ext uri="{FF2B5EF4-FFF2-40B4-BE49-F238E27FC236}">
                <a16:creationId xmlns:a16="http://schemas.microsoft.com/office/drawing/2014/main" id="{6CD847BD-ECF1-786E-4DD1-30D8A65B7BD7}"/>
              </a:ext>
            </a:extLst>
          </p:cNvPr>
          <p:cNvSpPr/>
          <p:nvPr/>
        </p:nvSpPr>
        <p:spPr>
          <a:xfrm>
            <a:off x="7967901" y="4395399"/>
            <a:ext cx="756826" cy="162336"/>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EXP LOG</a:t>
            </a:r>
          </a:p>
        </p:txBody>
      </p:sp>
      <p:sp>
        <p:nvSpPr>
          <p:cNvPr id="13" name="Rectangle: Rounded Corners 12">
            <a:extLst>
              <a:ext uri="{FF2B5EF4-FFF2-40B4-BE49-F238E27FC236}">
                <a16:creationId xmlns:a16="http://schemas.microsoft.com/office/drawing/2014/main" id="{D5C50FD9-0F85-8F7D-619D-72FE9D6BF0E1}"/>
              </a:ext>
            </a:extLst>
          </p:cNvPr>
          <p:cNvSpPr/>
          <p:nvPr/>
        </p:nvSpPr>
        <p:spPr>
          <a:xfrm>
            <a:off x="7962291" y="4139752"/>
            <a:ext cx="756826" cy="162336"/>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OP LOG</a:t>
            </a:r>
          </a:p>
        </p:txBody>
      </p:sp>
      <p:sp>
        <p:nvSpPr>
          <p:cNvPr id="14" name="Rectangle: Rounded Corners 13">
            <a:extLst>
              <a:ext uri="{FF2B5EF4-FFF2-40B4-BE49-F238E27FC236}">
                <a16:creationId xmlns:a16="http://schemas.microsoft.com/office/drawing/2014/main" id="{A134A558-5DC7-8D4E-90D2-4CCB0C200757}"/>
              </a:ext>
            </a:extLst>
          </p:cNvPr>
          <p:cNvSpPr/>
          <p:nvPr/>
        </p:nvSpPr>
        <p:spPr>
          <a:xfrm>
            <a:off x="8688312" y="4642002"/>
            <a:ext cx="509631" cy="187914"/>
          </a:xfrm>
          <a:prstGeom prst="round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EAM</a:t>
            </a:r>
          </a:p>
        </p:txBody>
      </p:sp>
      <p:sp>
        <p:nvSpPr>
          <p:cNvPr id="16" name="Rectangle: Rounded Corners 15">
            <a:extLst>
              <a:ext uri="{FF2B5EF4-FFF2-40B4-BE49-F238E27FC236}">
                <a16:creationId xmlns:a16="http://schemas.microsoft.com/office/drawing/2014/main" id="{5FFE7765-FAF9-532A-E19F-73C6D47FF2DE}"/>
              </a:ext>
            </a:extLst>
          </p:cNvPr>
          <p:cNvSpPr/>
          <p:nvPr/>
        </p:nvSpPr>
        <p:spPr>
          <a:xfrm>
            <a:off x="5325856" y="3948016"/>
            <a:ext cx="509631" cy="187914"/>
          </a:xfrm>
          <a:prstGeom prst="round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EAM</a:t>
            </a:r>
          </a:p>
        </p:txBody>
      </p:sp>
      <p:sp>
        <p:nvSpPr>
          <p:cNvPr id="17" name="Rectangle: Rounded Corners 16">
            <a:extLst>
              <a:ext uri="{FF2B5EF4-FFF2-40B4-BE49-F238E27FC236}">
                <a16:creationId xmlns:a16="http://schemas.microsoft.com/office/drawing/2014/main" id="{1D75D2E3-51FB-7576-8570-D97A8736CBBF}"/>
              </a:ext>
            </a:extLst>
          </p:cNvPr>
          <p:cNvSpPr/>
          <p:nvPr/>
        </p:nvSpPr>
        <p:spPr>
          <a:xfrm>
            <a:off x="2219201" y="4661757"/>
            <a:ext cx="756826" cy="162336"/>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OP LOG</a:t>
            </a:r>
          </a:p>
        </p:txBody>
      </p:sp>
      <p:sp>
        <p:nvSpPr>
          <p:cNvPr id="18" name="Rectangle: Rounded Corners 17">
            <a:extLst>
              <a:ext uri="{FF2B5EF4-FFF2-40B4-BE49-F238E27FC236}">
                <a16:creationId xmlns:a16="http://schemas.microsoft.com/office/drawing/2014/main" id="{E3423224-B01D-E468-B362-47D9AEC5E3FB}"/>
              </a:ext>
            </a:extLst>
          </p:cNvPr>
          <p:cNvSpPr/>
          <p:nvPr/>
        </p:nvSpPr>
        <p:spPr>
          <a:xfrm>
            <a:off x="275305" y="4596749"/>
            <a:ext cx="949791" cy="227344"/>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PLANNING</a:t>
            </a:r>
          </a:p>
        </p:txBody>
      </p:sp>
      <p:sp>
        <p:nvSpPr>
          <p:cNvPr id="19" name="Rectangle: Rounded Corners 18">
            <a:extLst>
              <a:ext uri="{FF2B5EF4-FFF2-40B4-BE49-F238E27FC236}">
                <a16:creationId xmlns:a16="http://schemas.microsoft.com/office/drawing/2014/main" id="{B0332322-80FF-C5BF-CC89-A82D00D68CA8}"/>
              </a:ext>
            </a:extLst>
          </p:cNvPr>
          <p:cNvSpPr/>
          <p:nvPr/>
        </p:nvSpPr>
        <p:spPr>
          <a:xfrm>
            <a:off x="2219201" y="4421627"/>
            <a:ext cx="756826" cy="162336"/>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LASER</a:t>
            </a:r>
          </a:p>
        </p:txBody>
      </p:sp>
      <p:sp>
        <p:nvSpPr>
          <p:cNvPr id="21" name="Rectangle: Rounded Corners 20">
            <a:extLst>
              <a:ext uri="{FF2B5EF4-FFF2-40B4-BE49-F238E27FC236}">
                <a16:creationId xmlns:a16="http://schemas.microsoft.com/office/drawing/2014/main" id="{3BC8F60A-3ACE-846D-FDA7-5D3FF932EBD4}"/>
              </a:ext>
            </a:extLst>
          </p:cNvPr>
          <p:cNvSpPr/>
          <p:nvPr/>
        </p:nvSpPr>
        <p:spPr>
          <a:xfrm>
            <a:off x="2219201" y="4180391"/>
            <a:ext cx="756826" cy="162336"/>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OASIS</a:t>
            </a:r>
          </a:p>
        </p:txBody>
      </p:sp>
      <p:sp>
        <p:nvSpPr>
          <p:cNvPr id="22" name="Rectangle: Rounded Corners 21">
            <a:extLst>
              <a:ext uri="{FF2B5EF4-FFF2-40B4-BE49-F238E27FC236}">
                <a16:creationId xmlns:a16="http://schemas.microsoft.com/office/drawing/2014/main" id="{69B83EFC-F82D-32E4-E1EE-3AB762F88EB4}"/>
              </a:ext>
            </a:extLst>
          </p:cNvPr>
          <p:cNvSpPr/>
          <p:nvPr/>
        </p:nvSpPr>
        <p:spPr>
          <a:xfrm>
            <a:off x="2062126" y="3724425"/>
            <a:ext cx="1033436" cy="162336"/>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EXPERT APP</a:t>
            </a:r>
          </a:p>
        </p:txBody>
      </p:sp>
      <p:sp>
        <p:nvSpPr>
          <p:cNvPr id="23" name="Rectangle: Rounded Corners 22">
            <a:extLst>
              <a:ext uri="{FF2B5EF4-FFF2-40B4-BE49-F238E27FC236}">
                <a16:creationId xmlns:a16="http://schemas.microsoft.com/office/drawing/2014/main" id="{0A212D3B-8509-4AD4-F7F5-0FB4AA5164DC}"/>
              </a:ext>
            </a:extLst>
          </p:cNvPr>
          <p:cNvSpPr/>
          <p:nvPr/>
        </p:nvSpPr>
        <p:spPr>
          <a:xfrm>
            <a:off x="2219200" y="3494771"/>
            <a:ext cx="756825" cy="162336"/>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TI APPS</a:t>
            </a:r>
          </a:p>
        </p:txBody>
      </p:sp>
      <p:sp>
        <p:nvSpPr>
          <p:cNvPr id="26" name="Rectangle: Rounded Corners 25">
            <a:extLst>
              <a:ext uri="{FF2B5EF4-FFF2-40B4-BE49-F238E27FC236}">
                <a16:creationId xmlns:a16="http://schemas.microsoft.com/office/drawing/2014/main" id="{DD2383C4-A211-FF3B-5B76-41576C8594E1}"/>
              </a:ext>
            </a:extLst>
          </p:cNvPr>
          <p:cNvSpPr/>
          <p:nvPr/>
        </p:nvSpPr>
        <p:spPr>
          <a:xfrm>
            <a:off x="2237889" y="3951848"/>
            <a:ext cx="756826" cy="162336"/>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OP APPS</a:t>
            </a:r>
          </a:p>
        </p:txBody>
      </p:sp>
      <p:sp>
        <p:nvSpPr>
          <p:cNvPr id="27" name="Rectangle: Rounded Corners 26">
            <a:extLst>
              <a:ext uri="{FF2B5EF4-FFF2-40B4-BE49-F238E27FC236}">
                <a16:creationId xmlns:a16="http://schemas.microsoft.com/office/drawing/2014/main" id="{6F51D98F-3404-3A44-6601-746403E3688F}"/>
              </a:ext>
            </a:extLst>
          </p:cNvPr>
          <p:cNvSpPr/>
          <p:nvPr/>
        </p:nvSpPr>
        <p:spPr>
          <a:xfrm>
            <a:off x="275305" y="4315930"/>
            <a:ext cx="949791" cy="227344"/>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EXCEL</a:t>
            </a:r>
          </a:p>
        </p:txBody>
      </p:sp>
      <p:sp>
        <p:nvSpPr>
          <p:cNvPr id="28" name="Rectangle: Rounded Corners 27">
            <a:extLst>
              <a:ext uri="{FF2B5EF4-FFF2-40B4-BE49-F238E27FC236}">
                <a16:creationId xmlns:a16="http://schemas.microsoft.com/office/drawing/2014/main" id="{9D9AD490-4DB3-774D-0B33-85BD2B465323}"/>
              </a:ext>
            </a:extLst>
          </p:cNvPr>
          <p:cNvSpPr/>
          <p:nvPr/>
        </p:nvSpPr>
        <p:spPr>
          <a:xfrm>
            <a:off x="274517" y="4038150"/>
            <a:ext cx="949791" cy="227344"/>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EDMS</a:t>
            </a:r>
          </a:p>
        </p:txBody>
      </p:sp>
      <p:sp>
        <p:nvSpPr>
          <p:cNvPr id="37" name="Rectangle: Rounded Corners 36">
            <a:extLst>
              <a:ext uri="{FF2B5EF4-FFF2-40B4-BE49-F238E27FC236}">
                <a16:creationId xmlns:a16="http://schemas.microsoft.com/office/drawing/2014/main" id="{E6F1DDDD-A465-00B5-29F7-5AB3B4EB691C}"/>
              </a:ext>
            </a:extLst>
          </p:cNvPr>
          <p:cNvSpPr/>
          <p:nvPr/>
        </p:nvSpPr>
        <p:spPr>
          <a:xfrm>
            <a:off x="3445233" y="4496292"/>
            <a:ext cx="756826" cy="187914"/>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OP LOG</a:t>
            </a:r>
          </a:p>
        </p:txBody>
      </p:sp>
      <p:sp>
        <p:nvSpPr>
          <p:cNvPr id="38" name="Rectangle: Rounded Corners 37">
            <a:extLst>
              <a:ext uri="{FF2B5EF4-FFF2-40B4-BE49-F238E27FC236}">
                <a16:creationId xmlns:a16="http://schemas.microsoft.com/office/drawing/2014/main" id="{AADA495D-1694-E8C1-8257-E7269D754730}"/>
              </a:ext>
            </a:extLst>
          </p:cNvPr>
          <p:cNvSpPr/>
          <p:nvPr/>
        </p:nvSpPr>
        <p:spPr>
          <a:xfrm>
            <a:off x="3445233" y="4268680"/>
            <a:ext cx="756826" cy="187914"/>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ROG</a:t>
            </a:r>
          </a:p>
        </p:txBody>
      </p:sp>
      <p:sp>
        <p:nvSpPr>
          <p:cNvPr id="42" name="Rectangle: Rounded Corners 41">
            <a:extLst>
              <a:ext uri="{FF2B5EF4-FFF2-40B4-BE49-F238E27FC236}">
                <a16:creationId xmlns:a16="http://schemas.microsoft.com/office/drawing/2014/main" id="{6DEBFE6D-3ADC-EA05-5AC7-8A66733824FD}"/>
              </a:ext>
            </a:extLst>
          </p:cNvPr>
          <p:cNvSpPr/>
          <p:nvPr/>
        </p:nvSpPr>
        <p:spPr>
          <a:xfrm>
            <a:off x="3445233" y="4041067"/>
            <a:ext cx="756826" cy="187914"/>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WINCC</a:t>
            </a:r>
          </a:p>
        </p:txBody>
      </p:sp>
      <p:sp>
        <p:nvSpPr>
          <p:cNvPr id="53" name="Rectangle: Rounded Corners 52">
            <a:extLst>
              <a:ext uri="{FF2B5EF4-FFF2-40B4-BE49-F238E27FC236}">
                <a16:creationId xmlns:a16="http://schemas.microsoft.com/office/drawing/2014/main" id="{FFD31309-F0FB-3D55-D9E9-F01E5BB883DB}"/>
              </a:ext>
            </a:extLst>
          </p:cNvPr>
          <p:cNvSpPr/>
          <p:nvPr/>
        </p:nvSpPr>
        <p:spPr>
          <a:xfrm>
            <a:off x="4418128" y="3666885"/>
            <a:ext cx="841049" cy="187914"/>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EXP APP 3</a:t>
            </a:r>
          </a:p>
        </p:txBody>
      </p:sp>
      <p:sp>
        <p:nvSpPr>
          <p:cNvPr id="55" name="Rectangle: Rounded Corners 54">
            <a:extLst>
              <a:ext uri="{FF2B5EF4-FFF2-40B4-BE49-F238E27FC236}">
                <a16:creationId xmlns:a16="http://schemas.microsoft.com/office/drawing/2014/main" id="{3225F6B7-EC6C-C5A5-482B-93C30B38CC8D}"/>
              </a:ext>
            </a:extLst>
          </p:cNvPr>
          <p:cNvSpPr/>
          <p:nvPr/>
        </p:nvSpPr>
        <p:spPr>
          <a:xfrm>
            <a:off x="6277810" y="3681006"/>
            <a:ext cx="756826" cy="187914"/>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EXP LOG</a:t>
            </a:r>
          </a:p>
        </p:txBody>
      </p:sp>
      <p:sp>
        <p:nvSpPr>
          <p:cNvPr id="57" name="Rectangle: Rounded Corners 56">
            <a:extLst>
              <a:ext uri="{FF2B5EF4-FFF2-40B4-BE49-F238E27FC236}">
                <a16:creationId xmlns:a16="http://schemas.microsoft.com/office/drawing/2014/main" id="{12064E84-8787-70C6-F5E9-2B3792A62BDC}"/>
              </a:ext>
            </a:extLst>
          </p:cNvPr>
          <p:cNvSpPr/>
          <p:nvPr/>
        </p:nvSpPr>
        <p:spPr>
          <a:xfrm>
            <a:off x="1343341" y="4047645"/>
            <a:ext cx="756826" cy="187914"/>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GLIDE</a:t>
            </a:r>
          </a:p>
        </p:txBody>
      </p:sp>
      <p:sp>
        <p:nvSpPr>
          <p:cNvPr id="58" name="Rectangle: Rounded Corners 57">
            <a:extLst>
              <a:ext uri="{FF2B5EF4-FFF2-40B4-BE49-F238E27FC236}">
                <a16:creationId xmlns:a16="http://schemas.microsoft.com/office/drawing/2014/main" id="{F18EE607-E591-B6A2-16F3-54718D529F01}"/>
              </a:ext>
            </a:extLst>
          </p:cNvPr>
          <p:cNvSpPr/>
          <p:nvPr/>
        </p:nvSpPr>
        <p:spPr>
          <a:xfrm>
            <a:off x="4451458" y="4436316"/>
            <a:ext cx="756826" cy="187914"/>
          </a:xfrm>
          <a:prstGeom prst="round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CCM</a:t>
            </a:r>
          </a:p>
        </p:txBody>
      </p:sp>
      <p:sp>
        <p:nvSpPr>
          <p:cNvPr id="60" name="Rectangle: Rounded Corners 59">
            <a:extLst>
              <a:ext uri="{FF2B5EF4-FFF2-40B4-BE49-F238E27FC236}">
                <a16:creationId xmlns:a16="http://schemas.microsoft.com/office/drawing/2014/main" id="{CE0A080A-D664-1C9A-378B-B087A3B0276E}"/>
              </a:ext>
            </a:extLst>
          </p:cNvPr>
          <p:cNvSpPr/>
          <p:nvPr/>
        </p:nvSpPr>
        <p:spPr>
          <a:xfrm>
            <a:off x="2208968" y="3259920"/>
            <a:ext cx="756826" cy="187914"/>
          </a:xfrm>
          <a:prstGeom prst="round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CCM</a:t>
            </a:r>
          </a:p>
        </p:txBody>
      </p:sp>
      <p:sp>
        <p:nvSpPr>
          <p:cNvPr id="61" name="Rectangle: Rounded Corners 60">
            <a:extLst>
              <a:ext uri="{FF2B5EF4-FFF2-40B4-BE49-F238E27FC236}">
                <a16:creationId xmlns:a16="http://schemas.microsoft.com/office/drawing/2014/main" id="{1FAB567D-5FF5-4A55-AFDC-0DBAD5D657F9}"/>
              </a:ext>
            </a:extLst>
          </p:cNvPr>
          <p:cNvSpPr/>
          <p:nvPr/>
        </p:nvSpPr>
        <p:spPr>
          <a:xfrm>
            <a:off x="4411557" y="3923362"/>
            <a:ext cx="841049" cy="187914"/>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EXP APP 2</a:t>
            </a:r>
          </a:p>
        </p:txBody>
      </p:sp>
      <p:sp>
        <p:nvSpPr>
          <p:cNvPr id="63" name="Rectangle: Rounded Corners 62">
            <a:extLst>
              <a:ext uri="{FF2B5EF4-FFF2-40B4-BE49-F238E27FC236}">
                <a16:creationId xmlns:a16="http://schemas.microsoft.com/office/drawing/2014/main" id="{EF08F68A-BFFA-B17C-2F31-081A1D415E35}"/>
              </a:ext>
            </a:extLst>
          </p:cNvPr>
          <p:cNvSpPr/>
          <p:nvPr/>
        </p:nvSpPr>
        <p:spPr>
          <a:xfrm>
            <a:off x="4416360" y="4179839"/>
            <a:ext cx="841049" cy="187914"/>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EXP APP 1</a:t>
            </a:r>
          </a:p>
        </p:txBody>
      </p:sp>
      <p:sp>
        <p:nvSpPr>
          <p:cNvPr id="64" name="Rectangle: Rounded Corners 63">
            <a:extLst>
              <a:ext uri="{FF2B5EF4-FFF2-40B4-BE49-F238E27FC236}">
                <a16:creationId xmlns:a16="http://schemas.microsoft.com/office/drawing/2014/main" id="{228E8487-E904-90E1-16EA-E83F0AF4F5FB}"/>
              </a:ext>
            </a:extLst>
          </p:cNvPr>
          <p:cNvSpPr/>
          <p:nvPr/>
        </p:nvSpPr>
        <p:spPr>
          <a:xfrm>
            <a:off x="5346413" y="3679966"/>
            <a:ext cx="841049" cy="187914"/>
          </a:xfrm>
          <a:prstGeom prst="roundRec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TIMBER</a:t>
            </a:r>
          </a:p>
        </p:txBody>
      </p:sp>
      <p:sp>
        <p:nvSpPr>
          <p:cNvPr id="71" name="Rectangle: Rounded Corners 70">
            <a:extLst>
              <a:ext uri="{FF2B5EF4-FFF2-40B4-BE49-F238E27FC236}">
                <a16:creationId xmlns:a16="http://schemas.microsoft.com/office/drawing/2014/main" id="{A9F58D76-FD16-084C-53B6-176783ABBD86}"/>
              </a:ext>
            </a:extLst>
          </p:cNvPr>
          <p:cNvSpPr/>
          <p:nvPr/>
        </p:nvSpPr>
        <p:spPr>
          <a:xfrm>
            <a:off x="3306663" y="3791246"/>
            <a:ext cx="1033967" cy="210122"/>
          </a:xfrm>
          <a:prstGeom prst="roundRect">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INSPECTOR</a:t>
            </a:r>
          </a:p>
        </p:txBody>
      </p:sp>
      <p:sp>
        <p:nvSpPr>
          <p:cNvPr id="79" name="Rectangle: Rounded Corners 78">
            <a:extLst>
              <a:ext uri="{FF2B5EF4-FFF2-40B4-BE49-F238E27FC236}">
                <a16:creationId xmlns:a16="http://schemas.microsoft.com/office/drawing/2014/main" id="{0B0B2108-2811-1CFA-7CE3-B8CFE6538EAE}"/>
              </a:ext>
            </a:extLst>
          </p:cNvPr>
          <p:cNvSpPr/>
          <p:nvPr/>
        </p:nvSpPr>
        <p:spPr>
          <a:xfrm>
            <a:off x="3306663" y="3541425"/>
            <a:ext cx="1033967" cy="210122"/>
          </a:xfrm>
          <a:prstGeom prst="roundRect">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WRAP</a:t>
            </a:r>
          </a:p>
        </p:txBody>
      </p:sp>
      <p:sp>
        <p:nvSpPr>
          <p:cNvPr id="80" name="Rectangle: Rounded Corners 79">
            <a:extLst>
              <a:ext uri="{FF2B5EF4-FFF2-40B4-BE49-F238E27FC236}">
                <a16:creationId xmlns:a16="http://schemas.microsoft.com/office/drawing/2014/main" id="{2917178B-AF1B-8224-C1C4-DD12EB1C3DAC}"/>
              </a:ext>
            </a:extLst>
          </p:cNvPr>
          <p:cNvSpPr/>
          <p:nvPr/>
        </p:nvSpPr>
        <p:spPr>
          <a:xfrm>
            <a:off x="5346413" y="3367854"/>
            <a:ext cx="1568941" cy="228286"/>
          </a:xfrm>
          <a:prstGeom prst="round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FGC COMMANDER</a:t>
            </a:r>
          </a:p>
        </p:txBody>
      </p:sp>
      <p:sp>
        <p:nvSpPr>
          <p:cNvPr id="85" name="Rectangle: Rounded Corners 84">
            <a:extLst>
              <a:ext uri="{FF2B5EF4-FFF2-40B4-BE49-F238E27FC236}">
                <a16:creationId xmlns:a16="http://schemas.microsoft.com/office/drawing/2014/main" id="{5AA15472-4986-D253-2022-2485E5C271BE}"/>
              </a:ext>
            </a:extLst>
          </p:cNvPr>
          <p:cNvSpPr/>
          <p:nvPr/>
        </p:nvSpPr>
        <p:spPr>
          <a:xfrm>
            <a:off x="5263476" y="4495839"/>
            <a:ext cx="1833771" cy="201819"/>
          </a:xfrm>
          <a:prstGeom prst="round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FGC LOGS/POWERSPY</a:t>
            </a:r>
          </a:p>
        </p:txBody>
      </p:sp>
      <p:sp>
        <p:nvSpPr>
          <p:cNvPr id="90" name="Rectangle: Rounded Corners 89">
            <a:extLst>
              <a:ext uri="{FF2B5EF4-FFF2-40B4-BE49-F238E27FC236}">
                <a16:creationId xmlns:a16="http://schemas.microsoft.com/office/drawing/2014/main" id="{86F113C6-DDFD-9E0B-51A9-1258E9EA4E17}"/>
              </a:ext>
            </a:extLst>
          </p:cNvPr>
          <p:cNvSpPr/>
          <p:nvPr/>
        </p:nvSpPr>
        <p:spPr>
          <a:xfrm>
            <a:off x="5913629" y="3951317"/>
            <a:ext cx="1039205" cy="196480"/>
          </a:xfrm>
          <a:prstGeom prst="roundRect">
            <a:avLst/>
          </a:prstGeom>
          <a:solidFill>
            <a:schemeClr val="tx2">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SEQUENCER</a:t>
            </a:r>
          </a:p>
        </p:txBody>
      </p:sp>
      <p:sp>
        <p:nvSpPr>
          <p:cNvPr id="91" name="Rectangle: Rounded Corners 90">
            <a:extLst>
              <a:ext uri="{FF2B5EF4-FFF2-40B4-BE49-F238E27FC236}">
                <a16:creationId xmlns:a16="http://schemas.microsoft.com/office/drawing/2014/main" id="{A64DE218-05AC-00DF-86DB-7CE383F5832A}"/>
              </a:ext>
            </a:extLst>
          </p:cNvPr>
          <p:cNvSpPr/>
          <p:nvPr/>
        </p:nvSpPr>
        <p:spPr>
          <a:xfrm>
            <a:off x="3306663" y="3291604"/>
            <a:ext cx="1033967" cy="210122"/>
          </a:xfrm>
          <a:prstGeom prst="round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IMPACT</a:t>
            </a:r>
          </a:p>
        </p:txBody>
      </p:sp>
      <p:sp>
        <p:nvSpPr>
          <p:cNvPr id="92" name="Rectangle: Rounded Corners 91">
            <a:extLst>
              <a:ext uri="{FF2B5EF4-FFF2-40B4-BE49-F238E27FC236}">
                <a16:creationId xmlns:a16="http://schemas.microsoft.com/office/drawing/2014/main" id="{1622D4A0-8075-E95A-0EE2-BFD4F360A5B4}"/>
              </a:ext>
            </a:extLst>
          </p:cNvPr>
          <p:cNvSpPr/>
          <p:nvPr/>
        </p:nvSpPr>
        <p:spPr>
          <a:xfrm>
            <a:off x="1355964" y="4592101"/>
            <a:ext cx="696856" cy="226842"/>
          </a:xfrm>
          <a:prstGeom prst="roundRect">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ADAMS</a:t>
            </a:r>
          </a:p>
        </p:txBody>
      </p:sp>
      <p:sp>
        <p:nvSpPr>
          <p:cNvPr id="96" name="Rectangle: Rounded Corners 95">
            <a:extLst>
              <a:ext uri="{FF2B5EF4-FFF2-40B4-BE49-F238E27FC236}">
                <a16:creationId xmlns:a16="http://schemas.microsoft.com/office/drawing/2014/main" id="{C88B5924-A77C-EBBD-F615-D68BB135FD08}"/>
              </a:ext>
            </a:extLst>
          </p:cNvPr>
          <p:cNvSpPr/>
          <p:nvPr/>
        </p:nvSpPr>
        <p:spPr>
          <a:xfrm>
            <a:off x="1320462" y="4301582"/>
            <a:ext cx="792327" cy="227344"/>
          </a:xfrm>
          <a:prstGeom prst="roundRect">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TRAINING</a:t>
            </a:r>
          </a:p>
        </p:txBody>
      </p:sp>
      <p:sp>
        <p:nvSpPr>
          <p:cNvPr id="98" name="Rectangle: Rounded Corners 97">
            <a:extLst>
              <a:ext uri="{FF2B5EF4-FFF2-40B4-BE49-F238E27FC236}">
                <a16:creationId xmlns:a16="http://schemas.microsoft.com/office/drawing/2014/main" id="{702E0296-3BE5-3F73-5DB8-31532EC46570}"/>
              </a:ext>
            </a:extLst>
          </p:cNvPr>
          <p:cNvSpPr/>
          <p:nvPr/>
        </p:nvSpPr>
        <p:spPr>
          <a:xfrm>
            <a:off x="4418127" y="3389084"/>
            <a:ext cx="841050" cy="209238"/>
          </a:xfrm>
          <a:prstGeom prst="round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GIS</a:t>
            </a:r>
          </a:p>
        </p:txBody>
      </p:sp>
      <p:sp>
        <p:nvSpPr>
          <p:cNvPr id="99" name="Rectangle: Rounded Corners 98">
            <a:extLst>
              <a:ext uri="{FF2B5EF4-FFF2-40B4-BE49-F238E27FC236}">
                <a16:creationId xmlns:a16="http://schemas.microsoft.com/office/drawing/2014/main" id="{D7B27B38-78F5-C349-3426-AD4294E90C42}"/>
              </a:ext>
            </a:extLst>
          </p:cNvPr>
          <p:cNvSpPr/>
          <p:nvPr/>
        </p:nvSpPr>
        <p:spPr>
          <a:xfrm>
            <a:off x="5341724" y="4209932"/>
            <a:ext cx="1130211" cy="210123"/>
          </a:xfrm>
          <a:prstGeom prst="round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400" dirty="0"/>
              <a:t>PHONEBOOK</a:t>
            </a:r>
          </a:p>
        </p:txBody>
      </p:sp>
      <p:sp>
        <p:nvSpPr>
          <p:cNvPr id="100" name="TextBox 99">
            <a:extLst>
              <a:ext uri="{FF2B5EF4-FFF2-40B4-BE49-F238E27FC236}">
                <a16:creationId xmlns:a16="http://schemas.microsoft.com/office/drawing/2014/main" id="{861F83FB-D264-3B25-A94A-D9D746A2249C}"/>
              </a:ext>
            </a:extLst>
          </p:cNvPr>
          <p:cNvSpPr txBox="1"/>
          <p:nvPr/>
        </p:nvSpPr>
        <p:spPr>
          <a:xfrm>
            <a:off x="9133796" y="896880"/>
            <a:ext cx="2281208" cy="830997"/>
          </a:xfrm>
          <a:prstGeom prst="rect">
            <a:avLst/>
          </a:prstGeom>
          <a:noFill/>
        </p:spPr>
        <p:txBody>
          <a:bodyPr wrap="square" rtlCol="0">
            <a:spAutoFit/>
          </a:bodyPr>
          <a:lstStyle/>
          <a:p>
            <a:r>
              <a:rPr lang="en-GB" sz="1600" dirty="0">
                <a:solidFill>
                  <a:schemeClr val="accent2"/>
                </a:solidFill>
              </a:rPr>
              <a:t>&gt; 3 persons</a:t>
            </a:r>
          </a:p>
          <a:p>
            <a:r>
              <a:rPr lang="en-GB" sz="1600" dirty="0">
                <a:solidFill>
                  <a:schemeClr val="accent2"/>
                </a:solidFill>
              </a:rPr>
              <a:t>&gt; 12 steps</a:t>
            </a:r>
          </a:p>
          <a:p>
            <a:r>
              <a:rPr lang="en-GB" sz="1600" dirty="0">
                <a:solidFill>
                  <a:schemeClr val="accent2"/>
                </a:solidFill>
              </a:rPr>
              <a:t>&gt; 25 applications</a:t>
            </a:r>
          </a:p>
        </p:txBody>
      </p:sp>
      <p:sp>
        <p:nvSpPr>
          <p:cNvPr id="102" name="Footer Placeholder 101">
            <a:extLst>
              <a:ext uri="{FF2B5EF4-FFF2-40B4-BE49-F238E27FC236}">
                <a16:creationId xmlns:a16="http://schemas.microsoft.com/office/drawing/2014/main" id="{353A2D77-F7F6-2824-2A34-04E0D10675A4}"/>
              </a:ext>
            </a:extLst>
          </p:cNvPr>
          <p:cNvSpPr>
            <a:spLocks noGrp="1"/>
          </p:cNvSpPr>
          <p:nvPr>
            <p:ph type="ftr" sz="quarter" idx="11"/>
          </p:nvPr>
        </p:nvSpPr>
        <p:spPr/>
        <p:txBody>
          <a:bodyPr/>
          <a:lstStyle/>
          <a:p>
            <a:r>
              <a:rPr lang="en-GB"/>
              <a:t>Joint Accelerator Performance Workshop 2024</a:t>
            </a:r>
            <a:endParaRPr lang="en-CH" dirty="0"/>
          </a:p>
        </p:txBody>
      </p:sp>
      <p:sp>
        <p:nvSpPr>
          <p:cNvPr id="9" name="Date Placeholder 8">
            <a:extLst>
              <a:ext uri="{FF2B5EF4-FFF2-40B4-BE49-F238E27FC236}">
                <a16:creationId xmlns:a16="http://schemas.microsoft.com/office/drawing/2014/main" id="{B4DCA7A2-D766-2C2C-A290-191CDF9A47EE}"/>
              </a:ext>
            </a:extLst>
          </p:cNvPr>
          <p:cNvSpPr>
            <a:spLocks noGrp="1"/>
          </p:cNvSpPr>
          <p:nvPr>
            <p:ph type="dt" sz="half" idx="10"/>
          </p:nvPr>
        </p:nvSpPr>
        <p:spPr/>
        <p:txBody>
          <a:bodyPr/>
          <a:lstStyle/>
          <a:p>
            <a:r>
              <a:rPr lang="de-CH"/>
              <a:t>12.12.24 | Kostas Papastergiou </a:t>
            </a:r>
            <a:endParaRPr lang="en-CH" dirty="0"/>
          </a:p>
        </p:txBody>
      </p:sp>
      <p:sp>
        <p:nvSpPr>
          <p:cNvPr id="25" name="Slide Number Placeholder 24">
            <a:extLst>
              <a:ext uri="{FF2B5EF4-FFF2-40B4-BE49-F238E27FC236}">
                <a16:creationId xmlns:a16="http://schemas.microsoft.com/office/drawing/2014/main" id="{860B310E-07E3-2140-4D46-2A1156F5B471}"/>
              </a:ext>
            </a:extLst>
          </p:cNvPr>
          <p:cNvSpPr>
            <a:spLocks noGrp="1"/>
          </p:cNvSpPr>
          <p:nvPr>
            <p:ph type="sldNum" sz="quarter" idx="12"/>
          </p:nvPr>
        </p:nvSpPr>
        <p:spPr/>
        <p:txBody>
          <a:bodyPr/>
          <a:lstStyle/>
          <a:p>
            <a:r>
              <a:rPr lang="en-GB"/>
              <a:t>	</a:t>
            </a:r>
            <a:fld id="{7A5CF2A5-AD27-EF4B-AC83-94768BAA60C8}" type="slidenum">
              <a:rPr lang="en-CH" smtClean="0"/>
              <a:pPr/>
              <a:t>21</a:t>
            </a:fld>
            <a:endParaRPr lang="en-CH" dirty="0"/>
          </a:p>
        </p:txBody>
      </p:sp>
      <p:sp>
        <p:nvSpPr>
          <p:cNvPr id="29" name="TextBox 28">
            <a:extLst>
              <a:ext uri="{FF2B5EF4-FFF2-40B4-BE49-F238E27FC236}">
                <a16:creationId xmlns:a16="http://schemas.microsoft.com/office/drawing/2014/main" id="{D22EAA0E-C02E-36DC-E6D5-68DB526B0BBC}"/>
              </a:ext>
            </a:extLst>
          </p:cNvPr>
          <p:cNvSpPr txBox="1"/>
          <p:nvPr/>
        </p:nvSpPr>
        <p:spPr>
          <a:xfrm>
            <a:off x="3599428" y="1517559"/>
            <a:ext cx="4309846" cy="523220"/>
          </a:xfrm>
          <a:prstGeom prst="rect">
            <a:avLst/>
          </a:prstGeom>
          <a:noFill/>
        </p:spPr>
        <p:txBody>
          <a:bodyPr wrap="square" rtlCol="0">
            <a:spAutoFit/>
          </a:bodyPr>
          <a:lstStyle/>
          <a:p>
            <a:pPr algn="ctr"/>
            <a:r>
              <a:rPr lang="en-GB" sz="2800" dirty="0">
                <a:solidFill>
                  <a:schemeClr val="tx1">
                    <a:lumMod val="50000"/>
                    <a:lumOff val="50000"/>
                  </a:schemeClr>
                </a:solidFill>
              </a:rPr>
              <a:t>One Intervention = 295min</a:t>
            </a:r>
          </a:p>
        </p:txBody>
      </p:sp>
    </p:spTree>
    <p:extLst>
      <p:ext uri="{BB962C8B-B14F-4D97-AF65-F5344CB8AC3E}">
        <p14:creationId xmlns:p14="http://schemas.microsoft.com/office/powerpoint/2010/main" val="3209167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57147-3C58-2CD9-70DE-9E63D5A0AA0B}"/>
              </a:ext>
            </a:extLst>
          </p:cNvPr>
          <p:cNvSpPr>
            <a:spLocks noGrp="1"/>
          </p:cNvSpPr>
          <p:nvPr>
            <p:ph type="title"/>
          </p:nvPr>
        </p:nvSpPr>
        <p:spPr/>
        <p:txBody>
          <a:bodyPr/>
          <a:lstStyle/>
          <a:p>
            <a:r>
              <a:rPr lang="en-GB" dirty="0"/>
              <a:t>Efficient Particle Accelerators</a:t>
            </a:r>
          </a:p>
        </p:txBody>
      </p:sp>
      <p:sp>
        <p:nvSpPr>
          <p:cNvPr id="4" name="TextBox 3">
            <a:extLst>
              <a:ext uri="{FF2B5EF4-FFF2-40B4-BE49-F238E27FC236}">
                <a16:creationId xmlns:a16="http://schemas.microsoft.com/office/drawing/2014/main" id="{6114DA29-A672-5075-A52E-E96FD9104379}"/>
              </a:ext>
            </a:extLst>
          </p:cNvPr>
          <p:cNvSpPr txBox="1"/>
          <p:nvPr/>
        </p:nvSpPr>
        <p:spPr>
          <a:xfrm>
            <a:off x="9126924" y="5140080"/>
            <a:ext cx="3134929" cy="646331"/>
          </a:xfrm>
          <a:prstGeom prst="rect">
            <a:avLst/>
          </a:prstGeom>
          <a:noFill/>
        </p:spPr>
        <p:txBody>
          <a:bodyPr wrap="square" rtlCol="0">
            <a:spAutoFit/>
          </a:bodyPr>
          <a:lstStyle/>
          <a:p>
            <a:r>
              <a:rPr lang="en-GB" dirty="0"/>
              <a:t>Tune in to </a:t>
            </a:r>
            <a:r>
              <a:rPr lang="en-GB" dirty="0">
                <a:hlinkClick r:id="rId3"/>
              </a:rPr>
              <a:t>Raul Murillo’s Talk</a:t>
            </a:r>
            <a:br>
              <a:rPr lang="en-GB" dirty="0"/>
            </a:br>
            <a:r>
              <a:rPr lang="en-GB" dirty="0"/>
              <a:t>for applications of this</a:t>
            </a:r>
          </a:p>
        </p:txBody>
      </p:sp>
      <p:pic>
        <p:nvPicPr>
          <p:cNvPr id="15" name="Picture 14">
            <a:extLst>
              <a:ext uri="{FF2B5EF4-FFF2-40B4-BE49-F238E27FC236}">
                <a16:creationId xmlns:a16="http://schemas.microsoft.com/office/drawing/2014/main" id="{1219054C-ECFC-ACA4-2675-117ABA56BA76}"/>
              </a:ext>
            </a:extLst>
          </p:cNvPr>
          <p:cNvPicPr>
            <a:picLocks noChangeAspect="1"/>
          </p:cNvPicPr>
          <p:nvPr/>
        </p:nvPicPr>
        <p:blipFill>
          <a:blip r:embed="rId4"/>
          <a:stretch>
            <a:fillRect/>
          </a:stretch>
        </p:blipFill>
        <p:spPr>
          <a:xfrm>
            <a:off x="874337" y="1377950"/>
            <a:ext cx="8081963" cy="5114925"/>
          </a:xfrm>
          <a:prstGeom prst="rect">
            <a:avLst/>
          </a:prstGeom>
        </p:spPr>
      </p:pic>
      <p:sp>
        <p:nvSpPr>
          <p:cNvPr id="16" name="Footer Placeholder 15">
            <a:extLst>
              <a:ext uri="{FF2B5EF4-FFF2-40B4-BE49-F238E27FC236}">
                <a16:creationId xmlns:a16="http://schemas.microsoft.com/office/drawing/2014/main" id="{4F171888-A9F0-7135-7B2C-D6F76BC47BFC}"/>
              </a:ext>
            </a:extLst>
          </p:cNvPr>
          <p:cNvSpPr>
            <a:spLocks noGrp="1"/>
          </p:cNvSpPr>
          <p:nvPr>
            <p:ph type="ftr" sz="quarter" idx="11"/>
          </p:nvPr>
        </p:nvSpPr>
        <p:spPr/>
        <p:txBody>
          <a:bodyPr/>
          <a:lstStyle/>
          <a:p>
            <a:r>
              <a:rPr lang="en-GB"/>
              <a:t>Joint Accelerator Performance Workshop 2024</a:t>
            </a:r>
            <a:endParaRPr lang="en-CH" dirty="0"/>
          </a:p>
        </p:txBody>
      </p:sp>
      <p:sp>
        <p:nvSpPr>
          <p:cNvPr id="18" name="Rectangle 17">
            <a:extLst>
              <a:ext uri="{FF2B5EF4-FFF2-40B4-BE49-F238E27FC236}">
                <a16:creationId xmlns:a16="http://schemas.microsoft.com/office/drawing/2014/main" id="{A3811A4E-7545-CFDB-EB4D-86DB3A7B8765}"/>
              </a:ext>
            </a:extLst>
          </p:cNvPr>
          <p:cNvSpPr/>
          <p:nvPr/>
        </p:nvSpPr>
        <p:spPr>
          <a:xfrm rot="1336873">
            <a:off x="9417996" y="1245312"/>
            <a:ext cx="2415653" cy="560086"/>
          </a:xfrm>
          <a:prstGeom prst="rect">
            <a:avLst/>
          </a:prstGeom>
          <a:solidFill>
            <a:schemeClr val="bg1"/>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dirty="0">
                <a:solidFill>
                  <a:schemeClr val="accent2"/>
                </a:solidFill>
              </a:rPr>
              <a:t>TO SEEK CCTB</a:t>
            </a:r>
          </a:p>
          <a:p>
            <a:pPr algn="ctr"/>
            <a:r>
              <a:rPr lang="en-GB" dirty="0">
                <a:solidFill>
                  <a:schemeClr val="accent2"/>
                </a:solidFill>
              </a:rPr>
              <a:t>ENDORSEMENT</a:t>
            </a:r>
          </a:p>
        </p:txBody>
      </p:sp>
      <p:sp>
        <p:nvSpPr>
          <p:cNvPr id="3" name="Date Placeholder 2">
            <a:extLst>
              <a:ext uri="{FF2B5EF4-FFF2-40B4-BE49-F238E27FC236}">
                <a16:creationId xmlns:a16="http://schemas.microsoft.com/office/drawing/2014/main" id="{24F32691-5673-4406-5808-17B1BBC1BD12}"/>
              </a:ext>
            </a:extLst>
          </p:cNvPr>
          <p:cNvSpPr>
            <a:spLocks noGrp="1"/>
          </p:cNvSpPr>
          <p:nvPr>
            <p:ph type="dt" sz="half" idx="10"/>
          </p:nvPr>
        </p:nvSpPr>
        <p:spPr/>
        <p:txBody>
          <a:bodyPr/>
          <a:lstStyle/>
          <a:p>
            <a:r>
              <a:rPr lang="de-CH"/>
              <a:t>12.12.24 | Kostas Papastergiou </a:t>
            </a:r>
            <a:endParaRPr lang="en-CH" dirty="0"/>
          </a:p>
        </p:txBody>
      </p:sp>
      <p:sp>
        <p:nvSpPr>
          <p:cNvPr id="5" name="Slide Number Placeholder 4">
            <a:extLst>
              <a:ext uri="{FF2B5EF4-FFF2-40B4-BE49-F238E27FC236}">
                <a16:creationId xmlns:a16="http://schemas.microsoft.com/office/drawing/2014/main" id="{F43B4E4D-CF60-43DC-E77B-A02E1B99EC4C}"/>
              </a:ext>
            </a:extLst>
          </p:cNvPr>
          <p:cNvSpPr>
            <a:spLocks noGrp="1"/>
          </p:cNvSpPr>
          <p:nvPr>
            <p:ph type="sldNum" sz="quarter" idx="12"/>
          </p:nvPr>
        </p:nvSpPr>
        <p:spPr/>
        <p:txBody>
          <a:bodyPr/>
          <a:lstStyle/>
          <a:p>
            <a:r>
              <a:rPr lang="en-GB"/>
              <a:t>	</a:t>
            </a:r>
            <a:fld id="{7A5CF2A5-AD27-EF4B-AC83-94768BAA60C8}" type="slidenum">
              <a:rPr lang="en-CH" smtClean="0"/>
              <a:pPr/>
              <a:t>22</a:t>
            </a:fld>
            <a:endParaRPr lang="en-CH" dirty="0"/>
          </a:p>
        </p:txBody>
      </p:sp>
    </p:spTree>
    <p:extLst>
      <p:ext uri="{BB962C8B-B14F-4D97-AF65-F5344CB8AC3E}">
        <p14:creationId xmlns:p14="http://schemas.microsoft.com/office/powerpoint/2010/main" val="13283239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DA064-8A31-8603-91D1-A8DBB6A64BA3}"/>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3F101B52-3C84-C582-4782-3EE2E7C6DBEC}"/>
              </a:ext>
            </a:extLst>
          </p:cNvPr>
          <p:cNvSpPr>
            <a:spLocks noGrp="1"/>
          </p:cNvSpPr>
          <p:nvPr>
            <p:ph idx="1"/>
          </p:nvPr>
        </p:nvSpPr>
        <p:spPr/>
        <p:txBody>
          <a:bodyPr>
            <a:normAutofit/>
          </a:bodyPr>
          <a:lstStyle/>
          <a:p>
            <a:pPr marL="0" indent="0">
              <a:buNone/>
            </a:pPr>
            <a:r>
              <a:rPr lang="en-GB" sz="2400" b="1" dirty="0">
                <a:solidFill>
                  <a:schemeClr val="accent1"/>
                </a:solidFill>
                <a:latin typeface="AppleSystemUIFont"/>
              </a:rPr>
              <a:t>Intervention Trends Highlight Automation Potential</a:t>
            </a:r>
          </a:p>
          <a:p>
            <a:pPr marL="0" indent="0">
              <a:buNone/>
            </a:pPr>
            <a:r>
              <a:rPr lang="en-GB" sz="1800" b="0" dirty="0">
                <a:solidFill>
                  <a:schemeClr val="accent1"/>
                </a:solidFill>
                <a:latin typeface="AppleSystemUIFont"/>
              </a:rPr>
              <a:t>The data highlights a significant amount of time and resources allocated to out-of-hours interventions. With 30.2 person-years spent on interventions since 2011 and a notable portion of stand-by hours dedicated to these tasks, automation can play a critical role in reducing this load.</a:t>
            </a:r>
          </a:p>
          <a:p>
            <a:pPr marL="0" indent="0">
              <a:buNone/>
            </a:pPr>
            <a:r>
              <a:rPr lang="en-GB" sz="2400" b="1" dirty="0">
                <a:solidFill>
                  <a:schemeClr val="accent1"/>
                </a:solidFill>
                <a:latin typeface="AppleSystemUIFont"/>
              </a:rPr>
              <a:t>Potential Efficiency Gains</a:t>
            </a:r>
          </a:p>
          <a:p>
            <a:pPr marL="0" indent="0">
              <a:buNone/>
            </a:pPr>
            <a:r>
              <a:rPr lang="en-GB" sz="1800" b="0" dirty="0">
                <a:solidFill>
                  <a:schemeClr val="accent1"/>
                </a:solidFill>
                <a:latin typeface="AppleSystemUIFont"/>
              </a:rPr>
              <a:t>Automation has the potential to significantly cut intervention times, especially in repetitive tasks. With 730 on-site and 730 remote interventions annually, automation could save more than 1 month of machine time. </a:t>
            </a:r>
          </a:p>
          <a:p>
            <a:pPr marL="0" indent="0">
              <a:buNone/>
            </a:pPr>
            <a:r>
              <a:rPr lang="en-GB" sz="1800" dirty="0">
                <a:solidFill>
                  <a:schemeClr val="accent1"/>
                </a:solidFill>
                <a:latin typeface="AppleSystemUIFont"/>
              </a:rPr>
              <a:t>By automating at least 10% of interventions, up to 8 days of machine availability could be gained annually across all systems. </a:t>
            </a:r>
          </a:p>
          <a:p>
            <a:pPr marL="0" indent="0">
              <a:buNone/>
            </a:pPr>
            <a:r>
              <a:rPr lang="en-GB" sz="2400" b="1" dirty="0">
                <a:solidFill>
                  <a:schemeClr val="accent1"/>
                </a:solidFill>
                <a:latin typeface="AppleSystemUIFont"/>
              </a:rPr>
              <a:t>Safety and Well-Being</a:t>
            </a:r>
            <a:endParaRPr lang="en-GB" sz="2400" dirty="0">
              <a:solidFill>
                <a:schemeClr val="accent1"/>
              </a:solidFill>
              <a:latin typeface="AppleSystemUIFont"/>
            </a:endParaRPr>
          </a:p>
          <a:p>
            <a:pPr marL="0" indent="0">
              <a:buNone/>
            </a:pPr>
            <a:r>
              <a:rPr lang="en-GB" sz="1800" b="0" dirty="0">
                <a:solidFill>
                  <a:schemeClr val="accent1"/>
                </a:solidFill>
                <a:latin typeface="AppleSystemUIFont"/>
              </a:rPr>
              <a:t>Night interventions are inconvenient, stressful, and potentially risky. By automating routine diagnostics and repair processes, technical personnel can focus on complex tasks, reducing stress and exposure to night work hazards.</a:t>
            </a:r>
          </a:p>
        </p:txBody>
      </p:sp>
      <p:sp>
        <p:nvSpPr>
          <p:cNvPr id="4" name="Footer Placeholder 3">
            <a:extLst>
              <a:ext uri="{FF2B5EF4-FFF2-40B4-BE49-F238E27FC236}">
                <a16:creationId xmlns:a16="http://schemas.microsoft.com/office/drawing/2014/main" id="{5C4703C8-B112-A902-A586-F3A8F572021C}"/>
              </a:ext>
            </a:extLst>
          </p:cNvPr>
          <p:cNvSpPr>
            <a:spLocks noGrp="1"/>
          </p:cNvSpPr>
          <p:nvPr>
            <p:ph type="ftr" sz="quarter" idx="11"/>
          </p:nvPr>
        </p:nvSpPr>
        <p:spPr/>
        <p:txBody>
          <a:bodyPr/>
          <a:lstStyle/>
          <a:p>
            <a:r>
              <a:rPr lang="en-GB"/>
              <a:t>Joint Accelerator Performance Workshop 2024</a:t>
            </a:r>
            <a:endParaRPr lang="en-CH" dirty="0"/>
          </a:p>
        </p:txBody>
      </p:sp>
      <p:sp>
        <p:nvSpPr>
          <p:cNvPr id="6" name="Date Placeholder 5">
            <a:extLst>
              <a:ext uri="{FF2B5EF4-FFF2-40B4-BE49-F238E27FC236}">
                <a16:creationId xmlns:a16="http://schemas.microsoft.com/office/drawing/2014/main" id="{BDB7EE1D-84B2-91F8-A6A7-D61D0CCE94AC}"/>
              </a:ext>
            </a:extLst>
          </p:cNvPr>
          <p:cNvSpPr>
            <a:spLocks noGrp="1"/>
          </p:cNvSpPr>
          <p:nvPr>
            <p:ph type="dt" sz="half" idx="10"/>
          </p:nvPr>
        </p:nvSpPr>
        <p:spPr/>
        <p:txBody>
          <a:bodyPr/>
          <a:lstStyle/>
          <a:p>
            <a:r>
              <a:rPr lang="de-CH"/>
              <a:t>12.12.24 | Kostas Papastergiou </a:t>
            </a:r>
            <a:endParaRPr lang="en-CH" dirty="0"/>
          </a:p>
        </p:txBody>
      </p:sp>
      <p:sp>
        <p:nvSpPr>
          <p:cNvPr id="7" name="Slide Number Placeholder 6">
            <a:extLst>
              <a:ext uri="{FF2B5EF4-FFF2-40B4-BE49-F238E27FC236}">
                <a16:creationId xmlns:a16="http://schemas.microsoft.com/office/drawing/2014/main" id="{E0463289-5BD7-ACF0-B5BC-D8CE97BF56D0}"/>
              </a:ext>
            </a:extLst>
          </p:cNvPr>
          <p:cNvSpPr>
            <a:spLocks noGrp="1"/>
          </p:cNvSpPr>
          <p:nvPr>
            <p:ph type="sldNum" sz="quarter" idx="12"/>
          </p:nvPr>
        </p:nvSpPr>
        <p:spPr/>
        <p:txBody>
          <a:bodyPr/>
          <a:lstStyle/>
          <a:p>
            <a:r>
              <a:rPr lang="en-GB"/>
              <a:t>	</a:t>
            </a:r>
            <a:fld id="{7A5CF2A5-AD27-EF4B-AC83-94768BAA60C8}" type="slidenum">
              <a:rPr lang="en-CH" smtClean="0"/>
              <a:pPr/>
              <a:t>23</a:t>
            </a:fld>
            <a:endParaRPr lang="en-CH" dirty="0"/>
          </a:p>
        </p:txBody>
      </p:sp>
    </p:spTree>
    <p:extLst>
      <p:ext uri="{BB962C8B-B14F-4D97-AF65-F5344CB8AC3E}">
        <p14:creationId xmlns:p14="http://schemas.microsoft.com/office/powerpoint/2010/main" val="422034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05F74-C8A7-F013-7F98-E7D79C3F2FAD}"/>
              </a:ext>
            </a:extLst>
          </p:cNvPr>
          <p:cNvSpPr>
            <a:spLocks noGrp="1"/>
          </p:cNvSpPr>
          <p:nvPr>
            <p:ph type="title"/>
          </p:nvPr>
        </p:nvSpPr>
        <p:spPr/>
        <p:txBody>
          <a:bodyPr/>
          <a:lstStyle/>
          <a:p>
            <a:r>
              <a:rPr lang="en-GB" dirty="0"/>
              <a:t>Proposals</a:t>
            </a:r>
          </a:p>
        </p:txBody>
      </p:sp>
      <p:sp>
        <p:nvSpPr>
          <p:cNvPr id="3" name="Content Placeholder 2">
            <a:extLst>
              <a:ext uri="{FF2B5EF4-FFF2-40B4-BE49-F238E27FC236}">
                <a16:creationId xmlns:a16="http://schemas.microsoft.com/office/drawing/2014/main" id="{57CADD65-BF81-1425-9ED1-E0EC6D50647C}"/>
              </a:ext>
            </a:extLst>
          </p:cNvPr>
          <p:cNvSpPr>
            <a:spLocks noGrp="1"/>
          </p:cNvSpPr>
          <p:nvPr>
            <p:ph idx="1"/>
          </p:nvPr>
        </p:nvSpPr>
        <p:spPr/>
        <p:txBody>
          <a:bodyPr>
            <a:normAutofit/>
          </a:bodyPr>
          <a:lstStyle/>
          <a:p>
            <a:pPr marL="0" indent="0">
              <a:buNone/>
            </a:pPr>
            <a:r>
              <a:rPr lang="en-GB" sz="2200" b="1" dirty="0">
                <a:solidFill>
                  <a:schemeClr val="accent1"/>
                </a:solidFill>
                <a:latin typeface="AppleSystemUIFont"/>
              </a:rPr>
              <a:t>Key Areas for Automation</a:t>
            </a:r>
          </a:p>
          <a:p>
            <a:r>
              <a:rPr lang="en-GB" sz="1800" b="1" dirty="0">
                <a:solidFill>
                  <a:prstClr val="black"/>
                </a:solidFill>
                <a:latin typeface="AppleSystemUIFont"/>
              </a:rPr>
              <a:t>Preparation and Diagnostics:</a:t>
            </a:r>
            <a:r>
              <a:rPr lang="en-GB" sz="1800" b="0" dirty="0">
                <a:solidFill>
                  <a:prstClr val="black"/>
                </a:solidFill>
                <a:latin typeface="AppleSystemUIFont"/>
              </a:rPr>
              <a:t> Automation can assist in fault diagnosis and intervention planning before an on-site visit, reducing preparation time.</a:t>
            </a:r>
          </a:p>
          <a:p>
            <a:r>
              <a:rPr lang="en-GB" sz="1800" b="1" dirty="0">
                <a:solidFill>
                  <a:prstClr val="black"/>
                </a:solidFill>
                <a:latin typeface="AppleSystemUIFont"/>
              </a:rPr>
              <a:t>Reporting and Logging:</a:t>
            </a:r>
            <a:r>
              <a:rPr lang="en-GB" sz="1800" b="0" dirty="0">
                <a:solidFill>
                  <a:prstClr val="black"/>
                </a:solidFill>
                <a:latin typeface="AppleSystemUIFont"/>
              </a:rPr>
              <a:t> Standardizing and automating logbook entries and overtime claims can save administrative overheads.</a:t>
            </a:r>
            <a:endParaRPr lang="en-GB" sz="1800" dirty="0">
              <a:solidFill>
                <a:prstClr val="black"/>
              </a:solidFill>
              <a:latin typeface="Menlo-Regular"/>
            </a:endParaRPr>
          </a:p>
          <a:p>
            <a:r>
              <a:rPr lang="en-GB" sz="1800" b="1" dirty="0">
                <a:solidFill>
                  <a:prstClr val="black"/>
                </a:solidFill>
                <a:latin typeface="AppleSystemUIFont"/>
              </a:rPr>
              <a:t>Guided Interventions:</a:t>
            </a:r>
            <a:r>
              <a:rPr lang="en-GB" sz="1800" b="0" dirty="0">
                <a:solidFill>
                  <a:prstClr val="black"/>
                </a:solidFill>
                <a:latin typeface="AppleSystemUIFont"/>
              </a:rPr>
              <a:t> Integrating expert systems with real-time suggestions can guide personnel during interventions, enhancing efficiency and accuracy.</a:t>
            </a:r>
            <a:endParaRPr lang="en-GB" sz="1800" dirty="0">
              <a:solidFill>
                <a:prstClr val="black"/>
              </a:solidFill>
              <a:latin typeface="AppleSystemUIFont"/>
            </a:endParaRPr>
          </a:p>
          <a:p>
            <a:pPr marL="0" indent="0">
              <a:buNone/>
            </a:pPr>
            <a:r>
              <a:rPr lang="en-GB" sz="2200" b="1" dirty="0">
                <a:solidFill>
                  <a:schemeClr val="accent1"/>
                </a:solidFill>
                <a:latin typeface="AppleSystemUIFont"/>
              </a:rPr>
              <a:t>Interoperability of systems for more efficient interventions</a:t>
            </a:r>
          </a:p>
          <a:p>
            <a:r>
              <a:rPr lang="en-GB" sz="1800" dirty="0">
                <a:solidFill>
                  <a:prstClr val="black"/>
                </a:solidFill>
                <a:latin typeface="+mj-lt"/>
              </a:rPr>
              <a:t>Common fault tracking (AFT), Logbook intervention &amp; overtime reporting across the teams</a:t>
            </a:r>
          </a:p>
          <a:p>
            <a:r>
              <a:rPr lang="en-GB" sz="1800" dirty="0">
                <a:solidFill>
                  <a:prstClr val="black"/>
                </a:solidFill>
                <a:latin typeface="+mj-lt"/>
              </a:rPr>
              <a:t>Produce AI-ready data/applications</a:t>
            </a:r>
          </a:p>
          <a:p>
            <a:r>
              <a:rPr lang="en-GB" sz="1800" dirty="0">
                <a:solidFill>
                  <a:prstClr val="black"/>
                </a:solidFill>
                <a:latin typeface="+mj-lt"/>
              </a:rPr>
              <a:t>Asset management</a:t>
            </a:r>
          </a:p>
          <a:p>
            <a:pPr marL="0" indent="0">
              <a:buNone/>
            </a:pPr>
            <a:r>
              <a:rPr lang="en-GB" sz="2000" b="1" dirty="0">
                <a:solidFill>
                  <a:schemeClr val="accent1"/>
                </a:solidFill>
                <a:latin typeface="AppleSystemUIFont"/>
              </a:rPr>
              <a:t>Promote-encourage trend for remote interventions</a:t>
            </a:r>
          </a:p>
          <a:p>
            <a:pPr marL="0" indent="0">
              <a:buNone/>
            </a:pPr>
            <a:endParaRPr lang="en-GB" sz="2000" b="1" dirty="0">
              <a:solidFill>
                <a:schemeClr val="accent1"/>
              </a:solidFill>
              <a:latin typeface="AppleSystemUIFont"/>
            </a:endParaRPr>
          </a:p>
          <a:p>
            <a:pPr marL="0" indent="0">
              <a:buNone/>
            </a:pPr>
            <a:endParaRPr lang="en-GB" sz="2000" dirty="0">
              <a:solidFill>
                <a:prstClr val="black"/>
              </a:solidFill>
              <a:latin typeface="+mj-lt"/>
            </a:endParaRPr>
          </a:p>
        </p:txBody>
      </p:sp>
      <p:sp>
        <p:nvSpPr>
          <p:cNvPr id="4" name="Footer Placeholder 3">
            <a:extLst>
              <a:ext uri="{FF2B5EF4-FFF2-40B4-BE49-F238E27FC236}">
                <a16:creationId xmlns:a16="http://schemas.microsoft.com/office/drawing/2014/main" id="{F17C7480-44F8-0204-E22C-4488DBBA41A2}"/>
              </a:ext>
            </a:extLst>
          </p:cNvPr>
          <p:cNvSpPr>
            <a:spLocks noGrp="1"/>
          </p:cNvSpPr>
          <p:nvPr>
            <p:ph type="ftr" sz="quarter" idx="11"/>
          </p:nvPr>
        </p:nvSpPr>
        <p:spPr/>
        <p:txBody>
          <a:bodyPr/>
          <a:lstStyle/>
          <a:p>
            <a:r>
              <a:rPr lang="en-GB"/>
              <a:t>Joint Accelerator Performance Workshop 2024</a:t>
            </a:r>
            <a:endParaRPr lang="en-CH" dirty="0"/>
          </a:p>
        </p:txBody>
      </p:sp>
      <p:sp>
        <p:nvSpPr>
          <p:cNvPr id="6" name="Date Placeholder 5">
            <a:extLst>
              <a:ext uri="{FF2B5EF4-FFF2-40B4-BE49-F238E27FC236}">
                <a16:creationId xmlns:a16="http://schemas.microsoft.com/office/drawing/2014/main" id="{DE63AE95-B05D-CFB5-DFDF-1BC4462C2DC0}"/>
              </a:ext>
            </a:extLst>
          </p:cNvPr>
          <p:cNvSpPr>
            <a:spLocks noGrp="1"/>
          </p:cNvSpPr>
          <p:nvPr>
            <p:ph type="dt" sz="half" idx="10"/>
          </p:nvPr>
        </p:nvSpPr>
        <p:spPr/>
        <p:txBody>
          <a:bodyPr/>
          <a:lstStyle/>
          <a:p>
            <a:r>
              <a:rPr lang="de-CH"/>
              <a:t>12.12.24 | Kostas Papastergiou </a:t>
            </a:r>
            <a:endParaRPr lang="en-CH" dirty="0"/>
          </a:p>
        </p:txBody>
      </p:sp>
      <p:sp>
        <p:nvSpPr>
          <p:cNvPr id="7" name="Slide Number Placeholder 6">
            <a:extLst>
              <a:ext uri="{FF2B5EF4-FFF2-40B4-BE49-F238E27FC236}">
                <a16:creationId xmlns:a16="http://schemas.microsoft.com/office/drawing/2014/main" id="{301722EF-A0E9-40EA-63B5-46AFB1E50110}"/>
              </a:ext>
            </a:extLst>
          </p:cNvPr>
          <p:cNvSpPr>
            <a:spLocks noGrp="1"/>
          </p:cNvSpPr>
          <p:nvPr>
            <p:ph type="sldNum" sz="quarter" idx="12"/>
          </p:nvPr>
        </p:nvSpPr>
        <p:spPr/>
        <p:txBody>
          <a:bodyPr/>
          <a:lstStyle/>
          <a:p>
            <a:r>
              <a:rPr lang="en-GB" dirty="0"/>
              <a:t>	</a:t>
            </a:r>
            <a:fld id="{7A5CF2A5-AD27-EF4B-AC83-94768BAA60C8}" type="slidenum">
              <a:rPr lang="en-CH" smtClean="0"/>
              <a:pPr/>
              <a:t>24</a:t>
            </a:fld>
            <a:endParaRPr lang="en-CH" dirty="0"/>
          </a:p>
        </p:txBody>
      </p:sp>
      <p:sp>
        <p:nvSpPr>
          <p:cNvPr id="9" name="TextBox 8">
            <a:extLst>
              <a:ext uri="{FF2B5EF4-FFF2-40B4-BE49-F238E27FC236}">
                <a16:creationId xmlns:a16="http://schemas.microsoft.com/office/drawing/2014/main" id="{FC57A861-7BD9-85B0-8A2F-F282EB79F035}"/>
              </a:ext>
            </a:extLst>
          </p:cNvPr>
          <p:cNvSpPr txBox="1"/>
          <p:nvPr/>
        </p:nvSpPr>
        <p:spPr>
          <a:xfrm>
            <a:off x="8758570" y="1690688"/>
            <a:ext cx="2856489" cy="553998"/>
          </a:xfrm>
          <a:prstGeom prst="rect">
            <a:avLst/>
          </a:prstGeom>
          <a:noFill/>
          <a:ln>
            <a:solidFill>
              <a:srgbClr val="00B050"/>
            </a:solidFill>
          </a:ln>
        </p:spPr>
        <p:txBody>
          <a:bodyPr wrap="square" rtlCol="0">
            <a:spAutoFit/>
          </a:bodyPr>
          <a:lstStyle/>
          <a:p>
            <a:pPr algn="r"/>
            <a:r>
              <a:rPr lang="en-GB" sz="1600" b="1" dirty="0">
                <a:solidFill>
                  <a:schemeClr val="tx1">
                    <a:lumMod val="85000"/>
                    <a:lumOff val="15000"/>
                  </a:schemeClr>
                </a:solidFill>
                <a:highlight>
                  <a:srgbClr val="00FF00"/>
                </a:highlight>
              </a:rPr>
              <a:t>L</a:t>
            </a:r>
            <a:r>
              <a:rPr lang="en-CH" sz="1600" b="1" dirty="0">
                <a:solidFill>
                  <a:schemeClr val="tx1">
                    <a:lumMod val="85000"/>
                    <a:lumOff val="15000"/>
                  </a:schemeClr>
                </a:solidFill>
                <a:highlight>
                  <a:srgbClr val="00FF00"/>
                </a:highlight>
              </a:rPr>
              <a:t>ow hanging fruit – 1 to 3 year</a:t>
            </a:r>
            <a:br>
              <a:rPr lang="en-CH" sz="1600" b="1" dirty="0">
                <a:solidFill>
                  <a:schemeClr val="tx1">
                    <a:lumMod val="85000"/>
                    <a:lumOff val="15000"/>
                  </a:schemeClr>
                </a:solidFill>
                <a:highlight>
                  <a:srgbClr val="00FF00"/>
                </a:highlight>
              </a:rPr>
            </a:br>
            <a:r>
              <a:rPr lang="en-CH" sz="1400" dirty="0">
                <a:solidFill>
                  <a:schemeClr val="tx1">
                    <a:lumMod val="85000"/>
                    <a:lumOff val="15000"/>
                  </a:schemeClr>
                </a:solidFill>
              </a:rPr>
              <a:t>Automation, AI, </a:t>
            </a:r>
            <a:endParaRPr lang="en-CH" sz="1600" dirty="0">
              <a:solidFill>
                <a:schemeClr val="tx1">
                  <a:lumMod val="85000"/>
                  <a:lumOff val="15000"/>
                </a:schemeClr>
              </a:solidFill>
            </a:endParaRPr>
          </a:p>
        </p:txBody>
      </p:sp>
      <p:sp>
        <p:nvSpPr>
          <p:cNvPr id="10" name="TextBox 9">
            <a:extLst>
              <a:ext uri="{FF2B5EF4-FFF2-40B4-BE49-F238E27FC236}">
                <a16:creationId xmlns:a16="http://schemas.microsoft.com/office/drawing/2014/main" id="{002ECD41-3F72-BC69-E677-61006B300E67}"/>
              </a:ext>
            </a:extLst>
          </p:cNvPr>
          <p:cNvSpPr txBox="1"/>
          <p:nvPr/>
        </p:nvSpPr>
        <p:spPr>
          <a:xfrm>
            <a:off x="9215770" y="4112531"/>
            <a:ext cx="2399289" cy="553998"/>
          </a:xfrm>
          <a:prstGeom prst="rect">
            <a:avLst/>
          </a:prstGeom>
          <a:noFill/>
          <a:ln>
            <a:solidFill>
              <a:srgbClr val="00B050"/>
            </a:solidFill>
          </a:ln>
        </p:spPr>
        <p:txBody>
          <a:bodyPr wrap="square" rtlCol="0">
            <a:spAutoFit/>
          </a:bodyPr>
          <a:lstStyle/>
          <a:p>
            <a:pPr algn="r"/>
            <a:r>
              <a:rPr lang="en-GB" sz="1600" b="1" dirty="0">
                <a:solidFill>
                  <a:schemeClr val="tx1">
                    <a:lumMod val="85000"/>
                    <a:lumOff val="15000"/>
                  </a:schemeClr>
                </a:solidFill>
                <a:highlight>
                  <a:srgbClr val="00FF00"/>
                </a:highlight>
              </a:rPr>
              <a:t>M</a:t>
            </a:r>
            <a:r>
              <a:rPr lang="en-CH" sz="1600" b="1" dirty="0">
                <a:solidFill>
                  <a:schemeClr val="tx1">
                    <a:lumMod val="85000"/>
                    <a:lumOff val="15000"/>
                  </a:schemeClr>
                </a:solidFill>
                <a:highlight>
                  <a:srgbClr val="00FF00"/>
                </a:highlight>
              </a:rPr>
              <a:t>edium term 1 to 5 year</a:t>
            </a:r>
            <a:br>
              <a:rPr lang="en-CH" sz="1600" b="1" dirty="0">
                <a:solidFill>
                  <a:schemeClr val="tx1">
                    <a:lumMod val="85000"/>
                    <a:lumOff val="15000"/>
                  </a:schemeClr>
                </a:solidFill>
                <a:highlight>
                  <a:srgbClr val="00FF00"/>
                </a:highlight>
              </a:rPr>
            </a:br>
            <a:r>
              <a:rPr lang="en-CH" sz="1400" dirty="0">
                <a:solidFill>
                  <a:schemeClr val="tx1">
                    <a:lumMod val="85000"/>
                    <a:lumOff val="15000"/>
                  </a:schemeClr>
                </a:solidFill>
              </a:rPr>
              <a:t>Forums, projects</a:t>
            </a:r>
            <a:endParaRPr lang="en-CH" sz="1600" dirty="0">
              <a:solidFill>
                <a:schemeClr val="tx1">
                  <a:lumMod val="85000"/>
                  <a:lumOff val="15000"/>
                </a:schemeClr>
              </a:solidFill>
            </a:endParaRPr>
          </a:p>
        </p:txBody>
      </p:sp>
      <p:sp>
        <p:nvSpPr>
          <p:cNvPr id="11" name="TextBox 10">
            <a:extLst>
              <a:ext uri="{FF2B5EF4-FFF2-40B4-BE49-F238E27FC236}">
                <a16:creationId xmlns:a16="http://schemas.microsoft.com/office/drawing/2014/main" id="{38356802-33CF-A660-F9CC-A1A6ED119D28}"/>
              </a:ext>
            </a:extLst>
          </p:cNvPr>
          <p:cNvSpPr txBox="1"/>
          <p:nvPr/>
        </p:nvSpPr>
        <p:spPr>
          <a:xfrm>
            <a:off x="9215770" y="5622965"/>
            <a:ext cx="2399290" cy="553998"/>
          </a:xfrm>
          <a:prstGeom prst="rect">
            <a:avLst/>
          </a:prstGeom>
          <a:noFill/>
          <a:ln>
            <a:solidFill>
              <a:srgbClr val="00B050"/>
            </a:solidFill>
          </a:ln>
        </p:spPr>
        <p:txBody>
          <a:bodyPr wrap="square" rtlCol="0">
            <a:spAutoFit/>
          </a:bodyPr>
          <a:lstStyle/>
          <a:p>
            <a:pPr algn="r"/>
            <a:r>
              <a:rPr lang="en-US" sz="1600" b="1" dirty="0">
                <a:solidFill>
                  <a:schemeClr val="tx1">
                    <a:lumMod val="85000"/>
                    <a:lumOff val="15000"/>
                  </a:schemeClr>
                </a:solidFill>
                <a:highlight>
                  <a:srgbClr val="00FF00"/>
                </a:highlight>
              </a:rPr>
              <a:t>Long </a:t>
            </a:r>
            <a:r>
              <a:rPr lang="en-CH" sz="1600" b="1" dirty="0">
                <a:solidFill>
                  <a:schemeClr val="tx1">
                    <a:lumMod val="85000"/>
                    <a:lumOff val="15000"/>
                  </a:schemeClr>
                </a:solidFill>
                <a:highlight>
                  <a:srgbClr val="00FF00"/>
                </a:highlight>
              </a:rPr>
              <a:t>term effort </a:t>
            </a:r>
            <a:br>
              <a:rPr lang="en-CH" sz="1600" b="1" dirty="0">
                <a:solidFill>
                  <a:schemeClr val="tx1">
                    <a:lumMod val="85000"/>
                    <a:lumOff val="15000"/>
                  </a:schemeClr>
                </a:solidFill>
                <a:highlight>
                  <a:srgbClr val="00FF00"/>
                </a:highlight>
              </a:rPr>
            </a:br>
            <a:r>
              <a:rPr lang="en-CH" sz="1400" dirty="0">
                <a:solidFill>
                  <a:schemeClr val="tx1">
                    <a:lumMod val="85000"/>
                    <a:lumOff val="15000"/>
                  </a:schemeClr>
                </a:solidFill>
              </a:rPr>
              <a:t>requires R&amp;D, new skills etc  </a:t>
            </a:r>
            <a:endParaRPr lang="en-CH" sz="1600" dirty="0">
              <a:solidFill>
                <a:schemeClr val="tx1">
                  <a:lumMod val="85000"/>
                  <a:lumOff val="15000"/>
                </a:schemeClr>
              </a:solidFill>
            </a:endParaRPr>
          </a:p>
        </p:txBody>
      </p:sp>
    </p:spTree>
    <p:extLst>
      <p:ext uri="{BB962C8B-B14F-4D97-AF65-F5344CB8AC3E}">
        <p14:creationId xmlns:p14="http://schemas.microsoft.com/office/powerpoint/2010/main" val="29568653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665C8EE-A49E-58E2-6381-708B19C5B51C}"/>
              </a:ext>
            </a:extLst>
          </p:cNvPr>
          <p:cNvSpPr>
            <a:spLocks noGrp="1"/>
          </p:cNvSpPr>
          <p:nvPr>
            <p:ph type="ftr" sz="quarter" idx="11"/>
          </p:nvPr>
        </p:nvSpPr>
        <p:spPr/>
        <p:txBody>
          <a:bodyPr/>
          <a:lstStyle/>
          <a:p>
            <a:r>
              <a:rPr lang="en-GB"/>
              <a:t>Joint Accelerator Performance Workshop 2024</a:t>
            </a:r>
            <a:endParaRPr lang="en-CH" dirty="0"/>
          </a:p>
        </p:txBody>
      </p:sp>
      <mc:AlternateContent xmlns:mc="http://schemas.openxmlformats.org/markup-compatibility/2006">
        <mc:Choice xmlns:we="http://schemas.microsoft.com/office/webextensions/webextension/2010/11" xmlns:pca="http://schemas.microsoft.com/office/powerpoint/2013/contentapp" Requires="we pca">
          <p:graphicFrame>
            <p:nvGraphicFramePr>
              <p:cNvPr id="10" name="Add-in 9">
                <a:extLst>
                  <a:ext uri="{FF2B5EF4-FFF2-40B4-BE49-F238E27FC236}">
                    <a16:creationId xmlns:a16="http://schemas.microsoft.com/office/drawing/2014/main" id="{17E060DC-E0BF-AAED-4C28-C0498DADF870}"/>
                  </a:ext>
                </a:extLst>
              </p:cNvPr>
              <p:cNvGraphicFramePr>
                <a:graphicFrameLocks noGrp="1"/>
              </p:cNvGraphicFramePr>
              <p:nvPr>
                <p:extLst>
                  <p:ext uri="{D42A27DB-BD31-4B8C-83A1-F6EECF244321}">
                    <p14:modId xmlns:p14="http://schemas.microsoft.com/office/powerpoint/2010/main" val="234812897"/>
                  </p:ext>
                </p:extLst>
              </p:nvPr>
            </p:nvGraphicFramePr>
            <p:xfrm>
              <a:off x="5984098" y="136525"/>
              <a:ext cx="5543873" cy="6219825"/>
            </p:xfrm>
            <a:graphic>
              <a:graphicData uri="http://schemas.microsoft.com/office/webextensions/webextension/2010/11">
                <we:webextensionref xmlns:we="http://schemas.microsoft.com/office/webextensions/webextension/2010/11" xmlns:r="http://schemas.openxmlformats.org/officeDocument/2006/relationships" r:id="rId2"/>
              </a:graphicData>
            </a:graphic>
          </p:graphicFrame>
        </mc:Choice>
        <mc:Fallback>
          <p:pic>
            <p:nvPicPr>
              <p:cNvPr id="10" name="Add-in 9">
                <a:extLst>
                  <a:ext uri="{FF2B5EF4-FFF2-40B4-BE49-F238E27FC236}">
                    <a16:creationId xmlns:a16="http://schemas.microsoft.com/office/drawing/2014/main" id="{17E060DC-E0BF-AAED-4C28-C0498DADF870}"/>
                  </a:ext>
                </a:extLst>
              </p:cNvPr>
              <p:cNvPicPr>
                <a:picLocks noGrp="1" noRot="1" noChangeAspect="1" noMove="1" noResize="1" noEditPoints="1" noAdjustHandles="1" noChangeArrowheads="1" noChangeShapeType="1"/>
              </p:cNvPicPr>
              <p:nvPr/>
            </p:nvPicPr>
            <p:blipFill>
              <a:blip r:embed="rId3"/>
              <a:stretch>
                <a:fillRect/>
              </a:stretch>
            </p:blipFill>
            <p:spPr>
              <a:xfrm>
                <a:off x="5984098" y="136525"/>
                <a:ext cx="5543873" cy="6219825"/>
              </a:xfrm>
              <a:prstGeom prst="rect">
                <a:avLst/>
              </a:prstGeom>
            </p:spPr>
          </p:pic>
        </mc:Fallback>
      </mc:AlternateContent>
      <mc:AlternateContent xmlns:mc="http://schemas.openxmlformats.org/markup-compatibility/2006">
        <mc:Choice xmlns:we="http://schemas.microsoft.com/office/webextensions/webextension/2010/11" xmlns:pca="http://schemas.microsoft.com/office/powerpoint/2013/contentapp" Requires="we pca">
          <p:graphicFrame>
            <p:nvGraphicFramePr>
              <p:cNvPr id="11" name="Add-in 10">
                <a:extLst>
                  <a:ext uri="{FF2B5EF4-FFF2-40B4-BE49-F238E27FC236}">
                    <a16:creationId xmlns:a16="http://schemas.microsoft.com/office/drawing/2014/main" id="{5113EC9B-4C08-FEDE-D55D-F134A05BA26F}"/>
                  </a:ext>
                </a:extLst>
              </p:cNvPr>
              <p:cNvGraphicFramePr>
                <a:graphicFrameLocks noGrp="1"/>
              </p:cNvGraphicFramePr>
              <p:nvPr>
                <p:extLst>
                  <p:ext uri="{D42A27DB-BD31-4B8C-83A1-F6EECF244321}">
                    <p14:modId xmlns:p14="http://schemas.microsoft.com/office/powerpoint/2010/main" val="3223827674"/>
                  </p:ext>
                </p:extLst>
              </p:nvPr>
            </p:nvGraphicFramePr>
            <p:xfrm>
              <a:off x="555171" y="136525"/>
              <a:ext cx="5169689" cy="6219825"/>
            </p:xfrm>
            <a:graphic>
              <a:graphicData uri="http://schemas.microsoft.com/office/webextensions/webextension/2010/11">
                <we:webextensionref xmlns:we="http://schemas.microsoft.com/office/webextensions/webextension/2010/11" xmlns:r="http://schemas.openxmlformats.org/officeDocument/2006/relationships" r:id="rId4"/>
              </a:graphicData>
            </a:graphic>
          </p:graphicFrame>
        </mc:Choice>
        <mc:Fallback>
          <p:pic>
            <p:nvPicPr>
              <p:cNvPr id="11" name="Add-in 10">
                <a:extLst>
                  <a:ext uri="{FF2B5EF4-FFF2-40B4-BE49-F238E27FC236}">
                    <a16:creationId xmlns:a16="http://schemas.microsoft.com/office/drawing/2014/main" id="{5113EC9B-4C08-FEDE-D55D-F134A05BA26F}"/>
                  </a:ext>
                </a:extLst>
              </p:cNvPr>
              <p:cNvPicPr>
                <a:picLocks noGrp="1" noRot="1" noChangeAspect="1" noMove="1" noResize="1" noEditPoints="1" noAdjustHandles="1" noChangeArrowheads="1" noChangeShapeType="1"/>
              </p:cNvPicPr>
              <p:nvPr/>
            </p:nvPicPr>
            <p:blipFill>
              <a:blip r:embed="rId5"/>
              <a:stretch>
                <a:fillRect/>
              </a:stretch>
            </p:blipFill>
            <p:spPr>
              <a:xfrm>
                <a:off x="555171" y="136525"/>
                <a:ext cx="5169689" cy="6219825"/>
              </a:xfrm>
              <a:prstGeom prst="rect">
                <a:avLst/>
              </a:prstGeom>
            </p:spPr>
          </p:pic>
        </mc:Fallback>
      </mc:AlternateContent>
      <p:sp>
        <p:nvSpPr>
          <p:cNvPr id="2" name="Date Placeholder 1">
            <a:extLst>
              <a:ext uri="{FF2B5EF4-FFF2-40B4-BE49-F238E27FC236}">
                <a16:creationId xmlns:a16="http://schemas.microsoft.com/office/drawing/2014/main" id="{F5C72849-4F12-125A-FE5F-A7F40381F19B}"/>
              </a:ext>
            </a:extLst>
          </p:cNvPr>
          <p:cNvSpPr>
            <a:spLocks noGrp="1"/>
          </p:cNvSpPr>
          <p:nvPr>
            <p:ph type="dt" sz="half" idx="10"/>
          </p:nvPr>
        </p:nvSpPr>
        <p:spPr/>
        <p:txBody>
          <a:bodyPr/>
          <a:lstStyle/>
          <a:p>
            <a:r>
              <a:rPr lang="de-CH"/>
              <a:t>12.12.24 | Kostas Papastergiou </a:t>
            </a:r>
            <a:endParaRPr lang="en-CH" dirty="0"/>
          </a:p>
        </p:txBody>
      </p:sp>
      <p:sp>
        <p:nvSpPr>
          <p:cNvPr id="3" name="Slide Number Placeholder 2">
            <a:extLst>
              <a:ext uri="{FF2B5EF4-FFF2-40B4-BE49-F238E27FC236}">
                <a16:creationId xmlns:a16="http://schemas.microsoft.com/office/drawing/2014/main" id="{D32249EA-02CE-A8C4-4AB8-C95B2F80F354}"/>
              </a:ext>
            </a:extLst>
          </p:cNvPr>
          <p:cNvSpPr>
            <a:spLocks noGrp="1"/>
          </p:cNvSpPr>
          <p:nvPr>
            <p:ph type="sldNum" sz="quarter" idx="12"/>
          </p:nvPr>
        </p:nvSpPr>
        <p:spPr/>
        <p:txBody>
          <a:bodyPr/>
          <a:lstStyle/>
          <a:p>
            <a:r>
              <a:rPr lang="en-GB"/>
              <a:t>	</a:t>
            </a:r>
            <a:fld id="{7A5CF2A5-AD27-EF4B-AC83-94768BAA60C8}" type="slidenum">
              <a:rPr lang="en-CH" smtClean="0"/>
              <a:pPr/>
              <a:t>25</a:t>
            </a:fld>
            <a:endParaRPr lang="en-CH" dirty="0"/>
          </a:p>
        </p:txBody>
      </p:sp>
      <p:sp>
        <p:nvSpPr>
          <p:cNvPr id="5" name="TextBox 4">
            <a:extLst>
              <a:ext uri="{FF2B5EF4-FFF2-40B4-BE49-F238E27FC236}">
                <a16:creationId xmlns:a16="http://schemas.microsoft.com/office/drawing/2014/main" id="{B63A2D03-4AF8-9F09-DB64-19BCFFBB8BAA}"/>
              </a:ext>
            </a:extLst>
          </p:cNvPr>
          <p:cNvSpPr txBox="1"/>
          <p:nvPr/>
        </p:nvSpPr>
        <p:spPr>
          <a:xfrm>
            <a:off x="2209800" y="6352143"/>
            <a:ext cx="2133600" cy="369332"/>
          </a:xfrm>
          <a:prstGeom prst="rect">
            <a:avLst/>
          </a:prstGeom>
          <a:noFill/>
        </p:spPr>
        <p:txBody>
          <a:bodyPr wrap="square" rtlCol="0">
            <a:spAutoFit/>
          </a:bodyPr>
          <a:lstStyle/>
          <a:p>
            <a:r>
              <a:rPr lang="en-CH" dirty="0">
                <a:highlight>
                  <a:srgbClr val="00FFFF"/>
                </a:highlight>
              </a:rPr>
              <a:t>Equipment Experts</a:t>
            </a:r>
          </a:p>
        </p:txBody>
      </p:sp>
      <p:sp>
        <p:nvSpPr>
          <p:cNvPr id="6" name="TextBox 5">
            <a:extLst>
              <a:ext uri="{FF2B5EF4-FFF2-40B4-BE49-F238E27FC236}">
                <a16:creationId xmlns:a16="http://schemas.microsoft.com/office/drawing/2014/main" id="{8E4A1507-4A7D-FA8A-B365-C6E6C5D62025}"/>
              </a:ext>
            </a:extLst>
          </p:cNvPr>
          <p:cNvSpPr txBox="1"/>
          <p:nvPr/>
        </p:nvSpPr>
        <p:spPr>
          <a:xfrm>
            <a:off x="7096460" y="6352143"/>
            <a:ext cx="3098922" cy="369332"/>
          </a:xfrm>
          <a:prstGeom prst="rect">
            <a:avLst/>
          </a:prstGeom>
          <a:noFill/>
        </p:spPr>
        <p:txBody>
          <a:bodyPr wrap="square" rtlCol="0">
            <a:spAutoFit/>
          </a:bodyPr>
          <a:lstStyle/>
          <a:p>
            <a:r>
              <a:rPr lang="en-CH" dirty="0">
                <a:highlight>
                  <a:srgbClr val="00FF00"/>
                </a:highlight>
              </a:rPr>
              <a:t>Operation-Physics Experts</a:t>
            </a:r>
          </a:p>
        </p:txBody>
      </p:sp>
    </p:spTree>
    <p:extLst>
      <p:ext uri="{BB962C8B-B14F-4D97-AF65-F5344CB8AC3E}">
        <p14:creationId xmlns:p14="http://schemas.microsoft.com/office/powerpoint/2010/main" val="914935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F5E537-A08E-9532-1500-434E0F81E905}"/>
              </a:ext>
            </a:extLst>
          </p:cNvPr>
          <p:cNvSpPr>
            <a:spLocks noGrp="1"/>
          </p:cNvSpPr>
          <p:nvPr>
            <p:ph type="title"/>
          </p:nvPr>
        </p:nvSpPr>
        <p:spPr/>
        <p:txBody>
          <a:bodyPr/>
          <a:lstStyle/>
          <a:p>
            <a:r>
              <a:rPr lang="en-GB" dirty="0"/>
              <a:t>Annex</a:t>
            </a:r>
          </a:p>
        </p:txBody>
      </p:sp>
      <p:sp>
        <p:nvSpPr>
          <p:cNvPr id="5" name="Text Placeholder 4">
            <a:extLst>
              <a:ext uri="{FF2B5EF4-FFF2-40B4-BE49-F238E27FC236}">
                <a16:creationId xmlns:a16="http://schemas.microsoft.com/office/drawing/2014/main" id="{0FB85761-A0AC-B612-E809-D1DF936005DC}"/>
              </a:ext>
            </a:extLst>
          </p:cNvPr>
          <p:cNvSpPr>
            <a:spLocks noGrp="1"/>
          </p:cNvSpPr>
          <p:nvPr>
            <p:ph type="body" idx="1"/>
          </p:nvPr>
        </p:nvSpPr>
        <p:spPr/>
        <p:txBody>
          <a:bodyPr/>
          <a:lstStyle/>
          <a:p>
            <a:endParaRPr lang="en-GB"/>
          </a:p>
        </p:txBody>
      </p:sp>
      <p:sp>
        <p:nvSpPr>
          <p:cNvPr id="6" name="Footer Placeholder 5">
            <a:extLst>
              <a:ext uri="{FF2B5EF4-FFF2-40B4-BE49-F238E27FC236}">
                <a16:creationId xmlns:a16="http://schemas.microsoft.com/office/drawing/2014/main" id="{AEE03D6B-6D91-67BE-05F8-667A216BFA97}"/>
              </a:ext>
            </a:extLst>
          </p:cNvPr>
          <p:cNvSpPr>
            <a:spLocks noGrp="1"/>
          </p:cNvSpPr>
          <p:nvPr>
            <p:ph type="ftr" sz="quarter" idx="11"/>
          </p:nvPr>
        </p:nvSpPr>
        <p:spPr/>
        <p:txBody>
          <a:bodyPr/>
          <a:lstStyle/>
          <a:p>
            <a:r>
              <a:rPr lang="en-GB"/>
              <a:t>Joint Accelerator Performance Workshop 2024</a:t>
            </a:r>
            <a:endParaRPr lang="en-CH" dirty="0"/>
          </a:p>
        </p:txBody>
      </p:sp>
      <p:sp>
        <p:nvSpPr>
          <p:cNvPr id="2" name="Date Placeholder 1">
            <a:extLst>
              <a:ext uri="{FF2B5EF4-FFF2-40B4-BE49-F238E27FC236}">
                <a16:creationId xmlns:a16="http://schemas.microsoft.com/office/drawing/2014/main" id="{EFD61B8B-6EEE-CE38-4410-14CA3CB001BE}"/>
              </a:ext>
            </a:extLst>
          </p:cNvPr>
          <p:cNvSpPr>
            <a:spLocks noGrp="1"/>
          </p:cNvSpPr>
          <p:nvPr>
            <p:ph type="dt" sz="half" idx="10"/>
          </p:nvPr>
        </p:nvSpPr>
        <p:spPr/>
        <p:txBody>
          <a:bodyPr/>
          <a:lstStyle/>
          <a:p>
            <a:r>
              <a:rPr lang="de-CH"/>
              <a:t>12.12.24 | Kostas Papastergiou </a:t>
            </a:r>
            <a:endParaRPr lang="en-CH" dirty="0"/>
          </a:p>
        </p:txBody>
      </p:sp>
      <p:sp>
        <p:nvSpPr>
          <p:cNvPr id="3" name="Slide Number Placeholder 2">
            <a:extLst>
              <a:ext uri="{FF2B5EF4-FFF2-40B4-BE49-F238E27FC236}">
                <a16:creationId xmlns:a16="http://schemas.microsoft.com/office/drawing/2014/main" id="{FE806F3A-B8B1-8E10-5AE3-3A68DA22880F}"/>
              </a:ext>
            </a:extLst>
          </p:cNvPr>
          <p:cNvSpPr>
            <a:spLocks noGrp="1"/>
          </p:cNvSpPr>
          <p:nvPr>
            <p:ph type="sldNum" sz="quarter" idx="12"/>
          </p:nvPr>
        </p:nvSpPr>
        <p:spPr/>
        <p:txBody>
          <a:bodyPr/>
          <a:lstStyle/>
          <a:p>
            <a:r>
              <a:rPr lang="en-GB"/>
              <a:t>	</a:t>
            </a:r>
            <a:fld id="{7A5CF2A5-AD27-EF4B-AC83-94768BAA60C8}" type="slidenum">
              <a:rPr lang="en-CH" smtClean="0"/>
              <a:pPr/>
              <a:t>26</a:t>
            </a:fld>
            <a:endParaRPr lang="en-CH" dirty="0"/>
          </a:p>
        </p:txBody>
      </p:sp>
    </p:spTree>
    <p:extLst>
      <p:ext uri="{BB962C8B-B14F-4D97-AF65-F5344CB8AC3E}">
        <p14:creationId xmlns:p14="http://schemas.microsoft.com/office/powerpoint/2010/main" val="39692977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D216CC-B594-E133-1F76-CB457EB3DEA1}"/>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a:solidFill>
                  <a:schemeClr val="bg1"/>
                </a:solidFill>
              </a:rPr>
              <a:t>On-site vs remote interventions per technology</a:t>
            </a:r>
            <a:endParaRPr lang="en-US" sz="3200" kern="1200" dirty="0">
              <a:solidFill>
                <a:schemeClr val="bg1"/>
              </a:solidFill>
              <a:latin typeface="+mj-lt"/>
              <a:ea typeface="+mj-ea"/>
              <a:cs typeface="+mj-cs"/>
            </a:endParaRPr>
          </a:p>
        </p:txBody>
      </p:sp>
      <p:sp>
        <p:nvSpPr>
          <p:cNvPr id="5" name="Title 1">
            <a:extLst>
              <a:ext uri="{FF2B5EF4-FFF2-40B4-BE49-F238E27FC236}">
                <a16:creationId xmlns:a16="http://schemas.microsoft.com/office/drawing/2014/main" id="{951471CA-2A79-4CDE-1FD4-A7C09BDB7FDA}"/>
              </a:ext>
            </a:extLst>
          </p:cNvPr>
          <p:cNvSpPr txBox="1">
            <a:spLocks/>
          </p:cNvSpPr>
          <p:nvPr/>
        </p:nvSpPr>
        <p:spPr>
          <a:xfrm>
            <a:off x="0" y="1388303"/>
            <a:ext cx="12192000" cy="461762"/>
          </a:xfrm>
          <a:prstGeom prst="rect">
            <a:avLst/>
          </a:prstGeom>
          <a:solidFill>
            <a:schemeClr val="bg1">
              <a:lumMod val="85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000">
                <a:solidFill>
                  <a:schemeClr val="bg2">
                    <a:lumMod val="50000"/>
                  </a:schemeClr>
                </a:solidFill>
              </a:rPr>
              <a:t>as an indicator of readiness for automation</a:t>
            </a:r>
            <a:endParaRPr lang="en-US" sz="2000" dirty="0">
              <a:solidFill>
                <a:schemeClr val="bg2">
                  <a:lumMod val="50000"/>
                </a:schemeClr>
              </a:solidFill>
            </a:endParaRPr>
          </a:p>
        </p:txBody>
      </p:sp>
      <p:graphicFrame>
        <p:nvGraphicFramePr>
          <p:cNvPr id="3" name="Chart 2">
            <a:extLst>
              <a:ext uri="{FF2B5EF4-FFF2-40B4-BE49-F238E27FC236}">
                <a16:creationId xmlns:a16="http://schemas.microsoft.com/office/drawing/2014/main" id="{3728B516-D6D0-4FF8-8A11-D9FDFEE611E4}"/>
              </a:ext>
            </a:extLst>
          </p:cNvPr>
          <p:cNvGraphicFramePr>
            <a:graphicFrameLocks/>
          </p:cNvGraphicFramePr>
          <p:nvPr>
            <p:extLst>
              <p:ext uri="{D42A27DB-BD31-4B8C-83A1-F6EECF244321}">
                <p14:modId xmlns:p14="http://schemas.microsoft.com/office/powerpoint/2010/main" val="96953864"/>
              </p:ext>
            </p:extLst>
          </p:nvPr>
        </p:nvGraphicFramePr>
        <p:xfrm>
          <a:off x="666750" y="2124854"/>
          <a:ext cx="10539966" cy="392352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a:extLst>
              <a:ext uri="{FF2B5EF4-FFF2-40B4-BE49-F238E27FC236}">
                <a16:creationId xmlns:a16="http://schemas.microsoft.com/office/drawing/2014/main" id="{48AF6DB2-90F3-930B-5900-949D6DDA674C}"/>
              </a:ext>
            </a:extLst>
          </p:cNvPr>
          <p:cNvSpPr>
            <a:spLocks noGrp="1"/>
          </p:cNvSpPr>
          <p:nvPr>
            <p:ph type="ftr" sz="quarter" idx="11"/>
          </p:nvPr>
        </p:nvSpPr>
        <p:spPr/>
        <p:txBody>
          <a:bodyPr/>
          <a:lstStyle/>
          <a:p>
            <a:r>
              <a:rPr lang="en-GB"/>
              <a:t>Joint Accelerator Performance Workshop 2024</a:t>
            </a:r>
            <a:endParaRPr lang="en-CH" dirty="0"/>
          </a:p>
        </p:txBody>
      </p:sp>
      <p:sp>
        <p:nvSpPr>
          <p:cNvPr id="7" name="Date Placeholder 6">
            <a:extLst>
              <a:ext uri="{FF2B5EF4-FFF2-40B4-BE49-F238E27FC236}">
                <a16:creationId xmlns:a16="http://schemas.microsoft.com/office/drawing/2014/main" id="{14B44523-38B4-C8E8-4445-20551146F9B0}"/>
              </a:ext>
            </a:extLst>
          </p:cNvPr>
          <p:cNvSpPr>
            <a:spLocks noGrp="1"/>
          </p:cNvSpPr>
          <p:nvPr>
            <p:ph type="dt" sz="half" idx="10"/>
          </p:nvPr>
        </p:nvSpPr>
        <p:spPr/>
        <p:txBody>
          <a:bodyPr/>
          <a:lstStyle/>
          <a:p>
            <a:r>
              <a:rPr lang="de-CH"/>
              <a:t>12.12.24 | Kostas Papastergiou </a:t>
            </a:r>
            <a:endParaRPr lang="en-CH" dirty="0"/>
          </a:p>
        </p:txBody>
      </p:sp>
      <p:sp>
        <p:nvSpPr>
          <p:cNvPr id="8" name="Slide Number Placeholder 7">
            <a:extLst>
              <a:ext uri="{FF2B5EF4-FFF2-40B4-BE49-F238E27FC236}">
                <a16:creationId xmlns:a16="http://schemas.microsoft.com/office/drawing/2014/main" id="{6E2BEDF5-3F9A-C315-96A1-AC7ED709ABC0}"/>
              </a:ext>
            </a:extLst>
          </p:cNvPr>
          <p:cNvSpPr>
            <a:spLocks noGrp="1"/>
          </p:cNvSpPr>
          <p:nvPr>
            <p:ph type="sldNum" sz="quarter" idx="12"/>
          </p:nvPr>
        </p:nvSpPr>
        <p:spPr/>
        <p:txBody>
          <a:bodyPr/>
          <a:lstStyle/>
          <a:p>
            <a:r>
              <a:rPr lang="en-GB"/>
              <a:t>	</a:t>
            </a:r>
            <a:fld id="{7A5CF2A5-AD27-EF4B-AC83-94768BAA60C8}" type="slidenum">
              <a:rPr lang="en-CH" smtClean="0"/>
              <a:pPr/>
              <a:t>27</a:t>
            </a:fld>
            <a:endParaRPr lang="en-CH" dirty="0"/>
          </a:p>
        </p:txBody>
      </p:sp>
    </p:spTree>
    <p:extLst>
      <p:ext uri="{BB962C8B-B14F-4D97-AF65-F5344CB8AC3E}">
        <p14:creationId xmlns:p14="http://schemas.microsoft.com/office/powerpoint/2010/main" val="34793743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D216CC-B594-E133-1F76-CB457EB3DEA1}"/>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dirty="0">
                <a:solidFill>
                  <a:schemeClr val="bg1"/>
                </a:solidFill>
              </a:rPr>
              <a:t>On-site vs remote interventions per service</a:t>
            </a:r>
            <a:endParaRPr lang="en-US" sz="3200" kern="1200" dirty="0">
              <a:solidFill>
                <a:schemeClr val="bg1"/>
              </a:solidFill>
              <a:latin typeface="+mj-lt"/>
              <a:ea typeface="+mj-ea"/>
              <a:cs typeface="+mj-cs"/>
            </a:endParaRPr>
          </a:p>
        </p:txBody>
      </p:sp>
      <p:sp>
        <p:nvSpPr>
          <p:cNvPr id="5" name="Title 1">
            <a:extLst>
              <a:ext uri="{FF2B5EF4-FFF2-40B4-BE49-F238E27FC236}">
                <a16:creationId xmlns:a16="http://schemas.microsoft.com/office/drawing/2014/main" id="{6A38326C-FF2E-559F-05EB-9FABC49E03E3}"/>
              </a:ext>
            </a:extLst>
          </p:cNvPr>
          <p:cNvSpPr txBox="1">
            <a:spLocks/>
          </p:cNvSpPr>
          <p:nvPr/>
        </p:nvSpPr>
        <p:spPr>
          <a:xfrm>
            <a:off x="0" y="1388303"/>
            <a:ext cx="12192000" cy="461762"/>
          </a:xfrm>
          <a:prstGeom prst="rect">
            <a:avLst/>
          </a:prstGeom>
          <a:solidFill>
            <a:schemeClr val="bg1">
              <a:lumMod val="85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000" dirty="0">
                <a:solidFill>
                  <a:schemeClr val="bg2">
                    <a:lumMod val="50000"/>
                  </a:schemeClr>
                </a:solidFill>
              </a:rPr>
              <a:t>as an indicator of readiness for automation</a:t>
            </a:r>
          </a:p>
        </p:txBody>
      </p:sp>
      <p:graphicFrame>
        <p:nvGraphicFramePr>
          <p:cNvPr id="4" name="Chart 3">
            <a:extLst>
              <a:ext uri="{FF2B5EF4-FFF2-40B4-BE49-F238E27FC236}">
                <a16:creationId xmlns:a16="http://schemas.microsoft.com/office/drawing/2014/main" id="{D3352578-D751-4376-867A-DA94E6CD449B}"/>
              </a:ext>
            </a:extLst>
          </p:cNvPr>
          <p:cNvGraphicFramePr>
            <a:graphicFrameLocks/>
          </p:cNvGraphicFramePr>
          <p:nvPr>
            <p:extLst>
              <p:ext uri="{D42A27DB-BD31-4B8C-83A1-F6EECF244321}">
                <p14:modId xmlns:p14="http://schemas.microsoft.com/office/powerpoint/2010/main" val="3162334604"/>
              </p:ext>
            </p:extLst>
          </p:nvPr>
        </p:nvGraphicFramePr>
        <p:xfrm>
          <a:off x="809624" y="1981199"/>
          <a:ext cx="10471519" cy="4143376"/>
        </p:xfrm>
        <a:graphic>
          <a:graphicData uri="http://schemas.openxmlformats.org/drawingml/2006/chart">
            <c:chart xmlns:c="http://schemas.openxmlformats.org/drawingml/2006/chart" xmlns:r="http://schemas.openxmlformats.org/officeDocument/2006/relationships" r:id="rId2"/>
          </a:graphicData>
        </a:graphic>
      </p:graphicFrame>
      <p:sp>
        <p:nvSpPr>
          <p:cNvPr id="3" name="Footer Placeholder 2">
            <a:extLst>
              <a:ext uri="{FF2B5EF4-FFF2-40B4-BE49-F238E27FC236}">
                <a16:creationId xmlns:a16="http://schemas.microsoft.com/office/drawing/2014/main" id="{AE499D7E-B0C0-DFE6-CACE-04C3FB291B35}"/>
              </a:ext>
            </a:extLst>
          </p:cNvPr>
          <p:cNvSpPr>
            <a:spLocks noGrp="1"/>
          </p:cNvSpPr>
          <p:nvPr>
            <p:ph type="ftr" sz="quarter" idx="11"/>
          </p:nvPr>
        </p:nvSpPr>
        <p:spPr/>
        <p:txBody>
          <a:bodyPr/>
          <a:lstStyle/>
          <a:p>
            <a:r>
              <a:rPr lang="en-GB"/>
              <a:t>Joint Accelerator Performance Workshop 2024</a:t>
            </a:r>
            <a:endParaRPr lang="en-CH" dirty="0"/>
          </a:p>
        </p:txBody>
      </p:sp>
      <p:sp>
        <p:nvSpPr>
          <p:cNvPr id="7" name="Date Placeholder 6">
            <a:extLst>
              <a:ext uri="{FF2B5EF4-FFF2-40B4-BE49-F238E27FC236}">
                <a16:creationId xmlns:a16="http://schemas.microsoft.com/office/drawing/2014/main" id="{20182F81-BC02-B74E-41DD-9F5DDC5CFFA7}"/>
              </a:ext>
            </a:extLst>
          </p:cNvPr>
          <p:cNvSpPr>
            <a:spLocks noGrp="1"/>
          </p:cNvSpPr>
          <p:nvPr>
            <p:ph type="dt" sz="half" idx="10"/>
          </p:nvPr>
        </p:nvSpPr>
        <p:spPr/>
        <p:txBody>
          <a:bodyPr/>
          <a:lstStyle/>
          <a:p>
            <a:r>
              <a:rPr lang="de-CH"/>
              <a:t>12.12.24 | Kostas Papastergiou </a:t>
            </a:r>
            <a:endParaRPr lang="en-CH" dirty="0"/>
          </a:p>
        </p:txBody>
      </p:sp>
      <p:sp>
        <p:nvSpPr>
          <p:cNvPr id="8" name="Slide Number Placeholder 7">
            <a:extLst>
              <a:ext uri="{FF2B5EF4-FFF2-40B4-BE49-F238E27FC236}">
                <a16:creationId xmlns:a16="http://schemas.microsoft.com/office/drawing/2014/main" id="{71414FBD-9222-2784-5BB0-302F26631CEA}"/>
              </a:ext>
            </a:extLst>
          </p:cNvPr>
          <p:cNvSpPr>
            <a:spLocks noGrp="1"/>
          </p:cNvSpPr>
          <p:nvPr>
            <p:ph type="sldNum" sz="quarter" idx="12"/>
          </p:nvPr>
        </p:nvSpPr>
        <p:spPr/>
        <p:txBody>
          <a:bodyPr/>
          <a:lstStyle/>
          <a:p>
            <a:r>
              <a:rPr lang="en-GB"/>
              <a:t>	</a:t>
            </a:r>
            <a:fld id="{7A5CF2A5-AD27-EF4B-AC83-94768BAA60C8}" type="slidenum">
              <a:rPr lang="en-CH" smtClean="0"/>
              <a:pPr/>
              <a:t>28</a:t>
            </a:fld>
            <a:endParaRPr lang="en-CH" dirty="0"/>
          </a:p>
        </p:txBody>
      </p:sp>
    </p:spTree>
    <p:extLst>
      <p:ext uri="{BB962C8B-B14F-4D97-AF65-F5344CB8AC3E}">
        <p14:creationId xmlns:p14="http://schemas.microsoft.com/office/powerpoint/2010/main" val="28228188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A5F69-6966-ACF3-AC89-88BAE0E22C86}"/>
              </a:ext>
            </a:extLst>
          </p:cNvPr>
          <p:cNvSpPr>
            <a:spLocks noGrp="1"/>
          </p:cNvSpPr>
          <p:nvPr>
            <p:ph type="title"/>
          </p:nvPr>
        </p:nvSpPr>
        <p:spPr/>
        <p:txBody>
          <a:bodyPr/>
          <a:lstStyle/>
          <a:p>
            <a:r>
              <a:rPr lang="en-GB" dirty="0"/>
              <a:t>Example of standby hours evolution</a:t>
            </a:r>
          </a:p>
        </p:txBody>
      </p:sp>
      <p:pic>
        <p:nvPicPr>
          <p:cNvPr id="5" name="Picture 4">
            <a:extLst>
              <a:ext uri="{FF2B5EF4-FFF2-40B4-BE49-F238E27FC236}">
                <a16:creationId xmlns:a16="http://schemas.microsoft.com/office/drawing/2014/main" id="{E8F5382B-94F3-450B-C3ED-485A4FF7864A}"/>
              </a:ext>
            </a:extLst>
          </p:cNvPr>
          <p:cNvPicPr>
            <a:picLocks noChangeAspect="1"/>
          </p:cNvPicPr>
          <p:nvPr/>
        </p:nvPicPr>
        <p:blipFill>
          <a:blip r:embed="rId2"/>
          <a:stretch>
            <a:fillRect/>
          </a:stretch>
        </p:blipFill>
        <p:spPr>
          <a:xfrm>
            <a:off x="0" y="2042171"/>
            <a:ext cx="12192000" cy="2773658"/>
          </a:xfrm>
          <a:prstGeom prst="rect">
            <a:avLst/>
          </a:prstGeom>
        </p:spPr>
      </p:pic>
      <p:sp>
        <p:nvSpPr>
          <p:cNvPr id="6" name="Footer Placeholder 5">
            <a:extLst>
              <a:ext uri="{FF2B5EF4-FFF2-40B4-BE49-F238E27FC236}">
                <a16:creationId xmlns:a16="http://schemas.microsoft.com/office/drawing/2014/main" id="{A13E4B12-AE62-8332-01AC-0CED45CA344E}"/>
              </a:ext>
            </a:extLst>
          </p:cNvPr>
          <p:cNvSpPr>
            <a:spLocks noGrp="1"/>
          </p:cNvSpPr>
          <p:nvPr>
            <p:ph type="ftr" sz="quarter" idx="11"/>
          </p:nvPr>
        </p:nvSpPr>
        <p:spPr/>
        <p:txBody>
          <a:bodyPr/>
          <a:lstStyle/>
          <a:p>
            <a:r>
              <a:rPr lang="en-GB"/>
              <a:t>Joint Accelerator Performance Workshop 2024</a:t>
            </a:r>
            <a:endParaRPr lang="en-CH" dirty="0"/>
          </a:p>
        </p:txBody>
      </p:sp>
      <p:sp>
        <p:nvSpPr>
          <p:cNvPr id="8" name="TextBox 7">
            <a:extLst>
              <a:ext uri="{FF2B5EF4-FFF2-40B4-BE49-F238E27FC236}">
                <a16:creationId xmlns:a16="http://schemas.microsoft.com/office/drawing/2014/main" id="{2B2B8E09-7410-B623-2979-4347A31DE027}"/>
              </a:ext>
            </a:extLst>
          </p:cNvPr>
          <p:cNvSpPr txBox="1"/>
          <p:nvPr/>
        </p:nvSpPr>
        <p:spPr>
          <a:xfrm>
            <a:off x="641445" y="4905702"/>
            <a:ext cx="9287301" cy="523220"/>
          </a:xfrm>
          <a:prstGeom prst="rect">
            <a:avLst/>
          </a:prstGeom>
          <a:noFill/>
        </p:spPr>
        <p:txBody>
          <a:bodyPr wrap="square" rtlCol="0">
            <a:spAutoFit/>
          </a:bodyPr>
          <a:lstStyle/>
          <a:p>
            <a:r>
              <a:rPr lang="en-GB" sz="1400" dirty="0"/>
              <a:t>* Single Technology group in ATS. Highlighted hours are reported weekly and are the sum of all hours declared by piquet personnel. Deeper colour corresponds to more hours</a:t>
            </a:r>
          </a:p>
        </p:txBody>
      </p:sp>
      <p:sp>
        <p:nvSpPr>
          <p:cNvPr id="3" name="Date Placeholder 2">
            <a:extLst>
              <a:ext uri="{FF2B5EF4-FFF2-40B4-BE49-F238E27FC236}">
                <a16:creationId xmlns:a16="http://schemas.microsoft.com/office/drawing/2014/main" id="{4FF2037E-55EE-B243-7579-21C233C50A06}"/>
              </a:ext>
            </a:extLst>
          </p:cNvPr>
          <p:cNvSpPr>
            <a:spLocks noGrp="1"/>
          </p:cNvSpPr>
          <p:nvPr>
            <p:ph type="dt" sz="half" idx="10"/>
          </p:nvPr>
        </p:nvSpPr>
        <p:spPr/>
        <p:txBody>
          <a:bodyPr/>
          <a:lstStyle/>
          <a:p>
            <a:r>
              <a:rPr lang="de-CH"/>
              <a:t>12.12.24 | Kostas Papastergiou </a:t>
            </a:r>
            <a:endParaRPr lang="en-CH" dirty="0"/>
          </a:p>
        </p:txBody>
      </p:sp>
      <p:sp>
        <p:nvSpPr>
          <p:cNvPr id="4" name="Slide Number Placeholder 3">
            <a:extLst>
              <a:ext uri="{FF2B5EF4-FFF2-40B4-BE49-F238E27FC236}">
                <a16:creationId xmlns:a16="http://schemas.microsoft.com/office/drawing/2014/main" id="{38142C36-E92B-405C-3ADF-ECA8965167BA}"/>
              </a:ext>
            </a:extLst>
          </p:cNvPr>
          <p:cNvSpPr>
            <a:spLocks noGrp="1"/>
          </p:cNvSpPr>
          <p:nvPr>
            <p:ph type="sldNum" sz="quarter" idx="12"/>
          </p:nvPr>
        </p:nvSpPr>
        <p:spPr/>
        <p:txBody>
          <a:bodyPr/>
          <a:lstStyle/>
          <a:p>
            <a:r>
              <a:rPr lang="en-GB"/>
              <a:t>	</a:t>
            </a:r>
            <a:fld id="{7A5CF2A5-AD27-EF4B-AC83-94768BAA60C8}" type="slidenum">
              <a:rPr lang="en-CH" smtClean="0"/>
              <a:pPr/>
              <a:t>29</a:t>
            </a:fld>
            <a:endParaRPr lang="en-CH" dirty="0"/>
          </a:p>
        </p:txBody>
      </p:sp>
    </p:spTree>
    <p:extLst>
      <p:ext uri="{BB962C8B-B14F-4D97-AF65-F5344CB8AC3E}">
        <p14:creationId xmlns:p14="http://schemas.microsoft.com/office/powerpoint/2010/main" val="2856558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89052-7C5B-A267-384F-019996E30AC8}"/>
              </a:ext>
            </a:extLst>
          </p:cNvPr>
          <p:cNvSpPr>
            <a:spLocks noGrp="1"/>
          </p:cNvSpPr>
          <p:nvPr>
            <p:ph type="title"/>
          </p:nvPr>
        </p:nvSpPr>
        <p:spPr/>
        <p:txBody>
          <a:bodyPr/>
          <a:lstStyle/>
          <a:p>
            <a:r>
              <a:rPr lang="en-GB" dirty="0"/>
              <a:t>Why analyse stand-by data</a:t>
            </a:r>
          </a:p>
        </p:txBody>
      </p:sp>
      <p:sp>
        <p:nvSpPr>
          <p:cNvPr id="3" name="Content Placeholder 2">
            <a:extLst>
              <a:ext uri="{FF2B5EF4-FFF2-40B4-BE49-F238E27FC236}">
                <a16:creationId xmlns:a16="http://schemas.microsoft.com/office/drawing/2014/main" id="{F7ECFBBC-5850-136B-1551-F07923D43108}"/>
              </a:ext>
            </a:extLst>
          </p:cNvPr>
          <p:cNvSpPr>
            <a:spLocks noGrp="1"/>
          </p:cNvSpPr>
          <p:nvPr>
            <p:ph idx="1"/>
          </p:nvPr>
        </p:nvSpPr>
        <p:spPr/>
        <p:txBody>
          <a:bodyPr>
            <a:normAutofit/>
          </a:bodyPr>
          <a:lstStyle/>
          <a:p>
            <a:pPr marL="0" indent="0">
              <a:buNone/>
            </a:pPr>
            <a:r>
              <a:rPr lang="en-GB" sz="2400" b="1" dirty="0"/>
              <a:t>Interventions a key element of technical People’s job</a:t>
            </a:r>
          </a:p>
          <a:p>
            <a:pPr lvl="1"/>
            <a:r>
              <a:rPr lang="en-GB" sz="2200" dirty="0">
                <a:solidFill>
                  <a:schemeClr val="accent1"/>
                </a:solidFill>
              </a:rPr>
              <a:t>They happen out-of-hours/night</a:t>
            </a:r>
          </a:p>
          <a:p>
            <a:pPr lvl="1"/>
            <a:r>
              <a:rPr lang="en-GB" sz="2200" dirty="0">
                <a:solidFill>
                  <a:schemeClr val="accent1"/>
                </a:solidFill>
              </a:rPr>
              <a:t>They are unpredictable (time, duration)</a:t>
            </a:r>
          </a:p>
          <a:p>
            <a:pPr lvl="1"/>
            <a:r>
              <a:rPr lang="en-GB" sz="2200" dirty="0">
                <a:solidFill>
                  <a:schemeClr val="accent1"/>
                </a:solidFill>
              </a:rPr>
              <a:t>They are performed under pressure</a:t>
            </a:r>
          </a:p>
          <a:p>
            <a:pPr lvl="1"/>
            <a:r>
              <a:rPr lang="en-GB" sz="2200" dirty="0">
                <a:solidFill>
                  <a:schemeClr val="accent1"/>
                </a:solidFill>
              </a:rPr>
              <a:t>Lonely, exposed to risks</a:t>
            </a:r>
          </a:p>
          <a:p>
            <a:pPr marL="0" indent="0">
              <a:buNone/>
            </a:pPr>
            <a:r>
              <a:rPr lang="en-GB" sz="2400" b="1" dirty="0"/>
              <a:t>Interventions drive safety and availability (machine time)</a:t>
            </a:r>
            <a:endParaRPr lang="en-GB" sz="2200" dirty="0">
              <a:solidFill>
                <a:schemeClr val="accent1"/>
              </a:solidFill>
            </a:endParaRPr>
          </a:p>
          <a:p>
            <a:pPr lvl="1"/>
            <a:r>
              <a:rPr lang="en-GB" sz="2200" dirty="0">
                <a:solidFill>
                  <a:schemeClr val="accent1"/>
                </a:solidFill>
              </a:rPr>
              <a:t>More intervention time tends to mean less availability</a:t>
            </a:r>
          </a:p>
          <a:p>
            <a:pPr lvl="1"/>
            <a:r>
              <a:rPr lang="en-GB" sz="2200" dirty="0">
                <a:solidFill>
                  <a:schemeClr val="accent1"/>
                </a:solidFill>
              </a:rPr>
              <a:t>Consume resources that could be used for other reasons</a:t>
            </a:r>
          </a:p>
          <a:p>
            <a:pPr lvl="1"/>
            <a:r>
              <a:rPr lang="en-GB" sz="2200" dirty="0">
                <a:solidFill>
                  <a:schemeClr val="accent1"/>
                </a:solidFill>
              </a:rPr>
              <a:t>Impact general wellbeing</a:t>
            </a:r>
          </a:p>
        </p:txBody>
      </p:sp>
      <p:sp>
        <p:nvSpPr>
          <p:cNvPr id="4" name="Footer Placeholder 3">
            <a:extLst>
              <a:ext uri="{FF2B5EF4-FFF2-40B4-BE49-F238E27FC236}">
                <a16:creationId xmlns:a16="http://schemas.microsoft.com/office/drawing/2014/main" id="{FF2A2908-F12A-8262-E683-D4A9CACBC22A}"/>
              </a:ext>
            </a:extLst>
          </p:cNvPr>
          <p:cNvSpPr>
            <a:spLocks noGrp="1"/>
          </p:cNvSpPr>
          <p:nvPr>
            <p:ph type="ftr" sz="quarter" idx="11"/>
          </p:nvPr>
        </p:nvSpPr>
        <p:spPr/>
        <p:txBody>
          <a:bodyPr/>
          <a:lstStyle/>
          <a:p>
            <a:r>
              <a:rPr lang="en-GB"/>
              <a:t>Joint Accelerator Performance Workshop 2024</a:t>
            </a:r>
            <a:endParaRPr lang="en-CH" dirty="0"/>
          </a:p>
        </p:txBody>
      </p:sp>
      <p:sp>
        <p:nvSpPr>
          <p:cNvPr id="6" name="Date Placeholder 5">
            <a:extLst>
              <a:ext uri="{FF2B5EF4-FFF2-40B4-BE49-F238E27FC236}">
                <a16:creationId xmlns:a16="http://schemas.microsoft.com/office/drawing/2014/main" id="{C4EF5A90-226D-B142-BD69-1581A63540FA}"/>
              </a:ext>
            </a:extLst>
          </p:cNvPr>
          <p:cNvSpPr>
            <a:spLocks noGrp="1"/>
          </p:cNvSpPr>
          <p:nvPr>
            <p:ph type="dt" sz="half" idx="10"/>
          </p:nvPr>
        </p:nvSpPr>
        <p:spPr/>
        <p:txBody>
          <a:bodyPr/>
          <a:lstStyle/>
          <a:p>
            <a:r>
              <a:rPr lang="de-CH"/>
              <a:t>12.12.24 | Kostas Papastergiou </a:t>
            </a:r>
            <a:endParaRPr lang="en-CH" dirty="0"/>
          </a:p>
        </p:txBody>
      </p:sp>
      <p:sp>
        <p:nvSpPr>
          <p:cNvPr id="7" name="Slide Number Placeholder 6">
            <a:extLst>
              <a:ext uri="{FF2B5EF4-FFF2-40B4-BE49-F238E27FC236}">
                <a16:creationId xmlns:a16="http://schemas.microsoft.com/office/drawing/2014/main" id="{4653D14B-D83E-A8A0-D384-DD4C76A8BCED}"/>
              </a:ext>
            </a:extLst>
          </p:cNvPr>
          <p:cNvSpPr>
            <a:spLocks noGrp="1"/>
          </p:cNvSpPr>
          <p:nvPr>
            <p:ph type="sldNum" sz="quarter" idx="12"/>
          </p:nvPr>
        </p:nvSpPr>
        <p:spPr/>
        <p:txBody>
          <a:bodyPr/>
          <a:lstStyle/>
          <a:p>
            <a:r>
              <a:rPr lang="en-GB"/>
              <a:t>	</a:t>
            </a:r>
            <a:fld id="{7A5CF2A5-AD27-EF4B-AC83-94768BAA60C8}" type="slidenum">
              <a:rPr lang="en-CH" smtClean="0"/>
              <a:pPr/>
              <a:t>3</a:t>
            </a:fld>
            <a:endParaRPr lang="en-CH" dirty="0"/>
          </a:p>
        </p:txBody>
      </p:sp>
    </p:spTree>
    <p:extLst>
      <p:ext uri="{BB962C8B-B14F-4D97-AF65-F5344CB8AC3E}">
        <p14:creationId xmlns:p14="http://schemas.microsoft.com/office/powerpoint/2010/main" val="39431769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0605D-48AF-956E-A59F-99B42B9960EE}"/>
              </a:ext>
            </a:extLst>
          </p:cNvPr>
          <p:cNvSpPr>
            <a:spLocks noGrp="1"/>
          </p:cNvSpPr>
          <p:nvPr>
            <p:ph type="title"/>
          </p:nvPr>
        </p:nvSpPr>
        <p:spPr/>
        <p:txBody>
          <a:bodyPr/>
          <a:lstStyle/>
          <a:p>
            <a:r>
              <a:rPr lang="en-GB" dirty="0"/>
              <a:t>Example of total interventions evolution</a:t>
            </a:r>
          </a:p>
        </p:txBody>
      </p:sp>
      <p:pic>
        <p:nvPicPr>
          <p:cNvPr id="4" name="Picture 3">
            <a:extLst>
              <a:ext uri="{FF2B5EF4-FFF2-40B4-BE49-F238E27FC236}">
                <a16:creationId xmlns:a16="http://schemas.microsoft.com/office/drawing/2014/main" id="{633E2902-33E2-8727-F2D8-90175A0883AF}"/>
              </a:ext>
            </a:extLst>
          </p:cNvPr>
          <p:cNvPicPr>
            <a:picLocks noChangeAspect="1"/>
          </p:cNvPicPr>
          <p:nvPr/>
        </p:nvPicPr>
        <p:blipFill>
          <a:blip r:embed="rId2"/>
          <a:stretch>
            <a:fillRect/>
          </a:stretch>
        </p:blipFill>
        <p:spPr>
          <a:xfrm>
            <a:off x="0" y="1947123"/>
            <a:ext cx="12192000" cy="2963753"/>
          </a:xfrm>
          <a:prstGeom prst="rect">
            <a:avLst/>
          </a:prstGeom>
        </p:spPr>
      </p:pic>
      <p:sp>
        <p:nvSpPr>
          <p:cNvPr id="5" name="Footer Placeholder 4">
            <a:extLst>
              <a:ext uri="{FF2B5EF4-FFF2-40B4-BE49-F238E27FC236}">
                <a16:creationId xmlns:a16="http://schemas.microsoft.com/office/drawing/2014/main" id="{E1462444-0349-9CA6-00C8-E0024FBA0819}"/>
              </a:ext>
            </a:extLst>
          </p:cNvPr>
          <p:cNvSpPr>
            <a:spLocks noGrp="1"/>
          </p:cNvSpPr>
          <p:nvPr>
            <p:ph type="ftr" sz="quarter" idx="11"/>
          </p:nvPr>
        </p:nvSpPr>
        <p:spPr/>
        <p:txBody>
          <a:bodyPr/>
          <a:lstStyle/>
          <a:p>
            <a:r>
              <a:rPr lang="en-GB"/>
              <a:t>Joint Accelerator Performance Workshop 2024</a:t>
            </a:r>
            <a:endParaRPr lang="en-CH" dirty="0"/>
          </a:p>
        </p:txBody>
      </p:sp>
      <p:sp>
        <p:nvSpPr>
          <p:cNvPr id="7" name="TextBox 6">
            <a:extLst>
              <a:ext uri="{FF2B5EF4-FFF2-40B4-BE49-F238E27FC236}">
                <a16:creationId xmlns:a16="http://schemas.microsoft.com/office/drawing/2014/main" id="{43E7C98E-2B4C-8305-6C07-5343320DE9A9}"/>
              </a:ext>
            </a:extLst>
          </p:cNvPr>
          <p:cNvSpPr txBox="1"/>
          <p:nvPr/>
        </p:nvSpPr>
        <p:spPr>
          <a:xfrm>
            <a:off x="641445" y="4905702"/>
            <a:ext cx="9287301" cy="523220"/>
          </a:xfrm>
          <a:prstGeom prst="rect">
            <a:avLst/>
          </a:prstGeom>
          <a:noFill/>
        </p:spPr>
        <p:txBody>
          <a:bodyPr wrap="square" rtlCol="0">
            <a:spAutoFit/>
          </a:bodyPr>
          <a:lstStyle/>
          <a:p>
            <a:r>
              <a:rPr lang="en-GB" sz="1400" dirty="0"/>
              <a:t>* Single Technology group in ATS. Highlighted hours are reported weekly and are the sum of all hours declared by piquet personnel. Deeper colour corresponds to more hours</a:t>
            </a:r>
          </a:p>
        </p:txBody>
      </p:sp>
      <p:sp>
        <p:nvSpPr>
          <p:cNvPr id="3" name="Date Placeholder 2">
            <a:extLst>
              <a:ext uri="{FF2B5EF4-FFF2-40B4-BE49-F238E27FC236}">
                <a16:creationId xmlns:a16="http://schemas.microsoft.com/office/drawing/2014/main" id="{4A7145AA-D35C-EAF9-2D9C-B622EE1917AC}"/>
              </a:ext>
            </a:extLst>
          </p:cNvPr>
          <p:cNvSpPr>
            <a:spLocks noGrp="1"/>
          </p:cNvSpPr>
          <p:nvPr>
            <p:ph type="dt" sz="half" idx="10"/>
          </p:nvPr>
        </p:nvSpPr>
        <p:spPr/>
        <p:txBody>
          <a:bodyPr/>
          <a:lstStyle/>
          <a:p>
            <a:r>
              <a:rPr lang="de-CH"/>
              <a:t>12.12.24 | Kostas Papastergiou </a:t>
            </a:r>
            <a:endParaRPr lang="en-CH" dirty="0"/>
          </a:p>
        </p:txBody>
      </p:sp>
      <p:sp>
        <p:nvSpPr>
          <p:cNvPr id="8" name="Slide Number Placeholder 7">
            <a:extLst>
              <a:ext uri="{FF2B5EF4-FFF2-40B4-BE49-F238E27FC236}">
                <a16:creationId xmlns:a16="http://schemas.microsoft.com/office/drawing/2014/main" id="{BABB1F55-0A38-3723-EAF9-EFC1EAF68118}"/>
              </a:ext>
            </a:extLst>
          </p:cNvPr>
          <p:cNvSpPr>
            <a:spLocks noGrp="1"/>
          </p:cNvSpPr>
          <p:nvPr>
            <p:ph type="sldNum" sz="quarter" idx="12"/>
          </p:nvPr>
        </p:nvSpPr>
        <p:spPr/>
        <p:txBody>
          <a:bodyPr/>
          <a:lstStyle/>
          <a:p>
            <a:r>
              <a:rPr lang="en-GB"/>
              <a:t>	</a:t>
            </a:r>
            <a:fld id="{7A5CF2A5-AD27-EF4B-AC83-94768BAA60C8}" type="slidenum">
              <a:rPr lang="en-CH" smtClean="0"/>
              <a:pPr/>
              <a:t>30</a:t>
            </a:fld>
            <a:endParaRPr lang="en-CH" dirty="0"/>
          </a:p>
        </p:txBody>
      </p:sp>
    </p:spTree>
    <p:extLst>
      <p:ext uri="{BB962C8B-B14F-4D97-AF65-F5344CB8AC3E}">
        <p14:creationId xmlns:p14="http://schemas.microsoft.com/office/powerpoint/2010/main" val="29863059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C2D85-36D5-F64F-CBC2-923D21E1BEC7}"/>
              </a:ext>
            </a:extLst>
          </p:cNvPr>
          <p:cNvSpPr>
            <a:spLocks noGrp="1"/>
          </p:cNvSpPr>
          <p:nvPr>
            <p:ph type="title"/>
          </p:nvPr>
        </p:nvSpPr>
        <p:spPr/>
        <p:txBody>
          <a:bodyPr/>
          <a:lstStyle/>
          <a:p>
            <a:r>
              <a:rPr lang="en-GB" dirty="0"/>
              <a:t>Definitions</a:t>
            </a:r>
          </a:p>
        </p:txBody>
      </p:sp>
      <p:sp>
        <p:nvSpPr>
          <p:cNvPr id="3" name="Content Placeholder 2">
            <a:extLst>
              <a:ext uri="{FF2B5EF4-FFF2-40B4-BE49-F238E27FC236}">
                <a16:creationId xmlns:a16="http://schemas.microsoft.com/office/drawing/2014/main" id="{7796BBF8-744F-D37B-AC70-EFCFF6161DE8}"/>
              </a:ext>
            </a:extLst>
          </p:cNvPr>
          <p:cNvSpPr>
            <a:spLocks noGrp="1"/>
          </p:cNvSpPr>
          <p:nvPr>
            <p:ph idx="1"/>
          </p:nvPr>
        </p:nvSpPr>
        <p:spPr/>
        <p:txBody>
          <a:bodyPr>
            <a:normAutofit/>
          </a:bodyPr>
          <a:lstStyle/>
          <a:p>
            <a:r>
              <a:rPr lang="en-GB" sz="1800" b="1" dirty="0"/>
              <a:t>Overtime sheet </a:t>
            </a:r>
            <a:r>
              <a:rPr lang="en-GB" sz="1800" dirty="0"/>
              <a:t>– an EDH document submitted for each accounting period by persons involved in :</a:t>
            </a:r>
          </a:p>
          <a:p>
            <a:pPr lvl="1"/>
            <a:r>
              <a:rPr lang="en-GB" sz="1600" dirty="0"/>
              <a:t>Shift work</a:t>
            </a:r>
          </a:p>
          <a:p>
            <a:pPr lvl="1"/>
            <a:r>
              <a:rPr lang="en-GB" sz="1600" dirty="0"/>
              <a:t>Stand-by service</a:t>
            </a:r>
          </a:p>
          <a:p>
            <a:pPr lvl="1"/>
            <a:r>
              <a:rPr lang="en-GB" sz="1600" dirty="0"/>
              <a:t>Out of hours interventions</a:t>
            </a:r>
          </a:p>
          <a:p>
            <a:r>
              <a:rPr lang="en-GB" sz="1800" b="1" dirty="0"/>
              <a:t>Compensation hours </a:t>
            </a:r>
            <a:r>
              <a:rPr lang="en-GB" sz="1800" dirty="0"/>
              <a:t>– the hours of overtime adjusted for travel time and night, weekend, </a:t>
            </a:r>
            <a:r>
              <a:rPr lang="en-GB" sz="1800" dirty="0" err="1"/>
              <a:t>sundays</a:t>
            </a:r>
            <a:r>
              <a:rPr lang="en-GB" sz="1800" dirty="0"/>
              <a:t> and holidays. This corresponds to the actual paid sum.</a:t>
            </a:r>
          </a:p>
          <a:p>
            <a:r>
              <a:rPr lang="en-GB" sz="1800" b="1" dirty="0"/>
              <a:t>Overtime </a:t>
            </a:r>
            <a:r>
              <a:rPr lang="en-GB" sz="1800" dirty="0"/>
              <a:t>– are hours of regular overtime in addition to the following:</a:t>
            </a:r>
          </a:p>
          <a:p>
            <a:pPr lvl="1"/>
            <a:r>
              <a:rPr lang="en-GB" sz="1600" b="1" dirty="0"/>
              <a:t>On-site intervention</a:t>
            </a:r>
            <a:r>
              <a:rPr lang="en-GB" sz="1600" dirty="0"/>
              <a:t> – requires the personnel to come on site. The person declares their actual intervention time and two hours (one in advance, one after) are added for travel time</a:t>
            </a:r>
          </a:p>
          <a:p>
            <a:pPr lvl="1"/>
            <a:r>
              <a:rPr lang="en-GB" sz="1600" b="1" dirty="0"/>
              <a:t>Remote Intervention</a:t>
            </a:r>
            <a:r>
              <a:rPr lang="en-GB" sz="1600" dirty="0"/>
              <a:t> – one that can be performed from home. This type of intervention also includes </a:t>
            </a:r>
            <a:r>
              <a:rPr lang="en-GB" sz="1600" u="sng" dirty="0"/>
              <a:t>interventions of a second person </a:t>
            </a:r>
            <a:r>
              <a:rPr lang="en-GB" sz="1600" dirty="0"/>
              <a:t>that gave advice remotely.</a:t>
            </a:r>
            <a:endParaRPr lang="en-GB" sz="1200" dirty="0"/>
          </a:p>
          <a:p>
            <a:pPr lvl="1"/>
            <a:endParaRPr lang="en-GB" sz="1600" dirty="0"/>
          </a:p>
        </p:txBody>
      </p:sp>
      <p:sp>
        <p:nvSpPr>
          <p:cNvPr id="4" name="Footer Placeholder 3">
            <a:extLst>
              <a:ext uri="{FF2B5EF4-FFF2-40B4-BE49-F238E27FC236}">
                <a16:creationId xmlns:a16="http://schemas.microsoft.com/office/drawing/2014/main" id="{E4069FF8-030C-6346-8B80-18222015DC77}"/>
              </a:ext>
            </a:extLst>
          </p:cNvPr>
          <p:cNvSpPr>
            <a:spLocks noGrp="1"/>
          </p:cNvSpPr>
          <p:nvPr>
            <p:ph type="ftr" sz="quarter" idx="11"/>
          </p:nvPr>
        </p:nvSpPr>
        <p:spPr/>
        <p:txBody>
          <a:bodyPr/>
          <a:lstStyle/>
          <a:p>
            <a:r>
              <a:rPr lang="en-GB"/>
              <a:t>Joint Accelerator Performance Workshop 2024</a:t>
            </a:r>
            <a:endParaRPr lang="en-CH" dirty="0"/>
          </a:p>
        </p:txBody>
      </p:sp>
      <p:sp>
        <p:nvSpPr>
          <p:cNvPr id="7" name="TextBox 6">
            <a:extLst>
              <a:ext uri="{FF2B5EF4-FFF2-40B4-BE49-F238E27FC236}">
                <a16:creationId xmlns:a16="http://schemas.microsoft.com/office/drawing/2014/main" id="{43A77039-53BE-6F26-20E1-14FB0E98F91C}"/>
              </a:ext>
            </a:extLst>
          </p:cNvPr>
          <p:cNvSpPr txBox="1"/>
          <p:nvPr/>
        </p:nvSpPr>
        <p:spPr>
          <a:xfrm>
            <a:off x="1524701" y="5153917"/>
            <a:ext cx="9142597" cy="1384995"/>
          </a:xfrm>
          <a:prstGeom prst="rect">
            <a:avLst/>
          </a:prstGeom>
          <a:noFill/>
        </p:spPr>
        <p:txBody>
          <a:bodyPr wrap="square">
            <a:spAutoFit/>
          </a:bodyPr>
          <a:lstStyle/>
          <a:p>
            <a:r>
              <a:rPr lang="en-GB" sz="1200" b="1" dirty="0">
                <a:solidFill>
                  <a:schemeClr val="accent2"/>
                </a:solidFill>
              </a:rPr>
              <a:t>Read more on admin guide: </a:t>
            </a:r>
          </a:p>
          <a:p>
            <a:pPr algn="l"/>
            <a:r>
              <a:rPr lang="en-GB" sz="1200" b="1" i="0" dirty="0" err="1">
                <a:solidFill>
                  <a:srgbClr val="444444"/>
                </a:solidFill>
                <a:effectLst/>
                <a:latin typeface="PT Sans" panose="020B0503020203020204" pitchFamily="34" charset="0"/>
              </a:rPr>
              <a:t>Heures</a:t>
            </a:r>
            <a:r>
              <a:rPr lang="en-GB" sz="1200" b="1" i="0" dirty="0">
                <a:solidFill>
                  <a:srgbClr val="444444"/>
                </a:solidFill>
                <a:effectLst/>
                <a:latin typeface="PT Sans" panose="020B0503020203020204" pitchFamily="34" charset="0"/>
              </a:rPr>
              <a:t> de travail</a:t>
            </a:r>
            <a:endParaRPr lang="en-GB" sz="1200" dirty="0"/>
          </a:p>
          <a:p>
            <a:r>
              <a:rPr lang="en-GB" sz="1200" dirty="0">
                <a:hlinkClick r:id="rId2"/>
              </a:rPr>
              <a:t>https://admin-eguide.web.cern.ch/procedure/heures-de-travail?check_logged_in=1</a:t>
            </a:r>
            <a:endParaRPr lang="en-GB" sz="1200" dirty="0"/>
          </a:p>
          <a:p>
            <a:endParaRPr lang="en-GB" sz="1200" dirty="0"/>
          </a:p>
          <a:p>
            <a:r>
              <a:rPr lang="fr-FR" sz="1200" b="1" i="0" dirty="0">
                <a:solidFill>
                  <a:srgbClr val="444444"/>
                </a:solidFill>
                <a:effectLst/>
                <a:latin typeface="PT Sans" panose="020B0503020203020204" pitchFamily="34" charset="0"/>
              </a:rPr>
              <a:t>Rétribution des heures de travail spéciales</a:t>
            </a:r>
          </a:p>
          <a:p>
            <a:r>
              <a:rPr lang="en-GB" sz="1200" dirty="0">
                <a:hlinkClick r:id="rId3"/>
              </a:rPr>
              <a:t>https://admin-eguide.web.cern.ch/content/retribution-des-heures-de-travail-speciales</a:t>
            </a:r>
            <a:endParaRPr lang="en-GB" sz="1200" dirty="0"/>
          </a:p>
          <a:p>
            <a:endParaRPr lang="en-GB" sz="1200" dirty="0"/>
          </a:p>
        </p:txBody>
      </p:sp>
      <p:sp>
        <p:nvSpPr>
          <p:cNvPr id="6" name="Date Placeholder 5">
            <a:extLst>
              <a:ext uri="{FF2B5EF4-FFF2-40B4-BE49-F238E27FC236}">
                <a16:creationId xmlns:a16="http://schemas.microsoft.com/office/drawing/2014/main" id="{EC270377-7968-89C7-5FFC-B3E05BD490EA}"/>
              </a:ext>
            </a:extLst>
          </p:cNvPr>
          <p:cNvSpPr>
            <a:spLocks noGrp="1"/>
          </p:cNvSpPr>
          <p:nvPr>
            <p:ph type="dt" sz="half" idx="10"/>
          </p:nvPr>
        </p:nvSpPr>
        <p:spPr/>
        <p:txBody>
          <a:bodyPr/>
          <a:lstStyle/>
          <a:p>
            <a:r>
              <a:rPr lang="de-CH"/>
              <a:t>12.12.24 | Kostas Papastergiou </a:t>
            </a:r>
            <a:endParaRPr lang="en-CH" dirty="0"/>
          </a:p>
        </p:txBody>
      </p:sp>
      <p:sp>
        <p:nvSpPr>
          <p:cNvPr id="8" name="Slide Number Placeholder 7">
            <a:extLst>
              <a:ext uri="{FF2B5EF4-FFF2-40B4-BE49-F238E27FC236}">
                <a16:creationId xmlns:a16="http://schemas.microsoft.com/office/drawing/2014/main" id="{D3B88088-1FDC-0707-8A94-D604676BA474}"/>
              </a:ext>
            </a:extLst>
          </p:cNvPr>
          <p:cNvSpPr>
            <a:spLocks noGrp="1"/>
          </p:cNvSpPr>
          <p:nvPr>
            <p:ph type="sldNum" sz="quarter" idx="12"/>
          </p:nvPr>
        </p:nvSpPr>
        <p:spPr/>
        <p:txBody>
          <a:bodyPr/>
          <a:lstStyle/>
          <a:p>
            <a:r>
              <a:rPr lang="en-GB"/>
              <a:t>	</a:t>
            </a:r>
            <a:fld id="{7A5CF2A5-AD27-EF4B-AC83-94768BAA60C8}" type="slidenum">
              <a:rPr lang="en-CH" smtClean="0"/>
              <a:pPr/>
              <a:t>31</a:t>
            </a:fld>
            <a:endParaRPr lang="en-CH" dirty="0"/>
          </a:p>
        </p:txBody>
      </p:sp>
    </p:spTree>
    <p:extLst>
      <p:ext uri="{BB962C8B-B14F-4D97-AF65-F5344CB8AC3E}">
        <p14:creationId xmlns:p14="http://schemas.microsoft.com/office/powerpoint/2010/main" val="3371921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0E808-FBEB-86E0-8209-6EF05CBA860A}"/>
              </a:ext>
            </a:extLst>
          </p:cNvPr>
          <p:cNvSpPr>
            <a:spLocks noGrp="1"/>
          </p:cNvSpPr>
          <p:nvPr>
            <p:ph type="title"/>
          </p:nvPr>
        </p:nvSpPr>
        <p:spPr/>
        <p:txBody>
          <a:bodyPr/>
          <a:lstStyle/>
          <a:p>
            <a:r>
              <a:rPr lang="en-GB" dirty="0"/>
              <a:t>Dataset  &amp; Thanks</a:t>
            </a:r>
          </a:p>
        </p:txBody>
      </p:sp>
      <p:sp>
        <p:nvSpPr>
          <p:cNvPr id="3" name="Content Placeholder 2">
            <a:extLst>
              <a:ext uri="{FF2B5EF4-FFF2-40B4-BE49-F238E27FC236}">
                <a16:creationId xmlns:a16="http://schemas.microsoft.com/office/drawing/2014/main" id="{8AEFACC6-BFC1-ECD0-5E7B-65FD11FF634B}"/>
              </a:ext>
            </a:extLst>
          </p:cNvPr>
          <p:cNvSpPr>
            <a:spLocks noGrp="1"/>
          </p:cNvSpPr>
          <p:nvPr>
            <p:ph idx="1"/>
          </p:nvPr>
        </p:nvSpPr>
        <p:spPr/>
        <p:txBody>
          <a:bodyPr>
            <a:normAutofit/>
          </a:bodyPr>
          <a:lstStyle/>
          <a:p>
            <a:pPr marL="0" indent="0">
              <a:buNone/>
            </a:pPr>
            <a:r>
              <a:rPr lang="en-GB" sz="2400" dirty="0"/>
              <a:t>The dataset comprises </a:t>
            </a:r>
            <a:r>
              <a:rPr lang="en-GB" sz="2400" b="1" dirty="0"/>
              <a:t>200,000</a:t>
            </a:r>
            <a:r>
              <a:rPr lang="en-GB" sz="2400" dirty="0"/>
              <a:t> rows of </a:t>
            </a:r>
            <a:r>
              <a:rPr lang="en-GB" sz="2400" b="1" dirty="0"/>
              <a:t>anonymised</a:t>
            </a:r>
            <a:r>
              <a:rPr lang="en-GB" sz="2400" dirty="0"/>
              <a:t> overtime (out-of-hours) and shift work data from HRT from the year 1</a:t>
            </a:r>
            <a:r>
              <a:rPr lang="en-GB" sz="2400" baseline="30000" dirty="0"/>
              <a:t>st</a:t>
            </a:r>
            <a:r>
              <a:rPr lang="en-GB" sz="2400" dirty="0"/>
              <a:t> Jan 2011 to 4</a:t>
            </a:r>
            <a:r>
              <a:rPr lang="en-GB" sz="2400" baseline="30000" dirty="0"/>
              <a:t>th</a:t>
            </a:r>
            <a:r>
              <a:rPr lang="en-GB" sz="2400" dirty="0"/>
              <a:t> Nov 2024. The following results are focused on ATS departments and HSE. Shift hours of BE-OP are excluded.</a:t>
            </a:r>
          </a:p>
          <a:p>
            <a:pPr marL="0" indent="0">
              <a:buNone/>
            </a:pPr>
            <a:endParaRPr lang="en-GB" sz="2400" dirty="0"/>
          </a:p>
          <a:p>
            <a:pPr marL="0" indent="0">
              <a:buNone/>
            </a:pPr>
            <a:r>
              <a:rPr lang="en-GB" sz="2400" dirty="0"/>
              <a:t>Sincere thanks to </a:t>
            </a:r>
            <a:r>
              <a:rPr lang="en-GB" sz="2400" b="1" dirty="0"/>
              <a:t>Nicole Polivka </a:t>
            </a:r>
            <a:r>
              <a:rPr lang="en-GB" sz="2400" dirty="0"/>
              <a:t>(HR-CBS) and </a:t>
            </a:r>
            <a:r>
              <a:rPr lang="en-GB" sz="2400" b="1" dirty="0"/>
              <a:t>Matthias Braeger </a:t>
            </a:r>
            <a:r>
              <a:rPr lang="en-GB" sz="2400" dirty="0"/>
              <a:t>(FAP-BC) for the effort of modifying HRT to allow extracting useful data about remote/local interventions.</a:t>
            </a:r>
            <a:br>
              <a:rPr lang="en-GB" sz="2400" dirty="0"/>
            </a:br>
            <a:endParaRPr lang="en-GB" sz="2400" dirty="0"/>
          </a:p>
          <a:p>
            <a:pPr marL="0" indent="0">
              <a:buNone/>
            </a:pPr>
            <a:r>
              <a:rPr lang="en-GB" sz="2400" dirty="0"/>
              <a:t>Thanks to </a:t>
            </a:r>
            <a:r>
              <a:rPr lang="en-GB" sz="2400" b="1" dirty="0"/>
              <a:t>Rodolphe Maillet </a:t>
            </a:r>
            <a:r>
              <a:rPr lang="en-GB" sz="2400" dirty="0"/>
              <a:t>for extracting data from the OP logbook too. Thanks to ABT and EPA colleagues for their feedback.</a:t>
            </a:r>
          </a:p>
        </p:txBody>
      </p:sp>
      <p:sp>
        <p:nvSpPr>
          <p:cNvPr id="4" name="Footer Placeholder 3">
            <a:extLst>
              <a:ext uri="{FF2B5EF4-FFF2-40B4-BE49-F238E27FC236}">
                <a16:creationId xmlns:a16="http://schemas.microsoft.com/office/drawing/2014/main" id="{612F6366-AB4B-BDAC-9750-3AAAC01A327D}"/>
              </a:ext>
            </a:extLst>
          </p:cNvPr>
          <p:cNvSpPr>
            <a:spLocks noGrp="1"/>
          </p:cNvSpPr>
          <p:nvPr>
            <p:ph type="ftr" sz="quarter" idx="11"/>
          </p:nvPr>
        </p:nvSpPr>
        <p:spPr/>
        <p:txBody>
          <a:bodyPr/>
          <a:lstStyle/>
          <a:p>
            <a:r>
              <a:rPr lang="en-GB"/>
              <a:t>Joint Accelerator Performance Workshop 2024</a:t>
            </a:r>
            <a:endParaRPr lang="en-CH" dirty="0"/>
          </a:p>
        </p:txBody>
      </p:sp>
      <p:sp>
        <p:nvSpPr>
          <p:cNvPr id="6" name="Date Placeholder 5">
            <a:extLst>
              <a:ext uri="{FF2B5EF4-FFF2-40B4-BE49-F238E27FC236}">
                <a16:creationId xmlns:a16="http://schemas.microsoft.com/office/drawing/2014/main" id="{078A4B63-1A19-8242-49A6-496944F8C951}"/>
              </a:ext>
            </a:extLst>
          </p:cNvPr>
          <p:cNvSpPr>
            <a:spLocks noGrp="1"/>
          </p:cNvSpPr>
          <p:nvPr>
            <p:ph type="dt" sz="half" idx="10"/>
          </p:nvPr>
        </p:nvSpPr>
        <p:spPr/>
        <p:txBody>
          <a:bodyPr/>
          <a:lstStyle/>
          <a:p>
            <a:r>
              <a:rPr lang="de-CH"/>
              <a:t>12.12.24 | Kostas Papastergiou </a:t>
            </a:r>
            <a:endParaRPr lang="en-CH" dirty="0"/>
          </a:p>
        </p:txBody>
      </p:sp>
      <p:sp>
        <p:nvSpPr>
          <p:cNvPr id="7" name="Slide Number Placeholder 6">
            <a:extLst>
              <a:ext uri="{FF2B5EF4-FFF2-40B4-BE49-F238E27FC236}">
                <a16:creationId xmlns:a16="http://schemas.microsoft.com/office/drawing/2014/main" id="{9087B328-BFD2-096F-F326-6F46CD09044F}"/>
              </a:ext>
            </a:extLst>
          </p:cNvPr>
          <p:cNvSpPr>
            <a:spLocks noGrp="1"/>
          </p:cNvSpPr>
          <p:nvPr>
            <p:ph type="sldNum" sz="quarter" idx="12"/>
          </p:nvPr>
        </p:nvSpPr>
        <p:spPr/>
        <p:txBody>
          <a:bodyPr/>
          <a:lstStyle/>
          <a:p>
            <a:r>
              <a:rPr lang="en-GB"/>
              <a:t>	</a:t>
            </a:r>
            <a:fld id="{7A5CF2A5-AD27-EF4B-AC83-94768BAA60C8}" type="slidenum">
              <a:rPr lang="en-CH" smtClean="0"/>
              <a:pPr/>
              <a:t>4</a:t>
            </a:fld>
            <a:endParaRPr lang="en-CH" dirty="0"/>
          </a:p>
        </p:txBody>
      </p:sp>
    </p:spTree>
    <p:extLst>
      <p:ext uri="{BB962C8B-B14F-4D97-AF65-F5344CB8AC3E}">
        <p14:creationId xmlns:p14="http://schemas.microsoft.com/office/powerpoint/2010/main" val="1870860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31046-55B6-34FA-682E-8CB64AA9DAEB}"/>
              </a:ext>
            </a:extLst>
          </p:cNvPr>
          <p:cNvSpPr>
            <a:spLocks noGrp="1"/>
          </p:cNvSpPr>
          <p:nvPr>
            <p:ph type="title"/>
          </p:nvPr>
        </p:nvSpPr>
        <p:spPr>
          <a:xfrm>
            <a:off x="1625599" y="1039564"/>
            <a:ext cx="3978275" cy="866503"/>
          </a:xfrm>
        </p:spPr>
        <p:txBody>
          <a:bodyPr>
            <a:normAutofit/>
          </a:bodyPr>
          <a:lstStyle/>
          <a:p>
            <a:pPr algn="ctr"/>
            <a:r>
              <a:rPr lang="en-CH" sz="4000" b="1" dirty="0">
                <a:solidFill>
                  <a:schemeClr val="accent1"/>
                </a:solidFill>
              </a:rPr>
              <a:t>2,749,340</a:t>
            </a:r>
            <a:r>
              <a:rPr lang="en-GB" sz="4000" b="1" dirty="0">
                <a:solidFill>
                  <a:schemeClr val="accent1"/>
                </a:solidFill>
              </a:rPr>
              <a:t> h</a:t>
            </a:r>
            <a:endParaRPr lang="en-CH" sz="4000" b="1" dirty="0">
              <a:solidFill>
                <a:schemeClr val="accent1"/>
              </a:solidFill>
            </a:endParaRPr>
          </a:p>
        </p:txBody>
      </p:sp>
      <p:sp>
        <p:nvSpPr>
          <p:cNvPr id="3" name="Text Placeholder 2">
            <a:extLst>
              <a:ext uri="{FF2B5EF4-FFF2-40B4-BE49-F238E27FC236}">
                <a16:creationId xmlns:a16="http://schemas.microsoft.com/office/drawing/2014/main" id="{DE274B99-7001-8B64-DA4D-47E5D46DBF6A}"/>
              </a:ext>
            </a:extLst>
          </p:cNvPr>
          <p:cNvSpPr>
            <a:spLocks noGrp="1"/>
          </p:cNvSpPr>
          <p:nvPr>
            <p:ph type="body" idx="1"/>
          </p:nvPr>
        </p:nvSpPr>
        <p:spPr>
          <a:xfrm>
            <a:off x="2009775" y="5357538"/>
            <a:ext cx="2495550" cy="866503"/>
          </a:xfrm>
        </p:spPr>
        <p:txBody>
          <a:bodyPr>
            <a:normAutofit/>
          </a:bodyPr>
          <a:lstStyle/>
          <a:p>
            <a:pPr algn="ctr"/>
            <a:r>
              <a:rPr lang="en-GB" sz="1400" dirty="0">
                <a:solidFill>
                  <a:schemeClr val="tx1">
                    <a:lumMod val="50000"/>
                    <a:lumOff val="50000"/>
                  </a:schemeClr>
                </a:solidFill>
              </a:rPr>
              <a:t>1431 personnel-years</a:t>
            </a:r>
          </a:p>
          <a:p>
            <a:pPr algn="ctr"/>
            <a:r>
              <a:rPr lang="en-GB" sz="1400" dirty="0">
                <a:solidFill>
                  <a:schemeClr val="tx1">
                    <a:lumMod val="50000"/>
                    <a:lumOff val="50000"/>
                  </a:schemeClr>
                </a:solidFill>
              </a:rPr>
              <a:t>102 person/year</a:t>
            </a:r>
            <a:endParaRPr lang="en-CH" sz="1400" dirty="0">
              <a:solidFill>
                <a:schemeClr val="tx1">
                  <a:lumMod val="50000"/>
                  <a:lumOff val="50000"/>
                </a:schemeClr>
              </a:solidFill>
            </a:endParaRPr>
          </a:p>
        </p:txBody>
      </p:sp>
      <p:sp>
        <p:nvSpPr>
          <p:cNvPr id="5" name="Rectangle 4">
            <a:extLst>
              <a:ext uri="{FF2B5EF4-FFF2-40B4-BE49-F238E27FC236}">
                <a16:creationId xmlns:a16="http://schemas.microsoft.com/office/drawing/2014/main" id="{769CA4E3-9295-9839-081C-876A6C40804F}"/>
              </a:ext>
            </a:extLst>
          </p:cNvPr>
          <p:cNvSpPr/>
          <p:nvPr/>
        </p:nvSpPr>
        <p:spPr>
          <a:xfrm>
            <a:off x="3124200" y="2009775"/>
            <a:ext cx="981075" cy="256222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95174D59-0A4D-2322-0992-9A9F90D54649}"/>
              </a:ext>
            </a:extLst>
          </p:cNvPr>
          <p:cNvSpPr/>
          <p:nvPr/>
        </p:nvSpPr>
        <p:spPr>
          <a:xfrm>
            <a:off x="5559973" y="3066256"/>
            <a:ext cx="981075" cy="1500187"/>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5FB3BAFF-03E2-F065-577F-31350169877F}"/>
              </a:ext>
            </a:extLst>
          </p:cNvPr>
          <p:cNvSpPr txBox="1">
            <a:spLocks/>
          </p:cNvSpPr>
          <p:nvPr/>
        </p:nvSpPr>
        <p:spPr>
          <a:xfrm>
            <a:off x="4620172" y="2305322"/>
            <a:ext cx="2860675" cy="71437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el-GR" sz="4000" b="1" dirty="0">
                <a:solidFill>
                  <a:schemeClr val="accent1"/>
                </a:solidFill>
              </a:rPr>
              <a:t>1</a:t>
            </a:r>
            <a:r>
              <a:rPr lang="en-CH" sz="4000" b="1" dirty="0">
                <a:solidFill>
                  <a:schemeClr val="accent1"/>
                </a:solidFill>
              </a:rPr>
              <a:t>,</a:t>
            </a:r>
            <a:r>
              <a:rPr lang="el-GR" sz="4000" b="1" dirty="0">
                <a:solidFill>
                  <a:schemeClr val="accent1"/>
                </a:solidFill>
              </a:rPr>
              <a:t>843</a:t>
            </a:r>
            <a:r>
              <a:rPr lang="en-CH" sz="4000" b="1" dirty="0">
                <a:solidFill>
                  <a:schemeClr val="accent1"/>
                </a:solidFill>
              </a:rPr>
              <a:t>,</a:t>
            </a:r>
            <a:r>
              <a:rPr lang="el-GR" sz="4000" b="1" dirty="0">
                <a:solidFill>
                  <a:schemeClr val="accent1"/>
                </a:solidFill>
              </a:rPr>
              <a:t>312</a:t>
            </a:r>
            <a:r>
              <a:rPr lang="en-GB" sz="4000" b="1" dirty="0">
                <a:solidFill>
                  <a:schemeClr val="accent1"/>
                </a:solidFill>
              </a:rPr>
              <a:t> h</a:t>
            </a:r>
            <a:endParaRPr lang="en-CH" sz="4000" b="1" dirty="0">
              <a:solidFill>
                <a:schemeClr val="accent1"/>
              </a:solidFill>
            </a:endParaRPr>
          </a:p>
        </p:txBody>
      </p:sp>
      <p:sp>
        <p:nvSpPr>
          <p:cNvPr id="8" name="Text Placeholder 2">
            <a:extLst>
              <a:ext uri="{FF2B5EF4-FFF2-40B4-BE49-F238E27FC236}">
                <a16:creationId xmlns:a16="http://schemas.microsoft.com/office/drawing/2014/main" id="{6DB0FE8F-74A6-7D94-FD12-D10626AB226C}"/>
              </a:ext>
            </a:extLst>
          </p:cNvPr>
          <p:cNvSpPr txBox="1">
            <a:spLocks/>
          </p:cNvSpPr>
          <p:nvPr/>
        </p:nvSpPr>
        <p:spPr>
          <a:xfrm>
            <a:off x="4733925" y="5357538"/>
            <a:ext cx="2746922" cy="84772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pPr algn="ctr"/>
            <a:r>
              <a:rPr lang="en-GB" sz="1400" dirty="0">
                <a:solidFill>
                  <a:schemeClr val="tx1">
                    <a:lumMod val="50000"/>
                    <a:lumOff val="50000"/>
                  </a:schemeClr>
                </a:solidFill>
              </a:rPr>
              <a:t>960 personnel-years</a:t>
            </a:r>
          </a:p>
          <a:p>
            <a:pPr algn="ctr"/>
            <a:r>
              <a:rPr lang="en-GB" sz="1400" dirty="0">
                <a:solidFill>
                  <a:schemeClr val="tx1">
                    <a:lumMod val="50000"/>
                    <a:lumOff val="50000"/>
                  </a:schemeClr>
                </a:solidFill>
              </a:rPr>
              <a:t>69 person/year</a:t>
            </a:r>
            <a:endParaRPr lang="en-CH" sz="1400" dirty="0">
              <a:solidFill>
                <a:schemeClr val="tx1">
                  <a:lumMod val="50000"/>
                  <a:lumOff val="50000"/>
                </a:schemeClr>
              </a:solidFill>
            </a:endParaRPr>
          </a:p>
        </p:txBody>
      </p:sp>
      <p:cxnSp>
        <p:nvCxnSpPr>
          <p:cNvPr id="10" name="Straight Connector 9">
            <a:extLst>
              <a:ext uri="{FF2B5EF4-FFF2-40B4-BE49-F238E27FC236}">
                <a16:creationId xmlns:a16="http://schemas.microsoft.com/office/drawing/2014/main" id="{CDC9CACE-05E2-44BC-883F-A9B648AD53F1}"/>
              </a:ext>
            </a:extLst>
          </p:cNvPr>
          <p:cNvCxnSpPr/>
          <p:nvPr/>
        </p:nvCxnSpPr>
        <p:spPr>
          <a:xfrm>
            <a:off x="2425700" y="4566443"/>
            <a:ext cx="7042150" cy="0"/>
          </a:xfrm>
          <a:prstGeom prst="line">
            <a:avLst/>
          </a:prstGeom>
          <a:ln w="3175"/>
        </p:spPr>
        <p:style>
          <a:lnRef idx="2">
            <a:schemeClr val="accent1"/>
          </a:lnRef>
          <a:fillRef idx="0">
            <a:schemeClr val="accent1"/>
          </a:fillRef>
          <a:effectRef idx="1">
            <a:schemeClr val="accent1"/>
          </a:effectRef>
          <a:fontRef idx="minor">
            <a:schemeClr val="tx1"/>
          </a:fontRef>
        </p:style>
      </p:cxnSp>
      <p:sp>
        <p:nvSpPr>
          <p:cNvPr id="11" name="Rectangle 10">
            <a:extLst>
              <a:ext uri="{FF2B5EF4-FFF2-40B4-BE49-F238E27FC236}">
                <a16:creationId xmlns:a16="http://schemas.microsoft.com/office/drawing/2014/main" id="{7416F1E0-1649-3E27-60AB-B2F3521872E9}"/>
              </a:ext>
            </a:extLst>
          </p:cNvPr>
          <p:cNvSpPr/>
          <p:nvPr/>
        </p:nvSpPr>
        <p:spPr>
          <a:xfrm>
            <a:off x="8253686" y="4143375"/>
            <a:ext cx="981075" cy="423068"/>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le 1">
            <a:extLst>
              <a:ext uri="{FF2B5EF4-FFF2-40B4-BE49-F238E27FC236}">
                <a16:creationId xmlns:a16="http://schemas.microsoft.com/office/drawing/2014/main" id="{D05E2FB7-DC49-208F-C2C2-F08D6BB0D849}"/>
              </a:ext>
            </a:extLst>
          </p:cNvPr>
          <p:cNvSpPr txBox="1">
            <a:spLocks/>
          </p:cNvSpPr>
          <p:nvPr/>
        </p:nvSpPr>
        <p:spPr>
          <a:xfrm>
            <a:off x="7313885" y="3418953"/>
            <a:ext cx="2860675" cy="71437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en-GB" sz="4000" b="1" dirty="0">
                <a:solidFill>
                  <a:schemeClr val="accent1"/>
                </a:solidFill>
              </a:rPr>
              <a:t>151,396 h</a:t>
            </a:r>
            <a:endParaRPr lang="en-CH" sz="4000" b="1" dirty="0">
              <a:solidFill>
                <a:schemeClr val="accent1"/>
              </a:solidFill>
            </a:endParaRPr>
          </a:p>
        </p:txBody>
      </p:sp>
      <p:sp>
        <p:nvSpPr>
          <p:cNvPr id="13" name="Text Placeholder 2">
            <a:extLst>
              <a:ext uri="{FF2B5EF4-FFF2-40B4-BE49-F238E27FC236}">
                <a16:creationId xmlns:a16="http://schemas.microsoft.com/office/drawing/2014/main" id="{553DE8C5-AB85-6531-16DB-14A83495F834}"/>
              </a:ext>
            </a:extLst>
          </p:cNvPr>
          <p:cNvSpPr txBox="1">
            <a:spLocks/>
          </p:cNvSpPr>
          <p:nvPr/>
        </p:nvSpPr>
        <p:spPr>
          <a:xfrm>
            <a:off x="7313885" y="5357538"/>
            <a:ext cx="3434803" cy="70909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pPr algn="ctr"/>
            <a:r>
              <a:rPr lang="en-GB" sz="1400" dirty="0">
                <a:solidFill>
                  <a:schemeClr val="tx1">
                    <a:lumMod val="50000"/>
                    <a:lumOff val="50000"/>
                  </a:schemeClr>
                </a:solidFill>
              </a:rPr>
              <a:t>~ 79 personnel-years since 2011</a:t>
            </a:r>
          </a:p>
          <a:p>
            <a:pPr algn="ctr"/>
            <a:r>
              <a:rPr lang="en-GB" sz="1400" dirty="0">
                <a:solidFill>
                  <a:schemeClr val="tx1">
                    <a:lumMod val="50000"/>
                    <a:lumOff val="50000"/>
                  </a:schemeClr>
                </a:solidFill>
              </a:rPr>
              <a:t>~5.6 person/year</a:t>
            </a:r>
          </a:p>
        </p:txBody>
      </p:sp>
      <p:sp>
        <p:nvSpPr>
          <p:cNvPr id="15" name="TextBox 14">
            <a:extLst>
              <a:ext uri="{FF2B5EF4-FFF2-40B4-BE49-F238E27FC236}">
                <a16:creationId xmlns:a16="http://schemas.microsoft.com/office/drawing/2014/main" id="{94CE46F3-6AFD-D663-B632-9ABC19856412}"/>
              </a:ext>
            </a:extLst>
          </p:cNvPr>
          <p:cNvSpPr txBox="1"/>
          <p:nvPr/>
        </p:nvSpPr>
        <p:spPr>
          <a:xfrm>
            <a:off x="7505972" y="4705077"/>
            <a:ext cx="2476500" cy="369332"/>
          </a:xfrm>
          <a:prstGeom prst="rect">
            <a:avLst/>
          </a:prstGeom>
          <a:noFill/>
        </p:spPr>
        <p:txBody>
          <a:bodyPr wrap="square">
            <a:spAutoFit/>
          </a:bodyPr>
          <a:lstStyle/>
          <a:p>
            <a:pPr algn="ctr"/>
            <a:r>
              <a:rPr lang="en-GB" dirty="0">
                <a:solidFill>
                  <a:schemeClr val="tx1">
                    <a:lumMod val="50000"/>
                    <a:lumOff val="50000"/>
                  </a:schemeClr>
                </a:solidFill>
              </a:rPr>
              <a:t>Total of overtime hours</a:t>
            </a:r>
          </a:p>
        </p:txBody>
      </p:sp>
      <p:sp>
        <p:nvSpPr>
          <p:cNvPr id="17" name="TextBox 16">
            <a:extLst>
              <a:ext uri="{FF2B5EF4-FFF2-40B4-BE49-F238E27FC236}">
                <a16:creationId xmlns:a16="http://schemas.microsoft.com/office/drawing/2014/main" id="{B7890BFA-7D9E-C4A9-8E89-710CE8FCB780}"/>
              </a:ext>
            </a:extLst>
          </p:cNvPr>
          <p:cNvSpPr txBox="1"/>
          <p:nvPr/>
        </p:nvSpPr>
        <p:spPr>
          <a:xfrm>
            <a:off x="2209528" y="4705077"/>
            <a:ext cx="2432049" cy="369332"/>
          </a:xfrm>
          <a:prstGeom prst="rect">
            <a:avLst/>
          </a:prstGeom>
          <a:noFill/>
        </p:spPr>
        <p:txBody>
          <a:bodyPr wrap="square">
            <a:spAutoFit/>
          </a:bodyPr>
          <a:lstStyle/>
          <a:p>
            <a:pPr algn="ctr"/>
            <a:r>
              <a:rPr lang="en-GB" dirty="0">
                <a:solidFill>
                  <a:schemeClr val="tx1">
                    <a:lumMod val="50000"/>
                    <a:lumOff val="50000"/>
                  </a:schemeClr>
                </a:solidFill>
              </a:rPr>
              <a:t>Stand-by at CERN</a:t>
            </a:r>
          </a:p>
        </p:txBody>
      </p:sp>
      <p:sp>
        <p:nvSpPr>
          <p:cNvPr id="4" name="TextBox 3">
            <a:extLst>
              <a:ext uri="{FF2B5EF4-FFF2-40B4-BE49-F238E27FC236}">
                <a16:creationId xmlns:a16="http://schemas.microsoft.com/office/drawing/2014/main" id="{BE7EEDFC-5475-B9E9-F211-0E69CA2FDC75}"/>
              </a:ext>
            </a:extLst>
          </p:cNvPr>
          <p:cNvSpPr txBox="1"/>
          <p:nvPr/>
        </p:nvSpPr>
        <p:spPr>
          <a:xfrm>
            <a:off x="4708525" y="4705077"/>
            <a:ext cx="2476500" cy="369332"/>
          </a:xfrm>
          <a:prstGeom prst="rect">
            <a:avLst/>
          </a:prstGeom>
          <a:noFill/>
        </p:spPr>
        <p:txBody>
          <a:bodyPr wrap="square">
            <a:spAutoFit/>
          </a:bodyPr>
          <a:lstStyle/>
          <a:p>
            <a:pPr algn="ctr"/>
            <a:r>
              <a:rPr lang="en-GB" dirty="0">
                <a:solidFill>
                  <a:schemeClr val="tx1">
                    <a:lumMod val="50000"/>
                    <a:lumOff val="50000"/>
                  </a:schemeClr>
                </a:solidFill>
              </a:rPr>
              <a:t>Stand-by in ATS</a:t>
            </a:r>
          </a:p>
        </p:txBody>
      </p:sp>
      <p:sp>
        <p:nvSpPr>
          <p:cNvPr id="9" name="Footer Placeholder 8">
            <a:extLst>
              <a:ext uri="{FF2B5EF4-FFF2-40B4-BE49-F238E27FC236}">
                <a16:creationId xmlns:a16="http://schemas.microsoft.com/office/drawing/2014/main" id="{05968D76-5ACC-B71C-4EDD-9576C556B8C9}"/>
              </a:ext>
            </a:extLst>
          </p:cNvPr>
          <p:cNvSpPr>
            <a:spLocks noGrp="1"/>
          </p:cNvSpPr>
          <p:nvPr>
            <p:ph type="ftr" sz="quarter" idx="11"/>
          </p:nvPr>
        </p:nvSpPr>
        <p:spPr/>
        <p:txBody>
          <a:bodyPr/>
          <a:lstStyle/>
          <a:p>
            <a:r>
              <a:rPr lang="en-GB"/>
              <a:t>Joint Accelerator Performance Workshop 2024</a:t>
            </a:r>
            <a:endParaRPr lang="en-CH" dirty="0"/>
          </a:p>
        </p:txBody>
      </p:sp>
      <p:sp>
        <p:nvSpPr>
          <p:cNvPr id="18" name="Date Placeholder 17">
            <a:extLst>
              <a:ext uri="{FF2B5EF4-FFF2-40B4-BE49-F238E27FC236}">
                <a16:creationId xmlns:a16="http://schemas.microsoft.com/office/drawing/2014/main" id="{13DE77D8-7521-3505-953A-0DCCC8F9D885}"/>
              </a:ext>
            </a:extLst>
          </p:cNvPr>
          <p:cNvSpPr>
            <a:spLocks noGrp="1"/>
          </p:cNvSpPr>
          <p:nvPr>
            <p:ph type="dt" sz="half" idx="10"/>
          </p:nvPr>
        </p:nvSpPr>
        <p:spPr/>
        <p:txBody>
          <a:bodyPr/>
          <a:lstStyle/>
          <a:p>
            <a:r>
              <a:rPr lang="de-CH"/>
              <a:t>12.12.24 | Kostas Papastergiou </a:t>
            </a:r>
            <a:endParaRPr lang="en-CH" dirty="0"/>
          </a:p>
        </p:txBody>
      </p:sp>
      <p:sp>
        <p:nvSpPr>
          <p:cNvPr id="14" name="Slide Number Placeholder 13">
            <a:extLst>
              <a:ext uri="{FF2B5EF4-FFF2-40B4-BE49-F238E27FC236}">
                <a16:creationId xmlns:a16="http://schemas.microsoft.com/office/drawing/2014/main" id="{CDEB0EC4-3D0A-78B1-67F9-F25AEE7C04A9}"/>
              </a:ext>
            </a:extLst>
          </p:cNvPr>
          <p:cNvSpPr>
            <a:spLocks noGrp="1"/>
          </p:cNvSpPr>
          <p:nvPr>
            <p:ph type="sldNum" sz="quarter" idx="12"/>
          </p:nvPr>
        </p:nvSpPr>
        <p:spPr/>
        <p:txBody>
          <a:bodyPr/>
          <a:lstStyle/>
          <a:p>
            <a:r>
              <a:rPr lang="en-GB"/>
              <a:t>	</a:t>
            </a:r>
            <a:fld id="{7A5CF2A5-AD27-EF4B-AC83-94768BAA60C8}" type="slidenum">
              <a:rPr lang="en-CH" smtClean="0"/>
              <a:pPr/>
              <a:t>5</a:t>
            </a:fld>
            <a:endParaRPr lang="en-CH" dirty="0"/>
          </a:p>
        </p:txBody>
      </p:sp>
    </p:spTree>
    <p:extLst>
      <p:ext uri="{BB962C8B-B14F-4D97-AF65-F5344CB8AC3E}">
        <p14:creationId xmlns:p14="http://schemas.microsoft.com/office/powerpoint/2010/main" val="1264528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833E10-7931-A2BD-38F5-9888210758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002271-64CC-CD47-C2AA-4CDB025EA0FC}"/>
              </a:ext>
            </a:extLst>
          </p:cNvPr>
          <p:cNvSpPr>
            <a:spLocks noGrp="1"/>
          </p:cNvSpPr>
          <p:nvPr>
            <p:ph type="title"/>
          </p:nvPr>
        </p:nvSpPr>
        <p:spPr>
          <a:xfrm>
            <a:off x="690335" y="2693080"/>
            <a:ext cx="10515600" cy="1084264"/>
          </a:xfrm>
        </p:spPr>
        <p:txBody>
          <a:bodyPr/>
          <a:lstStyle/>
          <a:p>
            <a:pPr algn="ctr"/>
            <a:r>
              <a:rPr lang="en-GB" b="1" dirty="0">
                <a:solidFill>
                  <a:schemeClr val="accent1"/>
                </a:solidFill>
              </a:rPr>
              <a:t>42,629         </a:t>
            </a:r>
            <a:r>
              <a:rPr lang="en-GB" b="1" dirty="0">
                <a:solidFill>
                  <a:schemeClr val="accent2"/>
                </a:solidFill>
              </a:rPr>
              <a:t>15,398</a:t>
            </a:r>
            <a:endParaRPr lang="en-CH" b="1" dirty="0">
              <a:solidFill>
                <a:schemeClr val="accent2"/>
              </a:solidFill>
            </a:endParaRPr>
          </a:p>
        </p:txBody>
      </p:sp>
      <p:sp>
        <p:nvSpPr>
          <p:cNvPr id="3" name="Text Placeholder 2">
            <a:extLst>
              <a:ext uri="{FF2B5EF4-FFF2-40B4-BE49-F238E27FC236}">
                <a16:creationId xmlns:a16="http://schemas.microsoft.com/office/drawing/2014/main" id="{B00D2FBB-B7F3-AF5F-20B7-CC300EC1AEE7}"/>
              </a:ext>
            </a:extLst>
          </p:cNvPr>
          <p:cNvSpPr>
            <a:spLocks noGrp="1"/>
          </p:cNvSpPr>
          <p:nvPr>
            <p:ph type="body" idx="1"/>
          </p:nvPr>
        </p:nvSpPr>
        <p:spPr>
          <a:xfrm>
            <a:off x="831850" y="5246914"/>
            <a:ext cx="10515600" cy="958350"/>
          </a:xfrm>
        </p:spPr>
        <p:txBody>
          <a:bodyPr>
            <a:normAutofit/>
          </a:bodyPr>
          <a:lstStyle/>
          <a:p>
            <a:pPr algn="ctr"/>
            <a:r>
              <a:rPr lang="en-GB" dirty="0"/>
              <a:t>out-of-hours intervention since 2011</a:t>
            </a:r>
          </a:p>
          <a:p>
            <a:pPr algn="ctr"/>
            <a:r>
              <a:rPr lang="en-GB" dirty="0"/>
              <a:t>total </a:t>
            </a:r>
            <a:r>
              <a:rPr lang="en-GB" dirty="0">
                <a:solidFill>
                  <a:schemeClr val="tx1">
                    <a:lumMod val="85000"/>
                    <a:lumOff val="15000"/>
                  </a:schemeClr>
                </a:solidFill>
              </a:rPr>
              <a:t>30.2 person-years</a:t>
            </a:r>
          </a:p>
        </p:txBody>
      </p:sp>
      <p:sp>
        <p:nvSpPr>
          <p:cNvPr id="4" name="Text Placeholder 2">
            <a:extLst>
              <a:ext uri="{FF2B5EF4-FFF2-40B4-BE49-F238E27FC236}">
                <a16:creationId xmlns:a16="http://schemas.microsoft.com/office/drawing/2014/main" id="{04F4796F-6645-56D6-9B27-57DC7EB9A523}"/>
              </a:ext>
            </a:extLst>
          </p:cNvPr>
          <p:cNvSpPr txBox="1">
            <a:spLocks/>
          </p:cNvSpPr>
          <p:nvPr/>
        </p:nvSpPr>
        <p:spPr>
          <a:xfrm>
            <a:off x="7845980" y="3650534"/>
            <a:ext cx="1072977" cy="439737"/>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pPr algn="ctr"/>
            <a:r>
              <a:rPr lang="en-GB" sz="2800" dirty="0"/>
              <a:t>Hours</a:t>
            </a:r>
            <a:endParaRPr lang="en-CH" sz="2800" dirty="0"/>
          </a:p>
        </p:txBody>
      </p:sp>
      <p:sp>
        <p:nvSpPr>
          <p:cNvPr id="5" name="Text Placeholder 2">
            <a:extLst>
              <a:ext uri="{FF2B5EF4-FFF2-40B4-BE49-F238E27FC236}">
                <a16:creationId xmlns:a16="http://schemas.microsoft.com/office/drawing/2014/main" id="{48A7E9AA-38A9-950B-4148-DBC1BA88EAA9}"/>
              </a:ext>
            </a:extLst>
          </p:cNvPr>
          <p:cNvSpPr txBox="1">
            <a:spLocks/>
          </p:cNvSpPr>
          <p:nvPr/>
        </p:nvSpPr>
        <p:spPr>
          <a:xfrm>
            <a:off x="1350815" y="6148004"/>
            <a:ext cx="9477670" cy="365125"/>
          </a:xfrm>
          <a:prstGeom prst="rect">
            <a:avLst/>
          </a:prstGeom>
        </p:spPr>
        <p:txBody>
          <a:bodyPr vert="horz" lIns="91440" tIns="45720" rIns="91440" bIns="45720" rtlCol="0">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pPr algn="ctr"/>
            <a:r>
              <a:rPr lang="en-GB" sz="1400" dirty="0"/>
              <a:t>*14 years of data, 1 person=240 working days/year. Including travel time. Not including adjustment for weekends and holidays</a:t>
            </a:r>
            <a:endParaRPr lang="en-CH" sz="1400" dirty="0"/>
          </a:p>
        </p:txBody>
      </p:sp>
      <p:sp>
        <p:nvSpPr>
          <p:cNvPr id="14" name="TextBox 13">
            <a:extLst>
              <a:ext uri="{FF2B5EF4-FFF2-40B4-BE49-F238E27FC236}">
                <a16:creationId xmlns:a16="http://schemas.microsoft.com/office/drawing/2014/main" id="{8BB5717D-7583-4DF7-BDC6-2A09038957A7}"/>
              </a:ext>
            </a:extLst>
          </p:cNvPr>
          <p:cNvSpPr txBox="1"/>
          <p:nvPr/>
        </p:nvSpPr>
        <p:spPr>
          <a:xfrm>
            <a:off x="1932366" y="4605187"/>
            <a:ext cx="8114814" cy="369332"/>
          </a:xfrm>
          <a:prstGeom prst="rect">
            <a:avLst/>
          </a:prstGeom>
          <a:noFill/>
        </p:spPr>
        <p:txBody>
          <a:bodyPr wrap="square">
            <a:spAutoFit/>
          </a:bodyPr>
          <a:lstStyle/>
          <a:p>
            <a:pPr algn="ctr"/>
            <a:r>
              <a:rPr lang="en-GB" sz="1800" dirty="0">
                <a:solidFill>
                  <a:schemeClr val="bg1">
                    <a:lumMod val="75000"/>
                  </a:schemeClr>
                </a:solidFill>
              </a:rPr>
              <a:t>1.</a:t>
            </a:r>
            <a:r>
              <a:rPr lang="en-GB" dirty="0">
                <a:solidFill>
                  <a:schemeClr val="bg1">
                    <a:lumMod val="75000"/>
                  </a:schemeClr>
                </a:solidFill>
              </a:rPr>
              <a:t>6</a:t>
            </a:r>
            <a:r>
              <a:rPr lang="en-GB" sz="1800" dirty="0">
                <a:solidFill>
                  <a:schemeClr val="bg1">
                    <a:lumMod val="75000"/>
                  </a:schemeClr>
                </a:solidFill>
              </a:rPr>
              <a:t>% of stand-by time spent in interventions not counting daytime and travel</a:t>
            </a:r>
            <a:endParaRPr lang="en-CH" sz="1800" dirty="0">
              <a:solidFill>
                <a:schemeClr val="bg1">
                  <a:lumMod val="75000"/>
                </a:schemeClr>
              </a:solidFill>
            </a:endParaRPr>
          </a:p>
        </p:txBody>
      </p:sp>
      <p:sp>
        <p:nvSpPr>
          <p:cNvPr id="6" name="Text Placeholder 2">
            <a:extLst>
              <a:ext uri="{FF2B5EF4-FFF2-40B4-BE49-F238E27FC236}">
                <a16:creationId xmlns:a16="http://schemas.microsoft.com/office/drawing/2014/main" id="{E7B5CFCB-9A86-6B5C-E66D-B687A4FF1385}"/>
              </a:ext>
            </a:extLst>
          </p:cNvPr>
          <p:cNvSpPr txBox="1">
            <a:spLocks/>
          </p:cNvSpPr>
          <p:nvPr/>
        </p:nvSpPr>
        <p:spPr>
          <a:xfrm>
            <a:off x="3063025" y="2541872"/>
            <a:ext cx="1254642" cy="439737"/>
          </a:xfrm>
          <a:prstGeom prst="rect">
            <a:avLst/>
          </a:prstGeom>
        </p:spPr>
        <p:txBody>
          <a:bodyPr vert="horz" lIns="91440" tIns="45720" rIns="91440" bIns="45720" rtlCol="0">
            <a:normAutofit fontScale="85000"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pPr algn="ctr"/>
            <a:r>
              <a:rPr lang="en-GB" sz="2800" b="1" dirty="0">
                <a:solidFill>
                  <a:schemeClr val="accent1"/>
                </a:solidFill>
              </a:rPr>
              <a:t>On-site</a:t>
            </a:r>
            <a:endParaRPr lang="en-CH" sz="2800" b="1" dirty="0">
              <a:solidFill>
                <a:schemeClr val="accent1"/>
              </a:solidFill>
            </a:endParaRPr>
          </a:p>
        </p:txBody>
      </p:sp>
      <p:sp>
        <p:nvSpPr>
          <p:cNvPr id="7" name="Text Placeholder 2">
            <a:extLst>
              <a:ext uri="{FF2B5EF4-FFF2-40B4-BE49-F238E27FC236}">
                <a16:creationId xmlns:a16="http://schemas.microsoft.com/office/drawing/2014/main" id="{98684A70-AB5C-C8A9-A6C3-3756A364BC49}"/>
              </a:ext>
            </a:extLst>
          </p:cNvPr>
          <p:cNvSpPr txBox="1">
            <a:spLocks/>
          </p:cNvSpPr>
          <p:nvPr/>
        </p:nvSpPr>
        <p:spPr>
          <a:xfrm>
            <a:off x="7226847" y="2541872"/>
            <a:ext cx="1493418" cy="439737"/>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pPr algn="r"/>
            <a:r>
              <a:rPr lang="en-GB" sz="2800" b="1" dirty="0">
                <a:solidFill>
                  <a:schemeClr val="accent2"/>
                </a:solidFill>
              </a:rPr>
              <a:t>Remote</a:t>
            </a:r>
            <a:endParaRPr lang="en-CH" sz="2800" b="1" dirty="0">
              <a:solidFill>
                <a:schemeClr val="accent2"/>
              </a:solidFill>
            </a:endParaRPr>
          </a:p>
        </p:txBody>
      </p:sp>
      <p:sp>
        <p:nvSpPr>
          <p:cNvPr id="8" name="Text Placeholder 2">
            <a:extLst>
              <a:ext uri="{FF2B5EF4-FFF2-40B4-BE49-F238E27FC236}">
                <a16:creationId xmlns:a16="http://schemas.microsoft.com/office/drawing/2014/main" id="{1E325BD0-438E-FBF3-0E90-2C88CEC4DC37}"/>
              </a:ext>
            </a:extLst>
          </p:cNvPr>
          <p:cNvSpPr txBox="1">
            <a:spLocks/>
          </p:cNvSpPr>
          <p:nvPr/>
        </p:nvSpPr>
        <p:spPr>
          <a:xfrm>
            <a:off x="3153858" y="3660508"/>
            <a:ext cx="1072977" cy="439737"/>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82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82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82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pPr algn="ctr"/>
            <a:r>
              <a:rPr lang="en-GB" sz="2800" dirty="0"/>
              <a:t>Hours</a:t>
            </a:r>
            <a:endParaRPr lang="en-CH" sz="2800" dirty="0"/>
          </a:p>
        </p:txBody>
      </p:sp>
      <p:sp>
        <p:nvSpPr>
          <p:cNvPr id="9" name="Footer Placeholder 8">
            <a:extLst>
              <a:ext uri="{FF2B5EF4-FFF2-40B4-BE49-F238E27FC236}">
                <a16:creationId xmlns:a16="http://schemas.microsoft.com/office/drawing/2014/main" id="{E5FD261F-7936-0052-FADE-56950F8026F4}"/>
              </a:ext>
            </a:extLst>
          </p:cNvPr>
          <p:cNvSpPr>
            <a:spLocks noGrp="1"/>
          </p:cNvSpPr>
          <p:nvPr>
            <p:ph type="ftr" sz="quarter" idx="11"/>
          </p:nvPr>
        </p:nvSpPr>
        <p:spPr/>
        <p:txBody>
          <a:bodyPr/>
          <a:lstStyle/>
          <a:p>
            <a:r>
              <a:rPr lang="en-GB"/>
              <a:t>Joint Accelerator Performance Workshop 2024</a:t>
            </a:r>
            <a:endParaRPr lang="en-CH" dirty="0"/>
          </a:p>
        </p:txBody>
      </p:sp>
      <p:sp>
        <p:nvSpPr>
          <p:cNvPr id="11" name="Date Placeholder 10">
            <a:extLst>
              <a:ext uri="{FF2B5EF4-FFF2-40B4-BE49-F238E27FC236}">
                <a16:creationId xmlns:a16="http://schemas.microsoft.com/office/drawing/2014/main" id="{BD09EB2F-BD61-C817-3D2A-AE758A731C32}"/>
              </a:ext>
            </a:extLst>
          </p:cNvPr>
          <p:cNvSpPr>
            <a:spLocks noGrp="1"/>
          </p:cNvSpPr>
          <p:nvPr>
            <p:ph type="dt" sz="half" idx="10"/>
          </p:nvPr>
        </p:nvSpPr>
        <p:spPr/>
        <p:txBody>
          <a:bodyPr/>
          <a:lstStyle/>
          <a:p>
            <a:r>
              <a:rPr lang="de-CH"/>
              <a:t>12.12.24 | Kostas Papastergiou </a:t>
            </a:r>
            <a:endParaRPr lang="en-CH" dirty="0"/>
          </a:p>
        </p:txBody>
      </p:sp>
      <p:sp>
        <p:nvSpPr>
          <p:cNvPr id="12" name="Slide Number Placeholder 11">
            <a:extLst>
              <a:ext uri="{FF2B5EF4-FFF2-40B4-BE49-F238E27FC236}">
                <a16:creationId xmlns:a16="http://schemas.microsoft.com/office/drawing/2014/main" id="{9B4148FB-4EE0-84FF-36E2-06EFA82BA3A6}"/>
              </a:ext>
            </a:extLst>
          </p:cNvPr>
          <p:cNvSpPr>
            <a:spLocks noGrp="1"/>
          </p:cNvSpPr>
          <p:nvPr>
            <p:ph type="sldNum" sz="quarter" idx="12"/>
          </p:nvPr>
        </p:nvSpPr>
        <p:spPr/>
        <p:txBody>
          <a:bodyPr/>
          <a:lstStyle/>
          <a:p>
            <a:r>
              <a:rPr lang="en-GB"/>
              <a:t>	</a:t>
            </a:r>
            <a:fld id="{7A5CF2A5-AD27-EF4B-AC83-94768BAA60C8}" type="slidenum">
              <a:rPr lang="en-CH" smtClean="0"/>
              <a:pPr/>
              <a:t>6</a:t>
            </a:fld>
            <a:endParaRPr lang="en-CH" dirty="0"/>
          </a:p>
        </p:txBody>
      </p:sp>
    </p:spTree>
    <p:extLst>
      <p:ext uri="{BB962C8B-B14F-4D97-AF65-F5344CB8AC3E}">
        <p14:creationId xmlns:p14="http://schemas.microsoft.com/office/powerpoint/2010/main" val="2330701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08918-F55C-B186-05FD-8BAD3F412434}"/>
              </a:ext>
            </a:extLst>
          </p:cNvPr>
          <p:cNvSpPr>
            <a:spLocks noGrp="1"/>
          </p:cNvSpPr>
          <p:nvPr>
            <p:ph type="title"/>
          </p:nvPr>
        </p:nvSpPr>
        <p:spPr/>
        <p:txBody>
          <a:bodyPr/>
          <a:lstStyle/>
          <a:p>
            <a:r>
              <a:rPr lang="en-GB" dirty="0"/>
              <a:t>Anatomy of an on-site intervention</a:t>
            </a:r>
          </a:p>
        </p:txBody>
      </p:sp>
      <p:pic>
        <p:nvPicPr>
          <p:cNvPr id="12" name="Graphic 11" descr="Call center with solid fill">
            <a:extLst>
              <a:ext uri="{FF2B5EF4-FFF2-40B4-BE49-F238E27FC236}">
                <a16:creationId xmlns:a16="http://schemas.microsoft.com/office/drawing/2014/main" id="{E4481EC4-F513-F723-69AD-E65872070B7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6220" y="2373524"/>
            <a:ext cx="914400" cy="914400"/>
          </a:xfrm>
          <a:prstGeom prst="rect">
            <a:avLst/>
          </a:prstGeom>
        </p:spPr>
      </p:pic>
      <p:pic>
        <p:nvPicPr>
          <p:cNvPr id="15" name="Graphic 14" descr="Construction worker female with solid fill">
            <a:extLst>
              <a:ext uri="{FF2B5EF4-FFF2-40B4-BE49-F238E27FC236}">
                <a16:creationId xmlns:a16="http://schemas.microsoft.com/office/drawing/2014/main" id="{A81EE9CB-70BC-A711-3BA7-6846AC99611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230646" y="2749689"/>
            <a:ext cx="600500" cy="600500"/>
          </a:xfrm>
          <a:prstGeom prst="rect">
            <a:avLst/>
          </a:prstGeom>
        </p:spPr>
      </p:pic>
      <p:pic>
        <p:nvPicPr>
          <p:cNvPr id="20" name="Graphic 19" descr="Office worker male with solid fill">
            <a:extLst>
              <a:ext uri="{FF2B5EF4-FFF2-40B4-BE49-F238E27FC236}">
                <a16:creationId xmlns:a16="http://schemas.microsoft.com/office/drawing/2014/main" id="{07D0DE6E-AA18-FAD6-8485-5BAD844988A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9268" y="2188368"/>
            <a:ext cx="531628" cy="531628"/>
          </a:xfrm>
          <a:prstGeom prst="rect">
            <a:avLst/>
          </a:prstGeom>
        </p:spPr>
      </p:pic>
      <p:pic>
        <p:nvPicPr>
          <p:cNvPr id="24" name="Graphic 23" descr="Monthly calendar outline">
            <a:extLst>
              <a:ext uri="{FF2B5EF4-FFF2-40B4-BE49-F238E27FC236}">
                <a16:creationId xmlns:a16="http://schemas.microsoft.com/office/drawing/2014/main" id="{373E488F-D829-DEBF-689F-F5ECA179E8B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842" y="5114321"/>
            <a:ext cx="587597" cy="587597"/>
          </a:xfrm>
          <a:prstGeom prst="rect">
            <a:avLst/>
          </a:prstGeom>
        </p:spPr>
      </p:pic>
      <p:cxnSp>
        <p:nvCxnSpPr>
          <p:cNvPr id="25" name="Straight Connector 24">
            <a:extLst>
              <a:ext uri="{FF2B5EF4-FFF2-40B4-BE49-F238E27FC236}">
                <a16:creationId xmlns:a16="http://schemas.microsoft.com/office/drawing/2014/main" id="{F7FBB0CD-1D83-DCC7-0C43-A66909549C58}"/>
              </a:ext>
            </a:extLst>
          </p:cNvPr>
          <p:cNvCxnSpPr>
            <a:cxnSpLocks/>
          </p:cNvCxnSpPr>
          <p:nvPr/>
        </p:nvCxnSpPr>
        <p:spPr>
          <a:xfrm>
            <a:off x="3141334" y="4341512"/>
            <a:ext cx="0" cy="938352"/>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9F2269F9-9501-4409-31DE-F25F749DE3F5}"/>
              </a:ext>
            </a:extLst>
          </p:cNvPr>
          <p:cNvSpPr txBox="1"/>
          <p:nvPr/>
        </p:nvSpPr>
        <p:spPr>
          <a:xfrm>
            <a:off x="5280554" y="5539672"/>
            <a:ext cx="810309" cy="461665"/>
          </a:xfrm>
          <a:prstGeom prst="rect">
            <a:avLst/>
          </a:prstGeom>
          <a:noFill/>
        </p:spPr>
        <p:txBody>
          <a:bodyPr wrap="square" rtlCol="0">
            <a:spAutoFit/>
          </a:bodyPr>
          <a:lstStyle/>
          <a:p>
            <a:r>
              <a:rPr lang="en-GB" sz="1200" dirty="0">
                <a:solidFill>
                  <a:schemeClr val="accent2"/>
                </a:solidFill>
              </a:rPr>
              <a:t>Parts +</a:t>
            </a:r>
            <a:br>
              <a:rPr lang="en-GB" sz="1200" dirty="0">
                <a:solidFill>
                  <a:schemeClr val="accent2"/>
                </a:solidFill>
              </a:rPr>
            </a:br>
            <a:r>
              <a:rPr lang="en-GB" sz="1200" dirty="0">
                <a:solidFill>
                  <a:schemeClr val="accent2"/>
                </a:solidFill>
              </a:rPr>
              <a:t>repair</a:t>
            </a:r>
          </a:p>
        </p:txBody>
      </p:sp>
      <p:sp>
        <p:nvSpPr>
          <p:cNvPr id="33" name="TextBox 32">
            <a:extLst>
              <a:ext uri="{FF2B5EF4-FFF2-40B4-BE49-F238E27FC236}">
                <a16:creationId xmlns:a16="http://schemas.microsoft.com/office/drawing/2014/main" id="{31431101-8A15-838D-0FD3-A7617991A711}"/>
              </a:ext>
            </a:extLst>
          </p:cNvPr>
          <p:cNvSpPr txBox="1"/>
          <p:nvPr/>
        </p:nvSpPr>
        <p:spPr>
          <a:xfrm>
            <a:off x="3170020" y="5918440"/>
            <a:ext cx="1088016" cy="461665"/>
          </a:xfrm>
          <a:prstGeom prst="rect">
            <a:avLst/>
          </a:prstGeom>
          <a:noFill/>
        </p:spPr>
        <p:txBody>
          <a:bodyPr wrap="square" rtlCol="0">
            <a:spAutoFit/>
          </a:bodyPr>
          <a:lstStyle/>
          <a:p>
            <a:r>
              <a:rPr lang="en-GB" sz="1200" dirty="0">
                <a:solidFill>
                  <a:schemeClr val="accent2"/>
                </a:solidFill>
              </a:rPr>
              <a:t>Remote diagnostic</a:t>
            </a:r>
          </a:p>
        </p:txBody>
      </p:sp>
      <p:sp>
        <p:nvSpPr>
          <p:cNvPr id="36" name="TextBox 35">
            <a:extLst>
              <a:ext uri="{FF2B5EF4-FFF2-40B4-BE49-F238E27FC236}">
                <a16:creationId xmlns:a16="http://schemas.microsoft.com/office/drawing/2014/main" id="{7C4F9899-3FAD-E94D-AEB4-F0B2F9D4C9FD}"/>
              </a:ext>
            </a:extLst>
          </p:cNvPr>
          <p:cNvSpPr txBox="1"/>
          <p:nvPr/>
        </p:nvSpPr>
        <p:spPr>
          <a:xfrm>
            <a:off x="174290" y="5861806"/>
            <a:ext cx="1323113" cy="738664"/>
          </a:xfrm>
          <a:prstGeom prst="rect">
            <a:avLst/>
          </a:prstGeom>
          <a:noFill/>
        </p:spPr>
        <p:txBody>
          <a:bodyPr wrap="square" rtlCol="0">
            <a:spAutoFit/>
          </a:bodyPr>
          <a:lstStyle/>
          <a:p>
            <a:r>
              <a:rPr lang="en-GB" sz="1400" dirty="0"/>
              <a:t>Planning &amp; occasional modifications</a:t>
            </a:r>
          </a:p>
        </p:txBody>
      </p:sp>
      <p:sp>
        <p:nvSpPr>
          <p:cNvPr id="39" name="Arrow: Striped Right 38">
            <a:extLst>
              <a:ext uri="{FF2B5EF4-FFF2-40B4-BE49-F238E27FC236}">
                <a16:creationId xmlns:a16="http://schemas.microsoft.com/office/drawing/2014/main" id="{725997D7-6669-DB68-4178-D30F1F40391D}"/>
              </a:ext>
            </a:extLst>
          </p:cNvPr>
          <p:cNvSpPr/>
          <p:nvPr/>
        </p:nvSpPr>
        <p:spPr>
          <a:xfrm>
            <a:off x="1457931" y="2440881"/>
            <a:ext cx="1603514" cy="914399"/>
          </a:xfrm>
          <a:prstGeom prst="stripedRightArrow">
            <a:avLst>
              <a:gd name="adj1" fmla="val 34000"/>
              <a:gd name="adj2" fmla="val 50000"/>
            </a:avLst>
          </a:prstGeom>
          <a:solidFill>
            <a:schemeClr val="bg1">
              <a:lumMod val="6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bg1"/>
                </a:solidFill>
              </a:ln>
            </a:endParaRPr>
          </a:p>
        </p:txBody>
      </p:sp>
      <p:cxnSp>
        <p:nvCxnSpPr>
          <p:cNvPr id="40" name="Straight Connector 39">
            <a:extLst>
              <a:ext uri="{FF2B5EF4-FFF2-40B4-BE49-F238E27FC236}">
                <a16:creationId xmlns:a16="http://schemas.microsoft.com/office/drawing/2014/main" id="{E61753A0-4172-5EA4-CB25-C72017996940}"/>
              </a:ext>
            </a:extLst>
          </p:cNvPr>
          <p:cNvCxnSpPr/>
          <p:nvPr/>
        </p:nvCxnSpPr>
        <p:spPr>
          <a:xfrm>
            <a:off x="3141334" y="2152793"/>
            <a:ext cx="0" cy="1116419"/>
          </a:xfrm>
          <a:prstGeom prst="line">
            <a:avLst/>
          </a:prstGeom>
        </p:spPr>
        <p:style>
          <a:lnRef idx="2">
            <a:schemeClr val="accent1"/>
          </a:lnRef>
          <a:fillRef idx="0">
            <a:schemeClr val="accent1"/>
          </a:fillRef>
          <a:effectRef idx="1">
            <a:schemeClr val="accent1"/>
          </a:effectRef>
          <a:fontRef idx="minor">
            <a:schemeClr val="tx1"/>
          </a:fontRef>
        </p:style>
      </p:cxnSp>
      <p:pic>
        <p:nvPicPr>
          <p:cNvPr id="41" name="Graphic 40" descr="Construction worker female with solid fill">
            <a:extLst>
              <a:ext uri="{FF2B5EF4-FFF2-40B4-BE49-F238E27FC236}">
                <a16:creationId xmlns:a16="http://schemas.microsoft.com/office/drawing/2014/main" id="{32FD7F0A-6E2C-FDDF-B1C4-3AB17B7718E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90559" y="2355115"/>
            <a:ext cx="914400" cy="914400"/>
          </a:xfrm>
          <a:prstGeom prst="rect">
            <a:avLst/>
          </a:prstGeom>
        </p:spPr>
      </p:pic>
      <p:sp>
        <p:nvSpPr>
          <p:cNvPr id="43" name="Arrow: Striped Right 42">
            <a:extLst>
              <a:ext uri="{FF2B5EF4-FFF2-40B4-BE49-F238E27FC236}">
                <a16:creationId xmlns:a16="http://schemas.microsoft.com/office/drawing/2014/main" id="{A0D82675-D2BA-4E06-B969-11AA1E1C52A4}"/>
              </a:ext>
            </a:extLst>
          </p:cNvPr>
          <p:cNvSpPr/>
          <p:nvPr/>
        </p:nvSpPr>
        <p:spPr>
          <a:xfrm>
            <a:off x="4159080" y="2422368"/>
            <a:ext cx="3442218" cy="914399"/>
          </a:xfrm>
          <a:prstGeom prst="stripedRightArrow">
            <a:avLst>
              <a:gd name="adj1" fmla="val 34000"/>
              <a:gd name="adj2" fmla="val 50000"/>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bg1"/>
                </a:solidFill>
              </a:ln>
            </a:endParaRPr>
          </a:p>
        </p:txBody>
      </p:sp>
      <p:cxnSp>
        <p:nvCxnSpPr>
          <p:cNvPr id="44" name="Straight Connector 43">
            <a:extLst>
              <a:ext uri="{FF2B5EF4-FFF2-40B4-BE49-F238E27FC236}">
                <a16:creationId xmlns:a16="http://schemas.microsoft.com/office/drawing/2014/main" id="{D4968097-EE23-C936-6A99-F8757E76BC9B}"/>
              </a:ext>
            </a:extLst>
          </p:cNvPr>
          <p:cNvCxnSpPr/>
          <p:nvPr/>
        </p:nvCxnSpPr>
        <p:spPr>
          <a:xfrm>
            <a:off x="7737807" y="2141852"/>
            <a:ext cx="0" cy="1116419"/>
          </a:xfrm>
          <a:prstGeom prst="line">
            <a:avLst/>
          </a:prstGeom>
        </p:spPr>
        <p:style>
          <a:lnRef idx="2">
            <a:schemeClr val="accent1"/>
          </a:lnRef>
          <a:fillRef idx="0">
            <a:schemeClr val="accent1"/>
          </a:fillRef>
          <a:effectRef idx="1">
            <a:schemeClr val="accent1"/>
          </a:effectRef>
          <a:fontRef idx="minor">
            <a:schemeClr val="tx1"/>
          </a:fontRef>
        </p:style>
      </p:cxnSp>
      <p:sp>
        <p:nvSpPr>
          <p:cNvPr id="45" name="Arrow: Striped Right 44">
            <a:extLst>
              <a:ext uri="{FF2B5EF4-FFF2-40B4-BE49-F238E27FC236}">
                <a16:creationId xmlns:a16="http://schemas.microsoft.com/office/drawing/2014/main" id="{851CAB03-09B9-1859-1C83-E6EE85DB312E}"/>
              </a:ext>
            </a:extLst>
          </p:cNvPr>
          <p:cNvSpPr/>
          <p:nvPr/>
        </p:nvSpPr>
        <p:spPr>
          <a:xfrm>
            <a:off x="8832764" y="2394984"/>
            <a:ext cx="2751733" cy="919624"/>
          </a:xfrm>
          <a:prstGeom prst="stripedRightArrow">
            <a:avLst>
              <a:gd name="adj1" fmla="val 34000"/>
              <a:gd name="adj2" fmla="val 50000"/>
            </a:avLst>
          </a:prstGeom>
          <a:solidFill>
            <a:schemeClr val="bg1">
              <a:lumMod val="6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bg1"/>
                </a:solidFill>
              </a:ln>
            </a:endParaRPr>
          </a:p>
        </p:txBody>
      </p:sp>
      <p:sp>
        <p:nvSpPr>
          <p:cNvPr id="46" name="TextBox 45">
            <a:extLst>
              <a:ext uri="{FF2B5EF4-FFF2-40B4-BE49-F238E27FC236}">
                <a16:creationId xmlns:a16="http://schemas.microsoft.com/office/drawing/2014/main" id="{BC99B028-309E-47D5-712F-1734033A4C8B}"/>
              </a:ext>
            </a:extLst>
          </p:cNvPr>
          <p:cNvSpPr txBox="1"/>
          <p:nvPr/>
        </p:nvSpPr>
        <p:spPr>
          <a:xfrm>
            <a:off x="6500504" y="4027274"/>
            <a:ext cx="1614820" cy="369332"/>
          </a:xfrm>
          <a:prstGeom prst="rect">
            <a:avLst/>
          </a:prstGeom>
          <a:noFill/>
        </p:spPr>
        <p:txBody>
          <a:bodyPr wrap="square" rtlCol="0">
            <a:spAutoFit/>
          </a:bodyPr>
          <a:lstStyle/>
          <a:p>
            <a:pPr algn="ctr"/>
            <a:r>
              <a:rPr lang="en-GB" dirty="0"/>
              <a:t>BEAM BACK</a:t>
            </a:r>
          </a:p>
        </p:txBody>
      </p:sp>
      <p:sp>
        <p:nvSpPr>
          <p:cNvPr id="47" name="TextBox 46">
            <a:extLst>
              <a:ext uri="{FF2B5EF4-FFF2-40B4-BE49-F238E27FC236}">
                <a16:creationId xmlns:a16="http://schemas.microsoft.com/office/drawing/2014/main" id="{1358DFA6-F27D-16AC-8750-441CE7B49B07}"/>
              </a:ext>
            </a:extLst>
          </p:cNvPr>
          <p:cNvSpPr txBox="1"/>
          <p:nvPr/>
        </p:nvSpPr>
        <p:spPr>
          <a:xfrm>
            <a:off x="2678375" y="3948843"/>
            <a:ext cx="925917" cy="369332"/>
          </a:xfrm>
          <a:prstGeom prst="rect">
            <a:avLst/>
          </a:prstGeom>
          <a:noFill/>
        </p:spPr>
        <p:txBody>
          <a:bodyPr wrap="square" rtlCol="0">
            <a:spAutoFit/>
          </a:bodyPr>
          <a:lstStyle/>
          <a:p>
            <a:pPr algn="ctr"/>
            <a:r>
              <a:rPr lang="en-GB" dirty="0"/>
              <a:t>CALL</a:t>
            </a:r>
          </a:p>
        </p:txBody>
      </p:sp>
      <p:sp>
        <p:nvSpPr>
          <p:cNvPr id="48" name="Arrow: Pentagon 47">
            <a:extLst>
              <a:ext uri="{FF2B5EF4-FFF2-40B4-BE49-F238E27FC236}">
                <a16:creationId xmlns:a16="http://schemas.microsoft.com/office/drawing/2014/main" id="{6E1D83FB-3950-EB3B-D3A1-A426B05D145C}"/>
              </a:ext>
            </a:extLst>
          </p:cNvPr>
          <p:cNvSpPr/>
          <p:nvPr/>
        </p:nvSpPr>
        <p:spPr>
          <a:xfrm>
            <a:off x="266553" y="4943623"/>
            <a:ext cx="897766" cy="114401"/>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Arrow: Pentagon 48">
            <a:extLst>
              <a:ext uri="{FF2B5EF4-FFF2-40B4-BE49-F238E27FC236}">
                <a16:creationId xmlns:a16="http://schemas.microsoft.com/office/drawing/2014/main" id="{D16A6C0F-9A43-ED10-77CC-3502A9D2B522}"/>
              </a:ext>
            </a:extLst>
          </p:cNvPr>
          <p:cNvSpPr/>
          <p:nvPr/>
        </p:nvSpPr>
        <p:spPr>
          <a:xfrm>
            <a:off x="1323528" y="4938529"/>
            <a:ext cx="776022" cy="115305"/>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Arrow: Pentagon 49">
            <a:extLst>
              <a:ext uri="{FF2B5EF4-FFF2-40B4-BE49-F238E27FC236}">
                <a16:creationId xmlns:a16="http://schemas.microsoft.com/office/drawing/2014/main" id="{F7BF2069-EDD5-41CF-E0C8-83F5B0924E5A}"/>
              </a:ext>
            </a:extLst>
          </p:cNvPr>
          <p:cNvSpPr/>
          <p:nvPr/>
        </p:nvSpPr>
        <p:spPr>
          <a:xfrm>
            <a:off x="3239125" y="4934658"/>
            <a:ext cx="587592" cy="114401"/>
          </a:xfrm>
          <a:prstGeom prst="homePlat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Arrow: Pentagon 50">
            <a:extLst>
              <a:ext uri="{FF2B5EF4-FFF2-40B4-BE49-F238E27FC236}">
                <a16:creationId xmlns:a16="http://schemas.microsoft.com/office/drawing/2014/main" id="{20920153-53FE-2714-4097-C3DAC48E62A8}"/>
              </a:ext>
            </a:extLst>
          </p:cNvPr>
          <p:cNvSpPr/>
          <p:nvPr/>
        </p:nvSpPr>
        <p:spPr>
          <a:xfrm>
            <a:off x="5348623" y="4932257"/>
            <a:ext cx="1067501" cy="116802"/>
          </a:xfrm>
          <a:prstGeom prst="homePlat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Arrow: Pentagon 51">
            <a:extLst>
              <a:ext uri="{FF2B5EF4-FFF2-40B4-BE49-F238E27FC236}">
                <a16:creationId xmlns:a16="http://schemas.microsoft.com/office/drawing/2014/main" id="{0719C542-D0A4-B16B-FF56-6AEFBA0AC1C7}"/>
              </a:ext>
            </a:extLst>
          </p:cNvPr>
          <p:cNvSpPr/>
          <p:nvPr/>
        </p:nvSpPr>
        <p:spPr>
          <a:xfrm>
            <a:off x="7937766" y="4919443"/>
            <a:ext cx="571319" cy="139898"/>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4" name="Straight Connector 53">
            <a:extLst>
              <a:ext uri="{FF2B5EF4-FFF2-40B4-BE49-F238E27FC236}">
                <a16:creationId xmlns:a16="http://schemas.microsoft.com/office/drawing/2014/main" id="{282B9025-1B5C-B2B2-F74D-0BACED77361D}"/>
              </a:ext>
            </a:extLst>
          </p:cNvPr>
          <p:cNvCxnSpPr>
            <a:cxnSpLocks/>
          </p:cNvCxnSpPr>
          <p:nvPr/>
        </p:nvCxnSpPr>
        <p:spPr>
          <a:xfrm>
            <a:off x="7230909" y="4499072"/>
            <a:ext cx="0" cy="1150124"/>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56" name="Graphic 55" descr="Hourglass Finished with solid fill">
            <a:extLst>
              <a:ext uri="{FF2B5EF4-FFF2-40B4-BE49-F238E27FC236}">
                <a16:creationId xmlns:a16="http://schemas.microsoft.com/office/drawing/2014/main" id="{DE14624E-9FB5-6A97-5792-87954BCCBED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523923" y="5213661"/>
            <a:ext cx="369332" cy="369332"/>
          </a:xfrm>
          <a:prstGeom prst="rect">
            <a:avLst/>
          </a:prstGeom>
        </p:spPr>
      </p:pic>
      <p:pic>
        <p:nvPicPr>
          <p:cNvPr id="59" name="Graphic 58" descr="Bug under magnifying glass with solid fill">
            <a:extLst>
              <a:ext uri="{FF2B5EF4-FFF2-40B4-BE49-F238E27FC236}">
                <a16:creationId xmlns:a16="http://schemas.microsoft.com/office/drawing/2014/main" id="{7C7800EF-3FE0-001F-B4D4-5FD18080562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770082" y="5170595"/>
            <a:ext cx="439669" cy="439669"/>
          </a:xfrm>
          <a:prstGeom prst="rect">
            <a:avLst/>
          </a:prstGeom>
        </p:spPr>
      </p:pic>
      <p:pic>
        <p:nvPicPr>
          <p:cNvPr id="62" name="Graphic 61" descr="Wrench with solid fill">
            <a:extLst>
              <a:ext uri="{FF2B5EF4-FFF2-40B4-BE49-F238E27FC236}">
                <a16:creationId xmlns:a16="http://schemas.microsoft.com/office/drawing/2014/main" id="{7D5DA134-DD69-04D4-49A1-8612F26BCE7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745101" y="5160796"/>
            <a:ext cx="439670" cy="439670"/>
          </a:xfrm>
          <a:prstGeom prst="rect">
            <a:avLst/>
          </a:prstGeom>
        </p:spPr>
      </p:pic>
      <p:pic>
        <p:nvPicPr>
          <p:cNvPr id="65" name="Graphic 64" descr="Online meeting with solid fill">
            <a:extLst>
              <a:ext uri="{FF2B5EF4-FFF2-40B4-BE49-F238E27FC236}">
                <a16:creationId xmlns:a16="http://schemas.microsoft.com/office/drawing/2014/main" id="{3FA58854-0AB2-6D5C-D0B2-7A3C1C222B1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1117364" y="5096533"/>
            <a:ext cx="519035" cy="519035"/>
          </a:xfrm>
          <a:prstGeom prst="rect">
            <a:avLst/>
          </a:prstGeom>
        </p:spPr>
      </p:pic>
      <p:sp>
        <p:nvSpPr>
          <p:cNvPr id="66" name="TextBox 65">
            <a:extLst>
              <a:ext uri="{FF2B5EF4-FFF2-40B4-BE49-F238E27FC236}">
                <a16:creationId xmlns:a16="http://schemas.microsoft.com/office/drawing/2014/main" id="{A305443E-544A-22FA-DF92-D3DF847BAB53}"/>
              </a:ext>
            </a:extLst>
          </p:cNvPr>
          <p:cNvSpPr txBox="1"/>
          <p:nvPr/>
        </p:nvSpPr>
        <p:spPr>
          <a:xfrm>
            <a:off x="1413357" y="3073605"/>
            <a:ext cx="1094514" cy="369332"/>
          </a:xfrm>
          <a:prstGeom prst="rect">
            <a:avLst/>
          </a:prstGeom>
          <a:noFill/>
        </p:spPr>
        <p:txBody>
          <a:bodyPr wrap="square" rtlCol="0">
            <a:spAutoFit/>
          </a:bodyPr>
          <a:lstStyle/>
          <a:p>
            <a:pPr algn="ctr"/>
            <a:r>
              <a:rPr lang="en-GB" dirty="0"/>
              <a:t>BEFORE</a:t>
            </a:r>
          </a:p>
        </p:txBody>
      </p:sp>
      <p:sp>
        <p:nvSpPr>
          <p:cNvPr id="67" name="TextBox 66">
            <a:extLst>
              <a:ext uri="{FF2B5EF4-FFF2-40B4-BE49-F238E27FC236}">
                <a16:creationId xmlns:a16="http://schemas.microsoft.com/office/drawing/2014/main" id="{3C90509C-7C36-927D-37F3-0F468512E71E}"/>
              </a:ext>
            </a:extLst>
          </p:cNvPr>
          <p:cNvSpPr txBox="1"/>
          <p:nvPr/>
        </p:nvSpPr>
        <p:spPr>
          <a:xfrm>
            <a:off x="9499992" y="3012542"/>
            <a:ext cx="1094514" cy="369332"/>
          </a:xfrm>
          <a:prstGeom prst="rect">
            <a:avLst/>
          </a:prstGeom>
          <a:noFill/>
        </p:spPr>
        <p:txBody>
          <a:bodyPr wrap="square" rtlCol="0">
            <a:spAutoFit/>
          </a:bodyPr>
          <a:lstStyle/>
          <a:p>
            <a:pPr algn="ctr"/>
            <a:r>
              <a:rPr lang="en-GB" dirty="0"/>
              <a:t>AFTER</a:t>
            </a:r>
          </a:p>
        </p:txBody>
      </p:sp>
      <p:sp>
        <p:nvSpPr>
          <p:cNvPr id="68" name="TextBox 67">
            <a:extLst>
              <a:ext uri="{FF2B5EF4-FFF2-40B4-BE49-F238E27FC236}">
                <a16:creationId xmlns:a16="http://schemas.microsoft.com/office/drawing/2014/main" id="{9FE3BFE9-994A-594D-824F-AC3C20E7765D}"/>
              </a:ext>
            </a:extLst>
          </p:cNvPr>
          <p:cNvSpPr txBox="1"/>
          <p:nvPr/>
        </p:nvSpPr>
        <p:spPr>
          <a:xfrm>
            <a:off x="5410155" y="3078502"/>
            <a:ext cx="1094514" cy="369332"/>
          </a:xfrm>
          <a:prstGeom prst="rect">
            <a:avLst/>
          </a:prstGeom>
          <a:noFill/>
        </p:spPr>
        <p:txBody>
          <a:bodyPr wrap="square" rtlCol="0">
            <a:spAutoFit/>
          </a:bodyPr>
          <a:lstStyle/>
          <a:p>
            <a:pPr algn="ctr"/>
            <a:r>
              <a:rPr lang="en-GB" dirty="0"/>
              <a:t>DURING</a:t>
            </a:r>
          </a:p>
        </p:txBody>
      </p:sp>
      <p:sp>
        <p:nvSpPr>
          <p:cNvPr id="69" name="TextBox 68">
            <a:extLst>
              <a:ext uri="{FF2B5EF4-FFF2-40B4-BE49-F238E27FC236}">
                <a16:creationId xmlns:a16="http://schemas.microsoft.com/office/drawing/2014/main" id="{3BA954FC-E314-4D75-7585-10D976D557FC}"/>
              </a:ext>
            </a:extLst>
          </p:cNvPr>
          <p:cNvSpPr txBox="1"/>
          <p:nvPr/>
        </p:nvSpPr>
        <p:spPr>
          <a:xfrm>
            <a:off x="228373" y="4601385"/>
            <a:ext cx="748478" cy="307777"/>
          </a:xfrm>
          <a:prstGeom prst="rect">
            <a:avLst/>
          </a:prstGeom>
          <a:noFill/>
        </p:spPr>
        <p:txBody>
          <a:bodyPr wrap="square" rtlCol="0">
            <a:spAutoFit/>
          </a:bodyPr>
          <a:lstStyle/>
          <a:p>
            <a:pPr algn="ctr"/>
            <a:r>
              <a:rPr lang="en-GB" sz="1400" dirty="0">
                <a:solidFill>
                  <a:schemeClr val="tx1">
                    <a:lumMod val="50000"/>
                    <a:lumOff val="50000"/>
                  </a:schemeClr>
                </a:solidFill>
              </a:rPr>
              <a:t>10min</a:t>
            </a:r>
            <a:endParaRPr lang="en-GB" sz="1600" dirty="0">
              <a:solidFill>
                <a:schemeClr val="tx1">
                  <a:lumMod val="50000"/>
                  <a:lumOff val="50000"/>
                </a:schemeClr>
              </a:solidFill>
            </a:endParaRPr>
          </a:p>
        </p:txBody>
      </p:sp>
      <p:sp>
        <p:nvSpPr>
          <p:cNvPr id="70" name="TextBox 69">
            <a:extLst>
              <a:ext uri="{FF2B5EF4-FFF2-40B4-BE49-F238E27FC236}">
                <a16:creationId xmlns:a16="http://schemas.microsoft.com/office/drawing/2014/main" id="{81D01099-22F7-6DFE-004A-BFC825449DF7}"/>
              </a:ext>
            </a:extLst>
          </p:cNvPr>
          <p:cNvSpPr txBox="1"/>
          <p:nvPr/>
        </p:nvSpPr>
        <p:spPr>
          <a:xfrm>
            <a:off x="2102787" y="4589906"/>
            <a:ext cx="824857" cy="307777"/>
          </a:xfrm>
          <a:prstGeom prst="rect">
            <a:avLst/>
          </a:prstGeom>
          <a:noFill/>
        </p:spPr>
        <p:txBody>
          <a:bodyPr wrap="square" rtlCol="0">
            <a:spAutoFit/>
          </a:bodyPr>
          <a:lstStyle/>
          <a:p>
            <a:pPr algn="ctr"/>
            <a:r>
              <a:rPr lang="en-GB" sz="1400" dirty="0">
                <a:solidFill>
                  <a:schemeClr val="tx1">
                    <a:lumMod val="50000"/>
                    <a:lumOff val="50000"/>
                  </a:schemeClr>
                </a:solidFill>
              </a:rPr>
              <a:t>15min</a:t>
            </a:r>
            <a:endParaRPr lang="en-GB" sz="1600" dirty="0">
              <a:solidFill>
                <a:schemeClr val="tx1">
                  <a:lumMod val="50000"/>
                  <a:lumOff val="50000"/>
                </a:schemeClr>
              </a:solidFill>
            </a:endParaRPr>
          </a:p>
        </p:txBody>
      </p:sp>
      <p:sp>
        <p:nvSpPr>
          <p:cNvPr id="72" name="Arrow: Pentagon 71">
            <a:extLst>
              <a:ext uri="{FF2B5EF4-FFF2-40B4-BE49-F238E27FC236}">
                <a16:creationId xmlns:a16="http://schemas.microsoft.com/office/drawing/2014/main" id="{6EE7C842-46E0-C111-478F-205CD0914591}"/>
              </a:ext>
            </a:extLst>
          </p:cNvPr>
          <p:cNvSpPr/>
          <p:nvPr/>
        </p:nvSpPr>
        <p:spPr>
          <a:xfrm>
            <a:off x="3888644" y="4947055"/>
            <a:ext cx="506562" cy="136573"/>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TextBox 72">
            <a:extLst>
              <a:ext uri="{FF2B5EF4-FFF2-40B4-BE49-F238E27FC236}">
                <a16:creationId xmlns:a16="http://schemas.microsoft.com/office/drawing/2014/main" id="{68D08C9C-7E08-E0DC-99DA-5C016E924FBA}"/>
              </a:ext>
            </a:extLst>
          </p:cNvPr>
          <p:cNvSpPr txBox="1"/>
          <p:nvPr/>
        </p:nvSpPr>
        <p:spPr>
          <a:xfrm>
            <a:off x="3709814" y="4611970"/>
            <a:ext cx="810309" cy="307777"/>
          </a:xfrm>
          <a:prstGeom prst="rect">
            <a:avLst/>
          </a:prstGeom>
          <a:noFill/>
        </p:spPr>
        <p:txBody>
          <a:bodyPr wrap="square" rtlCol="0">
            <a:spAutoFit/>
          </a:bodyPr>
          <a:lstStyle/>
          <a:p>
            <a:pPr algn="ctr"/>
            <a:r>
              <a:rPr lang="en-GB" sz="1400" dirty="0">
                <a:solidFill>
                  <a:schemeClr val="tx1">
                    <a:lumMod val="50000"/>
                    <a:lumOff val="50000"/>
                  </a:schemeClr>
                </a:solidFill>
              </a:rPr>
              <a:t>25min</a:t>
            </a:r>
          </a:p>
        </p:txBody>
      </p:sp>
      <p:sp>
        <p:nvSpPr>
          <p:cNvPr id="74" name="TextBox 73">
            <a:extLst>
              <a:ext uri="{FF2B5EF4-FFF2-40B4-BE49-F238E27FC236}">
                <a16:creationId xmlns:a16="http://schemas.microsoft.com/office/drawing/2014/main" id="{84CCD9F0-7AB0-0C68-B310-7AFBC76394DD}"/>
              </a:ext>
            </a:extLst>
          </p:cNvPr>
          <p:cNvSpPr txBox="1"/>
          <p:nvPr/>
        </p:nvSpPr>
        <p:spPr>
          <a:xfrm>
            <a:off x="4539566" y="4611970"/>
            <a:ext cx="810309" cy="307777"/>
          </a:xfrm>
          <a:prstGeom prst="rect">
            <a:avLst/>
          </a:prstGeom>
          <a:noFill/>
        </p:spPr>
        <p:txBody>
          <a:bodyPr wrap="square" rtlCol="0">
            <a:spAutoFit/>
          </a:bodyPr>
          <a:lstStyle/>
          <a:p>
            <a:pPr algn="ctr"/>
            <a:r>
              <a:rPr lang="en-GB" sz="1400" dirty="0">
                <a:solidFill>
                  <a:schemeClr val="accent2"/>
                </a:solidFill>
              </a:rPr>
              <a:t>30min</a:t>
            </a:r>
          </a:p>
        </p:txBody>
      </p:sp>
      <p:sp>
        <p:nvSpPr>
          <p:cNvPr id="75" name="Arrow: Pentagon 74">
            <a:extLst>
              <a:ext uri="{FF2B5EF4-FFF2-40B4-BE49-F238E27FC236}">
                <a16:creationId xmlns:a16="http://schemas.microsoft.com/office/drawing/2014/main" id="{4108DEBB-4A60-578B-464F-1A7E263A2AB9}"/>
              </a:ext>
            </a:extLst>
          </p:cNvPr>
          <p:cNvSpPr/>
          <p:nvPr/>
        </p:nvSpPr>
        <p:spPr>
          <a:xfrm>
            <a:off x="4539148" y="4932256"/>
            <a:ext cx="650997" cy="137027"/>
          </a:xfrm>
          <a:prstGeom prst="homePlat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EF90C7E7-24A0-7A44-C31B-F8FD6236851D}"/>
              </a:ext>
            </a:extLst>
          </p:cNvPr>
          <p:cNvSpPr txBox="1"/>
          <p:nvPr/>
        </p:nvSpPr>
        <p:spPr>
          <a:xfrm>
            <a:off x="3047587" y="4611970"/>
            <a:ext cx="810309" cy="307777"/>
          </a:xfrm>
          <a:prstGeom prst="rect">
            <a:avLst/>
          </a:prstGeom>
          <a:noFill/>
        </p:spPr>
        <p:txBody>
          <a:bodyPr wrap="square" rtlCol="0">
            <a:spAutoFit/>
          </a:bodyPr>
          <a:lstStyle/>
          <a:p>
            <a:pPr algn="ctr"/>
            <a:r>
              <a:rPr lang="en-GB" sz="1400" dirty="0">
                <a:solidFill>
                  <a:schemeClr val="accent2"/>
                </a:solidFill>
              </a:rPr>
              <a:t>20min</a:t>
            </a:r>
          </a:p>
        </p:txBody>
      </p:sp>
      <p:sp>
        <p:nvSpPr>
          <p:cNvPr id="77" name="Arrow: Pentagon 76">
            <a:extLst>
              <a:ext uri="{FF2B5EF4-FFF2-40B4-BE49-F238E27FC236}">
                <a16:creationId xmlns:a16="http://schemas.microsoft.com/office/drawing/2014/main" id="{9A9464DF-8BA7-082F-F0AB-D6245BEA5C1B}"/>
              </a:ext>
            </a:extLst>
          </p:cNvPr>
          <p:cNvSpPr/>
          <p:nvPr/>
        </p:nvSpPr>
        <p:spPr>
          <a:xfrm>
            <a:off x="2165466" y="4937531"/>
            <a:ext cx="873581" cy="122228"/>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TextBox 77">
            <a:extLst>
              <a:ext uri="{FF2B5EF4-FFF2-40B4-BE49-F238E27FC236}">
                <a16:creationId xmlns:a16="http://schemas.microsoft.com/office/drawing/2014/main" id="{0BA9B0E1-E164-1C72-ECD4-A0CF275C4421}"/>
              </a:ext>
            </a:extLst>
          </p:cNvPr>
          <p:cNvSpPr txBox="1"/>
          <p:nvPr/>
        </p:nvSpPr>
        <p:spPr>
          <a:xfrm>
            <a:off x="5553468" y="4611970"/>
            <a:ext cx="810309" cy="307777"/>
          </a:xfrm>
          <a:prstGeom prst="rect">
            <a:avLst/>
          </a:prstGeom>
          <a:noFill/>
        </p:spPr>
        <p:txBody>
          <a:bodyPr wrap="square" rtlCol="0">
            <a:spAutoFit/>
          </a:bodyPr>
          <a:lstStyle/>
          <a:p>
            <a:pPr algn="ctr"/>
            <a:r>
              <a:rPr lang="en-GB" sz="1400" dirty="0">
                <a:solidFill>
                  <a:schemeClr val="accent2"/>
                </a:solidFill>
              </a:rPr>
              <a:t>60min</a:t>
            </a:r>
          </a:p>
        </p:txBody>
      </p:sp>
      <p:sp>
        <p:nvSpPr>
          <p:cNvPr id="81" name="TextBox 80">
            <a:extLst>
              <a:ext uri="{FF2B5EF4-FFF2-40B4-BE49-F238E27FC236}">
                <a16:creationId xmlns:a16="http://schemas.microsoft.com/office/drawing/2014/main" id="{BDD91635-A1DB-CDC9-2443-6CEC7500CDB2}"/>
              </a:ext>
            </a:extLst>
          </p:cNvPr>
          <p:cNvSpPr txBox="1"/>
          <p:nvPr/>
        </p:nvSpPr>
        <p:spPr>
          <a:xfrm>
            <a:off x="4441289" y="5877698"/>
            <a:ext cx="1057318" cy="461665"/>
          </a:xfrm>
          <a:prstGeom prst="rect">
            <a:avLst/>
          </a:prstGeom>
          <a:noFill/>
        </p:spPr>
        <p:txBody>
          <a:bodyPr wrap="square" rtlCol="0">
            <a:spAutoFit/>
          </a:bodyPr>
          <a:lstStyle/>
          <a:p>
            <a:r>
              <a:rPr lang="en-GB" sz="1200" dirty="0">
                <a:solidFill>
                  <a:schemeClr val="accent2"/>
                </a:solidFill>
              </a:rPr>
              <a:t>On-site diagnostic</a:t>
            </a:r>
          </a:p>
        </p:txBody>
      </p:sp>
      <p:sp>
        <p:nvSpPr>
          <p:cNvPr id="82" name="TextBox 81">
            <a:extLst>
              <a:ext uri="{FF2B5EF4-FFF2-40B4-BE49-F238E27FC236}">
                <a16:creationId xmlns:a16="http://schemas.microsoft.com/office/drawing/2014/main" id="{FE211E45-784C-EC49-7A06-CD3089A679B5}"/>
              </a:ext>
            </a:extLst>
          </p:cNvPr>
          <p:cNvSpPr txBox="1"/>
          <p:nvPr/>
        </p:nvSpPr>
        <p:spPr>
          <a:xfrm>
            <a:off x="6412128" y="5755026"/>
            <a:ext cx="1057318" cy="646331"/>
          </a:xfrm>
          <a:prstGeom prst="rect">
            <a:avLst/>
          </a:prstGeom>
          <a:noFill/>
        </p:spPr>
        <p:txBody>
          <a:bodyPr wrap="square" rtlCol="0">
            <a:spAutoFit/>
          </a:bodyPr>
          <a:lstStyle/>
          <a:p>
            <a:r>
              <a:rPr lang="en-GB" sz="1200" dirty="0">
                <a:solidFill>
                  <a:schemeClr val="accent2"/>
                </a:solidFill>
              </a:rPr>
              <a:t>Verification+ hand-over to OP</a:t>
            </a:r>
          </a:p>
        </p:txBody>
      </p:sp>
      <p:sp>
        <p:nvSpPr>
          <p:cNvPr id="83" name="Arrow: Pentagon 82">
            <a:extLst>
              <a:ext uri="{FF2B5EF4-FFF2-40B4-BE49-F238E27FC236}">
                <a16:creationId xmlns:a16="http://schemas.microsoft.com/office/drawing/2014/main" id="{E91B780C-FBFA-7C42-C1F3-4AA785649D08}"/>
              </a:ext>
            </a:extLst>
          </p:cNvPr>
          <p:cNvSpPr/>
          <p:nvPr/>
        </p:nvSpPr>
        <p:spPr>
          <a:xfrm>
            <a:off x="6500504" y="4931954"/>
            <a:ext cx="690089" cy="137329"/>
          </a:xfrm>
          <a:prstGeom prst="homePlat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TextBox 83">
            <a:extLst>
              <a:ext uri="{FF2B5EF4-FFF2-40B4-BE49-F238E27FC236}">
                <a16:creationId xmlns:a16="http://schemas.microsoft.com/office/drawing/2014/main" id="{EECB0A7E-CF80-8486-67CC-0BBED7557F1B}"/>
              </a:ext>
            </a:extLst>
          </p:cNvPr>
          <p:cNvSpPr txBox="1"/>
          <p:nvPr/>
        </p:nvSpPr>
        <p:spPr>
          <a:xfrm>
            <a:off x="6460083" y="4611970"/>
            <a:ext cx="810309" cy="307777"/>
          </a:xfrm>
          <a:prstGeom prst="rect">
            <a:avLst/>
          </a:prstGeom>
          <a:noFill/>
        </p:spPr>
        <p:txBody>
          <a:bodyPr wrap="square" rtlCol="0">
            <a:spAutoFit/>
          </a:bodyPr>
          <a:lstStyle/>
          <a:p>
            <a:pPr algn="ctr"/>
            <a:r>
              <a:rPr lang="en-GB" sz="1400" dirty="0">
                <a:solidFill>
                  <a:schemeClr val="accent2"/>
                </a:solidFill>
              </a:rPr>
              <a:t>20min</a:t>
            </a:r>
          </a:p>
        </p:txBody>
      </p:sp>
      <p:sp>
        <p:nvSpPr>
          <p:cNvPr id="86" name="TextBox 85">
            <a:extLst>
              <a:ext uri="{FF2B5EF4-FFF2-40B4-BE49-F238E27FC236}">
                <a16:creationId xmlns:a16="http://schemas.microsoft.com/office/drawing/2014/main" id="{9B9F11F3-771E-28AA-FFAC-988006510579}"/>
              </a:ext>
            </a:extLst>
          </p:cNvPr>
          <p:cNvSpPr txBox="1"/>
          <p:nvPr/>
        </p:nvSpPr>
        <p:spPr>
          <a:xfrm>
            <a:off x="7855162" y="5446192"/>
            <a:ext cx="1057318" cy="307777"/>
          </a:xfrm>
          <a:prstGeom prst="rect">
            <a:avLst/>
          </a:prstGeom>
          <a:noFill/>
        </p:spPr>
        <p:txBody>
          <a:bodyPr wrap="square" rtlCol="0">
            <a:spAutoFit/>
          </a:bodyPr>
          <a:lstStyle/>
          <a:p>
            <a:r>
              <a:rPr lang="en-GB" sz="1400" dirty="0"/>
              <a:t>logbook</a:t>
            </a:r>
          </a:p>
        </p:txBody>
      </p:sp>
      <p:sp>
        <p:nvSpPr>
          <p:cNvPr id="87" name="TextBox 86">
            <a:extLst>
              <a:ext uri="{FF2B5EF4-FFF2-40B4-BE49-F238E27FC236}">
                <a16:creationId xmlns:a16="http://schemas.microsoft.com/office/drawing/2014/main" id="{EC22E154-8815-2B89-D68F-3A9C4365B4BA}"/>
              </a:ext>
            </a:extLst>
          </p:cNvPr>
          <p:cNvSpPr txBox="1"/>
          <p:nvPr/>
        </p:nvSpPr>
        <p:spPr>
          <a:xfrm>
            <a:off x="8560191" y="6015377"/>
            <a:ext cx="1057318" cy="738664"/>
          </a:xfrm>
          <a:prstGeom prst="rect">
            <a:avLst/>
          </a:prstGeom>
          <a:noFill/>
        </p:spPr>
        <p:txBody>
          <a:bodyPr wrap="square" rtlCol="0">
            <a:spAutoFit/>
          </a:bodyPr>
          <a:lstStyle/>
          <a:p>
            <a:r>
              <a:rPr lang="en-GB" sz="1400" dirty="0"/>
              <a:t>Logistics item for repair</a:t>
            </a:r>
          </a:p>
        </p:txBody>
      </p:sp>
      <p:sp>
        <p:nvSpPr>
          <p:cNvPr id="88" name="TextBox 87">
            <a:extLst>
              <a:ext uri="{FF2B5EF4-FFF2-40B4-BE49-F238E27FC236}">
                <a16:creationId xmlns:a16="http://schemas.microsoft.com/office/drawing/2014/main" id="{5A3EFD5C-0A12-46FB-5F4B-021ED2C61F34}"/>
              </a:ext>
            </a:extLst>
          </p:cNvPr>
          <p:cNvSpPr txBox="1"/>
          <p:nvPr/>
        </p:nvSpPr>
        <p:spPr>
          <a:xfrm>
            <a:off x="9398458" y="5615948"/>
            <a:ext cx="1057318" cy="738664"/>
          </a:xfrm>
          <a:prstGeom prst="rect">
            <a:avLst/>
          </a:prstGeom>
          <a:noFill/>
        </p:spPr>
        <p:txBody>
          <a:bodyPr wrap="square" rtlCol="0">
            <a:spAutoFit/>
          </a:bodyPr>
          <a:lstStyle/>
          <a:p>
            <a:r>
              <a:rPr lang="en-GB" sz="1400" dirty="0"/>
              <a:t>Overtime sheet (EDH)</a:t>
            </a:r>
          </a:p>
        </p:txBody>
      </p:sp>
      <p:sp>
        <p:nvSpPr>
          <p:cNvPr id="89" name="TextBox 88">
            <a:extLst>
              <a:ext uri="{FF2B5EF4-FFF2-40B4-BE49-F238E27FC236}">
                <a16:creationId xmlns:a16="http://schemas.microsoft.com/office/drawing/2014/main" id="{452D7F41-96D6-A536-E019-03984BE00D48}"/>
              </a:ext>
            </a:extLst>
          </p:cNvPr>
          <p:cNvSpPr txBox="1"/>
          <p:nvPr/>
        </p:nvSpPr>
        <p:spPr>
          <a:xfrm>
            <a:off x="10192065" y="6085649"/>
            <a:ext cx="1057318" cy="523220"/>
          </a:xfrm>
          <a:prstGeom prst="rect">
            <a:avLst/>
          </a:prstGeom>
          <a:noFill/>
        </p:spPr>
        <p:txBody>
          <a:bodyPr wrap="square" rtlCol="0">
            <a:spAutoFit/>
          </a:bodyPr>
          <a:lstStyle/>
          <a:p>
            <a:r>
              <a:rPr lang="en-GB" sz="1400" dirty="0"/>
              <a:t>overtime approvals</a:t>
            </a:r>
          </a:p>
        </p:txBody>
      </p:sp>
      <p:sp>
        <p:nvSpPr>
          <p:cNvPr id="93" name="TextBox 92">
            <a:extLst>
              <a:ext uri="{FF2B5EF4-FFF2-40B4-BE49-F238E27FC236}">
                <a16:creationId xmlns:a16="http://schemas.microsoft.com/office/drawing/2014/main" id="{292F1468-1509-C987-A6B5-5735CBFA171C}"/>
              </a:ext>
            </a:extLst>
          </p:cNvPr>
          <p:cNvSpPr txBox="1"/>
          <p:nvPr/>
        </p:nvSpPr>
        <p:spPr>
          <a:xfrm>
            <a:off x="1252655" y="5624420"/>
            <a:ext cx="1057318" cy="307777"/>
          </a:xfrm>
          <a:prstGeom prst="rect">
            <a:avLst/>
          </a:prstGeom>
          <a:noFill/>
        </p:spPr>
        <p:txBody>
          <a:bodyPr wrap="square" rtlCol="0">
            <a:spAutoFit/>
          </a:bodyPr>
          <a:lstStyle/>
          <a:p>
            <a:r>
              <a:rPr lang="en-GB" sz="1400" dirty="0"/>
              <a:t>Stand-by</a:t>
            </a:r>
          </a:p>
        </p:txBody>
      </p:sp>
      <p:sp>
        <p:nvSpPr>
          <p:cNvPr id="94" name="TextBox 93">
            <a:extLst>
              <a:ext uri="{FF2B5EF4-FFF2-40B4-BE49-F238E27FC236}">
                <a16:creationId xmlns:a16="http://schemas.microsoft.com/office/drawing/2014/main" id="{57E4A9A1-BCF3-5264-8435-CC7F77C259EE}"/>
              </a:ext>
            </a:extLst>
          </p:cNvPr>
          <p:cNvSpPr txBox="1"/>
          <p:nvPr/>
        </p:nvSpPr>
        <p:spPr>
          <a:xfrm>
            <a:off x="2141808" y="5728007"/>
            <a:ext cx="1110828" cy="523220"/>
          </a:xfrm>
          <a:prstGeom prst="rect">
            <a:avLst/>
          </a:prstGeom>
          <a:noFill/>
        </p:spPr>
        <p:txBody>
          <a:bodyPr wrap="square" rtlCol="0">
            <a:spAutoFit/>
          </a:bodyPr>
          <a:lstStyle/>
          <a:p>
            <a:r>
              <a:rPr lang="en-GB" sz="1400" dirty="0"/>
              <a:t>OP </a:t>
            </a:r>
          </a:p>
          <a:p>
            <a:r>
              <a:rPr lang="en-GB" sz="1400" dirty="0"/>
              <a:t>diagnostic</a:t>
            </a:r>
          </a:p>
        </p:txBody>
      </p:sp>
      <p:pic>
        <p:nvPicPr>
          <p:cNvPr id="95" name="Graphic 94" descr="Call center with solid fill">
            <a:extLst>
              <a:ext uri="{FF2B5EF4-FFF2-40B4-BE49-F238E27FC236}">
                <a16:creationId xmlns:a16="http://schemas.microsoft.com/office/drawing/2014/main" id="{9A7EC480-B9E5-9B2E-A38C-E9F3D92C6977}"/>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451922" y="5128795"/>
            <a:ext cx="487153" cy="487153"/>
          </a:xfrm>
          <a:prstGeom prst="rect">
            <a:avLst/>
          </a:prstGeom>
        </p:spPr>
      </p:pic>
      <p:pic>
        <p:nvPicPr>
          <p:cNvPr id="97" name="Graphic 96" descr="Car with solid fill">
            <a:extLst>
              <a:ext uri="{FF2B5EF4-FFF2-40B4-BE49-F238E27FC236}">
                <a16:creationId xmlns:a16="http://schemas.microsoft.com/office/drawing/2014/main" id="{E2DA148F-3F81-40E1-8072-CC4C6E55BAC5}"/>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3929461" y="5131009"/>
            <a:ext cx="466080" cy="466080"/>
          </a:xfrm>
          <a:prstGeom prst="rect">
            <a:avLst/>
          </a:prstGeom>
        </p:spPr>
      </p:pic>
      <p:pic>
        <p:nvPicPr>
          <p:cNvPr id="101" name="Graphic 100" descr="Laptop with solid fill">
            <a:extLst>
              <a:ext uri="{FF2B5EF4-FFF2-40B4-BE49-F238E27FC236}">
                <a16:creationId xmlns:a16="http://schemas.microsoft.com/office/drawing/2014/main" id="{3C3DF976-D958-DA69-9683-00711977835F}"/>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3246936" y="5160796"/>
            <a:ext cx="457200" cy="457200"/>
          </a:xfrm>
          <a:prstGeom prst="rect">
            <a:avLst/>
          </a:prstGeom>
        </p:spPr>
      </p:pic>
      <p:pic>
        <p:nvPicPr>
          <p:cNvPr id="103" name="Graphic 102" descr="Checkbox Checked with solid fill">
            <a:extLst>
              <a:ext uri="{FF2B5EF4-FFF2-40B4-BE49-F238E27FC236}">
                <a16:creationId xmlns:a16="http://schemas.microsoft.com/office/drawing/2014/main" id="{7942917B-DCE0-6128-3CE7-3C43E18EC829}"/>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6454276" y="5059340"/>
            <a:ext cx="676472" cy="676472"/>
          </a:xfrm>
          <a:prstGeom prst="rect">
            <a:avLst/>
          </a:prstGeom>
        </p:spPr>
      </p:pic>
      <p:sp>
        <p:nvSpPr>
          <p:cNvPr id="104" name="Arrow: Pentagon 103">
            <a:extLst>
              <a:ext uri="{FF2B5EF4-FFF2-40B4-BE49-F238E27FC236}">
                <a16:creationId xmlns:a16="http://schemas.microsoft.com/office/drawing/2014/main" id="{84295E6B-9F2B-06A7-2A8A-AE84BD0F574F}"/>
              </a:ext>
            </a:extLst>
          </p:cNvPr>
          <p:cNvSpPr/>
          <p:nvPr/>
        </p:nvSpPr>
        <p:spPr>
          <a:xfrm>
            <a:off x="8641944" y="4919441"/>
            <a:ext cx="641547" cy="139898"/>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5" name="Arrow: Pentagon 104">
            <a:extLst>
              <a:ext uri="{FF2B5EF4-FFF2-40B4-BE49-F238E27FC236}">
                <a16:creationId xmlns:a16="http://schemas.microsoft.com/office/drawing/2014/main" id="{CCA3D807-FEC8-F98E-48AA-4F011875E034}"/>
              </a:ext>
            </a:extLst>
          </p:cNvPr>
          <p:cNvSpPr/>
          <p:nvPr/>
        </p:nvSpPr>
        <p:spPr>
          <a:xfrm>
            <a:off x="9450262" y="4919442"/>
            <a:ext cx="576166" cy="139897"/>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7" name="Straight Connector 106">
            <a:extLst>
              <a:ext uri="{FF2B5EF4-FFF2-40B4-BE49-F238E27FC236}">
                <a16:creationId xmlns:a16="http://schemas.microsoft.com/office/drawing/2014/main" id="{FABD4A84-6C2A-F070-BF8E-E037D6DDC684}"/>
              </a:ext>
            </a:extLst>
          </p:cNvPr>
          <p:cNvCxnSpPr>
            <a:cxnSpLocks/>
          </p:cNvCxnSpPr>
          <p:nvPr/>
        </p:nvCxnSpPr>
        <p:spPr>
          <a:xfrm>
            <a:off x="3200918" y="4938528"/>
            <a:ext cx="0" cy="1371785"/>
          </a:xfrm>
          <a:prstGeom prst="line">
            <a:avLst/>
          </a:prstGeom>
          <a:ln w="3175">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14" name="Straight Connector 113">
            <a:extLst>
              <a:ext uri="{FF2B5EF4-FFF2-40B4-BE49-F238E27FC236}">
                <a16:creationId xmlns:a16="http://schemas.microsoft.com/office/drawing/2014/main" id="{EDAB7A3D-8AD9-4A37-2992-993E2ABE7F61}"/>
              </a:ext>
            </a:extLst>
          </p:cNvPr>
          <p:cNvCxnSpPr>
            <a:cxnSpLocks/>
          </p:cNvCxnSpPr>
          <p:nvPr/>
        </p:nvCxnSpPr>
        <p:spPr>
          <a:xfrm>
            <a:off x="4503528" y="4932103"/>
            <a:ext cx="0" cy="1378210"/>
          </a:xfrm>
          <a:prstGeom prst="line">
            <a:avLst/>
          </a:prstGeom>
          <a:ln w="3175">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578AE693-2B63-F9B0-F139-F607D4E9CD07}"/>
              </a:ext>
            </a:extLst>
          </p:cNvPr>
          <p:cNvCxnSpPr>
            <a:cxnSpLocks/>
          </p:cNvCxnSpPr>
          <p:nvPr/>
        </p:nvCxnSpPr>
        <p:spPr>
          <a:xfrm>
            <a:off x="5319712" y="4937664"/>
            <a:ext cx="0" cy="1077713"/>
          </a:xfrm>
          <a:prstGeom prst="line">
            <a:avLst/>
          </a:prstGeom>
          <a:ln w="3175">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19" name="Straight Connector 118">
            <a:extLst>
              <a:ext uri="{FF2B5EF4-FFF2-40B4-BE49-F238E27FC236}">
                <a16:creationId xmlns:a16="http://schemas.microsoft.com/office/drawing/2014/main" id="{AC0C1EEF-00A6-1824-3759-E33DED81D801}"/>
              </a:ext>
            </a:extLst>
          </p:cNvPr>
          <p:cNvCxnSpPr>
            <a:cxnSpLocks/>
          </p:cNvCxnSpPr>
          <p:nvPr/>
        </p:nvCxnSpPr>
        <p:spPr>
          <a:xfrm>
            <a:off x="6454276" y="4938528"/>
            <a:ext cx="0" cy="1462390"/>
          </a:xfrm>
          <a:prstGeom prst="line">
            <a:avLst/>
          </a:prstGeom>
          <a:ln w="3175">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21" name="Straight Connector 120">
            <a:extLst>
              <a:ext uri="{FF2B5EF4-FFF2-40B4-BE49-F238E27FC236}">
                <a16:creationId xmlns:a16="http://schemas.microsoft.com/office/drawing/2014/main" id="{21FFD884-888C-7242-743C-A9B19A52E1A1}"/>
              </a:ext>
            </a:extLst>
          </p:cNvPr>
          <p:cNvCxnSpPr>
            <a:cxnSpLocks/>
          </p:cNvCxnSpPr>
          <p:nvPr/>
        </p:nvCxnSpPr>
        <p:spPr>
          <a:xfrm>
            <a:off x="2123589" y="4919442"/>
            <a:ext cx="0" cy="1371785"/>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23" name="Straight Connector 122">
            <a:extLst>
              <a:ext uri="{FF2B5EF4-FFF2-40B4-BE49-F238E27FC236}">
                <a16:creationId xmlns:a16="http://schemas.microsoft.com/office/drawing/2014/main" id="{262D98B5-F746-A23A-AE14-18BB5D7DA463}"/>
              </a:ext>
            </a:extLst>
          </p:cNvPr>
          <p:cNvCxnSpPr>
            <a:cxnSpLocks/>
          </p:cNvCxnSpPr>
          <p:nvPr/>
        </p:nvCxnSpPr>
        <p:spPr>
          <a:xfrm>
            <a:off x="221267" y="4947055"/>
            <a:ext cx="0" cy="1371785"/>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24" name="Straight Connector 123">
            <a:extLst>
              <a:ext uri="{FF2B5EF4-FFF2-40B4-BE49-F238E27FC236}">
                <a16:creationId xmlns:a16="http://schemas.microsoft.com/office/drawing/2014/main" id="{6FBC8F16-86EE-309E-E088-B8D355CAEF83}"/>
              </a:ext>
            </a:extLst>
          </p:cNvPr>
          <p:cNvCxnSpPr>
            <a:cxnSpLocks/>
          </p:cNvCxnSpPr>
          <p:nvPr/>
        </p:nvCxnSpPr>
        <p:spPr>
          <a:xfrm flipH="1">
            <a:off x="1290755" y="4935477"/>
            <a:ext cx="219" cy="912902"/>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C52EE808-6F07-5BE4-B429-81DA547D56F9}"/>
              </a:ext>
            </a:extLst>
          </p:cNvPr>
          <p:cNvCxnSpPr>
            <a:cxnSpLocks/>
          </p:cNvCxnSpPr>
          <p:nvPr/>
        </p:nvCxnSpPr>
        <p:spPr>
          <a:xfrm>
            <a:off x="7903981" y="4897683"/>
            <a:ext cx="0" cy="856286"/>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sp>
        <p:nvSpPr>
          <p:cNvPr id="129" name="TextBox 128">
            <a:extLst>
              <a:ext uri="{FF2B5EF4-FFF2-40B4-BE49-F238E27FC236}">
                <a16:creationId xmlns:a16="http://schemas.microsoft.com/office/drawing/2014/main" id="{0D5A8564-FBAE-7B92-DFA7-DD9D8E7E5183}"/>
              </a:ext>
            </a:extLst>
          </p:cNvPr>
          <p:cNvSpPr txBox="1"/>
          <p:nvPr/>
        </p:nvSpPr>
        <p:spPr>
          <a:xfrm>
            <a:off x="7865032" y="4622271"/>
            <a:ext cx="600500" cy="276999"/>
          </a:xfrm>
          <a:prstGeom prst="rect">
            <a:avLst/>
          </a:prstGeom>
          <a:noFill/>
        </p:spPr>
        <p:txBody>
          <a:bodyPr wrap="square" rtlCol="0">
            <a:spAutoFit/>
          </a:bodyPr>
          <a:lstStyle/>
          <a:p>
            <a:pPr algn="ctr"/>
            <a:r>
              <a:rPr lang="en-GB" sz="1200" dirty="0">
                <a:solidFill>
                  <a:schemeClr val="tx1">
                    <a:lumMod val="50000"/>
                    <a:lumOff val="50000"/>
                  </a:schemeClr>
                </a:solidFill>
              </a:rPr>
              <a:t>20min</a:t>
            </a:r>
          </a:p>
        </p:txBody>
      </p:sp>
      <p:cxnSp>
        <p:nvCxnSpPr>
          <p:cNvPr id="131" name="Straight Connector 130">
            <a:extLst>
              <a:ext uri="{FF2B5EF4-FFF2-40B4-BE49-F238E27FC236}">
                <a16:creationId xmlns:a16="http://schemas.microsoft.com/office/drawing/2014/main" id="{7A49FB8E-7B24-2C82-7D2B-9532497B99A3}"/>
              </a:ext>
            </a:extLst>
          </p:cNvPr>
          <p:cNvCxnSpPr>
            <a:cxnSpLocks/>
          </p:cNvCxnSpPr>
          <p:nvPr/>
        </p:nvCxnSpPr>
        <p:spPr>
          <a:xfrm>
            <a:off x="8604773" y="4918923"/>
            <a:ext cx="0" cy="1677209"/>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88ABB45D-80DB-AB5F-78C5-D2A7C1507138}"/>
              </a:ext>
            </a:extLst>
          </p:cNvPr>
          <p:cNvCxnSpPr>
            <a:cxnSpLocks/>
          </p:cNvCxnSpPr>
          <p:nvPr/>
        </p:nvCxnSpPr>
        <p:spPr>
          <a:xfrm>
            <a:off x="9417431" y="4942301"/>
            <a:ext cx="0" cy="1230017"/>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36" name="Straight Connector 135">
            <a:extLst>
              <a:ext uri="{FF2B5EF4-FFF2-40B4-BE49-F238E27FC236}">
                <a16:creationId xmlns:a16="http://schemas.microsoft.com/office/drawing/2014/main" id="{DB75E1AC-6CEA-7D02-9A3F-36960BB77F5B}"/>
              </a:ext>
            </a:extLst>
          </p:cNvPr>
          <p:cNvCxnSpPr>
            <a:cxnSpLocks/>
          </p:cNvCxnSpPr>
          <p:nvPr/>
        </p:nvCxnSpPr>
        <p:spPr>
          <a:xfrm>
            <a:off x="10218404" y="4897683"/>
            <a:ext cx="0" cy="1677209"/>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sp>
        <p:nvSpPr>
          <p:cNvPr id="138" name="Arrow: Pentagon 137">
            <a:extLst>
              <a:ext uri="{FF2B5EF4-FFF2-40B4-BE49-F238E27FC236}">
                <a16:creationId xmlns:a16="http://schemas.microsoft.com/office/drawing/2014/main" id="{F926C99B-37C6-A23E-CC7B-4F6AADF424C3}"/>
              </a:ext>
            </a:extLst>
          </p:cNvPr>
          <p:cNvSpPr/>
          <p:nvPr/>
        </p:nvSpPr>
        <p:spPr>
          <a:xfrm>
            <a:off x="10266771" y="4909162"/>
            <a:ext cx="576166" cy="139897"/>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9" name="Straight Connector 138">
            <a:extLst>
              <a:ext uri="{FF2B5EF4-FFF2-40B4-BE49-F238E27FC236}">
                <a16:creationId xmlns:a16="http://schemas.microsoft.com/office/drawing/2014/main" id="{8745EFEB-55D1-5A09-90C3-9408D7053A9C}"/>
              </a:ext>
            </a:extLst>
          </p:cNvPr>
          <p:cNvCxnSpPr>
            <a:cxnSpLocks/>
          </p:cNvCxnSpPr>
          <p:nvPr/>
        </p:nvCxnSpPr>
        <p:spPr>
          <a:xfrm>
            <a:off x="11066129" y="4897683"/>
            <a:ext cx="0" cy="1353544"/>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pic>
        <p:nvPicPr>
          <p:cNvPr id="141" name="Graphic 140" descr="Clipboard with solid fill">
            <a:extLst>
              <a:ext uri="{FF2B5EF4-FFF2-40B4-BE49-F238E27FC236}">
                <a16:creationId xmlns:a16="http://schemas.microsoft.com/office/drawing/2014/main" id="{B56D8C6B-0A86-5DF1-FA88-DB23880B97D8}"/>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7974176" y="5083628"/>
            <a:ext cx="458413" cy="458413"/>
          </a:xfrm>
          <a:prstGeom prst="rect">
            <a:avLst/>
          </a:prstGeom>
        </p:spPr>
      </p:pic>
      <p:pic>
        <p:nvPicPr>
          <p:cNvPr id="143" name="Graphic 142" descr="Box trolley with solid fill">
            <a:extLst>
              <a:ext uri="{FF2B5EF4-FFF2-40B4-BE49-F238E27FC236}">
                <a16:creationId xmlns:a16="http://schemas.microsoft.com/office/drawing/2014/main" id="{790A4ECB-D4DB-0627-41A1-EE760FCE21E8}"/>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8660775" y="5050512"/>
            <a:ext cx="575820" cy="575820"/>
          </a:xfrm>
          <a:prstGeom prst="rect">
            <a:avLst/>
          </a:prstGeom>
        </p:spPr>
      </p:pic>
      <p:pic>
        <p:nvPicPr>
          <p:cNvPr id="145" name="Graphic 144" descr="Coins with solid fill">
            <a:extLst>
              <a:ext uri="{FF2B5EF4-FFF2-40B4-BE49-F238E27FC236}">
                <a16:creationId xmlns:a16="http://schemas.microsoft.com/office/drawing/2014/main" id="{A68C3BB5-39BE-0B63-A189-CF2D4F8B929A}"/>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9520459" y="5090737"/>
            <a:ext cx="495370" cy="495370"/>
          </a:xfrm>
          <a:prstGeom prst="rect">
            <a:avLst/>
          </a:prstGeom>
        </p:spPr>
      </p:pic>
      <p:pic>
        <p:nvPicPr>
          <p:cNvPr id="147" name="Graphic 146" descr="Clipboard Badge with solid fill">
            <a:extLst>
              <a:ext uri="{FF2B5EF4-FFF2-40B4-BE49-F238E27FC236}">
                <a16:creationId xmlns:a16="http://schemas.microsoft.com/office/drawing/2014/main" id="{67E3BEE6-3123-BCDD-8FAA-E0D5EA3F37E0}"/>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10404006" y="5108139"/>
            <a:ext cx="474854" cy="474854"/>
          </a:xfrm>
          <a:prstGeom prst="rect">
            <a:avLst/>
          </a:prstGeom>
        </p:spPr>
      </p:pic>
      <p:sp>
        <p:nvSpPr>
          <p:cNvPr id="148" name="TextBox 147">
            <a:extLst>
              <a:ext uri="{FF2B5EF4-FFF2-40B4-BE49-F238E27FC236}">
                <a16:creationId xmlns:a16="http://schemas.microsoft.com/office/drawing/2014/main" id="{6D0BE91F-72B7-C521-FCA0-4A84A9778233}"/>
              </a:ext>
            </a:extLst>
          </p:cNvPr>
          <p:cNvSpPr txBox="1"/>
          <p:nvPr/>
        </p:nvSpPr>
        <p:spPr>
          <a:xfrm>
            <a:off x="11044105" y="5549708"/>
            <a:ext cx="1006249" cy="738664"/>
          </a:xfrm>
          <a:prstGeom prst="rect">
            <a:avLst/>
          </a:prstGeom>
          <a:noFill/>
        </p:spPr>
        <p:txBody>
          <a:bodyPr wrap="square" rtlCol="0">
            <a:spAutoFit/>
          </a:bodyPr>
          <a:lstStyle/>
          <a:p>
            <a:r>
              <a:rPr lang="en-GB" sz="1400" dirty="0"/>
              <a:t>OP meeting</a:t>
            </a:r>
          </a:p>
          <a:p>
            <a:r>
              <a:rPr lang="en-GB" sz="1400" dirty="0"/>
              <a:t>AFT review</a:t>
            </a:r>
          </a:p>
        </p:txBody>
      </p:sp>
      <p:sp>
        <p:nvSpPr>
          <p:cNvPr id="149" name="Arrow: Pentagon 148">
            <a:extLst>
              <a:ext uri="{FF2B5EF4-FFF2-40B4-BE49-F238E27FC236}">
                <a16:creationId xmlns:a16="http://schemas.microsoft.com/office/drawing/2014/main" id="{3DFC0BA8-FE39-56E2-7A00-C5DB66804E1E}"/>
              </a:ext>
            </a:extLst>
          </p:cNvPr>
          <p:cNvSpPr/>
          <p:nvPr/>
        </p:nvSpPr>
        <p:spPr>
          <a:xfrm>
            <a:off x="11117364" y="4919442"/>
            <a:ext cx="576166" cy="139897"/>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0" name="TextBox 149">
            <a:extLst>
              <a:ext uri="{FF2B5EF4-FFF2-40B4-BE49-F238E27FC236}">
                <a16:creationId xmlns:a16="http://schemas.microsoft.com/office/drawing/2014/main" id="{1D257E86-C6B1-C814-0238-BAF6F50CA320}"/>
              </a:ext>
            </a:extLst>
          </p:cNvPr>
          <p:cNvSpPr txBox="1"/>
          <p:nvPr/>
        </p:nvSpPr>
        <p:spPr>
          <a:xfrm>
            <a:off x="8574956" y="4622271"/>
            <a:ext cx="600500" cy="276999"/>
          </a:xfrm>
          <a:prstGeom prst="rect">
            <a:avLst/>
          </a:prstGeom>
          <a:noFill/>
        </p:spPr>
        <p:txBody>
          <a:bodyPr wrap="square" rtlCol="0">
            <a:spAutoFit/>
          </a:bodyPr>
          <a:lstStyle/>
          <a:p>
            <a:pPr algn="ctr"/>
            <a:r>
              <a:rPr lang="en-GB" sz="1200" dirty="0">
                <a:solidFill>
                  <a:schemeClr val="tx1">
                    <a:lumMod val="50000"/>
                    <a:lumOff val="50000"/>
                  </a:schemeClr>
                </a:solidFill>
              </a:rPr>
              <a:t>30min</a:t>
            </a:r>
          </a:p>
        </p:txBody>
      </p:sp>
      <p:sp>
        <p:nvSpPr>
          <p:cNvPr id="151" name="TextBox 150">
            <a:extLst>
              <a:ext uri="{FF2B5EF4-FFF2-40B4-BE49-F238E27FC236}">
                <a16:creationId xmlns:a16="http://schemas.microsoft.com/office/drawing/2014/main" id="{4B0328BA-4791-50D9-C250-C6C31BB0C03B}"/>
              </a:ext>
            </a:extLst>
          </p:cNvPr>
          <p:cNvSpPr txBox="1"/>
          <p:nvPr/>
        </p:nvSpPr>
        <p:spPr>
          <a:xfrm>
            <a:off x="9365357" y="4622271"/>
            <a:ext cx="600500" cy="276999"/>
          </a:xfrm>
          <a:prstGeom prst="rect">
            <a:avLst/>
          </a:prstGeom>
          <a:noFill/>
        </p:spPr>
        <p:txBody>
          <a:bodyPr wrap="square" rtlCol="0">
            <a:spAutoFit/>
          </a:bodyPr>
          <a:lstStyle/>
          <a:p>
            <a:pPr algn="ctr"/>
            <a:r>
              <a:rPr lang="en-GB" sz="1200" dirty="0">
                <a:solidFill>
                  <a:schemeClr val="tx1">
                    <a:lumMod val="50000"/>
                    <a:lumOff val="50000"/>
                  </a:schemeClr>
                </a:solidFill>
              </a:rPr>
              <a:t>5min</a:t>
            </a:r>
          </a:p>
        </p:txBody>
      </p:sp>
      <p:sp>
        <p:nvSpPr>
          <p:cNvPr id="152" name="TextBox 151">
            <a:extLst>
              <a:ext uri="{FF2B5EF4-FFF2-40B4-BE49-F238E27FC236}">
                <a16:creationId xmlns:a16="http://schemas.microsoft.com/office/drawing/2014/main" id="{782F8BDE-4B89-D268-D817-A7FBBC32ADF2}"/>
              </a:ext>
            </a:extLst>
          </p:cNvPr>
          <p:cNvSpPr txBox="1"/>
          <p:nvPr/>
        </p:nvSpPr>
        <p:spPr>
          <a:xfrm>
            <a:off x="10179058" y="4622271"/>
            <a:ext cx="600500" cy="276999"/>
          </a:xfrm>
          <a:prstGeom prst="rect">
            <a:avLst/>
          </a:prstGeom>
          <a:noFill/>
        </p:spPr>
        <p:txBody>
          <a:bodyPr wrap="square" rtlCol="0">
            <a:spAutoFit/>
          </a:bodyPr>
          <a:lstStyle/>
          <a:p>
            <a:pPr algn="ctr"/>
            <a:r>
              <a:rPr lang="en-GB" sz="1200" dirty="0">
                <a:solidFill>
                  <a:schemeClr val="tx1">
                    <a:lumMod val="50000"/>
                    <a:lumOff val="50000"/>
                  </a:schemeClr>
                </a:solidFill>
              </a:rPr>
              <a:t>15min</a:t>
            </a:r>
          </a:p>
        </p:txBody>
      </p:sp>
      <p:sp>
        <p:nvSpPr>
          <p:cNvPr id="153" name="TextBox 152">
            <a:extLst>
              <a:ext uri="{FF2B5EF4-FFF2-40B4-BE49-F238E27FC236}">
                <a16:creationId xmlns:a16="http://schemas.microsoft.com/office/drawing/2014/main" id="{9A636B2A-2B4D-A233-D0DD-A26E751FAA3E}"/>
              </a:ext>
            </a:extLst>
          </p:cNvPr>
          <p:cNvSpPr txBox="1"/>
          <p:nvPr/>
        </p:nvSpPr>
        <p:spPr>
          <a:xfrm>
            <a:off x="11047079" y="4622271"/>
            <a:ext cx="600500" cy="276999"/>
          </a:xfrm>
          <a:prstGeom prst="rect">
            <a:avLst/>
          </a:prstGeom>
          <a:noFill/>
        </p:spPr>
        <p:txBody>
          <a:bodyPr wrap="square" rtlCol="0">
            <a:spAutoFit/>
          </a:bodyPr>
          <a:lstStyle/>
          <a:p>
            <a:pPr algn="ctr"/>
            <a:r>
              <a:rPr lang="en-GB" sz="1200" dirty="0">
                <a:solidFill>
                  <a:schemeClr val="tx1">
                    <a:lumMod val="50000"/>
                    <a:lumOff val="50000"/>
                  </a:schemeClr>
                </a:solidFill>
              </a:rPr>
              <a:t>20min</a:t>
            </a:r>
          </a:p>
        </p:txBody>
      </p:sp>
      <p:pic>
        <p:nvPicPr>
          <p:cNvPr id="3" name="Graphic 2" descr="Construction worker female with solid fill">
            <a:extLst>
              <a:ext uri="{FF2B5EF4-FFF2-40B4-BE49-F238E27FC236}">
                <a16:creationId xmlns:a16="http://schemas.microsoft.com/office/drawing/2014/main" id="{9AACD314-4450-B940-8C91-D0CFC3111CE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739892" y="2945242"/>
            <a:ext cx="600500" cy="600500"/>
          </a:xfrm>
          <a:prstGeom prst="rect">
            <a:avLst/>
          </a:prstGeom>
        </p:spPr>
      </p:pic>
      <p:sp>
        <p:nvSpPr>
          <p:cNvPr id="9" name="TextBox 8">
            <a:extLst>
              <a:ext uri="{FF2B5EF4-FFF2-40B4-BE49-F238E27FC236}">
                <a16:creationId xmlns:a16="http://schemas.microsoft.com/office/drawing/2014/main" id="{4C6D8E9C-CF21-1274-8991-85C6DB7050AF}"/>
              </a:ext>
            </a:extLst>
          </p:cNvPr>
          <p:cNvSpPr txBox="1"/>
          <p:nvPr/>
        </p:nvSpPr>
        <p:spPr>
          <a:xfrm>
            <a:off x="5073480" y="2733528"/>
            <a:ext cx="1860720" cy="307777"/>
          </a:xfrm>
          <a:prstGeom prst="rect">
            <a:avLst/>
          </a:prstGeom>
          <a:noFill/>
        </p:spPr>
        <p:txBody>
          <a:bodyPr wrap="square" rtlCol="0">
            <a:spAutoFit/>
          </a:bodyPr>
          <a:lstStyle/>
          <a:p>
            <a:pPr algn="ctr"/>
            <a:r>
              <a:rPr lang="en-GB" sz="1400" dirty="0">
                <a:solidFill>
                  <a:schemeClr val="bg1"/>
                </a:solidFill>
              </a:rPr>
              <a:t>132min+ travel time</a:t>
            </a:r>
          </a:p>
        </p:txBody>
      </p:sp>
      <p:sp>
        <p:nvSpPr>
          <p:cNvPr id="29" name="TextBox 28">
            <a:extLst>
              <a:ext uri="{FF2B5EF4-FFF2-40B4-BE49-F238E27FC236}">
                <a16:creationId xmlns:a16="http://schemas.microsoft.com/office/drawing/2014/main" id="{F9A79F95-9AB9-8EE0-F13A-FB641D43C8F0}"/>
              </a:ext>
            </a:extLst>
          </p:cNvPr>
          <p:cNvSpPr txBox="1"/>
          <p:nvPr/>
        </p:nvSpPr>
        <p:spPr>
          <a:xfrm>
            <a:off x="9744545" y="2700907"/>
            <a:ext cx="810309" cy="307777"/>
          </a:xfrm>
          <a:prstGeom prst="rect">
            <a:avLst/>
          </a:prstGeom>
          <a:noFill/>
        </p:spPr>
        <p:txBody>
          <a:bodyPr wrap="square" rtlCol="0">
            <a:spAutoFit/>
          </a:bodyPr>
          <a:lstStyle/>
          <a:p>
            <a:pPr algn="ctr"/>
            <a:r>
              <a:rPr lang="en-GB" sz="1400" dirty="0">
                <a:solidFill>
                  <a:schemeClr val="bg1"/>
                </a:solidFill>
              </a:rPr>
              <a:t>90min</a:t>
            </a:r>
          </a:p>
        </p:txBody>
      </p:sp>
      <p:sp>
        <p:nvSpPr>
          <p:cNvPr id="30" name="TextBox 29">
            <a:extLst>
              <a:ext uri="{FF2B5EF4-FFF2-40B4-BE49-F238E27FC236}">
                <a16:creationId xmlns:a16="http://schemas.microsoft.com/office/drawing/2014/main" id="{5AA3E5FA-6A87-A739-11A2-B20E1F3F4BF4}"/>
              </a:ext>
            </a:extLst>
          </p:cNvPr>
          <p:cNvSpPr txBox="1"/>
          <p:nvPr/>
        </p:nvSpPr>
        <p:spPr>
          <a:xfrm>
            <a:off x="1748587" y="2743244"/>
            <a:ext cx="810309" cy="307777"/>
          </a:xfrm>
          <a:prstGeom prst="rect">
            <a:avLst/>
          </a:prstGeom>
          <a:noFill/>
        </p:spPr>
        <p:txBody>
          <a:bodyPr wrap="square" rtlCol="0">
            <a:spAutoFit/>
          </a:bodyPr>
          <a:lstStyle/>
          <a:p>
            <a:pPr algn="ctr"/>
            <a:r>
              <a:rPr lang="en-GB" sz="1400" dirty="0">
                <a:solidFill>
                  <a:schemeClr val="bg1"/>
                </a:solidFill>
              </a:rPr>
              <a:t>25min</a:t>
            </a:r>
          </a:p>
        </p:txBody>
      </p:sp>
      <p:sp>
        <p:nvSpPr>
          <p:cNvPr id="31" name="Arrow: Pentagon 30">
            <a:extLst>
              <a:ext uri="{FF2B5EF4-FFF2-40B4-BE49-F238E27FC236}">
                <a16:creationId xmlns:a16="http://schemas.microsoft.com/office/drawing/2014/main" id="{2C4673AA-99FB-91F7-D4B3-98D9E95B3383}"/>
              </a:ext>
            </a:extLst>
          </p:cNvPr>
          <p:cNvSpPr/>
          <p:nvPr/>
        </p:nvSpPr>
        <p:spPr>
          <a:xfrm>
            <a:off x="7262245" y="4927883"/>
            <a:ext cx="506562" cy="136573"/>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4" name="Graphic 33" descr="Car with solid fill">
            <a:extLst>
              <a:ext uri="{FF2B5EF4-FFF2-40B4-BE49-F238E27FC236}">
                <a16:creationId xmlns:a16="http://schemas.microsoft.com/office/drawing/2014/main" id="{F10409F2-3FD0-6A11-DD2E-684139F5FB7C}"/>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7271727" y="5123010"/>
            <a:ext cx="466080" cy="466080"/>
          </a:xfrm>
          <a:prstGeom prst="rect">
            <a:avLst/>
          </a:prstGeom>
        </p:spPr>
      </p:pic>
      <p:sp>
        <p:nvSpPr>
          <p:cNvPr id="35" name="TextBox 34">
            <a:extLst>
              <a:ext uri="{FF2B5EF4-FFF2-40B4-BE49-F238E27FC236}">
                <a16:creationId xmlns:a16="http://schemas.microsoft.com/office/drawing/2014/main" id="{98DD22CC-0D97-6D09-4B5E-D7A0BBD816DE}"/>
              </a:ext>
            </a:extLst>
          </p:cNvPr>
          <p:cNvSpPr txBox="1"/>
          <p:nvPr/>
        </p:nvSpPr>
        <p:spPr>
          <a:xfrm>
            <a:off x="7163727" y="4611970"/>
            <a:ext cx="667996" cy="307777"/>
          </a:xfrm>
          <a:prstGeom prst="rect">
            <a:avLst/>
          </a:prstGeom>
          <a:noFill/>
        </p:spPr>
        <p:txBody>
          <a:bodyPr wrap="square" rtlCol="0">
            <a:spAutoFit/>
          </a:bodyPr>
          <a:lstStyle/>
          <a:p>
            <a:pPr algn="ctr"/>
            <a:r>
              <a:rPr lang="en-GB" sz="1400" dirty="0">
                <a:solidFill>
                  <a:schemeClr val="tx1">
                    <a:lumMod val="50000"/>
                    <a:lumOff val="50000"/>
                  </a:schemeClr>
                </a:solidFill>
              </a:rPr>
              <a:t>25min</a:t>
            </a:r>
          </a:p>
        </p:txBody>
      </p:sp>
      <p:sp>
        <p:nvSpPr>
          <p:cNvPr id="4" name="Footer Placeholder 3">
            <a:extLst>
              <a:ext uri="{FF2B5EF4-FFF2-40B4-BE49-F238E27FC236}">
                <a16:creationId xmlns:a16="http://schemas.microsoft.com/office/drawing/2014/main" id="{1818B9FB-2E80-69CF-4FBF-72931FBECC4A}"/>
              </a:ext>
            </a:extLst>
          </p:cNvPr>
          <p:cNvSpPr>
            <a:spLocks noGrp="1"/>
          </p:cNvSpPr>
          <p:nvPr>
            <p:ph type="ftr" sz="quarter" idx="11"/>
          </p:nvPr>
        </p:nvSpPr>
        <p:spPr/>
        <p:txBody>
          <a:bodyPr/>
          <a:lstStyle/>
          <a:p>
            <a:r>
              <a:rPr lang="en-GB"/>
              <a:t>Joint Accelerator Performance Workshop 2024</a:t>
            </a:r>
            <a:endParaRPr lang="en-CH" dirty="0"/>
          </a:p>
        </p:txBody>
      </p:sp>
      <p:cxnSp>
        <p:nvCxnSpPr>
          <p:cNvPr id="7" name="Straight Arrow Connector 6">
            <a:extLst>
              <a:ext uri="{FF2B5EF4-FFF2-40B4-BE49-F238E27FC236}">
                <a16:creationId xmlns:a16="http://schemas.microsoft.com/office/drawing/2014/main" id="{15B38CB1-B3B5-5179-9037-173A1E2C01B9}"/>
              </a:ext>
            </a:extLst>
          </p:cNvPr>
          <p:cNvCxnSpPr/>
          <p:nvPr/>
        </p:nvCxnSpPr>
        <p:spPr>
          <a:xfrm>
            <a:off x="2123589" y="4365098"/>
            <a:ext cx="0" cy="405273"/>
          </a:xfrm>
          <a:prstGeom prst="straightConnector1">
            <a:avLst/>
          </a:prstGeom>
          <a:ln>
            <a:headEnd w="lg" len="med"/>
            <a:tailEnd type="triangle" w="lg" len="med"/>
          </a:ln>
        </p:spPr>
        <p:style>
          <a:lnRef idx="2">
            <a:schemeClr val="accent1"/>
          </a:lnRef>
          <a:fillRef idx="0">
            <a:schemeClr val="accent1"/>
          </a:fillRef>
          <a:effectRef idx="1">
            <a:schemeClr val="accent1"/>
          </a:effectRef>
          <a:fontRef idx="minor">
            <a:schemeClr val="tx1"/>
          </a:fontRef>
        </p:style>
      </p:cxnSp>
      <p:sp>
        <p:nvSpPr>
          <p:cNvPr id="8" name="Star: 7 Points 7">
            <a:extLst>
              <a:ext uri="{FF2B5EF4-FFF2-40B4-BE49-F238E27FC236}">
                <a16:creationId xmlns:a16="http://schemas.microsoft.com/office/drawing/2014/main" id="{2F0FA610-F537-3977-546F-54FFB15D4F56}"/>
              </a:ext>
            </a:extLst>
          </p:cNvPr>
          <p:cNvSpPr/>
          <p:nvPr/>
        </p:nvSpPr>
        <p:spPr>
          <a:xfrm>
            <a:off x="1685507" y="3794512"/>
            <a:ext cx="818644" cy="547000"/>
          </a:xfrm>
          <a:prstGeom prst="star7">
            <a:avLst>
              <a:gd name="adj" fmla="val 30125"/>
              <a:gd name="hf" fmla="val 102572"/>
              <a:gd name="vf" fmla="val 105210"/>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solidFill>
                  <a:srgbClr val="FF0000"/>
                </a:solidFill>
              </a:rPr>
              <a:t>fault</a:t>
            </a:r>
          </a:p>
        </p:txBody>
      </p:sp>
      <p:sp>
        <p:nvSpPr>
          <p:cNvPr id="6" name="Date Placeholder 5">
            <a:extLst>
              <a:ext uri="{FF2B5EF4-FFF2-40B4-BE49-F238E27FC236}">
                <a16:creationId xmlns:a16="http://schemas.microsoft.com/office/drawing/2014/main" id="{324D48C5-23E9-D96A-FD1F-FBC8FEE43204}"/>
              </a:ext>
            </a:extLst>
          </p:cNvPr>
          <p:cNvSpPr>
            <a:spLocks noGrp="1"/>
          </p:cNvSpPr>
          <p:nvPr>
            <p:ph type="dt" sz="half" idx="10"/>
          </p:nvPr>
        </p:nvSpPr>
        <p:spPr/>
        <p:txBody>
          <a:bodyPr/>
          <a:lstStyle/>
          <a:p>
            <a:r>
              <a:rPr lang="de-CH"/>
              <a:t>12.12.24 | Kostas Papastergiou </a:t>
            </a:r>
            <a:endParaRPr lang="en-CH" dirty="0"/>
          </a:p>
        </p:txBody>
      </p:sp>
      <p:sp>
        <p:nvSpPr>
          <p:cNvPr id="10" name="Slide Number Placeholder 9">
            <a:extLst>
              <a:ext uri="{FF2B5EF4-FFF2-40B4-BE49-F238E27FC236}">
                <a16:creationId xmlns:a16="http://schemas.microsoft.com/office/drawing/2014/main" id="{E42E161B-F729-D2FA-0172-252EB76C55A2}"/>
              </a:ext>
            </a:extLst>
          </p:cNvPr>
          <p:cNvSpPr>
            <a:spLocks noGrp="1"/>
          </p:cNvSpPr>
          <p:nvPr>
            <p:ph type="sldNum" sz="quarter" idx="12"/>
          </p:nvPr>
        </p:nvSpPr>
        <p:spPr/>
        <p:txBody>
          <a:bodyPr/>
          <a:lstStyle/>
          <a:p>
            <a:r>
              <a:rPr lang="en-GB"/>
              <a:t>	</a:t>
            </a:r>
            <a:fld id="{7A5CF2A5-AD27-EF4B-AC83-94768BAA60C8}" type="slidenum">
              <a:rPr lang="en-CH" smtClean="0"/>
              <a:pPr/>
              <a:t>7</a:t>
            </a:fld>
            <a:endParaRPr lang="en-CH" dirty="0"/>
          </a:p>
        </p:txBody>
      </p:sp>
      <p:sp>
        <p:nvSpPr>
          <p:cNvPr id="11" name="TextBox 10">
            <a:extLst>
              <a:ext uri="{FF2B5EF4-FFF2-40B4-BE49-F238E27FC236}">
                <a16:creationId xmlns:a16="http://schemas.microsoft.com/office/drawing/2014/main" id="{FFAFC816-7ABE-8281-FE32-CBAD0D80AB91}"/>
              </a:ext>
            </a:extLst>
          </p:cNvPr>
          <p:cNvSpPr txBox="1"/>
          <p:nvPr/>
        </p:nvSpPr>
        <p:spPr>
          <a:xfrm>
            <a:off x="3599428" y="1517559"/>
            <a:ext cx="4309846" cy="523220"/>
          </a:xfrm>
          <a:prstGeom prst="rect">
            <a:avLst/>
          </a:prstGeom>
          <a:noFill/>
        </p:spPr>
        <p:txBody>
          <a:bodyPr wrap="square" rtlCol="0">
            <a:spAutoFit/>
          </a:bodyPr>
          <a:lstStyle/>
          <a:p>
            <a:pPr algn="ctr"/>
            <a:r>
              <a:rPr lang="en-GB" sz="2800" dirty="0">
                <a:solidFill>
                  <a:schemeClr val="tx1">
                    <a:lumMod val="50000"/>
                    <a:lumOff val="50000"/>
                  </a:schemeClr>
                </a:solidFill>
              </a:rPr>
              <a:t>One Intervention = 295min</a:t>
            </a:r>
          </a:p>
        </p:txBody>
      </p:sp>
    </p:spTree>
    <p:extLst>
      <p:ext uri="{BB962C8B-B14F-4D97-AF65-F5344CB8AC3E}">
        <p14:creationId xmlns:p14="http://schemas.microsoft.com/office/powerpoint/2010/main" val="3382453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08918-F55C-B186-05FD-8BAD3F412434}"/>
              </a:ext>
            </a:extLst>
          </p:cNvPr>
          <p:cNvSpPr>
            <a:spLocks noGrp="1"/>
          </p:cNvSpPr>
          <p:nvPr>
            <p:ph type="title"/>
          </p:nvPr>
        </p:nvSpPr>
        <p:spPr/>
        <p:txBody>
          <a:bodyPr/>
          <a:lstStyle/>
          <a:p>
            <a:r>
              <a:rPr lang="en-GB" dirty="0"/>
              <a:t>Anatomy of a remote intervention</a:t>
            </a:r>
          </a:p>
        </p:txBody>
      </p:sp>
      <p:pic>
        <p:nvPicPr>
          <p:cNvPr id="12" name="Graphic 11" descr="Call center with solid fill">
            <a:extLst>
              <a:ext uri="{FF2B5EF4-FFF2-40B4-BE49-F238E27FC236}">
                <a16:creationId xmlns:a16="http://schemas.microsoft.com/office/drawing/2014/main" id="{E4481EC4-F513-F723-69AD-E65872070B7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6220" y="2373524"/>
            <a:ext cx="914400" cy="914400"/>
          </a:xfrm>
          <a:prstGeom prst="rect">
            <a:avLst/>
          </a:prstGeom>
        </p:spPr>
      </p:pic>
      <p:pic>
        <p:nvPicPr>
          <p:cNvPr id="24" name="Graphic 23" descr="Monthly calendar outline">
            <a:extLst>
              <a:ext uri="{FF2B5EF4-FFF2-40B4-BE49-F238E27FC236}">
                <a16:creationId xmlns:a16="http://schemas.microsoft.com/office/drawing/2014/main" id="{373E488F-D829-DEBF-689F-F5ECA179E8B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842" y="5114321"/>
            <a:ext cx="587597" cy="587597"/>
          </a:xfrm>
          <a:prstGeom prst="rect">
            <a:avLst/>
          </a:prstGeom>
        </p:spPr>
      </p:pic>
      <p:sp>
        <p:nvSpPr>
          <p:cNvPr id="33" name="TextBox 32">
            <a:extLst>
              <a:ext uri="{FF2B5EF4-FFF2-40B4-BE49-F238E27FC236}">
                <a16:creationId xmlns:a16="http://schemas.microsoft.com/office/drawing/2014/main" id="{31431101-8A15-838D-0FD3-A7617991A711}"/>
              </a:ext>
            </a:extLst>
          </p:cNvPr>
          <p:cNvSpPr txBox="1"/>
          <p:nvPr/>
        </p:nvSpPr>
        <p:spPr>
          <a:xfrm>
            <a:off x="3170020" y="5918440"/>
            <a:ext cx="1088016" cy="646331"/>
          </a:xfrm>
          <a:prstGeom prst="rect">
            <a:avLst/>
          </a:prstGeom>
          <a:noFill/>
        </p:spPr>
        <p:txBody>
          <a:bodyPr wrap="square" rtlCol="0">
            <a:spAutoFit/>
          </a:bodyPr>
          <a:lstStyle/>
          <a:p>
            <a:r>
              <a:rPr lang="en-GB" sz="1200" dirty="0">
                <a:solidFill>
                  <a:schemeClr val="accent2"/>
                </a:solidFill>
              </a:rPr>
              <a:t>Remote diagnostic+ repair</a:t>
            </a:r>
          </a:p>
        </p:txBody>
      </p:sp>
      <p:sp>
        <p:nvSpPr>
          <p:cNvPr id="36" name="TextBox 35">
            <a:extLst>
              <a:ext uri="{FF2B5EF4-FFF2-40B4-BE49-F238E27FC236}">
                <a16:creationId xmlns:a16="http://schemas.microsoft.com/office/drawing/2014/main" id="{7C4F9899-3FAD-E94D-AEB4-F0B2F9D4C9FD}"/>
              </a:ext>
            </a:extLst>
          </p:cNvPr>
          <p:cNvSpPr txBox="1"/>
          <p:nvPr/>
        </p:nvSpPr>
        <p:spPr>
          <a:xfrm>
            <a:off x="174290" y="5861806"/>
            <a:ext cx="1323113" cy="738664"/>
          </a:xfrm>
          <a:prstGeom prst="rect">
            <a:avLst/>
          </a:prstGeom>
          <a:noFill/>
        </p:spPr>
        <p:txBody>
          <a:bodyPr wrap="square" rtlCol="0">
            <a:spAutoFit/>
          </a:bodyPr>
          <a:lstStyle/>
          <a:p>
            <a:r>
              <a:rPr lang="en-GB" sz="1400" dirty="0"/>
              <a:t>Planning &amp; occasional modifications</a:t>
            </a:r>
          </a:p>
        </p:txBody>
      </p:sp>
      <p:sp>
        <p:nvSpPr>
          <p:cNvPr id="39" name="Arrow: Striped Right 38">
            <a:extLst>
              <a:ext uri="{FF2B5EF4-FFF2-40B4-BE49-F238E27FC236}">
                <a16:creationId xmlns:a16="http://schemas.microsoft.com/office/drawing/2014/main" id="{725997D7-6669-DB68-4178-D30F1F40391D}"/>
              </a:ext>
            </a:extLst>
          </p:cNvPr>
          <p:cNvSpPr/>
          <p:nvPr/>
        </p:nvSpPr>
        <p:spPr>
          <a:xfrm>
            <a:off x="1457931" y="2440881"/>
            <a:ext cx="1603514" cy="914399"/>
          </a:xfrm>
          <a:prstGeom prst="stripedRightArrow">
            <a:avLst>
              <a:gd name="adj1" fmla="val 34000"/>
              <a:gd name="adj2" fmla="val 50000"/>
            </a:avLst>
          </a:prstGeom>
          <a:solidFill>
            <a:schemeClr val="bg1">
              <a:lumMod val="6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bg1"/>
                </a:solidFill>
              </a:ln>
            </a:endParaRPr>
          </a:p>
        </p:txBody>
      </p:sp>
      <p:pic>
        <p:nvPicPr>
          <p:cNvPr id="41" name="Graphic 40" descr="Construction worker female with solid fill">
            <a:extLst>
              <a:ext uri="{FF2B5EF4-FFF2-40B4-BE49-F238E27FC236}">
                <a16:creationId xmlns:a16="http://schemas.microsoft.com/office/drawing/2014/main" id="{32FD7F0A-6E2C-FDDF-B1C4-3AB17B7718E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290559" y="2355115"/>
            <a:ext cx="914400" cy="914400"/>
          </a:xfrm>
          <a:prstGeom prst="rect">
            <a:avLst/>
          </a:prstGeom>
        </p:spPr>
      </p:pic>
      <p:sp>
        <p:nvSpPr>
          <p:cNvPr id="43" name="Arrow: Striped Right 42">
            <a:extLst>
              <a:ext uri="{FF2B5EF4-FFF2-40B4-BE49-F238E27FC236}">
                <a16:creationId xmlns:a16="http://schemas.microsoft.com/office/drawing/2014/main" id="{A0D82675-D2BA-4E06-B969-11AA1E1C52A4}"/>
              </a:ext>
            </a:extLst>
          </p:cNvPr>
          <p:cNvSpPr/>
          <p:nvPr/>
        </p:nvSpPr>
        <p:spPr>
          <a:xfrm>
            <a:off x="5031913" y="2422368"/>
            <a:ext cx="1884080" cy="914399"/>
          </a:xfrm>
          <a:prstGeom prst="stripedRightArrow">
            <a:avLst>
              <a:gd name="adj1" fmla="val 34000"/>
              <a:gd name="adj2" fmla="val 50000"/>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bg1"/>
                </a:solidFill>
              </a:ln>
            </a:endParaRPr>
          </a:p>
        </p:txBody>
      </p:sp>
      <p:sp>
        <p:nvSpPr>
          <p:cNvPr id="45" name="Arrow: Striped Right 44">
            <a:extLst>
              <a:ext uri="{FF2B5EF4-FFF2-40B4-BE49-F238E27FC236}">
                <a16:creationId xmlns:a16="http://schemas.microsoft.com/office/drawing/2014/main" id="{851CAB03-09B9-1859-1C83-E6EE85DB312E}"/>
              </a:ext>
            </a:extLst>
          </p:cNvPr>
          <p:cNvSpPr/>
          <p:nvPr/>
        </p:nvSpPr>
        <p:spPr>
          <a:xfrm>
            <a:off x="8890332" y="2394984"/>
            <a:ext cx="2694166" cy="919624"/>
          </a:xfrm>
          <a:prstGeom prst="stripedRightArrow">
            <a:avLst>
              <a:gd name="adj1" fmla="val 34000"/>
              <a:gd name="adj2" fmla="val 50000"/>
            </a:avLst>
          </a:prstGeom>
          <a:solidFill>
            <a:schemeClr val="bg1">
              <a:lumMod val="6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bg1"/>
                </a:solidFill>
              </a:ln>
            </a:endParaRPr>
          </a:p>
        </p:txBody>
      </p:sp>
      <p:sp>
        <p:nvSpPr>
          <p:cNvPr id="48" name="Arrow: Pentagon 47">
            <a:extLst>
              <a:ext uri="{FF2B5EF4-FFF2-40B4-BE49-F238E27FC236}">
                <a16:creationId xmlns:a16="http://schemas.microsoft.com/office/drawing/2014/main" id="{6E1D83FB-3950-EB3B-D3A1-A426B05D145C}"/>
              </a:ext>
            </a:extLst>
          </p:cNvPr>
          <p:cNvSpPr/>
          <p:nvPr/>
        </p:nvSpPr>
        <p:spPr>
          <a:xfrm>
            <a:off x="266553" y="4934658"/>
            <a:ext cx="897766" cy="134626"/>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Arrow: Pentagon 48">
            <a:extLst>
              <a:ext uri="{FF2B5EF4-FFF2-40B4-BE49-F238E27FC236}">
                <a16:creationId xmlns:a16="http://schemas.microsoft.com/office/drawing/2014/main" id="{D16A6C0F-9A43-ED10-77CC-3502A9D2B522}"/>
              </a:ext>
            </a:extLst>
          </p:cNvPr>
          <p:cNvSpPr/>
          <p:nvPr/>
        </p:nvSpPr>
        <p:spPr>
          <a:xfrm>
            <a:off x="1314563" y="4938529"/>
            <a:ext cx="776022" cy="115305"/>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Arrow: Pentagon 49">
            <a:extLst>
              <a:ext uri="{FF2B5EF4-FFF2-40B4-BE49-F238E27FC236}">
                <a16:creationId xmlns:a16="http://schemas.microsoft.com/office/drawing/2014/main" id="{F7BF2069-EDD5-41CF-E0C8-83F5B0924E5A}"/>
              </a:ext>
            </a:extLst>
          </p:cNvPr>
          <p:cNvSpPr/>
          <p:nvPr/>
        </p:nvSpPr>
        <p:spPr>
          <a:xfrm>
            <a:off x="3239124" y="4934658"/>
            <a:ext cx="651815" cy="114401"/>
          </a:xfrm>
          <a:prstGeom prst="homePlat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Arrow: Pentagon 51">
            <a:extLst>
              <a:ext uri="{FF2B5EF4-FFF2-40B4-BE49-F238E27FC236}">
                <a16:creationId xmlns:a16="http://schemas.microsoft.com/office/drawing/2014/main" id="{0719C542-D0A4-B16B-FF56-6AEFBA0AC1C7}"/>
              </a:ext>
            </a:extLst>
          </p:cNvPr>
          <p:cNvSpPr/>
          <p:nvPr/>
        </p:nvSpPr>
        <p:spPr>
          <a:xfrm>
            <a:off x="7937766" y="4919443"/>
            <a:ext cx="571319" cy="139898"/>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6" name="Graphic 55" descr="Hourglass Finished with solid fill">
            <a:extLst>
              <a:ext uri="{FF2B5EF4-FFF2-40B4-BE49-F238E27FC236}">
                <a16:creationId xmlns:a16="http://schemas.microsoft.com/office/drawing/2014/main" id="{DE14624E-9FB5-6A97-5792-87954BCCBED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23923" y="5213661"/>
            <a:ext cx="369332" cy="369332"/>
          </a:xfrm>
          <a:prstGeom prst="rect">
            <a:avLst/>
          </a:prstGeom>
        </p:spPr>
      </p:pic>
      <p:pic>
        <p:nvPicPr>
          <p:cNvPr id="65" name="Graphic 64" descr="Online meeting with solid fill">
            <a:extLst>
              <a:ext uri="{FF2B5EF4-FFF2-40B4-BE49-F238E27FC236}">
                <a16:creationId xmlns:a16="http://schemas.microsoft.com/office/drawing/2014/main" id="{3FA58854-0AB2-6D5C-D0B2-7A3C1C222B1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117364" y="5096533"/>
            <a:ext cx="519035" cy="519035"/>
          </a:xfrm>
          <a:prstGeom prst="rect">
            <a:avLst/>
          </a:prstGeom>
        </p:spPr>
      </p:pic>
      <p:sp>
        <p:nvSpPr>
          <p:cNvPr id="66" name="TextBox 65">
            <a:extLst>
              <a:ext uri="{FF2B5EF4-FFF2-40B4-BE49-F238E27FC236}">
                <a16:creationId xmlns:a16="http://schemas.microsoft.com/office/drawing/2014/main" id="{A305443E-544A-22FA-DF92-D3DF847BAB53}"/>
              </a:ext>
            </a:extLst>
          </p:cNvPr>
          <p:cNvSpPr txBox="1"/>
          <p:nvPr/>
        </p:nvSpPr>
        <p:spPr>
          <a:xfrm>
            <a:off x="1413357" y="3073605"/>
            <a:ext cx="1094514" cy="369332"/>
          </a:xfrm>
          <a:prstGeom prst="rect">
            <a:avLst/>
          </a:prstGeom>
          <a:noFill/>
        </p:spPr>
        <p:txBody>
          <a:bodyPr wrap="square" rtlCol="0">
            <a:spAutoFit/>
          </a:bodyPr>
          <a:lstStyle/>
          <a:p>
            <a:pPr algn="ctr"/>
            <a:r>
              <a:rPr lang="en-GB" dirty="0"/>
              <a:t>BEFORE</a:t>
            </a:r>
          </a:p>
        </p:txBody>
      </p:sp>
      <p:sp>
        <p:nvSpPr>
          <p:cNvPr id="67" name="TextBox 66">
            <a:extLst>
              <a:ext uri="{FF2B5EF4-FFF2-40B4-BE49-F238E27FC236}">
                <a16:creationId xmlns:a16="http://schemas.microsoft.com/office/drawing/2014/main" id="{3C90509C-7C36-927D-37F3-0F468512E71E}"/>
              </a:ext>
            </a:extLst>
          </p:cNvPr>
          <p:cNvSpPr txBox="1"/>
          <p:nvPr/>
        </p:nvSpPr>
        <p:spPr>
          <a:xfrm>
            <a:off x="9499992" y="3012542"/>
            <a:ext cx="1094514" cy="369332"/>
          </a:xfrm>
          <a:prstGeom prst="rect">
            <a:avLst/>
          </a:prstGeom>
          <a:noFill/>
        </p:spPr>
        <p:txBody>
          <a:bodyPr wrap="square" rtlCol="0">
            <a:spAutoFit/>
          </a:bodyPr>
          <a:lstStyle/>
          <a:p>
            <a:pPr algn="ctr"/>
            <a:r>
              <a:rPr lang="en-GB" dirty="0"/>
              <a:t>AFTER</a:t>
            </a:r>
          </a:p>
        </p:txBody>
      </p:sp>
      <p:sp>
        <p:nvSpPr>
          <p:cNvPr id="68" name="TextBox 67">
            <a:extLst>
              <a:ext uri="{FF2B5EF4-FFF2-40B4-BE49-F238E27FC236}">
                <a16:creationId xmlns:a16="http://schemas.microsoft.com/office/drawing/2014/main" id="{9FE3BFE9-994A-594D-824F-AC3C20E7765D}"/>
              </a:ext>
            </a:extLst>
          </p:cNvPr>
          <p:cNvSpPr txBox="1"/>
          <p:nvPr/>
        </p:nvSpPr>
        <p:spPr>
          <a:xfrm>
            <a:off x="5410155" y="3078502"/>
            <a:ext cx="1094514" cy="369332"/>
          </a:xfrm>
          <a:prstGeom prst="rect">
            <a:avLst/>
          </a:prstGeom>
          <a:noFill/>
        </p:spPr>
        <p:txBody>
          <a:bodyPr wrap="square" rtlCol="0">
            <a:spAutoFit/>
          </a:bodyPr>
          <a:lstStyle/>
          <a:p>
            <a:pPr algn="ctr"/>
            <a:r>
              <a:rPr lang="en-GB" dirty="0"/>
              <a:t>DURING</a:t>
            </a:r>
          </a:p>
        </p:txBody>
      </p:sp>
      <p:sp>
        <p:nvSpPr>
          <p:cNvPr id="69" name="TextBox 68">
            <a:extLst>
              <a:ext uri="{FF2B5EF4-FFF2-40B4-BE49-F238E27FC236}">
                <a16:creationId xmlns:a16="http://schemas.microsoft.com/office/drawing/2014/main" id="{3BA954FC-E314-4D75-7585-10D976D557FC}"/>
              </a:ext>
            </a:extLst>
          </p:cNvPr>
          <p:cNvSpPr txBox="1"/>
          <p:nvPr/>
        </p:nvSpPr>
        <p:spPr>
          <a:xfrm>
            <a:off x="228373" y="4601385"/>
            <a:ext cx="748478" cy="307777"/>
          </a:xfrm>
          <a:prstGeom prst="rect">
            <a:avLst/>
          </a:prstGeom>
          <a:noFill/>
        </p:spPr>
        <p:txBody>
          <a:bodyPr wrap="square" rtlCol="0">
            <a:spAutoFit/>
          </a:bodyPr>
          <a:lstStyle/>
          <a:p>
            <a:pPr algn="ctr"/>
            <a:r>
              <a:rPr lang="en-GB" sz="1400" dirty="0">
                <a:solidFill>
                  <a:schemeClr val="tx1">
                    <a:lumMod val="50000"/>
                    <a:lumOff val="50000"/>
                  </a:schemeClr>
                </a:solidFill>
              </a:rPr>
              <a:t>10min</a:t>
            </a:r>
            <a:endParaRPr lang="en-GB" sz="1600" dirty="0">
              <a:solidFill>
                <a:schemeClr val="tx1">
                  <a:lumMod val="50000"/>
                  <a:lumOff val="50000"/>
                </a:schemeClr>
              </a:solidFill>
            </a:endParaRPr>
          </a:p>
        </p:txBody>
      </p:sp>
      <p:sp>
        <p:nvSpPr>
          <p:cNvPr id="70" name="TextBox 69">
            <a:extLst>
              <a:ext uri="{FF2B5EF4-FFF2-40B4-BE49-F238E27FC236}">
                <a16:creationId xmlns:a16="http://schemas.microsoft.com/office/drawing/2014/main" id="{81D01099-22F7-6DFE-004A-BFC825449DF7}"/>
              </a:ext>
            </a:extLst>
          </p:cNvPr>
          <p:cNvSpPr txBox="1"/>
          <p:nvPr/>
        </p:nvSpPr>
        <p:spPr>
          <a:xfrm>
            <a:off x="2102787" y="4589906"/>
            <a:ext cx="824857" cy="307777"/>
          </a:xfrm>
          <a:prstGeom prst="rect">
            <a:avLst/>
          </a:prstGeom>
          <a:noFill/>
        </p:spPr>
        <p:txBody>
          <a:bodyPr wrap="square" rtlCol="0">
            <a:spAutoFit/>
          </a:bodyPr>
          <a:lstStyle/>
          <a:p>
            <a:pPr algn="ctr"/>
            <a:r>
              <a:rPr lang="en-GB" sz="1400" dirty="0">
                <a:solidFill>
                  <a:schemeClr val="tx1">
                    <a:lumMod val="50000"/>
                    <a:lumOff val="50000"/>
                  </a:schemeClr>
                </a:solidFill>
              </a:rPr>
              <a:t>15min</a:t>
            </a:r>
            <a:endParaRPr lang="en-GB" sz="1600" dirty="0">
              <a:solidFill>
                <a:schemeClr val="tx1">
                  <a:lumMod val="50000"/>
                  <a:lumOff val="50000"/>
                </a:schemeClr>
              </a:solidFill>
            </a:endParaRPr>
          </a:p>
        </p:txBody>
      </p:sp>
      <p:sp>
        <p:nvSpPr>
          <p:cNvPr id="76" name="TextBox 75">
            <a:extLst>
              <a:ext uri="{FF2B5EF4-FFF2-40B4-BE49-F238E27FC236}">
                <a16:creationId xmlns:a16="http://schemas.microsoft.com/office/drawing/2014/main" id="{EF90C7E7-24A0-7A44-C31B-F8FD6236851D}"/>
              </a:ext>
            </a:extLst>
          </p:cNvPr>
          <p:cNvSpPr txBox="1"/>
          <p:nvPr/>
        </p:nvSpPr>
        <p:spPr>
          <a:xfrm>
            <a:off x="3047587" y="4611970"/>
            <a:ext cx="810309" cy="307777"/>
          </a:xfrm>
          <a:prstGeom prst="rect">
            <a:avLst/>
          </a:prstGeom>
          <a:noFill/>
        </p:spPr>
        <p:txBody>
          <a:bodyPr wrap="square" rtlCol="0">
            <a:spAutoFit/>
          </a:bodyPr>
          <a:lstStyle/>
          <a:p>
            <a:pPr algn="ctr"/>
            <a:r>
              <a:rPr lang="en-GB" sz="1400" dirty="0">
                <a:solidFill>
                  <a:schemeClr val="accent2"/>
                </a:solidFill>
              </a:rPr>
              <a:t>30min</a:t>
            </a:r>
          </a:p>
        </p:txBody>
      </p:sp>
      <p:sp>
        <p:nvSpPr>
          <p:cNvPr id="77" name="Arrow: Pentagon 76">
            <a:extLst>
              <a:ext uri="{FF2B5EF4-FFF2-40B4-BE49-F238E27FC236}">
                <a16:creationId xmlns:a16="http://schemas.microsoft.com/office/drawing/2014/main" id="{9A9464DF-8BA7-082F-F0AB-D6245BEA5C1B}"/>
              </a:ext>
            </a:extLst>
          </p:cNvPr>
          <p:cNvSpPr/>
          <p:nvPr/>
        </p:nvSpPr>
        <p:spPr>
          <a:xfrm>
            <a:off x="2183396" y="4937531"/>
            <a:ext cx="873581" cy="122228"/>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TextBox 81">
            <a:extLst>
              <a:ext uri="{FF2B5EF4-FFF2-40B4-BE49-F238E27FC236}">
                <a16:creationId xmlns:a16="http://schemas.microsoft.com/office/drawing/2014/main" id="{FE211E45-784C-EC49-7A06-CD3089A679B5}"/>
              </a:ext>
            </a:extLst>
          </p:cNvPr>
          <p:cNvSpPr txBox="1"/>
          <p:nvPr/>
        </p:nvSpPr>
        <p:spPr>
          <a:xfrm>
            <a:off x="6412128" y="5755026"/>
            <a:ext cx="1057318" cy="646331"/>
          </a:xfrm>
          <a:prstGeom prst="rect">
            <a:avLst/>
          </a:prstGeom>
          <a:noFill/>
        </p:spPr>
        <p:txBody>
          <a:bodyPr wrap="square" rtlCol="0">
            <a:spAutoFit/>
          </a:bodyPr>
          <a:lstStyle/>
          <a:p>
            <a:r>
              <a:rPr lang="en-GB" sz="1200" dirty="0">
                <a:solidFill>
                  <a:schemeClr val="accent2"/>
                </a:solidFill>
              </a:rPr>
              <a:t>Verification+ hand-over to OP</a:t>
            </a:r>
          </a:p>
        </p:txBody>
      </p:sp>
      <p:sp>
        <p:nvSpPr>
          <p:cNvPr id="83" name="Arrow: Pentagon 82">
            <a:extLst>
              <a:ext uri="{FF2B5EF4-FFF2-40B4-BE49-F238E27FC236}">
                <a16:creationId xmlns:a16="http://schemas.microsoft.com/office/drawing/2014/main" id="{E91B780C-FBFA-7C42-C1F3-4AA785649D08}"/>
              </a:ext>
            </a:extLst>
          </p:cNvPr>
          <p:cNvSpPr/>
          <p:nvPr/>
        </p:nvSpPr>
        <p:spPr>
          <a:xfrm>
            <a:off x="6500504" y="4931954"/>
            <a:ext cx="690089" cy="137329"/>
          </a:xfrm>
          <a:prstGeom prst="homePlat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TextBox 83">
            <a:extLst>
              <a:ext uri="{FF2B5EF4-FFF2-40B4-BE49-F238E27FC236}">
                <a16:creationId xmlns:a16="http://schemas.microsoft.com/office/drawing/2014/main" id="{EECB0A7E-CF80-8486-67CC-0BBED7557F1B}"/>
              </a:ext>
            </a:extLst>
          </p:cNvPr>
          <p:cNvSpPr txBox="1"/>
          <p:nvPr/>
        </p:nvSpPr>
        <p:spPr>
          <a:xfrm>
            <a:off x="6460083" y="4611970"/>
            <a:ext cx="810309" cy="307777"/>
          </a:xfrm>
          <a:prstGeom prst="rect">
            <a:avLst/>
          </a:prstGeom>
          <a:noFill/>
        </p:spPr>
        <p:txBody>
          <a:bodyPr wrap="square" rtlCol="0">
            <a:spAutoFit/>
          </a:bodyPr>
          <a:lstStyle/>
          <a:p>
            <a:pPr algn="ctr"/>
            <a:r>
              <a:rPr lang="en-GB" sz="1400" dirty="0">
                <a:solidFill>
                  <a:schemeClr val="accent2"/>
                </a:solidFill>
              </a:rPr>
              <a:t>20min</a:t>
            </a:r>
          </a:p>
        </p:txBody>
      </p:sp>
      <p:sp>
        <p:nvSpPr>
          <p:cNvPr id="86" name="TextBox 85">
            <a:extLst>
              <a:ext uri="{FF2B5EF4-FFF2-40B4-BE49-F238E27FC236}">
                <a16:creationId xmlns:a16="http://schemas.microsoft.com/office/drawing/2014/main" id="{9B9F11F3-771E-28AA-FFAC-988006510579}"/>
              </a:ext>
            </a:extLst>
          </p:cNvPr>
          <p:cNvSpPr txBox="1"/>
          <p:nvPr/>
        </p:nvSpPr>
        <p:spPr>
          <a:xfrm>
            <a:off x="7855162" y="5446192"/>
            <a:ext cx="1057318" cy="307777"/>
          </a:xfrm>
          <a:prstGeom prst="rect">
            <a:avLst/>
          </a:prstGeom>
          <a:noFill/>
        </p:spPr>
        <p:txBody>
          <a:bodyPr wrap="square" rtlCol="0">
            <a:spAutoFit/>
          </a:bodyPr>
          <a:lstStyle/>
          <a:p>
            <a:r>
              <a:rPr lang="en-GB" sz="1400" dirty="0"/>
              <a:t>logbook</a:t>
            </a:r>
          </a:p>
        </p:txBody>
      </p:sp>
      <p:sp>
        <p:nvSpPr>
          <p:cNvPr id="88" name="TextBox 87">
            <a:extLst>
              <a:ext uri="{FF2B5EF4-FFF2-40B4-BE49-F238E27FC236}">
                <a16:creationId xmlns:a16="http://schemas.microsoft.com/office/drawing/2014/main" id="{5A3EFD5C-0A12-46FB-5F4B-021ED2C61F34}"/>
              </a:ext>
            </a:extLst>
          </p:cNvPr>
          <p:cNvSpPr txBox="1"/>
          <p:nvPr/>
        </p:nvSpPr>
        <p:spPr>
          <a:xfrm>
            <a:off x="9398458" y="5615948"/>
            <a:ext cx="1057318" cy="738664"/>
          </a:xfrm>
          <a:prstGeom prst="rect">
            <a:avLst/>
          </a:prstGeom>
          <a:noFill/>
        </p:spPr>
        <p:txBody>
          <a:bodyPr wrap="square" rtlCol="0">
            <a:spAutoFit/>
          </a:bodyPr>
          <a:lstStyle/>
          <a:p>
            <a:r>
              <a:rPr lang="en-GB" sz="1400" dirty="0"/>
              <a:t>Overtime sheet (EDH)</a:t>
            </a:r>
          </a:p>
        </p:txBody>
      </p:sp>
      <p:sp>
        <p:nvSpPr>
          <p:cNvPr id="89" name="TextBox 88">
            <a:extLst>
              <a:ext uri="{FF2B5EF4-FFF2-40B4-BE49-F238E27FC236}">
                <a16:creationId xmlns:a16="http://schemas.microsoft.com/office/drawing/2014/main" id="{452D7F41-96D6-A536-E019-03984BE00D48}"/>
              </a:ext>
            </a:extLst>
          </p:cNvPr>
          <p:cNvSpPr txBox="1"/>
          <p:nvPr/>
        </p:nvSpPr>
        <p:spPr>
          <a:xfrm>
            <a:off x="10192065" y="6085649"/>
            <a:ext cx="1057318" cy="523220"/>
          </a:xfrm>
          <a:prstGeom prst="rect">
            <a:avLst/>
          </a:prstGeom>
          <a:noFill/>
        </p:spPr>
        <p:txBody>
          <a:bodyPr wrap="square" rtlCol="0">
            <a:spAutoFit/>
          </a:bodyPr>
          <a:lstStyle/>
          <a:p>
            <a:r>
              <a:rPr lang="en-GB" sz="1400" dirty="0"/>
              <a:t>overtime approvals</a:t>
            </a:r>
          </a:p>
        </p:txBody>
      </p:sp>
      <p:sp>
        <p:nvSpPr>
          <p:cNvPr id="93" name="TextBox 92">
            <a:extLst>
              <a:ext uri="{FF2B5EF4-FFF2-40B4-BE49-F238E27FC236}">
                <a16:creationId xmlns:a16="http://schemas.microsoft.com/office/drawing/2014/main" id="{292F1468-1509-C987-A6B5-5735CBFA171C}"/>
              </a:ext>
            </a:extLst>
          </p:cNvPr>
          <p:cNvSpPr txBox="1"/>
          <p:nvPr/>
        </p:nvSpPr>
        <p:spPr>
          <a:xfrm>
            <a:off x="1252655" y="5624420"/>
            <a:ext cx="1057318" cy="307777"/>
          </a:xfrm>
          <a:prstGeom prst="rect">
            <a:avLst/>
          </a:prstGeom>
          <a:noFill/>
        </p:spPr>
        <p:txBody>
          <a:bodyPr wrap="square" rtlCol="0">
            <a:spAutoFit/>
          </a:bodyPr>
          <a:lstStyle/>
          <a:p>
            <a:r>
              <a:rPr lang="en-GB" sz="1400" dirty="0"/>
              <a:t>Stand-by</a:t>
            </a:r>
          </a:p>
        </p:txBody>
      </p:sp>
      <p:sp>
        <p:nvSpPr>
          <p:cNvPr id="94" name="TextBox 93">
            <a:extLst>
              <a:ext uri="{FF2B5EF4-FFF2-40B4-BE49-F238E27FC236}">
                <a16:creationId xmlns:a16="http://schemas.microsoft.com/office/drawing/2014/main" id="{57E4A9A1-BCF3-5264-8435-CC7F77C259EE}"/>
              </a:ext>
            </a:extLst>
          </p:cNvPr>
          <p:cNvSpPr txBox="1"/>
          <p:nvPr/>
        </p:nvSpPr>
        <p:spPr>
          <a:xfrm>
            <a:off x="2141808" y="5728007"/>
            <a:ext cx="1110828" cy="523220"/>
          </a:xfrm>
          <a:prstGeom prst="rect">
            <a:avLst/>
          </a:prstGeom>
          <a:noFill/>
        </p:spPr>
        <p:txBody>
          <a:bodyPr wrap="square" rtlCol="0">
            <a:spAutoFit/>
          </a:bodyPr>
          <a:lstStyle/>
          <a:p>
            <a:r>
              <a:rPr lang="en-GB" sz="1400" dirty="0"/>
              <a:t>OP </a:t>
            </a:r>
          </a:p>
          <a:p>
            <a:r>
              <a:rPr lang="en-GB" sz="1400" dirty="0"/>
              <a:t>diagnostic</a:t>
            </a:r>
          </a:p>
        </p:txBody>
      </p:sp>
      <p:pic>
        <p:nvPicPr>
          <p:cNvPr id="95" name="Graphic 94" descr="Call center with solid fill">
            <a:extLst>
              <a:ext uri="{FF2B5EF4-FFF2-40B4-BE49-F238E27FC236}">
                <a16:creationId xmlns:a16="http://schemas.microsoft.com/office/drawing/2014/main" id="{9A7EC480-B9E5-9B2E-A38C-E9F3D92C6977}"/>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451922" y="5128795"/>
            <a:ext cx="487153" cy="487153"/>
          </a:xfrm>
          <a:prstGeom prst="rect">
            <a:avLst/>
          </a:prstGeom>
        </p:spPr>
      </p:pic>
      <p:pic>
        <p:nvPicPr>
          <p:cNvPr id="101" name="Graphic 100" descr="Laptop with solid fill">
            <a:extLst>
              <a:ext uri="{FF2B5EF4-FFF2-40B4-BE49-F238E27FC236}">
                <a16:creationId xmlns:a16="http://schemas.microsoft.com/office/drawing/2014/main" id="{3C3DF976-D958-DA69-9683-00711977835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246936" y="5160796"/>
            <a:ext cx="457200" cy="457200"/>
          </a:xfrm>
          <a:prstGeom prst="rect">
            <a:avLst/>
          </a:prstGeom>
        </p:spPr>
      </p:pic>
      <p:pic>
        <p:nvPicPr>
          <p:cNvPr id="103" name="Graphic 102" descr="Checkbox Checked with solid fill">
            <a:extLst>
              <a:ext uri="{FF2B5EF4-FFF2-40B4-BE49-F238E27FC236}">
                <a16:creationId xmlns:a16="http://schemas.microsoft.com/office/drawing/2014/main" id="{7942917B-DCE0-6128-3CE7-3C43E18EC82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454276" y="5059340"/>
            <a:ext cx="676472" cy="676472"/>
          </a:xfrm>
          <a:prstGeom prst="rect">
            <a:avLst/>
          </a:prstGeom>
        </p:spPr>
      </p:pic>
      <p:sp>
        <p:nvSpPr>
          <p:cNvPr id="105" name="Arrow: Pentagon 104">
            <a:extLst>
              <a:ext uri="{FF2B5EF4-FFF2-40B4-BE49-F238E27FC236}">
                <a16:creationId xmlns:a16="http://schemas.microsoft.com/office/drawing/2014/main" id="{CCA3D807-FEC8-F98E-48AA-4F011875E034}"/>
              </a:ext>
            </a:extLst>
          </p:cNvPr>
          <p:cNvSpPr/>
          <p:nvPr/>
        </p:nvSpPr>
        <p:spPr>
          <a:xfrm>
            <a:off x="9450262" y="4919442"/>
            <a:ext cx="576166" cy="139897"/>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7" name="Straight Connector 106">
            <a:extLst>
              <a:ext uri="{FF2B5EF4-FFF2-40B4-BE49-F238E27FC236}">
                <a16:creationId xmlns:a16="http://schemas.microsoft.com/office/drawing/2014/main" id="{FABD4A84-6C2A-F070-BF8E-E037D6DDC684}"/>
              </a:ext>
            </a:extLst>
          </p:cNvPr>
          <p:cNvCxnSpPr>
            <a:cxnSpLocks/>
          </p:cNvCxnSpPr>
          <p:nvPr/>
        </p:nvCxnSpPr>
        <p:spPr>
          <a:xfrm>
            <a:off x="3200918" y="4938528"/>
            <a:ext cx="0" cy="1371785"/>
          </a:xfrm>
          <a:prstGeom prst="line">
            <a:avLst/>
          </a:prstGeom>
          <a:ln w="3175">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19" name="Straight Connector 118">
            <a:extLst>
              <a:ext uri="{FF2B5EF4-FFF2-40B4-BE49-F238E27FC236}">
                <a16:creationId xmlns:a16="http://schemas.microsoft.com/office/drawing/2014/main" id="{AC0C1EEF-00A6-1824-3759-E33DED81D801}"/>
              </a:ext>
            </a:extLst>
          </p:cNvPr>
          <p:cNvCxnSpPr>
            <a:cxnSpLocks/>
          </p:cNvCxnSpPr>
          <p:nvPr/>
        </p:nvCxnSpPr>
        <p:spPr>
          <a:xfrm>
            <a:off x="6454276" y="4938528"/>
            <a:ext cx="0" cy="1462390"/>
          </a:xfrm>
          <a:prstGeom prst="line">
            <a:avLst/>
          </a:prstGeom>
          <a:ln w="3175">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21" name="Straight Connector 120">
            <a:extLst>
              <a:ext uri="{FF2B5EF4-FFF2-40B4-BE49-F238E27FC236}">
                <a16:creationId xmlns:a16="http://schemas.microsoft.com/office/drawing/2014/main" id="{21FFD884-888C-7242-743C-A9B19A52E1A1}"/>
              </a:ext>
            </a:extLst>
          </p:cNvPr>
          <p:cNvCxnSpPr>
            <a:cxnSpLocks/>
          </p:cNvCxnSpPr>
          <p:nvPr/>
        </p:nvCxnSpPr>
        <p:spPr>
          <a:xfrm>
            <a:off x="2123589" y="4919442"/>
            <a:ext cx="0" cy="1371785"/>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23" name="Straight Connector 122">
            <a:extLst>
              <a:ext uri="{FF2B5EF4-FFF2-40B4-BE49-F238E27FC236}">
                <a16:creationId xmlns:a16="http://schemas.microsoft.com/office/drawing/2014/main" id="{262D98B5-F746-A23A-AE14-18BB5D7DA463}"/>
              </a:ext>
            </a:extLst>
          </p:cNvPr>
          <p:cNvCxnSpPr>
            <a:cxnSpLocks/>
          </p:cNvCxnSpPr>
          <p:nvPr/>
        </p:nvCxnSpPr>
        <p:spPr>
          <a:xfrm>
            <a:off x="221267" y="4947055"/>
            <a:ext cx="0" cy="1371785"/>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24" name="Straight Connector 123">
            <a:extLst>
              <a:ext uri="{FF2B5EF4-FFF2-40B4-BE49-F238E27FC236}">
                <a16:creationId xmlns:a16="http://schemas.microsoft.com/office/drawing/2014/main" id="{6FBC8F16-86EE-309E-E088-B8D355CAEF83}"/>
              </a:ext>
            </a:extLst>
          </p:cNvPr>
          <p:cNvCxnSpPr>
            <a:cxnSpLocks/>
          </p:cNvCxnSpPr>
          <p:nvPr/>
        </p:nvCxnSpPr>
        <p:spPr>
          <a:xfrm flipH="1">
            <a:off x="1290755" y="4935477"/>
            <a:ext cx="219" cy="912902"/>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C52EE808-6F07-5BE4-B429-81DA547D56F9}"/>
              </a:ext>
            </a:extLst>
          </p:cNvPr>
          <p:cNvCxnSpPr>
            <a:cxnSpLocks/>
          </p:cNvCxnSpPr>
          <p:nvPr/>
        </p:nvCxnSpPr>
        <p:spPr>
          <a:xfrm>
            <a:off x="7903981" y="4897683"/>
            <a:ext cx="0" cy="856286"/>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sp>
        <p:nvSpPr>
          <p:cNvPr id="129" name="TextBox 128">
            <a:extLst>
              <a:ext uri="{FF2B5EF4-FFF2-40B4-BE49-F238E27FC236}">
                <a16:creationId xmlns:a16="http://schemas.microsoft.com/office/drawing/2014/main" id="{0D5A8564-FBAE-7B92-DFA7-DD9D8E7E5183}"/>
              </a:ext>
            </a:extLst>
          </p:cNvPr>
          <p:cNvSpPr txBox="1"/>
          <p:nvPr/>
        </p:nvSpPr>
        <p:spPr>
          <a:xfrm>
            <a:off x="7865032" y="4622271"/>
            <a:ext cx="600500" cy="276999"/>
          </a:xfrm>
          <a:prstGeom prst="rect">
            <a:avLst/>
          </a:prstGeom>
          <a:noFill/>
        </p:spPr>
        <p:txBody>
          <a:bodyPr wrap="square" rtlCol="0">
            <a:spAutoFit/>
          </a:bodyPr>
          <a:lstStyle/>
          <a:p>
            <a:pPr algn="ctr"/>
            <a:r>
              <a:rPr lang="en-GB" sz="1200" dirty="0">
                <a:solidFill>
                  <a:schemeClr val="tx1">
                    <a:lumMod val="50000"/>
                    <a:lumOff val="50000"/>
                  </a:schemeClr>
                </a:solidFill>
              </a:rPr>
              <a:t>20min</a:t>
            </a:r>
          </a:p>
        </p:txBody>
      </p:sp>
      <p:cxnSp>
        <p:nvCxnSpPr>
          <p:cNvPr id="135" name="Straight Connector 134">
            <a:extLst>
              <a:ext uri="{FF2B5EF4-FFF2-40B4-BE49-F238E27FC236}">
                <a16:creationId xmlns:a16="http://schemas.microsoft.com/office/drawing/2014/main" id="{88ABB45D-80DB-AB5F-78C5-D2A7C1507138}"/>
              </a:ext>
            </a:extLst>
          </p:cNvPr>
          <p:cNvCxnSpPr>
            <a:cxnSpLocks/>
          </p:cNvCxnSpPr>
          <p:nvPr/>
        </p:nvCxnSpPr>
        <p:spPr>
          <a:xfrm>
            <a:off x="9417431" y="4942301"/>
            <a:ext cx="0" cy="1230017"/>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136" name="Straight Connector 135">
            <a:extLst>
              <a:ext uri="{FF2B5EF4-FFF2-40B4-BE49-F238E27FC236}">
                <a16:creationId xmlns:a16="http://schemas.microsoft.com/office/drawing/2014/main" id="{DB75E1AC-6CEA-7D02-9A3F-36960BB77F5B}"/>
              </a:ext>
            </a:extLst>
          </p:cNvPr>
          <p:cNvCxnSpPr>
            <a:cxnSpLocks/>
          </p:cNvCxnSpPr>
          <p:nvPr/>
        </p:nvCxnSpPr>
        <p:spPr>
          <a:xfrm>
            <a:off x="10218404" y="4897683"/>
            <a:ext cx="0" cy="1677209"/>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sp>
        <p:nvSpPr>
          <p:cNvPr id="138" name="Arrow: Pentagon 137">
            <a:extLst>
              <a:ext uri="{FF2B5EF4-FFF2-40B4-BE49-F238E27FC236}">
                <a16:creationId xmlns:a16="http://schemas.microsoft.com/office/drawing/2014/main" id="{F926C99B-37C6-A23E-CC7B-4F6AADF424C3}"/>
              </a:ext>
            </a:extLst>
          </p:cNvPr>
          <p:cNvSpPr/>
          <p:nvPr/>
        </p:nvSpPr>
        <p:spPr>
          <a:xfrm>
            <a:off x="10266771" y="4909162"/>
            <a:ext cx="576166" cy="139897"/>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9" name="Straight Connector 138">
            <a:extLst>
              <a:ext uri="{FF2B5EF4-FFF2-40B4-BE49-F238E27FC236}">
                <a16:creationId xmlns:a16="http://schemas.microsoft.com/office/drawing/2014/main" id="{8745EFEB-55D1-5A09-90C3-9408D7053A9C}"/>
              </a:ext>
            </a:extLst>
          </p:cNvPr>
          <p:cNvCxnSpPr>
            <a:cxnSpLocks/>
          </p:cNvCxnSpPr>
          <p:nvPr/>
        </p:nvCxnSpPr>
        <p:spPr>
          <a:xfrm>
            <a:off x="11066129" y="4897683"/>
            <a:ext cx="0" cy="1353544"/>
          </a:xfrm>
          <a:prstGeom prst="line">
            <a:avLst/>
          </a:prstGeom>
          <a:ln w="3175">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pic>
        <p:nvPicPr>
          <p:cNvPr id="141" name="Graphic 140" descr="Clipboard with solid fill">
            <a:extLst>
              <a:ext uri="{FF2B5EF4-FFF2-40B4-BE49-F238E27FC236}">
                <a16:creationId xmlns:a16="http://schemas.microsoft.com/office/drawing/2014/main" id="{B56D8C6B-0A86-5DF1-FA88-DB23880B97D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974176" y="5083628"/>
            <a:ext cx="458413" cy="458413"/>
          </a:xfrm>
          <a:prstGeom prst="rect">
            <a:avLst/>
          </a:prstGeom>
        </p:spPr>
      </p:pic>
      <p:pic>
        <p:nvPicPr>
          <p:cNvPr id="145" name="Graphic 144" descr="Coins with solid fill">
            <a:extLst>
              <a:ext uri="{FF2B5EF4-FFF2-40B4-BE49-F238E27FC236}">
                <a16:creationId xmlns:a16="http://schemas.microsoft.com/office/drawing/2014/main" id="{A68C3BB5-39BE-0B63-A189-CF2D4F8B929A}"/>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520459" y="5090737"/>
            <a:ext cx="495370" cy="495370"/>
          </a:xfrm>
          <a:prstGeom prst="rect">
            <a:avLst/>
          </a:prstGeom>
        </p:spPr>
      </p:pic>
      <p:pic>
        <p:nvPicPr>
          <p:cNvPr id="147" name="Graphic 146" descr="Clipboard Badge with solid fill">
            <a:extLst>
              <a:ext uri="{FF2B5EF4-FFF2-40B4-BE49-F238E27FC236}">
                <a16:creationId xmlns:a16="http://schemas.microsoft.com/office/drawing/2014/main" id="{67E3BEE6-3123-BCDD-8FAA-E0D5EA3F37E0}"/>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0404006" y="5108139"/>
            <a:ext cx="474854" cy="474854"/>
          </a:xfrm>
          <a:prstGeom prst="rect">
            <a:avLst/>
          </a:prstGeom>
        </p:spPr>
      </p:pic>
      <p:sp>
        <p:nvSpPr>
          <p:cNvPr id="148" name="TextBox 147">
            <a:extLst>
              <a:ext uri="{FF2B5EF4-FFF2-40B4-BE49-F238E27FC236}">
                <a16:creationId xmlns:a16="http://schemas.microsoft.com/office/drawing/2014/main" id="{6D0BE91F-72B7-C521-FCA0-4A84A9778233}"/>
              </a:ext>
            </a:extLst>
          </p:cNvPr>
          <p:cNvSpPr txBox="1"/>
          <p:nvPr/>
        </p:nvSpPr>
        <p:spPr>
          <a:xfrm>
            <a:off x="11044105" y="5549708"/>
            <a:ext cx="1006249" cy="738664"/>
          </a:xfrm>
          <a:prstGeom prst="rect">
            <a:avLst/>
          </a:prstGeom>
          <a:noFill/>
        </p:spPr>
        <p:txBody>
          <a:bodyPr wrap="square" rtlCol="0">
            <a:spAutoFit/>
          </a:bodyPr>
          <a:lstStyle/>
          <a:p>
            <a:r>
              <a:rPr lang="en-GB" sz="1400" dirty="0"/>
              <a:t>OP meeting</a:t>
            </a:r>
          </a:p>
          <a:p>
            <a:r>
              <a:rPr lang="en-GB" sz="1400" dirty="0"/>
              <a:t>AFT review</a:t>
            </a:r>
          </a:p>
        </p:txBody>
      </p:sp>
      <p:sp>
        <p:nvSpPr>
          <p:cNvPr id="149" name="Arrow: Pentagon 148">
            <a:extLst>
              <a:ext uri="{FF2B5EF4-FFF2-40B4-BE49-F238E27FC236}">
                <a16:creationId xmlns:a16="http://schemas.microsoft.com/office/drawing/2014/main" id="{3DFC0BA8-FE39-56E2-7A00-C5DB66804E1E}"/>
              </a:ext>
            </a:extLst>
          </p:cNvPr>
          <p:cNvSpPr/>
          <p:nvPr/>
        </p:nvSpPr>
        <p:spPr>
          <a:xfrm>
            <a:off x="11117364" y="4919442"/>
            <a:ext cx="576166" cy="139897"/>
          </a:xfrm>
          <a:prstGeom prst="homePlat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1" name="TextBox 150">
            <a:extLst>
              <a:ext uri="{FF2B5EF4-FFF2-40B4-BE49-F238E27FC236}">
                <a16:creationId xmlns:a16="http://schemas.microsoft.com/office/drawing/2014/main" id="{4B0328BA-4791-50D9-C250-C6C31BB0C03B}"/>
              </a:ext>
            </a:extLst>
          </p:cNvPr>
          <p:cNvSpPr txBox="1"/>
          <p:nvPr/>
        </p:nvSpPr>
        <p:spPr>
          <a:xfrm>
            <a:off x="9365357" y="4622271"/>
            <a:ext cx="600500" cy="276999"/>
          </a:xfrm>
          <a:prstGeom prst="rect">
            <a:avLst/>
          </a:prstGeom>
          <a:noFill/>
        </p:spPr>
        <p:txBody>
          <a:bodyPr wrap="square" rtlCol="0">
            <a:spAutoFit/>
          </a:bodyPr>
          <a:lstStyle/>
          <a:p>
            <a:pPr algn="ctr"/>
            <a:r>
              <a:rPr lang="en-GB" sz="1200" dirty="0">
                <a:solidFill>
                  <a:schemeClr val="tx1">
                    <a:lumMod val="50000"/>
                    <a:lumOff val="50000"/>
                  </a:schemeClr>
                </a:solidFill>
              </a:rPr>
              <a:t>5min</a:t>
            </a:r>
          </a:p>
        </p:txBody>
      </p:sp>
      <p:sp>
        <p:nvSpPr>
          <p:cNvPr id="152" name="TextBox 151">
            <a:extLst>
              <a:ext uri="{FF2B5EF4-FFF2-40B4-BE49-F238E27FC236}">
                <a16:creationId xmlns:a16="http://schemas.microsoft.com/office/drawing/2014/main" id="{782F8BDE-4B89-D268-D817-A7FBBC32ADF2}"/>
              </a:ext>
            </a:extLst>
          </p:cNvPr>
          <p:cNvSpPr txBox="1"/>
          <p:nvPr/>
        </p:nvSpPr>
        <p:spPr>
          <a:xfrm>
            <a:off x="10179058" y="4622271"/>
            <a:ext cx="600500" cy="276999"/>
          </a:xfrm>
          <a:prstGeom prst="rect">
            <a:avLst/>
          </a:prstGeom>
          <a:noFill/>
        </p:spPr>
        <p:txBody>
          <a:bodyPr wrap="square" rtlCol="0">
            <a:spAutoFit/>
          </a:bodyPr>
          <a:lstStyle/>
          <a:p>
            <a:pPr algn="ctr"/>
            <a:r>
              <a:rPr lang="en-GB" sz="1200" dirty="0">
                <a:solidFill>
                  <a:schemeClr val="tx1">
                    <a:lumMod val="50000"/>
                    <a:lumOff val="50000"/>
                  </a:schemeClr>
                </a:solidFill>
              </a:rPr>
              <a:t>15min</a:t>
            </a:r>
          </a:p>
        </p:txBody>
      </p:sp>
      <p:sp>
        <p:nvSpPr>
          <p:cNvPr id="153" name="TextBox 152">
            <a:extLst>
              <a:ext uri="{FF2B5EF4-FFF2-40B4-BE49-F238E27FC236}">
                <a16:creationId xmlns:a16="http://schemas.microsoft.com/office/drawing/2014/main" id="{9A636B2A-2B4D-A233-D0DD-A26E751FAA3E}"/>
              </a:ext>
            </a:extLst>
          </p:cNvPr>
          <p:cNvSpPr txBox="1"/>
          <p:nvPr/>
        </p:nvSpPr>
        <p:spPr>
          <a:xfrm>
            <a:off x="11047079" y="4622271"/>
            <a:ext cx="600500" cy="276999"/>
          </a:xfrm>
          <a:prstGeom prst="rect">
            <a:avLst/>
          </a:prstGeom>
          <a:noFill/>
        </p:spPr>
        <p:txBody>
          <a:bodyPr wrap="square" rtlCol="0">
            <a:spAutoFit/>
          </a:bodyPr>
          <a:lstStyle/>
          <a:p>
            <a:pPr algn="ctr"/>
            <a:r>
              <a:rPr lang="en-GB" sz="1200" dirty="0">
                <a:solidFill>
                  <a:schemeClr val="tx1">
                    <a:lumMod val="50000"/>
                    <a:lumOff val="50000"/>
                  </a:schemeClr>
                </a:solidFill>
              </a:rPr>
              <a:t>20min</a:t>
            </a:r>
          </a:p>
        </p:txBody>
      </p:sp>
      <p:sp>
        <p:nvSpPr>
          <p:cNvPr id="9" name="TextBox 8">
            <a:extLst>
              <a:ext uri="{FF2B5EF4-FFF2-40B4-BE49-F238E27FC236}">
                <a16:creationId xmlns:a16="http://schemas.microsoft.com/office/drawing/2014/main" id="{4C6D8E9C-CF21-1274-8991-85C6DB7050AF}"/>
              </a:ext>
            </a:extLst>
          </p:cNvPr>
          <p:cNvSpPr txBox="1"/>
          <p:nvPr/>
        </p:nvSpPr>
        <p:spPr>
          <a:xfrm>
            <a:off x="5571701" y="2719996"/>
            <a:ext cx="810309" cy="307777"/>
          </a:xfrm>
          <a:prstGeom prst="rect">
            <a:avLst/>
          </a:prstGeom>
          <a:noFill/>
        </p:spPr>
        <p:txBody>
          <a:bodyPr wrap="square" rtlCol="0">
            <a:spAutoFit/>
          </a:bodyPr>
          <a:lstStyle/>
          <a:p>
            <a:pPr algn="ctr"/>
            <a:r>
              <a:rPr lang="en-GB" sz="1400" dirty="0">
                <a:solidFill>
                  <a:schemeClr val="bg1"/>
                </a:solidFill>
              </a:rPr>
              <a:t>48min</a:t>
            </a:r>
          </a:p>
        </p:txBody>
      </p:sp>
      <p:sp>
        <p:nvSpPr>
          <p:cNvPr id="29" name="TextBox 28">
            <a:extLst>
              <a:ext uri="{FF2B5EF4-FFF2-40B4-BE49-F238E27FC236}">
                <a16:creationId xmlns:a16="http://schemas.microsoft.com/office/drawing/2014/main" id="{F9A79F95-9AB9-8EE0-F13A-FB641D43C8F0}"/>
              </a:ext>
            </a:extLst>
          </p:cNvPr>
          <p:cNvSpPr txBox="1"/>
          <p:nvPr/>
        </p:nvSpPr>
        <p:spPr>
          <a:xfrm>
            <a:off x="9744545" y="2700907"/>
            <a:ext cx="810309" cy="307777"/>
          </a:xfrm>
          <a:prstGeom prst="rect">
            <a:avLst/>
          </a:prstGeom>
          <a:noFill/>
        </p:spPr>
        <p:txBody>
          <a:bodyPr wrap="square" rtlCol="0">
            <a:spAutoFit/>
          </a:bodyPr>
          <a:lstStyle/>
          <a:p>
            <a:pPr algn="ctr"/>
            <a:r>
              <a:rPr lang="en-GB" sz="1400" dirty="0">
                <a:solidFill>
                  <a:schemeClr val="bg1"/>
                </a:solidFill>
              </a:rPr>
              <a:t>90min</a:t>
            </a:r>
          </a:p>
        </p:txBody>
      </p:sp>
      <p:sp>
        <p:nvSpPr>
          <p:cNvPr id="30" name="TextBox 29">
            <a:extLst>
              <a:ext uri="{FF2B5EF4-FFF2-40B4-BE49-F238E27FC236}">
                <a16:creationId xmlns:a16="http://schemas.microsoft.com/office/drawing/2014/main" id="{5AA3E5FA-6A87-A739-11A2-B20E1F3F4BF4}"/>
              </a:ext>
            </a:extLst>
          </p:cNvPr>
          <p:cNvSpPr txBox="1"/>
          <p:nvPr/>
        </p:nvSpPr>
        <p:spPr>
          <a:xfrm>
            <a:off x="1748587" y="2743244"/>
            <a:ext cx="810309" cy="307777"/>
          </a:xfrm>
          <a:prstGeom prst="rect">
            <a:avLst/>
          </a:prstGeom>
          <a:noFill/>
        </p:spPr>
        <p:txBody>
          <a:bodyPr wrap="square" rtlCol="0">
            <a:spAutoFit/>
          </a:bodyPr>
          <a:lstStyle/>
          <a:p>
            <a:pPr algn="ctr"/>
            <a:r>
              <a:rPr lang="en-GB" sz="1400" dirty="0">
                <a:solidFill>
                  <a:schemeClr val="bg1"/>
                </a:solidFill>
              </a:rPr>
              <a:t>25min</a:t>
            </a:r>
          </a:p>
        </p:txBody>
      </p:sp>
      <p:sp>
        <p:nvSpPr>
          <p:cNvPr id="4" name="Footer Placeholder 3">
            <a:extLst>
              <a:ext uri="{FF2B5EF4-FFF2-40B4-BE49-F238E27FC236}">
                <a16:creationId xmlns:a16="http://schemas.microsoft.com/office/drawing/2014/main" id="{81FFDA8C-72BA-36D1-8E53-A4E3D5CC00BC}"/>
              </a:ext>
            </a:extLst>
          </p:cNvPr>
          <p:cNvSpPr>
            <a:spLocks noGrp="1"/>
          </p:cNvSpPr>
          <p:nvPr>
            <p:ph type="ftr" sz="quarter" idx="11"/>
          </p:nvPr>
        </p:nvSpPr>
        <p:spPr/>
        <p:txBody>
          <a:bodyPr/>
          <a:lstStyle/>
          <a:p>
            <a:r>
              <a:rPr lang="en-GB"/>
              <a:t>Joint Accelerator Performance Workshop 2024</a:t>
            </a:r>
            <a:endParaRPr lang="en-CH" dirty="0"/>
          </a:p>
        </p:txBody>
      </p:sp>
      <p:pic>
        <p:nvPicPr>
          <p:cNvPr id="7" name="Graphic 6" descr="Construction worker female with solid fill">
            <a:extLst>
              <a:ext uri="{FF2B5EF4-FFF2-40B4-BE49-F238E27FC236}">
                <a16:creationId xmlns:a16="http://schemas.microsoft.com/office/drawing/2014/main" id="{154E7470-4F6F-ED75-A548-83CB48E1F9B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230646" y="2749689"/>
            <a:ext cx="600500" cy="600500"/>
          </a:xfrm>
          <a:prstGeom prst="rect">
            <a:avLst/>
          </a:prstGeom>
        </p:spPr>
      </p:pic>
      <p:pic>
        <p:nvPicPr>
          <p:cNvPr id="8" name="Graphic 7" descr="Office worker male with solid fill">
            <a:extLst>
              <a:ext uri="{FF2B5EF4-FFF2-40B4-BE49-F238E27FC236}">
                <a16:creationId xmlns:a16="http://schemas.microsoft.com/office/drawing/2014/main" id="{596F1A3A-68FF-D51F-EB29-EE68E065509E}"/>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7999268" y="2188368"/>
            <a:ext cx="531628" cy="531628"/>
          </a:xfrm>
          <a:prstGeom prst="rect">
            <a:avLst/>
          </a:prstGeom>
        </p:spPr>
      </p:pic>
      <p:cxnSp>
        <p:nvCxnSpPr>
          <p:cNvPr id="10" name="Straight Connector 9">
            <a:extLst>
              <a:ext uri="{FF2B5EF4-FFF2-40B4-BE49-F238E27FC236}">
                <a16:creationId xmlns:a16="http://schemas.microsoft.com/office/drawing/2014/main" id="{8D0389FD-E7B0-A9D0-D27F-8B527DF97022}"/>
              </a:ext>
            </a:extLst>
          </p:cNvPr>
          <p:cNvCxnSpPr>
            <a:cxnSpLocks/>
          </p:cNvCxnSpPr>
          <p:nvPr/>
        </p:nvCxnSpPr>
        <p:spPr>
          <a:xfrm>
            <a:off x="3141334" y="4341512"/>
            <a:ext cx="0" cy="938352"/>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0EA208C2-AF83-8669-7666-27CA75BC2BB3}"/>
              </a:ext>
            </a:extLst>
          </p:cNvPr>
          <p:cNvCxnSpPr/>
          <p:nvPr/>
        </p:nvCxnSpPr>
        <p:spPr>
          <a:xfrm>
            <a:off x="3141334" y="2152793"/>
            <a:ext cx="0" cy="1116419"/>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1BEC52CA-A1BA-7DB6-5645-E25C3C1F204D}"/>
              </a:ext>
            </a:extLst>
          </p:cNvPr>
          <p:cNvCxnSpPr/>
          <p:nvPr/>
        </p:nvCxnSpPr>
        <p:spPr>
          <a:xfrm>
            <a:off x="7737807" y="2141852"/>
            <a:ext cx="0" cy="1116419"/>
          </a:xfrm>
          <a:prstGeom prst="line">
            <a:avLst/>
          </a:prstGeom>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5F70ED86-8532-395F-E38C-0D0614A5DA12}"/>
              </a:ext>
            </a:extLst>
          </p:cNvPr>
          <p:cNvSpPr txBox="1"/>
          <p:nvPr/>
        </p:nvSpPr>
        <p:spPr>
          <a:xfrm>
            <a:off x="6500504" y="4027274"/>
            <a:ext cx="1614820" cy="369332"/>
          </a:xfrm>
          <a:prstGeom prst="rect">
            <a:avLst/>
          </a:prstGeom>
          <a:noFill/>
        </p:spPr>
        <p:txBody>
          <a:bodyPr wrap="square" rtlCol="0">
            <a:spAutoFit/>
          </a:bodyPr>
          <a:lstStyle/>
          <a:p>
            <a:pPr algn="ctr"/>
            <a:r>
              <a:rPr lang="en-GB" dirty="0"/>
              <a:t>BEAM BACK</a:t>
            </a:r>
          </a:p>
        </p:txBody>
      </p:sp>
      <p:sp>
        <p:nvSpPr>
          <p:cNvPr id="16" name="TextBox 15">
            <a:extLst>
              <a:ext uri="{FF2B5EF4-FFF2-40B4-BE49-F238E27FC236}">
                <a16:creationId xmlns:a16="http://schemas.microsoft.com/office/drawing/2014/main" id="{D1805B36-D91A-43F9-585C-FB40ACCE8372}"/>
              </a:ext>
            </a:extLst>
          </p:cNvPr>
          <p:cNvSpPr txBox="1"/>
          <p:nvPr/>
        </p:nvSpPr>
        <p:spPr>
          <a:xfrm>
            <a:off x="2678375" y="3948843"/>
            <a:ext cx="925917" cy="369332"/>
          </a:xfrm>
          <a:prstGeom prst="rect">
            <a:avLst/>
          </a:prstGeom>
          <a:noFill/>
        </p:spPr>
        <p:txBody>
          <a:bodyPr wrap="square" rtlCol="0">
            <a:spAutoFit/>
          </a:bodyPr>
          <a:lstStyle/>
          <a:p>
            <a:pPr algn="ctr"/>
            <a:r>
              <a:rPr lang="en-GB" dirty="0"/>
              <a:t>CALL</a:t>
            </a:r>
          </a:p>
        </p:txBody>
      </p:sp>
      <p:cxnSp>
        <p:nvCxnSpPr>
          <p:cNvPr id="17" name="Straight Connector 16">
            <a:extLst>
              <a:ext uri="{FF2B5EF4-FFF2-40B4-BE49-F238E27FC236}">
                <a16:creationId xmlns:a16="http://schemas.microsoft.com/office/drawing/2014/main" id="{79ECEDE5-093B-8FCA-B381-37B3E4B11779}"/>
              </a:ext>
            </a:extLst>
          </p:cNvPr>
          <p:cNvCxnSpPr>
            <a:cxnSpLocks/>
          </p:cNvCxnSpPr>
          <p:nvPr/>
        </p:nvCxnSpPr>
        <p:spPr>
          <a:xfrm>
            <a:off x="7230909" y="4499072"/>
            <a:ext cx="0" cy="1150124"/>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18" name="Graphic 17" descr="Construction worker female with solid fill">
            <a:extLst>
              <a:ext uri="{FF2B5EF4-FFF2-40B4-BE49-F238E27FC236}">
                <a16:creationId xmlns:a16="http://schemas.microsoft.com/office/drawing/2014/main" id="{70C6E203-D6F2-8082-96CB-3DCF3BC1201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739892" y="2945242"/>
            <a:ext cx="600500" cy="600500"/>
          </a:xfrm>
          <a:prstGeom prst="rect">
            <a:avLst/>
          </a:prstGeom>
        </p:spPr>
      </p:pic>
      <p:sp>
        <p:nvSpPr>
          <p:cNvPr id="3" name="Date Placeholder 2">
            <a:extLst>
              <a:ext uri="{FF2B5EF4-FFF2-40B4-BE49-F238E27FC236}">
                <a16:creationId xmlns:a16="http://schemas.microsoft.com/office/drawing/2014/main" id="{DCA2D802-3362-33EF-C764-013739360AEF}"/>
              </a:ext>
            </a:extLst>
          </p:cNvPr>
          <p:cNvSpPr>
            <a:spLocks noGrp="1"/>
          </p:cNvSpPr>
          <p:nvPr>
            <p:ph type="dt" sz="half" idx="10"/>
          </p:nvPr>
        </p:nvSpPr>
        <p:spPr/>
        <p:txBody>
          <a:bodyPr/>
          <a:lstStyle/>
          <a:p>
            <a:r>
              <a:rPr lang="de-CH"/>
              <a:t>12.12.24 | Kostas Papastergiou </a:t>
            </a:r>
            <a:endParaRPr lang="en-CH" dirty="0"/>
          </a:p>
        </p:txBody>
      </p:sp>
      <p:sp>
        <p:nvSpPr>
          <p:cNvPr id="6" name="Slide Number Placeholder 5">
            <a:extLst>
              <a:ext uri="{FF2B5EF4-FFF2-40B4-BE49-F238E27FC236}">
                <a16:creationId xmlns:a16="http://schemas.microsoft.com/office/drawing/2014/main" id="{954D46D0-1A71-26A1-2C89-0DB14F4807F8}"/>
              </a:ext>
            </a:extLst>
          </p:cNvPr>
          <p:cNvSpPr>
            <a:spLocks noGrp="1"/>
          </p:cNvSpPr>
          <p:nvPr>
            <p:ph type="sldNum" sz="quarter" idx="12"/>
          </p:nvPr>
        </p:nvSpPr>
        <p:spPr/>
        <p:txBody>
          <a:bodyPr/>
          <a:lstStyle/>
          <a:p>
            <a:r>
              <a:rPr lang="en-GB"/>
              <a:t>	</a:t>
            </a:r>
            <a:fld id="{7A5CF2A5-AD27-EF4B-AC83-94768BAA60C8}" type="slidenum">
              <a:rPr lang="en-CH" smtClean="0"/>
              <a:pPr/>
              <a:t>8</a:t>
            </a:fld>
            <a:endParaRPr lang="en-CH" dirty="0"/>
          </a:p>
        </p:txBody>
      </p:sp>
    </p:spTree>
    <p:extLst>
      <p:ext uri="{BB962C8B-B14F-4D97-AF65-F5344CB8AC3E}">
        <p14:creationId xmlns:p14="http://schemas.microsoft.com/office/powerpoint/2010/main" val="3982051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D0C83-AFE0-98D2-AD17-7CD55E6FC9DD}"/>
              </a:ext>
            </a:extLst>
          </p:cNvPr>
          <p:cNvSpPr>
            <a:spLocks noGrp="1"/>
          </p:cNvSpPr>
          <p:nvPr>
            <p:ph type="title"/>
          </p:nvPr>
        </p:nvSpPr>
        <p:spPr/>
        <p:txBody>
          <a:bodyPr/>
          <a:lstStyle/>
          <a:p>
            <a:r>
              <a:rPr lang="en-US" dirty="0"/>
              <a:t>Do remote interventions cut time/cost</a:t>
            </a:r>
            <a:endParaRPr lang="en-CH" dirty="0"/>
          </a:p>
        </p:txBody>
      </p:sp>
      <p:sp>
        <p:nvSpPr>
          <p:cNvPr id="3" name="TextBox 2">
            <a:extLst>
              <a:ext uri="{FF2B5EF4-FFF2-40B4-BE49-F238E27FC236}">
                <a16:creationId xmlns:a16="http://schemas.microsoft.com/office/drawing/2014/main" id="{09DBB2F2-9D14-A14D-5A57-4AEEBA57560B}"/>
              </a:ext>
            </a:extLst>
          </p:cNvPr>
          <p:cNvSpPr txBox="1"/>
          <p:nvPr/>
        </p:nvSpPr>
        <p:spPr>
          <a:xfrm>
            <a:off x="952499" y="2114550"/>
            <a:ext cx="3038475" cy="1477328"/>
          </a:xfrm>
          <a:prstGeom prst="rect">
            <a:avLst/>
          </a:prstGeom>
          <a:noFill/>
        </p:spPr>
        <p:txBody>
          <a:bodyPr wrap="square" rtlCol="0">
            <a:spAutoFit/>
          </a:bodyPr>
          <a:lstStyle/>
          <a:p>
            <a:r>
              <a:rPr lang="en-GB" b="1" dirty="0"/>
              <a:t>Actual</a:t>
            </a:r>
            <a:r>
              <a:rPr lang="en-GB" dirty="0"/>
              <a:t> time refers to the time spent by the person carrying out the intervention. This corresponds to the actual “machine down time”.</a:t>
            </a:r>
          </a:p>
        </p:txBody>
      </p:sp>
      <p:sp>
        <p:nvSpPr>
          <p:cNvPr id="5" name="TextBox 4">
            <a:extLst>
              <a:ext uri="{FF2B5EF4-FFF2-40B4-BE49-F238E27FC236}">
                <a16:creationId xmlns:a16="http://schemas.microsoft.com/office/drawing/2014/main" id="{4F06CCB2-526C-A636-A2EE-A0A965992B3F}"/>
              </a:ext>
            </a:extLst>
          </p:cNvPr>
          <p:cNvSpPr txBox="1"/>
          <p:nvPr/>
        </p:nvSpPr>
        <p:spPr>
          <a:xfrm>
            <a:off x="952499" y="4015740"/>
            <a:ext cx="2933700" cy="1477328"/>
          </a:xfrm>
          <a:prstGeom prst="rect">
            <a:avLst/>
          </a:prstGeom>
          <a:noFill/>
        </p:spPr>
        <p:txBody>
          <a:bodyPr wrap="square" rtlCol="0">
            <a:spAutoFit/>
          </a:bodyPr>
          <a:lstStyle/>
          <a:p>
            <a:r>
              <a:rPr lang="en-GB" b="1" dirty="0"/>
              <a:t>Accounted</a:t>
            </a:r>
            <a:r>
              <a:rPr lang="en-GB" dirty="0"/>
              <a:t> time refers to the intervention time including travel time. This reflects better the actual overtime paid out cost.</a:t>
            </a:r>
          </a:p>
        </p:txBody>
      </p:sp>
      <p:graphicFrame>
        <p:nvGraphicFramePr>
          <p:cNvPr id="6" name="Chart 5">
            <a:extLst>
              <a:ext uri="{FF2B5EF4-FFF2-40B4-BE49-F238E27FC236}">
                <a16:creationId xmlns:a16="http://schemas.microsoft.com/office/drawing/2014/main" id="{FAF862E5-1313-68D7-FB13-08200380A679}"/>
              </a:ext>
            </a:extLst>
          </p:cNvPr>
          <p:cNvGraphicFramePr>
            <a:graphicFrameLocks/>
          </p:cNvGraphicFramePr>
          <p:nvPr>
            <p:extLst>
              <p:ext uri="{D42A27DB-BD31-4B8C-83A1-F6EECF244321}">
                <p14:modId xmlns:p14="http://schemas.microsoft.com/office/powerpoint/2010/main" val="2917094973"/>
              </p:ext>
            </p:extLst>
          </p:nvPr>
        </p:nvGraphicFramePr>
        <p:xfrm>
          <a:off x="4240530" y="1690688"/>
          <a:ext cx="6697980" cy="3539490"/>
        </p:xfrm>
        <a:graphic>
          <a:graphicData uri="http://schemas.openxmlformats.org/drawingml/2006/chart">
            <c:chart xmlns:c="http://schemas.openxmlformats.org/drawingml/2006/chart" xmlns:r="http://schemas.openxmlformats.org/officeDocument/2006/relationships" r:id="rId2"/>
          </a:graphicData>
        </a:graphic>
      </p:graphicFrame>
      <p:sp>
        <p:nvSpPr>
          <p:cNvPr id="7" name="Footer Placeholder 6">
            <a:extLst>
              <a:ext uri="{FF2B5EF4-FFF2-40B4-BE49-F238E27FC236}">
                <a16:creationId xmlns:a16="http://schemas.microsoft.com/office/drawing/2014/main" id="{735C203B-0597-9B54-6426-92F37A538A50}"/>
              </a:ext>
            </a:extLst>
          </p:cNvPr>
          <p:cNvSpPr>
            <a:spLocks noGrp="1"/>
          </p:cNvSpPr>
          <p:nvPr>
            <p:ph type="ftr" sz="quarter" idx="11"/>
          </p:nvPr>
        </p:nvSpPr>
        <p:spPr/>
        <p:txBody>
          <a:bodyPr/>
          <a:lstStyle/>
          <a:p>
            <a:r>
              <a:rPr lang="en-GB"/>
              <a:t>Joint Accelerator Performance Workshop 2024</a:t>
            </a:r>
            <a:endParaRPr lang="en-CH" dirty="0"/>
          </a:p>
        </p:txBody>
      </p:sp>
      <p:sp>
        <p:nvSpPr>
          <p:cNvPr id="4" name="Date Placeholder 3">
            <a:extLst>
              <a:ext uri="{FF2B5EF4-FFF2-40B4-BE49-F238E27FC236}">
                <a16:creationId xmlns:a16="http://schemas.microsoft.com/office/drawing/2014/main" id="{DB14D26A-9B17-7369-CB8C-A1A8D9D47934}"/>
              </a:ext>
            </a:extLst>
          </p:cNvPr>
          <p:cNvSpPr>
            <a:spLocks noGrp="1"/>
          </p:cNvSpPr>
          <p:nvPr>
            <p:ph type="dt" sz="half" idx="10"/>
          </p:nvPr>
        </p:nvSpPr>
        <p:spPr/>
        <p:txBody>
          <a:bodyPr/>
          <a:lstStyle/>
          <a:p>
            <a:r>
              <a:rPr lang="de-CH"/>
              <a:t>12.12.24 | Kostas Papastergiou </a:t>
            </a:r>
            <a:endParaRPr lang="en-CH" dirty="0"/>
          </a:p>
        </p:txBody>
      </p:sp>
      <p:sp>
        <p:nvSpPr>
          <p:cNvPr id="9" name="Slide Number Placeholder 8">
            <a:extLst>
              <a:ext uri="{FF2B5EF4-FFF2-40B4-BE49-F238E27FC236}">
                <a16:creationId xmlns:a16="http://schemas.microsoft.com/office/drawing/2014/main" id="{C9B6F1A1-D2A9-13AE-F485-9B86BE99C10A}"/>
              </a:ext>
            </a:extLst>
          </p:cNvPr>
          <p:cNvSpPr>
            <a:spLocks noGrp="1"/>
          </p:cNvSpPr>
          <p:nvPr>
            <p:ph type="sldNum" sz="quarter" idx="12"/>
          </p:nvPr>
        </p:nvSpPr>
        <p:spPr/>
        <p:txBody>
          <a:bodyPr/>
          <a:lstStyle/>
          <a:p>
            <a:r>
              <a:rPr lang="en-GB"/>
              <a:t>	</a:t>
            </a:r>
            <a:fld id="{7A5CF2A5-AD27-EF4B-AC83-94768BAA60C8}" type="slidenum">
              <a:rPr lang="en-CH" smtClean="0"/>
              <a:pPr/>
              <a:t>9</a:t>
            </a:fld>
            <a:endParaRPr lang="en-CH" dirty="0"/>
          </a:p>
        </p:txBody>
      </p:sp>
    </p:spTree>
    <p:extLst>
      <p:ext uri="{BB962C8B-B14F-4D97-AF65-F5344CB8AC3E}">
        <p14:creationId xmlns:p14="http://schemas.microsoft.com/office/powerpoint/2010/main" val="29126042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_rels/webextension2.xml.rels><?xml version="1.0" encoding="UTF-8" standalone="yes"?>
<Relationships xmlns="http://schemas.openxmlformats.org/package/2006/relationships"><Relationship Id="rId1" Type="http://schemas.openxmlformats.org/officeDocument/2006/relationships/image" Target="../media/image35.png"/></Relationships>
</file>

<file path=ppt/webextensions/_rels/webextension3.xml.rels><?xml version="1.0" encoding="UTF-8" standalone="yes"?>
<Relationships xmlns="http://schemas.openxmlformats.org/package/2006/relationships"><Relationship Id="rId1" Type="http://schemas.openxmlformats.org/officeDocument/2006/relationships/image" Target="../media/image37.png"/></Relationships>
</file>

<file path=ppt/webextensions/_rels/webextension4.xml.rels><?xml version="1.0" encoding="UTF-8" standalone="yes"?>
<Relationships xmlns="http://schemas.openxmlformats.org/package/2006/relationships"><Relationship Id="rId1" Type="http://schemas.openxmlformats.org/officeDocument/2006/relationships/image" Target="../media/image38.png"/></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A143F882-257D-4229-A2D8-FDEE806163FD}">
  <we:reference id="wa104051163" version="1.2.0.3" store="en-US" storeType="OMEX"/>
  <we:alternateReferences>
    <we:reference id="WA104051163" version="1.2.0.3" store=""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4C119AFD-3264-4AD5-B523-AA8F00C59E60}">
  <we:reference id="wa104295828" version="1.10.0.0" store="en-GB" storeType="OMEX"/>
  <we:alternateReferences>
    <we:reference id="WA104295828" version="1.10.0.0" store="" storeType="OMEX"/>
  </we:alternateReferences>
  <we:properties>
    <we:property name="__labs__" value="{&quot;configuration&quot;:{&quot;appVersion&quot;:{&quot;major&quot;:1,&quot;minor&quot;:0},&quot;components&quot;:[{&quot;type&quot;:&quot;Labs.Components.ActivityComponent&quot;,&quot;name&quot;:&quot;papastergiou.web.cern.ch/pollit/results.php?questionID=wuask&quot;,&quot;values&quot;:{},&quot;data&quot;:{&quot;uri&quot;:&quot;papastergiou.web.cern.ch/pollit/results.php?questionID=wuask&quot;},&quot;secure&quot;:false}],&quot;name&quot;:&quot;papastergiou.web.cern.ch/pollit/results.php?questionID=wuask&quot;,&quot;timeline&quot;:null,&quot;analytics&quot;:null},&quot;hostVersion&quot;:{&quot;major&quot;:0,&quot;minor&quot;:1}}"/>
  </we:properties>
  <we:bindings/>
  <we:snapshot xmlns:r="http://schemas.openxmlformats.org/officeDocument/2006/relationships" r:embed="rId1"/>
</we:webextension>
</file>

<file path=ppt/webextensions/webextension3.xml><?xml version="1.0" encoding="utf-8"?>
<we:webextension xmlns:we="http://schemas.microsoft.com/office/webextensions/webextension/2010/11" id="{CD07984B-90B5-47BF-AFEF-DEFBF5C1D875}">
  <we:reference id="wa104295828" version="1.10.0.0" store="en-GB" storeType="OMEX"/>
  <we:alternateReferences>
    <we:reference id="WA104295828" version="1.10.0.0" store="" storeType="OMEX"/>
  </we:alternateReferences>
  <we:properties>
    <we:property name="__labs__" value="{&quot;configuration&quot;:{&quot;appVersion&quot;:{&quot;major&quot;:1,&quot;minor&quot;:0},&quot;components&quot;:[{&quot;type&quot;:&quot;Labs.Components.ActivityComponent&quot;,&quot;name&quot;:&quot;papastergiou.web.cern.ch/pollit/results.php?questionID=opask&quot;,&quot;values&quot;:{},&quot;data&quot;:{&quot;uri&quot;:&quot;papastergiou.web.cern.ch/pollit/results.php?questionID=opask&quot;},&quot;secure&quot;:false}],&quot;name&quot;:&quot;papastergiou.web.cern.ch/pollit/results.php?questionID=opask&quot;,&quot;timeline&quot;:null,&quot;analytics&quot;:null},&quot;hostVersion&quot;:{&quot;major&quot;:0,&quot;minor&quot;:1}}"/>
  </we:properties>
  <we:bindings/>
  <we:snapshot xmlns:r="http://schemas.openxmlformats.org/officeDocument/2006/relationships" r:embed="rId1"/>
</we:webextension>
</file>

<file path=ppt/webextensions/webextension4.xml><?xml version="1.0" encoding="utf-8"?>
<we:webextension xmlns:we="http://schemas.microsoft.com/office/webextensions/webextension/2010/11" id="{8E6AB3B4-F116-4E67-B25D-7E5673EF58B6}">
  <we:reference id="wa104295828" version="1.10.0.0" store="en-GB" storeType="OMEX"/>
  <we:alternateReferences>
    <we:reference id="WA104295828" version="1.10.0.0" store="" storeType="OMEX"/>
  </we:alternateReferences>
  <we:properties>
    <we:property name="__labs__" value="{&quot;configuration&quot;:{&quot;appVersion&quot;:{&quot;major&quot;:1,&quot;minor&quot;:0},&quot;components&quot;:[{&quot;type&quot;:&quot;Labs.Components.ActivityComponent&quot;,&quot;name&quot;:&quot;papastergiou.web.cern.ch/pollit/results.php?questionID=enask&quot;,&quot;values&quot;:{},&quot;data&quot;:{&quot;uri&quot;:&quot;papastergiou.web.cern.ch/pollit/results.php?questionID=enask&quot;},&quot;secure&quot;:false}],&quot;name&quot;:&quot;papastergiou.web.cern.ch/pollit/results.php?questionID=enask&quot;,&quot;timeline&quot;:null,&quot;analytics&quot;:null},&quot;hostVersion&quot;:{&quot;major&quot;:0,&quot;minor&quot;:1}}"/>
  </we:properties>
  <we:bindings/>
  <we:snapshot xmlns:r="http://schemas.openxmlformats.org/officeDocument/2006/relationships" r:embed="rId1"/>
</we:webextension>
</file>

<file path=docProps/app.xml><?xml version="1.0" encoding="utf-8"?>
<Properties xmlns="http://schemas.openxmlformats.org/officeDocument/2006/extended-properties" xmlns:vt="http://schemas.openxmlformats.org/officeDocument/2006/docPropsVTypes">
  <TotalTime>12768</TotalTime>
  <Words>2060</Words>
  <Application>Microsoft Macintosh PowerPoint</Application>
  <PresentationFormat>Widescreen</PresentationFormat>
  <Paragraphs>412</Paragraphs>
  <Slides>31</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AppleSystemUIFont</vt:lpstr>
      <vt:lpstr>Aptos</vt:lpstr>
      <vt:lpstr>Aptos Display</vt:lpstr>
      <vt:lpstr>Arial</vt:lpstr>
      <vt:lpstr>Helvetica Neue</vt:lpstr>
      <vt:lpstr>Menlo-Regular</vt:lpstr>
      <vt:lpstr>PT Sans</vt:lpstr>
      <vt:lpstr>Office Theme</vt:lpstr>
      <vt:lpstr>Time spent on interventions  from equipment experts/piquet </vt:lpstr>
      <vt:lpstr>Outline</vt:lpstr>
      <vt:lpstr>Why analyse stand-by data</vt:lpstr>
      <vt:lpstr>Dataset  &amp; Thanks</vt:lpstr>
      <vt:lpstr>2,749,340 h</vt:lpstr>
      <vt:lpstr>42,629         15,398</vt:lpstr>
      <vt:lpstr>Anatomy of an on-site intervention</vt:lpstr>
      <vt:lpstr>Anatomy of a remote intervention</vt:lpstr>
      <vt:lpstr>Do remote interventions cut time/cost</vt:lpstr>
      <vt:lpstr>What is the trend of remote interventions</vt:lpstr>
      <vt:lpstr>What is the trend of interventions duration</vt:lpstr>
      <vt:lpstr>Machines run with 99% availability</vt:lpstr>
      <vt:lpstr>What is the cost of machine availability</vt:lpstr>
      <vt:lpstr>What is the cost of machine availability</vt:lpstr>
      <vt:lpstr>What is the potential benefit from automation?</vt:lpstr>
      <vt:lpstr>Complex Interventions</vt:lpstr>
      <vt:lpstr>Number of overtime claims per week</vt:lpstr>
      <vt:lpstr>Number of overtime claims per week</vt:lpstr>
      <vt:lpstr>Number of overtime claims per week</vt:lpstr>
      <vt:lpstr>PowerPoint Presentation</vt:lpstr>
      <vt:lpstr>Anatomy of an on-site intervention</vt:lpstr>
      <vt:lpstr>Efficient Particle Accelerators</vt:lpstr>
      <vt:lpstr>Conclusions</vt:lpstr>
      <vt:lpstr>Proposals</vt:lpstr>
      <vt:lpstr>PowerPoint Presentation</vt:lpstr>
      <vt:lpstr>Annex</vt:lpstr>
      <vt:lpstr>On-site vs remote interventions per technology</vt:lpstr>
      <vt:lpstr>On-site vs remote interventions per service</vt:lpstr>
      <vt:lpstr>Example of standby hours evolution</vt:lpstr>
      <vt:lpstr>Example of total interventions evolution</vt:lpstr>
      <vt:lpstr>Definitions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Kostas Papastergiou</dc:creator>
  <cp:lastModifiedBy>Konstantinos Papastergiou</cp:lastModifiedBy>
  <cp:revision>79</cp:revision>
  <dcterms:created xsi:type="dcterms:W3CDTF">2024-11-29T13:59:21Z</dcterms:created>
  <dcterms:modified xsi:type="dcterms:W3CDTF">2024-12-14T14:14:58Z</dcterms:modified>
</cp:coreProperties>
</file>