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60" d="100"/>
          <a:sy n="160" d="100"/>
        </p:scale>
        <p:origin x="784" y="1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80437400b0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80437400b0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1b4dbd7e0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1b4dbd7e0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1b5f851a8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1b5f851a8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19b582e68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319b582e68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Highlight what needs to be done. What’s the difference of what needs to be done. EG. WP8 under development, AFT in need of consolidation &amp; extensions. Eq fault tracking to be standardised and streamlined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1bf83d98ba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1bf83d98ba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19b582e68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19b582e689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1b5f851a83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1b5f851a83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Cttb supported collaborative activity (DPP) Marcin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1d93413124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31d93413124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Cttb supported collaborative activity (DPP) Marcin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81fee14b82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281fee14b82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We need someone to drive all this effort on the high level</a:t>
            </a:r>
            <a:endParaRPr sz="1800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31bf83d98ba_0_9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31bf83d98ba_0_9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89b8fb602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89b8fb602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19b582e6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19b582e6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bf83d98ba_0_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1bf83d98ba_0_7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1ca13234ca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1ca13234ca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19b582e68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19b582e689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1b5f851a8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1b5f851a8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be reworked a bit more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1bf83d98ba_0_8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1bf83d98ba_0_8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1d864cb30d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1d864cb30d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861AA"/>
              </a:buClr>
              <a:buSzPts val="4800"/>
              <a:buNone/>
              <a:defRPr sz="4800">
                <a:solidFill>
                  <a:srgbClr val="3861AA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/>
          <p:nvPr/>
        </p:nvSpPr>
        <p:spPr>
          <a:xfrm>
            <a:off x="0" y="3049175"/>
            <a:ext cx="9144000" cy="20943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 b="1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/>
          <p:nvPr/>
        </p:nvSpPr>
        <p:spPr>
          <a:xfrm>
            <a:off x="0" y="4833100"/>
            <a:ext cx="9144000" cy="310500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311700" y="916988"/>
            <a:ext cx="8520600" cy="36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b="1">
                <a:solidFill>
                  <a:srgbClr val="FFFFFF"/>
                </a:solidFill>
              </a:defRPr>
            </a:lvl1pPr>
            <a:lvl2pPr lvl="1" rtl="0">
              <a:buNone/>
              <a:defRPr b="1">
                <a:solidFill>
                  <a:srgbClr val="FFFFFF"/>
                </a:solidFill>
              </a:defRPr>
            </a:lvl2pPr>
            <a:lvl3pPr lvl="2" rtl="0">
              <a:buNone/>
              <a:defRPr b="1">
                <a:solidFill>
                  <a:srgbClr val="FFFFFF"/>
                </a:solidFill>
              </a:defRPr>
            </a:lvl3pPr>
            <a:lvl4pPr lvl="3" rtl="0">
              <a:buNone/>
              <a:defRPr b="1">
                <a:solidFill>
                  <a:srgbClr val="FFFFFF"/>
                </a:solidFill>
              </a:defRPr>
            </a:lvl4pPr>
            <a:lvl5pPr lvl="4" rtl="0">
              <a:buNone/>
              <a:defRPr b="1">
                <a:solidFill>
                  <a:srgbClr val="FFFFFF"/>
                </a:solidFill>
              </a:defRPr>
            </a:lvl5pPr>
            <a:lvl6pPr lvl="5" rtl="0">
              <a:buNone/>
              <a:defRPr b="1">
                <a:solidFill>
                  <a:srgbClr val="FFFFFF"/>
                </a:solidFill>
              </a:defRPr>
            </a:lvl6pPr>
            <a:lvl7pPr lvl="6" rtl="0">
              <a:buNone/>
              <a:defRPr b="1">
                <a:solidFill>
                  <a:srgbClr val="FFFFFF"/>
                </a:solidFill>
              </a:defRPr>
            </a:lvl7pPr>
            <a:lvl8pPr lvl="7" rtl="0">
              <a:buNone/>
              <a:defRPr b="1">
                <a:solidFill>
                  <a:srgbClr val="FFFFFF"/>
                </a:solidFill>
              </a:defRPr>
            </a:lvl8pPr>
            <a:lvl9pPr lvl="8" rtl="0">
              <a:buNone/>
              <a:defRPr b="1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69" name="Google Shape;69;p16"/>
          <p:cNvCxnSpPr/>
          <p:nvPr/>
        </p:nvCxnSpPr>
        <p:spPr>
          <a:xfrm>
            <a:off x="0" y="4795225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0" name="Google Shape;70;p16"/>
          <p:cNvCxnSpPr/>
          <p:nvPr/>
        </p:nvCxnSpPr>
        <p:spPr>
          <a:xfrm>
            <a:off x="324750" y="818038"/>
            <a:ext cx="8494500" cy="600"/>
          </a:xfrm>
          <a:prstGeom prst="straightConnector1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16"/>
          <p:cNvSpPr txBox="1">
            <a:spLocks noGrp="1"/>
          </p:cNvSpPr>
          <p:nvPr>
            <p:ph type="title" idx="2"/>
          </p:nvPr>
        </p:nvSpPr>
        <p:spPr>
          <a:xfrm>
            <a:off x="0" y="4772650"/>
            <a:ext cx="8494500" cy="34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9" name="Google Shape;89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" name="Google Shape;90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●"/>
              <a:defRPr/>
            </a:lvl1pPr>
            <a:lvl2pPr marL="914400" lvl="1" indent="-331469" algn="l">
              <a:spcBef>
                <a:spcPts val="1600"/>
              </a:spcBef>
              <a:spcAft>
                <a:spcPts val="0"/>
              </a:spcAft>
              <a:buSzPts val="1620"/>
              <a:buChar char="○"/>
              <a:defRPr/>
            </a:lvl2pPr>
            <a:lvl3pPr marL="1371600" lvl="2" indent="-325755" algn="l">
              <a:spcBef>
                <a:spcPts val="1600"/>
              </a:spcBef>
              <a:spcAft>
                <a:spcPts val="0"/>
              </a:spcAft>
              <a:buSzPts val="1530"/>
              <a:buChar char="■"/>
              <a:defRPr/>
            </a:lvl3pPr>
            <a:lvl4pPr marL="1828800" lvl="3" indent="-331469" algn="l">
              <a:spcBef>
                <a:spcPts val="1600"/>
              </a:spcBef>
              <a:spcAft>
                <a:spcPts val="0"/>
              </a:spcAft>
              <a:buSzPts val="1620"/>
              <a:buChar char="●"/>
              <a:defRPr/>
            </a:lvl4pPr>
            <a:lvl5pPr marL="2286000" lvl="4" indent="-342900" algn="l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l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l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l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ftr" idx="11"/>
          </p:nvPr>
        </p:nvSpPr>
        <p:spPr>
          <a:xfrm>
            <a:off x="902043" y="4767263"/>
            <a:ext cx="7176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972/contributions/6159192/" TargetMode="External"/><Relationship Id="rId3" Type="http://schemas.openxmlformats.org/officeDocument/2006/relationships/hyperlink" Target="https://inspirehep.net/files/02c089d7361bb619d86cec2a4b9d317a" TargetMode="External"/><Relationship Id="rId7" Type="http://schemas.openxmlformats.org/officeDocument/2006/relationships/hyperlink" Target="https://indico.cern.ch/event/1429250/contributions/6083944/subcontributions/498337/attachments/2923288/5133682/2024_09_09_TE_mini_workshop_ML_initiatives_MPE_CB_v2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indico.cern.ch/event/1378926/contributions/5795645/attachments/2801164/4887907/RAWG_hybrid_failure_prediction_20240215_V4.pdf" TargetMode="External"/><Relationship Id="rId5" Type="http://schemas.openxmlformats.org/officeDocument/2006/relationships/hyperlink" Target="https://indico.cern.ch/event/1429250/contributions/6084022/subcontributions/498341/attachments/2922567/5129819/AI-based%20tools%20for%20image%20processing%20for%20MSC.pdf" TargetMode="External"/><Relationship Id="rId4" Type="http://schemas.openxmlformats.org/officeDocument/2006/relationships/hyperlink" Target="https://indico.cern.ch/event/1282921/contributions/5389714/attachments/2640127/4568772/20230503_BLM_reliability_and_ML_proposals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5522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contributions/6159175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contributions/6159175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display/AFT/Fault+Review+Instruct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contributions/6159189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 noGrp="1"/>
          </p:cNvSpPr>
          <p:nvPr>
            <p:ph type="ctrTitle"/>
          </p:nvPr>
        </p:nvSpPr>
        <p:spPr>
          <a:xfrm>
            <a:off x="208275" y="153950"/>
            <a:ext cx="8702100" cy="25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Automatic Fault Analysis </a:t>
            </a:r>
            <a:br>
              <a:rPr lang="en" sz="4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4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&amp; Prognostics</a:t>
            </a:r>
            <a:endParaRPr sz="4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JAP Workshop 12.12.2024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6"/>
          <p:cNvSpPr txBox="1">
            <a:spLocks noGrp="1"/>
          </p:cNvSpPr>
          <p:nvPr>
            <p:ph type="subTitle" idx="1"/>
          </p:nvPr>
        </p:nvSpPr>
        <p:spPr>
          <a:xfrm>
            <a:off x="150" y="3283275"/>
            <a:ext cx="9144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0">
                <a:solidFill>
                  <a:schemeClr val="lt1"/>
                </a:solidFill>
              </a:rPr>
              <a:t>A. Asko*, B. Bradu, S. Deghaye, L. Delprat, L. Felsberger, R. Garcia, A. Huschauer, I. Kozsar, A. Lasheen, K. Papastergiou, C. Roderick, F. Velotti, R. Ximenes, C. Zamantzas</a:t>
            </a:r>
            <a:endParaRPr sz="1600" b="0"/>
          </a:p>
        </p:txBody>
      </p:sp>
      <p:pic>
        <p:nvPicPr>
          <p:cNvPr id="115" name="Google Shape;11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" y="4140675"/>
            <a:ext cx="1002825" cy="10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5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Prognostics - Current status</a:t>
            </a:r>
            <a:endParaRPr/>
          </a:p>
        </p:txBody>
      </p:sp>
      <p:sp>
        <p:nvSpPr>
          <p:cNvPr id="261" name="Google Shape;261;p35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262" name="Google Shape;262;p35"/>
          <p:cNvSpPr txBox="1">
            <a:spLocks noGrp="1"/>
          </p:cNvSpPr>
          <p:nvPr>
            <p:ph type="body" idx="1"/>
          </p:nvPr>
        </p:nvSpPr>
        <p:spPr>
          <a:xfrm>
            <a:off x="311700" y="916988"/>
            <a:ext cx="8520600" cy="36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lot of data is being gathered in various systems that can be used for fault analysis and prognostics, but…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Data</a:t>
            </a:r>
            <a:r>
              <a:rPr lang="en"/>
              <a:t> is </a:t>
            </a:r>
            <a:r>
              <a:rPr lang="en" b="1"/>
              <a:t>distributed</a:t>
            </a:r>
            <a:r>
              <a:rPr lang="en"/>
              <a:t> among different systems making </a:t>
            </a:r>
            <a:r>
              <a:rPr lang="en" b="1"/>
              <a:t>analysis</a:t>
            </a:r>
            <a:r>
              <a:rPr lang="en"/>
              <a:t> </a:t>
            </a:r>
            <a:r>
              <a:rPr lang="en" b="1"/>
              <a:t>challenging</a:t>
            </a:r>
            <a:r>
              <a:rPr lang="en"/>
              <a:t> </a:t>
            </a:r>
            <a:r>
              <a:rPr lang="en" sz="1100" i="1"/>
              <a:t>(NXCALS, AFT, EAM, etc.)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</a:t>
            </a:r>
            <a:r>
              <a:rPr lang="en" b="1"/>
              <a:t>analysis</a:t>
            </a:r>
            <a:r>
              <a:rPr lang="en"/>
              <a:t>, when existing, sometimes</a:t>
            </a:r>
            <a:r>
              <a:rPr lang="en" b="1"/>
              <a:t> primitive</a:t>
            </a:r>
            <a:r>
              <a:rPr lang="en"/>
              <a:t> &amp; </a:t>
            </a:r>
            <a:r>
              <a:rPr lang="en" b="1"/>
              <a:t>diverse</a:t>
            </a:r>
            <a:r>
              <a:rPr lang="en"/>
              <a:t> between teams </a:t>
            </a:r>
            <a:r>
              <a:rPr lang="en" sz="1100" i="1"/>
              <a:t>(due to data gathering complexity, lack of time etc.)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lot of </a:t>
            </a:r>
            <a:r>
              <a:rPr lang="en" b="1"/>
              <a:t>manual</a:t>
            </a:r>
            <a:r>
              <a:rPr lang="en"/>
              <a:t> </a:t>
            </a:r>
            <a:r>
              <a:rPr lang="en" b="1"/>
              <a:t>effort</a:t>
            </a:r>
            <a:r>
              <a:rPr lang="en"/>
              <a:t> &amp; </a:t>
            </a:r>
            <a:r>
              <a:rPr lang="en" b="1"/>
              <a:t>expertise</a:t>
            </a:r>
            <a:r>
              <a:rPr lang="en"/>
              <a:t> required to make sense of available data </a:t>
            </a:r>
            <a:endParaRPr/>
          </a:p>
        </p:txBody>
      </p:sp>
      <p:sp>
        <p:nvSpPr>
          <p:cNvPr id="263" name="Google Shape;263;p35"/>
          <p:cNvSpPr txBox="1"/>
          <p:nvPr/>
        </p:nvSpPr>
        <p:spPr>
          <a:xfrm>
            <a:off x="327800" y="3849325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Currently challenging to establish a common workflow </a:t>
            </a:r>
            <a:b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&amp; proactively use existing data</a:t>
            </a: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64" name="Google Shape;264;p35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6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Prognostics - Proactive analysis</a:t>
            </a:r>
            <a:endParaRPr/>
          </a:p>
        </p:txBody>
      </p:sp>
      <p:sp>
        <p:nvSpPr>
          <p:cNvPr id="270" name="Google Shape;270;p36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271" name="Google Shape;271;p36"/>
          <p:cNvSpPr txBox="1"/>
          <p:nvPr/>
        </p:nvSpPr>
        <p:spPr>
          <a:xfrm>
            <a:off x="319800" y="4322375"/>
            <a:ext cx="8504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Various efforts are in place but </a:t>
            </a:r>
            <a:r>
              <a:rPr lang="en" sz="18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progress is slow </a:t>
            </a: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due to limited resources</a:t>
            </a: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2" name="Google Shape;272;p36"/>
          <p:cNvSpPr txBox="1">
            <a:spLocks noGrp="1"/>
          </p:cNvSpPr>
          <p:nvPr>
            <p:ph type="body" idx="1"/>
          </p:nvPr>
        </p:nvSpPr>
        <p:spPr>
          <a:xfrm>
            <a:off x="311700" y="917000"/>
            <a:ext cx="87198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In some cases </a:t>
            </a:r>
            <a:r>
              <a:rPr lang="en" sz="1700" b="1"/>
              <a:t>significant</a:t>
            </a:r>
            <a:r>
              <a:rPr lang="en" sz="1700"/>
              <a:t> </a:t>
            </a:r>
            <a:r>
              <a:rPr lang="en" sz="1700" b="1"/>
              <a:t>effort</a:t>
            </a:r>
            <a:r>
              <a:rPr lang="en" sz="1700"/>
              <a:t> has been invested to proactively </a:t>
            </a:r>
            <a:r>
              <a:rPr lang="en" sz="1700" b="1"/>
              <a:t>analyse</a:t>
            </a:r>
            <a:r>
              <a:rPr lang="en" sz="1700"/>
              <a:t> existing data to: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Generate detailed reports on system condition </a:t>
            </a:r>
            <a:endParaRPr sz="1100" i="1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Validate potential problems and prevent faults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Identify needed interventions and future consolidations </a:t>
            </a:r>
            <a:r>
              <a:rPr lang="en" sz="1100" i="1"/>
              <a:t>(</a:t>
            </a:r>
            <a:r>
              <a:rPr lang="en" sz="1100" i="1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CRG</a:t>
            </a:r>
            <a:r>
              <a:rPr lang="en" sz="1100" i="1"/>
              <a:t>, </a:t>
            </a:r>
            <a:r>
              <a:rPr lang="en" sz="1100" i="1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BLM</a:t>
            </a:r>
            <a:r>
              <a:rPr lang="en" sz="1100" i="1"/>
              <a:t>)</a:t>
            </a:r>
            <a:endParaRPr sz="17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Further </a:t>
            </a:r>
            <a:r>
              <a:rPr lang="en" sz="1700" b="1"/>
              <a:t>research</a:t>
            </a:r>
            <a:r>
              <a:rPr lang="en" sz="1700"/>
              <a:t> on…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Anomaly detection for prognostics is visible in multiple expert teams</a:t>
            </a:r>
            <a:endParaRPr sz="1100" i="1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Initial ML &amp; AI attempts are slowly being developed </a:t>
            </a:r>
            <a:r>
              <a:rPr lang="en" sz="1100" i="1"/>
              <a:t>(</a:t>
            </a:r>
            <a:r>
              <a:rPr lang="en" sz="1100" i="1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MSC</a:t>
            </a:r>
            <a:r>
              <a:rPr lang="en" sz="1100" i="1"/>
              <a:t>, </a:t>
            </a:r>
            <a:r>
              <a:rPr lang="en" sz="1100" i="1" u="sng">
                <a:solidFill>
                  <a:schemeClr val="hlink"/>
                </a:solidFill>
                <a:hlinkClick r:id="rId6"/>
              </a:rPr>
              <a:t>HSE</a:t>
            </a:r>
            <a:r>
              <a:rPr lang="en" sz="1100" i="1"/>
              <a:t>, </a:t>
            </a:r>
            <a:r>
              <a:rPr lang="en" sz="1100" i="1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 Dipole Circuits</a:t>
            </a:r>
            <a:r>
              <a:rPr lang="en" sz="1100" i="1"/>
              <a:t>)</a:t>
            </a:r>
            <a:endParaRPr sz="1100" i="1"/>
          </a:p>
        </p:txBody>
      </p:sp>
      <p:sp>
        <p:nvSpPr>
          <p:cNvPr id="273" name="Google Shape;273;p36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74" name="Google Shape;274;p36"/>
          <p:cNvSpPr txBox="1"/>
          <p:nvPr/>
        </p:nvSpPr>
        <p:spPr>
          <a:xfrm>
            <a:off x="6144000" y="12029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(</a:t>
            </a:r>
            <a:r>
              <a:rPr lang="en" sz="1100" i="1" u="sng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talk from R. Murillo-Garcia</a:t>
            </a: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Tracking - Future vision</a:t>
            </a:r>
            <a:endParaRPr/>
          </a:p>
        </p:txBody>
      </p:sp>
      <p:sp>
        <p:nvSpPr>
          <p:cNvPr id="280" name="Google Shape;280;p37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81" name="Google Shape;281;p37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37"/>
          <p:cNvSpPr/>
          <p:nvPr/>
        </p:nvSpPr>
        <p:spPr>
          <a:xfrm>
            <a:off x="4972175" y="916575"/>
            <a:ext cx="3944965" cy="837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7"/>
          <p:cNvSpPr/>
          <p:nvPr/>
        </p:nvSpPr>
        <p:spPr>
          <a:xfrm>
            <a:off x="596549" y="916575"/>
            <a:ext cx="2604788" cy="341145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Accelerators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37"/>
          <p:cNvSpPr/>
          <p:nvPr/>
        </p:nvSpPr>
        <p:spPr>
          <a:xfrm>
            <a:off x="6790200" y="2321326"/>
            <a:ext cx="2078215" cy="200655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Equipment Fault Tracking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7"/>
          <p:cNvSpPr/>
          <p:nvPr/>
        </p:nvSpPr>
        <p:spPr>
          <a:xfrm>
            <a:off x="3709075" y="2321325"/>
            <a:ext cx="2573427" cy="200655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EPA WP8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37"/>
          <p:cNvSpPr/>
          <p:nvPr/>
        </p:nvSpPr>
        <p:spPr>
          <a:xfrm>
            <a:off x="959137" y="2516875"/>
            <a:ext cx="1879593" cy="5107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Beam parameters</a:t>
            </a:r>
            <a:endParaRPr sz="1300"/>
          </a:p>
        </p:txBody>
      </p:sp>
      <p:sp>
        <p:nvSpPr>
          <p:cNvPr id="287" name="Google Shape;287;p37"/>
          <p:cNvSpPr/>
          <p:nvPr/>
        </p:nvSpPr>
        <p:spPr>
          <a:xfrm>
            <a:off x="959137" y="3080225"/>
            <a:ext cx="1879593" cy="591525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Controls/</a:t>
            </a:r>
            <a:r>
              <a:rPr lang="en" sz="1300">
                <a:solidFill>
                  <a:schemeClr val="lt1"/>
                </a:solidFill>
              </a:rPr>
              <a:t>I</a:t>
            </a: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nterlock</a:t>
            </a:r>
            <a:endParaRPr sz="1300"/>
          </a:p>
        </p:txBody>
      </p:sp>
      <p:sp>
        <p:nvSpPr>
          <p:cNvPr id="288" name="Google Shape;288;p37"/>
          <p:cNvSpPr/>
          <p:nvPr/>
        </p:nvSpPr>
        <p:spPr>
          <a:xfrm>
            <a:off x="959138" y="3779975"/>
            <a:ext cx="1879593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Equipment</a:t>
            </a:r>
            <a:endParaRPr sz="1300"/>
          </a:p>
        </p:txBody>
      </p:sp>
      <p:sp>
        <p:nvSpPr>
          <p:cNvPr id="289" name="Google Shape;289;p37"/>
          <p:cNvSpPr/>
          <p:nvPr/>
        </p:nvSpPr>
        <p:spPr>
          <a:xfrm>
            <a:off x="3877075" y="3575250"/>
            <a:ext cx="2265488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12700" cap="flat" cmpd="sng">
            <a:solidFill>
              <a:srgbClr val="3861A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WP8 APIs</a:t>
            </a:r>
            <a:endParaRPr sz="1300"/>
          </a:p>
        </p:txBody>
      </p:sp>
      <p:sp>
        <p:nvSpPr>
          <p:cNvPr id="290" name="Google Shape;290;p37"/>
          <p:cNvSpPr/>
          <p:nvPr/>
        </p:nvSpPr>
        <p:spPr>
          <a:xfrm>
            <a:off x="3870175" y="3027625"/>
            <a:ext cx="2258319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12700" cap="flat" cmpd="sng">
            <a:solidFill>
              <a:srgbClr val="3861A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Auto-diagnose</a:t>
            </a:r>
            <a:endParaRPr sz="1300"/>
          </a:p>
        </p:txBody>
      </p:sp>
      <p:sp>
        <p:nvSpPr>
          <p:cNvPr id="291" name="Google Shape;291;p37"/>
          <p:cNvSpPr/>
          <p:nvPr/>
        </p:nvSpPr>
        <p:spPr>
          <a:xfrm>
            <a:off x="3877206" y="3297134"/>
            <a:ext cx="2265488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12700" cap="flat" cmpd="sng">
            <a:solidFill>
              <a:srgbClr val="3861A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Auto-config</a:t>
            </a:r>
            <a:endParaRPr sz="1300"/>
          </a:p>
        </p:txBody>
      </p:sp>
      <p:sp>
        <p:nvSpPr>
          <p:cNvPr id="292" name="Google Shape;292;p37"/>
          <p:cNvSpPr/>
          <p:nvPr/>
        </p:nvSpPr>
        <p:spPr>
          <a:xfrm>
            <a:off x="6600839" y="1166102"/>
            <a:ext cx="2159158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AFT GUI &amp; DB</a:t>
            </a:r>
            <a:endParaRPr sz="1300"/>
          </a:p>
        </p:txBody>
      </p:sp>
      <p:sp>
        <p:nvSpPr>
          <p:cNvPr id="293" name="Google Shape;293;p37"/>
          <p:cNvSpPr/>
          <p:nvPr/>
        </p:nvSpPr>
        <p:spPr>
          <a:xfrm>
            <a:off x="5636100" y="1466550"/>
            <a:ext cx="3123894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Automatic Fault Recording</a:t>
            </a:r>
            <a:endParaRPr sz="1300"/>
          </a:p>
        </p:txBody>
      </p:sp>
      <p:sp>
        <p:nvSpPr>
          <p:cNvPr id="294" name="Google Shape;294;p37"/>
          <p:cNvSpPr/>
          <p:nvPr/>
        </p:nvSpPr>
        <p:spPr>
          <a:xfrm>
            <a:off x="5636088" y="1166100"/>
            <a:ext cx="858108" cy="2358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APIs</a:t>
            </a:r>
            <a:endParaRPr sz="1300"/>
          </a:p>
        </p:txBody>
      </p:sp>
      <p:sp>
        <p:nvSpPr>
          <p:cNvPr id="295" name="Google Shape;295;p37"/>
          <p:cNvSpPr/>
          <p:nvPr/>
        </p:nvSpPr>
        <p:spPr>
          <a:xfrm>
            <a:off x="959128" y="2133750"/>
            <a:ext cx="1879593" cy="330525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</a:rPr>
              <a:t>Operations</a:t>
            </a:r>
            <a:endParaRPr sz="1300"/>
          </a:p>
        </p:txBody>
      </p:sp>
      <p:sp>
        <p:nvSpPr>
          <p:cNvPr id="296" name="Google Shape;296;p37"/>
          <p:cNvSpPr/>
          <p:nvPr/>
        </p:nvSpPr>
        <p:spPr>
          <a:xfrm>
            <a:off x="6866125" y="2852975"/>
            <a:ext cx="1826428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Logbook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297" name="Google Shape;297;p37"/>
          <p:cNvSpPr/>
          <p:nvPr/>
        </p:nvSpPr>
        <p:spPr>
          <a:xfrm>
            <a:off x="6866125" y="3833100"/>
            <a:ext cx="1826428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Work orders</a:t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98" name="Google Shape;298;p37"/>
          <p:cNvSpPr/>
          <p:nvPr/>
        </p:nvSpPr>
        <p:spPr>
          <a:xfrm>
            <a:off x="6866125" y="3171050"/>
            <a:ext cx="1826428" cy="5553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Asset data</a:t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299" name="Google Shape;299;p37"/>
          <p:cNvSpPr/>
          <p:nvPr/>
        </p:nvSpPr>
        <p:spPr>
          <a:xfrm>
            <a:off x="3877200" y="3853350"/>
            <a:ext cx="2258319" cy="22725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12700" cap="flat" cmpd="sng">
            <a:solidFill>
              <a:srgbClr val="3861A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Logging/IoT</a:t>
            </a:r>
            <a:endParaRPr sz="1300"/>
          </a:p>
        </p:txBody>
      </p:sp>
      <p:sp>
        <p:nvSpPr>
          <p:cNvPr id="300" name="Google Shape;300;p37"/>
          <p:cNvSpPr/>
          <p:nvPr/>
        </p:nvSpPr>
        <p:spPr>
          <a:xfrm>
            <a:off x="596550" y="4387898"/>
            <a:ext cx="8320627" cy="33052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12700" cap="flat" cmpd="sng">
            <a:solidFill>
              <a:srgbClr val="0015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Physical/Operations				Virtual/Analysis</a:t>
            </a:r>
            <a:endParaRPr sz="1000"/>
          </a:p>
        </p:txBody>
      </p:sp>
      <p:sp>
        <p:nvSpPr>
          <p:cNvPr id="301" name="Google Shape;301;p37"/>
          <p:cNvSpPr/>
          <p:nvPr/>
        </p:nvSpPr>
        <p:spPr>
          <a:xfrm rot="-5400000">
            <a:off x="-1322539" y="2459719"/>
            <a:ext cx="3411450" cy="32496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12700" cap="flat" cmpd="sng">
            <a:solidFill>
              <a:srgbClr val="00154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Equipment	         Accelerator Complex</a:t>
            </a:r>
            <a:endParaRPr sz="1100"/>
          </a:p>
        </p:txBody>
      </p:sp>
      <p:sp>
        <p:nvSpPr>
          <p:cNvPr id="302" name="Google Shape;302;p37"/>
          <p:cNvSpPr/>
          <p:nvPr/>
        </p:nvSpPr>
        <p:spPr>
          <a:xfrm>
            <a:off x="7360400" y="4387875"/>
            <a:ext cx="1278000" cy="330600"/>
          </a:xfrm>
          <a:prstGeom prst="rect">
            <a:avLst/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* see next slides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3" name="Google Shape;303;p37"/>
          <p:cNvSpPr/>
          <p:nvPr/>
        </p:nvSpPr>
        <p:spPr>
          <a:xfrm>
            <a:off x="2994600" y="3444150"/>
            <a:ext cx="80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4" name="Google Shape;304;p37"/>
          <p:cNvSpPr/>
          <p:nvPr/>
        </p:nvSpPr>
        <p:spPr>
          <a:xfrm>
            <a:off x="6238575" y="3444150"/>
            <a:ext cx="5832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5" name="Google Shape;305;p37"/>
          <p:cNvSpPr/>
          <p:nvPr/>
        </p:nvSpPr>
        <p:spPr>
          <a:xfrm rot="-5400000">
            <a:off x="4708150" y="1929925"/>
            <a:ext cx="92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6" name="Google Shape;306;p37"/>
          <p:cNvSpPr/>
          <p:nvPr/>
        </p:nvSpPr>
        <p:spPr>
          <a:xfrm rot="-5400000">
            <a:off x="7519375" y="1929925"/>
            <a:ext cx="7002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7" name="Google Shape;307;p37"/>
          <p:cNvSpPr/>
          <p:nvPr/>
        </p:nvSpPr>
        <p:spPr>
          <a:xfrm>
            <a:off x="3115600" y="1186925"/>
            <a:ext cx="19266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8" name="Google Shape;308;p37"/>
          <p:cNvSpPr/>
          <p:nvPr/>
        </p:nvSpPr>
        <p:spPr>
          <a:xfrm>
            <a:off x="3616400" y="1585175"/>
            <a:ext cx="1041000" cy="7002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Ongoing effort, to be completed*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9" name="Google Shape;309;p37"/>
          <p:cNvSpPr/>
          <p:nvPr/>
        </p:nvSpPr>
        <p:spPr>
          <a:xfrm>
            <a:off x="7995925" y="1706275"/>
            <a:ext cx="1041000" cy="7002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To be streamlined*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0" name="Google Shape;310;p37"/>
          <p:cNvSpPr/>
          <p:nvPr/>
        </p:nvSpPr>
        <p:spPr>
          <a:xfrm>
            <a:off x="7159925" y="320900"/>
            <a:ext cx="1041000" cy="7002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Consolidate &amp; Extend*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8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Diagnostics - Future vision</a:t>
            </a:r>
            <a:endParaRPr/>
          </a:p>
        </p:txBody>
      </p:sp>
      <p:sp>
        <p:nvSpPr>
          <p:cNvPr id="316" name="Google Shape;316;p38"/>
          <p:cNvSpPr txBox="1">
            <a:spLocks noGrp="1"/>
          </p:cNvSpPr>
          <p:nvPr>
            <p:ph type="body" idx="1"/>
          </p:nvPr>
        </p:nvSpPr>
        <p:spPr>
          <a:xfrm>
            <a:off x="311700" y="917000"/>
            <a:ext cx="8662200" cy="36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Automation</a:t>
            </a:r>
            <a:r>
              <a:rPr lang="en"/>
              <a:t> of fault recording on </a:t>
            </a:r>
            <a:r>
              <a:rPr lang="en" b="1"/>
              <a:t>equipment level</a:t>
            </a:r>
            <a:r>
              <a:rPr lang="en"/>
              <a:t> will provide a lot of </a:t>
            </a:r>
            <a:r>
              <a:rPr lang="en" b="1"/>
              <a:t>valuable</a:t>
            </a:r>
            <a:r>
              <a:rPr lang="en"/>
              <a:t> data </a:t>
            </a:r>
            <a:r>
              <a:rPr lang="en" sz="1100" i="1"/>
              <a:t>(hardware failures, software failures, degrading of operation, etc.)</a:t>
            </a:r>
            <a:endParaRPr sz="1100" i="1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b="1"/>
              <a:t>Requires: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a </a:t>
            </a:r>
            <a:r>
              <a:rPr lang="en" b="1"/>
              <a:t>common language</a:t>
            </a:r>
            <a:r>
              <a:rPr lang="en"/>
              <a:t> for equipment reporting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Using </a:t>
            </a:r>
            <a:r>
              <a:rPr lang="en" b="1"/>
              <a:t>common tools</a:t>
            </a:r>
            <a:r>
              <a:rPr lang="en"/>
              <a:t> supporting </a:t>
            </a:r>
            <a:r>
              <a:rPr lang="en" b="1"/>
              <a:t>shared workflows</a:t>
            </a:r>
            <a:r>
              <a:rPr lang="en"/>
              <a:t> &amp; </a:t>
            </a:r>
            <a:r>
              <a:rPr lang="en" b="1"/>
              <a:t>diagnostics</a:t>
            </a:r>
            <a:r>
              <a:rPr lang="en"/>
              <a:t> </a:t>
            </a:r>
            <a:br>
              <a:rPr lang="en"/>
            </a:br>
            <a:r>
              <a:rPr lang="en"/>
              <a:t>as well as knowledge sharing </a:t>
            </a:r>
            <a:r>
              <a:rPr lang="en" sz="1100" i="1"/>
              <a:t>(NXCALS, UCAP, EAM etc.)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Investing in </a:t>
            </a:r>
            <a:r>
              <a:rPr lang="en" b="1"/>
              <a:t>automatic</a:t>
            </a:r>
            <a:r>
              <a:rPr lang="en"/>
              <a:t> </a:t>
            </a:r>
            <a:r>
              <a:rPr lang="en" b="1"/>
              <a:t>hardware diagnostics</a:t>
            </a:r>
            <a:r>
              <a:rPr lang="en"/>
              <a:t>, wherever possible </a:t>
            </a:r>
            <a:br>
              <a:rPr lang="en"/>
            </a:br>
            <a:r>
              <a:rPr lang="en" sz="1100" i="1"/>
              <a:t>(crucial for fault recovery)</a:t>
            </a:r>
            <a:endParaRPr sz="1100" i="1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b="1"/>
              <a:t>Supports: </a:t>
            </a:r>
            <a:r>
              <a:rPr lang="en"/>
              <a:t>Automated fault </a:t>
            </a:r>
            <a:r>
              <a:rPr lang="en" b="1"/>
              <a:t>recovery</a:t>
            </a:r>
            <a:r>
              <a:rPr lang="en"/>
              <a:t> </a:t>
            </a:r>
            <a:r>
              <a:rPr lang="en" sz="1400"/>
              <a:t>(in addition to a basis for prognosis)</a:t>
            </a:r>
            <a:endParaRPr sz="1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17" name="Google Shape;317;p38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318" name="Google Shape;318;p38"/>
          <p:cNvSpPr txBox="1"/>
          <p:nvPr/>
        </p:nvSpPr>
        <p:spPr>
          <a:xfrm>
            <a:off x="327800" y="3849325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Need to minimise human interactions &amp; automate procedures</a:t>
            </a:r>
            <a:b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empowering experts to focus on other things </a:t>
            </a:r>
            <a:r>
              <a:rPr lang="en" sz="13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(development, system evolution, research, etc.)</a:t>
            </a:r>
            <a:endParaRPr sz="13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19" name="Google Shape;319;p38"/>
          <p:cNvSpPr txBox="1"/>
          <p:nvPr/>
        </p:nvSpPr>
        <p:spPr>
          <a:xfrm>
            <a:off x="7600125" y="3016025"/>
            <a:ext cx="1415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 b="1" u="sng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EPA - WP8</a:t>
            </a:r>
            <a:endParaRPr sz="1800" b="1"/>
          </a:p>
        </p:txBody>
      </p:sp>
      <p:sp>
        <p:nvSpPr>
          <p:cNvPr id="320" name="Google Shape;320;p38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21" name="Google Shape;321;p38"/>
          <p:cNvSpPr/>
          <p:nvPr/>
        </p:nvSpPr>
        <p:spPr>
          <a:xfrm rot="1671730">
            <a:off x="7205645" y="2214384"/>
            <a:ext cx="432656" cy="1744582"/>
          </a:xfrm>
          <a:prstGeom prst="rightBrace">
            <a:avLst>
              <a:gd name="adj1" fmla="val 50000"/>
              <a:gd name="adj2" fmla="val 5184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9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Prognostics - Future vision</a:t>
            </a:r>
            <a:endParaRPr/>
          </a:p>
        </p:txBody>
      </p:sp>
      <p:sp>
        <p:nvSpPr>
          <p:cNvPr id="327" name="Google Shape;327;p39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328" name="Google Shape;328;p39"/>
          <p:cNvSpPr txBox="1">
            <a:spLocks noGrp="1"/>
          </p:cNvSpPr>
          <p:nvPr>
            <p:ph type="body" idx="1"/>
          </p:nvPr>
        </p:nvSpPr>
        <p:spPr>
          <a:xfrm>
            <a:off x="311700" y="916995"/>
            <a:ext cx="8520600" cy="21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Aiming at providing a </a:t>
            </a:r>
            <a:r>
              <a:rPr lang="en" b="1"/>
              <a:t>Platform as a Service</a:t>
            </a:r>
            <a:r>
              <a:rPr lang="en"/>
              <a:t> which will allow to…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Provide streamlined access to </a:t>
            </a:r>
            <a:r>
              <a:rPr lang="en" b="1"/>
              <a:t>different data sources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Perform </a:t>
            </a:r>
            <a:r>
              <a:rPr lang="en" b="1"/>
              <a:t>on-line processing</a:t>
            </a:r>
            <a:r>
              <a:rPr lang="en"/>
              <a:t> of a combination of </a:t>
            </a:r>
            <a:r>
              <a:rPr lang="en" b="1"/>
              <a:t>live</a:t>
            </a:r>
            <a:r>
              <a:rPr lang="en"/>
              <a:t> and </a:t>
            </a:r>
            <a:r>
              <a:rPr lang="en" b="1"/>
              <a:t>historical data</a:t>
            </a:r>
            <a:r>
              <a:rPr lang="en"/>
              <a:t> as needed to support prognosis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29" name="Google Shape;329;p39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0" name="Google Shape;330;p39"/>
          <p:cNvSpPr txBox="1"/>
          <p:nvPr/>
        </p:nvSpPr>
        <p:spPr>
          <a:xfrm>
            <a:off x="319800" y="3288700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Including support for the integration of new paradigms based on intelligent agents (Machine Learning &amp; Artificial Intelligence)</a:t>
            </a: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0"/>
          <p:cNvSpPr/>
          <p:nvPr/>
        </p:nvSpPr>
        <p:spPr>
          <a:xfrm>
            <a:off x="31525" y="1410150"/>
            <a:ext cx="2226582" cy="2680452"/>
          </a:xfrm>
          <a:prstGeom prst="irregularSeal2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6" name="Google Shape;336;p40"/>
          <p:cNvSpPr/>
          <p:nvPr/>
        </p:nvSpPr>
        <p:spPr>
          <a:xfrm>
            <a:off x="6465650" y="1122825"/>
            <a:ext cx="2624076" cy="3519828"/>
          </a:xfrm>
          <a:prstGeom prst="cloud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7" name="Google Shape;337;p40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Prognostics - Future vision</a:t>
            </a:r>
            <a:endParaRPr/>
          </a:p>
        </p:txBody>
      </p:sp>
      <p:sp>
        <p:nvSpPr>
          <p:cNvPr id="338" name="Google Shape;338;p40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9" name="Google Shape;339;p40"/>
          <p:cNvSpPr/>
          <p:nvPr/>
        </p:nvSpPr>
        <p:spPr>
          <a:xfrm>
            <a:off x="7870350" y="19955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PostMortem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0" name="Google Shape;340;p40"/>
          <p:cNvSpPr/>
          <p:nvPr/>
        </p:nvSpPr>
        <p:spPr>
          <a:xfrm>
            <a:off x="6916050" y="19601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CCS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1" name="Google Shape;341;p40"/>
          <p:cNvSpPr/>
          <p:nvPr/>
        </p:nvSpPr>
        <p:spPr>
          <a:xfrm>
            <a:off x="7398788" y="38186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LAYOUT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2" name="Google Shape;342;p40"/>
          <p:cNvSpPr/>
          <p:nvPr/>
        </p:nvSpPr>
        <p:spPr>
          <a:xfrm>
            <a:off x="6758675" y="28934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FGC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3" name="Google Shape;343;p40"/>
          <p:cNvSpPr/>
          <p:nvPr/>
        </p:nvSpPr>
        <p:spPr>
          <a:xfrm>
            <a:off x="7067600" y="23941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NXCALS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4" name="Google Shape;344;p40"/>
          <p:cNvSpPr/>
          <p:nvPr/>
        </p:nvSpPr>
        <p:spPr>
          <a:xfrm>
            <a:off x="7976975" y="248207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CMW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5" name="Google Shape;345;p40"/>
          <p:cNvSpPr/>
          <p:nvPr/>
        </p:nvSpPr>
        <p:spPr>
          <a:xfrm>
            <a:off x="7616675" y="288936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LSA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6" name="Google Shape;346;p40"/>
          <p:cNvSpPr/>
          <p:nvPr/>
        </p:nvSpPr>
        <p:spPr>
          <a:xfrm>
            <a:off x="7673850" y="3354000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EAM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7" name="Google Shape;347;p40"/>
          <p:cNvSpPr/>
          <p:nvPr/>
        </p:nvSpPr>
        <p:spPr>
          <a:xfrm>
            <a:off x="6758675" y="34017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AFT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8" name="Google Shape;348;p40"/>
          <p:cNvSpPr/>
          <p:nvPr/>
        </p:nvSpPr>
        <p:spPr>
          <a:xfrm>
            <a:off x="2895350" y="1524525"/>
            <a:ext cx="2359200" cy="2146800"/>
          </a:xfrm>
          <a:prstGeom prst="rect">
            <a:avLst/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Data Processing Platform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9" name="Google Shape;349;p40"/>
          <p:cNvSpPr/>
          <p:nvPr/>
        </p:nvSpPr>
        <p:spPr>
          <a:xfrm>
            <a:off x="1010275" y="2209650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GUIs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0" name="Google Shape;350;p40"/>
          <p:cNvSpPr/>
          <p:nvPr/>
        </p:nvSpPr>
        <p:spPr>
          <a:xfrm>
            <a:off x="172925" y="248206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Reset tools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1" name="Google Shape;351;p40"/>
          <p:cNvSpPr/>
          <p:nvPr/>
        </p:nvSpPr>
        <p:spPr>
          <a:xfrm>
            <a:off x="1010275" y="26823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Alerts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2" name="Google Shape;352;p40"/>
          <p:cNvSpPr/>
          <p:nvPr/>
        </p:nvSpPr>
        <p:spPr>
          <a:xfrm>
            <a:off x="172925" y="28934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Automations</a:t>
            </a:r>
            <a:endParaRPr sz="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3" name="Google Shape;353;p40"/>
          <p:cNvSpPr/>
          <p:nvPr/>
        </p:nvSpPr>
        <p:spPr>
          <a:xfrm>
            <a:off x="1955475" y="2605175"/>
            <a:ext cx="80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4" name="Google Shape;354;p40"/>
          <p:cNvSpPr/>
          <p:nvPr/>
        </p:nvSpPr>
        <p:spPr>
          <a:xfrm>
            <a:off x="5919500" y="2535475"/>
            <a:ext cx="80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5" name="Google Shape;355;p40"/>
          <p:cNvSpPr/>
          <p:nvPr/>
        </p:nvSpPr>
        <p:spPr>
          <a:xfrm rot="-5400000">
            <a:off x="3001550" y="1424700"/>
            <a:ext cx="2758500" cy="2958300"/>
          </a:xfrm>
          <a:prstGeom prst="corner">
            <a:avLst>
              <a:gd name="adj1" fmla="val 21262"/>
              <a:gd name="adj2" fmla="val 212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6" name="Google Shape;356;p40"/>
          <p:cNvSpPr/>
          <p:nvPr/>
        </p:nvSpPr>
        <p:spPr>
          <a:xfrm>
            <a:off x="28953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UCAP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7" name="Google Shape;357;p40"/>
          <p:cNvSpPr/>
          <p:nvPr/>
        </p:nvSpPr>
        <p:spPr>
          <a:xfrm>
            <a:off x="44967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AI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8" name="Google Shape;358;p40"/>
          <p:cNvSpPr/>
          <p:nvPr/>
        </p:nvSpPr>
        <p:spPr>
          <a:xfrm>
            <a:off x="36960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MLP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9" name="Google Shape;359;p40"/>
          <p:cNvSpPr txBox="1"/>
          <p:nvPr/>
        </p:nvSpPr>
        <p:spPr>
          <a:xfrm>
            <a:off x="3828925" y="3761425"/>
            <a:ext cx="1179600" cy="4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Common Data Extraction API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0" name="Google Shape;360;p40"/>
          <p:cNvSpPr/>
          <p:nvPr/>
        </p:nvSpPr>
        <p:spPr>
          <a:xfrm>
            <a:off x="3898225" y="954600"/>
            <a:ext cx="1041000" cy="7002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CTTB endorsed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1" name="Google Shape;361;p40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1"/>
          <p:cNvSpPr/>
          <p:nvPr/>
        </p:nvSpPr>
        <p:spPr>
          <a:xfrm>
            <a:off x="31525" y="1410150"/>
            <a:ext cx="2226582" cy="2680452"/>
          </a:xfrm>
          <a:prstGeom prst="irregularSeal2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7" name="Google Shape;367;p41"/>
          <p:cNvSpPr/>
          <p:nvPr/>
        </p:nvSpPr>
        <p:spPr>
          <a:xfrm>
            <a:off x="6465650" y="1122825"/>
            <a:ext cx="2624076" cy="3519828"/>
          </a:xfrm>
          <a:prstGeom prst="cloud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8" name="Google Shape;368;p41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Fault Prognostics - Future vision</a:t>
            </a:r>
            <a:endParaRPr/>
          </a:p>
        </p:txBody>
      </p:sp>
      <p:sp>
        <p:nvSpPr>
          <p:cNvPr id="369" name="Google Shape;369;p41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p41"/>
          <p:cNvSpPr/>
          <p:nvPr/>
        </p:nvSpPr>
        <p:spPr>
          <a:xfrm>
            <a:off x="7870350" y="19955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PostMortem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1" name="Google Shape;371;p41"/>
          <p:cNvSpPr/>
          <p:nvPr/>
        </p:nvSpPr>
        <p:spPr>
          <a:xfrm>
            <a:off x="6916050" y="19601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CCS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2" name="Google Shape;372;p41"/>
          <p:cNvSpPr/>
          <p:nvPr/>
        </p:nvSpPr>
        <p:spPr>
          <a:xfrm>
            <a:off x="7398788" y="38186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LAYOUT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3" name="Google Shape;373;p41"/>
          <p:cNvSpPr/>
          <p:nvPr/>
        </p:nvSpPr>
        <p:spPr>
          <a:xfrm>
            <a:off x="6758675" y="28934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FGC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4" name="Google Shape;374;p41"/>
          <p:cNvSpPr/>
          <p:nvPr/>
        </p:nvSpPr>
        <p:spPr>
          <a:xfrm>
            <a:off x="7067600" y="23941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NXCALS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5" name="Google Shape;375;p41"/>
          <p:cNvSpPr/>
          <p:nvPr/>
        </p:nvSpPr>
        <p:spPr>
          <a:xfrm>
            <a:off x="7976975" y="248207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CMW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6" name="Google Shape;376;p41"/>
          <p:cNvSpPr/>
          <p:nvPr/>
        </p:nvSpPr>
        <p:spPr>
          <a:xfrm>
            <a:off x="7616675" y="288936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LSA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7" name="Google Shape;377;p41"/>
          <p:cNvSpPr/>
          <p:nvPr/>
        </p:nvSpPr>
        <p:spPr>
          <a:xfrm>
            <a:off x="7673850" y="3354000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EAM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8" name="Google Shape;378;p41"/>
          <p:cNvSpPr/>
          <p:nvPr/>
        </p:nvSpPr>
        <p:spPr>
          <a:xfrm>
            <a:off x="6758675" y="3401725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AFT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9" name="Google Shape;379;p41"/>
          <p:cNvSpPr/>
          <p:nvPr/>
        </p:nvSpPr>
        <p:spPr>
          <a:xfrm>
            <a:off x="2895350" y="1524525"/>
            <a:ext cx="2359200" cy="2146800"/>
          </a:xfrm>
          <a:prstGeom prst="rect">
            <a:avLst/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Data Processing Platform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0" name="Google Shape;380;p41"/>
          <p:cNvSpPr/>
          <p:nvPr/>
        </p:nvSpPr>
        <p:spPr>
          <a:xfrm>
            <a:off x="1010275" y="2209650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GUIs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1" name="Google Shape;381;p41"/>
          <p:cNvSpPr/>
          <p:nvPr/>
        </p:nvSpPr>
        <p:spPr>
          <a:xfrm>
            <a:off x="172925" y="248206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Reset tools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2" name="Google Shape;382;p41"/>
          <p:cNvSpPr/>
          <p:nvPr/>
        </p:nvSpPr>
        <p:spPr>
          <a:xfrm>
            <a:off x="1010275" y="26823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Alerts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3" name="Google Shape;383;p41"/>
          <p:cNvSpPr/>
          <p:nvPr/>
        </p:nvSpPr>
        <p:spPr>
          <a:xfrm>
            <a:off x="172925" y="2893413"/>
            <a:ext cx="757800" cy="3597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Automations</a:t>
            </a:r>
            <a:endParaRPr sz="6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4" name="Google Shape;384;p41"/>
          <p:cNvSpPr/>
          <p:nvPr/>
        </p:nvSpPr>
        <p:spPr>
          <a:xfrm>
            <a:off x="1955475" y="2605175"/>
            <a:ext cx="80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5" name="Google Shape;385;p41"/>
          <p:cNvSpPr/>
          <p:nvPr/>
        </p:nvSpPr>
        <p:spPr>
          <a:xfrm>
            <a:off x="5919500" y="2535475"/>
            <a:ext cx="801000" cy="252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6" name="Google Shape;386;p41"/>
          <p:cNvSpPr/>
          <p:nvPr/>
        </p:nvSpPr>
        <p:spPr>
          <a:xfrm rot="-5400000">
            <a:off x="3001550" y="1424700"/>
            <a:ext cx="2758500" cy="2958300"/>
          </a:xfrm>
          <a:prstGeom prst="corner">
            <a:avLst>
              <a:gd name="adj1" fmla="val 21262"/>
              <a:gd name="adj2" fmla="val 212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7" name="Google Shape;387;p41"/>
          <p:cNvSpPr/>
          <p:nvPr/>
        </p:nvSpPr>
        <p:spPr>
          <a:xfrm>
            <a:off x="28953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UCAP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8" name="Google Shape;388;p41"/>
          <p:cNvSpPr/>
          <p:nvPr/>
        </p:nvSpPr>
        <p:spPr>
          <a:xfrm>
            <a:off x="44967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AI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89" name="Google Shape;389;p41"/>
          <p:cNvSpPr/>
          <p:nvPr/>
        </p:nvSpPr>
        <p:spPr>
          <a:xfrm>
            <a:off x="3696050" y="3153975"/>
            <a:ext cx="757800" cy="517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MLP</a:t>
            </a:r>
            <a:endParaRPr sz="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0" name="Google Shape;390;p41"/>
          <p:cNvSpPr txBox="1"/>
          <p:nvPr/>
        </p:nvSpPr>
        <p:spPr>
          <a:xfrm>
            <a:off x="3828925" y="3761425"/>
            <a:ext cx="1179600" cy="4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Common Data Extraction API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1" name="Google Shape;391;p41"/>
          <p:cNvSpPr/>
          <p:nvPr/>
        </p:nvSpPr>
        <p:spPr>
          <a:xfrm>
            <a:off x="3898225" y="954600"/>
            <a:ext cx="1041000" cy="7002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CTTB endorsed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2" name="Google Shape;392;p41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93" name="Google Shape;393;p41"/>
          <p:cNvSpPr txBox="1"/>
          <p:nvPr/>
        </p:nvSpPr>
        <p:spPr>
          <a:xfrm>
            <a:off x="588900" y="2150375"/>
            <a:ext cx="7966200" cy="10989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A </a:t>
            </a:r>
            <a:r>
              <a:rPr lang="en" sz="18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Platform As A Service</a:t>
            </a:r>
            <a:r>
              <a:rPr lang="en" sz="18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which will provide common access to different </a:t>
            </a:r>
            <a:r>
              <a:rPr lang="en" sz="18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online &amp; offline data sources,</a:t>
            </a:r>
            <a:r>
              <a:rPr lang="en" sz="18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allowing to make </a:t>
            </a:r>
            <a:r>
              <a:rPr lang="en" sz="18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prognostics</a:t>
            </a:r>
            <a:r>
              <a:rPr lang="en" sz="18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 based on analysis algorithms and intelligent agents </a:t>
            </a: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(</a:t>
            </a:r>
            <a:r>
              <a:rPr lang="en" sz="1100" i="1" u="sng">
                <a:solidFill>
                  <a:schemeClr val="accent5"/>
                </a:solidFill>
                <a:latin typeface="Proxima Nova"/>
                <a:ea typeface="Proxima Nova"/>
                <a:cs typeface="Proxima Nova"/>
                <a:sym typeface="Proxima Nov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talk from M. Sobieszek</a:t>
            </a: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r>
              <a:rPr lang="en" sz="18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700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42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Some next steps</a:t>
            </a:r>
            <a:endParaRPr dirty="0"/>
          </a:p>
        </p:txBody>
      </p:sp>
      <p:sp>
        <p:nvSpPr>
          <p:cNvPr id="399" name="Google Shape;399;p42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400" name="Google Shape;400;p42"/>
          <p:cNvSpPr txBox="1">
            <a:spLocks noGrp="1"/>
          </p:cNvSpPr>
          <p:nvPr>
            <p:ph type="body" idx="1"/>
          </p:nvPr>
        </p:nvSpPr>
        <p:spPr>
          <a:xfrm>
            <a:off x="311700" y="916999"/>
            <a:ext cx="8520600" cy="32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2025 Q1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Initial </a:t>
            </a:r>
            <a:r>
              <a:rPr lang="en" b="1" dirty="0"/>
              <a:t>AFT &amp; EAM integration</a:t>
            </a:r>
            <a:endParaRPr b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AFT 2.0</a:t>
            </a:r>
            <a:r>
              <a:rPr lang="en" dirty="0"/>
              <a:t> project definition, endorsement &amp; resource allocation</a:t>
            </a:r>
            <a:br>
              <a:rPr lang="en" dirty="0"/>
            </a:br>
            <a:r>
              <a:rPr lang="en" sz="1200" i="1" dirty="0"/>
              <a:t>(AFT is 10 years old, requirements have evolved, &amp; technical consolidation is needed)</a:t>
            </a:r>
            <a:endParaRPr sz="1200" i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On-going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Close collaboration</a:t>
            </a:r>
            <a:r>
              <a:rPr lang="en" dirty="0"/>
              <a:t> with </a:t>
            </a:r>
            <a:r>
              <a:rPr lang="en" b="1" dirty="0"/>
              <a:t>EPA WP8</a:t>
            </a:r>
            <a:r>
              <a:rPr lang="en" dirty="0"/>
              <a:t> to “</a:t>
            </a:r>
            <a:r>
              <a:rPr lang="en" b="1" dirty="0"/>
              <a:t>Automate Equipment</a:t>
            </a:r>
            <a:r>
              <a:rPr lang="en" dirty="0"/>
              <a:t>”</a:t>
            </a:r>
            <a:endParaRPr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Providing framework for </a:t>
            </a:r>
            <a:r>
              <a:rPr lang="en" sz="1500" b="1" dirty="0"/>
              <a:t>standardized</a:t>
            </a:r>
            <a:r>
              <a:rPr lang="en" sz="1500" dirty="0"/>
              <a:t> state </a:t>
            </a:r>
            <a:r>
              <a:rPr lang="en" sz="1500" b="1" dirty="0"/>
              <a:t>reporting</a:t>
            </a:r>
            <a:r>
              <a:rPr lang="en" sz="1500" dirty="0"/>
              <a:t>, actor classes for </a:t>
            </a:r>
            <a:r>
              <a:rPr lang="en" sz="1500" b="1" dirty="0"/>
              <a:t>communication</a:t>
            </a:r>
            <a:r>
              <a:rPr lang="en" sz="1500" dirty="0"/>
              <a:t>, fault </a:t>
            </a:r>
            <a:r>
              <a:rPr lang="en" sz="1500" b="1" dirty="0"/>
              <a:t>recovery</a:t>
            </a:r>
            <a:r>
              <a:rPr lang="en" sz="1500" dirty="0"/>
              <a:t> design, access to accelerator context information &amp; pre-built </a:t>
            </a:r>
            <a:r>
              <a:rPr lang="en" sz="1500" b="1" dirty="0"/>
              <a:t>integrations</a:t>
            </a:r>
            <a:r>
              <a:rPr lang="en" sz="1500" dirty="0"/>
              <a:t> </a:t>
            </a:r>
            <a:r>
              <a:rPr lang="en" sz="1200" i="1" dirty="0"/>
              <a:t>(inc. AFT)</a:t>
            </a:r>
            <a:endParaRPr sz="1200" i="1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2025 Q3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New </a:t>
            </a:r>
            <a:r>
              <a:rPr lang="en" b="1" dirty="0"/>
              <a:t>Data Processing Platform </a:t>
            </a:r>
            <a:r>
              <a:rPr lang="en" dirty="0"/>
              <a:t>PoC will be in place </a:t>
            </a:r>
            <a:r>
              <a:rPr lang="en" sz="1100" i="1" dirty="0"/>
              <a:t>(</a:t>
            </a:r>
            <a:r>
              <a:rPr lang="en" sz="1100" i="1" u="sng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talk from M. Sobieszek</a:t>
            </a:r>
            <a:r>
              <a:rPr lang="en" sz="1100" i="1" dirty="0"/>
              <a:t>)</a:t>
            </a:r>
            <a:endParaRPr sz="1500" dirty="0"/>
          </a:p>
        </p:txBody>
      </p:sp>
      <p:sp>
        <p:nvSpPr>
          <p:cNvPr id="401" name="Google Shape;401;p42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02" name="Google Shape;402;p42"/>
          <p:cNvSpPr txBox="1"/>
          <p:nvPr/>
        </p:nvSpPr>
        <p:spPr>
          <a:xfrm>
            <a:off x="319800" y="4341425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What other concrete steps need to be taken in the short term?</a:t>
            </a:r>
            <a:endParaRPr sz="1800" b="1" i="1">
              <a:solidFill>
                <a:srgbClr val="61616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3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408" name="Google Shape;408;p43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409" name="Google Shape;409;p43"/>
          <p:cNvSpPr txBox="1">
            <a:spLocks noGrp="1"/>
          </p:cNvSpPr>
          <p:nvPr>
            <p:ph type="body" idx="1"/>
          </p:nvPr>
        </p:nvSpPr>
        <p:spPr>
          <a:xfrm>
            <a:off x="311700" y="917000"/>
            <a:ext cx="8719800" cy="15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Accelerator fault tracking</a:t>
            </a:r>
            <a:r>
              <a:rPr lang="en" dirty="0"/>
              <a:t> is </a:t>
            </a:r>
            <a:r>
              <a:rPr lang="en" b="1" dirty="0"/>
              <a:t>well established</a:t>
            </a:r>
            <a:r>
              <a:rPr lang="en" dirty="0"/>
              <a:t> </a:t>
            </a:r>
            <a:r>
              <a:rPr lang="en" sz="1300" i="1" dirty="0"/>
              <a:t>(but </a:t>
            </a:r>
            <a:r>
              <a:rPr lang="en" sz="1300" b="1" i="1" dirty="0"/>
              <a:t>needs consolidation</a:t>
            </a:r>
            <a:r>
              <a:rPr lang="en" sz="1300" i="1" dirty="0"/>
              <a:t> → AFT 2.0)</a:t>
            </a:r>
            <a:r>
              <a:rPr lang="en" dirty="0"/>
              <a:t>.</a:t>
            </a:r>
            <a:endParaRPr sz="15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Equipment fault tracking</a:t>
            </a:r>
            <a:r>
              <a:rPr lang="en" dirty="0"/>
              <a:t> is diverse &amp; </a:t>
            </a:r>
            <a:r>
              <a:rPr lang="en" b="1" dirty="0"/>
              <a:t>less mature</a:t>
            </a:r>
            <a:r>
              <a:rPr lang="en" dirty="0"/>
              <a:t> &amp; </a:t>
            </a:r>
            <a:r>
              <a:rPr lang="en" b="1" dirty="0"/>
              <a:t>needs streamlining</a:t>
            </a:r>
            <a:r>
              <a:rPr lang="en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Advanced fault </a:t>
            </a:r>
            <a:r>
              <a:rPr lang="en" b="1" dirty="0"/>
              <a:t>diagnostics</a:t>
            </a:r>
            <a:r>
              <a:rPr lang="en" dirty="0"/>
              <a:t> can </a:t>
            </a:r>
            <a:r>
              <a:rPr lang="en" b="1" dirty="0"/>
              <a:t>build on the above</a:t>
            </a:r>
            <a:r>
              <a:rPr lang="en" dirty="0"/>
              <a:t> &amp; support </a:t>
            </a:r>
            <a:r>
              <a:rPr lang="en" b="1" dirty="0"/>
              <a:t>automated recovery</a:t>
            </a:r>
            <a:br>
              <a:rPr lang="en" dirty="0"/>
            </a:br>
            <a:r>
              <a:rPr lang="en" sz="1300" i="1" dirty="0"/>
              <a:t>(EPA WP8)</a:t>
            </a:r>
            <a:r>
              <a:rPr lang="en" dirty="0"/>
              <a:t>. Then </a:t>
            </a:r>
            <a:r>
              <a:rPr lang="en" b="1" dirty="0"/>
              <a:t>prognostics can follow</a:t>
            </a:r>
            <a:r>
              <a:rPr lang="en" dirty="0"/>
              <a:t> in a robust &amp; </a:t>
            </a:r>
            <a:r>
              <a:rPr lang="en" dirty="0" err="1"/>
              <a:t>standardised</a:t>
            </a:r>
            <a:r>
              <a:rPr lang="en" dirty="0"/>
              <a:t> manner.</a:t>
            </a:r>
            <a:endParaRPr dirty="0"/>
          </a:p>
        </p:txBody>
      </p:sp>
      <p:sp>
        <p:nvSpPr>
          <p:cNvPr id="410" name="Google Shape;410;p43"/>
          <p:cNvSpPr txBox="1"/>
          <p:nvPr/>
        </p:nvSpPr>
        <p:spPr>
          <a:xfrm>
            <a:off x="6845925" y="4365100"/>
            <a:ext cx="1978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i="1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Questions?</a:t>
            </a:r>
            <a:endParaRPr sz="1800" b="1"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1" name="Google Shape;411;p43"/>
          <p:cNvSpPr txBox="1"/>
          <p:nvPr/>
        </p:nvSpPr>
        <p:spPr>
          <a:xfrm>
            <a:off x="-34675" y="4812425"/>
            <a:ext cx="5043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12" name="Google Shape;412;p43"/>
          <p:cNvSpPr txBox="1">
            <a:spLocks noGrp="1"/>
          </p:cNvSpPr>
          <p:nvPr>
            <p:ph type="body" idx="1"/>
          </p:nvPr>
        </p:nvSpPr>
        <p:spPr>
          <a:xfrm>
            <a:off x="311700" y="2260845"/>
            <a:ext cx="8719800" cy="21042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dirty="0"/>
              <a:t>Key points for improvement: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Integration of existing tools</a:t>
            </a:r>
            <a:r>
              <a:rPr lang="en" dirty="0"/>
              <a:t> is the natural next step</a:t>
            </a:r>
            <a:r>
              <a:rPr lang="en" sz="1400" dirty="0"/>
              <a:t> </a:t>
            </a:r>
            <a:r>
              <a:rPr lang="en" sz="1200" i="1" dirty="0"/>
              <a:t>(e.g. AFT/EAM, UCAP/DPP).</a:t>
            </a:r>
            <a:endParaRPr sz="1200" i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Diagnostics, recovery </a:t>
            </a:r>
            <a:r>
              <a:rPr lang="en" sz="1300" i="1" dirty="0"/>
              <a:t>(EPA WP8 as a driver)</a:t>
            </a:r>
            <a:r>
              <a:rPr lang="en" b="1" dirty="0"/>
              <a:t>, &amp; prognostic frameworks</a:t>
            </a:r>
            <a:r>
              <a:rPr lang="en" dirty="0"/>
              <a:t> to be </a:t>
            </a:r>
            <a:r>
              <a:rPr lang="en" b="1" dirty="0"/>
              <a:t>established</a:t>
            </a:r>
            <a:r>
              <a:rPr lang="en" dirty="0"/>
              <a:t> on top of existing &amp; emerging tools</a:t>
            </a:r>
            <a:r>
              <a:rPr lang="en" sz="1400" dirty="0"/>
              <a:t> </a:t>
            </a:r>
            <a:r>
              <a:rPr lang="en" sz="1300" i="1" dirty="0"/>
              <a:t>(DPP)</a:t>
            </a:r>
            <a:r>
              <a:rPr lang="en" sz="1400" dirty="0"/>
              <a:t>.</a:t>
            </a:r>
            <a:endParaRPr sz="14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Agree on </a:t>
            </a:r>
            <a:r>
              <a:rPr lang="en" b="1" dirty="0"/>
              <a:t>common</a:t>
            </a:r>
            <a:r>
              <a:rPr lang="en" dirty="0"/>
              <a:t> </a:t>
            </a:r>
            <a:r>
              <a:rPr lang="en" b="1" dirty="0"/>
              <a:t>solutions</a:t>
            </a:r>
            <a:r>
              <a:rPr lang="en" dirty="0"/>
              <a:t> </a:t>
            </a:r>
            <a:r>
              <a:rPr lang="en" b="1" dirty="0"/>
              <a:t>across teams</a:t>
            </a:r>
            <a:r>
              <a:rPr lang="en" dirty="0"/>
              <a:t> to </a:t>
            </a:r>
            <a:r>
              <a:rPr lang="en" b="1" dirty="0" err="1"/>
              <a:t>minimise</a:t>
            </a:r>
            <a:r>
              <a:rPr lang="en" dirty="0"/>
              <a:t> </a:t>
            </a:r>
            <a:r>
              <a:rPr lang="en" b="1" dirty="0"/>
              <a:t>duplication</a:t>
            </a:r>
            <a:r>
              <a:rPr lang="en" dirty="0"/>
              <a:t> of efforts</a:t>
            </a:r>
            <a:r>
              <a:rPr lang="en" sz="1400" dirty="0"/>
              <a:t>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Long-term maintainability</a:t>
            </a:r>
            <a:r>
              <a:rPr lang="en" dirty="0"/>
              <a:t> should be </a:t>
            </a:r>
            <a:r>
              <a:rPr lang="en" b="1" dirty="0"/>
              <a:t>considered up-front</a:t>
            </a:r>
            <a:r>
              <a:rPr lang="en" sz="1400" dirty="0"/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7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22" name="Google Shape;122;p27"/>
          <p:cNvSpPr txBox="1">
            <a:spLocks noGrp="1"/>
          </p:cNvSpPr>
          <p:nvPr>
            <p:ph type="body" idx="1"/>
          </p:nvPr>
        </p:nvSpPr>
        <p:spPr>
          <a:xfrm>
            <a:off x="311700" y="916998"/>
            <a:ext cx="8520600" cy="30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For this presentation I had the chance to talk to </a:t>
            </a:r>
            <a:r>
              <a:rPr lang="en" b="1" dirty="0"/>
              <a:t>different experts</a:t>
            </a:r>
            <a:r>
              <a:rPr lang="en" dirty="0"/>
              <a:t> and get more </a:t>
            </a:r>
            <a:r>
              <a:rPr lang="en" b="1" dirty="0"/>
              <a:t>details</a:t>
            </a:r>
            <a:r>
              <a:rPr lang="en" dirty="0"/>
              <a:t> in their tools, frameworks etc. I will attempt to present the </a:t>
            </a:r>
            <a:r>
              <a:rPr lang="en" b="1" dirty="0"/>
              <a:t>current status</a:t>
            </a:r>
            <a:r>
              <a:rPr lang="en" dirty="0"/>
              <a:t> and high level </a:t>
            </a:r>
            <a:r>
              <a:rPr lang="en" b="1" dirty="0"/>
              <a:t>workflows</a:t>
            </a:r>
            <a:r>
              <a:rPr lang="en" dirty="0"/>
              <a:t> on…</a:t>
            </a: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Accelerator</a:t>
            </a:r>
            <a:r>
              <a:rPr lang="en" dirty="0"/>
              <a:t> fault tracking &amp; </a:t>
            </a:r>
            <a:r>
              <a:rPr lang="en" b="1" dirty="0"/>
              <a:t>Equipment</a:t>
            </a:r>
            <a:r>
              <a:rPr lang="en" dirty="0"/>
              <a:t> fault tracking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Fault </a:t>
            </a:r>
            <a:r>
              <a:rPr lang="en" b="1" dirty="0"/>
              <a:t>diagnostics</a:t>
            </a:r>
            <a:r>
              <a:rPr lang="en" dirty="0"/>
              <a:t>, </a:t>
            </a:r>
            <a:r>
              <a:rPr lang="en" b="1" dirty="0"/>
              <a:t>prognostics</a:t>
            </a:r>
            <a:r>
              <a:rPr lang="en" dirty="0"/>
              <a:t> &amp; </a:t>
            </a:r>
            <a:r>
              <a:rPr lang="en" b="1" dirty="0"/>
              <a:t>data analysis</a:t>
            </a:r>
            <a:endParaRPr b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 dirty="0"/>
              <a:t>Needs &amp; Ideas</a:t>
            </a:r>
            <a:r>
              <a:rPr lang="en" dirty="0"/>
              <a:t> for a </a:t>
            </a:r>
            <a:r>
              <a:rPr lang="en" b="1" dirty="0"/>
              <a:t>future</a:t>
            </a:r>
            <a:r>
              <a:rPr lang="en" dirty="0"/>
              <a:t> vision on the above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23" name="Google Shape;123;p27"/>
          <p:cNvSpPr txBox="1"/>
          <p:nvPr/>
        </p:nvSpPr>
        <p:spPr>
          <a:xfrm>
            <a:off x="94750" y="3849325"/>
            <a:ext cx="90141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 i="1" dirty="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Disclaimer:  I am not an equipment expert</a:t>
            </a:r>
            <a:br>
              <a:rPr lang="en" sz="1500" b="1" i="1" dirty="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500" b="1" i="1" dirty="0">
                <a:solidFill>
                  <a:srgbClr val="616161"/>
                </a:solidFill>
                <a:latin typeface="Proxima Nova"/>
                <a:ea typeface="Proxima Nova"/>
                <a:cs typeface="Proxima Nova"/>
                <a:sym typeface="Proxima Nova"/>
              </a:rPr>
              <a:t>	  Aim to stimulate discussions on the future of fault tracking, diagnostics &amp; prognostics</a:t>
            </a:r>
            <a:endParaRPr sz="1500" b="1" i="1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 Fault Tracking (AFT) - Current status</a:t>
            </a:r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body" idx="1"/>
          </p:nvPr>
        </p:nvSpPr>
        <p:spPr>
          <a:xfrm>
            <a:off x="311700" y="916998"/>
            <a:ext cx="8520600" cy="29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AFT is the </a:t>
            </a:r>
            <a:r>
              <a:rPr lang="en" sz="1700" b="1"/>
              <a:t>standardized approach</a:t>
            </a:r>
            <a:r>
              <a:rPr lang="en" sz="1700"/>
              <a:t> used to track faults in different systems, focusing on the </a:t>
            </a:r>
            <a:r>
              <a:rPr lang="en" sz="1700" b="1"/>
              <a:t>impact</a:t>
            </a:r>
            <a:r>
              <a:rPr lang="en" sz="1700"/>
              <a:t> on </a:t>
            </a:r>
            <a:r>
              <a:rPr lang="en" sz="1700" b="1"/>
              <a:t>accelerator complex availability</a:t>
            </a:r>
            <a:endParaRPr sz="1700"/>
          </a:p>
          <a:p>
            <a:pPr marL="457200" lvl="0" indent="-336550" algn="l" rtl="0">
              <a:spcBef>
                <a:spcPts val="16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Fault recording based on </a:t>
            </a:r>
            <a:r>
              <a:rPr lang="en" sz="1700" b="1"/>
              <a:t>predefined</a:t>
            </a:r>
            <a:r>
              <a:rPr lang="en" sz="1700"/>
              <a:t> accelerator specific </a:t>
            </a:r>
            <a:r>
              <a:rPr lang="en" sz="1700" b="1"/>
              <a:t>conditions</a:t>
            </a:r>
            <a:r>
              <a:rPr lang="en" sz="1700"/>
              <a:t>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System experts get </a:t>
            </a:r>
            <a:r>
              <a:rPr lang="en" sz="1700" b="1"/>
              <a:t>notified</a:t>
            </a:r>
            <a:r>
              <a:rPr lang="en" sz="1700"/>
              <a:t> for faults </a:t>
            </a:r>
            <a:r>
              <a:rPr lang="en" sz="1700" b="1"/>
              <a:t>registered</a:t>
            </a:r>
            <a:r>
              <a:rPr lang="en" sz="1700"/>
              <a:t> under their responsibility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 b="1"/>
              <a:t>Faults</a:t>
            </a:r>
            <a:r>
              <a:rPr lang="en" sz="1700"/>
              <a:t> are </a:t>
            </a:r>
            <a:r>
              <a:rPr lang="en" sz="1700" b="1"/>
              <a:t>reviewed</a:t>
            </a:r>
            <a:r>
              <a:rPr lang="en" sz="1700"/>
              <a:t> by RAWG &amp; equipment experts </a:t>
            </a:r>
            <a:r>
              <a:rPr lang="en" sz="1100" i="1"/>
              <a:t>(</a:t>
            </a:r>
            <a:r>
              <a:rPr lang="en" sz="1100" i="1" u="sng">
                <a:solidFill>
                  <a:schemeClr val="hlink"/>
                </a:solidFill>
                <a:hlinkClick r:id="rId3"/>
              </a:rPr>
              <a:t>documentation</a:t>
            </a:r>
            <a:r>
              <a:rPr lang="en" sz="1100" i="1"/>
              <a:t>)</a:t>
            </a:r>
            <a:endParaRPr sz="1100" i="1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Depending on the system: sometimes </a:t>
            </a:r>
            <a:r>
              <a:rPr lang="en" sz="1700" b="1"/>
              <a:t>long or incomplete follow-up</a:t>
            </a:r>
            <a:r>
              <a:rPr lang="en" sz="1700"/>
              <a:t> </a:t>
            </a:r>
            <a:r>
              <a:rPr lang="en" sz="1100" i="1"/>
              <a:t>(due to other priorities)</a:t>
            </a:r>
            <a:br>
              <a:rPr lang="en" sz="1700"/>
            </a:br>
            <a:endParaRPr sz="17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700"/>
          </a:p>
        </p:txBody>
      </p:sp>
      <p:sp>
        <p:nvSpPr>
          <p:cNvPr id="132" name="Google Shape;132;p28"/>
          <p:cNvSpPr txBox="1"/>
          <p:nvPr/>
        </p:nvSpPr>
        <p:spPr>
          <a:xfrm>
            <a:off x="327800" y="3849325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AFT has a high level classification of faults to accelerator systems, with limited expert follow up, requiring manual, time consuming steps</a:t>
            </a:r>
            <a:endParaRPr sz="1800" b="1" i="1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3" name="Google Shape;133;p28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9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 Fault Tracking (AFT) - Current status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9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40" name="Google Shape;140;p29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1" name="Google Shape;141;p29"/>
          <p:cNvSpPr txBox="1">
            <a:spLocks noGrp="1"/>
          </p:cNvSpPr>
          <p:nvPr>
            <p:ph type="body" idx="1"/>
          </p:nvPr>
        </p:nvSpPr>
        <p:spPr>
          <a:xfrm>
            <a:off x="246180" y="95903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1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endParaRPr/>
          </a:p>
          <a:p>
            <a:pPr marL="905256" lvl="1" indent="-308610" algn="l" rtl="0">
              <a:lnSpc>
                <a:spcPct val="120000"/>
              </a:lnSpc>
              <a:spcBef>
                <a:spcPts val="520"/>
              </a:spcBef>
              <a:spcAft>
                <a:spcPts val="1600"/>
              </a:spcAft>
              <a:buSzPts val="2340"/>
              <a:buNone/>
            </a:pPr>
            <a:endParaRPr/>
          </a:p>
        </p:txBody>
      </p:sp>
      <p:cxnSp>
        <p:nvCxnSpPr>
          <p:cNvPr id="142" name="Google Shape;142;p29"/>
          <p:cNvCxnSpPr>
            <a:endCxn id="143" idx="2"/>
          </p:cNvCxnSpPr>
          <p:nvPr/>
        </p:nvCxnSpPr>
        <p:spPr>
          <a:xfrm rot="10800000" flipH="1">
            <a:off x="1280300" y="2525812"/>
            <a:ext cx="3300" cy="1209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4" name="Google Shape;144;p29"/>
          <p:cNvSpPr txBox="1"/>
          <p:nvPr/>
        </p:nvSpPr>
        <p:spPr>
          <a:xfrm>
            <a:off x="18245" y="3247420"/>
            <a:ext cx="1501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Operate accelerators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9"/>
          <p:cNvSpPr txBox="1"/>
          <p:nvPr/>
        </p:nvSpPr>
        <p:spPr>
          <a:xfrm>
            <a:off x="2107873" y="3269902"/>
            <a:ext cx="1576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 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aults 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(partially automated)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9"/>
          <p:cNvSpPr txBox="1"/>
          <p:nvPr/>
        </p:nvSpPr>
        <p:spPr>
          <a:xfrm>
            <a:off x="4737967" y="3247428"/>
            <a:ext cx="1023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 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9"/>
          <p:cNvSpPr/>
          <p:nvPr/>
        </p:nvSpPr>
        <p:spPr>
          <a:xfrm>
            <a:off x="6690017" y="1203815"/>
            <a:ext cx="1214400" cy="8385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RAWG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29"/>
          <p:cNvCxnSpPr>
            <a:stCxn id="147" idx="2"/>
          </p:cNvCxnSpPr>
          <p:nvPr/>
        </p:nvCxnSpPr>
        <p:spPr>
          <a:xfrm rot="5400000">
            <a:off x="6016517" y="2428415"/>
            <a:ext cx="1666800" cy="894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49" name="Google Shape;149;p29"/>
          <p:cNvCxnSpPr>
            <a:stCxn id="147" idx="3"/>
            <a:endCxn id="150" idx="1"/>
          </p:cNvCxnSpPr>
          <p:nvPr/>
        </p:nvCxnSpPr>
        <p:spPr>
          <a:xfrm flipH="1">
            <a:off x="787517" y="1623065"/>
            <a:ext cx="7116900" cy="2437800"/>
          </a:xfrm>
          <a:prstGeom prst="bentConnector5">
            <a:avLst>
              <a:gd name="adj1" fmla="val -8235"/>
              <a:gd name="adj2" fmla="val 125418"/>
              <a:gd name="adj3" fmla="val 10334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51" name="Google Shape;151;p29"/>
          <p:cNvSpPr txBox="1"/>
          <p:nvPr/>
        </p:nvSpPr>
        <p:spPr>
          <a:xfrm>
            <a:off x="6217819" y="2392797"/>
            <a:ext cx="1106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o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Fau</a:t>
            </a:r>
            <a:r>
              <a:rPr lang="en" sz="1200">
                <a:solidFill>
                  <a:schemeClr val="dk1"/>
                </a:solidFill>
              </a:rPr>
              <a:t>lt 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9"/>
          <p:cNvSpPr txBox="1"/>
          <p:nvPr/>
        </p:nvSpPr>
        <p:spPr>
          <a:xfrm>
            <a:off x="7297234" y="4225213"/>
            <a:ext cx="1221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o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200">
                <a:solidFill>
                  <a:schemeClr val="dk1"/>
                </a:solidFill>
              </a:rPr>
              <a:t>L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ogg</a:t>
            </a:r>
            <a:r>
              <a:rPr lang="en" sz="1200">
                <a:solidFill>
                  <a:schemeClr val="dk1"/>
                </a:solidFill>
              </a:rPr>
              <a:t>ed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9"/>
          <p:cNvSpPr/>
          <p:nvPr/>
        </p:nvSpPr>
        <p:spPr>
          <a:xfrm>
            <a:off x="3071376" y="1333732"/>
            <a:ext cx="2187600" cy="5781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4" name="Google Shape;154;p29"/>
          <p:cNvCxnSpPr>
            <a:stCxn id="153" idx="3"/>
            <a:endCxn id="147" idx="1"/>
          </p:cNvCxnSpPr>
          <p:nvPr/>
        </p:nvCxnSpPr>
        <p:spPr>
          <a:xfrm>
            <a:off x="5258976" y="1622782"/>
            <a:ext cx="1431000" cy="6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50" name="Google Shape;150;p29"/>
          <p:cNvSpPr/>
          <p:nvPr/>
        </p:nvSpPr>
        <p:spPr>
          <a:xfrm>
            <a:off x="787534" y="373497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Operators &amp; Machine Coordinators</a:t>
            </a:r>
            <a:endParaRPr/>
          </a:p>
        </p:txBody>
      </p:sp>
      <p:sp>
        <p:nvSpPr>
          <p:cNvPr id="155" name="Google Shape;155;p29"/>
          <p:cNvSpPr/>
          <p:nvPr/>
        </p:nvSpPr>
        <p:spPr>
          <a:xfrm>
            <a:off x="4356668" y="373497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Equipment experts</a:t>
            </a:r>
            <a:endParaRPr/>
          </a:p>
        </p:txBody>
      </p:sp>
      <p:sp>
        <p:nvSpPr>
          <p:cNvPr id="143" name="Google Shape;143;p29"/>
          <p:cNvSpPr/>
          <p:nvPr/>
        </p:nvSpPr>
        <p:spPr>
          <a:xfrm>
            <a:off x="189800" y="1024612"/>
            <a:ext cx="2187600" cy="1501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Accelerator Complex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6" name="Google Shape;156;p29"/>
          <p:cNvCxnSpPr>
            <a:stCxn id="150" idx="0"/>
          </p:cNvCxnSpPr>
          <p:nvPr/>
        </p:nvCxnSpPr>
        <p:spPr>
          <a:xfrm rot="-5400000">
            <a:off x="1950634" y="2171972"/>
            <a:ext cx="1804800" cy="1321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57" name="Google Shape;157;p29"/>
          <p:cNvCxnSpPr>
            <a:stCxn id="155" idx="0"/>
          </p:cNvCxnSpPr>
          <p:nvPr/>
        </p:nvCxnSpPr>
        <p:spPr>
          <a:xfrm rot="5400000" flipH="1">
            <a:off x="4451168" y="2424572"/>
            <a:ext cx="1823700" cy="797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58" name="Google Shape;158;p29"/>
          <p:cNvSpPr txBox="1"/>
          <p:nvPr/>
        </p:nvSpPr>
        <p:spPr>
          <a:xfrm>
            <a:off x="6039919" y="1081960"/>
            <a:ext cx="1106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Review Faults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 Fault Tracking (AFT) - Current status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30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6" name="Google Shape;166;p30"/>
          <p:cNvSpPr txBox="1">
            <a:spLocks noGrp="1"/>
          </p:cNvSpPr>
          <p:nvPr>
            <p:ph type="body" idx="1"/>
          </p:nvPr>
        </p:nvSpPr>
        <p:spPr>
          <a:xfrm>
            <a:off x="246180" y="95903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1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endParaRPr/>
          </a:p>
          <a:p>
            <a:pPr marL="905256" lvl="1" indent="-308610" algn="l" rtl="0">
              <a:lnSpc>
                <a:spcPct val="120000"/>
              </a:lnSpc>
              <a:spcBef>
                <a:spcPts val="520"/>
              </a:spcBef>
              <a:spcAft>
                <a:spcPts val="1600"/>
              </a:spcAft>
              <a:buSzPts val="2340"/>
              <a:buNone/>
            </a:pPr>
            <a:endParaRPr/>
          </a:p>
        </p:txBody>
      </p:sp>
      <p:cxnSp>
        <p:nvCxnSpPr>
          <p:cNvPr id="167" name="Google Shape;167;p30"/>
          <p:cNvCxnSpPr>
            <a:endCxn id="168" idx="2"/>
          </p:cNvCxnSpPr>
          <p:nvPr/>
        </p:nvCxnSpPr>
        <p:spPr>
          <a:xfrm rot="10800000" flipH="1">
            <a:off x="1280300" y="2525812"/>
            <a:ext cx="3300" cy="1209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69" name="Google Shape;169;p30"/>
          <p:cNvSpPr txBox="1"/>
          <p:nvPr/>
        </p:nvSpPr>
        <p:spPr>
          <a:xfrm>
            <a:off x="18245" y="3247420"/>
            <a:ext cx="1501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Operate accelerators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30"/>
          <p:cNvSpPr txBox="1"/>
          <p:nvPr/>
        </p:nvSpPr>
        <p:spPr>
          <a:xfrm>
            <a:off x="2107873" y="3269902"/>
            <a:ext cx="1576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 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aults 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(partially automated)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0"/>
          <p:cNvSpPr txBox="1"/>
          <p:nvPr/>
        </p:nvSpPr>
        <p:spPr>
          <a:xfrm>
            <a:off x="4737967" y="3247428"/>
            <a:ext cx="1023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 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0"/>
          <p:cNvSpPr/>
          <p:nvPr/>
        </p:nvSpPr>
        <p:spPr>
          <a:xfrm>
            <a:off x="6690017" y="1203815"/>
            <a:ext cx="1214400" cy="8385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RAWG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0"/>
          <p:cNvCxnSpPr>
            <a:stCxn id="172" idx="2"/>
          </p:cNvCxnSpPr>
          <p:nvPr/>
        </p:nvCxnSpPr>
        <p:spPr>
          <a:xfrm rot="5400000">
            <a:off x="6016517" y="2428415"/>
            <a:ext cx="1666800" cy="894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174" name="Google Shape;174;p30"/>
          <p:cNvCxnSpPr>
            <a:stCxn id="172" idx="3"/>
            <a:endCxn id="175" idx="1"/>
          </p:cNvCxnSpPr>
          <p:nvPr/>
        </p:nvCxnSpPr>
        <p:spPr>
          <a:xfrm flipH="1">
            <a:off x="787517" y="1623065"/>
            <a:ext cx="7116900" cy="2437800"/>
          </a:xfrm>
          <a:prstGeom prst="bentConnector5">
            <a:avLst>
              <a:gd name="adj1" fmla="val -8235"/>
              <a:gd name="adj2" fmla="val 125418"/>
              <a:gd name="adj3" fmla="val 10334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76" name="Google Shape;176;p30"/>
          <p:cNvSpPr txBox="1"/>
          <p:nvPr/>
        </p:nvSpPr>
        <p:spPr>
          <a:xfrm>
            <a:off x="6217819" y="2392797"/>
            <a:ext cx="1106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on Fau</a:t>
            </a:r>
            <a:r>
              <a:rPr lang="en" sz="1200">
                <a:solidFill>
                  <a:schemeClr val="dk1"/>
                </a:solidFill>
              </a:rPr>
              <a:t>lt 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0"/>
          <p:cNvSpPr txBox="1"/>
          <p:nvPr/>
        </p:nvSpPr>
        <p:spPr>
          <a:xfrm>
            <a:off x="7297234" y="4225213"/>
            <a:ext cx="1221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o</a:t>
            </a:r>
            <a:r>
              <a:rPr lang="en" sz="1200">
                <a:solidFill>
                  <a:schemeClr val="dk1"/>
                </a:solidFill>
              </a:rPr>
              <a:t>f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200">
                <a:solidFill>
                  <a:schemeClr val="dk1"/>
                </a:solidFill>
              </a:rPr>
              <a:t>L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ogg</a:t>
            </a:r>
            <a:r>
              <a:rPr lang="en" sz="1200">
                <a:solidFill>
                  <a:schemeClr val="dk1"/>
                </a:solidFill>
              </a:rPr>
              <a:t>ed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0"/>
          <p:cNvSpPr/>
          <p:nvPr/>
        </p:nvSpPr>
        <p:spPr>
          <a:xfrm>
            <a:off x="3071376" y="1333732"/>
            <a:ext cx="2187600" cy="578100"/>
          </a:xfrm>
          <a:prstGeom prst="roundRect">
            <a:avLst>
              <a:gd name="adj" fmla="val 16667"/>
            </a:avLst>
          </a:prstGeom>
          <a:solidFill>
            <a:srgbClr val="9FC5E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30"/>
          <p:cNvCxnSpPr>
            <a:stCxn id="178" idx="3"/>
            <a:endCxn id="172" idx="1"/>
          </p:cNvCxnSpPr>
          <p:nvPr/>
        </p:nvCxnSpPr>
        <p:spPr>
          <a:xfrm>
            <a:off x="5258976" y="1622782"/>
            <a:ext cx="1431000" cy="6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75" name="Google Shape;175;p30"/>
          <p:cNvSpPr/>
          <p:nvPr/>
        </p:nvSpPr>
        <p:spPr>
          <a:xfrm>
            <a:off x="787534" y="373497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Operators &amp; Machine Coordinators</a:t>
            </a:r>
            <a:endParaRPr/>
          </a:p>
        </p:txBody>
      </p:sp>
      <p:sp>
        <p:nvSpPr>
          <p:cNvPr id="180" name="Google Shape;180;p30"/>
          <p:cNvSpPr/>
          <p:nvPr/>
        </p:nvSpPr>
        <p:spPr>
          <a:xfrm>
            <a:off x="4356668" y="373497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Equipment experts</a:t>
            </a:r>
            <a:endParaRPr/>
          </a:p>
        </p:txBody>
      </p:sp>
      <p:sp>
        <p:nvSpPr>
          <p:cNvPr id="168" name="Google Shape;168;p30"/>
          <p:cNvSpPr/>
          <p:nvPr/>
        </p:nvSpPr>
        <p:spPr>
          <a:xfrm>
            <a:off x="189800" y="1024612"/>
            <a:ext cx="2187600" cy="1501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Accelerator Complex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30"/>
          <p:cNvCxnSpPr>
            <a:stCxn id="175" idx="0"/>
          </p:cNvCxnSpPr>
          <p:nvPr/>
        </p:nvCxnSpPr>
        <p:spPr>
          <a:xfrm rot="-5400000">
            <a:off x="1950634" y="2171972"/>
            <a:ext cx="1804800" cy="1321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82" name="Google Shape;182;p30"/>
          <p:cNvCxnSpPr>
            <a:stCxn id="180" idx="0"/>
          </p:cNvCxnSpPr>
          <p:nvPr/>
        </p:nvCxnSpPr>
        <p:spPr>
          <a:xfrm rot="5400000" flipH="1">
            <a:off x="4451168" y="2424572"/>
            <a:ext cx="1823700" cy="797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183" name="Google Shape;183;p30"/>
          <p:cNvSpPr txBox="1"/>
          <p:nvPr/>
        </p:nvSpPr>
        <p:spPr>
          <a:xfrm>
            <a:off x="6039919" y="1081960"/>
            <a:ext cx="1106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Review Faults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0"/>
          <p:cNvSpPr txBox="1"/>
          <p:nvPr/>
        </p:nvSpPr>
        <p:spPr>
          <a:xfrm>
            <a:off x="277225" y="2621400"/>
            <a:ext cx="8618700" cy="1029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Standardized approach to track faults impacting accelerator complex availability</a:t>
            </a: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High-level classification of faults to accelerator systems</a:t>
            </a: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Limited expert follow up, requiring manual, time consuming steps</a:t>
            </a: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Tracking - Current status</a:t>
            </a:r>
            <a:endParaRPr/>
          </a:p>
        </p:txBody>
      </p:sp>
      <p:sp>
        <p:nvSpPr>
          <p:cNvPr id="190" name="Google Shape;190;p31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body" idx="1"/>
          </p:nvPr>
        </p:nvSpPr>
        <p:spPr>
          <a:xfrm>
            <a:off x="311700" y="916998"/>
            <a:ext cx="8520600" cy="30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tracking is </a:t>
            </a:r>
            <a:r>
              <a:rPr lang="en" b="1"/>
              <a:t>diverse</a:t>
            </a:r>
            <a:r>
              <a:rPr lang="en"/>
              <a:t> → different </a:t>
            </a:r>
            <a:r>
              <a:rPr lang="en" b="1"/>
              <a:t>workflows</a:t>
            </a:r>
            <a:r>
              <a:rPr lang="en"/>
              <a:t> &amp; </a:t>
            </a:r>
            <a:r>
              <a:rPr lang="en" b="1"/>
              <a:t>tools</a:t>
            </a:r>
            <a:r>
              <a:rPr lang="en"/>
              <a:t> in each system…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Directly </a:t>
            </a:r>
            <a:r>
              <a:rPr lang="en" b="1"/>
              <a:t>affected</a:t>
            </a:r>
            <a:r>
              <a:rPr lang="en"/>
              <a:t> by the system </a:t>
            </a:r>
            <a:r>
              <a:rPr lang="en" b="1"/>
              <a:t>complexity</a:t>
            </a:r>
            <a:br>
              <a:rPr lang="en"/>
            </a:br>
            <a:r>
              <a:rPr lang="en" sz="1100" i="1"/>
              <a:t>(the more complex the system the more challenging to track faults precisely)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Automation</a:t>
            </a:r>
            <a:r>
              <a:rPr lang="en"/>
              <a:t> of equipment fault reporting exists </a:t>
            </a:r>
            <a:r>
              <a:rPr lang="en" b="1"/>
              <a:t>in some systems</a:t>
            </a:r>
            <a:r>
              <a:rPr lang="en"/>
              <a:t> but often at a </a:t>
            </a:r>
            <a:r>
              <a:rPr lang="en" b="1"/>
              <a:t>rudimentary level</a:t>
            </a:r>
            <a:endParaRPr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EAM</a:t>
            </a:r>
            <a:r>
              <a:rPr lang="en"/>
              <a:t> is used by most equipment groups for </a:t>
            </a:r>
            <a:r>
              <a:rPr lang="en" b="1"/>
              <a:t>asset management</a:t>
            </a:r>
            <a:r>
              <a:rPr lang="en"/>
              <a:t>, but only to </a:t>
            </a:r>
            <a:r>
              <a:rPr lang="en" b="1"/>
              <a:t>varying levels</a:t>
            </a:r>
            <a:r>
              <a:rPr lang="en"/>
              <a:t> for lifetime assessment</a:t>
            </a:r>
            <a:endParaRPr b="1"/>
          </a:p>
        </p:txBody>
      </p:sp>
      <p:sp>
        <p:nvSpPr>
          <p:cNvPr id="192" name="Google Shape;192;p31"/>
          <p:cNvSpPr txBox="1"/>
          <p:nvPr/>
        </p:nvSpPr>
        <p:spPr>
          <a:xfrm>
            <a:off x="227725" y="4077925"/>
            <a:ext cx="87276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Equipment Fault Tracking is sometimes primitive </a:t>
            </a:r>
            <a:b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&amp; distributed with limited common workflows</a:t>
            </a:r>
            <a:endParaRPr sz="1800" b="1"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" name="Google Shape;193;p31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Diagnostics - Current Status</a:t>
            </a:r>
            <a:endParaRPr/>
          </a:p>
        </p:txBody>
      </p:sp>
      <p:sp>
        <p:nvSpPr>
          <p:cNvPr id="199" name="Google Shape;199;p32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00" name="Google Shape;200;p32"/>
          <p:cNvSpPr txBox="1">
            <a:spLocks noGrp="1"/>
          </p:cNvSpPr>
          <p:nvPr>
            <p:ph type="body" idx="1"/>
          </p:nvPr>
        </p:nvSpPr>
        <p:spPr>
          <a:xfrm>
            <a:off x="311700" y="916997"/>
            <a:ext cx="8520600" cy="28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Equipment-related </a:t>
            </a:r>
            <a:r>
              <a:rPr lang="en" b="1"/>
              <a:t>faults</a:t>
            </a:r>
            <a:r>
              <a:rPr lang="en"/>
              <a:t> are </a:t>
            </a:r>
            <a:r>
              <a:rPr lang="en" b="1"/>
              <a:t>reported</a:t>
            </a:r>
            <a:r>
              <a:rPr lang="en"/>
              <a:t> by </a:t>
            </a:r>
            <a:r>
              <a:rPr lang="en" b="1"/>
              <a:t>operators</a:t>
            </a:r>
            <a:r>
              <a:rPr lang="en"/>
              <a:t>, then diagnosed using system specific </a:t>
            </a:r>
            <a:r>
              <a:rPr lang="en" b="1"/>
              <a:t>expert tools</a:t>
            </a:r>
            <a:r>
              <a:rPr lang="en"/>
              <a:t> </a:t>
            </a:r>
            <a:r>
              <a:rPr lang="en" sz="1300" i="1"/>
              <a:t>(mainly by expert support team e.g. Piquet)</a:t>
            </a:r>
            <a:endParaRPr sz="600" i="1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Time consuming</a:t>
            </a:r>
            <a:r>
              <a:rPr lang="en"/>
              <a:t> &amp; sometimes </a:t>
            </a:r>
            <a:r>
              <a:rPr lang="en" b="1"/>
              <a:t>complicated</a:t>
            </a:r>
            <a:r>
              <a:rPr lang="en"/>
              <a:t> process </a:t>
            </a:r>
            <a:r>
              <a:rPr lang="en" b="1"/>
              <a:t>to correctly identify</a:t>
            </a:r>
            <a:r>
              <a:rPr lang="en"/>
              <a:t> the system responsible for the fault </a:t>
            </a:r>
            <a:r>
              <a:rPr lang="en" sz="1100" i="1"/>
              <a:t>(e.g. wrong expert called) </a:t>
            </a:r>
            <a:endParaRPr sz="1100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Automation</a:t>
            </a:r>
            <a:r>
              <a:rPr lang="en"/>
              <a:t> of fault diagnostics is a </a:t>
            </a:r>
            <a:r>
              <a:rPr lang="en" b="1"/>
              <a:t>challenging</a:t>
            </a:r>
            <a:r>
              <a:rPr lang="en"/>
              <a:t> task for most equipment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Monitoring &amp; alarms</a:t>
            </a:r>
            <a:r>
              <a:rPr lang="en"/>
              <a:t> are </a:t>
            </a:r>
            <a:r>
              <a:rPr lang="en" b="1"/>
              <a:t>not always</a:t>
            </a:r>
            <a:r>
              <a:rPr lang="en"/>
              <a:t> </a:t>
            </a:r>
            <a:r>
              <a:rPr lang="en" b="1"/>
              <a:t>present</a:t>
            </a:r>
            <a:r>
              <a:rPr lang="en"/>
              <a:t> </a:t>
            </a:r>
            <a:endParaRPr b="1"/>
          </a:p>
        </p:txBody>
      </p:sp>
      <p:sp>
        <p:nvSpPr>
          <p:cNvPr id="201" name="Google Shape;201;p32"/>
          <p:cNvSpPr txBox="1"/>
          <p:nvPr/>
        </p:nvSpPr>
        <p:spPr>
          <a:xfrm>
            <a:off x="327800" y="3849325"/>
            <a:ext cx="85044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Performing thorough effective diagnostics among different systems </a:t>
            </a:r>
            <a:b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is cumbersome &amp; time consuming</a:t>
            </a:r>
            <a:endParaRPr sz="1800" b="1" i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2" name="Google Shape;202;p32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Diagnostics - Current status</a:t>
            </a:r>
            <a:endParaRPr/>
          </a:p>
        </p:txBody>
      </p:sp>
      <p:sp>
        <p:nvSpPr>
          <p:cNvPr id="208" name="Google Shape;208;p33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09" name="Google Shape;209;p33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0" name="Google Shape;210;p33"/>
          <p:cNvSpPr txBox="1"/>
          <p:nvPr/>
        </p:nvSpPr>
        <p:spPr>
          <a:xfrm>
            <a:off x="108150" y="3511200"/>
            <a:ext cx="1653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Attempt to fix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(limited to few systems)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3"/>
          <p:cNvSpPr txBox="1"/>
          <p:nvPr/>
        </p:nvSpPr>
        <p:spPr>
          <a:xfrm>
            <a:off x="2919900" y="4259350"/>
            <a:ext cx="1785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Contact </a:t>
            </a:r>
            <a:endParaRPr sz="12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(potentially wrong person)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12" name="Google Shape;212;p33"/>
          <p:cNvSpPr/>
          <p:nvPr/>
        </p:nvSpPr>
        <p:spPr>
          <a:xfrm>
            <a:off x="7712017" y="3873240"/>
            <a:ext cx="1214400" cy="8385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EAM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33"/>
          <p:cNvCxnSpPr>
            <a:stCxn id="212" idx="1"/>
            <a:endCxn id="214" idx="2"/>
          </p:cNvCxnSpPr>
          <p:nvPr/>
        </p:nvCxnSpPr>
        <p:spPr>
          <a:xfrm rot="10800000">
            <a:off x="5830117" y="3674790"/>
            <a:ext cx="1881900" cy="6177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15" name="Google Shape;215;p33"/>
          <p:cNvSpPr txBox="1"/>
          <p:nvPr/>
        </p:nvSpPr>
        <p:spPr>
          <a:xfrm>
            <a:off x="7131202" y="2879463"/>
            <a:ext cx="15705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" sz="1000">
                <a:solidFill>
                  <a:schemeClr val="dk1"/>
                </a:solidFill>
              </a:rPr>
              <a:t>diverse</a:t>
            </a:r>
            <a:r>
              <a:rPr lang="en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levels </a:t>
            </a:r>
            <a:r>
              <a:rPr lang="en" sz="1000">
                <a:solidFill>
                  <a:schemeClr val="dk1"/>
                </a:solidFill>
              </a:rPr>
              <a:t>&amp; tools)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3"/>
          <p:cNvSpPr/>
          <p:nvPr/>
        </p:nvSpPr>
        <p:spPr>
          <a:xfrm>
            <a:off x="175659" y="395192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Operators &amp; Machine Coordinators</a:t>
            </a:r>
            <a:endParaRPr/>
          </a:p>
        </p:txBody>
      </p:sp>
      <p:sp>
        <p:nvSpPr>
          <p:cNvPr id="214" name="Google Shape;214;p33"/>
          <p:cNvSpPr/>
          <p:nvPr/>
        </p:nvSpPr>
        <p:spPr>
          <a:xfrm>
            <a:off x="4530599" y="3023100"/>
            <a:ext cx="25992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Equipment experts</a:t>
            </a:r>
            <a:endParaRPr/>
          </a:p>
        </p:txBody>
      </p:sp>
      <p:cxnSp>
        <p:nvCxnSpPr>
          <p:cNvPr id="217" name="Google Shape;217;p33"/>
          <p:cNvCxnSpPr>
            <a:stCxn id="216" idx="3"/>
            <a:endCxn id="214" idx="1"/>
          </p:cNvCxnSpPr>
          <p:nvPr/>
        </p:nvCxnSpPr>
        <p:spPr>
          <a:xfrm rot="10800000" flipH="1">
            <a:off x="2985459" y="3348922"/>
            <a:ext cx="1545000" cy="928800"/>
          </a:xfrm>
          <a:prstGeom prst="bentConnector3">
            <a:avLst>
              <a:gd name="adj1" fmla="val 50005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18" name="Google Shape;218;p33"/>
          <p:cNvCxnSpPr>
            <a:stCxn id="216" idx="0"/>
            <a:endCxn id="219" idx="2"/>
          </p:cNvCxnSpPr>
          <p:nvPr/>
        </p:nvCxnSpPr>
        <p:spPr>
          <a:xfrm rot="-5400000">
            <a:off x="1574109" y="2837572"/>
            <a:ext cx="1120800" cy="1107900"/>
          </a:xfrm>
          <a:prstGeom prst="bentConnector3">
            <a:avLst>
              <a:gd name="adj1" fmla="val 50004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220" name="Google Shape;220;p33"/>
          <p:cNvCxnSpPr>
            <a:stCxn id="219" idx="0"/>
            <a:endCxn id="219" idx="1"/>
          </p:cNvCxnSpPr>
          <p:nvPr/>
        </p:nvCxnSpPr>
        <p:spPr>
          <a:xfrm rot="5400000">
            <a:off x="2225066" y="673274"/>
            <a:ext cx="616500" cy="1840500"/>
          </a:xfrm>
          <a:prstGeom prst="bentConnector4">
            <a:avLst>
              <a:gd name="adj1" fmla="val -38625"/>
              <a:gd name="adj2" fmla="val 15763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21" name="Google Shape;221;p33"/>
          <p:cNvSpPr txBox="1"/>
          <p:nvPr/>
        </p:nvSpPr>
        <p:spPr>
          <a:xfrm>
            <a:off x="365250" y="1030463"/>
            <a:ext cx="14445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Auto diagnose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(rare &amp; unrefined)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2" name="Google Shape;222;p33"/>
          <p:cNvCxnSpPr>
            <a:stCxn id="214" idx="0"/>
            <a:endCxn id="219" idx="3"/>
          </p:cNvCxnSpPr>
          <p:nvPr/>
        </p:nvCxnSpPr>
        <p:spPr>
          <a:xfrm rot="5400000" flipH="1">
            <a:off x="4696949" y="1889850"/>
            <a:ext cx="786900" cy="14796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23" name="Google Shape;223;p33"/>
          <p:cNvSpPr txBox="1"/>
          <p:nvPr/>
        </p:nvSpPr>
        <p:spPr>
          <a:xfrm>
            <a:off x="3796200" y="2603800"/>
            <a:ext cx="2034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Attempt to fix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(complicated &amp; time consuming)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3"/>
          <p:cNvSpPr/>
          <p:nvPr/>
        </p:nvSpPr>
        <p:spPr>
          <a:xfrm>
            <a:off x="6838775" y="1243200"/>
            <a:ext cx="1785132" cy="1211112"/>
          </a:xfrm>
          <a:prstGeom prst="cloud">
            <a:avLst/>
          </a:prstGeom>
          <a:solidFill>
            <a:srgbClr val="FFF2CC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Diverse workflows</a:t>
            </a:r>
            <a:endParaRPr sz="17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25" name="Google Shape;225;p33"/>
          <p:cNvCxnSpPr>
            <a:stCxn id="224" idx="0"/>
            <a:endCxn id="214" idx="3"/>
          </p:cNvCxnSpPr>
          <p:nvPr/>
        </p:nvCxnSpPr>
        <p:spPr>
          <a:xfrm flipH="1">
            <a:off x="7129919" y="1848756"/>
            <a:ext cx="1492500" cy="1500000"/>
          </a:xfrm>
          <a:prstGeom prst="bentConnector3">
            <a:avLst>
              <a:gd name="adj1" fmla="val -1611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19" name="Google Shape;219;p33"/>
          <p:cNvSpPr/>
          <p:nvPr/>
        </p:nvSpPr>
        <p:spPr>
          <a:xfrm>
            <a:off x="1612975" y="1285274"/>
            <a:ext cx="2737692" cy="1545750"/>
          </a:xfrm>
          <a:prstGeom prst="irregularSeal1">
            <a:avLst/>
          </a:prstGeom>
          <a:solidFill>
            <a:srgbClr val="CC0000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Equipment Failure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(limited self reporting)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6" name="Google Shape;226;p33"/>
          <p:cNvSpPr txBox="1"/>
          <p:nvPr/>
        </p:nvSpPr>
        <p:spPr>
          <a:xfrm>
            <a:off x="5878579" y="3682825"/>
            <a:ext cx="1785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Asset Management &amp; Lifetime Assessment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(to varying levels)</a:t>
            </a:r>
            <a:endParaRPr sz="10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227" name="Google Shape;227;p33"/>
          <p:cNvSpPr/>
          <p:nvPr/>
        </p:nvSpPr>
        <p:spPr>
          <a:xfrm>
            <a:off x="2141600" y="3088600"/>
            <a:ext cx="1106406" cy="713556"/>
          </a:xfrm>
          <a:prstGeom prst="flowChartMultidocument">
            <a:avLst/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Diagnostic tools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8" name="Google Shape;228;p33"/>
          <p:cNvSpPr/>
          <p:nvPr/>
        </p:nvSpPr>
        <p:spPr>
          <a:xfrm>
            <a:off x="5041525" y="1723850"/>
            <a:ext cx="1106406" cy="713556"/>
          </a:xfrm>
          <a:prstGeom prst="flowChartMultidocument">
            <a:avLst/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Diagnostic tools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>
            <a:spLocks noGrp="1"/>
          </p:cNvSpPr>
          <p:nvPr>
            <p:ph type="title"/>
          </p:nvPr>
        </p:nvSpPr>
        <p:spPr>
          <a:xfrm>
            <a:off x="311700" y="24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Fault Diagnostics - Current status</a:t>
            </a:r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sldNum" idx="12"/>
          </p:nvPr>
        </p:nvSpPr>
        <p:spPr>
          <a:xfrm>
            <a:off x="8482708" y="47499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35" name="Google Shape;235;p34"/>
          <p:cNvSpPr txBox="1"/>
          <p:nvPr/>
        </p:nvSpPr>
        <p:spPr>
          <a:xfrm>
            <a:off x="0" y="4820350"/>
            <a:ext cx="67902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JAPW 2024: Automatic Fault Analysis &amp; Prognostics - Anti Asko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6" name="Google Shape;236;p34"/>
          <p:cNvSpPr txBox="1"/>
          <p:nvPr/>
        </p:nvSpPr>
        <p:spPr>
          <a:xfrm>
            <a:off x="108150" y="3511200"/>
            <a:ext cx="1653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Attempt to fix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(limited to few systems)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4"/>
          <p:cNvSpPr txBox="1"/>
          <p:nvPr/>
        </p:nvSpPr>
        <p:spPr>
          <a:xfrm>
            <a:off x="2919900" y="4259350"/>
            <a:ext cx="1785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Contact </a:t>
            </a:r>
            <a:endParaRPr sz="12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(potentially wrong person)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38" name="Google Shape;238;p34"/>
          <p:cNvSpPr/>
          <p:nvPr/>
        </p:nvSpPr>
        <p:spPr>
          <a:xfrm>
            <a:off x="7712017" y="3873240"/>
            <a:ext cx="1214400" cy="838500"/>
          </a:xfrm>
          <a:prstGeom prst="roundRect">
            <a:avLst>
              <a:gd name="adj" fmla="val 16667"/>
            </a:avLst>
          </a:prstGeom>
          <a:solidFill>
            <a:srgbClr val="3861AA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EAM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9" name="Google Shape;239;p34"/>
          <p:cNvCxnSpPr>
            <a:stCxn id="238" idx="1"/>
            <a:endCxn id="240" idx="2"/>
          </p:cNvCxnSpPr>
          <p:nvPr/>
        </p:nvCxnSpPr>
        <p:spPr>
          <a:xfrm rot="10800000">
            <a:off x="5830117" y="3674790"/>
            <a:ext cx="1881900" cy="6177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41" name="Google Shape;241;p34"/>
          <p:cNvSpPr txBox="1"/>
          <p:nvPr/>
        </p:nvSpPr>
        <p:spPr>
          <a:xfrm>
            <a:off x="7131202" y="2879463"/>
            <a:ext cx="15705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Follow-up </a:t>
            </a:r>
            <a:b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" sz="1000">
                <a:solidFill>
                  <a:schemeClr val="dk1"/>
                </a:solidFill>
              </a:rPr>
              <a:t>diverse</a:t>
            </a:r>
            <a:r>
              <a:rPr lang="en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levels </a:t>
            </a:r>
            <a:r>
              <a:rPr lang="en" sz="1000">
                <a:solidFill>
                  <a:schemeClr val="dk1"/>
                </a:solidFill>
              </a:rPr>
              <a:t>&amp; tools)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4"/>
          <p:cNvSpPr/>
          <p:nvPr/>
        </p:nvSpPr>
        <p:spPr>
          <a:xfrm>
            <a:off x="175659" y="3951922"/>
            <a:ext cx="28098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Operators &amp; Machine Coordinators</a:t>
            </a:r>
            <a:endParaRPr/>
          </a:p>
        </p:txBody>
      </p:sp>
      <p:sp>
        <p:nvSpPr>
          <p:cNvPr id="240" name="Google Shape;240;p34"/>
          <p:cNvSpPr/>
          <p:nvPr/>
        </p:nvSpPr>
        <p:spPr>
          <a:xfrm>
            <a:off x="4530599" y="3023100"/>
            <a:ext cx="2599200" cy="651600"/>
          </a:xfrm>
          <a:prstGeom prst="roundRect">
            <a:avLst>
              <a:gd name="adj" fmla="val 10000"/>
            </a:avLst>
          </a:prstGeom>
          <a:solidFill>
            <a:srgbClr val="8E7CC3"/>
          </a:solidFill>
          <a:ln w="19050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Equipment experts</a:t>
            </a:r>
            <a:endParaRPr/>
          </a:p>
        </p:txBody>
      </p:sp>
      <p:cxnSp>
        <p:nvCxnSpPr>
          <p:cNvPr id="243" name="Google Shape;243;p34"/>
          <p:cNvCxnSpPr>
            <a:stCxn id="242" idx="3"/>
            <a:endCxn id="240" idx="1"/>
          </p:cNvCxnSpPr>
          <p:nvPr/>
        </p:nvCxnSpPr>
        <p:spPr>
          <a:xfrm rot="10800000" flipH="1">
            <a:off x="2985459" y="3348922"/>
            <a:ext cx="1545000" cy="928800"/>
          </a:xfrm>
          <a:prstGeom prst="bentConnector3">
            <a:avLst>
              <a:gd name="adj1" fmla="val 50005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44" name="Google Shape;244;p34"/>
          <p:cNvCxnSpPr>
            <a:stCxn id="242" idx="0"/>
            <a:endCxn id="245" idx="2"/>
          </p:cNvCxnSpPr>
          <p:nvPr/>
        </p:nvCxnSpPr>
        <p:spPr>
          <a:xfrm rot="-5400000">
            <a:off x="1574109" y="2837572"/>
            <a:ext cx="1120800" cy="1107900"/>
          </a:xfrm>
          <a:prstGeom prst="bentConnector3">
            <a:avLst>
              <a:gd name="adj1" fmla="val 50004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cxnSp>
        <p:nvCxnSpPr>
          <p:cNvPr id="246" name="Google Shape;246;p34"/>
          <p:cNvCxnSpPr>
            <a:stCxn id="245" idx="0"/>
            <a:endCxn id="245" idx="1"/>
          </p:cNvCxnSpPr>
          <p:nvPr/>
        </p:nvCxnSpPr>
        <p:spPr>
          <a:xfrm rot="5400000">
            <a:off x="2225066" y="673274"/>
            <a:ext cx="616500" cy="1840500"/>
          </a:xfrm>
          <a:prstGeom prst="bentConnector4">
            <a:avLst>
              <a:gd name="adj1" fmla="val -38625"/>
              <a:gd name="adj2" fmla="val 15763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47" name="Google Shape;247;p34"/>
          <p:cNvSpPr txBox="1"/>
          <p:nvPr/>
        </p:nvSpPr>
        <p:spPr>
          <a:xfrm>
            <a:off x="365250" y="1030463"/>
            <a:ext cx="14445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Auto diagnose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(rare &amp; unrefined)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34"/>
          <p:cNvCxnSpPr>
            <a:stCxn id="240" idx="0"/>
            <a:endCxn id="245" idx="3"/>
          </p:cNvCxnSpPr>
          <p:nvPr/>
        </p:nvCxnSpPr>
        <p:spPr>
          <a:xfrm rot="5400000" flipH="1">
            <a:off x="4696949" y="1889850"/>
            <a:ext cx="786900" cy="14796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49" name="Google Shape;249;p34"/>
          <p:cNvSpPr txBox="1"/>
          <p:nvPr/>
        </p:nvSpPr>
        <p:spPr>
          <a:xfrm>
            <a:off x="3796200" y="2603800"/>
            <a:ext cx="2034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Attempt to fix 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(complicated &amp; time consuming)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4"/>
          <p:cNvSpPr/>
          <p:nvPr/>
        </p:nvSpPr>
        <p:spPr>
          <a:xfrm>
            <a:off x="6838775" y="1243200"/>
            <a:ext cx="1785132" cy="1211112"/>
          </a:xfrm>
          <a:prstGeom prst="cloud">
            <a:avLst/>
          </a:prstGeom>
          <a:solidFill>
            <a:srgbClr val="FFF2CC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Diverse workflows</a:t>
            </a:r>
            <a:endParaRPr sz="17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51" name="Google Shape;251;p34"/>
          <p:cNvCxnSpPr>
            <a:stCxn id="250" idx="0"/>
            <a:endCxn id="240" idx="3"/>
          </p:cNvCxnSpPr>
          <p:nvPr/>
        </p:nvCxnSpPr>
        <p:spPr>
          <a:xfrm flipH="1">
            <a:off x="7129919" y="1848756"/>
            <a:ext cx="1492500" cy="1500000"/>
          </a:xfrm>
          <a:prstGeom prst="bentConnector3">
            <a:avLst>
              <a:gd name="adj1" fmla="val -1611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45" name="Google Shape;245;p34"/>
          <p:cNvSpPr/>
          <p:nvPr/>
        </p:nvSpPr>
        <p:spPr>
          <a:xfrm>
            <a:off x="1612975" y="1285274"/>
            <a:ext cx="2737692" cy="1545750"/>
          </a:xfrm>
          <a:prstGeom prst="irregularSeal1">
            <a:avLst/>
          </a:prstGeom>
          <a:solidFill>
            <a:srgbClr val="CC0000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Equipment Failure</a:t>
            </a:r>
            <a:endParaRPr sz="13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(limited self reporting)</a:t>
            </a:r>
            <a:endParaRPr sz="11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2" name="Google Shape;252;p34"/>
          <p:cNvSpPr txBox="1"/>
          <p:nvPr/>
        </p:nvSpPr>
        <p:spPr>
          <a:xfrm>
            <a:off x="5878579" y="3682825"/>
            <a:ext cx="1785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Asset Management &amp; Lifetime Assessment</a:t>
            </a:r>
            <a:br>
              <a:rPr lang="en" sz="1200">
                <a:solidFill>
                  <a:schemeClr val="dk1"/>
                </a:solidFill>
              </a:rPr>
            </a:br>
            <a:r>
              <a:rPr lang="en" sz="1000">
                <a:solidFill>
                  <a:schemeClr val="dk1"/>
                </a:solidFill>
              </a:rPr>
              <a:t>(to varying levels)</a:t>
            </a:r>
            <a:endParaRPr sz="10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253" name="Google Shape;253;p34"/>
          <p:cNvSpPr/>
          <p:nvPr/>
        </p:nvSpPr>
        <p:spPr>
          <a:xfrm>
            <a:off x="2141600" y="3088600"/>
            <a:ext cx="1106406" cy="713556"/>
          </a:xfrm>
          <a:prstGeom prst="flowChartMultidocument">
            <a:avLst/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Diagnostic tools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4" name="Google Shape;254;p34"/>
          <p:cNvSpPr/>
          <p:nvPr/>
        </p:nvSpPr>
        <p:spPr>
          <a:xfrm>
            <a:off x="5041525" y="1723850"/>
            <a:ext cx="1106406" cy="713556"/>
          </a:xfrm>
          <a:prstGeom prst="flowChartMultidocument">
            <a:avLst/>
          </a:prstGeom>
          <a:solidFill>
            <a:schemeClr val="dk2"/>
          </a:solidFill>
          <a:ln w="9525" cap="flat" cmpd="sng">
            <a:solidFill>
              <a:srgbClr val="3861A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Diagnostic tools</a:t>
            </a:r>
            <a:endParaRPr sz="12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5" name="Google Shape;255;p34"/>
          <p:cNvSpPr txBox="1"/>
          <p:nvPr/>
        </p:nvSpPr>
        <p:spPr>
          <a:xfrm>
            <a:off x="1004700" y="2341650"/>
            <a:ext cx="7127100" cy="9900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Diagnostics are often cumbersome &amp; time consuming </a:t>
            </a:r>
            <a:b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(</a:t>
            </a:r>
            <a:r>
              <a:rPr lang="en" sz="1100" i="1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see talk from K. Papastergiou</a:t>
            </a:r>
            <a:r>
              <a:rPr lang="en" sz="1100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)</a:t>
            </a: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</a:pPr>
            <a:r>
              <a:rPr lang="en" sz="1700" b="1" i="1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Due to higher priorities, not always followed up extensively</a:t>
            </a:r>
            <a:endParaRPr sz="1700" b="1" i="1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1778</Words>
  <Application>Microsoft Macintosh PowerPoint</Application>
  <PresentationFormat>On-screen Show (16:9)</PresentationFormat>
  <Paragraphs>248</Paragraphs>
  <Slides>18</Slides>
  <Notes>18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Proxima Nova</vt:lpstr>
      <vt:lpstr>Simple Light</vt:lpstr>
      <vt:lpstr>Spearmint</vt:lpstr>
      <vt:lpstr>Automatic Fault Analysis  &amp; Prognostics  JAP Workshop 12.12.2024</vt:lpstr>
      <vt:lpstr>Introduction</vt:lpstr>
      <vt:lpstr>Accelerator Fault Tracking (AFT) - Current status</vt:lpstr>
      <vt:lpstr>Accelerator Fault Tracking (AFT) - Current status </vt:lpstr>
      <vt:lpstr>Accelerator Fault Tracking (AFT) - Current status </vt:lpstr>
      <vt:lpstr>Equipment Fault Tracking - Current status</vt:lpstr>
      <vt:lpstr>Equipment Fault Diagnostics - Current Status</vt:lpstr>
      <vt:lpstr>Equipment Fault Diagnostics - Current status</vt:lpstr>
      <vt:lpstr>Equipment Fault Diagnostics - Current status</vt:lpstr>
      <vt:lpstr>Fault Prognostics - Current status</vt:lpstr>
      <vt:lpstr>Fault Prognostics - Proactive analysis</vt:lpstr>
      <vt:lpstr>Fault Tracking - Future vision</vt:lpstr>
      <vt:lpstr>Equipment Fault Diagnostics - Future vision</vt:lpstr>
      <vt:lpstr>Fault Prognostics - Future vision</vt:lpstr>
      <vt:lpstr>Fault Prognostics - Future vision</vt:lpstr>
      <vt:lpstr>Fault Prognostics - Future vision</vt:lpstr>
      <vt:lpstr>Some next steps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Anti Asko</cp:lastModifiedBy>
  <cp:revision>2</cp:revision>
  <dcterms:modified xsi:type="dcterms:W3CDTF">2024-12-11T18:07:08Z</dcterms:modified>
</cp:coreProperties>
</file>