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9" r:id="rId2"/>
    <p:sldId id="504" r:id="rId3"/>
    <p:sldId id="507" r:id="rId4"/>
    <p:sldId id="566" r:id="rId5"/>
    <p:sldId id="435" r:id="rId6"/>
    <p:sldId id="543" r:id="rId7"/>
    <p:sldId id="544" r:id="rId8"/>
    <p:sldId id="559" r:id="rId9"/>
    <p:sldId id="503" r:id="rId10"/>
    <p:sldId id="510" r:id="rId11"/>
    <p:sldId id="541" r:id="rId12"/>
    <p:sldId id="513" r:id="rId13"/>
    <p:sldId id="473" r:id="rId14"/>
    <p:sldId id="472" r:id="rId15"/>
    <p:sldId id="497" r:id="rId16"/>
    <p:sldId id="521" r:id="rId17"/>
    <p:sldId id="542" r:id="rId18"/>
    <p:sldId id="515" r:id="rId19"/>
    <p:sldId id="483" r:id="rId20"/>
    <p:sldId id="524" r:id="rId21"/>
    <p:sldId id="561" r:id="rId22"/>
    <p:sldId id="567" r:id="rId23"/>
    <p:sldId id="562" r:id="rId24"/>
    <p:sldId id="584" r:id="rId25"/>
    <p:sldId id="586" r:id="rId26"/>
    <p:sldId id="565" r:id="rId27"/>
    <p:sldId id="526" r:id="rId28"/>
    <p:sldId id="571" r:id="rId29"/>
    <p:sldId id="556" r:id="rId30"/>
    <p:sldId id="577" r:id="rId31"/>
    <p:sldId id="560" r:id="rId32"/>
    <p:sldId id="288" r:id="rId33"/>
    <p:sldId id="58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Del Mar Gomez-Jordana Manas" initials="MDMGJM" lastIdx="2" clrIdx="0">
    <p:extLst>
      <p:ext uri="{19B8F6BF-5375-455C-9EA6-DF929625EA0E}">
        <p15:presenceInfo xmlns:p15="http://schemas.microsoft.com/office/powerpoint/2012/main" userId="S::maria.del.mar.gomez-jordana.manas@cern.ch::6c72816c-0eb3-42cb-87fd-28ec9d0294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18E"/>
    <a:srgbClr val="3366FF"/>
    <a:srgbClr val="162541"/>
    <a:srgbClr val="E1A47D"/>
    <a:srgbClr val="284982"/>
    <a:srgbClr val="171A20"/>
    <a:srgbClr val="44546A"/>
    <a:srgbClr val="FFD501"/>
    <a:srgbClr val="102D50"/>
    <a:srgbClr val="445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3"/>
    <p:restoredTop sz="87211" autoAdjust="0"/>
  </p:normalViewPr>
  <p:slideViewPr>
    <p:cSldViewPr snapToGrid="0">
      <p:cViewPr varScale="1">
        <p:scale>
          <a:sx n="106" d="100"/>
          <a:sy n="106" d="100"/>
        </p:scale>
        <p:origin x="1608" y="18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13FF41-334C-49CE-9508-B293B47009D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A4B02-9795-4E54-B558-C5B306B2852F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5FFE4FE-5A28-401B-8A39-4AF89C15ACF7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12/12/24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E8C86-A8C1-475C-BF26-961F18A613FA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726E1-3A0C-4618-95CE-DA304B3656E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5283E92-444E-4CCD-AE80-A4431187677E}" type="slidenum">
              <a:t>‹#›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302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8EB6E8-5603-43F7-B527-AC9F8436270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62C154-5E3A-4CE5-B097-1ACC59D87FFD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5B863FF-38B4-4658-B78B-F56BF7781669}" type="datetime1">
              <a:rPr lang="en-US"/>
              <a:pPr lvl="0"/>
              <a:t>12/12/24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738BC6D-2B79-48B3-B839-DFFB39D043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9B841CD-D546-44B3-AB2D-A084E6529D9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0109C-5D69-4CAF-B3A9-2CE9C343697D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CE450-22A4-4447-A953-FC789EAA299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4F077EE-CA89-45F4-AF22-2AD5B99BDD9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5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4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C37DE-2B1C-4EDE-151B-7D7870CFF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ABBD7C-1394-DF2F-42D5-91DEFEE1D4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D9DC6F-AD24-1D6D-D8C1-4520E4C66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E7141-DAAD-2DD4-56F0-BBAB3DDB45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78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0FDCB-390E-5D7F-2764-957021782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8D3D06-5D18-2743-DCF0-8C132241ED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0DF36E-DBF6-40B2-EC81-E5ACE6B58B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D70BA-C472-3EFC-465F-E338584023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45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56EB8-9E3E-B7C4-4FF1-D321E47CE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E85AE5-F274-2927-D268-742587208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62D71D-7BAE-04EC-5EAD-521CAC295D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36BF8-D342-22BF-6E36-83D7E6152C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74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9F80A-212C-0CB8-AD5A-53F0C699F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4904A8-349D-3B62-1674-3B025B220D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77A2B4-32B9-1DB9-370A-4E83D6B8AC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15870-7DEB-2B12-E4F7-F126563E0C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59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0B5E8-3820-1E3F-6A7F-7D9897172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8E25D8-A1DB-DEBE-B7EE-66D492DDB5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69F372-B650-0DA7-8C11-EBCF3D7734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4DA6E-A252-8AD0-DB01-957A348B6B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8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5B56C-92D1-9714-F6EC-5849134BD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24B97E-8C46-C2BA-5033-4BE015E210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9BA587-53EB-1255-7312-75EAC77850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5F60E-9836-D243-6C2E-B14F47FE9B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37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CEF23-7E79-FC63-E0E8-DB75D6E7D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71274D-4F2B-CFD7-1EBB-6AF0FF8888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665878-DEDC-8B56-42BC-FE3D4E327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AE470-F0B3-9580-77CF-D7A4C1514E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2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7C4BC-24D5-A5DF-B9E3-C549E0AD3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0FD47A-0B9D-7072-8707-064F0B2735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3948C9-6749-EC3C-2468-4497ACE531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0AAE6-FB17-529F-609A-15EAD641E2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72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E7D39-AAE1-823C-ADDD-F41A95809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724CF4-EAB7-AAA3-7003-45C995112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4A4F16-1990-83AC-9C62-25172BEDB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099B6-CD3A-514C-F11D-D7618F4737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98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29CB6-E9F5-9172-F671-078E04C1D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835643-D616-C41B-59EA-CD57F07382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B8B89D-5DF0-4769-2782-582B2D8D57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D27850-43CB-3C10-73C4-82094114EE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3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08EE3-2337-B68C-BD5C-B442900F5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3DEBC3-9BF4-EFE1-BE26-5D528AC5E8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E24AAF-618B-13D6-9B22-9F1A9564FE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Hubble’s repair mission 700 million dollars.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30B73-25BA-4157-2FB5-DB744E1039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369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02A41-DC21-4FBB-5266-BB89BA87E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C6A590-842B-EFDE-9AB0-6D99BA50FF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5A1A9F-9263-C799-A32E-0C284C90C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61EBC8-10C4-8BC1-51BE-CC6BECA323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287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C90E5-61D8-C1BF-8C90-E9412AB5A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548AAB-5590-4493-8E32-8BC52938F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02E05C-2B54-AC15-2419-ACC3B53F39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380FC-947E-C993-198A-6FD26C3CD5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10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4906D-DCCA-8B91-94A8-960D73F0A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3B3C04-9C96-8017-2069-EE20DACEED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2E471E-9919-3A4E-279D-D2BA372DDC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724CD-8473-BDC4-CAEF-ABA210EF5E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38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D3A67-EC24-D272-7235-8F070D858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053F9D-34B7-186F-FBF8-884B23D3BC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556B64-1C9E-A035-3A86-536E86520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3226D-FB16-8149-719A-7945DF4B6D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59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57FF8-9C19-1D30-91AC-3B2288B84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F31F35-C3EE-3270-171C-0BC38A6EC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4A864D-4113-2AAF-7A18-E40C49316E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52C1F-A3A7-CF5C-2748-2654424B39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001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32730-7433-6553-426B-986949D16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D66EB3-95B6-DB2F-AF74-7894799A3A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33B645-BA6C-9D73-B178-6554E40CA7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C7A50-122D-81B5-68F9-BF8FE2BC3D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985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F5C18-9392-B304-4806-2071FE4CD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8B87AC-A2AD-1656-AE18-A251F68C71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BAC72-1733-E855-C3F0-00BA7D99E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D079E-5E21-4944-1B4B-09AA8D2A64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16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FA734-7A31-7D68-8C8B-B10CB27C2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8059C5-F10C-5E8F-1501-8F157DCD4A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674B99-E3D2-A477-D25A-5BE249490F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FEF76-A1B8-0119-C6A1-B13E856D27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771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964F6-F67F-2200-A3A1-E75BEB9FE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A42583-D6E7-AF1A-77BA-67A54A0B95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C8EC9D-727A-E3E3-B7A8-7C33693DC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0EBA2-5E89-CC56-7C30-C2D3D002F4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342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F3C34-1BF9-34DD-4429-97127058A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038376-66B1-0806-7E5E-E99A730150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BCB16E-C1C0-A843-FB2F-184690D23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828AB-3F4C-728B-259E-DF335A6176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67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04684-99EE-F3B2-6286-CBA1E448F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466854-19FA-667D-CA5F-8640D130A0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73169D-580B-E4D5-5440-0944D2FD73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7305E-7AC6-A482-BDBD-A8F975BDE6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510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75A75-DEB7-1098-4718-867C86225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838826-FE5C-7312-D6D2-92E0408CED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5AEB74-7ED5-F3A7-A5A9-FDA3BD29F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37E81-81A2-6000-D2DB-97D62FBAEA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863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C5024-CB1C-513C-DFC7-C8A291FA5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BEFF56-37BA-304B-1ECE-952DE89396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45EC72-60D4-6EBD-4A6F-574763B6B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B4F9F-81D2-6485-4FBB-E0E9FF7D98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186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FB313-BC5B-E47A-2429-503E343B6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9E95A6-6E7D-DBF5-9E90-186FD316BE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8C0D6A-69CC-FB3A-AC66-4FEFD80BA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81809-D8A2-A900-2A2C-2AEC4D1316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64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39C4D-23B1-7C65-691D-DD83906DF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71FE6-27C3-E938-EF7B-C0E4EA4765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A6F61D-0E5A-5846-49BF-0387C40FE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C98F7-66F9-E2A2-124C-FC35D45BDA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5F0A5-5AC8-A3BC-1876-8AA143AE6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538C31-C976-3490-454B-3E574FB90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840E28-7493-6DDB-8484-76D3F68F6B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Hubble’s repair mission 700 million dollars.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9FBC3-0C61-5AE0-113F-AF0624384F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79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F80BB-4FF6-31B6-1D58-F10741E95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797AA9-4D47-2CDF-4EFD-864AA07CC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5E3D41-8E2F-BE04-0E64-D1369AF915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08F63-AD72-7191-EB2C-AF9F91F51A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4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2D3E3-E6F2-0FCD-514C-56BFF00C3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C02628-CD46-D72F-3A96-7D1D73F90F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539BAA-3E90-994A-D6DC-398B3F67D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24248-275B-D032-16A0-79E8A22668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79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E1205-D88E-975C-F33E-ADC198D76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D8AEFB-AACA-7EAC-DB93-BFD4EA0179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F425C5-1D69-4A82-5711-9079374DA6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0F50A-B6B5-1CBD-E6B3-02442CA1A8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58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97FE4-8915-AA58-A505-58B5FA4A4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12FCEF-14D7-D409-A625-3C58C582F3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28BCF7-5BDA-A540-3DCD-90E13B4AC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0D2989-5B0C-5C16-1F03-04EBA41D7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4F077EE-CA89-45F4-AF22-2AD5B99BDD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56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A849E90A-0044-424A-8B79-E4B4269F6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709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95AF1-7DDA-4815-8D04-EEB288AE32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ADBD0-7CC8-4E44-A0EE-19076253E07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AD3DB74-7855-4A84-9D41-0CC4B8437ED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B2154E-34E0-44E8-8A97-9E8B01DEBC2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335CCC-4162-5740-8A61-D197CFD6EC84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4CACE85C-C1E2-4C3F-BFAC-EABA1C952E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68E6CF78-566E-4FC3-944E-4F8A8EE2047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FDD3E5-2B88-4B47-BF5D-F19866CCA7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2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E82A7-8A8D-4CBC-8460-9C6FB36AE60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C1F02-7CAE-422B-BA13-D95B0C453325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B5DBB-0F70-4156-BA82-EDC3B93378D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60066B-7DBD-D945-BA29-FDD8C74FD6D5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E9FB60D-6043-443F-87E9-0DFB0E8DAD7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CB76683-596F-4320-84D9-387DCBADDFA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C271FF-9D89-4846-A98B-B9376C91442B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50A702D-27EF-467F-B2F8-74EF3B973BE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B4F8661-53C5-4661-B54C-01973520631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70053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53FD-76A7-4D62-B139-7FA5CFE7A03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0057E-F936-4A95-A7E8-E05996E256A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A8BFA-AA1B-4B84-992A-D0182D9D2A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EC4DA3-4FB6-1D4B-8536-AE38614D6B56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8D98239-5026-4EFF-8FFD-771F94E0FE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256D0C03-2468-4BFC-A4C7-8AFD4CBA75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CBCFA0D-6EAE-4363-8509-864F9C73220A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0C099DD5-630A-4208-B2B0-302854AED29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820A231-A291-4677-98EA-D1CB6C4BCB6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865FF442-5A39-4DD8-8604-2CF00300D2A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9661ABAC-EBEF-42D8-B8CF-3FD2DD484C2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0597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5B67-FE69-42B9-B371-A503F1D800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2F23D-987B-448B-B1D4-6E5DE648A5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28A257F-4C00-451E-8F3C-65132CBF3C4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07EC9F4-BB46-4B9C-BAA9-D162BF2E345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E223CAD-F820-481B-9327-2950A911CC2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1331FC-1D50-5946-85CB-F2826508768B}" type="datetime1">
              <a:rPr lang="de-CH" smtClean="0"/>
              <a:t>12.12.24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F992A76-7E00-470C-9CCE-A110F8B43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EF962E11-96A1-42BF-8746-B0459663B88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2A56CD-5FB9-4C45-BFF2-322E8C61FFFB}" type="slidenum"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87016606-67F1-4FAB-AD5F-B466EF4B013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81046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29640-02C5-49CB-89E4-0C06231528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B942B-A2C8-4710-A3AE-A08A634DE40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C0ED1B8-F8F0-46BA-80EB-0ADC607E9DF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7BCC5179-91F8-4186-9E86-AB4761A345B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59380AB8-841C-48BE-8249-933F986CE7D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015338-ACD9-4124-85A9-05A37C714EB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F793D330-8080-4054-974F-BF6AC93FA3E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6192E6B-50F6-468E-9C4C-AB22A0B7BB3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749BAB-C6C3-FA4C-8BA7-B0E473A85310}" type="datetime1">
              <a:rPr lang="de-CH" smtClean="0"/>
              <a:t>12.12.24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79E8C50-AC14-4268-A4FE-77C3A6B36A1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CF4ACD36-D58C-4190-94E1-FC6E850590A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A2C0A1-EAFC-4B77-9693-93F084C2E79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34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93398-23EC-452C-92A6-80249CC0E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0FEA5-7E4F-4D9A-9208-77C24084C09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1D3F3FFB-E805-489E-BE35-B1CF80EAD67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218B9E-AD1E-48FB-960D-BF43812BD5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A2E483-D63B-874B-9C4A-D165C1776197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D27F3-1C93-4DF4-B64C-A95C0243CE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2D9E466C-F9E8-4002-905F-80189BD2413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0ECDD7-4C35-4C3B-A911-D36B25A1F951}" type="slidenum"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7582138-7B2D-412D-964F-A9C80188485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266B85B6-C415-4054-982C-D0A7C65DF8B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3FB32C5-3CD0-4445-BC5B-874DB7C5AC0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5520C-D395-401C-BDB1-0D0DA7082F5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7743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AA4DA-FC34-4E9D-8BB0-ACFEB652AC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48A8174B-B815-4041-BD4A-6F0D7A91190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85662609-9042-4443-A482-C2B44068903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13186C3-0D57-4A40-B55A-0F8EDFA01C7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7445AA1-2504-411F-8050-1BD5A95633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CF4C9A-6B36-2545-97EB-06B3EB082387}" type="datetime1">
              <a:rPr lang="de-CH" smtClean="0"/>
              <a:t>12.12.24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75F78BD-7860-4B11-9464-7314F0594BD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D863E-8C93-42BE-8B73-8AC25DB0B9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C48C3F-B62B-4DF6-8A5A-E8921F27CB79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1890EB05-8F47-48C8-A103-BFEDD6C1361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71884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12BF-E83F-458F-9528-AF047E4399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B9103A4B-E283-4CEA-8CE4-F5D94ABB014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BF0A9500-3ED8-45D0-8C9A-65AFE28E2F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4B657E2-9A6E-4439-83D9-3A1FB84C05C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A14FED9-5F85-40F4-8FD4-3171C249C35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AB7806-8BB8-EC49-A062-556071F85D33}" type="datetime1">
              <a:rPr lang="de-CH" smtClean="0"/>
              <a:t>12.12.24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BC9508B-C191-46EE-B895-6E3E81BCAE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4DF54AA-3D6A-4F87-A6B3-689C26BB52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C35133-47C1-4BC1-B95B-B4EA60C6EA97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76C247D-675B-45F9-9544-4963740C61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6551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B8C3-249A-4968-888A-FF9E5316B8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EE0CD-D5EF-4873-BB47-7AB59D28AB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5BE33BC-E0B6-4069-B551-851C9923BFF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D7BB3E-7FD0-D04E-9A4E-63651FDF9364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878E409-EC20-4716-AB6D-DDCD76821C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08242E32-1DBD-4BA2-92A9-479BC230F0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654EE2-ED8F-4086-A7DB-F1B78316AF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7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A2A9C-96E7-445F-82F1-8F5B71B283E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A22AFD31-07D6-4091-BA49-E9796D310AA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7EA996-E9A6-8642-9684-63CC43E101E4}" type="datetime1">
              <a:rPr lang="de-CH" smtClean="0"/>
              <a:t>12.12.24</a:t>
            </a:fld>
            <a:endParaRPr 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2CB33EB0-5DB4-4F58-A00C-2DA6FD98FA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78591685-7759-49C7-9739-35388A7CE18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FB0570-3332-4038-B798-42B8686C0F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4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E0D6-89A9-42AF-8C70-49FF4561AA6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A7094-39D3-4631-9F11-121680687BD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232A0EB-1583-4ABD-A3DE-A255D87578D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E50EBB-5388-EE42-A345-ADE2BFA73FD8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AFA2EDE-B25C-4B85-9E6D-DBBBBAE07AC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93399F5-D522-48C3-BB8F-F52777209C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1FDFE3-DBB8-405F-90F3-A6664AA616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78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C9398B6-D2E2-44AE-A231-EF95B06BFE6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C831FA-7FBB-4F41-9F24-4221CCD205B4}" type="datetime1">
              <a:rPr lang="de-CH" smtClean="0"/>
              <a:t>12.12.24</a:t>
            </a:fld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1047931-E7F7-4A5F-BD48-EC4BC3BEAA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84002E99-AC0D-49AE-A4DC-991B535C2A0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96B20E-6871-4C5D-9206-81FCD5A87B7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50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14FD2D65-9EAF-4ED5-B194-028DDA4A8553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1586BE9-2647-44FA-A412-6E99E0A2D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271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9DEB3CE-D062-42F0-8442-2D853F0A6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6FCE923-A0F7-4410-86B5-6DF66681EF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DC7762F-3F7B-4387-B65C-E72AE4609BE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6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365F814-FC57-4736-8E70-0B2F6530A957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838A417-2CC1-4878-AC82-19CA992D27C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712920EF-1FAC-453B-8F0E-EABF053DD29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E02645-0AE7-7444-BAE5-7FB33CAB3395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9A566BB-7602-4A03-911D-FF991983060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46DA5C36-CC59-43BF-83CF-42A82EC54C5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CA6C87-D4AC-4D25-BCAF-BF98DF5C24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0388BB1-75ED-40ED-9C1F-98F8A1D094B6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4D9DA75E-061E-4B82-BF30-10E6B101EC8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7AD6A83-E65A-4B88-BA2B-22A47ADFAF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276D2D-50D9-FC4D-98D5-8B46D1258342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4F01897C-26E5-4EE5-869E-DE76659C4A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FCC68A3D-5714-4A68-B349-4E00C477C4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2BBEC0-FA0E-4C54-B40F-539EA89F2A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0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B848C7B3-FF77-44BE-8DEF-75C000A0F3C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78081FF4-421B-4E62-BA3E-93B919E9DDF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B1C44D-CB9E-2C47-A8C6-C9F8936CE0CF}" type="datetime1">
              <a:rPr lang="de-CH" smtClean="0"/>
              <a:t>12.12.24</a:t>
            </a:fld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B809FD3D-D07D-4CA6-8A7B-B5A01BA116D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1A02860D-84E4-40E7-9365-46D5C94342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712825-8F07-441B-9281-590049AADE4C}" type="slidenum">
              <a:t>‹#›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6D5D834-C6D0-4E17-8C40-A11D143A708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7713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4E076A1-9563-4009-BBA8-F7F8A171B4D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35158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B8937-6FBD-4FE9-92F2-FE1602AA3844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52468"/>
            <a:ext cx="4116391" cy="6370816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>
              <a:defRPr sz="21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B3C1F21C-D562-427A-995E-FDCB46C09E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736E52-D62F-584B-98A5-C31750D6E931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4933C909-4176-4EF3-AD85-574308E268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E999AE26-F196-4B1A-B772-FDF7B57292C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BB194B-68F7-457D-A5F1-7484B5A23E6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8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92A17-2F90-45FA-BBE5-4036B61526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1A10F-0B31-42E2-99FC-902E1A22DB1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66A7E-9AF7-4260-8B32-55C1AF564C4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1BE32518-8ECF-4007-AA27-630E2497294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B425B6-7912-5B4C-96E6-FEE16DE86681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27CF0943-CB4E-4689-8D9D-BAE57D07706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9393393E-5E47-4C5F-A848-914FD0EDFB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BDC8DE-27EB-426E-A071-D78F2C3CBA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B7A86-716A-4A61-BA59-27C9D2402B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7DC32-7525-433D-BD72-A2CC2254D82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666EC2-F235-4853-9698-0D75E3E4759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1A1751-0AE3-49E2-A5D0-6D0EEC40934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FD2A0-5CE4-41CD-99E7-74524B084A7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33620906-0425-436F-A8B3-32EE3C3A54B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60A505-4DC0-8744-9C7C-DD4F37D1FB1B}" type="datetime1">
              <a:rPr lang="de-CH" smtClean="0"/>
              <a:t>12.12.24</a:t>
            </a:fld>
            <a:endParaRPr 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28908E83-A427-4514-B71C-5EDFBE6375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A62DF791-73E3-496E-961C-F6BFA06681A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806EF8-716A-49BF-93C2-8E2D042BBF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9B27F9-AEDE-4205-8889-9B166ECE6E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3BB8C4E5-4D66-421F-8DD8-4EF94334D5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6315998"/>
            <a:ext cx="12191996" cy="5420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891DD47-27A7-45B1-875C-CEA2EF84D3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C8A412-ACC3-42B2-B95E-33315CFAFA3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EE527008-B7A8-FD45-9140-693500FDF47E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B44C7-FF75-4D58-9911-A9C1AD2FBEC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0DA445D6-8232-4924-BE92-B759BE6B62D7}" type="slidenum"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9814F02-179B-46DC-B241-420F8F8C637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SY-EPC-CCS section meeting  | RegFGC3 parameters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ds.cern.ch/record/1023439/files/CM-P00065164.pd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sv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Relationship Id="rId14" Type="http://schemas.openxmlformats.org/officeDocument/2006/relationships/image" Target="../media/image54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7" Type="http://schemas.openxmlformats.org/officeDocument/2006/relationships/image" Target="../media/image7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cid:EB139E5C-9134-413E-8CA5-9408ED3C317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MhZfBT8q9CJJhkn79nynMGOpsbN8sDPGvHJAVmg82I/edit#slide=id.g1b65dfe0e6d_0_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hyperlink" Target="https://docs.google.com/presentation/d/1rMhZfBT8q9CJJhkn79nynMGOpsbN8sDPGvHJAVmg82I/edit#slide=id.g1b65dfe0e6d_0_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MhZfBT8q9CJJhkn79nynMGOpsbN8sDPGvHJAVmg82I/edit#slide=id.g1b65dfe0e6d_0_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92EDA-2560-4895-B79E-F04AB1444F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2899616"/>
            <a:ext cx="11376022" cy="2526626"/>
          </a:xfrm>
        </p:spPr>
        <p:txBody>
          <a:bodyPr/>
          <a:lstStyle/>
          <a:p>
            <a:pPr lvl="0" algn="ctr"/>
            <a:r>
              <a:rPr lang="en-US" sz="4400" dirty="0"/>
              <a:t>Automation </a:t>
            </a:r>
            <a:r>
              <a:rPr lang="en-US" sz="4400"/>
              <a:t>of equipment </a:t>
            </a:r>
            <a:r>
              <a:rPr lang="en-US" sz="4400" dirty="0"/>
              <a:t>commissioning, setting up and recovery</a:t>
            </a:r>
            <a:br>
              <a:rPr lang="en-US" sz="4400" dirty="0"/>
            </a:br>
            <a:br>
              <a:rPr lang="en-US" sz="3600" dirty="0"/>
            </a:br>
            <a:r>
              <a:rPr lang="en-US" sz="3600" dirty="0"/>
              <a:t>JAP Workshop 2024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9DB1-B7CA-49F3-BD8B-5B16D4ED3A8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952145"/>
            <a:ext cx="11376022" cy="689295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rgbClr val="FFFFFF"/>
                </a:solidFill>
              </a:rPr>
              <a:t>Raul Murillo-Garcia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rgbClr val="FFFFFF"/>
                </a:solidFill>
              </a:rPr>
              <a:t>December 12</a:t>
            </a:r>
            <a:r>
              <a:rPr lang="en-US" sz="1800" b="0" baseline="30000" dirty="0">
                <a:solidFill>
                  <a:srgbClr val="FFFFFF"/>
                </a:solidFill>
              </a:rPr>
              <a:t>th</a:t>
            </a:r>
            <a:r>
              <a:rPr lang="en-US" sz="1800" b="0" dirty="0">
                <a:solidFill>
                  <a:srgbClr val="FFFFFF"/>
                </a:solidFill>
              </a:rPr>
              <a:t>,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C11F5-CB99-01E1-B61B-CD8712D4E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BCC767-9E57-F7A3-7BC7-2478775363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Four phases of automation: </a:t>
            </a:r>
            <a:br>
              <a:rPr lang="en-US" dirty="0"/>
            </a:br>
            <a:r>
              <a:rPr lang="en-US" dirty="0"/>
              <a:t>QA, efficiency and reliability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4A347E-E9E4-44CC-42B3-BCF0ED60F2D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10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AA011A-568B-2539-5182-F6272ECF293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907EF72-1ED9-9167-936A-06572BCDF8E2}"/>
              </a:ext>
            </a:extLst>
          </p:cNvPr>
          <p:cNvGrpSpPr/>
          <p:nvPr/>
        </p:nvGrpSpPr>
        <p:grpSpPr>
          <a:xfrm>
            <a:off x="3224981" y="1440122"/>
            <a:ext cx="5943575" cy="4643328"/>
            <a:chOff x="2823661" y="1440122"/>
            <a:chExt cx="5943575" cy="464332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8F1D813-5CB9-0311-B07E-3D0DA5CDAB30}"/>
                </a:ext>
              </a:extLst>
            </p:cNvPr>
            <p:cNvGrpSpPr/>
            <p:nvPr/>
          </p:nvGrpSpPr>
          <p:grpSpPr>
            <a:xfrm>
              <a:off x="4877450" y="1440122"/>
              <a:ext cx="1828800" cy="4643328"/>
              <a:chOff x="5310600" y="1643322"/>
              <a:chExt cx="1828800" cy="464332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5058665-A8DC-33EC-E8AB-91F208374ED3}"/>
                  </a:ext>
                </a:extLst>
              </p:cNvPr>
              <p:cNvSpPr/>
              <p:nvPr/>
            </p:nvSpPr>
            <p:spPr>
              <a:xfrm>
                <a:off x="5310600" y="1643322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tx1"/>
                    </a:solidFill>
                  </a:rPr>
                  <a:t>IST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7802D68-13A0-FE75-C8CA-80DCBFCBB343}"/>
                  </a:ext>
                </a:extLst>
              </p:cNvPr>
              <p:cNvSpPr/>
              <p:nvPr/>
            </p:nvSpPr>
            <p:spPr>
              <a:xfrm>
                <a:off x="5310600" y="4457850"/>
                <a:ext cx="1828800" cy="1828800"/>
              </a:xfrm>
              <a:prstGeom prst="ellipse">
                <a:avLst/>
              </a:prstGeom>
              <a:solidFill>
                <a:srgbClr val="A9D18E"/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800" b="1" dirty="0"/>
                  <a:t>Equip</a:t>
                </a:r>
              </a:p>
              <a:p>
                <a:pPr algn="ctr"/>
                <a:r>
                  <a:rPr lang="en-US" sz="2800" b="1" dirty="0"/>
                  <a:t>Failure</a:t>
                </a:r>
                <a:endParaRPr lang="en-US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0DB2DCE-5F44-A045-686C-F370827E3C39}"/>
                </a:ext>
              </a:extLst>
            </p:cNvPr>
            <p:cNvGrpSpPr/>
            <p:nvPr/>
          </p:nvGrpSpPr>
          <p:grpSpPr>
            <a:xfrm>
              <a:off x="2823661" y="2791935"/>
              <a:ext cx="5943575" cy="1828800"/>
              <a:chOff x="3316441" y="2856346"/>
              <a:chExt cx="5943575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6062E74-2A4D-19B1-F641-6D9E37521DD1}"/>
                  </a:ext>
                </a:extLst>
              </p:cNvPr>
              <p:cNvSpPr/>
              <p:nvPr/>
            </p:nvSpPr>
            <p:spPr>
              <a:xfrm>
                <a:off x="3316441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tx1"/>
                    </a:solidFill>
                  </a:rPr>
                  <a:t>LAB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EDC6204-D624-34CA-1CF6-E84C80C5B5A2}"/>
                  </a:ext>
                </a:extLst>
              </p:cNvPr>
              <p:cNvSpPr/>
              <p:nvPr/>
            </p:nvSpPr>
            <p:spPr>
              <a:xfrm>
                <a:off x="7431216" y="2856346"/>
                <a:ext cx="1828800" cy="1828800"/>
              </a:xfrm>
              <a:prstGeom prst="ellipse">
                <a:avLst/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/>
                  <a:t>HWC</a:t>
                </a:r>
              </a:p>
              <a:p>
                <a:pPr algn="ctr"/>
                <a:r>
                  <a:rPr lang="en-US" sz="3200" b="1" dirty="0"/>
                  <a:t>BC</a:t>
                </a:r>
                <a:endParaRPr lang="en-US" sz="1050" b="1" dirty="0"/>
              </a:p>
            </p:txBody>
          </p:sp>
        </p:grp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5CC39805-82BE-AC3B-1E3E-72DEA870C43D}"/>
                </a:ext>
              </a:extLst>
            </p:cNvPr>
            <p:cNvCxnSpPr>
              <a:cxnSpLocks/>
              <a:stCxn id="6" idx="0"/>
              <a:endCxn id="15" idx="2"/>
            </p:cNvCxnSpPr>
            <p:nvPr/>
          </p:nvCxnSpPr>
          <p:spPr>
            <a:xfrm rot="5400000" flipH="1" flipV="1">
              <a:off x="4089049" y="2003535"/>
              <a:ext cx="437413" cy="1139389"/>
            </a:xfrm>
            <a:prstGeom prst="curvedConnector2">
              <a:avLst/>
            </a:prstGeom>
            <a:ln w="444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Curved Connector 21">
              <a:extLst>
                <a:ext uri="{FF2B5EF4-FFF2-40B4-BE49-F238E27FC236}">
                  <a16:creationId xmlns:a16="http://schemas.microsoft.com/office/drawing/2014/main" id="{A5B5138D-7249-1DA8-9E41-01E026D39293}"/>
                </a:ext>
              </a:extLst>
            </p:cNvPr>
            <p:cNvCxnSpPr>
              <a:cxnSpLocks/>
              <a:stCxn id="15" idx="6"/>
              <a:endCxn id="17" idx="0"/>
            </p:cNvCxnSpPr>
            <p:nvPr/>
          </p:nvCxnSpPr>
          <p:spPr>
            <a:xfrm>
              <a:off x="6706250" y="2354522"/>
              <a:ext cx="1146586" cy="437413"/>
            </a:xfrm>
            <a:prstGeom prst="curvedConnector2">
              <a:avLst/>
            </a:prstGeom>
            <a:ln w="444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3A864F78-2D0F-9325-7CC5-9F92A23AE63C}"/>
                </a:ext>
              </a:extLst>
            </p:cNvPr>
            <p:cNvCxnSpPr>
              <a:cxnSpLocks/>
              <a:stCxn id="17" idx="4"/>
              <a:endCxn id="16" idx="6"/>
            </p:cNvCxnSpPr>
            <p:nvPr/>
          </p:nvCxnSpPr>
          <p:spPr>
            <a:xfrm rot="5400000">
              <a:off x="7005386" y="4321599"/>
              <a:ext cx="548315" cy="1146586"/>
            </a:xfrm>
            <a:prstGeom prst="curvedConnector2">
              <a:avLst/>
            </a:prstGeom>
            <a:ln w="444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5D4BA9-9EBC-F1BD-9B47-1E1C2CD98FA3}"/>
              </a:ext>
            </a:extLst>
          </p:cNvPr>
          <p:cNvGrpSpPr/>
          <p:nvPr/>
        </p:nvGrpSpPr>
        <p:grpSpPr>
          <a:xfrm>
            <a:off x="207126" y="3974329"/>
            <a:ext cx="1545474" cy="2070872"/>
            <a:chOff x="537326" y="3491728"/>
            <a:chExt cx="1819374" cy="22979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54ECC1-3C5D-1799-028B-4D710630E6B9}"/>
                </a:ext>
              </a:extLst>
            </p:cNvPr>
            <p:cNvSpPr/>
            <p:nvPr/>
          </p:nvSpPr>
          <p:spPr>
            <a:xfrm>
              <a:off x="537327" y="4746426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Equip experts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CF2E1E4-C0C2-A982-28B7-85273EED1CDA}"/>
                </a:ext>
              </a:extLst>
            </p:cNvPr>
            <p:cNvSpPr/>
            <p:nvPr/>
          </p:nvSpPr>
          <p:spPr>
            <a:xfrm>
              <a:off x="537326" y="5323032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Operators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C6E8B1-2447-8B51-D09F-3341F7F9C4A8}"/>
                </a:ext>
              </a:extLst>
            </p:cNvPr>
            <p:cNvSpPr/>
            <p:nvPr/>
          </p:nvSpPr>
          <p:spPr>
            <a:xfrm>
              <a:off x="537326" y="4129055"/>
              <a:ext cx="1819373" cy="4665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Beam present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25A28B-F11C-BA43-E43D-5E2CC455A859}"/>
                </a:ext>
              </a:extLst>
            </p:cNvPr>
            <p:cNvSpPr/>
            <p:nvPr/>
          </p:nvSpPr>
          <p:spPr>
            <a:xfrm>
              <a:off x="537326" y="3491728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Beam agnostic</a:t>
              </a: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FB682D1F-160C-BEAB-DAF3-249BBEDCEC6C}"/>
              </a:ext>
            </a:extLst>
          </p:cNvPr>
          <p:cNvSpPr/>
          <p:nvPr/>
        </p:nvSpPr>
        <p:spPr>
          <a:xfrm>
            <a:off x="3224981" y="2791935"/>
            <a:ext cx="1828800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LAB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61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DB5D6-AD65-B098-09D3-FC038221A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7DC8CC-7A78-8E32-44A7-742B662D3C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Four phases of automation: </a:t>
            </a:r>
            <a:br>
              <a:rPr lang="en-US" dirty="0"/>
            </a:br>
            <a:r>
              <a:rPr lang="en-US" dirty="0"/>
              <a:t>QA, efficiency and reliability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8D1B86-9F45-5D47-8899-4AE0C47A83E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5183F-2131-102A-323E-FD83E7E2890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AF4F114-811A-CCF6-BE15-ED29672D8C43}"/>
              </a:ext>
            </a:extLst>
          </p:cNvPr>
          <p:cNvSpPr/>
          <p:nvPr/>
        </p:nvSpPr>
        <p:spPr>
          <a:xfrm>
            <a:off x="3224981" y="2791935"/>
            <a:ext cx="1828800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LAB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E5B7B5-01EE-ACF8-4DCB-10FEAB592C3D}"/>
              </a:ext>
            </a:extLst>
          </p:cNvPr>
          <p:cNvGrpSpPr/>
          <p:nvPr/>
        </p:nvGrpSpPr>
        <p:grpSpPr>
          <a:xfrm>
            <a:off x="207126" y="3974329"/>
            <a:ext cx="1545474" cy="2070872"/>
            <a:chOff x="537326" y="3491728"/>
            <a:chExt cx="1819374" cy="22979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956E10D-C6AF-9B7F-4DD9-84CF2CB1E218}"/>
                </a:ext>
              </a:extLst>
            </p:cNvPr>
            <p:cNvSpPr/>
            <p:nvPr/>
          </p:nvSpPr>
          <p:spPr>
            <a:xfrm>
              <a:off x="537327" y="4746426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Equip experts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1244D0-796A-0E3D-4B28-EE1A636AD2B5}"/>
                </a:ext>
              </a:extLst>
            </p:cNvPr>
            <p:cNvSpPr/>
            <p:nvPr/>
          </p:nvSpPr>
          <p:spPr>
            <a:xfrm>
              <a:off x="537326" y="5323032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Operators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6902B6-3472-1F4E-BCC3-614985002D9D}"/>
                </a:ext>
              </a:extLst>
            </p:cNvPr>
            <p:cNvSpPr/>
            <p:nvPr/>
          </p:nvSpPr>
          <p:spPr>
            <a:xfrm>
              <a:off x="537326" y="4129055"/>
              <a:ext cx="1819373" cy="4665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Beam present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FEE197-8DF0-35B9-D34E-C4BBF8DD2B43}"/>
                </a:ext>
              </a:extLst>
            </p:cNvPr>
            <p:cNvSpPr/>
            <p:nvPr/>
          </p:nvSpPr>
          <p:spPr>
            <a:xfrm>
              <a:off x="537326" y="3491728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Beam agnostic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6A9948-7803-2BC1-9BEB-A9631F6D3B8D}"/>
              </a:ext>
            </a:extLst>
          </p:cNvPr>
          <p:cNvGrpSpPr/>
          <p:nvPr/>
        </p:nvGrpSpPr>
        <p:grpSpPr>
          <a:xfrm>
            <a:off x="3224981" y="1440122"/>
            <a:ext cx="5943575" cy="4643328"/>
            <a:chOff x="2823661" y="1440122"/>
            <a:chExt cx="5943575" cy="464332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C1E442B-169F-89F6-775E-76C4B2B557CA}"/>
                </a:ext>
              </a:extLst>
            </p:cNvPr>
            <p:cNvGrpSpPr/>
            <p:nvPr/>
          </p:nvGrpSpPr>
          <p:grpSpPr>
            <a:xfrm>
              <a:off x="4877450" y="1440122"/>
              <a:ext cx="1828800" cy="4643328"/>
              <a:chOff x="5310600" y="1643322"/>
              <a:chExt cx="1828800" cy="4643328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FBB3E09-D080-D68C-3E13-569408F4C199}"/>
                  </a:ext>
                </a:extLst>
              </p:cNvPr>
              <p:cNvSpPr/>
              <p:nvPr/>
            </p:nvSpPr>
            <p:spPr>
              <a:xfrm>
                <a:off x="5310600" y="1643322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16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IST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98E57D5-E79B-B602-71BF-1A93387733C2}"/>
                  </a:ext>
                </a:extLst>
              </p:cNvPr>
              <p:cNvSpPr/>
              <p:nvPr/>
            </p:nvSpPr>
            <p:spPr>
              <a:xfrm>
                <a:off x="5310600" y="4457850"/>
                <a:ext cx="1828800" cy="1828800"/>
              </a:xfrm>
              <a:prstGeom prst="ellipse">
                <a:avLst/>
              </a:prstGeom>
              <a:solidFill>
                <a:srgbClr val="A9D18E">
                  <a:alpha val="10000"/>
                </a:srgb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800" b="1" dirty="0"/>
                  <a:t>Equip</a:t>
                </a:r>
              </a:p>
              <a:p>
                <a:pPr algn="ctr"/>
                <a:r>
                  <a:rPr lang="en-US" sz="2800" b="1" dirty="0"/>
                  <a:t>Failure</a:t>
                </a:r>
                <a:endParaRPr lang="en-US" b="1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ACAAF3B-9DCA-43B1-333F-2B7CF71CB2EB}"/>
                </a:ext>
              </a:extLst>
            </p:cNvPr>
            <p:cNvGrpSpPr/>
            <p:nvPr/>
          </p:nvGrpSpPr>
          <p:grpSpPr>
            <a:xfrm>
              <a:off x="2823661" y="2791935"/>
              <a:ext cx="5943575" cy="1828800"/>
              <a:chOff x="3316441" y="2856346"/>
              <a:chExt cx="5943575" cy="1828800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8009CC7-CED3-6002-7B64-FF464F40CCAB}"/>
                  </a:ext>
                </a:extLst>
              </p:cNvPr>
              <p:cNvSpPr/>
              <p:nvPr/>
            </p:nvSpPr>
            <p:spPr>
              <a:xfrm>
                <a:off x="3316441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tx1"/>
                    </a:solidFill>
                  </a:rPr>
                  <a:t>LAB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B9C34BD-20FE-FCB0-7CB1-854630EF4AFD}"/>
                  </a:ext>
                </a:extLst>
              </p:cNvPr>
              <p:cNvSpPr/>
              <p:nvPr/>
            </p:nvSpPr>
            <p:spPr>
              <a:xfrm>
                <a:off x="7431216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/>
                  <a:t>HWC</a:t>
                </a:r>
              </a:p>
              <a:p>
                <a:pPr algn="ctr"/>
                <a:r>
                  <a:rPr lang="en-US" sz="3200" b="1" dirty="0"/>
                  <a:t>BC</a:t>
                </a:r>
                <a:endParaRPr lang="en-US" sz="1050" b="1" dirty="0"/>
              </a:p>
            </p:txBody>
          </p:sp>
        </p:grp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998ADF69-8990-1D7B-1851-7D1A68A63E76}"/>
                </a:ext>
              </a:extLst>
            </p:cNvPr>
            <p:cNvCxnSpPr>
              <a:cxnSpLocks/>
              <a:stCxn id="17" idx="0"/>
              <a:endCxn id="19" idx="2"/>
            </p:cNvCxnSpPr>
            <p:nvPr/>
          </p:nvCxnSpPr>
          <p:spPr>
            <a:xfrm rot="5400000" flipH="1" flipV="1">
              <a:off x="4089049" y="2003535"/>
              <a:ext cx="437413" cy="1139389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9869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Curved Connector 14">
              <a:extLst>
                <a:ext uri="{FF2B5EF4-FFF2-40B4-BE49-F238E27FC236}">
                  <a16:creationId xmlns:a16="http://schemas.microsoft.com/office/drawing/2014/main" id="{222058EC-CEDE-C9CF-C0F3-6AE8B3961EE1}"/>
                </a:ext>
              </a:extLst>
            </p:cNvPr>
            <p:cNvCxnSpPr>
              <a:cxnSpLocks/>
              <a:stCxn id="19" idx="6"/>
              <a:endCxn id="18" idx="0"/>
            </p:cNvCxnSpPr>
            <p:nvPr/>
          </p:nvCxnSpPr>
          <p:spPr>
            <a:xfrm>
              <a:off x="6706250" y="2354522"/>
              <a:ext cx="1146586" cy="437413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Curved Connector 15">
              <a:extLst>
                <a:ext uri="{FF2B5EF4-FFF2-40B4-BE49-F238E27FC236}">
                  <a16:creationId xmlns:a16="http://schemas.microsoft.com/office/drawing/2014/main" id="{E4262A70-5892-B566-EC67-008188A82F64}"/>
                </a:ext>
              </a:extLst>
            </p:cNvPr>
            <p:cNvCxnSpPr>
              <a:cxnSpLocks/>
              <a:stCxn id="18" idx="4"/>
              <a:endCxn id="20" idx="6"/>
            </p:cNvCxnSpPr>
            <p:nvPr/>
          </p:nvCxnSpPr>
          <p:spPr>
            <a:xfrm rot="5400000">
              <a:off x="7005386" y="4321599"/>
              <a:ext cx="548315" cy="1146586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0775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70E1D-19E3-3316-FAC5-D58BD81B3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464C77-7E0C-084C-CAA7-43F772E7523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077A4-677B-22A7-0F0F-0B04664CD6F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71FB3AB0-D333-9E75-8345-C4109A1AC59B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Automation in equipment labs: EPC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93F6E6-3503-8016-7D1D-10535B207D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45" b="271"/>
          <a:stretch/>
        </p:blipFill>
        <p:spPr>
          <a:xfrm>
            <a:off x="2821592" y="2498566"/>
            <a:ext cx="4618112" cy="340817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D4B2DCC-D4E4-58D6-B715-AAD4DF3FEB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930" t="33519" r="24166" b="24552"/>
          <a:stretch/>
        </p:blipFill>
        <p:spPr>
          <a:xfrm>
            <a:off x="7555796" y="2498565"/>
            <a:ext cx="4412267" cy="3408178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">
            <a:extLst>
              <a:ext uri="{FF2B5EF4-FFF2-40B4-BE49-F238E27FC236}">
                <a16:creationId xmlns:a16="http://schemas.microsoft.com/office/drawing/2014/main" id="{152313C7-DEBC-F55A-2AA8-FE46ECA80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6" y="1810877"/>
            <a:ext cx="2480076" cy="4409023"/>
          </a:xfrm>
          <a:prstGeom prst="rect">
            <a:avLst/>
          </a:prstGeom>
        </p:spPr>
      </p:pic>
      <p:pic>
        <p:nvPicPr>
          <p:cNvPr id="25" name="Graphic 24" descr="No sign with solid fill">
            <a:extLst>
              <a:ext uri="{FF2B5EF4-FFF2-40B4-BE49-F238E27FC236}">
                <a16:creationId xmlns:a16="http://schemas.microsoft.com/office/drawing/2014/main" id="{91944779-BB94-829D-1496-028A0D6114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2915" y="3586763"/>
            <a:ext cx="1450642" cy="1450642"/>
          </a:xfrm>
          <a:prstGeom prst="rect">
            <a:avLst/>
          </a:prstGeom>
        </p:spPr>
      </p:pic>
      <p:pic>
        <p:nvPicPr>
          <p:cNvPr id="26" name="Graphic 25" descr="No sign with solid fill">
            <a:extLst>
              <a:ext uri="{FF2B5EF4-FFF2-40B4-BE49-F238E27FC236}">
                <a16:creationId xmlns:a16="http://schemas.microsoft.com/office/drawing/2014/main" id="{CABF8D1E-9C67-FA2C-A4AE-0C239225AC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82068" y="3586763"/>
            <a:ext cx="1450642" cy="1450642"/>
          </a:xfrm>
          <a:prstGeom prst="rect">
            <a:avLst/>
          </a:prstGeom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3421AA3F-586F-E52E-9ABA-B0174031E0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0672" y="3447926"/>
            <a:ext cx="1032824" cy="103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6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C133D-A0F0-FF40-755C-6FB25E394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5EA2559-0361-3766-BEF3-D6C2C904F8CB}"/>
              </a:ext>
            </a:extLst>
          </p:cNvPr>
          <p:cNvGrpSpPr/>
          <p:nvPr/>
        </p:nvGrpSpPr>
        <p:grpSpPr>
          <a:xfrm>
            <a:off x="1473200" y="1614511"/>
            <a:ext cx="10718800" cy="4568061"/>
            <a:chOff x="337502" y="1217759"/>
            <a:chExt cx="11619738" cy="518304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692741D-10DF-E652-8E35-054B28F10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83457" y="4219135"/>
              <a:ext cx="3567435" cy="218166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BEA9CB7-65E3-3266-3C0D-5C57CF9AF3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8645" b="271"/>
            <a:stretch/>
          </p:blipFill>
          <p:spPr>
            <a:xfrm>
              <a:off x="651827" y="3923955"/>
              <a:ext cx="3206553" cy="247684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013FC01-078C-F238-D0E5-DDD27B1C2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406" b="91937" l="198" r="89954">
                          <a14:foregroundMark x1="8394" y1="31579" x2="16325" y2="32699"/>
                          <a14:foregroundMark x1="16325" y1="32699" x2="17449" y2="32475"/>
                          <a14:foregroundMark x1="5684" y1="40314" x2="13153" y2="43897"/>
                          <a14:foregroundMark x1="13153" y1="43897" x2="14408" y2="53415"/>
                          <a14:foregroundMark x1="18440" y1="46920" x2="20026" y2="46585"/>
                          <a14:foregroundMark x1="15532" y1="23180" x2="19498" y2="23740"/>
                          <a14:foregroundMark x1="17779" y1="22060" x2="22802" y2="23068"/>
                          <a14:foregroundMark x1="46266" y1="46697" x2="47654" y2="46697"/>
                          <a14:foregroundMark x1="46398" y1="55879" x2="49901" y2="55879"/>
                          <a14:foregroundMark x1="14012" y1="52968" x2="15532" y2="56999"/>
                          <a14:foregroundMark x1="12558" y1="55095" x2="16127" y2="59127"/>
                          <a14:foregroundMark x1="15730" y1="75924" x2="17978" y2="63606"/>
                          <a14:foregroundMark x1="17978" y1="63606" x2="18440" y2="63046"/>
                          <a14:foregroundMark x1="13153" y1="77604" x2="14739" y2="68757"/>
                          <a14:foregroundMark x1="6411" y1="53415" x2="6213" y2="64726"/>
                          <a14:foregroundMark x1="4494" y1="45913" x2="7865" y2="63494"/>
                          <a14:foregroundMark x1="1785" y1="49720" x2="2908" y2="69653"/>
                          <a14:foregroundMark x1="3371" y1="61366" x2="3173" y2="81411"/>
                          <a14:foregroundMark x1="5948" y1="74132" x2="4494" y2="84211"/>
                          <a14:foregroundMark x1="4494" y1="84211" x2="4230" y2="84882"/>
                          <a14:foregroundMark x1="8196" y1="80067" x2="7403" y2="86674"/>
                          <a14:foregroundMark x1="7469" y1="85218" x2="2974" y2="90594"/>
                          <a14:foregroundMark x1="7601" y1="87346" x2="198" y2="9193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3782783" y="4636523"/>
              <a:ext cx="2622932" cy="1548102"/>
            </a:xfrm>
            <a:prstGeom prst="rect">
              <a:avLst/>
            </a:prstGeom>
          </p:spPr>
        </p:pic>
        <p:pic>
          <p:nvPicPr>
            <p:cNvPr id="24" name="Picture 23" descr="A black background with white and blue squares&#10;&#10;Description automatically generated">
              <a:extLst>
                <a:ext uri="{FF2B5EF4-FFF2-40B4-BE49-F238E27FC236}">
                  <a16:creationId xmlns:a16="http://schemas.microsoft.com/office/drawing/2014/main" id="{56EB7A86-4120-95FC-6EE5-7AA3B68E6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502" y="1217759"/>
              <a:ext cx="11619738" cy="2573172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1D41239-12BA-9741-908C-C91FC6A03CB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70164" y="2542614"/>
              <a:ext cx="5474074" cy="2397150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A915774-BB43-A9EA-296C-2D25A7EDF2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50281" y="2843380"/>
              <a:ext cx="4271963" cy="1042351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1656A7-2ED3-E8B6-470D-7C8193DAAC5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54B532-640C-3CA1-7352-ECA7C125102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535AAD-C531-190D-17F5-958C8CB9F47B}"/>
              </a:ext>
            </a:extLst>
          </p:cNvPr>
          <p:cNvSpPr txBox="1"/>
          <p:nvPr/>
        </p:nvSpPr>
        <p:spPr>
          <a:xfrm>
            <a:off x="2313592" y="1575988"/>
            <a:ext cx="9624366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Model the converter, the magnet and the timing (if need be)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F4F7B2-5B1C-04FB-89E7-E430A2C62BA7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Automation in equipment labs: EPC</a:t>
            </a:r>
          </a:p>
        </p:txBody>
      </p:sp>
    </p:spTree>
    <p:extLst>
      <p:ext uri="{BB962C8B-B14F-4D97-AF65-F5344CB8AC3E}">
        <p14:creationId xmlns:p14="http://schemas.microsoft.com/office/powerpoint/2010/main" val="3063714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B4965-339E-00DD-BD3C-09380F488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0418F5-FCFA-C172-A4D4-04FE3E19F75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4BA10-4F0A-15F1-C7DB-608C38A4E74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pic>
        <p:nvPicPr>
          <p:cNvPr id="14" name="Picture 13" descr="A close-up of a computer&#10;&#10;Description automatically generated">
            <a:extLst>
              <a:ext uri="{FF2B5EF4-FFF2-40B4-BE49-F238E27FC236}">
                <a16:creationId xmlns:a16="http://schemas.microsoft.com/office/drawing/2014/main" id="{A5116CEC-0D7D-EEE7-7213-9F724FF37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533" y="975022"/>
            <a:ext cx="2930706" cy="5140516"/>
          </a:xfrm>
          <a:prstGeom prst="rect">
            <a:avLst/>
          </a:prstGeom>
        </p:spPr>
      </p:pic>
      <p:pic>
        <p:nvPicPr>
          <p:cNvPr id="19" name="Picture 18" descr="A diagram of a control system&#10;&#10;Description automatically generated">
            <a:extLst>
              <a:ext uri="{FF2B5EF4-FFF2-40B4-BE49-F238E27FC236}">
                <a16:creationId xmlns:a16="http://schemas.microsoft.com/office/drawing/2014/main" id="{B3C112BD-68A8-309F-80D9-C51497BDD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908" y="2364000"/>
            <a:ext cx="5690820" cy="166016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42A672-4854-EF7C-6567-BC21CD38CAC2}"/>
              </a:ext>
            </a:extLst>
          </p:cNvPr>
          <p:cNvCxnSpPr>
            <a:cxnSpLocks/>
          </p:cNvCxnSpPr>
          <p:nvPr/>
        </p:nvCxnSpPr>
        <p:spPr bwMode="auto">
          <a:xfrm>
            <a:off x="8289728" y="2831280"/>
            <a:ext cx="1139389" cy="10600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D9378F-CCFD-52DE-5C0D-B410FAD2F6DD}"/>
              </a:ext>
            </a:extLst>
          </p:cNvPr>
          <p:cNvCxnSpPr>
            <a:cxnSpLocks/>
          </p:cNvCxnSpPr>
          <p:nvPr/>
        </p:nvCxnSpPr>
        <p:spPr bwMode="auto">
          <a:xfrm>
            <a:off x="7035066" y="3441642"/>
            <a:ext cx="2329493" cy="62235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3366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CAE1BDB6-F92E-F936-63F1-8E5A1DCB94B2}"/>
              </a:ext>
            </a:extLst>
          </p:cNvPr>
          <p:cNvCxnSpPr>
            <a:cxnSpLocks/>
          </p:cNvCxnSpPr>
          <p:nvPr/>
        </p:nvCxnSpPr>
        <p:spPr>
          <a:xfrm rot="10800000">
            <a:off x="3191398" y="3955441"/>
            <a:ext cx="5979733" cy="611575"/>
          </a:xfrm>
          <a:prstGeom prst="bentConnector3">
            <a:avLst>
              <a:gd name="adj1" fmla="val 99844"/>
            </a:avLst>
          </a:prstGeom>
          <a:ln w="44450">
            <a:solidFill>
              <a:srgbClr val="3366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>
            <a:extLst>
              <a:ext uri="{FF2B5EF4-FFF2-40B4-BE49-F238E27FC236}">
                <a16:creationId xmlns:a16="http://schemas.microsoft.com/office/drawing/2014/main" id="{B0BDB11C-6CC4-915C-2744-56152E17950F}"/>
              </a:ext>
            </a:extLst>
          </p:cNvPr>
          <p:cNvCxnSpPr>
            <a:cxnSpLocks/>
            <a:endCxn id="19" idx="0"/>
          </p:cNvCxnSpPr>
          <p:nvPr/>
        </p:nvCxnSpPr>
        <p:spPr>
          <a:xfrm rot="10800000" flipV="1">
            <a:off x="5444319" y="2145284"/>
            <a:ext cx="3920243" cy="218716"/>
          </a:xfrm>
          <a:prstGeom prst="bentConnector2">
            <a:avLst/>
          </a:prstGeom>
          <a:ln w="44450">
            <a:solidFill>
              <a:srgbClr val="3366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B2535D7-707F-F799-9B91-0BB869DAF805}"/>
              </a:ext>
            </a:extLst>
          </p:cNvPr>
          <p:cNvSpPr txBox="1"/>
          <p:nvPr/>
        </p:nvSpPr>
        <p:spPr>
          <a:xfrm>
            <a:off x="7317580" y="2532068"/>
            <a:ext cx="996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Magnet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C5BD277-B81A-793D-2C73-E561FDC9DAE9}"/>
              </a:ext>
            </a:extLst>
          </p:cNvPr>
          <p:cNvSpPr txBox="1"/>
          <p:nvPr/>
        </p:nvSpPr>
        <p:spPr>
          <a:xfrm>
            <a:off x="213859" y="4750421"/>
            <a:ext cx="8374970" cy="138499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itchFamily="2" charset="0"/>
              </a:rPr>
              <a:t>Hardware In the Loop (Typhoon &amp; </a:t>
            </a:r>
            <a:r>
              <a:rPr lang="en-US" sz="2800" dirty="0" err="1">
                <a:latin typeface="Helvetica" pitchFamily="2" charset="0"/>
              </a:rPr>
              <a:t>SpeedGoat</a:t>
            </a:r>
            <a:r>
              <a:rPr lang="en-US" sz="2800" dirty="0">
                <a:latin typeface="Helvetica" pitchFamily="2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itchFamily="2" charset="0"/>
              </a:rPr>
              <a:t>One system can emulate different types of converters by loading different models.</a:t>
            </a:r>
          </a:p>
        </p:txBody>
      </p: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F32FC3B3-6D58-6212-E4BC-0DB4ED54E573}"/>
              </a:ext>
            </a:extLst>
          </p:cNvPr>
          <p:cNvCxnSpPr>
            <a:cxnSpLocks/>
          </p:cNvCxnSpPr>
          <p:nvPr/>
        </p:nvCxnSpPr>
        <p:spPr>
          <a:xfrm rot="10800000" flipV="1">
            <a:off x="3191395" y="1912106"/>
            <a:ext cx="6173167" cy="388697"/>
          </a:xfrm>
          <a:prstGeom prst="bentConnector3">
            <a:avLst>
              <a:gd name="adj1" fmla="val 99895"/>
            </a:avLst>
          </a:prstGeom>
          <a:ln w="44450">
            <a:solidFill>
              <a:srgbClr val="3366FF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62613A8D-960A-2F97-07B3-1B6048B9EE30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Automation in equipment labs: EPC</a:t>
            </a:r>
          </a:p>
        </p:txBody>
      </p:sp>
    </p:spTree>
    <p:extLst>
      <p:ext uri="{BB962C8B-B14F-4D97-AF65-F5344CB8AC3E}">
        <p14:creationId xmlns:p14="http://schemas.microsoft.com/office/powerpoint/2010/main" val="189321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48C38-5DAD-85A0-7D18-F8F968C27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43CFE7-9D5B-B4F8-5B02-EEF91A69EF4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649B7-DE88-576D-7BDA-3792C0D83E5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429649-9D79-91D5-EFEA-A3AC1E6C0AAC}"/>
              </a:ext>
            </a:extLst>
          </p:cNvPr>
          <p:cNvSpPr txBox="1"/>
          <p:nvPr/>
        </p:nvSpPr>
        <p:spPr>
          <a:xfrm>
            <a:off x="213859" y="4750421"/>
            <a:ext cx="8447820" cy="156966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93688" indent="-293688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Python based library: test scripts that interact with FGC devices.</a:t>
            </a:r>
          </a:p>
          <a:p>
            <a:pPr marL="293688" indent="-293688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Test Manager GUI to associate tests to resources.</a:t>
            </a:r>
          </a:p>
          <a:p>
            <a:pPr marL="293688" indent="-293688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CI/CD with Gitlab to run test nightly or on demand.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C746B15-4AA8-1231-6FFB-2C1B55385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301" y="1086258"/>
            <a:ext cx="5754519" cy="326480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14B59482-589E-117D-64D0-C0EF45964474}"/>
              </a:ext>
            </a:extLst>
          </p:cNvPr>
          <p:cNvGrpSpPr/>
          <p:nvPr/>
        </p:nvGrpSpPr>
        <p:grpSpPr>
          <a:xfrm>
            <a:off x="7378748" y="1325534"/>
            <a:ext cx="4593375" cy="3851115"/>
            <a:chOff x="5763803" y="1499709"/>
            <a:chExt cx="4593375" cy="3851115"/>
          </a:xfrm>
        </p:grpSpPr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E1545A5-3728-4CD0-E27B-042277B9A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3803" y="1499709"/>
              <a:ext cx="4185240" cy="2397712"/>
            </a:xfrm>
            <a:prstGeom prst="rect">
              <a:avLst/>
            </a:prstGeom>
          </p:spPr>
        </p:pic>
        <p:pic>
          <p:nvPicPr>
            <p:cNvPr id="31" name="Picture 3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2EE7929-D3D7-1886-679A-2E1661058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3743" y="2978800"/>
              <a:ext cx="3763435" cy="2372024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29AA8964-58DF-4AAA-11F6-B5F6B9C212FB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Automation in equipment labs: EPC</a:t>
            </a:r>
          </a:p>
        </p:txBody>
      </p:sp>
    </p:spTree>
    <p:extLst>
      <p:ext uri="{BB962C8B-B14F-4D97-AF65-F5344CB8AC3E}">
        <p14:creationId xmlns:p14="http://schemas.microsoft.com/office/powerpoint/2010/main" val="1216670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B2184-CA87-69D7-3AFA-6BB4D3518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0957BA-7652-0E85-341B-E691BB7697F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B2614-6C68-828A-3861-0CF8B8DA7F4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4B4CE66-FBA2-85D8-3D5A-5CCC82ACC3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4475" y="1137281"/>
            <a:ext cx="10274325" cy="1448753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GitLab CI/CD is widely used across the lab to automate various processes, including VHDL functional tests, unit tests (Python, C++), builds, and releases.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Teams not yet using GitLab have expressed strong interest in adopting it.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53330E3-8141-B269-C591-900FA4ABA136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Automation in equipment labs</a:t>
            </a:r>
          </a:p>
        </p:txBody>
      </p:sp>
      <p:pic>
        <p:nvPicPr>
          <p:cNvPr id="7" name="Picture 6" descr="A logo with a cat head and lightning&#10;&#10;Description automatically generated with medium confidence">
            <a:extLst>
              <a:ext uri="{FF2B5EF4-FFF2-40B4-BE49-F238E27FC236}">
                <a16:creationId xmlns:a16="http://schemas.microsoft.com/office/drawing/2014/main" id="{AD9B5B31-E9F0-91A1-AD0A-A6F9A7334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894950"/>
            <a:ext cx="1111275" cy="1242013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D4C3DD-7343-AE69-A3E9-D5EA895D69C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25873" y="2354775"/>
            <a:ext cx="7575577" cy="2062721"/>
          </a:xfrm>
          <a:solidFill>
            <a:srgbClr val="FFFFFF"/>
          </a:solidFill>
        </p:spPr>
        <p:txBody>
          <a:bodyPr/>
          <a:lstStyle/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Real hardware setups.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Testbenches for ABT mission-critical projects.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Vertical slices (detector-to-interlock) for BI systems.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Mock-ups or real hardware for STI systems.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</a:rPr>
              <a:t>BE-CEM use digital twins to simulate equipment </a:t>
            </a:r>
            <a:r>
              <a:rPr lang="en-US" sz="2000" dirty="0" err="1">
                <a:latin typeface="Helvetica" pitchFamily="2" charset="0"/>
              </a:rPr>
              <a:t>behaviour</a:t>
            </a:r>
            <a:r>
              <a:rPr lang="en-US" sz="2000" dirty="0">
                <a:latin typeface="Helvetica" pitchFamily="2" charset="0"/>
              </a:rPr>
              <a:t>.</a:t>
            </a:r>
            <a:endParaRPr lang="en-US" sz="2000" b="0" dirty="0">
              <a:latin typeface="Helvetica" pitchFamily="2" charset="0"/>
            </a:endParaRP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Virtual and simulated hardware environments.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b="0" dirty="0">
              <a:latin typeface="Helvetica" pitchFamily="2" charset="0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1320B95-6BF4-552C-15B9-A7C28793AE3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5029202"/>
            <a:ext cx="11380814" cy="1042985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Some tests are performed manually, while others leverage automation with expert tools.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itchFamily="2" charset="0"/>
              </a:rPr>
              <a:t>Certain upgrades, such as low-level RF systems that require a beam, can only be fully tested in the machine. This necessitates system integration tests during beam commissioning.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b="0" dirty="0">
              <a:latin typeface="Helvetica" pitchFamily="2" charset="0"/>
            </a:endParaRPr>
          </a:p>
        </p:txBody>
      </p:sp>
      <p:pic>
        <p:nvPicPr>
          <p:cNvPr id="11" name="Picture 10" descr="A blue ligh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E94EFC0C-A5B6-F9DF-FD8C-7BDFF7AECB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63" y="3386135"/>
            <a:ext cx="2016208" cy="144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86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9B01E-FAF6-6F2F-22F2-65951E709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A42A48-C465-50BA-CEF6-4439C2448A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Four phases of automation: </a:t>
            </a:r>
            <a:br>
              <a:rPr lang="en-US" dirty="0"/>
            </a:br>
            <a:r>
              <a:rPr lang="en-US" dirty="0"/>
              <a:t>QA, efficiency and reliability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97E0CB-2627-0DB6-5CF7-EA7923E7A61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17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0E130-E15A-BE77-DB30-ABAF2A3F9098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DAF170F-9984-2060-9690-9DEE95CB14A4}"/>
              </a:ext>
            </a:extLst>
          </p:cNvPr>
          <p:cNvGrpSpPr/>
          <p:nvPr/>
        </p:nvGrpSpPr>
        <p:grpSpPr>
          <a:xfrm>
            <a:off x="3224981" y="1440122"/>
            <a:ext cx="5943575" cy="4643328"/>
            <a:chOff x="2823661" y="1440122"/>
            <a:chExt cx="5943575" cy="464332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3E6E5D4-DD8F-284D-4C79-584EC27B4939}"/>
                </a:ext>
              </a:extLst>
            </p:cNvPr>
            <p:cNvGrpSpPr/>
            <p:nvPr/>
          </p:nvGrpSpPr>
          <p:grpSpPr>
            <a:xfrm>
              <a:off x="4877450" y="1440122"/>
              <a:ext cx="1828800" cy="4643328"/>
              <a:chOff x="5310600" y="1643322"/>
              <a:chExt cx="1828800" cy="464332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F35D64C-348C-0102-0F2F-6202D8F9B8C6}"/>
                  </a:ext>
                </a:extLst>
              </p:cNvPr>
              <p:cNvSpPr/>
              <p:nvPr/>
            </p:nvSpPr>
            <p:spPr>
              <a:xfrm>
                <a:off x="5310600" y="1643322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tx1"/>
                    </a:solidFill>
                  </a:rPr>
                  <a:t>IST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EDC657B-8685-09A2-FD85-65922637A121}"/>
                  </a:ext>
                </a:extLst>
              </p:cNvPr>
              <p:cNvSpPr/>
              <p:nvPr/>
            </p:nvSpPr>
            <p:spPr>
              <a:xfrm>
                <a:off x="5310600" y="4457850"/>
                <a:ext cx="1828800" cy="1828800"/>
              </a:xfrm>
              <a:prstGeom prst="ellipse">
                <a:avLst/>
              </a:prstGeom>
              <a:solidFill>
                <a:srgbClr val="A9D18E">
                  <a:alpha val="10000"/>
                </a:srgb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800" b="1" dirty="0"/>
                  <a:t>Equip</a:t>
                </a:r>
              </a:p>
              <a:p>
                <a:pPr algn="ctr"/>
                <a:r>
                  <a:rPr lang="en-US" sz="2800" b="1" dirty="0"/>
                  <a:t>Failure</a:t>
                </a:r>
                <a:endParaRPr lang="en-US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48CC12A-C2B3-C468-7B86-4DCCAE9C849A}"/>
                </a:ext>
              </a:extLst>
            </p:cNvPr>
            <p:cNvGrpSpPr/>
            <p:nvPr/>
          </p:nvGrpSpPr>
          <p:grpSpPr>
            <a:xfrm>
              <a:off x="2823661" y="2791935"/>
              <a:ext cx="5943575" cy="1828800"/>
              <a:chOff x="3316441" y="2856346"/>
              <a:chExt cx="5943575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28ED906-823C-8BB2-3B4F-DF1259EF43BC}"/>
                  </a:ext>
                </a:extLst>
              </p:cNvPr>
              <p:cNvSpPr/>
              <p:nvPr/>
            </p:nvSpPr>
            <p:spPr>
              <a:xfrm>
                <a:off x="3316441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LAB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DF6F3D8A-A670-D8B5-CAB7-964CBEB8731C}"/>
                  </a:ext>
                </a:extLst>
              </p:cNvPr>
              <p:cNvSpPr/>
              <p:nvPr/>
            </p:nvSpPr>
            <p:spPr>
              <a:xfrm>
                <a:off x="7431216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/>
                  <a:t>HWC</a:t>
                </a:r>
              </a:p>
              <a:p>
                <a:pPr algn="ctr"/>
                <a:r>
                  <a:rPr lang="en-US" sz="3200" b="1" dirty="0"/>
                  <a:t>BC</a:t>
                </a:r>
                <a:endParaRPr lang="en-US" sz="1050" b="1" dirty="0"/>
              </a:p>
            </p:txBody>
          </p:sp>
        </p:grp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045E6A19-414E-81AC-A7D9-23AE1472AE4D}"/>
                </a:ext>
              </a:extLst>
            </p:cNvPr>
            <p:cNvCxnSpPr>
              <a:cxnSpLocks/>
              <a:stCxn id="6" idx="0"/>
              <a:endCxn id="15" idx="2"/>
            </p:cNvCxnSpPr>
            <p:nvPr/>
          </p:nvCxnSpPr>
          <p:spPr>
            <a:xfrm rot="5400000" flipH="1" flipV="1">
              <a:off x="4089049" y="2003535"/>
              <a:ext cx="437413" cy="1139389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9869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Curved Connector 21">
              <a:extLst>
                <a:ext uri="{FF2B5EF4-FFF2-40B4-BE49-F238E27FC236}">
                  <a16:creationId xmlns:a16="http://schemas.microsoft.com/office/drawing/2014/main" id="{F62B9938-14BB-E429-B7D1-317CED20BBC0}"/>
                </a:ext>
              </a:extLst>
            </p:cNvPr>
            <p:cNvCxnSpPr>
              <a:cxnSpLocks/>
              <a:stCxn id="15" idx="6"/>
              <a:endCxn id="17" idx="0"/>
            </p:cNvCxnSpPr>
            <p:nvPr/>
          </p:nvCxnSpPr>
          <p:spPr>
            <a:xfrm>
              <a:off x="6706250" y="2354522"/>
              <a:ext cx="1146586" cy="437413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3627DC98-D460-6F02-7357-7386138423FC}"/>
                </a:ext>
              </a:extLst>
            </p:cNvPr>
            <p:cNvCxnSpPr>
              <a:cxnSpLocks/>
              <a:stCxn id="17" idx="4"/>
              <a:endCxn id="16" idx="6"/>
            </p:cNvCxnSpPr>
            <p:nvPr/>
          </p:nvCxnSpPr>
          <p:spPr>
            <a:xfrm rot="5400000">
              <a:off x="7005386" y="4321599"/>
              <a:ext cx="548315" cy="1146586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0FDF04-D719-5FBC-723C-FA01F2201E87}"/>
              </a:ext>
            </a:extLst>
          </p:cNvPr>
          <p:cNvGrpSpPr/>
          <p:nvPr/>
        </p:nvGrpSpPr>
        <p:grpSpPr>
          <a:xfrm>
            <a:off x="207126" y="3974329"/>
            <a:ext cx="1545474" cy="2070872"/>
            <a:chOff x="537326" y="3491728"/>
            <a:chExt cx="1819374" cy="22979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B02FEF-C798-6DAA-E3E6-CAAB0A4DC441}"/>
                </a:ext>
              </a:extLst>
            </p:cNvPr>
            <p:cNvSpPr/>
            <p:nvPr/>
          </p:nvSpPr>
          <p:spPr>
            <a:xfrm>
              <a:off x="537327" y="4746426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Equip experts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1F9CDED-1208-4386-978B-F2B6FEF2B92C}"/>
                </a:ext>
              </a:extLst>
            </p:cNvPr>
            <p:cNvSpPr/>
            <p:nvPr/>
          </p:nvSpPr>
          <p:spPr>
            <a:xfrm>
              <a:off x="537326" y="5323032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Operators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3034A4A-2A6B-7F3D-72A4-9A76DEFD4B24}"/>
                </a:ext>
              </a:extLst>
            </p:cNvPr>
            <p:cNvSpPr/>
            <p:nvPr/>
          </p:nvSpPr>
          <p:spPr>
            <a:xfrm>
              <a:off x="537326" y="4129055"/>
              <a:ext cx="1819373" cy="4665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Beam present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66B8887-5FF9-0420-352E-024521A1CBA2}"/>
                </a:ext>
              </a:extLst>
            </p:cNvPr>
            <p:cNvSpPr/>
            <p:nvPr/>
          </p:nvSpPr>
          <p:spPr>
            <a:xfrm>
              <a:off x="537326" y="3491728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Beam agnostic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63D1F273-2198-664E-0ED9-D09C37E4EA27}"/>
              </a:ext>
            </a:extLst>
          </p:cNvPr>
          <p:cNvSpPr/>
          <p:nvPr/>
        </p:nvSpPr>
        <p:spPr>
          <a:xfrm>
            <a:off x="5278770" y="1437524"/>
            <a:ext cx="1828800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IST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673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7472C-57CB-25F6-2DD2-2021367DA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FD99FF-AA86-F2D0-D92B-F39F2E652DE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18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6DCCF-E5FF-045A-A8D0-248FAAFDF48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19E0ABD1-D7FD-3887-7B41-9BE9405DF443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EPC upgrade deployment</a:t>
            </a:r>
          </a:p>
        </p:txBody>
      </p:sp>
      <p:pic>
        <p:nvPicPr>
          <p:cNvPr id="24" name="Picture 23" descr="A row of electronic equipment&#10;&#10;Description automatically generated with medium confidence">
            <a:extLst>
              <a:ext uri="{FF2B5EF4-FFF2-40B4-BE49-F238E27FC236}">
                <a16:creationId xmlns:a16="http://schemas.microsoft.com/office/drawing/2014/main" id="{128022A6-9D10-79BF-DBC9-F1576781F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68" y="3502798"/>
            <a:ext cx="2838837" cy="2608793"/>
          </a:xfrm>
          <a:prstGeom prst="rect">
            <a:avLst/>
          </a:prstGeom>
        </p:spPr>
      </p:pic>
      <p:pic>
        <p:nvPicPr>
          <p:cNvPr id="25" name="Picture 24" descr="A row of silver electronic equipment&#10;&#10;Description automatically generated with medium confidence">
            <a:extLst>
              <a:ext uri="{FF2B5EF4-FFF2-40B4-BE49-F238E27FC236}">
                <a16:creationId xmlns:a16="http://schemas.microsoft.com/office/drawing/2014/main" id="{9FEB7B47-C693-BDF1-56A2-CC458AB93D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693" y="3429000"/>
            <a:ext cx="2791338" cy="2664458"/>
          </a:xfrm>
          <a:prstGeom prst="rect">
            <a:avLst/>
          </a:prstGeom>
        </p:spPr>
      </p:pic>
      <p:pic>
        <p:nvPicPr>
          <p:cNvPr id="26" name="Picture 25" descr="A room with white cabinets&#10;&#10;Description automatically generated">
            <a:extLst>
              <a:ext uri="{FF2B5EF4-FFF2-40B4-BE49-F238E27FC236}">
                <a16:creationId xmlns:a16="http://schemas.microsoft.com/office/drawing/2014/main" id="{4720E3C1-B661-8469-E6AE-9BB74A75DC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227" y="3429000"/>
            <a:ext cx="4072991" cy="2596532"/>
          </a:xfrm>
          <a:prstGeom prst="rect">
            <a:avLst/>
          </a:prstGeom>
        </p:spPr>
      </p:pic>
      <p:pic>
        <p:nvPicPr>
          <p:cNvPr id="38" name="Picture 37" descr="A row of computer equipment&#10;&#10;Description automatically generated">
            <a:extLst>
              <a:ext uri="{FF2B5EF4-FFF2-40B4-BE49-F238E27FC236}">
                <a16:creationId xmlns:a16="http://schemas.microsoft.com/office/drawing/2014/main" id="{5EBDF78D-79D0-D1E7-00DE-A78011E3E2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847" y="1139897"/>
            <a:ext cx="7301845" cy="224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15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FCC1A-BE56-11EC-4926-3BF5E71A6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2A6683-E2C2-3DB9-A145-788B3F5B366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19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4F416-ACCE-13D7-6914-785B7F92D7E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CF388C52-F099-D1E2-A32C-3C5D5E7DECD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158201" cy="4105553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Upgrade deployed on thousand of devices during the IST period.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Converter experts validate the release manually: low coverage, no tracking.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rgbClr val="00B050"/>
                </a:solidFill>
                <a:latin typeface="Helvetica" pitchFamily="2" charset="0"/>
              </a:rPr>
              <a:t>Evaluate the use of </a:t>
            </a:r>
            <a:r>
              <a:rPr lang="en-US" sz="2800" b="0" dirty="0" err="1">
                <a:solidFill>
                  <a:srgbClr val="00B050"/>
                </a:solidFill>
                <a:latin typeface="Helvetica" pitchFamily="2" charset="0"/>
              </a:rPr>
              <a:t>AccTesting</a:t>
            </a:r>
            <a:r>
              <a:rPr lang="en-US" sz="2800" b="0" dirty="0">
                <a:solidFill>
                  <a:srgbClr val="00B050"/>
                </a:solidFill>
                <a:latin typeface="Helvetica" pitchFamily="2" charset="0"/>
              </a:rPr>
              <a:t> to automatize the validation of upgrades and increase test coverage.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Helvetica" pitchFamily="2" charset="0"/>
              </a:rPr>
              <a:t>Discuss with OP if the same tests can be run during hardware commissioning or further system integration tests are needed.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3700E4A-C7AF-9B49-8B68-E1F4410A4A46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EPC upgrade deployment</a:t>
            </a:r>
          </a:p>
        </p:txBody>
      </p:sp>
    </p:spTree>
    <p:extLst>
      <p:ext uri="{BB962C8B-B14F-4D97-AF65-F5344CB8AC3E}">
        <p14:creationId xmlns:p14="http://schemas.microsoft.com/office/powerpoint/2010/main" val="9669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BB79F-8F33-DED0-02D8-A009F9DDD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41D832-B948-DFFA-0A05-C19167498E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320" y="373595"/>
            <a:ext cx="11376022" cy="632245"/>
          </a:xfrm>
        </p:spPr>
        <p:txBody>
          <a:bodyPr/>
          <a:lstStyle/>
          <a:p>
            <a:pPr algn="ctr"/>
            <a:r>
              <a:rPr lang="en-US" dirty="0"/>
              <a:t>Why automation?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15F3B4-1F88-4954-F3A4-BC4E92C8B4C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598694-8A3D-378E-4568-9DBDB7D25A79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pic>
        <p:nvPicPr>
          <p:cNvPr id="9" name="Picture 8" descr="A close up of a document&#10;&#10;Description automatically generated">
            <a:extLst>
              <a:ext uri="{FF2B5EF4-FFF2-40B4-BE49-F238E27FC236}">
                <a16:creationId xmlns:a16="http://schemas.microsoft.com/office/drawing/2014/main" id="{3EAF5C7C-1FF1-0E4F-5ABA-70C85094A0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963541"/>
            <a:ext cx="4511420" cy="3680369"/>
          </a:xfrm>
          <a:prstGeom prst="rect">
            <a:avLst/>
          </a:prstGeom>
        </p:spPr>
      </p:pic>
      <p:pic>
        <p:nvPicPr>
          <p:cNvPr id="6" name="Picture 5" descr="A white text on a white background&#10;&#10;Description automatically generated">
            <a:extLst>
              <a:ext uri="{FF2B5EF4-FFF2-40B4-BE49-F238E27FC236}">
                <a16:creationId xmlns:a16="http://schemas.microsoft.com/office/drawing/2014/main" id="{158CE8B4-E071-A2CC-3997-F1A51D4113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753" y="2240280"/>
            <a:ext cx="6659047" cy="2758440"/>
          </a:xfrm>
          <a:prstGeom prst="rect">
            <a:avLst/>
          </a:prstGeom>
        </p:spPr>
      </p:pic>
      <p:pic>
        <p:nvPicPr>
          <p:cNvPr id="12" name="Picture 11" descr="A close-up of a date&#10;&#10;Description automatically generated">
            <a:extLst>
              <a:ext uri="{FF2B5EF4-FFF2-40B4-BE49-F238E27FC236}">
                <a16:creationId xmlns:a16="http://schemas.microsoft.com/office/drawing/2014/main" id="{322F16AA-251D-CB07-EE61-2A24C2D988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1" y="4679440"/>
            <a:ext cx="5703925" cy="13221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CB6F7A-518E-AFF3-4165-8E95AAF7C75C}"/>
              </a:ext>
            </a:extLst>
          </p:cNvPr>
          <p:cNvSpPr txBox="1"/>
          <p:nvPr/>
        </p:nvSpPr>
        <p:spPr>
          <a:xfrm>
            <a:off x="5630200" y="5584502"/>
            <a:ext cx="5949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https://cds.cern.ch/record/1023439/files/CM-P00065164.pdf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E75FEA1-F96B-F9B5-FAA9-DE3B21ED536B}"/>
              </a:ext>
            </a:extLst>
          </p:cNvPr>
          <p:cNvSpPr/>
          <p:nvPr/>
        </p:nvSpPr>
        <p:spPr>
          <a:xfrm>
            <a:off x="2117558" y="5517585"/>
            <a:ext cx="1838425" cy="360926"/>
          </a:xfrm>
          <a:prstGeom prst="ellipse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69CA99-65DC-5EA4-40DF-E813477C7455}"/>
              </a:ext>
            </a:extLst>
          </p:cNvPr>
          <p:cNvSpPr/>
          <p:nvPr/>
        </p:nvSpPr>
        <p:spPr>
          <a:xfrm>
            <a:off x="5129753" y="2243767"/>
            <a:ext cx="4630264" cy="355054"/>
          </a:xfrm>
          <a:prstGeom prst="round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48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991A7-CAAA-E3FB-10D3-477A11EC9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14BB21-DE53-CB11-886C-FADBD8AA344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20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DEE887-234D-01EA-536B-354AE8A9281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A321F35-36F3-F181-9CE4-81A6EB541C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158201" cy="4356847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Upgrades are deployed during IST or throughout YETS, depending on equipment availability.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Testing is primarily conducted manually by experts.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In some cases, validation is automated using the sequencer and/or specialized expert tools.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0" dirty="0">
                <a:latin typeface="Helvetica" pitchFamily="2" charset="0"/>
              </a:rPr>
              <a:t>The validation of LHC/SPS RF systems is automated due to their design, but the process still takes approximately two weeks. For legacy systems, such as those in the PS, validation remains a manual process.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690EC61-2BED-5339-BBBB-45E6067506DB}"/>
              </a:ext>
            </a:extLst>
          </p:cNvPr>
          <p:cNvSpPr txBox="1">
            <a:spLocks/>
          </p:cNvSpPr>
          <p:nvPr/>
        </p:nvSpPr>
        <p:spPr>
          <a:xfrm>
            <a:off x="0" y="373596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Deployment</a:t>
            </a:r>
          </a:p>
        </p:txBody>
      </p:sp>
    </p:spTree>
    <p:extLst>
      <p:ext uri="{BB962C8B-B14F-4D97-AF65-F5344CB8AC3E}">
        <p14:creationId xmlns:p14="http://schemas.microsoft.com/office/powerpoint/2010/main" val="185953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135AC-3B10-62C8-C011-0EB1017A1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86A37C-8658-F474-20F6-EB2B42C0F3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Four phases of automation: </a:t>
            </a:r>
            <a:br>
              <a:rPr lang="en-US" dirty="0"/>
            </a:br>
            <a:r>
              <a:rPr lang="en-US" dirty="0"/>
              <a:t>QA, efficiency and reliability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F0CCBD-2DB0-D434-A0DF-D44065E21EA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ECCA3-F300-0C9F-12BA-8BC9C107095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440099C-8B09-5456-C6BD-3E0EAB23E0C6}"/>
              </a:ext>
            </a:extLst>
          </p:cNvPr>
          <p:cNvGrpSpPr/>
          <p:nvPr/>
        </p:nvGrpSpPr>
        <p:grpSpPr>
          <a:xfrm>
            <a:off x="3224981" y="1440122"/>
            <a:ext cx="5943575" cy="4643328"/>
            <a:chOff x="2823661" y="1440122"/>
            <a:chExt cx="5943575" cy="464332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6242CE-A78E-88E1-1B75-9670BD400889}"/>
                </a:ext>
              </a:extLst>
            </p:cNvPr>
            <p:cNvGrpSpPr/>
            <p:nvPr/>
          </p:nvGrpSpPr>
          <p:grpSpPr>
            <a:xfrm>
              <a:off x="4877450" y="1440122"/>
              <a:ext cx="1828800" cy="4643328"/>
              <a:chOff x="5310600" y="1643322"/>
              <a:chExt cx="1828800" cy="464332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1AE5E7B-6653-CBBC-BD28-BA847A1729C1}"/>
                  </a:ext>
                </a:extLst>
              </p:cNvPr>
              <p:cNvSpPr/>
              <p:nvPr/>
            </p:nvSpPr>
            <p:spPr>
              <a:xfrm>
                <a:off x="5310600" y="1643322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IST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0AB9B80-7770-9CEE-9EAA-231EDB8EBEE2}"/>
                  </a:ext>
                </a:extLst>
              </p:cNvPr>
              <p:cNvSpPr/>
              <p:nvPr/>
            </p:nvSpPr>
            <p:spPr>
              <a:xfrm>
                <a:off x="5310600" y="4457850"/>
                <a:ext cx="1828800" cy="1828800"/>
              </a:xfrm>
              <a:prstGeom prst="ellipse">
                <a:avLst/>
              </a:prstGeom>
              <a:solidFill>
                <a:srgbClr val="A9D18E">
                  <a:alpha val="10000"/>
                </a:srgb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800" b="1" dirty="0"/>
                  <a:t>Equip</a:t>
                </a:r>
              </a:p>
              <a:p>
                <a:pPr algn="ctr"/>
                <a:r>
                  <a:rPr lang="en-US" sz="2800" b="1" dirty="0"/>
                  <a:t>Failure</a:t>
                </a:r>
                <a:endParaRPr lang="en-US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0BF4343-C286-8205-AAEA-2193470E0CAE}"/>
                </a:ext>
              </a:extLst>
            </p:cNvPr>
            <p:cNvGrpSpPr/>
            <p:nvPr/>
          </p:nvGrpSpPr>
          <p:grpSpPr>
            <a:xfrm>
              <a:off x="2823661" y="2791935"/>
              <a:ext cx="5943575" cy="1828800"/>
              <a:chOff x="3316441" y="2856346"/>
              <a:chExt cx="5943575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AA70DE8-4495-84CC-8B87-45453FCC3FC1}"/>
                  </a:ext>
                </a:extLst>
              </p:cNvPr>
              <p:cNvSpPr/>
              <p:nvPr/>
            </p:nvSpPr>
            <p:spPr>
              <a:xfrm>
                <a:off x="3316441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LAB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D1B49F4-A558-A4DB-F672-01E4472782B5}"/>
                  </a:ext>
                </a:extLst>
              </p:cNvPr>
              <p:cNvSpPr/>
              <p:nvPr/>
            </p:nvSpPr>
            <p:spPr>
              <a:xfrm>
                <a:off x="7431216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/>
                  <a:t>HWC</a:t>
                </a:r>
              </a:p>
              <a:p>
                <a:pPr algn="ctr"/>
                <a:r>
                  <a:rPr lang="en-US" sz="3200" b="1" dirty="0"/>
                  <a:t>BC</a:t>
                </a:r>
                <a:endParaRPr lang="en-US" sz="1050" b="1" dirty="0"/>
              </a:p>
            </p:txBody>
          </p:sp>
        </p:grp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25E54C3D-D1E0-8B3C-9911-D3ABDE73E044}"/>
                </a:ext>
              </a:extLst>
            </p:cNvPr>
            <p:cNvCxnSpPr>
              <a:cxnSpLocks/>
              <a:stCxn id="6" idx="0"/>
              <a:endCxn id="15" idx="2"/>
            </p:cNvCxnSpPr>
            <p:nvPr/>
          </p:nvCxnSpPr>
          <p:spPr>
            <a:xfrm rot="5400000" flipH="1" flipV="1">
              <a:off x="4089049" y="2003535"/>
              <a:ext cx="437413" cy="1139389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9869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Curved Connector 21">
              <a:extLst>
                <a:ext uri="{FF2B5EF4-FFF2-40B4-BE49-F238E27FC236}">
                  <a16:creationId xmlns:a16="http://schemas.microsoft.com/office/drawing/2014/main" id="{EDE03691-6DE5-41B6-4019-E7169AFF92F9}"/>
                </a:ext>
              </a:extLst>
            </p:cNvPr>
            <p:cNvCxnSpPr>
              <a:cxnSpLocks/>
              <a:stCxn id="15" idx="6"/>
              <a:endCxn id="17" idx="0"/>
            </p:cNvCxnSpPr>
            <p:nvPr/>
          </p:nvCxnSpPr>
          <p:spPr>
            <a:xfrm>
              <a:off x="6706250" y="2354522"/>
              <a:ext cx="1146586" cy="437413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9090D377-8831-9FAA-C660-8CB3047079E0}"/>
                </a:ext>
              </a:extLst>
            </p:cNvPr>
            <p:cNvCxnSpPr>
              <a:cxnSpLocks/>
              <a:stCxn id="17" idx="4"/>
              <a:endCxn id="16" idx="6"/>
            </p:cNvCxnSpPr>
            <p:nvPr/>
          </p:nvCxnSpPr>
          <p:spPr>
            <a:xfrm rot="5400000">
              <a:off x="7005386" y="4321599"/>
              <a:ext cx="548315" cy="1146586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EAB431-22F7-3B98-14F5-7C45B10AD117}"/>
              </a:ext>
            </a:extLst>
          </p:cNvPr>
          <p:cNvGrpSpPr/>
          <p:nvPr/>
        </p:nvGrpSpPr>
        <p:grpSpPr>
          <a:xfrm>
            <a:off x="207126" y="3974329"/>
            <a:ext cx="1545474" cy="2070872"/>
            <a:chOff x="537326" y="3491728"/>
            <a:chExt cx="1819374" cy="22979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5A4E61D-8295-DFC7-6C5B-4E81ACD1D7BE}"/>
                </a:ext>
              </a:extLst>
            </p:cNvPr>
            <p:cNvSpPr/>
            <p:nvPr/>
          </p:nvSpPr>
          <p:spPr>
            <a:xfrm>
              <a:off x="537327" y="4746426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Equip experts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8F00A7-065A-CC08-4ADB-6A29F6BB6A9B}"/>
                </a:ext>
              </a:extLst>
            </p:cNvPr>
            <p:cNvSpPr/>
            <p:nvPr/>
          </p:nvSpPr>
          <p:spPr>
            <a:xfrm>
              <a:off x="537326" y="5323032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Operators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073D5F-D433-CCAD-1012-F5DB117193C6}"/>
                </a:ext>
              </a:extLst>
            </p:cNvPr>
            <p:cNvSpPr/>
            <p:nvPr/>
          </p:nvSpPr>
          <p:spPr>
            <a:xfrm>
              <a:off x="537326" y="4129055"/>
              <a:ext cx="1819373" cy="4665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Beam present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8E9C70-FC5D-E91E-D5AD-2333A7C12221}"/>
                </a:ext>
              </a:extLst>
            </p:cNvPr>
            <p:cNvSpPr/>
            <p:nvPr/>
          </p:nvSpPr>
          <p:spPr>
            <a:xfrm>
              <a:off x="537326" y="3491728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Beam agnostic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3463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4ADCD-54D0-F72C-FCC4-87904039C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907F13-152A-7E7F-58F0-F29263F3AA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Hardware and beam Commissioning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2F14D6-9735-3B03-E423-4D322BD32A6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92E26-E0E8-9853-C67F-7CC939E2614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EF2B1B4-0215-290E-FA3B-51559B3D5B2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380814" cy="4330673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Hardware and beam commissioning processes are complex and vary depending on the machine.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Checklists are validated by equipment groups, experts, OP, or a combination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The level of automation differs across machines: LHC HW commissioning using </a:t>
            </a:r>
            <a:r>
              <a:rPr lang="en-US" sz="2200" b="0" dirty="0" err="1">
                <a:latin typeface="Helvetica" pitchFamily="2" charset="0"/>
              </a:rPr>
              <a:t>AccTesting</a:t>
            </a:r>
            <a:r>
              <a:rPr lang="en-US" sz="2200" b="0" dirty="0">
                <a:latin typeface="Helvetica" pitchFamily="2" charset="0"/>
              </a:rPr>
              <a:t>; in other machines, tests are automated using the Sequencer, but there is room for improvement; certain checks still require manual execution.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 err="1">
                <a:solidFill>
                  <a:schemeClr val="accent6"/>
                </a:solidFill>
                <a:latin typeface="Helvetica" pitchFamily="2" charset="0"/>
              </a:rPr>
              <a:t>AccTesting</a:t>
            </a:r>
            <a:r>
              <a:rPr lang="en-US" sz="2200" b="0" dirty="0">
                <a:solidFill>
                  <a:schemeClr val="accent6"/>
                </a:solidFill>
                <a:latin typeface="Helvetica" pitchFamily="2" charset="0"/>
              </a:rPr>
              <a:t> is being evaluated as part of an effort to gradually automate processes. As part of the EPA project, a dialogue will be initiated between OP and equipment experts to support this effort.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accent1"/>
                </a:solidFill>
                <a:latin typeface="Helvetica" pitchFamily="2" charset="0"/>
              </a:rPr>
              <a:t>Reducing HW or beam commissioning makes a difference if the other machines can start HW or beam commissioning earlier.</a:t>
            </a:r>
          </a:p>
        </p:txBody>
      </p:sp>
    </p:spTree>
    <p:extLst>
      <p:ext uri="{BB962C8B-B14F-4D97-AF65-F5344CB8AC3E}">
        <p14:creationId xmlns:p14="http://schemas.microsoft.com/office/powerpoint/2010/main" val="113621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2D054-81B1-0180-56DF-81757B3E6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581F9F-B9F1-8A6E-73DE-5736D70FF4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Four phases of automation: </a:t>
            </a:r>
            <a:br>
              <a:rPr lang="en-US" dirty="0"/>
            </a:br>
            <a:r>
              <a:rPr lang="en-US" dirty="0"/>
              <a:t>QA, efficiency and reliability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B0EEA2-85AE-14E8-7382-D2DB57D664C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23CCF-5743-FC85-5069-E0A95E2A32A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641ED8B-DF70-9EB0-7D1F-882DEB951C59}"/>
              </a:ext>
            </a:extLst>
          </p:cNvPr>
          <p:cNvGrpSpPr/>
          <p:nvPr/>
        </p:nvGrpSpPr>
        <p:grpSpPr>
          <a:xfrm>
            <a:off x="3224981" y="1440122"/>
            <a:ext cx="5943575" cy="4643328"/>
            <a:chOff x="2823661" y="1440122"/>
            <a:chExt cx="5943575" cy="464332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90DFFAC-1FD2-ED6D-1C1E-599C679407AA}"/>
                </a:ext>
              </a:extLst>
            </p:cNvPr>
            <p:cNvGrpSpPr/>
            <p:nvPr/>
          </p:nvGrpSpPr>
          <p:grpSpPr>
            <a:xfrm>
              <a:off x="4877450" y="1440122"/>
              <a:ext cx="1828800" cy="4643328"/>
              <a:chOff x="5310600" y="1643322"/>
              <a:chExt cx="1828800" cy="4643328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94498B3A-4AA7-E6E2-2970-CA697C1A126D}"/>
                  </a:ext>
                </a:extLst>
              </p:cNvPr>
              <p:cNvSpPr/>
              <p:nvPr/>
            </p:nvSpPr>
            <p:spPr>
              <a:xfrm>
                <a:off x="5310600" y="1643322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IST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D0B531D-CA40-5488-6091-118E83F1FC1C}"/>
                  </a:ext>
                </a:extLst>
              </p:cNvPr>
              <p:cNvSpPr/>
              <p:nvPr/>
            </p:nvSpPr>
            <p:spPr>
              <a:xfrm>
                <a:off x="5310600" y="4457850"/>
                <a:ext cx="1828800" cy="1828800"/>
              </a:xfrm>
              <a:prstGeom prst="ellipse">
                <a:avLst/>
              </a:prstGeom>
              <a:solidFill>
                <a:srgbClr val="A9D18E"/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800" b="1" dirty="0"/>
                  <a:t>Equip</a:t>
                </a:r>
              </a:p>
              <a:p>
                <a:pPr algn="ctr"/>
                <a:r>
                  <a:rPr lang="en-US" sz="2800" b="1" dirty="0"/>
                  <a:t>Failure</a:t>
                </a:r>
                <a:endParaRPr lang="en-US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0030BBD-2ED5-4E1A-CD37-6331FFA6D93C}"/>
                </a:ext>
              </a:extLst>
            </p:cNvPr>
            <p:cNvGrpSpPr/>
            <p:nvPr/>
          </p:nvGrpSpPr>
          <p:grpSpPr>
            <a:xfrm>
              <a:off x="2823661" y="2791935"/>
              <a:ext cx="5943575" cy="1828800"/>
              <a:chOff x="3316441" y="2856346"/>
              <a:chExt cx="5943575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D9AC446-4275-DDDA-B852-0A9E47BE41F4}"/>
                  </a:ext>
                </a:extLst>
              </p:cNvPr>
              <p:cNvSpPr/>
              <p:nvPr/>
            </p:nvSpPr>
            <p:spPr>
              <a:xfrm>
                <a:off x="3316441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>
                    <a:solidFill>
                      <a:schemeClr val="bg1">
                        <a:lumMod val="95000"/>
                      </a:schemeClr>
                    </a:solidFill>
                  </a:rPr>
                  <a:t>LAB</a:t>
                </a:r>
                <a:endParaRPr lang="en-US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0ABA3D4-4341-D5B1-455C-933088E6F28B}"/>
                  </a:ext>
                </a:extLst>
              </p:cNvPr>
              <p:cNvSpPr/>
              <p:nvPr/>
            </p:nvSpPr>
            <p:spPr>
              <a:xfrm>
                <a:off x="7431216" y="2856346"/>
                <a:ext cx="1828800" cy="1828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10112"/>
                </a:schemeClr>
              </a:solidFill>
              <a:ln w="25400"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3200" b="1" dirty="0"/>
                  <a:t>HWC</a:t>
                </a:r>
              </a:p>
              <a:p>
                <a:pPr algn="ctr"/>
                <a:r>
                  <a:rPr lang="en-US" sz="3200" b="1" dirty="0"/>
                  <a:t>BC</a:t>
                </a:r>
                <a:endParaRPr lang="en-US" sz="1050" b="1" dirty="0"/>
              </a:p>
            </p:txBody>
          </p:sp>
        </p:grp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5B6303A3-A90B-B815-310E-3C69EC7C9EB9}"/>
                </a:ext>
              </a:extLst>
            </p:cNvPr>
            <p:cNvCxnSpPr>
              <a:cxnSpLocks/>
              <a:stCxn id="6" idx="0"/>
              <a:endCxn id="15" idx="2"/>
            </p:cNvCxnSpPr>
            <p:nvPr/>
          </p:nvCxnSpPr>
          <p:spPr>
            <a:xfrm rot="5400000" flipH="1" flipV="1">
              <a:off x="4089049" y="2003535"/>
              <a:ext cx="437413" cy="1139389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9869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Curved Connector 21">
              <a:extLst>
                <a:ext uri="{FF2B5EF4-FFF2-40B4-BE49-F238E27FC236}">
                  <a16:creationId xmlns:a16="http://schemas.microsoft.com/office/drawing/2014/main" id="{A79171EF-B21C-1BE3-1C75-828319413C42}"/>
                </a:ext>
              </a:extLst>
            </p:cNvPr>
            <p:cNvCxnSpPr>
              <a:cxnSpLocks/>
              <a:stCxn id="15" idx="6"/>
              <a:endCxn id="17" idx="0"/>
            </p:cNvCxnSpPr>
            <p:nvPr/>
          </p:nvCxnSpPr>
          <p:spPr>
            <a:xfrm>
              <a:off x="6706250" y="2354522"/>
              <a:ext cx="1146586" cy="437413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F2B861D8-A74B-75F7-4D0A-3411E9F4DE6A}"/>
                </a:ext>
              </a:extLst>
            </p:cNvPr>
            <p:cNvCxnSpPr>
              <a:cxnSpLocks/>
              <a:stCxn id="17" idx="4"/>
              <a:endCxn id="16" idx="6"/>
            </p:cNvCxnSpPr>
            <p:nvPr/>
          </p:nvCxnSpPr>
          <p:spPr>
            <a:xfrm rot="5400000">
              <a:off x="7005386" y="4321599"/>
              <a:ext cx="548315" cy="1146586"/>
            </a:xfrm>
            <a:prstGeom prst="curvedConnector2">
              <a:avLst/>
            </a:prstGeom>
            <a:ln w="44450" cap="flat" cmpd="sng" algn="ctr">
              <a:solidFill>
                <a:schemeClr val="accent1">
                  <a:alpha val="10000"/>
                </a:schemeClr>
              </a:solidFill>
              <a:prstDash val="solid"/>
              <a:round/>
              <a:headEnd type="none" w="med" len="med"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43DB2C-2791-891C-4AA9-4B1D140DCC55}"/>
              </a:ext>
            </a:extLst>
          </p:cNvPr>
          <p:cNvGrpSpPr/>
          <p:nvPr/>
        </p:nvGrpSpPr>
        <p:grpSpPr>
          <a:xfrm>
            <a:off x="207126" y="3974329"/>
            <a:ext cx="1545474" cy="2070872"/>
            <a:chOff x="537326" y="3491728"/>
            <a:chExt cx="1819374" cy="22979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DB6349C-010B-0406-4E20-726097D7FC36}"/>
                </a:ext>
              </a:extLst>
            </p:cNvPr>
            <p:cNvSpPr/>
            <p:nvPr/>
          </p:nvSpPr>
          <p:spPr>
            <a:xfrm>
              <a:off x="537327" y="4746426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Equip experts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8B1ADA-7125-5BD0-7BA2-5BC20C942623}"/>
                </a:ext>
              </a:extLst>
            </p:cNvPr>
            <p:cNvSpPr/>
            <p:nvPr/>
          </p:nvSpPr>
          <p:spPr>
            <a:xfrm>
              <a:off x="537326" y="5323032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Operators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739E8C-8A32-9BE2-6DE2-8F756504F850}"/>
                </a:ext>
              </a:extLst>
            </p:cNvPr>
            <p:cNvSpPr/>
            <p:nvPr/>
          </p:nvSpPr>
          <p:spPr>
            <a:xfrm>
              <a:off x="537326" y="4129055"/>
              <a:ext cx="1819373" cy="4665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Beam present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E45EB2-A49F-8350-3BBC-F82BAF9FF8D7}"/>
                </a:ext>
              </a:extLst>
            </p:cNvPr>
            <p:cNvSpPr/>
            <p:nvPr/>
          </p:nvSpPr>
          <p:spPr>
            <a:xfrm>
              <a:off x="537326" y="3491728"/>
              <a:ext cx="1819373" cy="466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Beam agnostic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3852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AB28F-28EE-F7CC-13FD-D6606AEA1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A0421D-EEDA-C733-4C3B-ED0364C978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Equipment failure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70E289-C67A-9761-4B6E-F9F9891301D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EB3FC4-67DE-85FB-625C-9F1DBEE694B9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BD171D8-5437-042C-E3DF-234687C12FDC}"/>
              </a:ext>
            </a:extLst>
          </p:cNvPr>
          <p:cNvGrpSpPr/>
          <p:nvPr/>
        </p:nvGrpSpPr>
        <p:grpSpPr>
          <a:xfrm>
            <a:off x="1347537" y="1335505"/>
            <a:ext cx="9649326" cy="4211053"/>
            <a:chOff x="1347537" y="1335505"/>
            <a:chExt cx="9649326" cy="4211053"/>
          </a:xfrm>
        </p:grpSpPr>
        <p:sp>
          <p:nvSpPr>
            <p:cNvPr id="5" name="Diamond 4">
              <a:extLst>
                <a:ext uri="{FF2B5EF4-FFF2-40B4-BE49-F238E27FC236}">
                  <a16:creationId xmlns:a16="http://schemas.microsoft.com/office/drawing/2014/main" id="{697FFA2C-54DF-7A9D-1536-D49E64AE0CE2}"/>
                </a:ext>
              </a:extLst>
            </p:cNvPr>
            <p:cNvSpPr/>
            <p:nvPr/>
          </p:nvSpPr>
          <p:spPr>
            <a:xfrm>
              <a:off x="5096147" y="2117558"/>
              <a:ext cx="1259331" cy="961509"/>
            </a:xfrm>
            <a:prstGeom prst="diamon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Reset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Device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93A895A-4F14-EF8E-CB4B-07B8D4CAA76F}"/>
                </a:ext>
              </a:extLst>
            </p:cNvPr>
            <p:cNvCxnSpPr>
              <a:cxnSpLocks/>
              <a:stCxn id="8" idx="3"/>
              <a:endCxn id="11" idx="1"/>
            </p:cNvCxnSpPr>
            <p:nvPr/>
          </p:nvCxnSpPr>
          <p:spPr>
            <a:xfrm flipV="1">
              <a:off x="2498590" y="2598315"/>
              <a:ext cx="562502" cy="233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E3E398-B6D7-ED37-46DD-B41ED156EB6F}"/>
                </a:ext>
              </a:extLst>
            </p:cNvPr>
            <p:cNvSpPr txBox="1"/>
            <p:nvPr/>
          </p:nvSpPr>
          <p:spPr>
            <a:xfrm>
              <a:off x="1674938" y="2415978"/>
              <a:ext cx="823652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Fault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A6D289-32EA-A489-DF49-47ED66B78627}"/>
                </a:ext>
              </a:extLst>
            </p:cNvPr>
            <p:cNvCxnSpPr>
              <a:cxnSpLocks/>
              <a:stCxn id="11" idx="3"/>
              <a:endCxn id="5" idx="1"/>
            </p:cNvCxnSpPr>
            <p:nvPr/>
          </p:nvCxnSpPr>
          <p:spPr>
            <a:xfrm flipV="1">
              <a:off x="4320428" y="2598313"/>
              <a:ext cx="775719" cy="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C4D6631-D9DE-89FA-B0A3-1730AA54169A}"/>
                </a:ext>
              </a:extLst>
            </p:cNvPr>
            <p:cNvSpPr/>
            <p:nvPr/>
          </p:nvSpPr>
          <p:spPr>
            <a:xfrm>
              <a:off x="3061092" y="2358527"/>
              <a:ext cx="1259336" cy="47957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Diagnostics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0610E79-A169-E08A-23E8-AF419C55831C}"/>
                </a:ext>
              </a:extLst>
            </p:cNvPr>
            <p:cNvSpPr/>
            <p:nvPr/>
          </p:nvSpPr>
          <p:spPr>
            <a:xfrm>
              <a:off x="7131197" y="2358527"/>
              <a:ext cx="1259336" cy="47957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Piquet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285BBAC-8978-7C9F-0E15-91E832EBA5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55478" y="2598311"/>
              <a:ext cx="775719" cy="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5E1C74C-58DC-E1B9-4E53-51F394BA5C18}"/>
                </a:ext>
              </a:extLst>
            </p:cNvPr>
            <p:cNvSpPr/>
            <p:nvPr/>
          </p:nvSpPr>
          <p:spPr>
            <a:xfrm>
              <a:off x="8943443" y="3475663"/>
              <a:ext cx="1259336" cy="47957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Diagnostics</a:t>
              </a:r>
            </a:p>
          </p:txBody>
        </p: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9D308ADD-C9B3-C9B7-1836-DA02E4720BF7}"/>
                </a:ext>
              </a:extLst>
            </p:cNvPr>
            <p:cNvCxnSpPr>
              <a:stCxn id="18" idx="3"/>
              <a:endCxn id="20" idx="0"/>
            </p:cNvCxnSpPr>
            <p:nvPr/>
          </p:nvCxnSpPr>
          <p:spPr>
            <a:xfrm>
              <a:off x="8390532" y="2598315"/>
              <a:ext cx="1182579" cy="877348"/>
            </a:xfrm>
            <a:prstGeom prst="bentConnector2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>
              <a:extLst>
                <a:ext uri="{FF2B5EF4-FFF2-40B4-BE49-F238E27FC236}">
                  <a16:creationId xmlns:a16="http://schemas.microsoft.com/office/drawing/2014/main" id="{AB3DD120-5CF1-FAAF-3062-2FED78C3F15A}"/>
                </a:ext>
              </a:extLst>
            </p:cNvPr>
            <p:cNvCxnSpPr>
              <a:stCxn id="5" idx="2"/>
            </p:cNvCxnSpPr>
            <p:nvPr/>
          </p:nvCxnSpPr>
          <p:spPr>
            <a:xfrm rot="5400000">
              <a:off x="3795343" y="1782313"/>
              <a:ext cx="633717" cy="3227224"/>
            </a:xfrm>
            <a:prstGeom prst="bentConnector2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Diamond 26">
              <a:extLst>
                <a:ext uri="{FF2B5EF4-FFF2-40B4-BE49-F238E27FC236}">
                  <a16:creationId xmlns:a16="http://schemas.microsoft.com/office/drawing/2014/main" id="{27352CEC-5A71-3BC1-69E3-15104A7F4425}"/>
                </a:ext>
              </a:extLst>
            </p:cNvPr>
            <p:cNvSpPr/>
            <p:nvPr/>
          </p:nvSpPr>
          <p:spPr>
            <a:xfrm>
              <a:off x="6854746" y="3232029"/>
              <a:ext cx="1259331" cy="961509"/>
            </a:xfrm>
            <a:prstGeom prst="diamond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Expert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Reset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933F2E1-DC0C-B08E-5968-4C9D4FC932BD}"/>
                </a:ext>
              </a:extLst>
            </p:cNvPr>
            <p:cNvCxnSpPr>
              <a:stCxn id="20" idx="1"/>
              <a:endCxn id="27" idx="3"/>
            </p:cNvCxnSpPr>
            <p:nvPr/>
          </p:nvCxnSpPr>
          <p:spPr>
            <a:xfrm flipH="1" flipV="1">
              <a:off x="8114077" y="3712784"/>
              <a:ext cx="829366" cy="266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00B671F-EE13-F696-3C25-DF88A58C106F}"/>
                </a:ext>
              </a:extLst>
            </p:cNvPr>
            <p:cNvCxnSpPr>
              <a:stCxn id="27" idx="1"/>
            </p:cNvCxnSpPr>
            <p:nvPr/>
          </p:nvCxnSpPr>
          <p:spPr>
            <a:xfrm flipH="1" flipV="1">
              <a:off x="5625963" y="3712783"/>
              <a:ext cx="1228783" cy="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BED6A3B-5F16-5548-65F0-5DED10213E7A}"/>
                </a:ext>
              </a:extLst>
            </p:cNvPr>
            <p:cNvSpPr/>
            <p:nvPr/>
          </p:nvSpPr>
          <p:spPr>
            <a:xfrm>
              <a:off x="6868204" y="4766026"/>
              <a:ext cx="1259336" cy="47957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Repair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41A3ECC-881F-8CD8-68F9-96DF73A5ECD0}"/>
                </a:ext>
              </a:extLst>
            </p:cNvPr>
            <p:cNvCxnSpPr>
              <a:cxnSpLocks/>
              <a:stCxn id="27" idx="2"/>
              <a:endCxn id="33" idx="0"/>
            </p:cNvCxnSpPr>
            <p:nvPr/>
          </p:nvCxnSpPr>
          <p:spPr>
            <a:xfrm>
              <a:off x="7484411" y="4193538"/>
              <a:ext cx="13460" cy="572488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>
              <a:extLst>
                <a:ext uri="{FF2B5EF4-FFF2-40B4-BE49-F238E27FC236}">
                  <a16:creationId xmlns:a16="http://schemas.microsoft.com/office/drawing/2014/main" id="{EA14F70F-8382-63E5-0E8F-666C49E00E3F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rot="10800000">
              <a:off x="5725812" y="3712784"/>
              <a:ext cx="1142392" cy="1293030"/>
            </a:xfrm>
            <a:prstGeom prst="bentConnector3">
              <a:avLst>
                <a:gd name="adj1" fmla="val 99971"/>
              </a:avLst>
            </a:prstGeom>
            <a:ln w="25400"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Graphic 12" descr="Bug spray with solid fill">
              <a:extLst>
                <a:ext uri="{FF2B5EF4-FFF2-40B4-BE49-F238E27FC236}">
                  <a16:creationId xmlns:a16="http://schemas.microsoft.com/office/drawing/2014/main" id="{62B43F52-BE8D-A878-0677-03737A51A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60090" y="1738078"/>
              <a:ext cx="665721" cy="665721"/>
            </a:xfrm>
            <a:prstGeom prst="rect">
              <a:avLst/>
            </a:prstGeom>
          </p:spPr>
        </p:pic>
        <p:pic>
          <p:nvPicPr>
            <p:cNvPr id="16" name="Graphic 15" descr="Bug under magnifying glass with solid fill">
              <a:extLst>
                <a:ext uri="{FF2B5EF4-FFF2-40B4-BE49-F238E27FC236}">
                  <a16:creationId xmlns:a16="http://schemas.microsoft.com/office/drawing/2014/main" id="{4A2F528E-BBFB-CA3D-1E55-DA90CD9B1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982120" y="3715449"/>
              <a:ext cx="673733" cy="673733"/>
            </a:xfrm>
            <a:prstGeom prst="rect">
              <a:avLst/>
            </a:prstGeom>
          </p:spPr>
        </p:pic>
        <p:pic>
          <p:nvPicPr>
            <p:cNvPr id="29" name="Graphic 28" descr="Tools with solid fill">
              <a:extLst>
                <a:ext uri="{FF2B5EF4-FFF2-40B4-BE49-F238E27FC236}">
                  <a16:creationId xmlns:a16="http://schemas.microsoft.com/office/drawing/2014/main" id="{179370BC-D578-8959-3181-30E74F9E6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171259" y="4691706"/>
              <a:ext cx="545568" cy="545568"/>
            </a:xfrm>
            <a:prstGeom prst="rect">
              <a:avLst/>
            </a:prstGeom>
          </p:spPr>
        </p:pic>
        <p:pic>
          <p:nvPicPr>
            <p:cNvPr id="38" name="Graphic 37" descr="Head with gears with solid fill">
              <a:extLst>
                <a:ext uri="{FF2B5EF4-FFF2-40B4-BE49-F238E27FC236}">
                  <a16:creationId xmlns:a16="http://schemas.microsoft.com/office/drawing/2014/main" id="{30573ECD-28BD-1AD6-F169-FF9D79C5F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583262" y="3044115"/>
              <a:ext cx="521354" cy="521354"/>
            </a:xfrm>
            <a:prstGeom prst="rect">
              <a:avLst/>
            </a:prstGeom>
          </p:spPr>
        </p:pic>
        <p:pic>
          <p:nvPicPr>
            <p:cNvPr id="40" name="Graphic 39" descr="Programmer female with solid fill">
              <a:extLst>
                <a:ext uri="{FF2B5EF4-FFF2-40B4-BE49-F238E27FC236}">
                  <a16:creationId xmlns:a16="http://schemas.microsoft.com/office/drawing/2014/main" id="{608C78DA-0033-4ADF-2DF0-5238ACFC8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857516" y="1675732"/>
              <a:ext cx="740245" cy="740245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C45D226-7C0C-F5D6-CD04-F7E078C96B5B}"/>
                </a:ext>
              </a:extLst>
            </p:cNvPr>
            <p:cNvSpPr/>
            <p:nvPr/>
          </p:nvSpPr>
          <p:spPr>
            <a:xfrm>
              <a:off x="1347537" y="1335505"/>
              <a:ext cx="9649326" cy="4211053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Graphic 46" descr="Electrician male with solid fill">
              <a:extLst>
                <a:ext uri="{FF2B5EF4-FFF2-40B4-BE49-F238E27FC236}">
                  <a16:creationId xmlns:a16="http://schemas.microsoft.com/office/drawing/2014/main" id="{FF36931E-3FE0-C1C0-DD9D-FBB18DF5B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027212" y="1738078"/>
              <a:ext cx="764976" cy="764976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A9646AD-0D47-72D9-F1A9-5C2339F0B8A7}"/>
                </a:ext>
              </a:extLst>
            </p:cNvPr>
            <p:cNvSpPr txBox="1"/>
            <p:nvPr/>
          </p:nvSpPr>
          <p:spPr>
            <a:xfrm>
              <a:off x="1674937" y="3505824"/>
              <a:ext cx="823652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trike="sngStrike" dirty="0">
                  <a:solidFill>
                    <a:srgbClr val="FF0000"/>
                  </a:solidFill>
                </a:rPr>
                <a:t>Fault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1412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88B11-46B6-584D-52AC-8022A0315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326AD0-EACE-3AAB-3C19-9C3B7C292A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/>
              <a:t>Automation framework: EPA WP8 &amp; WP9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E8A16C-CD35-8EFF-A60C-D9DE83909B6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80EDF-22C1-90A0-5083-CEC351D5618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pic>
        <p:nvPicPr>
          <p:cNvPr id="9" name="Picture 8" descr="A diagram of a particle accelerator&#10;&#10;Description automatically generated">
            <a:extLst>
              <a:ext uri="{FF2B5EF4-FFF2-40B4-BE49-F238E27FC236}">
                <a16:creationId xmlns:a16="http://schemas.microsoft.com/office/drawing/2014/main" id="{5CE0B967-78E5-5972-EE6A-E1DB75D9B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72" y="982408"/>
            <a:ext cx="6295106" cy="3484545"/>
          </a:xfrm>
          <a:prstGeom prst="rect">
            <a:avLst/>
          </a:prstGeom>
        </p:spPr>
      </p:pic>
      <p:pic>
        <p:nvPicPr>
          <p:cNvPr id="6" name="Picture 5" descr="A diagram of data processing&#10;&#10;Description automatically generated">
            <a:extLst>
              <a:ext uri="{FF2B5EF4-FFF2-40B4-BE49-F238E27FC236}">
                <a16:creationId xmlns:a16="http://schemas.microsoft.com/office/drawing/2014/main" id="{F4B1505E-079A-5256-F8AA-C314D1FEEF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113" y="2539147"/>
            <a:ext cx="6515036" cy="33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20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082F0-424B-126B-0788-F3706D387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1E495-318F-507D-2158-6CF806A12A6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BB1454-0781-F422-ACA6-4D1DD6E24C4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F46F541-D44A-CCD2-6A3C-36682C7FF6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Automation framework: BLM monitoring</a:t>
            </a:r>
            <a:endParaRPr lang="en-GB" dirty="0"/>
          </a:p>
        </p:txBody>
      </p:sp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7F2E1FCE-F358-8520-7FDC-8DDFB079A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47" y="1080921"/>
            <a:ext cx="11260719" cy="49733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1937D9-53C0-5B9D-A484-519F8EB3B679}"/>
              </a:ext>
            </a:extLst>
          </p:cNvPr>
          <p:cNvSpPr txBox="1"/>
          <p:nvPr/>
        </p:nvSpPr>
        <p:spPr>
          <a:xfrm>
            <a:off x="4466220" y="1279109"/>
            <a:ext cx="71387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Monitoring the connection status between the BLM acquisition boards and the processing modules.</a:t>
            </a:r>
          </a:p>
        </p:txBody>
      </p:sp>
    </p:spTree>
    <p:extLst>
      <p:ext uri="{BB962C8B-B14F-4D97-AF65-F5344CB8AC3E}">
        <p14:creationId xmlns:p14="http://schemas.microsoft.com/office/powerpoint/2010/main" val="3887288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9C5B9-088A-065D-5043-203CC027D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FAA2F8-9D2F-B9A3-A95E-67931F97828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27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37BFF0-5A20-1EF7-15C8-79B7752B7D5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E5539A9-EF05-A30E-AB3E-5F09409E7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Automation framework: BLM monitoring</a:t>
            </a:r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9175C23-C1EA-7157-6A09-EBAA1A2734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784014" cy="1163475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Connection status of 4,000 BLMs.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Diagnostic produce real-time data logged in NXCALS, WRAP dashboards…</a:t>
            </a:r>
          </a:p>
        </p:txBody>
      </p:sp>
      <p:pic>
        <p:nvPicPr>
          <p:cNvPr id="16" name="Picture 1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692D3C0B-8697-06C6-513A-06CD6B625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9" y="2417510"/>
            <a:ext cx="7282668" cy="3663831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0EB7C2F-08F0-46F9-287C-E839BB435F1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8090" y="2237830"/>
            <a:ext cx="4495683" cy="3482641"/>
          </a:xfrm>
          <a:noFill/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Every 24 hours, reporting to emails, logbook, Jira issues, notify the piquet directly.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Equipment already auto-reset, so auto-recovery not meaningful.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Human intervention is required for fault resolution. 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09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40281-C29D-198F-810A-48BF9581A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85E498FB-F821-4F1D-10D5-15A55D0F9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2" y="944518"/>
            <a:ext cx="7772400" cy="5154780"/>
          </a:xfrm>
          <a:prstGeom prst="rect">
            <a:avLst/>
          </a:prstGeom>
          <a:ln w="38100">
            <a:solidFill>
              <a:schemeClr val="accent1">
                <a:shade val="1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7349CC-E5E9-0B3B-E0F2-7919ADFC282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28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71234-B7ED-0357-A149-8ED95138998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623376B-59FA-8BFA-EF7E-55E1436E9D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Automation framework: BLM monitoring</a:t>
            </a:r>
            <a:endParaRPr lang="en-GB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0112AA1B-B5ED-0DAE-2044-9812C05BA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523" y="1263039"/>
            <a:ext cx="7772400" cy="4517737"/>
          </a:xfrm>
          <a:prstGeom prst="rect">
            <a:avLst/>
          </a:prstGeom>
          <a:ln w="38100">
            <a:solidFill>
              <a:schemeClr val="accent1">
                <a:shade val="15000"/>
              </a:schemeClr>
            </a:solidFill>
          </a:ln>
        </p:spPr>
      </p:pic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83B42C80-AFA3-EA0B-EB4F-E8DF56A64F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764" y="1747624"/>
            <a:ext cx="7772400" cy="4501233"/>
          </a:xfrm>
          <a:prstGeom prst="rect">
            <a:avLst/>
          </a:prstGeom>
          <a:ln w="38100"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3818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4EC50-8B70-9C52-DFF9-447351B40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5300BE7-E4EF-73A4-CA75-65E948792AA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1480" y="5513832"/>
            <a:ext cx="5356714" cy="949282"/>
          </a:xfrm>
          <a:noFill/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Next step is to automate the start of conditioning or the interlock reset.</a:t>
            </a:r>
          </a:p>
        </p:txBody>
      </p:sp>
      <p:pic>
        <p:nvPicPr>
          <p:cNvPr id="14" name="Picture 13" descr="A diagram of a software development&#10;&#10;Description automatically generated with medium confidence">
            <a:extLst>
              <a:ext uri="{FF2B5EF4-FFF2-40B4-BE49-F238E27FC236}">
                <a16:creationId xmlns:a16="http://schemas.microsoft.com/office/drawing/2014/main" id="{9A6309B9-1BFA-E59D-027C-1FC4FAB797B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81" y="1024845"/>
            <a:ext cx="6809655" cy="52894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07D56AA-C6E2-B94D-83A1-179DD23A9E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Automation framework: kicker spark detection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2F38A3-849A-6D99-2C66-93FDC71DD92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29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4E86A-1EAA-5EEA-3893-9454E8287FC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07DBD0DA-F0C4-6B92-D304-985BE077F5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890" y="2874271"/>
            <a:ext cx="1505468" cy="1024128"/>
          </a:xfrm>
          <a:prstGeom prst="rect">
            <a:avLst/>
          </a:prstGeom>
        </p:spPr>
      </p:pic>
      <p:pic>
        <p:nvPicPr>
          <p:cNvPr id="8" name="Picture 7" descr="A diagram of a data flow&#10;&#10;Description automatically generated with medium confidence">
            <a:extLst>
              <a:ext uri="{FF2B5EF4-FFF2-40B4-BE49-F238E27FC236}">
                <a16:creationId xmlns:a16="http://schemas.microsoft.com/office/drawing/2014/main" id="{F6F4812C-3C56-CD69-787E-4F446F585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301" y="1736029"/>
            <a:ext cx="4543197" cy="1023898"/>
          </a:xfrm>
          <a:prstGeom prst="rect">
            <a:avLst/>
          </a:prstGeom>
        </p:spPr>
      </p:pic>
      <p:pic>
        <p:nvPicPr>
          <p:cNvPr id="13" name="Picture 12" descr="A diagram of a diagram&#10;&#10;Description automatically generated">
            <a:extLst>
              <a:ext uri="{FF2B5EF4-FFF2-40B4-BE49-F238E27FC236}">
                <a16:creationId xmlns:a16="http://schemas.microsoft.com/office/drawing/2014/main" id="{26BA1B92-9CE4-A38F-A800-8BC85DC5C0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60" y="3858768"/>
            <a:ext cx="2240824" cy="210312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3164CBF-E41C-14CB-F5F1-03C6337FCC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1480" y="3559277"/>
            <a:ext cx="5356714" cy="1779869"/>
          </a:xfrm>
          <a:noFill/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The autoencoder has been trained using real, non-anomalous data. If the actual input deviates from the predicted input, the logic can determine whether the root cause was a spark.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BBC4D9E-CF45-EFF8-E877-F3A151BCE53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1480" y="1371600"/>
            <a:ext cx="5356714" cy="2320290"/>
          </a:xfrm>
          <a:noFill/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MKP faults are reported through the standardized UCAP. 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200" b="0" dirty="0">
                <a:latin typeface="Helvetica" pitchFamily="2" charset="0"/>
              </a:rPr>
              <a:t>When a fault occurs, the analysis monitoring logic retrieves vacuum pressure data and inputs it into an autoencoder (neural network).</a:t>
            </a:r>
          </a:p>
        </p:txBody>
      </p:sp>
      <p:pic>
        <p:nvPicPr>
          <p:cNvPr id="6" name="Picture 5" descr="A graph of numbers and graphs&#10;&#10;Description automatically generated with medium confidence">
            <a:extLst>
              <a:ext uri="{FF2B5EF4-FFF2-40B4-BE49-F238E27FC236}">
                <a16:creationId xmlns:a16="http://schemas.microsoft.com/office/drawing/2014/main" id="{75A0C67B-FCDC-BB52-41C8-CE48A09D82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53" y="3511077"/>
            <a:ext cx="11146861" cy="2670018"/>
          </a:xfrm>
          <a:prstGeom prst="rect">
            <a:avLst/>
          </a:prstGeom>
          <a:ln w="34925"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4620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15B64-D6CA-0F31-3E51-9E77654EC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C86A88-8A13-F14C-1AF2-AE5CB12AB9A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60E7E5-886F-B176-2FAC-AFA0DCFCE72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/>
              <a:t>12.12.2024 JAPW – Raul Murillo-Garcia</a:t>
            </a:r>
            <a:endParaRPr lang="en-US" dirty="0"/>
          </a:p>
        </p:txBody>
      </p:sp>
      <p:pic>
        <p:nvPicPr>
          <p:cNvPr id="12" name="Picture 11" descr="A person looking at multiple screens&#10;&#10;Description automatically generated">
            <a:extLst>
              <a:ext uri="{FF2B5EF4-FFF2-40B4-BE49-F238E27FC236}">
                <a16:creationId xmlns:a16="http://schemas.microsoft.com/office/drawing/2014/main" id="{187A3521-36EE-4211-E9BF-58A2593DE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641" y="966826"/>
            <a:ext cx="4191693" cy="2794462"/>
          </a:xfrm>
          <a:prstGeom prst="rect">
            <a:avLst/>
          </a:prstGeom>
        </p:spPr>
      </p:pic>
      <p:pic>
        <p:nvPicPr>
          <p:cNvPr id="14" name="Picture 13" descr="A group of men working in a control room&#10;&#10;Description automatically generated">
            <a:extLst>
              <a:ext uri="{FF2B5EF4-FFF2-40B4-BE49-F238E27FC236}">
                <a16:creationId xmlns:a16="http://schemas.microsoft.com/office/drawing/2014/main" id="{64463091-5C19-04D5-0AC7-19D6EE535A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217" y="966826"/>
            <a:ext cx="4283363" cy="2313016"/>
          </a:xfrm>
          <a:prstGeom prst="rect">
            <a:avLst/>
          </a:prstGeom>
        </p:spPr>
      </p:pic>
      <p:pic>
        <p:nvPicPr>
          <p:cNvPr id="24" name="Picture 23" descr="A group of men working in a control room&#10;&#10;Description automatically generated">
            <a:extLst>
              <a:ext uri="{FF2B5EF4-FFF2-40B4-BE49-F238E27FC236}">
                <a16:creationId xmlns:a16="http://schemas.microsoft.com/office/drawing/2014/main" id="{90141AA9-5EE0-E659-6DBB-18A49F888D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7" y="966826"/>
            <a:ext cx="2042279" cy="2821293"/>
          </a:xfrm>
          <a:prstGeom prst="rect">
            <a:avLst/>
          </a:prstGeom>
        </p:spPr>
      </p:pic>
      <p:pic>
        <p:nvPicPr>
          <p:cNvPr id="26" name="Picture 25" descr="People in a large room with computers&#10;&#10;Description automatically generated">
            <a:extLst>
              <a:ext uri="{FF2B5EF4-FFF2-40B4-BE49-F238E27FC236}">
                <a16:creationId xmlns:a16="http://schemas.microsoft.com/office/drawing/2014/main" id="{A1567800-B356-2967-41A4-C5C868449A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30" y="3490013"/>
            <a:ext cx="2781670" cy="2772609"/>
          </a:xfrm>
          <a:prstGeom prst="rect">
            <a:avLst/>
          </a:prstGeom>
        </p:spPr>
      </p:pic>
      <p:pic>
        <p:nvPicPr>
          <p:cNvPr id="28" name="Picture 27" descr="A person sitting at a desk with a child in front of a computer&#10;&#10;Description automatically generated">
            <a:extLst>
              <a:ext uri="{FF2B5EF4-FFF2-40B4-BE49-F238E27FC236}">
                <a16:creationId xmlns:a16="http://schemas.microsoft.com/office/drawing/2014/main" id="{4F689161-D3DF-FBDB-CCFC-6649B51B79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7" y="3906213"/>
            <a:ext cx="3539822" cy="2356194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25F26AF3-DCF8-593B-A4EF-AFA8B099F47E}"/>
              </a:ext>
            </a:extLst>
          </p:cNvPr>
          <p:cNvSpPr txBox="1">
            <a:spLocks/>
          </p:cNvSpPr>
          <p:nvPr/>
        </p:nvSpPr>
        <p:spPr>
          <a:xfrm>
            <a:off x="274320" y="373595"/>
            <a:ext cx="11376022" cy="6322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Why automation?</a:t>
            </a:r>
          </a:p>
        </p:txBody>
      </p:sp>
    </p:spTree>
    <p:extLst>
      <p:ext uri="{BB962C8B-B14F-4D97-AF65-F5344CB8AC3E}">
        <p14:creationId xmlns:p14="http://schemas.microsoft.com/office/powerpoint/2010/main" val="3181662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5D210-25BD-458C-1CE7-DA7D313C7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3CD01B7-FCD6-47A7-45C9-D284B13ADFCB}"/>
              </a:ext>
            </a:extLst>
          </p:cNvPr>
          <p:cNvSpPr txBox="1"/>
          <p:nvPr/>
        </p:nvSpPr>
        <p:spPr>
          <a:xfrm>
            <a:off x="659459" y="4534684"/>
            <a:ext cx="2514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strike="sngStrike" dirty="0">
                <a:solidFill>
                  <a:srgbClr val="FF0000"/>
                </a:solidFill>
                <a:latin typeface="Helvetica" pitchFamily="2" charset="0"/>
              </a:rPr>
              <a:t>Revolution</a:t>
            </a:r>
          </a:p>
        </p:txBody>
      </p:sp>
      <p:pic>
        <p:nvPicPr>
          <p:cNvPr id="12" name="Picture 11" descr="A painting of a person holding a flag&#10;&#10;Description automatically generated">
            <a:extLst>
              <a:ext uri="{FF2B5EF4-FFF2-40B4-BE49-F238E27FC236}">
                <a16:creationId xmlns:a16="http://schemas.microsoft.com/office/drawing/2014/main" id="{10A220F7-257A-C137-6316-FBD304DC6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5" y="1207040"/>
            <a:ext cx="2516264" cy="2895600"/>
          </a:xfrm>
          <a:prstGeom prst="rect">
            <a:avLst/>
          </a:prstGeom>
        </p:spPr>
      </p:pic>
      <p:pic>
        <p:nvPicPr>
          <p:cNvPr id="7" name="Picture 6" descr="A person with a beard&#10;&#10;Description automatically generated">
            <a:extLst>
              <a:ext uri="{FF2B5EF4-FFF2-40B4-BE49-F238E27FC236}">
                <a16:creationId xmlns:a16="http://schemas.microsoft.com/office/drawing/2014/main" id="{4F0AFCCB-BAC7-0858-D793-84BC2CD41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63" y="1197830"/>
            <a:ext cx="2514600" cy="2895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C58017-4380-457C-A285-98E719496A44}"/>
              </a:ext>
            </a:extLst>
          </p:cNvPr>
          <p:cNvSpPr txBox="1"/>
          <p:nvPr/>
        </p:nvSpPr>
        <p:spPr>
          <a:xfrm>
            <a:off x="650247" y="4525475"/>
            <a:ext cx="251460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accent6"/>
                </a:solidFill>
                <a:latin typeface="Helvetica" pitchFamily="2" charset="0"/>
              </a:rPr>
              <a:t>Evolution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FBB8E-F7AA-6071-8B07-DDC59A1DD8D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30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A8170-76F3-EC4A-27F6-7A7E70F476F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84A20169-5F0F-909D-AF67-73190B854F7F}"/>
              </a:ext>
            </a:extLst>
          </p:cNvPr>
          <p:cNvSpPr txBox="1">
            <a:spLocks/>
          </p:cNvSpPr>
          <p:nvPr/>
        </p:nvSpPr>
        <p:spPr>
          <a:xfrm>
            <a:off x="0" y="383644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Conclusion</a:t>
            </a:r>
          </a:p>
        </p:txBody>
      </p:sp>
      <p:pic>
        <p:nvPicPr>
          <p:cNvPr id="8" name="Picture 7" descr="A group of people holding a puzzle piece&#10;&#10;Description automatically generated">
            <a:extLst>
              <a:ext uri="{FF2B5EF4-FFF2-40B4-BE49-F238E27FC236}">
                <a16:creationId xmlns:a16="http://schemas.microsoft.com/office/drawing/2014/main" id="{FE305D72-4D13-2642-6CD7-BFFB2B16A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27" y="1197830"/>
            <a:ext cx="2516263" cy="2895600"/>
          </a:xfrm>
          <a:prstGeom prst="rect">
            <a:avLst/>
          </a:prstGeom>
        </p:spPr>
      </p:pic>
      <p:pic>
        <p:nvPicPr>
          <p:cNvPr id="10" name="Picture 9" descr="A group of people standing in front of a display&#10;&#10;Description automatically generated">
            <a:extLst>
              <a:ext uri="{FF2B5EF4-FFF2-40B4-BE49-F238E27FC236}">
                <a16:creationId xmlns:a16="http://schemas.microsoft.com/office/drawing/2014/main" id="{1BF7ADA5-56CB-41B6-BFBB-AE93E1B6D6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554" y="1197830"/>
            <a:ext cx="2516264" cy="2895600"/>
          </a:xfrm>
          <a:prstGeom prst="rect">
            <a:avLst/>
          </a:prstGeom>
        </p:spPr>
      </p:pic>
      <p:pic>
        <p:nvPicPr>
          <p:cNvPr id="5" name="Picture 4" descr="A map of a mountain range&#10;&#10;Description automatically generated with medium confidence">
            <a:extLst>
              <a:ext uri="{FF2B5EF4-FFF2-40B4-BE49-F238E27FC236}">
                <a16:creationId xmlns:a16="http://schemas.microsoft.com/office/drawing/2014/main" id="{B1BE37D8-CB9F-EDED-1E83-C4564CDD06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610" y="1197831"/>
            <a:ext cx="2541553" cy="2895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B09BB6-9548-5E31-52E9-EF96E51C24DD}"/>
              </a:ext>
            </a:extLst>
          </p:cNvPr>
          <p:cNvSpPr txBox="1"/>
          <p:nvPr/>
        </p:nvSpPr>
        <p:spPr>
          <a:xfrm>
            <a:off x="9158662" y="4248476"/>
            <a:ext cx="254904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accent6"/>
                </a:solidFill>
                <a:latin typeface="Helvetica" pitchFamily="2" charset="0"/>
              </a:rPr>
              <a:t>Foundation                                                              for Future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9F2B0F-C636-97C2-D94B-618CB8D7E905}"/>
              </a:ext>
            </a:extLst>
          </p:cNvPr>
          <p:cNvSpPr txBox="1"/>
          <p:nvPr/>
        </p:nvSpPr>
        <p:spPr>
          <a:xfrm>
            <a:off x="6731396" y="4525475"/>
            <a:ext cx="174320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Helvetica" pitchFamily="2" charset="0"/>
              </a:rPr>
              <a:t> Forum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1F6E93-4B8C-53E7-37F5-0CDCB19ECC20}"/>
              </a:ext>
            </a:extLst>
          </p:cNvPr>
          <p:cNvSpPr txBox="1"/>
          <p:nvPr/>
        </p:nvSpPr>
        <p:spPr>
          <a:xfrm>
            <a:off x="3408360" y="4525475"/>
            <a:ext cx="307952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Helvetica" pitchFamily="2" charset="0"/>
              </a:rPr>
              <a:t>Collaboration </a:t>
            </a:r>
          </a:p>
        </p:txBody>
      </p:sp>
    </p:spTree>
    <p:extLst>
      <p:ext uri="{BB962C8B-B14F-4D97-AF65-F5344CB8AC3E}">
        <p14:creationId xmlns:p14="http://schemas.microsoft.com/office/powerpoint/2010/main" val="238997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/>
      <p:bldP spid="9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9031F-ABC6-F3BF-D431-64A1A3B3D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93E63C-3DBC-EBD1-D477-209CC93961A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31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7390F8-0484-41AF-61E8-CA8D37A3849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E246D33F-B7C7-75D8-2CE1-C52E6DBC332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604562"/>
            <a:ext cx="11158201" cy="2222474"/>
          </a:xfrm>
          <a:solidFill>
            <a:srgbClr val="FFFFFF"/>
          </a:solidFill>
        </p:spPr>
        <p:txBody>
          <a:bodyPr/>
          <a:lstStyle/>
          <a:p>
            <a:pPr marL="18000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“So far, we've automated as much as we can …  with the resources we have. The next step would be a big investment in time… </a:t>
            </a:r>
            <a:r>
              <a:rPr lang="en-US" sz="2800" b="0" dirty="0">
                <a:solidFill>
                  <a:schemeClr val="accent5"/>
                </a:solidFill>
                <a:latin typeface="Aptos" panose="020B0004020202020204" pitchFamily="34" charset="0"/>
              </a:rPr>
              <a:t>t</a:t>
            </a:r>
            <a:r>
              <a:rPr lang="en-US" sz="2800" b="0" i="0" u="none" strike="noStrike" dirty="0">
                <a:solidFill>
                  <a:schemeClr val="accent5"/>
                </a:solidFill>
                <a:effectLst/>
                <a:latin typeface="Aptos" panose="020B0004020202020204" pitchFamily="34" charset="0"/>
              </a:rPr>
              <a:t>hat of course, would outweigh the benefits in the long term, but the fact is that today we just don't have these resources, sadly enough.”</a:t>
            </a:r>
            <a:endParaRPr lang="en-US" sz="3600" b="0" dirty="0">
              <a:solidFill>
                <a:schemeClr val="accent5"/>
              </a:solidFill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latin typeface="Helvetica" pitchFamily="2" charset="0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528E3B5D-22D6-04F7-C69B-43E32F40EFD3}"/>
              </a:ext>
            </a:extLst>
          </p:cNvPr>
          <p:cNvSpPr txBox="1">
            <a:spLocks/>
          </p:cNvSpPr>
          <p:nvPr/>
        </p:nvSpPr>
        <p:spPr>
          <a:xfrm>
            <a:off x="0" y="383644"/>
            <a:ext cx="12192000" cy="52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17ACEBF-2550-5938-E829-6C0B4A644C3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4816470"/>
            <a:ext cx="11284661" cy="365129"/>
          </a:xfrm>
          <a:solidFill>
            <a:srgbClr val="FFFFFF"/>
          </a:solidFill>
        </p:spPr>
        <p:txBody>
          <a:bodyPr/>
          <a:lstStyle/>
          <a:p>
            <a:pPr marL="18000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0" dirty="0">
                <a:solidFill>
                  <a:schemeClr val="tx1"/>
                </a:solidFill>
                <a:latin typeface="Helvetica" pitchFamily="2" charset="0"/>
              </a:rPr>
              <a:t>There is a strong collective desire to improve processes.</a:t>
            </a:r>
          </a:p>
          <a:p>
            <a:pPr marL="18000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0" dirty="0">
                <a:solidFill>
                  <a:schemeClr val="tx1"/>
                </a:solidFill>
                <a:latin typeface="Helvetica" pitchFamily="2" charset="0"/>
              </a:rPr>
              <a:t>But allocation of resources is essential to drive this effort forward.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tx1"/>
              </a:solidFill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51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495EF-8DA8-8AA3-B6FC-D5A99CA5E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D243CA-13F2-7C02-4243-410683252A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73596"/>
            <a:ext cx="12192000" cy="521354"/>
          </a:xfrm>
        </p:spPr>
        <p:txBody>
          <a:bodyPr/>
          <a:lstStyle/>
          <a:p>
            <a:pPr algn="ctr"/>
            <a:r>
              <a:rPr lang="en-US" dirty="0"/>
              <a:t>EPA organigram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8CCC9-552A-EED7-7D6E-3B512952FE6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33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10B52-09FA-47D2-BAFF-E742455F5F2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2B02AF9-32AD-5048-A9CB-A2FFA8654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316" y="918150"/>
            <a:ext cx="1893770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77C41F25-F49D-81F8-5A83-6C3499C03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16" y="918151"/>
            <a:ext cx="9468852" cy="54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77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AED89-13E8-B02B-D68F-CDF84147B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C98871-BE80-B186-FE44-709428CD1F6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8C43D-260C-CD22-FB4A-7CBE5B58EF3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/>
              <a:t>12.12.2024 JAPW – Raul Murillo-Garcia</a:t>
            </a:r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EB34ADC-23FB-2E7E-4061-214C44E269F8}"/>
              </a:ext>
            </a:extLst>
          </p:cNvPr>
          <p:cNvSpPr txBox="1">
            <a:spLocks/>
          </p:cNvSpPr>
          <p:nvPr/>
        </p:nvSpPr>
        <p:spPr>
          <a:xfrm>
            <a:off x="274320" y="373595"/>
            <a:ext cx="11376022" cy="6322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/>
              <a:t>Automation evolves </a:t>
            </a:r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64BE3451-4D8E-A24B-CEAA-745DEFCF4A7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158201" cy="3216584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To operate the LHC efficiently: orbit and tuner feedback, luminosity leveling, sequencer, automatic collimator alignments, etc.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Some of these tools have been ported to other machines.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In PS, the beam performance tracking logs the beam characteristics to detect beam drifts and trigger auto-steering.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SPS Mains harmonic compensation implemented in a ML algorithm.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Would be useful to have an automatic loss model to discern the intensity in PSB for an LHC beam given the losses across the complex.</a:t>
            </a:r>
          </a:p>
          <a:p>
            <a:pPr marL="1800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en-US" sz="2400" b="0" dirty="0">
              <a:latin typeface="Helvetica" pitchFamily="2" charset="0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64706F7-CAFF-47AD-D31E-10610E7AA35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280160"/>
            <a:ext cx="11193142" cy="4326058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Efficient LHC operation relies on advanced tools such as orbit and tune feedback, luminosity leveling, sequencers, and automatic collimator alignments, and many more.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Auto-pilot, auto-start of PS HF cavities, auto-reset of PS RF cavities, auto-steering in TT2, FGC notification, automatic optimizers, etc.</a:t>
            </a:r>
          </a:p>
        </p:txBody>
      </p:sp>
      <p:pic>
        <p:nvPicPr>
          <p:cNvPr id="8" name="Picture 7" descr="A green rectangular box with black text&#10;&#10;Description automatically generated">
            <a:extLst>
              <a:ext uri="{FF2B5EF4-FFF2-40B4-BE49-F238E27FC236}">
                <a16:creationId xmlns:a16="http://schemas.microsoft.com/office/drawing/2014/main" id="{6193CA32-FB84-E7B9-2ADD-D0A600E95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819" y="2609185"/>
            <a:ext cx="7772400" cy="263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12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63491-2312-55A1-96C3-45064E015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aph showing a line going up&#10;&#10;Description automatically generated">
            <a:extLst>
              <a:ext uri="{FF2B5EF4-FFF2-40B4-BE49-F238E27FC236}">
                <a16:creationId xmlns:a16="http://schemas.microsoft.com/office/drawing/2014/main" id="{86B62E99-A6AA-0AAB-8FD3-05D99833B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43" y="1669896"/>
            <a:ext cx="3814240" cy="22494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226571-26DD-B905-832A-171519A3A39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998092-E5A0-CDEA-6957-63A9A91942F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23ECD4-AE8E-74F3-9C01-B1C5440A6F4B}"/>
              </a:ext>
            </a:extLst>
          </p:cNvPr>
          <p:cNvSpPr txBox="1"/>
          <p:nvPr/>
        </p:nvSpPr>
        <p:spPr>
          <a:xfrm>
            <a:off x="331643" y="4025244"/>
            <a:ext cx="3799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Lots of data produced by equipment devices.</a:t>
            </a:r>
          </a:p>
          <a:p>
            <a:endParaRPr lang="en-US" dirty="0"/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Are we exploiting this data at its fullest?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80DC9B-887E-E569-E6F9-7169C4C8E113}"/>
              </a:ext>
            </a:extLst>
          </p:cNvPr>
          <p:cNvSpPr txBox="1"/>
          <p:nvPr/>
        </p:nvSpPr>
        <p:spPr>
          <a:xfrm>
            <a:off x="4242078" y="4025244"/>
            <a:ext cx="38505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Automation is everywhere: powerful processing units have facilitated AI, ML, etc.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Automation within a system and across systems, commission, analysis, recovery, etc.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1CF5E0-E55F-964A-EBD1-06A597FE4644}"/>
              </a:ext>
            </a:extLst>
          </p:cNvPr>
          <p:cNvSpPr txBox="1"/>
          <p:nvPr/>
        </p:nvSpPr>
        <p:spPr>
          <a:xfrm>
            <a:off x="8184918" y="4013013"/>
            <a:ext cx="3566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Remote experiments, accessibility is not easy.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Redundancy, robotics, prognosis.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90945B93-D918-70ED-F3A7-2EFE6E5501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320" y="373595"/>
            <a:ext cx="11376022" cy="632245"/>
          </a:xfrm>
        </p:spPr>
        <p:txBody>
          <a:bodyPr/>
          <a:lstStyle/>
          <a:p>
            <a:pPr algn="ctr"/>
            <a:r>
              <a:rPr lang="en-US" dirty="0"/>
              <a:t>Why automation?</a:t>
            </a:r>
            <a:endParaRPr lang="en-GB" dirty="0"/>
          </a:p>
        </p:txBody>
      </p:sp>
      <p:pic>
        <p:nvPicPr>
          <p:cNvPr id="29" name="Picture 28" descr="A satellite image of a land&#10;&#10;Description automatically generated">
            <a:extLst>
              <a:ext uri="{FF2B5EF4-FFF2-40B4-BE49-F238E27FC236}">
                <a16:creationId xmlns:a16="http://schemas.microsoft.com/office/drawing/2014/main" id="{1DE5821B-5F6B-926C-3FB3-D3AA299D5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224" y="1649376"/>
            <a:ext cx="3630029" cy="2286000"/>
          </a:xfrm>
          <a:prstGeom prst="rect">
            <a:avLst/>
          </a:prstGeom>
        </p:spPr>
      </p:pic>
      <p:pic>
        <p:nvPicPr>
          <p:cNvPr id="5" name="Picture 4" descr="A yellow steering wheel with hands on it&#10;&#10;Description automatically generated">
            <a:extLst>
              <a:ext uri="{FF2B5EF4-FFF2-40B4-BE49-F238E27FC236}">
                <a16:creationId xmlns:a16="http://schemas.microsoft.com/office/drawing/2014/main" id="{A5ECCA72-CC99-C075-D5BE-380E5C8BCD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726" y="1669896"/>
            <a:ext cx="3630029" cy="226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82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C7066-9139-792F-D219-834B33A5E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3BFEF5-2FE0-3F3A-3365-022FCCE82C8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4F4C2-FF9F-F310-F275-8D71239A4AD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/>
              <a:t>12.12.2024 JAPW – Raul Murillo-Garcia</a:t>
            </a:r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DF81FEE-B941-1032-B987-EF06B0456054}"/>
              </a:ext>
            </a:extLst>
          </p:cNvPr>
          <p:cNvSpPr txBox="1">
            <a:spLocks/>
          </p:cNvSpPr>
          <p:nvPr/>
        </p:nvSpPr>
        <p:spPr>
          <a:xfrm>
            <a:off x="274320" y="373595"/>
            <a:ext cx="11376022" cy="6322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1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algn="ctr"/>
            <a:r>
              <a:rPr lang="en-US" dirty="0"/>
              <a:t>Why not to automate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C8F96DF-B984-5082-B48E-4C71ADC801B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11158201" cy="3216584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To operate the LHC efficiently: orbit and tuner feedback, luminosity leveling, sequencer, automatic collimator alignments, etc.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Some of these tools have been ported to other machines.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In PS, the beam performance tracking logs the beam characteristics to detect beam drifts and trigger auto-steering.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SPS Mains harmonic compensation implemented in a ML algorithm.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Would be useful to have an automatic loss model to discern the intensity in PSB for an LHC beam given the losses across the complex.</a:t>
            </a:r>
          </a:p>
          <a:p>
            <a:pPr marL="1800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en-US" sz="2400" b="0" dirty="0">
              <a:latin typeface="Helvetica" pitchFamily="2" charset="0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B6BFC0E-0028-C5BE-3FE9-74789CCC222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280160"/>
            <a:ext cx="11193142" cy="4326058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Automation remains limited due to several key challenges: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100" b="0" dirty="0">
                <a:latin typeface="Helvetica" pitchFamily="2" charset="0"/>
              </a:rPr>
              <a:t>A </a:t>
            </a:r>
            <a:r>
              <a:rPr lang="en-US" sz="2400" b="0" dirty="0">
                <a:latin typeface="Helvetica" pitchFamily="2" charset="0"/>
              </a:rPr>
              <a:t>trade-off exists between the required investment and the expected output.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Resource constraints hinder progress.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Existing hardware is not designed to support automation.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Users ‘loose control’.</a:t>
            </a:r>
            <a:endParaRPr lang="en-US" sz="2400" b="0" dirty="0">
              <a:latin typeface="Helvetica" pitchFamily="2" charset="0"/>
            </a:endParaRP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Certain processes still require visual inspection (after beam stop check  collimators, water leaks, etc.).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Available tools and solutions are often not widely known or utilized.</a:t>
            </a:r>
          </a:p>
        </p:txBody>
      </p:sp>
    </p:spTree>
    <p:extLst>
      <p:ext uri="{BB962C8B-B14F-4D97-AF65-F5344CB8AC3E}">
        <p14:creationId xmlns:p14="http://schemas.microsoft.com/office/powerpoint/2010/main" val="88808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F2971-79F9-171D-125D-A073FDD4B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D1E68F-2A64-B0FE-17D4-826968FDC89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7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E6447-391B-792B-97A5-B7D8459DFA1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CF0CE533-3A4C-60AF-57EE-AB436E5900C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80160"/>
            <a:ext cx="5272051" cy="4503393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 err="1">
                <a:latin typeface="Helvetica" pitchFamily="2" charset="0"/>
              </a:rPr>
              <a:t>AccTesting</a:t>
            </a:r>
            <a:r>
              <a:rPr lang="en-US" sz="2400" b="0" dirty="0">
                <a:latin typeface="Helvetica" pitchFamily="2" charset="0"/>
              </a:rPr>
              <a:t> is an extensible framework for </a:t>
            </a:r>
            <a:r>
              <a:rPr lang="en-US" sz="2400" b="0" dirty="0">
                <a:solidFill>
                  <a:srgbClr val="A9D18E"/>
                </a:solidFill>
                <a:latin typeface="Helvetica" pitchFamily="2" charset="0"/>
              </a:rPr>
              <a:t>orchestration</a:t>
            </a:r>
            <a:r>
              <a:rPr lang="en-US" sz="2400" b="0" dirty="0">
                <a:latin typeface="Helvetica" pitchFamily="2" charset="0"/>
              </a:rPr>
              <a:t> and </a:t>
            </a:r>
            <a:r>
              <a:rPr lang="en-US" sz="2400" b="0" dirty="0">
                <a:solidFill>
                  <a:srgbClr val="A9D18E"/>
                </a:solidFill>
                <a:latin typeface="Helvetica" pitchFamily="2" charset="0"/>
              </a:rPr>
              <a:t>tracking tests</a:t>
            </a:r>
            <a:r>
              <a:rPr lang="en-US" sz="2400" b="0" dirty="0">
                <a:latin typeface="Helvetica" pitchFamily="2" charset="0"/>
              </a:rPr>
              <a:t> executions, analysis and/or signatures.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GUI, server and Oracle DB.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Delegates to third party services (extensions) the execution and analysis.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7CE873-A571-B152-36C7-40DEA51DFD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320" y="373595"/>
            <a:ext cx="11376022" cy="632245"/>
          </a:xfrm>
        </p:spPr>
        <p:txBody>
          <a:bodyPr/>
          <a:lstStyle/>
          <a:p>
            <a:pPr algn="ctr"/>
            <a:r>
              <a:rPr lang="en-US" dirty="0" err="1"/>
              <a:t>AccTesting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9176D3-27C5-CA3D-C445-2513DA951062}"/>
              </a:ext>
            </a:extLst>
          </p:cNvPr>
          <p:cNvSpPr txBox="1"/>
          <p:nvPr/>
        </p:nvSpPr>
        <p:spPr>
          <a:xfrm>
            <a:off x="7238858" y="5730876"/>
            <a:ext cx="454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AccTesting status and plans 2023 by JC Garnier</a:t>
            </a:r>
            <a:endParaRPr lang="en-US" dirty="0"/>
          </a:p>
        </p:txBody>
      </p:sp>
      <p:pic>
        <p:nvPicPr>
          <p:cNvPr id="8" name="Picture 7" descr="A diagram of a test&#10;&#10;Description automatically generated">
            <a:extLst>
              <a:ext uri="{FF2B5EF4-FFF2-40B4-BE49-F238E27FC236}">
                <a16:creationId xmlns:a16="http://schemas.microsoft.com/office/drawing/2014/main" id="{D8608697-F59D-028F-4986-35A02C02D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588" y="2486447"/>
            <a:ext cx="4545155" cy="3116357"/>
          </a:xfrm>
          <a:prstGeom prst="rect">
            <a:avLst/>
          </a:prstGeom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E78BDB26-D99C-117B-068F-3425E6AA1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87470"/>
            <a:ext cx="3282669" cy="20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diagram of a diagram&#10;&#10;Description automatically generated">
            <a:extLst>
              <a:ext uri="{FF2B5EF4-FFF2-40B4-BE49-F238E27FC236}">
                <a16:creationId xmlns:a16="http://schemas.microsoft.com/office/drawing/2014/main" id="{0B15640A-257B-102A-FFCA-3A30BD87BF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516" y="4054547"/>
            <a:ext cx="4187109" cy="198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37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7D0C7-0A6D-E77B-8D86-0C42ACD5B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22B828-76A5-6C84-EAD0-D4B19D25E1E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8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7A65D0-7665-0BE5-82BA-FFD889FA908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529E46-BC16-8CF6-3A84-7A334CFE4D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320" y="373595"/>
            <a:ext cx="11376022" cy="632245"/>
          </a:xfrm>
        </p:spPr>
        <p:txBody>
          <a:bodyPr/>
          <a:lstStyle/>
          <a:p>
            <a:pPr algn="ctr"/>
            <a:r>
              <a:rPr lang="en-US" dirty="0" err="1"/>
              <a:t>AccTesting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1A696F-2391-3DCC-5D05-3A28EC6C2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956324"/>
            <a:ext cx="6982105" cy="419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01B813-6043-C9BA-1650-7992F8E5408E}"/>
              </a:ext>
            </a:extLst>
          </p:cNvPr>
          <p:cNvSpPr txBox="1"/>
          <p:nvPr/>
        </p:nvSpPr>
        <p:spPr>
          <a:xfrm>
            <a:off x="7238858" y="5730876"/>
            <a:ext cx="454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AccTesting status and plans 2023 by JC Garnier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1995005-133A-CCEC-71BA-FA476FA40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544" y="2581836"/>
            <a:ext cx="6266481" cy="364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413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4408B-09C1-B396-F8A3-79155C606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55C394-DD58-25CD-A6EA-FD8C75E4406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F2BBEC0-FA0E-4C54-B40F-539EA89F2AA2}" type="slidenum">
              <a:rPr lang="en-CH" smtClean="0"/>
              <a:t>9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680E-D5F2-3531-BB4F-1CF3E6A201C9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2598908" y="6356351"/>
            <a:ext cx="6572222" cy="365129"/>
          </a:xfrm>
        </p:spPr>
        <p:txBody>
          <a:bodyPr/>
          <a:lstStyle/>
          <a:p>
            <a:pPr>
              <a:defRPr/>
            </a:pPr>
            <a:r>
              <a:rPr lang="en-US" dirty="0"/>
              <a:t>12.12.2024 JAPW – Raul Murillo-Garcia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633F36A4-63F3-5AFF-3BB8-A0825ECEE66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6066" y="1280160"/>
            <a:ext cx="11074009" cy="4716753"/>
          </a:xfrm>
          <a:solidFill>
            <a:srgbClr val="FFFFFF"/>
          </a:solidFill>
        </p:spPr>
        <p:txBody>
          <a:bodyPr/>
          <a:lstStyle/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 err="1">
                <a:latin typeface="Helvetica" pitchFamily="2" charset="0"/>
              </a:rPr>
              <a:t>AccTesting</a:t>
            </a:r>
            <a:r>
              <a:rPr lang="en-US" sz="2400" b="0" dirty="0">
                <a:latin typeface="Helvetica" pitchFamily="2" charset="0"/>
              </a:rPr>
              <a:t> is used during the LHC hardware commissioning. 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First tests using </a:t>
            </a:r>
            <a:r>
              <a:rPr lang="en-US" sz="2400" b="0" dirty="0" err="1">
                <a:latin typeface="Helvetica" pitchFamily="2" charset="0"/>
              </a:rPr>
              <a:t>AccTesting</a:t>
            </a:r>
            <a:r>
              <a:rPr lang="en-US" sz="2400" b="0" dirty="0">
                <a:latin typeface="Helvetica" pitchFamily="2" charset="0"/>
              </a:rPr>
              <a:t> in the injectors for PS power converter commissioning during HWC 2025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For more information or to evaluate how </a:t>
            </a:r>
            <a:r>
              <a:rPr lang="en-US" sz="2400" b="0" dirty="0" err="1">
                <a:latin typeface="Helvetica" pitchFamily="2" charset="0"/>
              </a:rPr>
              <a:t>AccTesting</a:t>
            </a:r>
            <a:r>
              <a:rPr lang="en-US" sz="2400" b="0" dirty="0">
                <a:latin typeface="Helvetica" pitchFamily="2" charset="0"/>
              </a:rPr>
              <a:t> could meet your needs, contact Jean-Christophe Garnier (MPE) or Andrea </a:t>
            </a:r>
            <a:r>
              <a:rPr lang="en-US" sz="2400" b="0" dirty="0" err="1">
                <a:latin typeface="Helvetica" pitchFamily="2" charset="0"/>
              </a:rPr>
              <a:t>Calia</a:t>
            </a:r>
            <a:r>
              <a:rPr lang="en-US" sz="2400" b="0" dirty="0">
                <a:latin typeface="Helvetica" pitchFamily="2" charset="0"/>
              </a:rPr>
              <a:t> (OP).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As part of EPA WP7: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latin typeface="Helvetica" pitchFamily="2" charset="0"/>
              </a:rPr>
              <a:t>An upcoming collaboration between equipment experts and OP to assess </a:t>
            </a:r>
            <a:r>
              <a:rPr lang="en-US" sz="2400" b="0" dirty="0" err="1">
                <a:latin typeface="Helvetica" pitchFamily="2" charset="0"/>
              </a:rPr>
              <a:t>AccTesting’s</a:t>
            </a:r>
            <a:r>
              <a:rPr lang="en-US" sz="2400" b="0" dirty="0">
                <a:latin typeface="Helvetica" pitchFamily="2" charset="0"/>
              </a:rPr>
              <a:t> potential as a tool to further optimize machine and equipment commissioning.</a:t>
            </a:r>
          </a:p>
          <a:p>
            <a:pPr marL="846753" lvl="1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0" dirty="0" err="1">
                <a:latin typeface="Helvetica" pitchFamily="2" charset="0"/>
              </a:rPr>
              <a:t>AccTesting</a:t>
            </a:r>
            <a:r>
              <a:rPr lang="en-US" sz="2400" b="0" dirty="0">
                <a:latin typeface="Helvetica" pitchFamily="2" charset="0"/>
              </a:rPr>
              <a:t> is being restructured to leverage its features for use in other machines and campaigns, such as IST.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b="0" dirty="0">
              <a:latin typeface="Helvetica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741735-1743-B9B5-B2FD-1396391119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320" y="373595"/>
            <a:ext cx="11376022" cy="632245"/>
          </a:xfrm>
        </p:spPr>
        <p:txBody>
          <a:bodyPr/>
          <a:lstStyle/>
          <a:p>
            <a:pPr algn="ctr"/>
            <a:r>
              <a:rPr lang="en-US" dirty="0" err="1"/>
              <a:t>AccTesting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4EB1E7-CE0D-BD40-1D36-D7C595EBA2C3}"/>
              </a:ext>
            </a:extLst>
          </p:cNvPr>
          <p:cNvSpPr txBox="1"/>
          <p:nvPr/>
        </p:nvSpPr>
        <p:spPr>
          <a:xfrm>
            <a:off x="7238858" y="5730876"/>
            <a:ext cx="454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AccTesting status and plans 2023 by JC Garnier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4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CERN%20Corporate%2016x9_PPT_Arial</Template>
  <TotalTime>102753</TotalTime>
  <Words>1715</Words>
  <Application>Microsoft Macintosh PowerPoint</Application>
  <PresentationFormat>Widescreen</PresentationFormat>
  <Paragraphs>293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Aptos</vt:lpstr>
      <vt:lpstr>Arial</vt:lpstr>
      <vt:lpstr>Calibri</vt:lpstr>
      <vt:lpstr>Helvetica</vt:lpstr>
      <vt:lpstr>Office Theme</vt:lpstr>
      <vt:lpstr>Automation of equipment commissioning, setting up and recovery  JAP Workshop 2024</vt:lpstr>
      <vt:lpstr>Why automation?</vt:lpstr>
      <vt:lpstr>PowerPoint Presentation</vt:lpstr>
      <vt:lpstr>PowerPoint Presentation</vt:lpstr>
      <vt:lpstr>Why automation?</vt:lpstr>
      <vt:lpstr>PowerPoint Presentation</vt:lpstr>
      <vt:lpstr>AccTesting</vt:lpstr>
      <vt:lpstr>AccTesting</vt:lpstr>
      <vt:lpstr>AccTesting</vt:lpstr>
      <vt:lpstr>Four phases of automation:  QA, efficiency and reliability</vt:lpstr>
      <vt:lpstr>Four phases of automation:  QA, efficiency and reliability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Four phases of automation:  QA, efficiency and reliability</vt:lpstr>
      <vt:lpstr>PowerPoint Presentation</vt:lpstr>
      <vt:lpstr>PowerPoint Presentation</vt:lpstr>
      <vt:lpstr>PowerPoint Presentation</vt:lpstr>
      <vt:lpstr>Four phases of automation:  QA, efficiency and reliability</vt:lpstr>
      <vt:lpstr>Hardware and beam Commissioning</vt:lpstr>
      <vt:lpstr>Four phases of automation:  QA, efficiency and reliability</vt:lpstr>
      <vt:lpstr>Equipment failure</vt:lpstr>
      <vt:lpstr>Automation framework: EPA WP8 &amp; WP9</vt:lpstr>
      <vt:lpstr>Automation framework: BLM monitoring</vt:lpstr>
      <vt:lpstr>Automation framework: BLM monitoring</vt:lpstr>
      <vt:lpstr>Automation framework: BLM monitoring</vt:lpstr>
      <vt:lpstr>Automation framework: kicker spark detection</vt:lpstr>
      <vt:lpstr>PowerPoint Presentation</vt:lpstr>
      <vt:lpstr>PowerPoint Presentation</vt:lpstr>
      <vt:lpstr>PowerPoint Presentation</vt:lpstr>
      <vt:lpstr>EPA organigram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newcomers</dc:title>
  <dc:creator>Maria Del Mar Gomez-Jordana Manas</dc:creator>
  <cp:lastModifiedBy>Raul Murillo Garcia</cp:lastModifiedBy>
  <cp:revision>980</cp:revision>
  <dcterms:created xsi:type="dcterms:W3CDTF">2021-04-08T12:21:13Z</dcterms:created>
  <dcterms:modified xsi:type="dcterms:W3CDTF">2024-12-12T08:14:10Z</dcterms:modified>
</cp:coreProperties>
</file>