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922" r:id="rId1"/>
  </p:sldMasterIdLst>
  <p:notesMasterIdLst>
    <p:notesMasterId r:id="rId11"/>
  </p:notesMasterIdLst>
  <p:handoutMasterIdLst>
    <p:handoutMasterId r:id="rId12"/>
  </p:handoutMasterIdLst>
  <p:sldIdLst>
    <p:sldId id="3065" r:id="rId2"/>
    <p:sldId id="3069" r:id="rId3"/>
    <p:sldId id="3128" r:id="rId4"/>
    <p:sldId id="3124" r:id="rId5"/>
    <p:sldId id="3243" r:id="rId6"/>
    <p:sldId id="3244" r:id="rId7"/>
    <p:sldId id="3250" r:id="rId8"/>
    <p:sldId id="3248" r:id="rId9"/>
    <p:sldId id="3249" r:id="rId10"/>
  </p:sldIdLst>
  <p:sldSz cx="12192000" cy="6858000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0000"/>
    <a:srgbClr val="008E40"/>
    <a:srgbClr val="FF6600"/>
    <a:srgbClr val="0432FF"/>
    <a:srgbClr val="0000FF"/>
    <a:srgbClr val="FFD579"/>
    <a:srgbClr val="00FE00"/>
    <a:srgbClr val="D60093"/>
    <a:srgbClr val="0214BE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51" autoAdjust="0"/>
    <p:restoredTop sz="91429" autoAdjust="0"/>
  </p:normalViewPr>
  <p:slideViewPr>
    <p:cSldViewPr>
      <p:cViewPr varScale="1">
        <p:scale>
          <a:sx n="79" d="100"/>
          <a:sy n="79" d="100"/>
        </p:scale>
        <p:origin x="232" y="912"/>
      </p:cViewPr>
      <p:guideLst>
        <p:guide orient="horz" pos="1872"/>
        <p:guide pos="3840"/>
      </p:guideLst>
    </p:cSldViewPr>
  </p:slideViewPr>
  <p:outlineViewPr>
    <p:cViewPr>
      <p:scale>
        <a:sx n="33" d="100"/>
        <a:sy n="33" d="100"/>
      </p:scale>
      <p:origin x="0" y="-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482"/>
    </p:cViewPr>
  </p:sorterViewPr>
  <p:notesViewPr>
    <p:cSldViewPr>
      <p:cViewPr varScale="1">
        <p:scale>
          <a:sx n="63" d="100"/>
          <a:sy n="63" d="100"/>
        </p:scale>
        <p:origin x="1998" y="60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12/10/24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63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logo with white text&#10;&#10;Description automatically generated">
            <a:extLst>
              <a:ext uri="{FF2B5EF4-FFF2-40B4-BE49-F238E27FC236}">
                <a16:creationId xmlns:a16="http://schemas.microsoft.com/office/drawing/2014/main" id="{52439C33-A323-5C29-5640-D835978C27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481" y="258818"/>
            <a:ext cx="1571522" cy="1571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1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itre 8">
            <a:extLst>
              <a:ext uri="{FF2B5EF4-FFF2-40B4-BE49-F238E27FC236}">
                <a16:creationId xmlns:a16="http://schemas.microsoft.com/office/drawing/2014/main" id="{2C5624E5-5282-CBD0-4726-8CF4931E7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02980"/>
            <a:ext cx="5640020" cy="697362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8" name="Espace réservé du texte 29">
            <a:extLst>
              <a:ext uri="{FF2B5EF4-FFF2-40B4-BE49-F238E27FC236}">
                <a16:creationId xmlns:a16="http://schemas.microsoft.com/office/drawing/2014/main" id="{9BB5AAAF-6DDF-C1E1-75F5-6B709CCB1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440" y="1008000"/>
            <a:ext cx="11406181" cy="4860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4000">
              <a:defRPr/>
            </a:lvl1pPr>
          </a:lstStyle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69245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>
            <a:extLst>
              <a:ext uri="{FF2B5EF4-FFF2-40B4-BE49-F238E27FC236}">
                <a16:creationId xmlns:a16="http://schemas.microsoft.com/office/drawing/2014/main" id="{1C5FD2D8-329E-E04A-C8CF-6DE580801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02980"/>
            <a:ext cx="5640020" cy="697362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7" name="Espace réservé du texte 29">
            <a:extLst>
              <a:ext uri="{FF2B5EF4-FFF2-40B4-BE49-F238E27FC236}">
                <a16:creationId xmlns:a16="http://schemas.microsoft.com/office/drawing/2014/main" id="{3D618F2B-ACE1-9B5F-FEDE-74062A7A811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1" y="1008000"/>
            <a:ext cx="11055019" cy="4860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spcBef>
                <a:spcPts val="1200"/>
              </a:spcBef>
              <a:buFont typeface="Arial" panose="020B0604020202020204" pitchFamily="34" charset="0"/>
              <a:buNone/>
              <a:defRPr b="1"/>
            </a:lvl1pPr>
            <a:lvl2pPr marL="720725" indent="-366713">
              <a:spcBef>
                <a:spcPts val="900"/>
              </a:spcBef>
              <a:buSzPct val="100000"/>
              <a:buFont typeface="Arial" panose="020B0604020202020204" pitchFamily="34" charset="0"/>
              <a:buChar char="•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kumimoji="0" lang="fr-CH" dirty="0"/>
              <a:t>Première niveau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6184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>
            <a:extLst>
              <a:ext uri="{FF2B5EF4-FFF2-40B4-BE49-F238E27FC236}">
                <a16:creationId xmlns:a16="http://schemas.microsoft.com/office/drawing/2014/main" id="{DD0D4576-2E5B-B313-B659-2A1CDFF3A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9"/>
            <a:ext cx="5640020" cy="535838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1531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6561739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Espace réservé du texte 29"/>
          <p:cNvSpPr>
            <a:spLocks noGrp="1"/>
          </p:cNvSpPr>
          <p:nvPr>
            <p:ph idx="1"/>
          </p:nvPr>
        </p:nvSpPr>
        <p:spPr>
          <a:xfrm>
            <a:off x="599403" y="1201510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363533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02980"/>
            <a:ext cx="5640020" cy="697362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008000"/>
            <a:ext cx="11055019" cy="4860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3730"/>
            <a:ext cx="12192000" cy="901135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9144000" y="63373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z="1200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20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988135" y="6242864"/>
            <a:ext cx="9340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JAP WS 2024</a:t>
            </a:r>
          </a:p>
        </p:txBody>
      </p:sp>
    </p:spTree>
    <p:extLst>
      <p:ext uri="{BB962C8B-B14F-4D97-AF65-F5344CB8AC3E}">
        <p14:creationId xmlns:p14="http://schemas.microsoft.com/office/powerpoint/2010/main" val="40144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24" r:id="rId1"/>
    <p:sldLayoutId id="2147486928" r:id="rId2"/>
    <p:sldLayoutId id="2147486929" r:id="rId3"/>
    <p:sldLayoutId id="2147486927" r:id="rId4"/>
    <p:sldLayoutId id="2147486930" r:id="rId5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214BE"/>
          </a:solidFill>
          <a:latin typeface="+mj-lt"/>
          <a:ea typeface="+mj-ea"/>
          <a:cs typeface="+mj-cs"/>
        </a:defRPr>
      </a:lvl1pPr>
    </p:titleStyle>
    <p:bodyStyle>
      <a:lvl1pPr marL="324000" indent="-317500" algn="l" rtl="0" eaLnBrk="1" latinLnBrk="0" hangingPunct="1">
        <a:spcBef>
          <a:spcPts val="900"/>
        </a:spcBef>
        <a:buClr>
          <a:schemeClr val="tx1"/>
        </a:buClr>
        <a:buSzPct val="100000"/>
        <a:buFont typeface="Arial" panose="020B0604020202020204" pitchFamily="34" charset="0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ts val="600"/>
        </a:spcBef>
        <a:buClr>
          <a:schemeClr val="accent2"/>
        </a:buClr>
        <a:buSzPct val="75000"/>
        <a:buFont typeface="Courier New" panose="02070309020205020404" pitchFamily="49" charset="0"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ts val="600"/>
        </a:spcBef>
        <a:buClr>
          <a:schemeClr val="accent1"/>
        </a:buClr>
        <a:buSzPct val="75000"/>
        <a:buFont typeface="Courier New" panose="02070309020205020404" pitchFamily="49" charset="0"/>
        <a:buChar char="o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ts val="600"/>
        </a:spcBef>
        <a:buClr>
          <a:schemeClr val="accent3"/>
        </a:buClr>
        <a:buSzPct val="90000"/>
        <a:buFont typeface="Courier New" panose="02070309020205020404" pitchFamily="49" charset="0"/>
        <a:buChar char="o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ts val="600"/>
        </a:spcBef>
        <a:buClr>
          <a:schemeClr val="accent4"/>
        </a:buClr>
        <a:buSzPct val="100000"/>
        <a:buFont typeface="Courier New" panose="02070309020205020404" pitchFamily="49" charset="0"/>
        <a:buChar char="o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39972/videoconference/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6253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>
            <a:extLst>
              <a:ext uri="{FF2B5EF4-FFF2-40B4-BE49-F238E27FC236}">
                <a16:creationId xmlns:a16="http://schemas.microsoft.com/office/drawing/2014/main" id="{E7957D57-405E-8E36-BD85-8593A8B3D768}"/>
              </a:ext>
            </a:extLst>
          </p:cNvPr>
          <p:cNvSpPr/>
          <p:nvPr/>
        </p:nvSpPr>
        <p:spPr>
          <a:xfrm>
            <a:off x="-19605" y="2276851"/>
            <a:ext cx="12222000" cy="1920250"/>
          </a:xfrm>
          <a:prstGeom prst="rect">
            <a:avLst/>
          </a:prstGeom>
          <a:gradFill rotWithShape="0">
            <a:gsLst>
              <a:gs pos="0">
                <a:srgbClr val="003368">
                  <a:alpha val="80000"/>
                </a:srgbClr>
              </a:gs>
              <a:gs pos="100000">
                <a:srgbClr val="8BA2BA"/>
              </a:gs>
            </a:gsLst>
            <a:lin ang="0"/>
          </a:gradFill>
          <a:ln w="19080">
            <a:solidFill>
              <a:srgbClr val="333399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 dirty="0"/>
          </a:p>
        </p:txBody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586C2D60-CE23-CED3-5ABB-CF7EADD59FBC}"/>
              </a:ext>
            </a:extLst>
          </p:cNvPr>
          <p:cNvSpPr/>
          <p:nvPr/>
        </p:nvSpPr>
        <p:spPr>
          <a:xfrm>
            <a:off x="1871450" y="2259563"/>
            <a:ext cx="8449100" cy="19375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48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Third Joint Accelerator Performance </a:t>
            </a:r>
            <a:r>
              <a:rPr lang="en-GB" sz="4800" b="1" spc="-1" dirty="0">
                <a:solidFill>
                  <a:srgbClr val="FFFFFF"/>
                </a:solidFill>
                <a:latin typeface="Arial"/>
                <a:ea typeface="DejaVu Sans"/>
              </a:rPr>
              <a:t>Workshop</a:t>
            </a:r>
          </a:p>
          <a:p>
            <a:pPr algn="ctr">
              <a:lnSpc>
                <a:spcPct val="100000"/>
              </a:lnSpc>
            </a:pPr>
            <a:r>
              <a:rPr lang="en-GB" sz="2400" strike="noStrike" spc="-1" dirty="0">
                <a:solidFill>
                  <a:srgbClr val="FFFFFF"/>
                </a:solidFill>
                <a:latin typeface="Arial"/>
                <a:ea typeface="DejaVu Sans"/>
              </a:rPr>
              <a:t>10-12 December 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442CD2-2530-C36D-D99B-97751F41A346}"/>
              </a:ext>
            </a:extLst>
          </p:cNvPr>
          <p:cNvSpPr txBox="1"/>
          <p:nvPr/>
        </p:nvSpPr>
        <p:spPr>
          <a:xfrm>
            <a:off x="220035" y="4542745"/>
            <a:ext cx="84491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b="1" dirty="0">
                <a:latin typeface="+mj-lt"/>
              </a:rPr>
              <a:t>Chairs</a:t>
            </a:r>
            <a:r>
              <a:rPr lang="en-CH" dirty="0">
                <a:latin typeface="+mj-lt"/>
              </a:rPr>
              <a:t>: </a:t>
            </a:r>
            <a:r>
              <a:rPr lang="en-US" dirty="0">
                <a:latin typeface="+mj-lt"/>
              </a:rPr>
              <a:t>		</a:t>
            </a:r>
            <a:r>
              <a:rPr lang="en-CH" dirty="0">
                <a:latin typeface="+mj-lt"/>
              </a:rPr>
              <a:t>H. Damerau, M. Solfaroli</a:t>
            </a:r>
          </a:p>
          <a:p>
            <a:r>
              <a:rPr lang="en-CH" b="1" dirty="0">
                <a:latin typeface="+mj-lt"/>
              </a:rPr>
              <a:t>C</a:t>
            </a:r>
            <a:r>
              <a:rPr lang="en-US" b="1" dirty="0">
                <a:latin typeface="+mj-lt"/>
              </a:rPr>
              <a:t>o-</a:t>
            </a:r>
            <a:r>
              <a:rPr lang="en-CH" b="1" dirty="0">
                <a:latin typeface="+mj-lt"/>
              </a:rPr>
              <a:t>chairs</a:t>
            </a:r>
            <a:r>
              <a:rPr lang="en-CH" dirty="0">
                <a:latin typeface="+mj-lt"/>
              </a:rPr>
              <a:t>: </a:t>
            </a:r>
            <a:r>
              <a:rPr lang="en-US" dirty="0">
                <a:latin typeface="+mj-lt"/>
              </a:rPr>
              <a:t>	</a:t>
            </a:r>
            <a:r>
              <a:rPr lang="en-CH" dirty="0">
                <a:latin typeface="+mj-lt"/>
              </a:rPr>
              <a:t>G</a:t>
            </a:r>
            <a:r>
              <a:rPr lang="en-US" dirty="0">
                <a:latin typeface="+mj-lt"/>
              </a:rPr>
              <a:t>.</a:t>
            </a:r>
            <a:r>
              <a:rPr lang="en-CH" dirty="0">
                <a:latin typeface="+mj-lt"/>
              </a:rPr>
              <a:t> Rumolo, J. Wenninger</a:t>
            </a:r>
          </a:p>
          <a:p>
            <a:pPr marL="1246188" indent="-1246188"/>
            <a:r>
              <a:rPr lang="en-CH" b="1" dirty="0">
                <a:latin typeface="+mj-lt"/>
              </a:rPr>
              <a:t>Core team</a:t>
            </a:r>
            <a:r>
              <a:rPr lang="en-CH" dirty="0">
                <a:latin typeface="+mj-lt"/>
              </a:rPr>
              <a:t>: </a:t>
            </a:r>
            <a:r>
              <a:rPr lang="en-US" dirty="0">
                <a:latin typeface="+mj-lt"/>
              </a:rPr>
              <a:t>		</a:t>
            </a:r>
            <a:r>
              <a:rPr lang="en-US" sz="1800" dirty="0">
                <a:latin typeface="+mj-lt"/>
              </a:rPr>
              <a:t>R. Alemany, D. Banerjee, H. </a:t>
            </a:r>
            <a:r>
              <a:rPr lang="en-US" sz="1800" dirty="0" err="1">
                <a:latin typeface="+mj-lt"/>
              </a:rPr>
              <a:t>Bartosik</a:t>
            </a:r>
            <a:r>
              <a:rPr lang="en-US" sz="1800" dirty="0">
                <a:latin typeface="+mj-lt"/>
              </a:rPr>
              <a:t>, F. Carra, V. Kain, 	A. </a:t>
            </a:r>
            <a:r>
              <a:rPr lang="en-US" sz="1800" dirty="0" err="1">
                <a:latin typeface="+mj-lt"/>
              </a:rPr>
              <a:t>Lasheen</a:t>
            </a:r>
            <a:r>
              <a:rPr lang="en-US" sz="1800" dirty="0">
                <a:latin typeface="+mj-lt"/>
              </a:rPr>
              <a:t>, B. </a:t>
            </a:r>
            <a:r>
              <a:rPr lang="en-US" sz="1800" dirty="0" err="1">
                <a:latin typeface="+mj-lt"/>
              </a:rPr>
              <a:t>Mikulec</a:t>
            </a:r>
            <a:r>
              <a:rPr lang="en-US" sz="1800" dirty="0">
                <a:latin typeface="+mj-lt"/>
              </a:rPr>
              <a:t>, C. </a:t>
            </a:r>
            <a:r>
              <a:rPr lang="en-US" sz="1800" dirty="0" err="1">
                <a:latin typeface="+mj-lt"/>
              </a:rPr>
              <a:t>Pasquino</a:t>
            </a:r>
            <a:r>
              <a:rPr lang="en-US" sz="1800" dirty="0">
                <a:latin typeface="+mj-lt"/>
              </a:rPr>
              <a:t>, E. </a:t>
            </a:r>
            <a:r>
              <a:rPr lang="en-US" sz="1800" dirty="0" err="1">
                <a:latin typeface="+mj-lt"/>
              </a:rPr>
              <a:t>Todesco</a:t>
            </a:r>
            <a:endParaRPr lang="en-US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63297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BAA4E-8621-E273-7159-C28F7C8EB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JAP24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2957DE-9983-3829-116F-356B753C467F}"/>
              </a:ext>
            </a:extLst>
          </p:cNvPr>
          <p:cNvSpPr txBox="1"/>
          <p:nvPr/>
        </p:nvSpPr>
        <p:spPr>
          <a:xfrm>
            <a:off x="719300" y="1124700"/>
            <a:ext cx="1059978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400" b="1" dirty="0">
                <a:latin typeface="+mn-lt"/>
              </a:rPr>
              <a:t>MAIN SCOPE</a:t>
            </a:r>
            <a:r>
              <a:rPr lang="en-GB" sz="2400" dirty="0">
                <a:latin typeface="+mn-lt"/>
              </a:rPr>
              <a:t>:</a:t>
            </a:r>
          </a:p>
          <a:p>
            <a:pPr>
              <a:spcBef>
                <a:spcPts val="1200"/>
              </a:spcBef>
            </a:pPr>
            <a:r>
              <a:rPr lang="en-GB" sz="2200" dirty="0">
                <a:latin typeface="+mn-lt"/>
              </a:rPr>
              <a:t>Identify </a:t>
            </a:r>
            <a:r>
              <a:rPr lang="en-GB" sz="2200" b="1" dirty="0">
                <a:latin typeface="+mn-lt"/>
              </a:rPr>
              <a:t>lessons</a:t>
            </a:r>
            <a:r>
              <a:rPr lang="en-GB" sz="2200" dirty="0">
                <a:latin typeface="+mn-lt"/>
              </a:rPr>
              <a:t> and achieved </a:t>
            </a:r>
            <a:r>
              <a:rPr lang="en-GB" sz="2200" b="1" dirty="0">
                <a:latin typeface="+mn-lt"/>
              </a:rPr>
              <a:t>performance of 2024 </a:t>
            </a:r>
            <a:r>
              <a:rPr lang="en-GB" sz="2200" dirty="0">
                <a:latin typeface="+mn-lt"/>
              </a:rPr>
              <a:t>+ discuss </a:t>
            </a:r>
            <a:r>
              <a:rPr lang="en-GB" sz="2200" b="1" dirty="0">
                <a:latin typeface="+mn-lt"/>
              </a:rPr>
              <a:t>machine configuration </a:t>
            </a:r>
            <a:r>
              <a:rPr lang="en-GB" sz="2200" dirty="0">
                <a:latin typeface="+mn-lt"/>
              </a:rPr>
              <a:t>and </a:t>
            </a:r>
            <a:r>
              <a:rPr lang="en-GB" sz="2200" b="1" dirty="0">
                <a:latin typeface="+mn-lt"/>
              </a:rPr>
              <a:t>target performance for 2025</a:t>
            </a:r>
          </a:p>
          <a:p>
            <a:pPr>
              <a:spcBef>
                <a:spcPts val="1200"/>
              </a:spcBef>
            </a:pPr>
            <a:r>
              <a:rPr lang="en-GB" sz="2400" b="1" dirty="0">
                <a:latin typeface="+mn-lt"/>
              </a:rPr>
              <a:t>EXPECTED OUTCOME: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sz="2200" dirty="0">
                <a:latin typeface="+mn-lt"/>
              </a:rPr>
              <a:t>Updated </a:t>
            </a:r>
            <a:r>
              <a:rPr lang="en-CH" sz="2200" b="1" dirty="0">
                <a:latin typeface="+mn-lt"/>
              </a:rPr>
              <a:t>performance limitations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sz="2200" dirty="0">
                <a:latin typeface="+mn-lt"/>
              </a:rPr>
              <a:t>Collect input on </a:t>
            </a:r>
            <a:r>
              <a:rPr lang="en-CH" sz="2200" b="1" dirty="0">
                <a:latin typeface="+mn-lt"/>
              </a:rPr>
              <a:t>2025 operational configuration</a:t>
            </a:r>
            <a:r>
              <a:rPr lang="en-CH" sz="2200" dirty="0">
                <a:latin typeface="+mn-lt"/>
              </a:rPr>
              <a:t> and performance targets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sz="2200" dirty="0">
                <a:latin typeface="+mn-lt"/>
              </a:rPr>
              <a:t>Priorities for </a:t>
            </a:r>
            <a:r>
              <a:rPr lang="en-CH" sz="2200" b="1" dirty="0">
                <a:latin typeface="+mn-lt"/>
              </a:rPr>
              <a:t>studies and operational improvements </a:t>
            </a:r>
            <a:r>
              <a:rPr lang="en-CH" sz="2200" dirty="0">
                <a:latin typeface="+mn-lt"/>
              </a:rPr>
              <a:t>to be done </a:t>
            </a:r>
            <a:r>
              <a:rPr lang="en-CH" sz="2200" b="1" dirty="0">
                <a:latin typeface="+mn-lt"/>
              </a:rPr>
              <a:t>before LS3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sz="2200" dirty="0">
                <a:latin typeface="+mn-lt"/>
              </a:rPr>
              <a:t>Provide </a:t>
            </a:r>
            <a:r>
              <a:rPr lang="en-CH" sz="2200" b="1" dirty="0">
                <a:latin typeface="+mn-lt"/>
              </a:rPr>
              <a:t>input to Chamonix 2025 Workshop</a:t>
            </a:r>
            <a:endParaRPr lang="en-CH" sz="2200" dirty="0"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C5F0CF-2E7D-B5FC-547D-AFA1D35B9EBB}"/>
              </a:ext>
            </a:extLst>
          </p:cNvPr>
          <p:cNvSpPr txBox="1"/>
          <p:nvPr/>
        </p:nvSpPr>
        <p:spPr>
          <a:xfrm>
            <a:off x="1602615" y="5157225"/>
            <a:ext cx="86411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400" dirty="0">
                <a:solidFill>
                  <a:srgbClr val="C00000"/>
                </a:solidFill>
                <a:latin typeface="+mn-lt"/>
              </a:rPr>
              <a:t>Looking forward for </a:t>
            </a:r>
            <a:r>
              <a:rPr lang="en-GB" sz="2400" b="1" dirty="0">
                <a:solidFill>
                  <a:srgbClr val="C00000"/>
                </a:solidFill>
                <a:latin typeface="+mn-lt"/>
              </a:rPr>
              <a:t>open </a:t>
            </a:r>
            <a:r>
              <a:rPr lang="en-GB" sz="2400" dirty="0">
                <a:solidFill>
                  <a:srgbClr val="C00000"/>
                </a:solidFill>
                <a:latin typeface="+mn-lt"/>
              </a:rPr>
              <a:t>and</a:t>
            </a:r>
            <a:r>
              <a:rPr lang="en-GB" sz="2400" b="1" dirty="0">
                <a:solidFill>
                  <a:srgbClr val="C00000"/>
                </a:solidFill>
                <a:latin typeface="+mn-lt"/>
              </a:rPr>
              <a:t> detailed </a:t>
            </a:r>
            <a:r>
              <a:rPr lang="en-GB" sz="2400" dirty="0">
                <a:solidFill>
                  <a:srgbClr val="C00000"/>
                </a:solidFill>
                <a:latin typeface="+mn-lt"/>
              </a:rPr>
              <a:t>technical</a:t>
            </a:r>
            <a:r>
              <a:rPr lang="en-GB" sz="2400" b="1" dirty="0">
                <a:solidFill>
                  <a:srgbClr val="C00000"/>
                </a:solidFill>
                <a:latin typeface="+mn-lt"/>
              </a:rPr>
              <a:t> discussions</a:t>
            </a:r>
          </a:p>
        </p:txBody>
      </p:sp>
    </p:spTree>
    <p:extLst>
      <p:ext uri="{BB962C8B-B14F-4D97-AF65-F5344CB8AC3E}">
        <p14:creationId xmlns:p14="http://schemas.microsoft.com/office/powerpoint/2010/main" val="4259551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B8B7E-F153-B06C-57C9-CE6821DEE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55019" cy="714265"/>
          </a:xfrm>
        </p:spPr>
        <p:txBody>
          <a:bodyPr>
            <a:normAutofit fontScale="90000"/>
          </a:bodyPr>
          <a:lstStyle/>
          <a:p>
            <a:r>
              <a:rPr lang="en-US" dirty="0"/>
              <a:t>‘Experimental’ JAP24 setup – Pillars for accelerator performance</a:t>
            </a:r>
            <a:endParaRPr lang="en-GB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7B9E11BA-BD29-9850-E696-F94E8F63AF03}"/>
              </a:ext>
            </a:extLst>
          </p:cNvPr>
          <p:cNvSpPr txBox="1">
            <a:spLocks/>
          </p:cNvSpPr>
          <p:nvPr/>
        </p:nvSpPr>
        <p:spPr>
          <a:xfrm>
            <a:off x="1489242" y="5157226"/>
            <a:ext cx="9213515" cy="4992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Sessions </a:t>
            </a:r>
            <a:r>
              <a:rPr lang="en-US" dirty="0">
                <a:latin typeface="+mj-lt"/>
              </a:rPr>
              <a:t>built on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“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Bilaterals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” between each pair of pillars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C00DEFE-5BE1-943E-647A-15DE0E75D5F3}"/>
              </a:ext>
            </a:extLst>
          </p:cNvPr>
          <p:cNvSpPr/>
          <p:nvPr/>
        </p:nvSpPr>
        <p:spPr>
          <a:xfrm>
            <a:off x="783437" y="1948281"/>
            <a:ext cx="3216925" cy="914400"/>
          </a:xfrm>
          <a:prstGeom prst="ellipse">
            <a:avLst/>
          </a:prstGeom>
          <a:solidFill>
            <a:schemeClr val="tx1"/>
          </a:solidFill>
          <a:ln w="19050" cap="flat" cmpd="sng" algn="ctr">
            <a:solidFill>
              <a:srgbClr val="15608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Operation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227BB41-C29A-B715-5DF8-9CBB204EB436}"/>
              </a:ext>
            </a:extLst>
          </p:cNvPr>
          <p:cNvSpPr/>
          <p:nvPr/>
        </p:nvSpPr>
        <p:spPr>
          <a:xfrm>
            <a:off x="8063750" y="1948281"/>
            <a:ext cx="3216925" cy="914400"/>
          </a:xfrm>
          <a:prstGeom prst="ellipse">
            <a:avLst/>
          </a:prstGeom>
          <a:solidFill>
            <a:srgbClr val="7030A0"/>
          </a:solidFill>
          <a:ln w="19050" cap="flat" cmpd="sng" algn="ctr">
            <a:solidFill>
              <a:srgbClr val="15608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Equipment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F42EF54-B9BD-0E6D-BAC8-1705328C9B76}"/>
              </a:ext>
            </a:extLst>
          </p:cNvPr>
          <p:cNvSpPr/>
          <p:nvPr/>
        </p:nvSpPr>
        <p:spPr>
          <a:xfrm>
            <a:off x="783436" y="3666750"/>
            <a:ext cx="3216925" cy="914400"/>
          </a:xfrm>
          <a:prstGeom prst="ellipse">
            <a:avLst/>
          </a:prstGeom>
          <a:solidFill>
            <a:srgbClr val="FF6600"/>
          </a:solidFill>
          <a:ln w="19050" cap="flat" cmpd="sng" algn="ctr">
            <a:solidFill>
              <a:srgbClr val="15608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Beam dynamics modeling 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98AA527-FADD-0014-974D-C276BC02DB98}"/>
              </a:ext>
            </a:extLst>
          </p:cNvPr>
          <p:cNvSpPr/>
          <p:nvPr/>
        </p:nvSpPr>
        <p:spPr>
          <a:xfrm>
            <a:off x="8063749" y="3666750"/>
            <a:ext cx="3216925" cy="914400"/>
          </a:xfrm>
          <a:prstGeom prst="ellipse">
            <a:avLst/>
          </a:prstGeom>
          <a:solidFill>
            <a:srgbClr val="00B050"/>
          </a:solidFill>
          <a:ln w="19050" cap="flat" cmpd="sng" algn="ctr">
            <a:solidFill>
              <a:srgbClr val="15608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Controls, data and automation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FF7A66B-6321-9257-8F01-3E4522B91287}"/>
              </a:ext>
            </a:extLst>
          </p:cNvPr>
          <p:cNvCxnSpPr/>
          <p:nvPr/>
        </p:nvCxnSpPr>
        <p:spPr>
          <a:xfrm>
            <a:off x="4177550" y="2405481"/>
            <a:ext cx="3645666" cy="0"/>
          </a:xfrm>
          <a:prstGeom prst="straightConnector1">
            <a:avLst/>
          </a:prstGeom>
          <a:noFill/>
          <a:ln w="19050" cap="flat" cmpd="sng" algn="ctr">
            <a:solidFill>
              <a:srgbClr val="156082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BA22FA5-66D4-892F-802B-40FC0BAC51EC}"/>
              </a:ext>
            </a:extLst>
          </p:cNvPr>
          <p:cNvCxnSpPr/>
          <p:nvPr/>
        </p:nvCxnSpPr>
        <p:spPr>
          <a:xfrm>
            <a:off x="4177550" y="4210412"/>
            <a:ext cx="3645666" cy="0"/>
          </a:xfrm>
          <a:prstGeom prst="straightConnector1">
            <a:avLst/>
          </a:prstGeom>
          <a:noFill/>
          <a:ln w="19050" cap="flat" cmpd="sng" algn="ctr">
            <a:solidFill>
              <a:srgbClr val="156082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C0D8F26-A3E6-E7E6-9471-0E0C5653834E}"/>
              </a:ext>
            </a:extLst>
          </p:cNvPr>
          <p:cNvCxnSpPr>
            <a:cxnSpLocks/>
          </p:cNvCxnSpPr>
          <p:nvPr/>
        </p:nvCxnSpPr>
        <p:spPr>
          <a:xfrm flipV="1">
            <a:off x="4177550" y="2496953"/>
            <a:ext cx="3645666" cy="1586938"/>
          </a:xfrm>
          <a:prstGeom prst="straightConnector1">
            <a:avLst/>
          </a:prstGeom>
          <a:noFill/>
          <a:ln w="19050" cap="flat" cmpd="sng" algn="ctr">
            <a:solidFill>
              <a:srgbClr val="156082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7CDF5BD-6CE5-9794-7A5B-39EBF6604A0E}"/>
              </a:ext>
            </a:extLst>
          </p:cNvPr>
          <p:cNvCxnSpPr>
            <a:cxnSpLocks/>
          </p:cNvCxnSpPr>
          <p:nvPr/>
        </p:nvCxnSpPr>
        <p:spPr>
          <a:xfrm flipH="1" flipV="1">
            <a:off x="4177550" y="2537012"/>
            <a:ext cx="3645666" cy="1586938"/>
          </a:xfrm>
          <a:prstGeom prst="straightConnector1">
            <a:avLst/>
          </a:prstGeom>
          <a:noFill/>
          <a:ln w="19050" cap="flat" cmpd="sng" algn="ctr">
            <a:solidFill>
              <a:srgbClr val="156082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4C9CFD8-6A0A-DD78-0061-FB2DC4B8335E}"/>
              </a:ext>
            </a:extLst>
          </p:cNvPr>
          <p:cNvCxnSpPr>
            <a:cxnSpLocks/>
          </p:cNvCxnSpPr>
          <p:nvPr/>
        </p:nvCxnSpPr>
        <p:spPr>
          <a:xfrm flipV="1">
            <a:off x="2374457" y="2939047"/>
            <a:ext cx="0" cy="620034"/>
          </a:xfrm>
          <a:prstGeom prst="straightConnector1">
            <a:avLst/>
          </a:prstGeom>
          <a:noFill/>
          <a:ln w="19050" cap="flat" cmpd="sng" algn="ctr">
            <a:solidFill>
              <a:srgbClr val="156082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C685EBA-0090-20D8-F6DD-0CB7B14120F7}"/>
              </a:ext>
            </a:extLst>
          </p:cNvPr>
          <p:cNvCxnSpPr>
            <a:cxnSpLocks/>
          </p:cNvCxnSpPr>
          <p:nvPr/>
        </p:nvCxnSpPr>
        <p:spPr>
          <a:xfrm flipV="1">
            <a:off x="9696999" y="2939047"/>
            <a:ext cx="0" cy="620034"/>
          </a:xfrm>
          <a:prstGeom prst="straightConnector1">
            <a:avLst/>
          </a:prstGeom>
          <a:noFill/>
          <a:ln w="19050" cap="flat" cmpd="sng" algn="ctr">
            <a:solidFill>
              <a:srgbClr val="156082"/>
            </a:solidFill>
            <a:prstDash val="solid"/>
            <a:miter lim="800000"/>
            <a:headEnd type="triangle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236990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7104-0F96-523D-08AF-B9F01D466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Programme outline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FC422A1-4F99-F231-3EBF-20AD669732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138809"/>
              </p:ext>
            </p:extLst>
          </p:nvPr>
        </p:nvGraphicFramePr>
        <p:xfrm>
          <a:off x="988135" y="855865"/>
          <a:ext cx="10215730" cy="5034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20250">
                  <a:extLst>
                    <a:ext uri="{9D8B030D-6E8A-4147-A177-3AD203B41FA5}">
                      <a16:colId xmlns:a16="http://schemas.microsoft.com/office/drawing/2014/main" val="3501265022"/>
                    </a:ext>
                  </a:extLst>
                </a:gridCol>
                <a:gridCol w="4674376">
                  <a:extLst>
                    <a:ext uri="{9D8B030D-6E8A-4147-A177-3AD203B41FA5}">
                      <a16:colId xmlns:a16="http://schemas.microsoft.com/office/drawing/2014/main" val="839323304"/>
                    </a:ext>
                  </a:extLst>
                </a:gridCol>
                <a:gridCol w="3621104">
                  <a:extLst>
                    <a:ext uri="{9D8B030D-6E8A-4147-A177-3AD203B41FA5}">
                      <a16:colId xmlns:a16="http://schemas.microsoft.com/office/drawing/2014/main" val="5130192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6209629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CH" sz="2200" dirty="0"/>
                        <a:t>Tuesday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2200" dirty="0">
                          <a:solidFill>
                            <a:srgbClr val="220000"/>
                          </a:solidFill>
                        </a:rPr>
                        <a:t>Setting the scene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800" dirty="0"/>
                        <a:t>G. Rumolo, J. Wenninger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281815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2200" dirty="0"/>
                        <a:t>Operation</a:t>
                      </a:r>
                      <a:r>
                        <a:rPr lang="en-CH" sz="2200" dirty="0">
                          <a:solidFill>
                            <a:srgbClr val="220000"/>
                          </a:solidFill>
                        </a:rPr>
                        <a:t> </a:t>
                      </a:r>
                      <a:r>
                        <a:rPr lang="en-CH" sz="2200" dirty="0">
                          <a:solidFill>
                            <a:srgbClr val="220000"/>
                          </a:solidFill>
                          <a:sym typeface="Symbol" panose="05050102010706020507" pitchFamily="18" charset="2"/>
                        </a:rPr>
                        <a:t></a:t>
                      </a:r>
                      <a:r>
                        <a:rPr lang="en-CH" sz="2200" dirty="0">
                          <a:solidFill>
                            <a:srgbClr val="220000"/>
                          </a:solidFill>
                        </a:rPr>
                        <a:t> </a:t>
                      </a:r>
                      <a:r>
                        <a:rPr lang="en-CH" sz="2200" dirty="0">
                          <a:solidFill>
                            <a:srgbClr val="7030A0"/>
                          </a:solidFill>
                        </a:rPr>
                        <a:t>Equipment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800" dirty="0"/>
                        <a:t>G. Papotti, N. Charitonidis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3474837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CH" sz="2200" dirty="0"/>
                        <a:t>Wednesday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2200" dirty="0">
                          <a:solidFill>
                            <a:srgbClr val="FF6600"/>
                          </a:solidFill>
                        </a:rPr>
                        <a:t>Beam dynamics modelling</a:t>
                      </a:r>
                      <a:r>
                        <a:rPr lang="en-CH" sz="2200" dirty="0">
                          <a:solidFill>
                            <a:srgbClr val="220000"/>
                          </a:solidFill>
                        </a:rPr>
                        <a:t> </a:t>
                      </a:r>
                      <a:r>
                        <a:rPr lang="en-CH" sz="2200" dirty="0">
                          <a:solidFill>
                            <a:srgbClr val="220000"/>
                          </a:solidFill>
                          <a:sym typeface="Symbol" panose="05050102010706020507" pitchFamily="18" charset="2"/>
                        </a:rPr>
                        <a:t></a:t>
                      </a:r>
                      <a:r>
                        <a:rPr lang="en-CH" sz="2200" dirty="0">
                          <a:solidFill>
                            <a:srgbClr val="220000"/>
                          </a:solidFill>
                        </a:rPr>
                        <a:t> </a:t>
                      </a:r>
                      <a:r>
                        <a:rPr kumimoji="0" lang="en-CH" sz="22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Equipment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800" dirty="0"/>
                        <a:t>C. Hernalsteens, H. Timko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747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H" sz="2200" kern="1200" dirty="0">
                          <a:solidFill>
                            <a:srgbClr val="FF6600"/>
                          </a:solidFill>
                          <a:latin typeface="+mn-lt"/>
                          <a:ea typeface="+mn-ea"/>
                          <a:cs typeface="+mn-cs"/>
                        </a:rPr>
                        <a:t>Beam</a:t>
                      </a:r>
                      <a:r>
                        <a:rPr lang="en-CH" sz="2200" dirty="0"/>
                        <a:t> </a:t>
                      </a:r>
                      <a:r>
                        <a:rPr kumimoji="0" lang="en-CH" sz="2200" kern="1200" dirty="0">
                          <a:solidFill>
                            <a:srgbClr val="FF6600"/>
                          </a:solidFill>
                          <a:latin typeface="+mn-lt"/>
                          <a:ea typeface="+mn-ea"/>
                          <a:cs typeface="+mn-cs"/>
                        </a:rPr>
                        <a:t>dynamics</a:t>
                      </a:r>
                      <a:r>
                        <a:rPr lang="en-CH" sz="2200" dirty="0"/>
                        <a:t> </a:t>
                      </a:r>
                      <a:r>
                        <a:rPr kumimoji="0" lang="en-CH" sz="2200" kern="1200" dirty="0">
                          <a:solidFill>
                            <a:srgbClr val="FF6600"/>
                          </a:solidFill>
                          <a:latin typeface="+mn-lt"/>
                          <a:ea typeface="+mn-ea"/>
                          <a:cs typeface="+mn-cs"/>
                        </a:rPr>
                        <a:t>modelling</a:t>
                      </a:r>
                      <a:r>
                        <a:rPr lang="en-CH" sz="2200" dirty="0">
                          <a:solidFill>
                            <a:srgbClr val="220000"/>
                          </a:solidFill>
                        </a:rPr>
                        <a:t> </a:t>
                      </a:r>
                      <a:r>
                        <a:rPr lang="en-CH" sz="2200" dirty="0">
                          <a:solidFill>
                            <a:srgbClr val="220000"/>
                          </a:solidFill>
                          <a:sym typeface="Symbol" panose="05050102010706020507" pitchFamily="18" charset="2"/>
                        </a:rPr>
                        <a:t></a:t>
                      </a:r>
                      <a:r>
                        <a:rPr lang="en-CH" sz="2200" dirty="0">
                          <a:solidFill>
                            <a:srgbClr val="220000"/>
                          </a:solidFill>
                        </a:rPr>
                        <a:t> </a:t>
                      </a:r>
                      <a:r>
                        <a:rPr lang="en-CH" sz="2200" dirty="0"/>
                        <a:t>Operation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800" dirty="0"/>
                        <a:t>D. Mirarchi, F. Asvesta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066802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2200" dirty="0">
                          <a:solidFill>
                            <a:srgbClr val="008E40"/>
                          </a:solidFill>
                        </a:rPr>
                        <a:t>Controls, data and automation</a:t>
                      </a:r>
                      <a:r>
                        <a:rPr lang="en-CH" sz="2200" dirty="0">
                          <a:solidFill>
                            <a:srgbClr val="220000"/>
                          </a:solidFill>
                        </a:rPr>
                        <a:t> </a:t>
                      </a:r>
                      <a:r>
                        <a:rPr lang="en-CH" sz="2200" dirty="0">
                          <a:solidFill>
                            <a:srgbClr val="220000"/>
                          </a:solidFill>
                          <a:sym typeface="Symbol" panose="05050102010706020507" pitchFamily="18" charset="2"/>
                        </a:rPr>
                        <a:t></a:t>
                      </a:r>
                      <a:r>
                        <a:rPr lang="en-CH" sz="2200" dirty="0">
                          <a:solidFill>
                            <a:srgbClr val="220000"/>
                          </a:solidFill>
                        </a:rPr>
                        <a:t> </a:t>
                      </a:r>
                      <a:r>
                        <a:rPr lang="en-CH" sz="2200" dirty="0"/>
                        <a:t>Operation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800" dirty="0"/>
                        <a:t>A. Calia, M. Schenk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044663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CH" sz="2200" dirty="0"/>
                        <a:t>Thursday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CH" sz="2200" kern="1200" dirty="0">
                          <a:solidFill>
                            <a:srgbClr val="FF6600"/>
                          </a:solidFill>
                          <a:latin typeface="+mn-lt"/>
                          <a:ea typeface="+mn-ea"/>
                          <a:cs typeface="+mn-cs"/>
                        </a:rPr>
                        <a:t>Beam</a:t>
                      </a:r>
                      <a:r>
                        <a:rPr lang="en-CH" sz="2200" dirty="0"/>
                        <a:t> </a:t>
                      </a:r>
                      <a:r>
                        <a:rPr kumimoji="0" lang="en-CH" sz="2200" kern="1200" dirty="0">
                          <a:solidFill>
                            <a:srgbClr val="FF6600"/>
                          </a:solidFill>
                          <a:latin typeface="+mn-lt"/>
                          <a:ea typeface="+mn-ea"/>
                          <a:cs typeface="+mn-cs"/>
                        </a:rPr>
                        <a:t>dynamics</a:t>
                      </a:r>
                      <a:r>
                        <a:rPr lang="en-CH" sz="2200" dirty="0"/>
                        <a:t> </a:t>
                      </a:r>
                      <a:r>
                        <a:rPr kumimoji="0" lang="en-CH" sz="2200" kern="1200" dirty="0">
                          <a:solidFill>
                            <a:srgbClr val="FF6600"/>
                          </a:solidFill>
                          <a:latin typeface="+mn-lt"/>
                          <a:ea typeface="+mn-ea"/>
                          <a:cs typeface="+mn-cs"/>
                        </a:rPr>
                        <a:t>modelling</a:t>
                      </a:r>
                      <a:r>
                        <a:rPr lang="en-CH" sz="2200" dirty="0">
                          <a:solidFill>
                            <a:srgbClr val="220000"/>
                          </a:solidFill>
                        </a:rPr>
                        <a:t> </a:t>
                      </a:r>
                      <a:r>
                        <a:rPr lang="en-CH" sz="2200" dirty="0">
                          <a:solidFill>
                            <a:srgbClr val="220000"/>
                          </a:solidFill>
                          <a:sym typeface="Symbol" panose="05050102010706020507" pitchFamily="18" charset="2"/>
                        </a:rPr>
                        <a:t></a:t>
                      </a:r>
                      <a:r>
                        <a:rPr lang="en-CH" sz="2200" dirty="0">
                          <a:solidFill>
                            <a:srgbClr val="220000"/>
                          </a:solidFill>
                        </a:rPr>
                        <a:t> </a:t>
                      </a:r>
                      <a:r>
                        <a:rPr kumimoji="0" lang="en-CH" sz="2200" kern="1200" dirty="0">
                          <a:solidFill>
                            <a:srgbClr val="008E40"/>
                          </a:solidFill>
                          <a:latin typeface="+mn-lt"/>
                          <a:ea typeface="+mn-ea"/>
                          <a:cs typeface="+mn-cs"/>
                        </a:rPr>
                        <a:t>Controls, data and automation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800" dirty="0"/>
                        <a:t>G. Iadarola, V. Kain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589184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H" sz="22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Equipment</a:t>
                      </a:r>
                      <a:r>
                        <a:rPr lang="en-CH" sz="2200" dirty="0">
                          <a:solidFill>
                            <a:srgbClr val="220000"/>
                          </a:solidFill>
                        </a:rPr>
                        <a:t> </a:t>
                      </a:r>
                      <a:r>
                        <a:rPr lang="en-CH" sz="2200" dirty="0">
                          <a:solidFill>
                            <a:srgbClr val="220000"/>
                          </a:solidFill>
                          <a:sym typeface="Symbol" panose="05050102010706020507" pitchFamily="18" charset="2"/>
                        </a:rPr>
                        <a:t></a:t>
                      </a:r>
                      <a:r>
                        <a:rPr lang="en-CH" sz="2200" dirty="0">
                          <a:solidFill>
                            <a:srgbClr val="220000"/>
                          </a:solidFill>
                        </a:rPr>
                        <a:t> </a:t>
                      </a:r>
                      <a:r>
                        <a:rPr kumimoji="0" lang="en-CH" sz="2200" kern="1200" dirty="0">
                          <a:solidFill>
                            <a:srgbClr val="008E40"/>
                          </a:solidFill>
                          <a:latin typeface="+mn-lt"/>
                          <a:ea typeface="+mn-ea"/>
                          <a:cs typeface="+mn-cs"/>
                        </a:rPr>
                        <a:t>Controls, data and automation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sz="1800" dirty="0"/>
                        <a:t>A. Huschauer, F. Velotti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7948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4577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B97177-EA86-FEB6-0F54-D4104E5AB6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8CD82-633C-14F9-805A-9E35A9C2F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Organizational stuff 1/2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176ABB-2494-5859-45D0-270D7299BA56}"/>
              </a:ext>
            </a:extLst>
          </p:cNvPr>
          <p:cNvSpPr txBox="1"/>
          <p:nvPr/>
        </p:nvSpPr>
        <p:spPr>
          <a:xfrm>
            <a:off x="1103350" y="1112405"/>
            <a:ext cx="95244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latin typeface="+mn-lt"/>
              </a:rPr>
              <a:t>Not a hybrid </a:t>
            </a:r>
            <a:r>
              <a:rPr lang="en-US" sz="2400" dirty="0">
                <a:latin typeface="+mn-lt"/>
              </a:rPr>
              <a:t>workshop</a:t>
            </a:r>
            <a:r>
              <a:rPr lang="en-CH" sz="2400" dirty="0">
                <a:latin typeface="+mn-lt"/>
              </a:rPr>
              <a:t>, but </a:t>
            </a:r>
            <a:r>
              <a:rPr lang="en-CH" sz="2400" b="1" dirty="0">
                <a:latin typeface="+mn-lt"/>
              </a:rPr>
              <a:t>ZOOM</a:t>
            </a:r>
            <a:r>
              <a:rPr lang="en-CH" sz="2400" dirty="0">
                <a:latin typeface="+mn-lt"/>
              </a:rPr>
              <a:t> link is available on the INDICO page: </a:t>
            </a:r>
            <a:r>
              <a:rPr lang="en-GB" sz="2400" dirty="0">
                <a:latin typeface="+mn-lt"/>
                <a:hlinkClick r:id="rId2"/>
              </a:rPr>
              <a:t>https://indico.cern.ch/event/1439972/videoconference/</a:t>
            </a:r>
            <a:r>
              <a:rPr lang="en-GB" sz="2400" dirty="0">
                <a:latin typeface="+mn-lt"/>
              </a:rPr>
              <a:t> </a:t>
            </a:r>
          </a:p>
          <a:p>
            <a:pPr algn="ctr"/>
            <a:endParaRPr lang="en-GB" sz="2400" dirty="0">
              <a:latin typeface="+mn-lt"/>
            </a:endParaRPr>
          </a:p>
          <a:p>
            <a:pPr algn="ctr"/>
            <a:r>
              <a:rPr lang="en-GB" sz="2400" b="1" dirty="0">
                <a:latin typeface="+mn-lt"/>
              </a:rPr>
              <a:t>WIFI: </a:t>
            </a:r>
            <a:r>
              <a:rPr lang="en-GB" sz="2400" dirty="0">
                <a:latin typeface="+mn-lt"/>
              </a:rPr>
              <a:t>Name: CERN, PSW: </a:t>
            </a:r>
            <a:r>
              <a:rPr lang="en-CH" sz="2400" b="0" i="0" u="none" strike="noStrike" dirty="0">
                <a:effectLst/>
                <a:latin typeface="+mn-lt"/>
              </a:rPr>
              <a:t>996447330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F351BC-C195-8072-C7CA-7272986A42B7}"/>
              </a:ext>
            </a:extLst>
          </p:cNvPr>
          <p:cNvSpPr txBox="1"/>
          <p:nvPr/>
        </p:nvSpPr>
        <p:spPr>
          <a:xfrm>
            <a:off x="600956" y="2816916"/>
            <a:ext cx="11159803" cy="30315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b="1" i="0" u="none" strike="noStrike" dirty="0">
                <a:solidFill>
                  <a:srgbClr val="1F4E79"/>
                </a:solidFill>
                <a:effectLst/>
                <a:latin typeface="+mn-lt"/>
              </a:rPr>
              <a:t>Check-in is </a:t>
            </a:r>
            <a:r>
              <a:rPr lang="en-US" sz="2200" i="0" u="none" strike="noStrike" dirty="0">
                <a:solidFill>
                  <a:srgbClr val="1F4E79"/>
                </a:solidFill>
                <a:effectLst/>
                <a:latin typeface="+mn-lt"/>
              </a:rPr>
              <a:t>from</a:t>
            </a:r>
            <a:r>
              <a:rPr lang="en-US" sz="2200" b="1" i="0" u="none" strike="noStrike" dirty="0">
                <a:solidFill>
                  <a:srgbClr val="1F4E79"/>
                </a:solidFill>
                <a:effectLst/>
                <a:latin typeface="+mn-lt"/>
              </a:rPr>
              <a:t> 3:00 pm </a:t>
            </a:r>
            <a:r>
              <a:rPr lang="en-US" sz="2200" i="0" u="none" strike="noStrike" dirty="0">
                <a:solidFill>
                  <a:srgbClr val="1F4E79"/>
                </a:solidFill>
                <a:effectLst/>
                <a:latin typeface="+mn-lt"/>
              </a:rPr>
              <a:t>and the </a:t>
            </a:r>
            <a:r>
              <a:rPr lang="en-US" sz="2200" b="1" i="0" u="none" strike="noStrike" dirty="0">
                <a:solidFill>
                  <a:srgbClr val="1F4E79"/>
                </a:solidFill>
                <a:effectLst/>
                <a:latin typeface="+mn-lt"/>
              </a:rPr>
              <a:t>check-out </a:t>
            </a:r>
            <a:r>
              <a:rPr lang="en-US" sz="2200" i="0" u="sng" strike="noStrike" dirty="0">
                <a:solidFill>
                  <a:srgbClr val="1F4E79"/>
                </a:solidFill>
                <a:effectLst/>
                <a:latin typeface="+mn-lt"/>
              </a:rPr>
              <a:t>BEFORE</a:t>
            </a:r>
            <a:r>
              <a:rPr lang="en-US" sz="2200" i="0" u="none" strike="noStrike" dirty="0">
                <a:solidFill>
                  <a:srgbClr val="1F4E79"/>
                </a:solidFill>
                <a:effectLst/>
                <a:latin typeface="+mn-lt"/>
              </a:rPr>
              <a:t> </a:t>
            </a:r>
            <a:r>
              <a:rPr lang="en-US" sz="2200" b="1" i="0" u="none" strike="noStrike" dirty="0">
                <a:solidFill>
                  <a:srgbClr val="1F4E79"/>
                </a:solidFill>
                <a:effectLst/>
                <a:latin typeface="+mn-lt"/>
              </a:rPr>
              <a:t>12:00 </a:t>
            </a:r>
            <a:r>
              <a:rPr lang="en-US" sz="2200" b="1" dirty="0">
                <a:solidFill>
                  <a:srgbClr val="1F4E79"/>
                </a:solidFill>
                <a:latin typeface="+mn-lt"/>
              </a:rPr>
              <a:t>p</a:t>
            </a:r>
            <a:r>
              <a:rPr lang="en-US" sz="2200" b="1" i="0" u="none" strike="noStrike" dirty="0">
                <a:solidFill>
                  <a:srgbClr val="1F4E79"/>
                </a:solidFill>
                <a:effectLst/>
                <a:latin typeface="+mn-lt"/>
              </a:rPr>
              <a:t>m </a:t>
            </a:r>
            <a:r>
              <a:rPr lang="en-US" sz="2200" i="0" u="none" strike="noStrike" dirty="0">
                <a:solidFill>
                  <a:srgbClr val="1F4E79"/>
                </a:solidFill>
                <a:effectLst/>
                <a:latin typeface="+mn-lt"/>
              </a:rPr>
              <a:t>on Thursday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b="0" i="0" u="none" strike="noStrike" dirty="0">
                <a:solidFill>
                  <a:srgbClr val="1F4E79"/>
                </a:solidFill>
                <a:effectLst/>
                <a:latin typeface="+mn-lt"/>
              </a:rPr>
              <a:t>Extra costs (mini-bar, bar, etc.) should be declared and paid individually</a:t>
            </a:r>
            <a:endParaRPr lang="en-US" sz="2200" b="1" i="0" u="none" strike="noStrike" dirty="0">
              <a:solidFill>
                <a:srgbClr val="1F4E79"/>
              </a:solidFill>
              <a:effectLst/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i="0" u="none" strike="noStrike" dirty="0">
                <a:solidFill>
                  <a:srgbClr val="1F4E79"/>
                </a:solidFill>
                <a:effectLst/>
                <a:latin typeface="+mn-lt"/>
              </a:rPr>
              <a:t>Dietary requirements</a:t>
            </a:r>
            <a:r>
              <a:rPr lang="en-US" sz="2200" b="0" i="0" u="none" strike="noStrike" dirty="0">
                <a:solidFill>
                  <a:srgbClr val="1F4E79"/>
                </a:solidFill>
                <a:effectLst/>
                <a:latin typeface="+mn-lt"/>
              </a:rPr>
              <a:t>: Each participant with a special diet will receive a colored card with a number corresponding to their requirement. This card should be kept and placed in front of the plate at each meal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i="0" u="none" strike="noStrike" dirty="0">
                <a:solidFill>
                  <a:srgbClr val="1F4E79"/>
                </a:solidFill>
                <a:effectLst/>
                <a:latin typeface="+mn-lt"/>
              </a:rPr>
              <a:t>Please go and see Eleanor during the first coffee break to get the card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200" dirty="0">
                <a:solidFill>
                  <a:srgbClr val="1F4E79"/>
                </a:solidFill>
                <a:latin typeface="+mn-lt"/>
              </a:rPr>
              <a:t>For any </a:t>
            </a:r>
            <a:r>
              <a:rPr lang="en-CH" sz="2200" b="1" dirty="0">
                <a:solidFill>
                  <a:srgbClr val="1F4E79"/>
                </a:solidFill>
                <a:latin typeface="+mn-lt"/>
              </a:rPr>
              <a:t>organisational </a:t>
            </a:r>
            <a:r>
              <a:rPr lang="en-CH" sz="2200" dirty="0">
                <a:solidFill>
                  <a:srgbClr val="1F4E79"/>
                </a:solidFill>
                <a:latin typeface="+mn-lt"/>
              </a:rPr>
              <a:t>matter please contact </a:t>
            </a:r>
            <a:r>
              <a:rPr lang="en-CH" sz="2200" b="1" dirty="0">
                <a:solidFill>
                  <a:srgbClr val="1F4E79"/>
                </a:solidFill>
                <a:latin typeface="+mn-lt"/>
              </a:rPr>
              <a:t>Eleanor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200" dirty="0">
                <a:solidFill>
                  <a:srgbClr val="1F4E79"/>
                </a:solidFill>
                <a:latin typeface="+mn-lt"/>
              </a:rPr>
              <a:t>For any </a:t>
            </a:r>
            <a:r>
              <a:rPr lang="en-CH" sz="2200" b="1" dirty="0">
                <a:solidFill>
                  <a:srgbClr val="1F4E79"/>
                </a:solidFill>
                <a:latin typeface="+mn-lt"/>
              </a:rPr>
              <a:t>technical </a:t>
            </a:r>
            <a:r>
              <a:rPr lang="en-CH" sz="2200" dirty="0">
                <a:solidFill>
                  <a:srgbClr val="1F4E79"/>
                </a:solidFill>
                <a:latin typeface="+mn-lt"/>
              </a:rPr>
              <a:t>matter please contact </a:t>
            </a:r>
            <a:r>
              <a:rPr lang="en-CH" sz="2200" b="1" dirty="0">
                <a:solidFill>
                  <a:srgbClr val="1F4E79"/>
                </a:solidFill>
                <a:latin typeface="+mn-lt"/>
              </a:rPr>
              <a:t>Herve</a:t>
            </a:r>
            <a:endParaRPr lang="en-US" sz="2200" b="1" dirty="0">
              <a:solidFill>
                <a:srgbClr val="1F4E7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76993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4875A7-4330-6C76-776D-187F20058B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building&#10;&#10;Description automatically generated">
            <a:extLst>
              <a:ext uri="{FF2B5EF4-FFF2-40B4-BE49-F238E27FC236}">
                <a16:creationId xmlns:a16="http://schemas.microsoft.com/office/drawing/2014/main" id="{5C40F16D-DD4D-80E1-04DD-4F3742E99C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499" y="779055"/>
            <a:ext cx="5214501" cy="501809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72F0F5D-B32B-AFCA-F400-2F019F05633B}"/>
              </a:ext>
            </a:extLst>
          </p:cNvPr>
          <p:cNvSpPr/>
          <p:nvPr/>
        </p:nvSpPr>
        <p:spPr>
          <a:xfrm>
            <a:off x="4980439" y="4926795"/>
            <a:ext cx="1997060" cy="960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3BD47E-452E-0203-0A82-2AF0B82C1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Organizational stuff 2/2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E90C09-80F2-A56F-3C06-D9FE6CDDD6B9}"/>
              </a:ext>
            </a:extLst>
          </p:cNvPr>
          <p:cNvSpPr txBox="1"/>
          <p:nvPr/>
        </p:nvSpPr>
        <p:spPr>
          <a:xfrm>
            <a:off x="296845" y="1124700"/>
            <a:ext cx="698971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latin typeface="+mn-lt"/>
              </a:rPr>
              <a:t>RESTAURANT</a:t>
            </a:r>
            <a:r>
              <a:rPr lang="en-GB" sz="2200" dirty="0">
                <a:latin typeface="+mn-lt"/>
              </a:rPr>
              <a:t> (Café Bellagio) is located in the nearby building. Go through the garden and straight into the building, until you find the restaurant</a:t>
            </a:r>
            <a:endParaRPr lang="en-CH" sz="2200" dirty="0">
              <a:latin typeface="+mn-lt"/>
            </a:endParaRPr>
          </a:p>
          <a:p>
            <a:endParaRPr lang="en-GB" sz="2200" dirty="0">
              <a:latin typeface="+mn-lt"/>
            </a:endParaRPr>
          </a:p>
          <a:p>
            <a:r>
              <a:rPr lang="en-GB" sz="2200" b="1" dirty="0">
                <a:latin typeface="+mn-lt"/>
              </a:rPr>
              <a:t>LUNCHES</a:t>
            </a:r>
            <a:r>
              <a:rPr lang="en-GB" sz="2200" dirty="0">
                <a:latin typeface="+mn-lt"/>
              </a:rPr>
              <a:t> </a:t>
            </a:r>
            <a:r>
              <a:rPr lang="en-GB" sz="1500" dirty="0">
                <a:latin typeface="+mn-lt"/>
              </a:rPr>
              <a:t>(</a:t>
            </a:r>
            <a:r>
              <a:rPr lang="en-US" sz="1500" b="0" i="0" u="none" strike="noStrike" dirty="0">
                <a:solidFill>
                  <a:srgbClr val="1F4E79"/>
                </a:solidFill>
                <a:effectLst/>
                <a:latin typeface="+mn-lt"/>
              </a:rPr>
              <a:t>water, coffee, tea</a:t>
            </a:r>
            <a:r>
              <a:rPr lang="en-GB" sz="1500" dirty="0">
                <a:latin typeface="+mn-lt"/>
              </a:rPr>
              <a:t>)</a:t>
            </a:r>
            <a:r>
              <a:rPr lang="en-GB" sz="2200" dirty="0">
                <a:latin typeface="+mn-lt"/>
              </a:rPr>
              <a:t> will be served in the restaurant on buffet (not standing)</a:t>
            </a:r>
          </a:p>
          <a:p>
            <a:endParaRPr lang="en-GB" sz="2200" dirty="0">
              <a:latin typeface="+mn-lt"/>
            </a:endParaRPr>
          </a:p>
          <a:p>
            <a:r>
              <a:rPr lang="en-GB" sz="2200" b="1" dirty="0">
                <a:latin typeface="+mn-lt"/>
              </a:rPr>
              <a:t>DINNERS</a:t>
            </a:r>
            <a:r>
              <a:rPr lang="en-GB" sz="2200" dirty="0">
                <a:latin typeface="+mn-lt"/>
              </a:rPr>
              <a:t> </a:t>
            </a:r>
            <a:r>
              <a:rPr lang="en-GB" sz="1500" dirty="0">
                <a:latin typeface="+mn-lt"/>
              </a:rPr>
              <a:t>(</a:t>
            </a:r>
            <a:r>
              <a:rPr lang="en-US" sz="1500" b="0" i="0" u="none" strike="noStrike" dirty="0">
                <a:solidFill>
                  <a:srgbClr val="1F4E79"/>
                </a:solidFill>
                <a:effectLst/>
                <a:latin typeface="+mn-lt"/>
              </a:rPr>
              <a:t>water, coffee, tea + soft drinks and wine</a:t>
            </a:r>
            <a:r>
              <a:rPr lang="en-GB" sz="1500" dirty="0">
                <a:latin typeface="+mn-lt"/>
              </a:rPr>
              <a:t>)</a:t>
            </a:r>
            <a:r>
              <a:rPr lang="en-GB" sz="2200" dirty="0">
                <a:latin typeface="+mn-lt"/>
              </a:rPr>
              <a:t> are served in the restaurant at 20h</a:t>
            </a:r>
          </a:p>
          <a:p>
            <a:endParaRPr lang="en-GB" sz="2200" dirty="0">
              <a:latin typeface="+mn-lt"/>
            </a:endParaRPr>
          </a:p>
          <a:p>
            <a:r>
              <a:rPr lang="en-GB" sz="2200" b="1" dirty="0">
                <a:latin typeface="+mn-lt"/>
              </a:rPr>
              <a:t>COFFEE</a:t>
            </a:r>
            <a:r>
              <a:rPr lang="en-GB" sz="2200" dirty="0">
                <a:latin typeface="+mn-lt"/>
              </a:rPr>
              <a:t> breaks will be hosted in the lobby outside the room </a:t>
            </a:r>
            <a:r>
              <a:rPr lang="en-GB" sz="2200" b="1" u="sng" dirty="0">
                <a:latin typeface="+mn-lt"/>
              </a:rPr>
              <a:t>AND</a:t>
            </a:r>
            <a:r>
              <a:rPr lang="en-GB" sz="2200" dirty="0">
                <a:latin typeface="+mn-lt"/>
              </a:rPr>
              <a:t> in the area downstairs</a:t>
            </a:r>
          </a:p>
          <a:p>
            <a:endParaRPr lang="en-GB" sz="2200" dirty="0">
              <a:latin typeface="+mn-lt"/>
            </a:endParaRPr>
          </a:p>
          <a:p>
            <a:r>
              <a:rPr lang="en-GB" sz="2200" b="1" dirty="0">
                <a:latin typeface="+mn-lt"/>
              </a:rPr>
              <a:t>TOILETS </a:t>
            </a:r>
            <a:r>
              <a:rPr lang="en-GB" sz="2200" dirty="0">
                <a:latin typeface="+mn-lt"/>
              </a:rPr>
              <a:t>are downstairs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8E627CB-EB53-FF27-875C-59F17531B248}"/>
              </a:ext>
            </a:extLst>
          </p:cNvPr>
          <p:cNvCxnSpPr/>
          <p:nvPr/>
        </p:nvCxnSpPr>
        <p:spPr>
          <a:xfrm flipH="1">
            <a:off x="7670605" y="4504340"/>
            <a:ext cx="1075340" cy="8833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B582823-B8A9-CE7E-A4E3-D6D1C28A67BE}"/>
              </a:ext>
            </a:extLst>
          </p:cNvPr>
          <p:cNvCxnSpPr/>
          <p:nvPr/>
        </p:nvCxnSpPr>
        <p:spPr>
          <a:xfrm flipH="1">
            <a:off x="5481520" y="5387655"/>
            <a:ext cx="218908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7968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371E3B-46C7-E892-8223-2CA7E8F823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00FCB-0713-ACEE-134A-24DBD1CB2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Group photo</a:t>
            </a:r>
          </a:p>
        </p:txBody>
      </p:sp>
      <p:pic>
        <p:nvPicPr>
          <p:cNvPr id="3" name="Picture 2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77250470-8669-B19C-CF47-637294E36C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844" y="305126"/>
            <a:ext cx="7772400" cy="43719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A952BB6-3FFA-3C1E-FE5C-E2BAD5B3B138}"/>
              </a:ext>
            </a:extLst>
          </p:cNvPr>
          <p:cNvSpPr txBox="1"/>
          <p:nvPr/>
        </p:nvSpPr>
        <p:spPr>
          <a:xfrm>
            <a:off x="243850" y="1243012"/>
            <a:ext cx="370147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200" dirty="0">
                <a:latin typeface="+mj-lt"/>
              </a:rPr>
              <a:t>We aim at taking the group picture this afternoon, as meteo looks good and we have to compete with the sunny one from 2023</a:t>
            </a:r>
          </a:p>
        </p:txBody>
      </p:sp>
      <p:pic>
        <p:nvPicPr>
          <p:cNvPr id="6" name="Picture 5" descr="A screenshot of a weather icon&#10;&#10;Description automatically generated">
            <a:extLst>
              <a:ext uri="{FF2B5EF4-FFF2-40B4-BE49-F238E27FC236}">
                <a16:creationId xmlns:a16="http://schemas.microsoft.com/office/drawing/2014/main" id="{7ADEBCC6-35C4-5A3A-4C12-4B8E0B749A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51" y="4081884"/>
            <a:ext cx="6268966" cy="1651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916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CB5129-BF75-11EF-203A-4A9374C4FF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ree Enjoy Stickers, + 265 stickers (SVG, PNG) | Flaticon">
            <a:extLst>
              <a:ext uri="{FF2B5EF4-FFF2-40B4-BE49-F238E27FC236}">
                <a16:creationId xmlns:a16="http://schemas.microsoft.com/office/drawing/2014/main" id="{B4017075-23C9-8066-3BFF-40AEBA10E6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979" y="164575"/>
            <a:ext cx="6029585" cy="6029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214376"/>
      </p:ext>
    </p:extLst>
  </p:cSld>
  <p:clrMapOvr>
    <a:masterClrMapping/>
  </p:clrMapOvr>
</p:sld>
</file>

<file path=ppt/theme/theme1.xml><?xml version="1.0" encoding="utf-8"?>
<a:theme xmlns:a="http://schemas.openxmlformats.org/drawingml/2006/main" name="Fred 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53762</TotalTime>
  <Words>507</Words>
  <Application>Microsoft Macintosh PowerPoint</Application>
  <PresentationFormat>Widescreen</PresentationFormat>
  <Paragraphs>61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Comic Sans MS</vt:lpstr>
      <vt:lpstr>Courier New</vt:lpstr>
      <vt:lpstr>Symbol</vt:lpstr>
      <vt:lpstr>Fred 2</vt:lpstr>
      <vt:lpstr>PowerPoint Presentation</vt:lpstr>
      <vt:lpstr>PowerPoint Presentation</vt:lpstr>
      <vt:lpstr>JAP24</vt:lpstr>
      <vt:lpstr>‘Experimental’ JAP24 setup – Pillars for accelerator performance</vt:lpstr>
      <vt:lpstr>Programme outline</vt:lpstr>
      <vt:lpstr>Organizational stuff 1/2</vt:lpstr>
      <vt:lpstr>Organizational stuff 2/2</vt:lpstr>
      <vt:lpstr>Group photo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Matteo Solfaroli Camillocci</cp:lastModifiedBy>
  <cp:revision>10267</cp:revision>
  <cp:lastPrinted>2014-08-28T12:09:23Z</cp:lastPrinted>
  <dcterms:created xsi:type="dcterms:W3CDTF">1601-01-01T00:00:00Z</dcterms:created>
  <dcterms:modified xsi:type="dcterms:W3CDTF">2024-12-10T08:15:31Z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