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6" r:id="rId2"/>
    <p:sldId id="268" r:id="rId3"/>
    <p:sldId id="28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9E7EA2-F1AF-4C92-B8CD-495E9FFEE11E}" v="10" dt="2024-12-05T08:28:49.592"/>
    <p1510:client id="{7C5FDC76-4E3F-4981-9EF2-74A8C109DD75}" v="12" dt="2024-12-06T10:16:39.80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/>
    <p:restoredTop sz="94686"/>
  </p:normalViewPr>
  <p:slideViewPr>
    <p:cSldViewPr snapToGrid="0" snapToObjects="1">
      <p:cViewPr varScale="1">
        <p:scale>
          <a:sx n="128" d="100"/>
          <a:sy n="128" d="100"/>
        </p:scale>
        <p:origin x="20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e Mirarchi" userId="6XLAIxGrAPmcj866OurxUnm4aso8mXRT028IIFv7m/c=" providerId="None" clId="Web-{25969138-13DC-42A7-ABFB-7605C3F0B75C}"/>
    <pc:docChg chg="modSld">
      <pc:chgData name="Daniele Mirarchi" userId="6XLAIxGrAPmcj866OurxUnm4aso8mXRT028IIFv7m/c=" providerId="None" clId="Web-{25969138-13DC-42A7-ABFB-7605C3F0B75C}" dt="2024-12-04T09:41:04.262" v="136" actId="20577"/>
      <pc:docMkLst>
        <pc:docMk/>
      </pc:docMkLst>
      <pc:sldChg chg="modSp">
        <pc:chgData name="Daniele Mirarchi" userId="6XLAIxGrAPmcj866OurxUnm4aso8mXRT028IIFv7m/c=" providerId="None" clId="Web-{25969138-13DC-42A7-ABFB-7605C3F0B75C}" dt="2024-12-04T09:41:04.262" v="136" actId="20577"/>
        <pc:sldMkLst>
          <pc:docMk/>
          <pc:sldMk cId="1811628747" sldId="268"/>
        </pc:sldMkLst>
        <pc:spChg chg="mod">
          <ac:chgData name="Daniele Mirarchi" userId="6XLAIxGrAPmcj866OurxUnm4aso8mXRT028IIFv7m/c=" providerId="None" clId="Web-{25969138-13DC-42A7-ABFB-7605C3F0B75C}" dt="2024-12-04T09:41:04.262" v="136" actId="20577"/>
          <ac:spMkLst>
            <pc:docMk/>
            <pc:sldMk cId="1811628747" sldId="268"/>
            <ac:spMk id="2" creationId="{00000000-0000-0000-0000-000000000000}"/>
          </ac:spMkLst>
        </pc:spChg>
      </pc:sldChg>
    </pc:docChg>
  </pc:docChgLst>
  <pc:docChgLst>
    <pc:chgData name="Helga Timko" userId="u1okfSbOUTi075XlRGox+quNGTB/0heo6U/seuzVGxc=" providerId="None" clId="Web-{7C5FDC76-4E3F-4981-9EF2-74A8C109DD75}"/>
    <pc:docChg chg="modSld">
      <pc:chgData name="Helga Timko" userId="u1okfSbOUTi075XlRGox+quNGTB/0heo6U/seuzVGxc=" providerId="None" clId="Web-{7C5FDC76-4E3F-4981-9EF2-74A8C109DD75}" dt="2024-12-06T10:16:39.809" v="11" actId="20577"/>
      <pc:docMkLst>
        <pc:docMk/>
      </pc:docMkLst>
      <pc:sldChg chg="modSp">
        <pc:chgData name="Helga Timko" userId="u1okfSbOUTi075XlRGox+quNGTB/0heo6U/seuzVGxc=" providerId="None" clId="Web-{7C5FDC76-4E3F-4981-9EF2-74A8C109DD75}" dt="2024-12-06T10:16:39.809" v="11" actId="20577"/>
        <pc:sldMkLst>
          <pc:docMk/>
          <pc:sldMk cId="1811628747" sldId="268"/>
        </pc:sldMkLst>
        <pc:spChg chg="mod">
          <ac:chgData name="Helga Timko" userId="u1okfSbOUTi075XlRGox+quNGTB/0heo6U/seuzVGxc=" providerId="None" clId="Web-{7C5FDC76-4E3F-4981-9EF2-74A8C109DD75}" dt="2024-12-06T10:16:39.809" v="11" actId="20577"/>
          <ac:spMkLst>
            <pc:docMk/>
            <pc:sldMk cId="1811628747" sldId="268"/>
            <ac:spMk id="2" creationId="{00000000-0000-0000-0000-000000000000}"/>
          </ac:spMkLst>
        </pc:spChg>
      </pc:sldChg>
    </pc:docChg>
  </pc:docChgLst>
  <pc:docChgLst>
    <pc:chgData name="Helga Timko" userId="u1okfSbOUTi075XlRGox+quNGTB/0heo6U/seuzVGxc=" providerId="None" clId="Web-{7B26EF3C-681A-4F30-8FB7-059F94D5806E}"/>
    <pc:docChg chg="modSld">
      <pc:chgData name="Helga Timko" userId="u1okfSbOUTi075XlRGox+quNGTB/0heo6U/seuzVGxc=" providerId="None" clId="Web-{7B26EF3C-681A-4F30-8FB7-059F94D5806E}" dt="2024-12-04T09:52:11.232" v="5" actId="20577"/>
      <pc:docMkLst>
        <pc:docMk/>
      </pc:docMkLst>
      <pc:sldChg chg="modSp">
        <pc:chgData name="Helga Timko" userId="u1okfSbOUTi075XlRGox+quNGTB/0heo6U/seuzVGxc=" providerId="None" clId="Web-{7B26EF3C-681A-4F30-8FB7-059F94D5806E}" dt="2024-12-04T09:52:11.232" v="5" actId="20577"/>
        <pc:sldMkLst>
          <pc:docMk/>
          <pc:sldMk cId="1811628747" sldId="268"/>
        </pc:sldMkLst>
        <pc:spChg chg="mod">
          <ac:chgData name="Helga Timko" userId="u1okfSbOUTi075XlRGox+quNGTB/0heo6U/seuzVGxc=" providerId="None" clId="Web-{7B26EF3C-681A-4F30-8FB7-059F94D5806E}" dt="2024-12-04T09:52:11.232" v="5" actId="20577"/>
          <ac:spMkLst>
            <pc:docMk/>
            <pc:sldMk cId="1811628747" sldId="268"/>
            <ac:spMk id="2" creationId="{00000000-0000-0000-0000-000000000000}"/>
          </ac:spMkLst>
        </pc:spChg>
      </pc:sldChg>
    </pc:docChg>
  </pc:docChgLst>
  <pc:docChgLst>
    <pc:chgData name="Cedric Hernalsteens" userId="EkN4ApnXw0ZPyRkW7ubCAnrs3kBQvHHblf1u+5VxTn0=" providerId="None" clId="Web-{4D9E7EA2-F1AF-4C92-B8CD-495E9FFEE11E}"/>
    <pc:docChg chg="modSld">
      <pc:chgData name="Cedric Hernalsteens" userId="EkN4ApnXw0ZPyRkW7ubCAnrs3kBQvHHblf1u+5VxTn0=" providerId="None" clId="Web-{4D9E7EA2-F1AF-4C92-B8CD-495E9FFEE11E}" dt="2024-12-05T08:28:47.232" v="11" actId="20577"/>
      <pc:docMkLst>
        <pc:docMk/>
      </pc:docMkLst>
      <pc:sldChg chg="modSp">
        <pc:chgData name="Cedric Hernalsteens" userId="EkN4ApnXw0ZPyRkW7ubCAnrs3kBQvHHblf1u+5VxTn0=" providerId="None" clId="Web-{4D9E7EA2-F1AF-4C92-B8CD-495E9FFEE11E}" dt="2024-12-05T08:28:47.232" v="11" actId="20577"/>
        <pc:sldMkLst>
          <pc:docMk/>
          <pc:sldMk cId="1811628747" sldId="268"/>
        </pc:sldMkLst>
        <pc:spChg chg="mod">
          <ac:chgData name="Cedric Hernalsteens" userId="EkN4ApnXw0ZPyRkW7ubCAnrs3kBQvHHblf1u+5VxTn0=" providerId="None" clId="Web-{4D9E7EA2-F1AF-4C92-B8CD-495E9FFEE11E}" dt="2024-12-05T08:28:47.232" v="11" actId="20577"/>
          <ac:spMkLst>
            <pc:docMk/>
            <pc:sldMk cId="1811628747" sldId="268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December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6 December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Session 2 and Session 3 </a:t>
            </a:r>
            <a:br>
              <a:rPr lang="en-US" dirty="0"/>
            </a:br>
            <a:r>
              <a:rPr lang="en-US" dirty="0"/>
              <a:t>Joint Discussion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F. </a:t>
            </a:r>
            <a:r>
              <a:rPr lang="en-GB" dirty="0" err="1"/>
              <a:t>Asvesta</a:t>
            </a:r>
            <a:r>
              <a:rPr lang="en-GB" dirty="0"/>
              <a:t>, C. </a:t>
            </a:r>
            <a:r>
              <a:rPr lang="en-GB" dirty="0" err="1"/>
              <a:t>Hernalsteens</a:t>
            </a:r>
            <a:r>
              <a:rPr lang="en-GB" dirty="0"/>
              <a:t>, D. </a:t>
            </a:r>
            <a:r>
              <a:rPr lang="en-GB" dirty="0" err="1"/>
              <a:t>Mirarchi</a:t>
            </a:r>
            <a:r>
              <a:rPr lang="en-GB" dirty="0"/>
              <a:t>, H. Timko</a:t>
            </a:r>
          </a:p>
          <a:p>
            <a:r>
              <a:rPr lang="en-GB" dirty="0"/>
              <a:t>11</a:t>
            </a:r>
            <a:r>
              <a:rPr lang="en-GB" baseline="30000" dirty="0"/>
              <a:t>th</a:t>
            </a:r>
            <a:r>
              <a:rPr lang="en-GB" dirty="0"/>
              <a:t> December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439" y="1058863"/>
            <a:ext cx="11791949" cy="5265737"/>
          </a:xfrm>
        </p:spPr>
        <p:txBody>
          <a:bodyPr vert="horz" lIns="0" tIns="0" rIns="0" bIns="0" rtlCol="0" anchor="t">
            <a:normAutofit fontScale="92500" lnSpcReduction="20000"/>
          </a:bodyPr>
          <a:lstStyle/>
          <a:p>
            <a:r>
              <a:rPr lang="en-US" sz="1800" dirty="0"/>
              <a:t>BCMS or standard or even hybrid for HL-LHC?</a:t>
            </a:r>
            <a:endParaRPr lang="en-US" sz="1800" dirty="0">
              <a:cs typeface="Arial"/>
            </a:endParaRPr>
          </a:p>
          <a:p>
            <a:pPr lvl="1"/>
            <a:r>
              <a:rPr lang="en-US" dirty="0"/>
              <a:t>Apart from the baseline standard scheme, what do we consider for HL-LHC operation?</a:t>
            </a:r>
          </a:p>
          <a:p>
            <a:pPr lvl="1"/>
            <a:r>
              <a:rPr lang="en-US" dirty="0"/>
              <a:t>What are the implications for losses, e-cloud, and operational performance?</a:t>
            </a:r>
          </a:p>
          <a:p>
            <a:r>
              <a:rPr lang="en-US" sz="1800" dirty="0"/>
              <a:t>Filling schemes for 2025</a:t>
            </a:r>
            <a:endParaRPr lang="en-US" sz="1800" dirty="0">
              <a:cs typeface="Arial"/>
            </a:endParaRPr>
          </a:p>
          <a:p>
            <a:pPr lvl="1" indent="-261620"/>
            <a:r>
              <a:rPr lang="en-US" dirty="0"/>
              <a:t>p beams: can we converge on a few options?</a:t>
            </a:r>
            <a:endParaRPr lang="en-US" dirty="0">
              <a:cs typeface="Arial"/>
            </a:endParaRPr>
          </a:p>
          <a:p>
            <a:pPr lvl="1" indent="-261620"/>
            <a:r>
              <a:rPr lang="en-US" dirty="0"/>
              <a:t>Pb beams: </a:t>
            </a:r>
            <a:r>
              <a:rPr lang="en-US" dirty="0">
                <a:solidFill>
                  <a:srgbClr val="181818"/>
                </a:solidFill>
                <a:latin typeface="Arial"/>
                <a:cs typeface="Arial"/>
              </a:rPr>
              <a:t>any option to improve very long Pb filling?</a:t>
            </a:r>
          </a:p>
          <a:p>
            <a:r>
              <a:rPr lang="en-US" sz="1900" dirty="0"/>
              <a:t>LHC intensity limitations:</a:t>
            </a:r>
            <a:endParaRPr lang="en-US" sz="1900" b="0" dirty="0">
              <a:cs typeface="Arial"/>
            </a:endParaRPr>
          </a:p>
          <a:p>
            <a:pPr lvl="1" indent="-261620"/>
            <a:r>
              <a:rPr lang="en-US" sz="1700" dirty="0"/>
              <a:t>Do we have enough information to remove 1.6e11 ppb limitations in LHC? If yes, what’s the next target and strategy to achieve it?</a:t>
            </a:r>
            <a:endParaRPr lang="en-US" sz="1700" dirty="0">
              <a:cs typeface="Arial"/>
            </a:endParaRPr>
          </a:p>
          <a:p>
            <a:r>
              <a:rPr lang="en-US" sz="1900" dirty="0"/>
              <a:t>LHC optics design of 2025: </a:t>
            </a:r>
            <a:endParaRPr lang="en-US" sz="1900" b="0" dirty="0">
              <a:cs typeface="Arial"/>
            </a:endParaRPr>
          </a:p>
          <a:p>
            <a:pPr lvl="1" indent="-261620"/>
            <a:r>
              <a:rPr lang="en-US" sz="1700" dirty="0"/>
              <a:t>Following lessons learnt in 2024, can we aim at a vertical dispersion free IR7?</a:t>
            </a:r>
            <a:endParaRPr lang="en-US" sz="1700" dirty="0">
              <a:cs typeface="Arial"/>
            </a:endParaRPr>
          </a:p>
          <a:p>
            <a:r>
              <a:rPr lang="en-US" sz="1800" dirty="0"/>
              <a:t>LHC injection and start-of-ramp losses for protons and ions</a:t>
            </a:r>
            <a:endParaRPr lang="en-US" sz="1800" dirty="0">
              <a:cs typeface="Arial"/>
            </a:endParaRPr>
          </a:p>
          <a:p>
            <a:pPr lvl="1"/>
            <a:r>
              <a:rPr lang="en-US" dirty="0"/>
              <a:t>What are the bottlenecks?</a:t>
            </a:r>
          </a:p>
          <a:p>
            <a:pPr lvl="1"/>
            <a:r>
              <a:rPr lang="en-US" dirty="0"/>
              <a:t>What is our strategy?</a:t>
            </a:r>
          </a:p>
          <a:p>
            <a:r>
              <a:rPr lang="en-US" sz="1800" dirty="0">
                <a:cs typeface="Arial"/>
              </a:rPr>
              <a:t>Injectors:</a:t>
            </a:r>
          </a:p>
          <a:p>
            <a:pPr lvl="1" indent="-261620"/>
            <a:r>
              <a:rPr lang="en-US" dirty="0">
                <a:cs typeface="Arial"/>
              </a:rPr>
              <a:t>p beams: </a:t>
            </a:r>
            <a:r>
              <a:rPr lang="en-US" dirty="0">
                <a:solidFill>
                  <a:srgbClr val="181818"/>
                </a:solidFill>
                <a:latin typeface="Arial"/>
                <a:cs typeface="Arial"/>
              </a:rPr>
              <a:t>Do we have any intensity limitations and are we ready for the demanding new users?</a:t>
            </a:r>
          </a:p>
          <a:p>
            <a:pPr lvl="1" indent="-261620"/>
            <a:r>
              <a:rPr lang="en-US">
                <a:solidFill>
                  <a:srgbClr val="181818"/>
                </a:solidFill>
                <a:latin typeface="Arial"/>
                <a:cs typeface="Arial"/>
              </a:rPr>
              <a:t>Pb beams: Which are the remaining bottlenecks for ions and how we can further improve?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 December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JAP’24 workshop | Session 2/3 discussion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105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Session 2 and Session 3  Joint Discussion</vt:lpstr>
      <vt:lpstr>Topics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Helga Timko</dc:creator>
  <cp:lastModifiedBy>Helga Timko</cp:lastModifiedBy>
  <cp:revision>69</cp:revision>
  <dcterms:created xsi:type="dcterms:W3CDTF">2023-09-29T12:59:51Z</dcterms:created>
  <dcterms:modified xsi:type="dcterms:W3CDTF">2024-12-06T10:16:42Z</dcterms:modified>
</cp:coreProperties>
</file>