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6" r:id="rId2"/>
    <p:sldId id="268" r:id="rId3"/>
    <p:sldId id="313" r:id="rId4"/>
    <p:sldId id="308" r:id="rId5"/>
    <p:sldId id="300" r:id="rId6"/>
    <p:sldId id="309" r:id="rId7"/>
    <p:sldId id="301" r:id="rId8"/>
    <p:sldId id="302" r:id="rId9"/>
    <p:sldId id="310" r:id="rId10"/>
    <p:sldId id="312" r:id="rId11"/>
    <p:sldId id="314" r:id="rId12"/>
    <p:sldId id="304" r:id="rId13"/>
    <p:sldId id="311" r:id="rId14"/>
    <p:sldId id="305" r:id="rId15"/>
    <p:sldId id="306" r:id="rId16"/>
    <p:sldId id="30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E4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918C50-E760-21D1-B4A6-65C2182130D4}" v="160" dt="2024-08-08T12:15:50.281"/>
    <p1510:client id="{FD66F0E8-F685-A64F-A954-1B29FEFDE948}" v="1661" dt="2024-08-08T12:33:24.526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/>
    <p:restoredTop sz="94681"/>
  </p:normalViewPr>
  <p:slideViewPr>
    <p:cSldViewPr snapToGrid="0" snapToObjects="1">
      <p:cViewPr>
        <p:scale>
          <a:sx n="101" d="100"/>
          <a:sy n="101" d="100"/>
        </p:scale>
        <p:origin x="992" y="5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8/8/24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8/8/24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SixTrack: a sim tool keeping a record of the position and momentum of a particle in the LHC as it passes through each element of the accelerator (element=crystal, collimator, cavity, magents, ect.) </a:t>
            </a:r>
            <a:endParaRPr lang="en-US" dirty="0">
              <a:cs typeface="Arial"/>
            </a:endParaRPr>
          </a:p>
          <a:p>
            <a:pPr marL="342900" indent="-342900">
              <a:buChar char="•"/>
            </a:pPr>
            <a:r>
              <a:rPr lang="en-US" b="0" dirty="0">
                <a:ea typeface="+mn-lt"/>
                <a:cs typeface="+mn-lt"/>
              </a:rPr>
              <a:t>Simulates 60 particles at a time 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buChar char="•"/>
            </a:pPr>
            <a:r>
              <a:rPr lang="en-US" b="0" dirty="0">
                <a:ea typeface="+mn-lt"/>
                <a:cs typeface="+mn-lt"/>
              </a:rPr>
              <a:t>Runs the simulation for 100,000 to 1,000,000 loops around the ring</a:t>
            </a:r>
          </a:p>
          <a:p>
            <a:pPr marL="342900" indent="-342900">
              <a:buChar char="•"/>
            </a:pPr>
            <a:r>
              <a:rPr lang="en-US" b="0" dirty="0">
                <a:cs typeface="Arial"/>
              </a:rPr>
              <a:t>Collimator and Crystal Positions are determined by a python script (which is then compared to the Logbook and Timber (</a:t>
            </a:r>
          </a:p>
          <a:p>
            <a:endParaRPr lang="en-US" dirty="0"/>
          </a:p>
          <a:p>
            <a:r>
              <a:rPr lang="en-US" b="0" i="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</a:rPr>
              <a:t>SixTrack tracks many particles through the accelerator lattice. It calculates the particles' positions and momenta at each element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840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SixTrack: a sim tool keeping a record of the postion and momentum of a particle in the LHC as it passes through each element of the acceletor (element=crystal, collimator, cavity, magents, ect.) </a:t>
            </a:r>
            <a:endParaRPr lang="en-US" dirty="0">
              <a:cs typeface="Arial"/>
            </a:endParaRPr>
          </a:p>
          <a:p>
            <a:pPr marL="342900" indent="-342900">
              <a:buChar char="•"/>
            </a:pPr>
            <a:r>
              <a:rPr lang="en-US" b="0" dirty="0">
                <a:ea typeface="+mn-lt"/>
                <a:cs typeface="+mn-lt"/>
              </a:rPr>
              <a:t>Simulates 60 particles at a time 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buChar char="•"/>
            </a:pPr>
            <a:r>
              <a:rPr lang="en-US" b="0" dirty="0">
                <a:ea typeface="+mn-lt"/>
                <a:cs typeface="+mn-lt"/>
              </a:rPr>
              <a:t>Runs the simulation for 100,000 to 1,000,000 loops around the ring</a:t>
            </a:r>
          </a:p>
          <a:p>
            <a:pPr marL="342900" indent="-342900">
              <a:buChar char="•"/>
            </a:pPr>
            <a:r>
              <a:rPr lang="en-US" b="0" dirty="0">
                <a:cs typeface="Arial"/>
              </a:rPr>
              <a:t>Collimator and Crystal Positions are determined by a python script (which is then compared to the Logbook and Timber (</a:t>
            </a:r>
          </a:p>
          <a:p>
            <a:endParaRPr lang="en-US" dirty="0"/>
          </a:p>
          <a:p>
            <a:r>
              <a:rPr lang="en-US" b="0" i="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</a:rPr>
              <a:t>SixTrack tracks many particles through the accelerator lattice. It calculates the particles' positions and momenta at each element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71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8 August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Francie Wharton | Simulating and Analyzing Crystal Channelling in the Large Hadron Collider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F9C442-F8DE-FED8-7F67-F0B92087A7F0}"/>
              </a:ext>
            </a:extLst>
          </p:cNvPr>
          <p:cNvSpPr/>
          <p:nvPr/>
        </p:nvSpPr>
        <p:spPr>
          <a:xfrm>
            <a:off x="4802377" y="550984"/>
            <a:ext cx="3645876" cy="2579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Simulating and Analyzing Crystal Channeling in the Large Hadron Collider</a:t>
            </a:r>
            <a:endParaRPr lang="en-US" dirty="0"/>
          </a:p>
          <a:p>
            <a:endParaRPr lang="en-US" dirty="0">
              <a:cs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dirty="0"/>
              <a:t>Francie Wharton</a:t>
            </a:r>
            <a:endParaRPr lang="en-US" dirty="0"/>
          </a:p>
          <a:p>
            <a:r>
              <a:rPr lang="en-GB" b="0" dirty="0"/>
              <a:t>August 9th, 2024</a:t>
            </a:r>
            <a:endParaRPr lang="en-GB" b="0" dirty="0">
              <a:cs typeface="Arial"/>
            </a:endParaRPr>
          </a:p>
        </p:txBody>
      </p:sp>
      <p:pic>
        <p:nvPicPr>
          <p:cNvPr id="4" name="Picture 3" descr="A green and white logo with a yellow border&#10;&#10;Description automatically generated">
            <a:extLst>
              <a:ext uri="{FF2B5EF4-FFF2-40B4-BE49-F238E27FC236}">
                <a16:creationId xmlns:a16="http://schemas.microsoft.com/office/drawing/2014/main" id="{67B06A5E-F5C2-35B8-410E-F44479142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01" y="498231"/>
            <a:ext cx="2309447" cy="2327031"/>
          </a:xfrm>
          <a:prstGeom prst="rect">
            <a:avLst/>
          </a:prstGeom>
        </p:spPr>
      </p:pic>
      <p:pic>
        <p:nvPicPr>
          <p:cNvPr id="5" name="Picture 4" descr="A yellow letter m on a blue background&#10;&#10;Description automatically generated">
            <a:extLst>
              <a:ext uri="{FF2B5EF4-FFF2-40B4-BE49-F238E27FC236}">
                <a16:creationId xmlns:a16="http://schemas.microsoft.com/office/drawing/2014/main" id="{B702C1D6-9709-96AE-601F-0EE5BDB96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718" y="550985"/>
            <a:ext cx="2280872" cy="2362200"/>
          </a:xfrm>
          <a:prstGeom prst="rect">
            <a:avLst/>
          </a:prstGeom>
        </p:spPr>
      </p:pic>
      <p:pic>
        <p:nvPicPr>
          <p:cNvPr id="7" name="Picture 6" descr="A blue and gold logo&#10;&#10;Description automatically generated">
            <a:extLst>
              <a:ext uri="{FF2B5EF4-FFF2-40B4-BE49-F238E27FC236}">
                <a16:creationId xmlns:a16="http://schemas.microsoft.com/office/drawing/2014/main" id="{398E5B52-39D8-6752-FC8A-ECD55EE89B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1008" y="671704"/>
            <a:ext cx="2117435" cy="2120761"/>
          </a:xfrm>
          <a:prstGeom prst="rect">
            <a:avLst/>
          </a:prstGeom>
        </p:spPr>
      </p:pic>
      <p:pic>
        <p:nvPicPr>
          <p:cNvPr id="9" name="Picture 8" descr="A blue logo with text&#10;&#10;Description automatically generated">
            <a:extLst>
              <a:ext uri="{FF2B5EF4-FFF2-40B4-BE49-F238E27FC236}">
                <a16:creationId xmlns:a16="http://schemas.microsoft.com/office/drawing/2014/main" id="{A5B4F6B0-0EB7-1FED-30D7-FDE549AF3A3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491" t="7930" r="4838" b="2622"/>
          <a:stretch/>
        </p:blipFill>
        <p:spPr>
          <a:xfrm>
            <a:off x="3584465" y="550983"/>
            <a:ext cx="2296836" cy="239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SixTrack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24599" y="2505077"/>
            <a:ext cx="5669328" cy="2322512"/>
          </a:xfrm>
          <a:ln w="19050">
            <a:solidFill>
              <a:schemeClr val="tx1"/>
            </a:solidFill>
          </a:ln>
        </p:spPr>
        <p:txBody>
          <a:bodyPr vert="horz" lIns="182880" tIns="182880" rIns="182880" bIns="182880" rtlCol="0" anchor="t"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What is SixTrack?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  <a:ea typeface="+mn-lt"/>
                <a:cs typeface="+mn-lt"/>
              </a:rPr>
              <a:t>A simulation tool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>
                <a:solidFill>
                  <a:schemeClr val="tx1"/>
                </a:solidFill>
                <a:ea typeface="+mn-lt"/>
                <a:cs typeface="+mn-lt"/>
              </a:rPr>
              <a:t>Tracks </a:t>
            </a:r>
            <a:r>
              <a:rPr lang="en-US" b="0" dirty="0">
                <a:solidFill>
                  <a:schemeClr val="tx1"/>
                </a:solidFill>
                <a:ea typeface="+mn-lt"/>
                <a:cs typeface="+mn-lt"/>
              </a:rPr>
              <a:t>position and momentum of particles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  <a:ea typeface="+mn-lt"/>
                <a:cs typeface="+mn-lt"/>
              </a:rPr>
              <a:t>Records interactions of particles with elements of the accelerator</a:t>
            </a:r>
            <a:endParaRPr lang="en-US" b="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AFE8C-7DE5-0043-B424-8099DF514DFC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5CA6C66C-C004-CD3A-4C03-0F26719C4C03}"/>
              </a:ext>
            </a:extLst>
          </p:cNvPr>
          <p:cNvSpPr txBox="1">
            <a:spLocks/>
          </p:cNvSpPr>
          <p:nvPr/>
        </p:nvSpPr>
        <p:spPr>
          <a:xfrm>
            <a:off x="8978900" y="0"/>
            <a:ext cx="3223640" cy="289729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bg1"/>
                </a:solidFill>
              </a:rPr>
              <a:t>Run SixTrack simulations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58F4606-81C8-AC7D-C46F-CD7E071284BF}"/>
              </a:ext>
            </a:extLst>
          </p:cNvPr>
          <p:cNvSpPr txBox="1">
            <a:spLocks/>
          </p:cNvSpPr>
          <p:nvPr/>
        </p:nvSpPr>
        <p:spPr>
          <a:xfrm>
            <a:off x="407987" y="1439335"/>
            <a:ext cx="5916612" cy="232251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181818"/>
                </a:solidFill>
                <a:ea typeface="+mn-lt"/>
                <a:cs typeface="+mn-lt"/>
              </a:rPr>
              <a:t>Main Goals: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b="0" dirty="0">
                <a:solidFill>
                  <a:srgbClr val="181818"/>
                </a:solidFill>
                <a:ea typeface="+mn-lt"/>
                <a:cs typeface="+mn-lt"/>
              </a:rPr>
              <a:t>Learn how to use SixTrack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b="0" dirty="0">
                <a:solidFill>
                  <a:srgbClr val="181818"/>
                </a:solidFill>
                <a:ea typeface="+mn-lt"/>
                <a:cs typeface="+mn-lt"/>
              </a:rPr>
              <a:t>Use SixTrack to simulate results of a recent Machine Development (MD)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b="0" dirty="0">
                <a:solidFill>
                  <a:srgbClr val="181818"/>
                </a:solidFill>
                <a:ea typeface="+mn-lt"/>
                <a:cs typeface="+mn-lt"/>
              </a:rPr>
              <a:t>Compare results to recent paper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dirty="0">
              <a:cs typeface="Arial"/>
            </a:endParaRPr>
          </a:p>
        </p:txBody>
      </p:sp>
      <p:pic>
        <p:nvPicPr>
          <p:cNvPr id="13" name="Picture 12" descr="A diagram of a curved object&#10;&#10;Description automatically generated">
            <a:extLst>
              <a:ext uri="{FF2B5EF4-FFF2-40B4-BE49-F238E27FC236}">
                <a16:creationId xmlns:a16="http://schemas.microsoft.com/office/drawing/2014/main" id="{2983F21D-2052-A769-F882-DB7EBA2807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56" r="10111"/>
          <a:stretch/>
        </p:blipFill>
        <p:spPr>
          <a:xfrm>
            <a:off x="179387" y="3538539"/>
            <a:ext cx="5916613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28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and editing input files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AFE8C-7DE5-0043-B424-8099DF514DFC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5CA6C66C-C004-CD3A-4C03-0F26719C4C03}"/>
              </a:ext>
            </a:extLst>
          </p:cNvPr>
          <p:cNvSpPr txBox="1">
            <a:spLocks/>
          </p:cNvSpPr>
          <p:nvPr/>
        </p:nvSpPr>
        <p:spPr>
          <a:xfrm>
            <a:off x="8978900" y="0"/>
            <a:ext cx="3223640" cy="289729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bg1"/>
                </a:solidFill>
              </a:rPr>
              <a:t>Run SixTrack simulations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58F4606-81C8-AC7D-C46F-CD7E071284BF}"/>
              </a:ext>
            </a:extLst>
          </p:cNvPr>
          <p:cNvSpPr txBox="1">
            <a:spLocks/>
          </p:cNvSpPr>
          <p:nvPr/>
        </p:nvSpPr>
        <p:spPr>
          <a:xfrm>
            <a:off x="407988" y="1838151"/>
            <a:ext cx="6404293" cy="3044998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Aim: simulate multi-turn efficiency &amp; compare to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cs typeface="Arial"/>
              </a:rPr>
              <a:t>Find collimator/crystal </a:t>
            </a:r>
            <a:r>
              <a:rPr lang="en-US" sz="2400" b="0">
                <a:cs typeface="Arial"/>
              </a:rPr>
              <a:t>settings</a:t>
            </a:r>
            <a:endParaRPr lang="en-US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cs typeface="Arial"/>
              </a:rPr>
              <a:t>Use various logging systems to find </a:t>
            </a:r>
            <a:r>
              <a:rPr lang="en-US" sz="2100">
                <a:cs typeface="Arial"/>
              </a:rPr>
              <a:t>settings</a:t>
            </a:r>
            <a:endParaRPr lang="en-US" sz="2100" b="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cs typeface="Arial"/>
              </a:rPr>
              <a:t>Edit settings</a:t>
            </a:r>
            <a:r>
              <a:rPr lang="en-US" sz="2400" b="0">
                <a:cs typeface="Arial"/>
              </a:rPr>
              <a:t> -&gt; Input file</a:t>
            </a:r>
            <a:endParaRPr lang="en-US" sz="2400" b="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cs typeface="Arial"/>
              </a:rPr>
              <a:t>Run </a:t>
            </a:r>
            <a:r>
              <a:rPr lang="en-US" sz="2400" b="0">
                <a:cs typeface="Arial"/>
              </a:rPr>
              <a:t>MAD-X</a:t>
            </a:r>
            <a:endParaRPr lang="en-US" sz="2400" b="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cs typeface="Arial"/>
              </a:rPr>
              <a:t>Run </a:t>
            </a:r>
            <a:r>
              <a:rPr lang="en-US" sz="2400" b="0" err="1">
                <a:cs typeface="Arial"/>
              </a:rPr>
              <a:t>SixTrack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cs typeface="Arial"/>
              </a:rPr>
              <a:t>Repeat for all energy levels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cs typeface="Arial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A9C005D-4991-EFDF-259D-2CEF40E078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241805"/>
              </p:ext>
            </p:extLst>
          </p:nvPr>
        </p:nvGraphicFramePr>
        <p:xfrm>
          <a:off x="7164903" y="1620223"/>
          <a:ext cx="1773922" cy="361755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773922">
                  <a:extLst>
                    <a:ext uri="{9D8B030D-6E8A-4147-A177-3AD203B41FA5}">
                      <a16:colId xmlns:a16="http://schemas.microsoft.com/office/drawing/2014/main" val="1553254077"/>
                    </a:ext>
                  </a:extLst>
                </a:gridCol>
              </a:tblGrid>
              <a:tr h="92580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Energy Level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263987890"/>
                  </a:ext>
                </a:extLst>
              </a:tr>
              <a:tr h="53834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2400" dirty="0"/>
                        <a:t>450 GeV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817872730"/>
                  </a:ext>
                </a:extLst>
              </a:tr>
              <a:tr h="538349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1000 GeV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795290217"/>
                  </a:ext>
                </a:extLst>
              </a:tr>
              <a:tr h="538349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3000 GeV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3916669608"/>
                  </a:ext>
                </a:extLst>
              </a:tr>
              <a:tr h="538349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5000 GeV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46350011"/>
                  </a:ext>
                </a:extLst>
              </a:tr>
              <a:tr h="538349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6800 GeV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3016602529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D9C2D782-3A32-4C01-158F-1529A65AF02F}"/>
              </a:ext>
            </a:extLst>
          </p:cNvPr>
          <p:cNvSpPr txBox="1"/>
          <p:nvPr/>
        </p:nvSpPr>
        <p:spPr>
          <a:xfrm>
            <a:off x="10405351" y="2589249"/>
            <a:ext cx="12631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2400" b="1" dirty="0"/>
              <a:t>Injection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17A742-8DF4-F818-E3E6-EE2567DEC8AA}"/>
              </a:ext>
            </a:extLst>
          </p:cNvPr>
          <p:cNvSpPr txBox="1"/>
          <p:nvPr/>
        </p:nvSpPr>
        <p:spPr>
          <a:xfrm>
            <a:off x="10025330" y="4805170"/>
            <a:ext cx="168597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2400" b="1" dirty="0"/>
              <a:t>Top-Energy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B28B7A-A575-8E5E-1C85-349FF8C0C615}"/>
              </a:ext>
            </a:extLst>
          </p:cNvPr>
          <p:cNvSpPr txBox="1"/>
          <p:nvPr/>
        </p:nvSpPr>
        <p:spPr>
          <a:xfrm>
            <a:off x="9546878" y="3496402"/>
            <a:ext cx="216442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400" b="1" dirty="0"/>
              <a:t>Intermediate energies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1C44F6-DA6F-E368-58D1-4F73F220ABFE}"/>
              </a:ext>
            </a:extLst>
          </p:cNvPr>
          <p:cNvCxnSpPr>
            <a:cxnSpLocks/>
          </p:cNvCxnSpPr>
          <p:nvPr/>
        </p:nvCxnSpPr>
        <p:spPr>
          <a:xfrm flipH="1" flipV="1">
            <a:off x="8938825" y="2782557"/>
            <a:ext cx="1197993" cy="1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D3A70EF-025E-A3D8-C077-05F0D6137F70}"/>
              </a:ext>
            </a:extLst>
          </p:cNvPr>
          <p:cNvCxnSpPr>
            <a:cxnSpLocks/>
          </p:cNvCxnSpPr>
          <p:nvPr/>
        </p:nvCxnSpPr>
        <p:spPr>
          <a:xfrm flipH="1">
            <a:off x="8978900" y="4989837"/>
            <a:ext cx="896938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ight Bracket 28">
            <a:extLst>
              <a:ext uri="{FF2B5EF4-FFF2-40B4-BE49-F238E27FC236}">
                <a16:creationId xmlns:a16="http://schemas.microsoft.com/office/drawing/2014/main" id="{2C9F9D3F-D785-C109-13F1-CAF433DB3634}"/>
              </a:ext>
            </a:extLst>
          </p:cNvPr>
          <p:cNvSpPr/>
          <p:nvPr/>
        </p:nvSpPr>
        <p:spPr>
          <a:xfrm>
            <a:off x="8988876" y="3290760"/>
            <a:ext cx="292284" cy="1161256"/>
          </a:xfrm>
          <a:prstGeom prst="rightBracket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69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DC98DB8E-0B3F-9F9C-FCD2-FD36CE4E9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858" y="1272498"/>
            <a:ext cx="5823101" cy="400288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the simulation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BFC41-B809-5540-B09D-AFCC4BAA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4B21-4863-9E4D-B566-5F131D363528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23F2D48-9057-4D4F-823C-01F63A3A6F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1673377"/>
              </p:ext>
            </p:extLst>
          </p:nvPr>
        </p:nvGraphicFramePr>
        <p:xfrm>
          <a:off x="270640" y="2143165"/>
          <a:ext cx="5853112" cy="282831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06512">
                  <a:extLst>
                    <a:ext uri="{9D8B030D-6E8A-4147-A177-3AD203B41FA5}">
                      <a16:colId xmlns:a16="http://schemas.microsoft.com/office/drawing/2014/main" val="1784709364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1951019962"/>
                    </a:ext>
                  </a:extLst>
                </a:gridCol>
                <a:gridCol w="1622822">
                  <a:extLst>
                    <a:ext uri="{9D8B030D-6E8A-4147-A177-3AD203B41FA5}">
                      <a16:colId xmlns:a16="http://schemas.microsoft.com/office/drawing/2014/main" val="750946834"/>
                    </a:ext>
                  </a:extLst>
                </a:gridCol>
                <a:gridCol w="1463278">
                  <a:extLst>
                    <a:ext uri="{9D8B030D-6E8A-4147-A177-3AD203B41FA5}">
                      <a16:colId xmlns:a16="http://schemas.microsoft.com/office/drawing/2014/main" val="2143049330"/>
                    </a:ext>
                  </a:extLst>
                </a:gridCol>
              </a:tblGrid>
              <a:tr h="658145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Energy Level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dirty="0"/>
                        <a:t>Total Particles [10</a:t>
                      </a:r>
                      <a:r>
                        <a:rPr lang="en-US" sz="1800" baseline="30000" dirty="0"/>
                        <a:t>6</a:t>
                      </a:r>
                      <a:r>
                        <a:rPr lang="en-US" sz="1800" dirty="0"/>
                        <a:t>]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dirty="0"/>
                        <a:t>Channeled Particles [10</a:t>
                      </a:r>
                      <a:r>
                        <a:rPr lang="en-US" sz="1800" baseline="30000" dirty="0"/>
                        <a:t>6</a:t>
                      </a:r>
                      <a:r>
                        <a:rPr lang="en-US" sz="1800" dirty="0"/>
                        <a:t>]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dirty="0"/>
                        <a:t>Channeling Efficiency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560595913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dirty="0"/>
                        <a:t>450 GeV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b="0" i="0" u="none" strike="noStrike" noProof="0" dirty="0">
                          <a:latin typeface="Arial"/>
                        </a:rPr>
                        <a:t>8.96 </a:t>
                      </a:r>
                      <a:endParaRPr lang="en-US" sz="1800" b="0" i="0" u="none" strike="noStrike" baseline="30000" noProof="0" dirty="0">
                        <a:latin typeface="Arial"/>
                      </a:endParaRP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7.48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83.51%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969136092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1000 GeV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9.52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/>
                        <a:t>7.99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83.90%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82485704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3000 GeV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9.81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8.41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85.76%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4030215814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5000 GeV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9.78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8.27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84.54%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788483600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6800 GeV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/>
                        <a:t>9.78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8.06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dirty="0"/>
                        <a:t>82.40%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478869616"/>
                  </a:ext>
                </a:extLst>
              </a:tr>
            </a:tbl>
          </a:graphicData>
        </a:graphic>
      </p:graphicFrame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3DA55EB-BC7B-D79A-1171-87A1558C64FC}"/>
              </a:ext>
            </a:extLst>
          </p:cNvPr>
          <p:cNvSpPr txBox="1">
            <a:spLocks/>
          </p:cNvSpPr>
          <p:nvPr/>
        </p:nvSpPr>
        <p:spPr>
          <a:xfrm>
            <a:off x="8978900" y="0"/>
            <a:ext cx="3223640" cy="289729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bg1"/>
                </a:solidFill>
              </a:rPr>
              <a:t>Run SixTrack simulations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C8BB97-DFEB-36BD-C9D5-918F65219C29}"/>
              </a:ext>
            </a:extLst>
          </p:cNvPr>
          <p:cNvCxnSpPr>
            <a:cxnSpLocks/>
          </p:cNvCxnSpPr>
          <p:nvPr/>
        </p:nvCxnSpPr>
        <p:spPr>
          <a:xfrm flipV="1">
            <a:off x="7052381" y="3429000"/>
            <a:ext cx="237419" cy="228912"/>
          </a:xfrm>
          <a:prstGeom prst="straightConnector1">
            <a:avLst/>
          </a:prstGeom>
          <a:ln w="412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6461FF4-E4BD-A895-BFD4-6CE64C7BA188}"/>
              </a:ext>
            </a:extLst>
          </p:cNvPr>
          <p:cNvCxnSpPr>
            <a:cxnSpLocks/>
          </p:cNvCxnSpPr>
          <p:nvPr/>
        </p:nvCxnSpPr>
        <p:spPr>
          <a:xfrm>
            <a:off x="8978900" y="1734582"/>
            <a:ext cx="1257300" cy="933932"/>
          </a:xfrm>
          <a:prstGeom prst="straightConnector1">
            <a:avLst/>
          </a:prstGeom>
          <a:ln w="412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84228DC-32E8-2A3C-7016-69ABC99B0FD7}"/>
              </a:ext>
            </a:extLst>
          </p:cNvPr>
          <p:cNvCxnSpPr>
            <a:cxnSpLocks/>
          </p:cNvCxnSpPr>
          <p:nvPr/>
        </p:nvCxnSpPr>
        <p:spPr>
          <a:xfrm flipV="1">
            <a:off x="7458542" y="1734582"/>
            <a:ext cx="1215558" cy="1437822"/>
          </a:xfrm>
          <a:prstGeom prst="straightConnector1">
            <a:avLst/>
          </a:prstGeom>
          <a:ln w="412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44E6039-D556-58EB-57D1-0C82D913B7F2}"/>
              </a:ext>
            </a:extLst>
          </p:cNvPr>
          <p:cNvCxnSpPr>
            <a:cxnSpLocks/>
          </p:cNvCxnSpPr>
          <p:nvPr/>
        </p:nvCxnSpPr>
        <p:spPr>
          <a:xfrm>
            <a:off x="10477500" y="2908300"/>
            <a:ext cx="1076209" cy="1714500"/>
          </a:xfrm>
          <a:prstGeom prst="straightConnector1">
            <a:avLst/>
          </a:prstGeom>
          <a:ln w="412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703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the simulation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BFC41-B809-5540-B09D-AFCC4BAA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4B21-4863-9E4D-B566-5F131D363528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3DA55EB-BC7B-D79A-1171-87A1558C64FC}"/>
              </a:ext>
            </a:extLst>
          </p:cNvPr>
          <p:cNvSpPr txBox="1">
            <a:spLocks/>
          </p:cNvSpPr>
          <p:nvPr/>
        </p:nvSpPr>
        <p:spPr>
          <a:xfrm>
            <a:off x="8978900" y="0"/>
            <a:ext cx="3223640" cy="289729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bg1"/>
                </a:solidFill>
              </a:rPr>
              <a:t>Run SixTrack simulations</a:t>
            </a:r>
          </a:p>
        </p:txBody>
      </p:sp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ADCC7409-0EA9-B6C1-0733-F364AE178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705" y="2322348"/>
            <a:ext cx="5871673" cy="239248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ACA62F-8039-BFB8-6885-F6F202D261F4}"/>
              </a:ext>
            </a:extLst>
          </p:cNvPr>
          <p:cNvSpPr/>
          <p:nvPr/>
        </p:nvSpPr>
        <p:spPr>
          <a:xfrm>
            <a:off x="6363520" y="4114800"/>
            <a:ext cx="5715000" cy="241300"/>
          </a:xfrm>
          <a:prstGeom prst="rect">
            <a:avLst/>
          </a:prstGeom>
          <a:solidFill>
            <a:schemeClr val="accent2">
              <a:alpha val="36992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79E91B-B264-C5E8-138E-51F28BBDBC30}"/>
              </a:ext>
            </a:extLst>
          </p:cNvPr>
          <p:cNvSpPr txBox="1"/>
          <p:nvPr/>
        </p:nvSpPr>
        <p:spPr>
          <a:xfrm>
            <a:off x="6123752" y="1738130"/>
            <a:ext cx="2516567" cy="615553"/>
          </a:xfrm>
          <a:prstGeom prst="rect">
            <a:avLst/>
          </a:prstGeom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[2]</a:t>
            </a:r>
            <a:r>
              <a:rPr lang="en-US" sz="1600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:</a:t>
            </a:r>
          </a:p>
        </p:txBody>
      </p:sp>
      <p:graphicFrame>
        <p:nvGraphicFramePr>
          <p:cNvPr id="12" name="Content Placeholder 12">
            <a:extLst>
              <a:ext uri="{FF2B5EF4-FFF2-40B4-BE49-F238E27FC236}">
                <a16:creationId xmlns:a16="http://schemas.microsoft.com/office/drawing/2014/main" id="{62453D7E-5BA4-FE41-5551-C82A565D4A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8275101"/>
              </p:ext>
            </p:extLst>
          </p:nvPr>
        </p:nvGraphicFramePr>
        <p:xfrm>
          <a:off x="270640" y="2143165"/>
          <a:ext cx="5853112" cy="282831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06512">
                  <a:extLst>
                    <a:ext uri="{9D8B030D-6E8A-4147-A177-3AD203B41FA5}">
                      <a16:colId xmlns:a16="http://schemas.microsoft.com/office/drawing/2014/main" val="1784709364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1951019962"/>
                    </a:ext>
                  </a:extLst>
                </a:gridCol>
                <a:gridCol w="1622822">
                  <a:extLst>
                    <a:ext uri="{9D8B030D-6E8A-4147-A177-3AD203B41FA5}">
                      <a16:colId xmlns:a16="http://schemas.microsoft.com/office/drawing/2014/main" val="750946834"/>
                    </a:ext>
                  </a:extLst>
                </a:gridCol>
                <a:gridCol w="1463278">
                  <a:extLst>
                    <a:ext uri="{9D8B030D-6E8A-4147-A177-3AD203B41FA5}">
                      <a16:colId xmlns:a16="http://schemas.microsoft.com/office/drawing/2014/main" val="2143049330"/>
                    </a:ext>
                  </a:extLst>
                </a:gridCol>
              </a:tblGrid>
              <a:tr h="658145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Energy Level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dirty="0"/>
                        <a:t>Total Particles [10</a:t>
                      </a:r>
                      <a:r>
                        <a:rPr lang="en-US" sz="1800" baseline="30000" dirty="0"/>
                        <a:t>6</a:t>
                      </a:r>
                      <a:r>
                        <a:rPr lang="en-US" sz="1800" dirty="0"/>
                        <a:t>]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dirty="0"/>
                        <a:t>Channeled Particles [10</a:t>
                      </a:r>
                      <a:r>
                        <a:rPr lang="en-US" sz="1800" baseline="30000" dirty="0"/>
                        <a:t>6</a:t>
                      </a:r>
                      <a:r>
                        <a:rPr lang="en-US" sz="1800" dirty="0"/>
                        <a:t>]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dirty="0"/>
                        <a:t>Channeling Efficiency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560595913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dirty="0"/>
                        <a:t>450 GeV</a:t>
                      </a:r>
                    </a:p>
                  </a:txBody>
                  <a:tcPr marL="91832" marR="91832" marT="45915" marB="459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b="0" i="0" u="none" strike="noStrike" noProof="0" dirty="0">
                          <a:latin typeface="Arial"/>
                        </a:rPr>
                        <a:t>8.96 </a:t>
                      </a:r>
                      <a:endParaRPr lang="en-US" sz="1800" b="0" i="0" u="none" strike="noStrike" baseline="30000" noProof="0" dirty="0">
                        <a:latin typeface="Arial"/>
                      </a:endParaRPr>
                    </a:p>
                  </a:txBody>
                  <a:tcPr marL="91832" marR="91832" marT="45915" marB="459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7.48</a:t>
                      </a:r>
                      <a:endParaRPr lang="en-US" dirty="0"/>
                    </a:p>
                  </a:txBody>
                  <a:tcPr marL="91832" marR="91832" marT="45915" marB="459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83.51%</a:t>
                      </a:r>
                    </a:p>
                  </a:txBody>
                  <a:tcPr marL="91832" marR="91832" marT="45915" marB="45915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136092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1000 GeV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9.52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/>
                        <a:t>7.99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83.90%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82485704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3000 GeV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9.81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8.41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85.76%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4030215814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5000 GeV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9.78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8.27</a:t>
                      </a:r>
                      <a:endParaRPr lang="en-US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84.54%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788483600"/>
                  </a:ext>
                </a:extLst>
              </a:tr>
              <a:tr h="38270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6800 GeV</a:t>
                      </a:r>
                    </a:p>
                  </a:txBody>
                  <a:tcPr marL="91832" marR="91832" marT="45915" marB="459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/>
                        <a:t>9.78</a:t>
                      </a:r>
                      <a:endParaRPr lang="en-US" dirty="0"/>
                    </a:p>
                  </a:txBody>
                  <a:tcPr marL="91832" marR="91832" marT="45915" marB="459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noProof="0" dirty="0">
                          <a:latin typeface="+mn-lt"/>
                        </a:rPr>
                        <a:t>8.06</a:t>
                      </a:r>
                      <a:endParaRPr lang="en-US" dirty="0"/>
                    </a:p>
                  </a:txBody>
                  <a:tcPr marL="91832" marR="91832" marT="45915" marB="4591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1800" dirty="0"/>
                        <a:t>82.40%</a:t>
                      </a:r>
                    </a:p>
                  </a:txBody>
                  <a:tcPr marL="91832" marR="91832" marT="45915" marB="45915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869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430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to the webpage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C10-16D0-3641-8CF9-7AFCA4FCF4FA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 descr="A screenshot of a webpage&#10;&#10;Description automatically generated">
            <a:extLst>
              <a:ext uri="{FF2B5EF4-FFF2-40B4-BE49-F238E27FC236}">
                <a16:creationId xmlns:a16="http://schemas.microsoft.com/office/drawing/2014/main" id="{00759748-711B-1B36-5FA5-34830EBBFF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7252"/>
          <a:stretch/>
        </p:blipFill>
        <p:spPr>
          <a:xfrm>
            <a:off x="5787191" y="1710436"/>
            <a:ext cx="6002319" cy="36607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4568B2-C561-711B-53DB-74456934A850}"/>
              </a:ext>
            </a:extLst>
          </p:cNvPr>
          <p:cNvSpPr txBox="1"/>
          <p:nvPr/>
        </p:nvSpPr>
        <p:spPr>
          <a:xfrm>
            <a:off x="409033" y="1470402"/>
            <a:ext cx="5378157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cs typeface="Arial"/>
              </a:rPr>
              <a:t>Main Goals:</a:t>
            </a:r>
            <a:endParaRPr lang="en-US" sz="2100" dirty="0">
              <a:solidFill>
                <a:schemeClr val="tx2"/>
              </a:solidFill>
              <a:cs typeface="Arial"/>
            </a:endParaRPr>
          </a:p>
          <a:p>
            <a:pPr marL="285750" indent="-285750">
              <a:buFont typeface="Wingdings"/>
              <a:buChar char="q"/>
            </a:pPr>
            <a:r>
              <a:rPr lang="en-US" sz="2100" dirty="0">
                <a:solidFill>
                  <a:schemeClr val="tx2"/>
                </a:solidFill>
                <a:cs typeface="Arial"/>
              </a:rPr>
              <a:t>Correct any typos and update out of data information</a:t>
            </a:r>
          </a:p>
          <a:p>
            <a:pPr marL="285750" indent="-285750">
              <a:buFont typeface="Wingdings"/>
              <a:buChar char="q"/>
            </a:pPr>
            <a:r>
              <a:rPr lang="en-US" sz="2100" dirty="0">
                <a:solidFill>
                  <a:schemeClr val="tx2"/>
                </a:solidFill>
                <a:cs typeface="Arial"/>
              </a:rPr>
              <a:t>Add new topics and members to the website</a:t>
            </a:r>
          </a:p>
          <a:p>
            <a:pPr marL="285750" indent="-285750">
              <a:buFont typeface="Wingdings"/>
              <a:buChar char="q"/>
            </a:pPr>
            <a:r>
              <a:rPr lang="en-US" sz="2100" dirty="0">
                <a:solidFill>
                  <a:schemeClr val="tx2"/>
                </a:solidFill>
                <a:cs typeface="Arial"/>
              </a:rPr>
              <a:t>Edit sections to ensure they are not too complicated for a section webpage</a:t>
            </a:r>
          </a:p>
          <a:p>
            <a:pPr marL="285750" indent="-285750">
              <a:buFont typeface="Wingdings"/>
              <a:buChar char="q"/>
            </a:pPr>
            <a:r>
              <a:rPr lang="en-US" sz="2100" dirty="0">
                <a:solidFill>
                  <a:schemeClr val="tx2"/>
                </a:solidFill>
                <a:cs typeface="Arial"/>
              </a:rPr>
              <a:t>Learn how to use a git repository</a:t>
            </a:r>
          </a:p>
        </p:txBody>
      </p:sp>
      <p:pic>
        <p:nvPicPr>
          <p:cNvPr id="11" name="Picture 10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8582B7C7-1712-8F4F-3473-544F1AEB3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33" y="4406900"/>
            <a:ext cx="1711088" cy="1668096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9F50819-EF9F-FD3D-DDC9-7BCE9AE72D21}"/>
              </a:ext>
            </a:extLst>
          </p:cNvPr>
          <p:cNvSpPr txBox="1">
            <a:spLocks/>
          </p:cNvSpPr>
          <p:nvPr/>
        </p:nvSpPr>
        <p:spPr>
          <a:xfrm>
            <a:off x="9601200" y="0"/>
            <a:ext cx="2601340" cy="342526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bg1"/>
                </a:solidFill>
              </a:rPr>
              <a:t>Updates to the webpage</a:t>
            </a:r>
          </a:p>
        </p:txBody>
      </p:sp>
    </p:spTree>
    <p:extLst>
      <p:ext uri="{BB962C8B-B14F-4D97-AF65-F5344CB8AC3E}">
        <p14:creationId xmlns:p14="http://schemas.microsoft.com/office/powerpoint/2010/main" val="1898541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Updates to the webpage: example</a:t>
            </a:r>
            <a:endParaRPr lang="en-US" sz="3200" dirty="0">
              <a:cs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C10-16D0-3641-8CF9-7AFCA4FCF4FA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7086E9B5-15E6-2470-D9FF-2B4BC149D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944" y="1008322"/>
            <a:ext cx="4909228" cy="49299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A07B91-966B-FC43-63A2-38F6EDAF58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199" b="1389"/>
          <a:stretch/>
        </p:blipFill>
        <p:spPr>
          <a:xfrm>
            <a:off x="7116409" y="-1772"/>
            <a:ext cx="4480501" cy="6294431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807478C4-0EC7-A655-F526-EF0C8890012F}"/>
              </a:ext>
            </a:extLst>
          </p:cNvPr>
          <p:cNvSpPr txBox="1">
            <a:spLocks/>
          </p:cNvSpPr>
          <p:nvPr/>
        </p:nvSpPr>
        <p:spPr>
          <a:xfrm>
            <a:off x="9601200" y="0"/>
            <a:ext cx="2601340" cy="342526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bg1"/>
                </a:solidFill>
              </a:rPr>
              <a:t>Updates to the webpage</a:t>
            </a:r>
          </a:p>
        </p:txBody>
      </p:sp>
    </p:spTree>
    <p:extLst>
      <p:ext uri="{BB962C8B-B14F-4D97-AF65-F5344CB8AC3E}">
        <p14:creationId xmlns:p14="http://schemas.microsoft.com/office/powerpoint/2010/main" val="1725715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BB2C89-517F-A97C-5E2D-D16ECA13368F}"/>
              </a:ext>
            </a:extLst>
          </p:cNvPr>
          <p:cNvSpPr txBox="1"/>
          <p:nvPr/>
        </p:nvSpPr>
        <p:spPr>
          <a:xfrm>
            <a:off x="1816760" y="649744"/>
            <a:ext cx="8558480" cy="35496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600" b="1" dirty="0">
                <a:cs typeface="Arial"/>
              </a:rPr>
              <a:t>Thank you!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cs typeface="Arial"/>
              </a:rPr>
              <a:t>Special thanks to my supervisors Dr. Kay Dewhurst, Dr. Pascal Hermes, and Dr. Stefano Redaelli, as well as the full NDC section.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cs typeface="Arial"/>
              </a:rPr>
              <a:t>Thank you to the University of Michigan, Dr. Steve Goldfarb, Dr. Junjie Zhu, and Dr. Myron Campbell.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cs typeface="Arial"/>
              </a:rPr>
              <a:t>Thank you to the National science foundation and CERN for your support this summer!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ED6F9B-2716-6DCE-04C8-9ED74976855C}"/>
              </a:ext>
            </a:extLst>
          </p:cNvPr>
          <p:cNvSpPr txBox="1"/>
          <p:nvPr/>
        </p:nvSpPr>
        <p:spPr>
          <a:xfrm>
            <a:off x="122664" y="5556199"/>
            <a:ext cx="536373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cs typeface="Arial"/>
              </a:rPr>
              <a:t>[1] D. Mirarchi et. Al, “A crystal routine for collimation studies in circular proton accelerators,” 2015.</a:t>
            </a:r>
          </a:p>
          <a:p>
            <a:r>
              <a:rPr lang="en-US" sz="1400" dirty="0">
                <a:cs typeface="Arial"/>
              </a:rPr>
              <a:t>[2] M. D’Andrea et. al, “Characterization of bent crystals for beam collimation with 6.8 TeV proton beams at the LHC,” 2024.</a:t>
            </a:r>
          </a:p>
        </p:txBody>
      </p:sp>
    </p:spTree>
    <p:extLst>
      <p:ext uri="{BB962C8B-B14F-4D97-AF65-F5344CB8AC3E}">
        <p14:creationId xmlns:p14="http://schemas.microsoft.com/office/powerpoint/2010/main" val="852022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2269331"/>
            <a:ext cx="6404292" cy="338470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b="0" dirty="0">
                <a:solidFill>
                  <a:srgbClr val="181818"/>
                </a:solidFill>
                <a:ea typeface="+mn-lt"/>
                <a:cs typeface="+mn-lt"/>
              </a:rPr>
              <a:t>Lattice structure</a:t>
            </a:r>
          </a:p>
          <a:p>
            <a:r>
              <a:rPr lang="en-US" sz="2400" dirty="0">
                <a:solidFill>
                  <a:srgbClr val="181818"/>
                </a:solidFill>
                <a:ea typeface="+mn-lt"/>
                <a:cs typeface="+mn-lt"/>
              </a:rPr>
              <a:t>Channeling</a:t>
            </a:r>
            <a:r>
              <a:rPr lang="en-US" sz="2400" b="0" dirty="0">
                <a:solidFill>
                  <a:srgbClr val="181818"/>
                </a:solidFill>
                <a:ea typeface="+mn-lt"/>
                <a:cs typeface="+mn-lt"/>
              </a:rPr>
              <a:t>: when particles are confined between crystalline planes</a:t>
            </a:r>
          </a:p>
          <a:p>
            <a:pPr lvl="1"/>
            <a:r>
              <a:rPr lang="en-US" sz="2400" b="0" dirty="0">
                <a:cs typeface="Arial"/>
              </a:rPr>
              <a:t>Incident Angle (</a:t>
            </a:r>
            <a:r>
              <a:rPr lang="en-US" sz="2400" b="0" dirty="0">
                <a:ea typeface="+mn-lt"/>
                <a:cs typeface="+mn-lt"/>
              </a:rPr>
              <a:t>θ</a:t>
            </a:r>
            <a:r>
              <a:rPr lang="en-US" sz="2400" b="0" baseline="-25000" dirty="0">
                <a:ea typeface="+mn-lt"/>
                <a:cs typeface="+mn-lt"/>
              </a:rPr>
              <a:t>in</a:t>
            </a:r>
            <a:r>
              <a:rPr lang="en-US" sz="2400" b="0" dirty="0">
                <a:ea typeface="+mn-lt"/>
                <a:cs typeface="+mn-lt"/>
              </a:rPr>
              <a:t>) </a:t>
            </a:r>
            <a:r>
              <a:rPr lang="en-US" sz="2400" b="0" dirty="0">
                <a:cs typeface="Arial"/>
              </a:rPr>
              <a:t>&lt; Critical Angle (for channeling) (</a:t>
            </a:r>
            <a:r>
              <a:rPr lang="en-US" sz="2400" b="0" dirty="0">
                <a:ea typeface="+mn-lt"/>
                <a:cs typeface="+mn-lt"/>
              </a:rPr>
              <a:t>θ</a:t>
            </a:r>
            <a:r>
              <a:rPr lang="en-US" sz="2400" b="0" baseline="-25000" dirty="0">
                <a:ea typeface="+mn-lt"/>
                <a:cs typeface="+mn-lt"/>
              </a:rPr>
              <a:t>c</a:t>
            </a:r>
            <a:r>
              <a:rPr lang="en-US" sz="2400" b="0" dirty="0">
                <a:ea typeface="+mn-lt"/>
                <a:cs typeface="+mn-lt"/>
              </a:rPr>
              <a:t>)</a:t>
            </a:r>
          </a:p>
          <a:p>
            <a:r>
              <a:rPr lang="en-US" sz="2400" b="0" dirty="0">
                <a:ea typeface="+mn-lt"/>
                <a:cs typeface="+mn-lt"/>
              </a:rPr>
              <a:t>Bent crystals used to control/redirect particles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endParaRPr lang="en-US" sz="20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What is crystal channeling?</a:t>
            </a:r>
            <a:endParaRPr lang="en-US" dirty="0"/>
          </a:p>
          <a:p>
            <a:endParaRPr lang="en-US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Crystals | Free Full-Text | Bent Crystal Design and Characterization for  High-Energy Physics Experiments">
            <a:extLst>
              <a:ext uri="{FF2B5EF4-FFF2-40B4-BE49-F238E27FC236}">
                <a16:creationId xmlns:a16="http://schemas.microsoft.com/office/drawing/2014/main" id="{51FC3F2E-7F0B-3DE4-8A10-EC06F8A68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4160" y="2223025"/>
            <a:ext cx="4833057" cy="286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57044" y="1439335"/>
            <a:ext cx="3865536" cy="1438245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400" b="0" dirty="0">
                <a:solidFill>
                  <a:srgbClr val="181818"/>
                </a:solidFill>
                <a:ea typeface="+mn-lt"/>
                <a:cs typeface="+mn-lt"/>
              </a:rPr>
              <a:t>B2H Crystal</a:t>
            </a:r>
          </a:p>
          <a:p>
            <a:r>
              <a:rPr lang="en-US" sz="2400" b="0" dirty="0">
                <a:cs typeface="Arial"/>
              </a:rPr>
              <a:t>4 mm length</a:t>
            </a:r>
          </a:p>
          <a:p>
            <a:r>
              <a:rPr lang="en-US" sz="2400" b="0" dirty="0">
                <a:cs typeface="Arial"/>
              </a:rPr>
              <a:t>Bending Angle: </a:t>
            </a:r>
            <a:r>
              <a:rPr lang="en-US" sz="2400" b="0" i="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+mj-lt"/>
              </a:rPr>
              <a:t>45 </a:t>
            </a:r>
            <a:r>
              <a:rPr lang="el-GR" sz="2400" b="0" i="0" dirty="0">
                <a:solidFill>
                  <a:srgbClr val="1F1F1F"/>
                </a:solidFill>
                <a:effectLst/>
                <a:highlight>
                  <a:srgbClr val="FFFFFF"/>
                </a:highlight>
                <a:latin typeface="+mj-lt"/>
              </a:rPr>
              <a:t>μ</a:t>
            </a:r>
            <a:r>
              <a:rPr lang="en-US" sz="2400" b="0" i="0" dirty="0">
                <a:solidFill>
                  <a:srgbClr val="242424"/>
                </a:solidFill>
                <a:effectLst/>
                <a:highlight>
                  <a:srgbClr val="FFFFFF"/>
                </a:highlight>
                <a:latin typeface="+mj-lt"/>
              </a:rPr>
              <a:t>rad</a:t>
            </a:r>
            <a:endParaRPr lang="en-US" sz="2400" b="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Crystal collimation</a:t>
            </a:r>
            <a:endParaRPr lang="en-US" dirty="0"/>
          </a:p>
          <a:p>
            <a:endParaRPr lang="en-US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CA494787-D410-EE4E-5C85-D48BA9B04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42" t="16767" r="-1"/>
          <a:stretch/>
        </p:blipFill>
        <p:spPr>
          <a:xfrm>
            <a:off x="7624422" y="3199869"/>
            <a:ext cx="4289359" cy="29054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A0BB71-D016-86F7-433B-21E467B0DFD1}"/>
              </a:ext>
            </a:extLst>
          </p:cNvPr>
          <p:cNvSpPr txBox="1"/>
          <p:nvPr/>
        </p:nvSpPr>
        <p:spPr>
          <a:xfrm>
            <a:off x="8102600" y="74295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A2D69B-6FBB-A6F6-4043-A23F60BD9D7D}"/>
              </a:ext>
            </a:extLst>
          </p:cNvPr>
          <p:cNvSpPr/>
          <p:nvPr/>
        </p:nvSpPr>
        <p:spPr>
          <a:xfrm>
            <a:off x="9030028" y="3611902"/>
            <a:ext cx="1353329" cy="1136926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584869-3B5C-7200-48FB-025C6BBD1BC3}"/>
              </a:ext>
            </a:extLst>
          </p:cNvPr>
          <p:cNvSpPr/>
          <p:nvPr/>
        </p:nvSpPr>
        <p:spPr>
          <a:xfrm>
            <a:off x="2122283" y="3411492"/>
            <a:ext cx="5128827" cy="109507"/>
          </a:xfrm>
          <a:prstGeom prst="rect">
            <a:avLst/>
          </a:prstGeom>
          <a:solidFill>
            <a:srgbClr val="FFDE4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F1B221-C6F7-2417-2DE3-B65AC518A739}"/>
              </a:ext>
            </a:extLst>
          </p:cNvPr>
          <p:cNvSpPr/>
          <p:nvPr/>
        </p:nvSpPr>
        <p:spPr>
          <a:xfrm>
            <a:off x="2576063" y="1667990"/>
            <a:ext cx="289931" cy="10036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694B62-D2FB-733E-8D84-99EEFCDC0B32}"/>
              </a:ext>
            </a:extLst>
          </p:cNvPr>
          <p:cNvSpPr/>
          <p:nvPr/>
        </p:nvSpPr>
        <p:spPr>
          <a:xfrm>
            <a:off x="3494120" y="1683054"/>
            <a:ext cx="289931" cy="10036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6B9527-3101-CDDD-B06E-F16EA886DED6}"/>
              </a:ext>
            </a:extLst>
          </p:cNvPr>
          <p:cNvSpPr/>
          <p:nvPr/>
        </p:nvSpPr>
        <p:spPr>
          <a:xfrm>
            <a:off x="6579291" y="1825202"/>
            <a:ext cx="289931" cy="10036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ECA89868-6E9B-101C-10E7-D86A8A8E814E}"/>
              </a:ext>
            </a:extLst>
          </p:cNvPr>
          <p:cNvSpPr/>
          <p:nvPr/>
        </p:nvSpPr>
        <p:spPr>
          <a:xfrm rot="4891460">
            <a:off x="3296580" y="265529"/>
            <a:ext cx="2315788" cy="3720670"/>
          </a:xfrm>
          <a:prstGeom prst="arc">
            <a:avLst>
              <a:gd name="adj1" fmla="val 17851265"/>
              <a:gd name="adj2" fmla="val 0"/>
            </a:avLst>
          </a:prstGeom>
          <a:ln w="3810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71A0105-B8B4-C464-795C-EF21378AD5AD}"/>
              </a:ext>
            </a:extLst>
          </p:cNvPr>
          <p:cNvSpPr txBox="1"/>
          <p:nvPr/>
        </p:nvSpPr>
        <p:spPr>
          <a:xfrm>
            <a:off x="2412175" y="2729354"/>
            <a:ext cx="14859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Collimators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289768-DC78-DCED-B2BB-E51D511399C4}"/>
              </a:ext>
            </a:extLst>
          </p:cNvPr>
          <p:cNvSpPr txBox="1"/>
          <p:nvPr/>
        </p:nvSpPr>
        <p:spPr>
          <a:xfrm>
            <a:off x="5981272" y="2931923"/>
            <a:ext cx="14859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Absorber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C91E95-24AD-BF96-F515-CB0A526D2316}"/>
              </a:ext>
            </a:extLst>
          </p:cNvPr>
          <p:cNvSpPr txBox="1"/>
          <p:nvPr/>
        </p:nvSpPr>
        <p:spPr>
          <a:xfrm>
            <a:off x="4261184" y="2394600"/>
            <a:ext cx="14859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Crystal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0E058F-8E14-507D-FAD4-0EC55F567635}"/>
              </a:ext>
            </a:extLst>
          </p:cNvPr>
          <p:cNvSpPr txBox="1"/>
          <p:nvPr/>
        </p:nvSpPr>
        <p:spPr>
          <a:xfrm>
            <a:off x="266538" y="3327745"/>
            <a:ext cx="12092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Beam Halo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2B24460-F148-3BFE-37E4-BF7442884C84}"/>
              </a:ext>
            </a:extLst>
          </p:cNvPr>
          <p:cNvCxnSpPr>
            <a:cxnSpLocks/>
          </p:cNvCxnSpPr>
          <p:nvPr/>
        </p:nvCxnSpPr>
        <p:spPr>
          <a:xfrm flipV="1">
            <a:off x="1491562" y="3478398"/>
            <a:ext cx="567475" cy="1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9CED858-B792-7430-8E43-9BEFB7DD7CF4}"/>
              </a:ext>
            </a:extLst>
          </p:cNvPr>
          <p:cNvCxnSpPr>
            <a:cxnSpLocks/>
          </p:cNvCxnSpPr>
          <p:nvPr/>
        </p:nvCxnSpPr>
        <p:spPr>
          <a:xfrm flipV="1">
            <a:off x="4112642" y="3301985"/>
            <a:ext cx="549107" cy="10950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A9DAAAA-C5C0-AD42-3574-88734E3B89B5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6000493" y="2327007"/>
            <a:ext cx="578798" cy="320285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D60C809-A8C2-EC06-BF01-757948D74485}"/>
              </a:ext>
            </a:extLst>
          </p:cNvPr>
          <p:cNvSpPr txBox="1"/>
          <p:nvPr/>
        </p:nvSpPr>
        <p:spPr>
          <a:xfrm>
            <a:off x="725331" y="4062304"/>
            <a:ext cx="6117439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Conventional collimation relies on random scattering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Crystal collimation is deterministic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Effect is equivalent to a magnetic field of 100s of Tesla</a:t>
            </a:r>
          </a:p>
        </p:txBody>
      </p:sp>
    </p:spTree>
    <p:extLst>
      <p:ext uri="{BB962C8B-B14F-4D97-AF65-F5344CB8AC3E}">
        <p14:creationId xmlns:p14="http://schemas.microsoft.com/office/powerpoint/2010/main" val="1446108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Other phenomena</a:t>
            </a:r>
            <a:endParaRPr lang="en-US" dirty="0"/>
          </a:p>
          <a:p>
            <a:endParaRPr lang="en-US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Content Placeholder 9" descr="A diagram of different types of sound waves&#10;&#10;Description automatically generated">
            <a:extLst>
              <a:ext uri="{FF2B5EF4-FFF2-40B4-BE49-F238E27FC236}">
                <a16:creationId xmlns:a16="http://schemas.microsoft.com/office/drawing/2014/main" id="{A131E86D-8AC3-AC4B-1A73-A3CFCB896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9952" y="1347736"/>
            <a:ext cx="8225852" cy="4166928"/>
          </a:xfrm>
        </p:spPr>
      </p:pic>
    </p:spTree>
    <p:extLst>
      <p:ext uri="{BB962C8B-B14F-4D97-AF65-F5344CB8AC3E}">
        <p14:creationId xmlns:p14="http://schemas.microsoft.com/office/powerpoint/2010/main" val="1695764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534E8-CEEA-6548-B940-7DD3656CF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AAF65-563B-D844-B158-68E83CEEBA49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98111" y="2947386"/>
            <a:ext cx="3795776" cy="1131215"/>
          </a:xfrm>
          <a:solidFill>
            <a:schemeClr val="accent2"/>
          </a:solidFill>
        </p:spPr>
        <p:txBody>
          <a:bodyPr/>
          <a:lstStyle/>
          <a:p>
            <a:r>
              <a:rPr lang="en-US" b="1" dirty="0"/>
              <a:t>Run SixTrack simulations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5BA1D-8612-CB45-9C79-C6D28934A2B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B19D226-7691-5C4F-AD2D-D6E7DA61956A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9EA3C-20DF-1049-BAC8-38F8E179940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A85407-B5DD-464D-84B5-FDBF59A39EA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0E73C96-09EA-B04E-BD06-4E6632EB656F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198111" y="1449389"/>
            <a:ext cx="3795777" cy="1131215"/>
          </a:xfrm>
        </p:spPr>
        <p:txBody>
          <a:bodyPr/>
          <a:lstStyle/>
          <a:p>
            <a:r>
              <a:rPr lang="en-US" b="1" dirty="0"/>
              <a:t>Develop a data analysis script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3501A17-4615-5B44-971C-F00D2FF0DCF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4176200" y="4445383"/>
            <a:ext cx="3839597" cy="1131215"/>
          </a:xfrm>
          <a:solidFill>
            <a:schemeClr val="tx1"/>
          </a:solidFill>
        </p:spPr>
        <p:txBody>
          <a:bodyPr/>
          <a:lstStyle/>
          <a:p>
            <a:r>
              <a:rPr lang="en-US" b="1" dirty="0"/>
              <a:t>Make updates to the NDC Section Webpage</a:t>
            </a:r>
          </a:p>
        </p:txBody>
      </p:sp>
    </p:spTree>
    <p:extLst>
      <p:ext uri="{BB962C8B-B14F-4D97-AF65-F5344CB8AC3E}">
        <p14:creationId xmlns:p14="http://schemas.microsoft.com/office/powerpoint/2010/main" val="325209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the analysis script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0BC7B7-F7DA-D944-87E7-34B6825EBF63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3E1ABEB-EBB6-CFDA-443E-6921FC414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5916612" cy="4800746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dirty="0">
                <a:solidFill>
                  <a:srgbClr val="181818"/>
                </a:solidFill>
                <a:ea typeface="+mn-lt"/>
                <a:cs typeface="+mn-lt"/>
              </a:rPr>
              <a:t>Main Goals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b="0" dirty="0">
                <a:solidFill>
                  <a:srgbClr val="181818"/>
                </a:solidFill>
                <a:ea typeface="+mn-lt"/>
                <a:cs typeface="+mn-lt"/>
              </a:rPr>
              <a:t>Learn how to differentiate and recognize different channeling phenomena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b="0" dirty="0">
                <a:solidFill>
                  <a:srgbClr val="181818"/>
                </a:solidFill>
                <a:ea typeface="+mn-lt"/>
                <a:cs typeface="+mn-lt"/>
              </a:rPr>
              <a:t>Isolate channeled particles from simulated data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b="0" dirty="0">
                <a:solidFill>
                  <a:srgbClr val="181818"/>
                </a:solidFill>
                <a:ea typeface="+mn-lt"/>
                <a:cs typeface="+mn-lt"/>
              </a:rPr>
              <a:t>Calculate channeling efficiency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b="0" dirty="0">
                <a:solidFill>
                  <a:srgbClr val="181818"/>
                </a:solidFill>
                <a:ea typeface="+mn-lt"/>
                <a:cs typeface="+mn-lt"/>
              </a:rPr>
              <a:t>Compare results to previous papers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b="0" dirty="0">
              <a:solidFill>
                <a:srgbClr val="181818"/>
              </a:solidFill>
              <a:ea typeface="+mn-lt"/>
              <a:cs typeface="+mn-lt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b="0" dirty="0">
              <a:solidFill>
                <a:srgbClr val="181818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  <p:pic>
        <p:nvPicPr>
          <p:cNvPr id="11" name="Picture 10" descr="A blue and white grid with a number one&#10;&#10;Description automatically generated with medium confidence">
            <a:extLst>
              <a:ext uri="{FF2B5EF4-FFF2-40B4-BE49-F238E27FC236}">
                <a16:creationId xmlns:a16="http://schemas.microsoft.com/office/drawing/2014/main" id="{53B99F12-E8F6-1917-DA54-C04230FAE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9299" y="1097808"/>
            <a:ext cx="4965507" cy="51422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6A90ACE-C60A-0F8C-2378-9CD46F69C6B4}"/>
              </a:ext>
            </a:extLst>
          </p:cNvPr>
          <p:cNvSpPr txBox="1"/>
          <p:nvPr/>
        </p:nvSpPr>
        <p:spPr>
          <a:xfrm>
            <a:off x="8179277" y="2369508"/>
            <a:ext cx="13208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Channeling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92BE5A-91ED-3DEB-2DB2-CD76644F6AA3}"/>
              </a:ext>
            </a:extLst>
          </p:cNvPr>
          <p:cNvSpPr txBox="1"/>
          <p:nvPr/>
        </p:nvSpPr>
        <p:spPr>
          <a:xfrm>
            <a:off x="9582052" y="2599003"/>
            <a:ext cx="1726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Volume Capture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0B881C-39F4-D2FE-6003-4C18B30B6F2F}"/>
              </a:ext>
            </a:extLst>
          </p:cNvPr>
          <p:cNvSpPr txBox="1"/>
          <p:nvPr/>
        </p:nvSpPr>
        <p:spPr>
          <a:xfrm>
            <a:off x="8636716" y="3653808"/>
            <a:ext cx="17267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Dechanneling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59D6C6-0F9B-AF1C-BC28-223630D9BBE6}"/>
              </a:ext>
            </a:extLst>
          </p:cNvPr>
          <p:cNvSpPr txBox="1"/>
          <p:nvPr/>
        </p:nvSpPr>
        <p:spPr>
          <a:xfrm>
            <a:off x="7805738" y="4860980"/>
            <a:ext cx="13208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Amorphous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DD7ABD-8D9F-16E5-B870-E51ABA218767}"/>
              </a:ext>
            </a:extLst>
          </p:cNvPr>
          <p:cNvSpPr txBox="1"/>
          <p:nvPr/>
        </p:nvSpPr>
        <p:spPr>
          <a:xfrm>
            <a:off x="9832977" y="4382991"/>
            <a:ext cx="1320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Volume Reflection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1C74FD01-A3AA-F1DD-ECE3-0AA33024E076}"/>
              </a:ext>
            </a:extLst>
          </p:cNvPr>
          <p:cNvSpPr txBox="1">
            <a:spLocks/>
          </p:cNvSpPr>
          <p:nvPr/>
        </p:nvSpPr>
        <p:spPr>
          <a:xfrm>
            <a:off x="8978900" y="0"/>
            <a:ext cx="3223640" cy="28972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bg1"/>
                </a:solidFill>
              </a:rPr>
              <a:t>Develop a data analysis script</a:t>
            </a:r>
          </a:p>
        </p:txBody>
      </p:sp>
    </p:spTree>
    <p:extLst>
      <p:ext uri="{BB962C8B-B14F-4D97-AF65-F5344CB8AC3E}">
        <p14:creationId xmlns:p14="http://schemas.microsoft.com/office/powerpoint/2010/main" val="2667144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the analysis script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0BC7B7-F7DA-D944-87E7-34B6825EBF63}" type="datetime3">
              <a:rPr lang="en-US" smtClean="0"/>
              <a:t>8 August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Francie Wharton | Simulating and Analyzing Crystal Channelling in the Large Hadron Collider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B460920-1667-E8F1-C39B-C295BBC8F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135" y="1192218"/>
            <a:ext cx="3734874" cy="3855954"/>
          </a:xfrm>
          <a:prstGeom prst="rect">
            <a:avLst/>
          </a:prstGeom>
        </p:spPr>
      </p:pic>
      <p:pic>
        <p:nvPicPr>
          <p:cNvPr id="7" name="Picture 6" descr="A graph of a graph&#10;&#10;Description automatically generated">
            <a:extLst>
              <a:ext uri="{FF2B5EF4-FFF2-40B4-BE49-F238E27FC236}">
                <a16:creationId xmlns:a16="http://schemas.microsoft.com/office/drawing/2014/main" id="{69B24DEC-5486-AB2B-C322-DA2D7F050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991" y="1192218"/>
            <a:ext cx="4059988" cy="3913242"/>
          </a:xfrm>
          <a:prstGeom prst="rect">
            <a:avLst/>
          </a:prstGeom>
        </p:spPr>
      </p:pic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B38FE89-C305-1407-F170-D74E5E0BD8CC}"/>
              </a:ext>
            </a:extLst>
          </p:cNvPr>
          <p:cNvSpPr txBox="1">
            <a:spLocks/>
          </p:cNvSpPr>
          <p:nvPr/>
        </p:nvSpPr>
        <p:spPr>
          <a:xfrm>
            <a:off x="8978900" y="0"/>
            <a:ext cx="3223640" cy="28972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>
                <a:solidFill>
                  <a:schemeClr val="bg1"/>
                </a:solidFill>
              </a:rPr>
              <a:t>Develop a data analysis script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96B5E1-3218-1A98-BB78-A70CB3D955E9}"/>
              </a:ext>
            </a:extLst>
          </p:cNvPr>
          <p:cNvSpPr txBox="1"/>
          <p:nvPr/>
        </p:nvSpPr>
        <p:spPr>
          <a:xfrm>
            <a:off x="6766023" y="5305291"/>
            <a:ext cx="4370923" cy="861774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Roboto"/>
                <a:cs typeface="Roboto"/>
              </a:rPr>
              <a:t>Number of particles within ±3σ: 4.5 x 10</a:t>
            </a:r>
            <a:r>
              <a:rPr lang="en-US" sz="1600" b="1" baseline="30000" dirty="0">
                <a:solidFill>
                  <a:schemeClr val="tx2"/>
                </a:solidFill>
                <a:ea typeface="Roboto"/>
                <a:cs typeface="Roboto"/>
              </a:rPr>
              <a:t>6</a:t>
            </a:r>
            <a:endParaRPr lang="en-US" sz="1600" b="1" dirty="0">
              <a:solidFill>
                <a:schemeClr val="tx2"/>
              </a:solidFill>
              <a:ea typeface="Roboto"/>
              <a:cs typeface="Arial"/>
            </a:endParaRPr>
          </a:p>
          <a:p>
            <a:r>
              <a:rPr lang="en-US" sz="1600" b="1" dirty="0">
                <a:solidFill>
                  <a:schemeClr val="tx2"/>
                </a:solidFill>
                <a:ea typeface="Roboto"/>
                <a:cs typeface="Roboto"/>
              </a:rPr>
              <a:t>Channeling Efficiency: 66.1%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C7696F-FC54-FC7E-B410-F501B170D465}"/>
              </a:ext>
            </a:extLst>
          </p:cNvPr>
          <p:cNvSpPr/>
          <p:nvPr/>
        </p:nvSpPr>
        <p:spPr>
          <a:xfrm>
            <a:off x="3888954" y="1439335"/>
            <a:ext cx="1200839" cy="3666125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6B1D6F-D455-B028-A885-BFD07294DE74}"/>
              </a:ext>
            </a:extLst>
          </p:cNvPr>
          <p:cNvSpPr txBox="1"/>
          <p:nvPr/>
        </p:nvSpPr>
        <p:spPr>
          <a:xfrm>
            <a:off x="1365991" y="5305290"/>
            <a:ext cx="4059988" cy="861774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Total number of particles in the critical angle: 6.8 x 10</a:t>
            </a:r>
            <a:r>
              <a:rPr lang="en-US" sz="1600" b="1" baseline="30000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6</a:t>
            </a:r>
            <a:endParaRPr lang="en-US" sz="1600" b="1" dirty="0">
              <a:solidFill>
                <a:schemeClr val="tx2"/>
              </a:solidFill>
              <a:latin typeface="Arial"/>
              <a:ea typeface="Roboto"/>
              <a:cs typeface="Arial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11FED3-48EE-C728-4FF4-9635734BE241}"/>
              </a:ext>
            </a:extLst>
          </p:cNvPr>
          <p:cNvCxnSpPr>
            <a:cxnSpLocks/>
          </p:cNvCxnSpPr>
          <p:nvPr/>
        </p:nvCxnSpPr>
        <p:spPr>
          <a:xfrm flipV="1">
            <a:off x="5100866" y="1381972"/>
            <a:ext cx="2252434" cy="57363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E2868CF-8731-E1F1-81EA-AB72A2E933E9}"/>
              </a:ext>
            </a:extLst>
          </p:cNvPr>
          <p:cNvCxnSpPr>
            <a:cxnSpLocks/>
          </p:cNvCxnSpPr>
          <p:nvPr/>
        </p:nvCxnSpPr>
        <p:spPr>
          <a:xfrm flipV="1">
            <a:off x="5089793" y="4851400"/>
            <a:ext cx="2263507" cy="243902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40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experimental resolution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AFE8C-7DE5-0043-B424-8099DF514DFC}" type="datetime3">
              <a:rPr lang="en-US" smtClean="0"/>
              <a:t>8 August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Francie Wharton | Simulating and Analyzing Crystal Channelling in the Large Hadron Collider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407E62-76D0-8E8E-C46A-7186F8654534}"/>
              </a:ext>
            </a:extLst>
          </p:cNvPr>
          <p:cNvSpPr txBox="1"/>
          <p:nvPr/>
        </p:nvSpPr>
        <p:spPr>
          <a:xfrm>
            <a:off x="6671796" y="5141741"/>
            <a:ext cx="4754880" cy="1107996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chemeClr val="tx2"/>
                </a:solidFill>
                <a:latin typeface="Arial"/>
                <a:ea typeface="Roboto"/>
                <a:cs typeface="Roboto"/>
              </a:rPr>
              <a:t>Total number of particles in the cut: 6.8 x 10</a:t>
            </a:r>
            <a:r>
              <a:rPr lang="en-US" sz="1600" b="1" baseline="30000">
                <a:solidFill>
                  <a:schemeClr val="tx2"/>
                </a:solidFill>
                <a:latin typeface="Arial"/>
                <a:ea typeface="Roboto"/>
                <a:cs typeface="Roboto"/>
              </a:rPr>
              <a:t>6</a:t>
            </a:r>
            <a:endParaRPr lang="en-US" sz="1600" b="1">
              <a:solidFill>
                <a:schemeClr val="tx2"/>
              </a:solidFill>
              <a:latin typeface="Arial"/>
              <a:ea typeface="Roboto"/>
              <a:cs typeface="Arial"/>
            </a:endParaRPr>
          </a:p>
          <a:p>
            <a:r>
              <a:rPr lang="en-US" sz="1600" b="1">
                <a:solidFill>
                  <a:schemeClr val="tx2"/>
                </a:solidFill>
                <a:latin typeface="Arial"/>
                <a:ea typeface="Roboto"/>
                <a:cs typeface="Roboto"/>
              </a:rPr>
              <a:t>Number of particles within ±3σ: </a:t>
            </a:r>
            <a:r>
              <a:rPr lang="en-US" sz="1600" b="1">
                <a:solidFill>
                  <a:schemeClr val="tx2"/>
                </a:solidFill>
                <a:ea typeface="Roboto"/>
                <a:cs typeface="Roboto"/>
              </a:rPr>
              <a:t>4.5 x 10</a:t>
            </a:r>
            <a:r>
              <a:rPr lang="en-US" sz="1600" b="1" baseline="30000">
                <a:solidFill>
                  <a:schemeClr val="tx2"/>
                </a:solidFill>
                <a:ea typeface="Roboto"/>
                <a:cs typeface="Roboto"/>
              </a:rPr>
              <a:t>6</a:t>
            </a:r>
            <a:endParaRPr lang="en-US" sz="1600" b="1">
              <a:solidFill>
                <a:schemeClr val="tx2"/>
              </a:solidFill>
              <a:latin typeface="Arial"/>
              <a:ea typeface="Roboto"/>
              <a:cs typeface="Arial"/>
            </a:endParaRPr>
          </a:p>
          <a:p>
            <a:r>
              <a:rPr lang="en-US" sz="1600" b="1">
                <a:solidFill>
                  <a:schemeClr val="tx2"/>
                </a:solidFill>
                <a:latin typeface="Arial"/>
                <a:ea typeface="Roboto"/>
                <a:cs typeface="Roboto"/>
              </a:rPr>
              <a:t>Channeling Efficiency: 66.2%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3B653D-35A7-10D6-AD55-77566841D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092" y="1130588"/>
            <a:ext cx="3715446" cy="38358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C0985C-84B5-A31F-9E62-1FDD5F1EE9C6}"/>
              </a:ext>
            </a:extLst>
          </p:cNvPr>
          <p:cNvSpPr txBox="1"/>
          <p:nvPr/>
        </p:nvSpPr>
        <p:spPr>
          <a:xfrm>
            <a:off x="696753" y="5141741"/>
            <a:ext cx="4754880" cy="1107996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chemeClr val="tx2"/>
                </a:solidFill>
                <a:latin typeface="Arial"/>
                <a:ea typeface="Roboto"/>
                <a:cs typeface="Roboto"/>
              </a:rPr>
              <a:t>Total number of particles in the cut: 6.8 x 10</a:t>
            </a:r>
            <a:r>
              <a:rPr lang="en-US" sz="1600" b="1" baseline="30000">
                <a:solidFill>
                  <a:schemeClr val="tx2"/>
                </a:solidFill>
                <a:latin typeface="Arial"/>
                <a:ea typeface="Roboto"/>
                <a:cs typeface="Roboto"/>
              </a:rPr>
              <a:t>6</a:t>
            </a:r>
            <a:endParaRPr lang="en-US" sz="1600" b="1">
              <a:solidFill>
                <a:schemeClr val="tx2"/>
              </a:solidFill>
              <a:latin typeface="Arial"/>
              <a:ea typeface="Roboto"/>
              <a:cs typeface="Arial"/>
            </a:endParaRPr>
          </a:p>
          <a:p>
            <a:r>
              <a:rPr lang="en-US" sz="1600" b="1">
                <a:solidFill>
                  <a:schemeClr val="tx2"/>
                </a:solidFill>
                <a:latin typeface="Arial"/>
                <a:ea typeface="Roboto"/>
                <a:cs typeface="Roboto"/>
              </a:rPr>
              <a:t>Number of particles within ±3σ: </a:t>
            </a:r>
            <a:r>
              <a:rPr lang="en-US" sz="1600" b="1">
                <a:solidFill>
                  <a:schemeClr val="tx2"/>
                </a:solidFill>
                <a:ea typeface="Roboto"/>
                <a:cs typeface="Roboto"/>
              </a:rPr>
              <a:t>4.5 x 10</a:t>
            </a:r>
            <a:r>
              <a:rPr lang="en-US" sz="1600" b="1" baseline="30000">
                <a:solidFill>
                  <a:schemeClr val="tx2"/>
                </a:solidFill>
                <a:ea typeface="Roboto"/>
                <a:cs typeface="Roboto"/>
              </a:rPr>
              <a:t>6</a:t>
            </a:r>
            <a:endParaRPr lang="en-US" sz="1600" b="1">
              <a:solidFill>
                <a:schemeClr val="tx2"/>
              </a:solidFill>
              <a:latin typeface="Arial"/>
              <a:ea typeface="Roboto"/>
              <a:cs typeface="Arial"/>
            </a:endParaRPr>
          </a:p>
          <a:p>
            <a:r>
              <a:rPr lang="en-US" sz="1600" b="1">
                <a:solidFill>
                  <a:schemeClr val="tx2"/>
                </a:solidFill>
                <a:latin typeface="Arial"/>
                <a:ea typeface="Roboto"/>
                <a:cs typeface="Roboto"/>
              </a:rPr>
              <a:t>Channeling Efficiency: 66.1%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7663F7B6-0CFE-803B-7CAE-35F179A2D5BC}"/>
              </a:ext>
            </a:extLst>
          </p:cNvPr>
          <p:cNvSpPr txBox="1">
            <a:spLocks/>
          </p:cNvSpPr>
          <p:nvPr/>
        </p:nvSpPr>
        <p:spPr>
          <a:xfrm>
            <a:off x="8978900" y="0"/>
            <a:ext cx="3223640" cy="28972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>
                <a:solidFill>
                  <a:schemeClr val="bg1"/>
                </a:solidFill>
              </a:rPr>
              <a:t>Develop a data analysis script</a:t>
            </a:r>
          </a:p>
        </p:txBody>
      </p:sp>
      <p:pic>
        <p:nvPicPr>
          <p:cNvPr id="14" name="Content Placeholder 13" descr="A graph of a graph&#10;&#10;Description automatically generated">
            <a:extLst>
              <a:ext uri="{FF2B5EF4-FFF2-40B4-BE49-F238E27FC236}">
                <a16:creationId xmlns:a16="http://schemas.microsoft.com/office/drawing/2014/main" id="{89E099C3-1913-5903-40CA-4F43CF7958B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57563" y="1172026"/>
            <a:ext cx="5183346" cy="3882087"/>
          </a:xfr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A9C80E5-4196-FB3F-1CB9-0D6EAC528F2F}"/>
              </a:ext>
            </a:extLst>
          </p:cNvPr>
          <p:cNvCxnSpPr>
            <a:cxnSpLocks/>
          </p:cNvCxnSpPr>
          <p:nvPr/>
        </p:nvCxnSpPr>
        <p:spPr>
          <a:xfrm>
            <a:off x="5221995" y="2820318"/>
            <a:ext cx="1636005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1F6ABCC-18E8-432F-DDC2-039584D35742}"/>
              </a:ext>
            </a:extLst>
          </p:cNvPr>
          <p:cNvSpPr txBox="1"/>
          <p:nvPr/>
        </p:nvSpPr>
        <p:spPr>
          <a:xfrm>
            <a:off x="5027500" y="1698246"/>
            <a:ext cx="1954695" cy="800219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Add random noise: [-5,+5] urad</a:t>
            </a:r>
          </a:p>
        </p:txBody>
      </p:sp>
    </p:spTree>
    <p:extLst>
      <p:ext uri="{BB962C8B-B14F-4D97-AF65-F5344CB8AC3E}">
        <p14:creationId xmlns:p14="http://schemas.microsoft.com/office/powerpoint/2010/main" val="554878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39" y="384744"/>
            <a:ext cx="11376025" cy="1065742"/>
          </a:xfrm>
        </p:spPr>
        <p:txBody>
          <a:bodyPr/>
          <a:lstStyle/>
          <a:p>
            <a:r>
              <a:rPr lang="en-US" dirty="0"/>
              <a:t>Comparing Results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AFE8C-7DE5-0043-B424-8099DF514DFC}" type="datetime3">
              <a:rPr lang="en-US" smtClean="0"/>
              <a:t>8 August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Francie Wharton | Simulating and Analyzing Crystal Channelling in the Large Hadron Collider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C0985C-84B5-A31F-9E62-1FDD5F1EE9C6}"/>
              </a:ext>
            </a:extLst>
          </p:cNvPr>
          <p:cNvSpPr txBox="1"/>
          <p:nvPr/>
        </p:nvSpPr>
        <p:spPr>
          <a:xfrm>
            <a:off x="696752" y="5264851"/>
            <a:ext cx="4754880" cy="861774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Raw Channeling Efficiency: 66.1%</a:t>
            </a:r>
          </a:p>
          <a:p>
            <a:r>
              <a:rPr lang="en-US" sz="16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Resolution Channeling Efficiency: 66.2%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B3E36323-258E-49FC-66E2-53D6AD334E70}"/>
              </a:ext>
            </a:extLst>
          </p:cNvPr>
          <p:cNvSpPr txBox="1">
            <a:spLocks/>
          </p:cNvSpPr>
          <p:nvPr/>
        </p:nvSpPr>
        <p:spPr>
          <a:xfrm>
            <a:off x="8978900" y="0"/>
            <a:ext cx="3223640" cy="289729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bg1"/>
                </a:solidFill>
              </a:rPr>
              <a:t>Develop a data analysis script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92CC23-0DEF-E28E-CBB2-019AC6E2CF24}"/>
              </a:ext>
            </a:extLst>
          </p:cNvPr>
          <p:cNvSpPr txBox="1"/>
          <p:nvPr/>
        </p:nvSpPr>
        <p:spPr>
          <a:xfrm>
            <a:off x="6601460" y="5264851"/>
            <a:ext cx="4754880" cy="861774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Raw Channeling Efficiency: 60.8%</a:t>
            </a:r>
          </a:p>
          <a:p>
            <a:r>
              <a:rPr lang="en-US" sz="16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Resolution Channeling Efficiency: 63.9%</a:t>
            </a:r>
          </a:p>
        </p:txBody>
      </p:sp>
      <p:pic>
        <p:nvPicPr>
          <p:cNvPr id="13" name="Picture 12" descr="A graph showing the number of sims and data&#10;&#10;Description automatically generated">
            <a:extLst>
              <a:ext uri="{FF2B5EF4-FFF2-40B4-BE49-F238E27FC236}">
                <a16:creationId xmlns:a16="http://schemas.microsoft.com/office/drawing/2014/main" id="{982D11ED-0671-74D0-95BE-DD3C9950F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3467" y="1701444"/>
            <a:ext cx="5370866" cy="331242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44745E2-69CE-8D84-C719-DA18CD3CDF85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997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979F0C2-69BE-2E7E-5CD8-DFB069F6E356}"/>
              </a:ext>
            </a:extLst>
          </p:cNvPr>
          <p:cNvSpPr txBox="1"/>
          <p:nvPr/>
        </p:nvSpPr>
        <p:spPr>
          <a:xfrm>
            <a:off x="1977095" y="954836"/>
            <a:ext cx="2194193" cy="615553"/>
          </a:xfrm>
          <a:prstGeom prst="rect">
            <a:avLst/>
          </a:prstGeom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My analysis script: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8974F3-18A9-3E88-0302-78C12603E4F9}"/>
              </a:ext>
            </a:extLst>
          </p:cNvPr>
          <p:cNvSpPr txBox="1"/>
          <p:nvPr/>
        </p:nvSpPr>
        <p:spPr>
          <a:xfrm>
            <a:off x="7730592" y="954836"/>
            <a:ext cx="2516567" cy="615553"/>
          </a:xfrm>
          <a:prstGeom prst="rect">
            <a:avLst/>
          </a:prstGeom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Previous</a:t>
            </a:r>
            <a:r>
              <a:rPr lang="en-US" sz="1600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 </a:t>
            </a:r>
            <a:r>
              <a:rPr lang="en-US" sz="1600" b="1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Paper [1]</a:t>
            </a:r>
            <a:r>
              <a:rPr lang="en-US" sz="1600" dirty="0">
                <a:solidFill>
                  <a:schemeClr val="tx2"/>
                </a:solidFill>
                <a:latin typeface="Arial"/>
                <a:ea typeface="Roboto"/>
                <a:cs typeface="Roboto"/>
              </a:rPr>
              <a:t>:</a:t>
            </a:r>
          </a:p>
        </p:txBody>
      </p:sp>
      <p:pic>
        <p:nvPicPr>
          <p:cNvPr id="12" name="Content Placeholder 13" descr="A graph of a graph&#10;&#10;Description automatically generated">
            <a:extLst>
              <a:ext uri="{FF2B5EF4-FFF2-40B4-BE49-F238E27FC236}">
                <a16:creationId xmlns:a16="http://schemas.microsoft.com/office/drawing/2014/main" id="{8B03F428-39C5-4210-5871-4432903EA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637" y="1635591"/>
            <a:ext cx="4758714" cy="356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430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1554</TotalTime>
  <Words>1110</Words>
  <Application>Microsoft Macintosh PowerPoint</Application>
  <PresentationFormat>Widescreen</PresentationFormat>
  <Paragraphs>211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Roboto</vt:lpstr>
      <vt:lpstr>Segoe UI</vt:lpstr>
      <vt:lpstr>Wingdings</vt:lpstr>
      <vt:lpstr>Office Theme</vt:lpstr>
      <vt:lpstr>Simulating and Analyzing Crystal Channeling in the Large Hadron Collider </vt:lpstr>
      <vt:lpstr>What is crystal channeling? </vt:lpstr>
      <vt:lpstr>Crystal collimation </vt:lpstr>
      <vt:lpstr>Other phenomena </vt:lpstr>
      <vt:lpstr>Project overview</vt:lpstr>
      <vt:lpstr>Building the analysis script</vt:lpstr>
      <vt:lpstr>Building the analysis script</vt:lpstr>
      <vt:lpstr>Adding experimental resolution</vt:lpstr>
      <vt:lpstr>Comparing Results</vt:lpstr>
      <vt:lpstr>Running SixTrack simulations</vt:lpstr>
      <vt:lpstr>Creating and editing input files</vt:lpstr>
      <vt:lpstr>Results of the simulation</vt:lpstr>
      <vt:lpstr>Results of the simulation</vt:lpstr>
      <vt:lpstr>Updates to the webpage</vt:lpstr>
      <vt:lpstr>Updates to the webpage: example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and Analysing Crystal Channelling in the Large Hadron Collider </dc:title>
  <dc:creator>Frances Wharton</dc:creator>
  <cp:lastModifiedBy>Frances Wharton</cp:lastModifiedBy>
  <cp:revision>432</cp:revision>
  <dcterms:created xsi:type="dcterms:W3CDTF">2024-08-02T14:50:40Z</dcterms:created>
  <dcterms:modified xsi:type="dcterms:W3CDTF">2024-08-08T12:33:24Z</dcterms:modified>
</cp:coreProperties>
</file>