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  <p:sldMasterId id="2147483713" r:id="rId4"/>
  </p:sldMasterIdLst>
  <p:notesMasterIdLst>
    <p:notesMasterId r:id="rId29"/>
  </p:notesMasterIdLst>
  <p:sldIdLst>
    <p:sldId id="256" r:id="rId5"/>
    <p:sldId id="257" r:id="rId6"/>
    <p:sldId id="258" r:id="rId7"/>
    <p:sldId id="2147196838" r:id="rId8"/>
    <p:sldId id="2147196843" r:id="rId9"/>
    <p:sldId id="488" r:id="rId10"/>
    <p:sldId id="493" r:id="rId11"/>
    <p:sldId id="482" r:id="rId12"/>
    <p:sldId id="2147196839" r:id="rId13"/>
    <p:sldId id="2147196836" r:id="rId14"/>
    <p:sldId id="2147196840" r:id="rId15"/>
    <p:sldId id="2245" r:id="rId16"/>
    <p:sldId id="2244" r:id="rId17"/>
    <p:sldId id="2246" r:id="rId18"/>
    <p:sldId id="304" r:id="rId19"/>
    <p:sldId id="301" r:id="rId20"/>
    <p:sldId id="2249" r:id="rId21"/>
    <p:sldId id="349" r:id="rId22"/>
    <p:sldId id="2250" r:id="rId23"/>
    <p:sldId id="2251" r:id="rId24"/>
    <p:sldId id="2147196835" r:id="rId25"/>
    <p:sldId id="455" r:id="rId26"/>
    <p:sldId id="2147196833" r:id="rId27"/>
    <p:sldId id="2147196841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9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7A0C-7592-4762-8645-B8C6AA2D62A3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4C637-AD58-4BC1-9BC1-58E18840F1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9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B1CE86-5D1F-4D08-B260-42410BE5246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263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C639C-015F-2A33-06E0-53DFC9762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339D134-AEBD-EA88-F804-A10836D34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C64E473-051D-25E1-B497-DA1DB5E45A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6D4124-E5E7-457C-6F1E-57357B28EC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1CE86-5D1F-4D08-B260-42410BE5246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27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C639C-015F-2A33-06E0-53DFC9762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339D134-AEBD-EA88-F804-A10836D34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C64E473-051D-25E1-B497-DA1DB5E45A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6D4124-E5E7-457C-6F1E-57357B28EC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1CE86-5D1F-4D08-B260-42410BE5246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009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C639C-015F-2A33-06E0-53DFC9762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339D134-AEBD-EA88-F804-A10836D34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C64E473-051D-25E1-B497-DA1DB5E45A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6D4124-E5E7-457C-6F1E-57357B28EC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1CE86-5D1F-4D08-B260-42410BE5246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33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75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LHC data for end of Run 2; Energy for LHC Run 3 starting 5 July 2022: 13.6 </a:t>
            </a:r>
            <a:r>
              <a:rPr lang="en-US" dirty="0" err="1"/>
              <a:t>TeV</a:t>
            </a:r>
            <a:r>
              <a:rPr lang="en-US"/>
              <a:t>, add NICA?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64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7C781-70F2-0574-116A-0924F734BC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EE190-F761-600C-B193-6CF193BA5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1C0CB-3779-BDCC-CA96-F40F8B294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52D57-5CD2-D881-C287-03DBDBF57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5BA97-488C-DF3A-5120-DDC7181C6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8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18140-5C79-9D1F-AC12-B473E83E5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98038-A728-858F-8EE8-BF6BA31D1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ADA1E-74F1-B3E5-23A2-8F67D9BB6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F7612-D953-EF0B-B45A-E8E551A9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84D39-16DB-4932-E929-AAD3050F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11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D8EAF9-CE53-A8EB-0645-E7B39BE574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996221-3EEF-E996-7546-4C87999C8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291FA-F47A-30DB-A906-170620BD8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FFD33-D0EA-647E-3CF9-79A74808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80F1D-4F9A-83C5-4083-E55ADF187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101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35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34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6083" y="5742910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46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13518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6302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5560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5308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4164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966BA-62B6-2C26-8A1D-4E9E16135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8C5AB-3CAD-A6EB-98BB-E6CA3A718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8C8F4-092D-4E5F-193E-AFAAFAF32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1B567-C728-F220-89CF-6E2A35831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E1863-A2B2-1BBC-2F73-1B86F6596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168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55978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45917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78549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31831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614479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98195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手动输入 10"/>
          <p:cNvSpPr/>
          <p:nvPr userDrawn="1"/>
        </p:nvSpPr>
        <p:spPr>
          <a:xfrm rot="16200000">
            <a:off x="11567649" y="6097123"/>
            <a:ext cx="365126" cy="883576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0" y="0"/>
            <a:ext cx="1238250" cy="7239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0" y="723900"/>
            <a:ext cx="1238250" cy="15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1238250" y="723900"/>
            <a:ext cx="10953750" cy="152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/>
          </p:nvPr>
        </p:nvSpPr>
        <p:spPr>
          <a:xfrm>
            <a:off x="1238250" y="0"/>
            <a:ext cx="10953750" cy="723900"/>
          </a:xfrm>
        </p:spPr>
        <p:txBody>
          <a:bodyPr anchor="b">
            <a:normAutofit/>
          </a:bodyPr>
          <a:lstStyle>
            <a:lvl1pPr marL="0" indent="0">
              <a:buNone/>
              <a:defRPr sz="3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667160" y="6356348"/>
            <a:ext cx="524838" cy="365125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73069F2-1BFE-4A2E-B6D1-533E36529D2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sz="quarter" idx="14"/>
          </p:nvPr>
        </p:nvSpPr>
        <p:spPr>
          <a:xfrm>
            <a:off x="933450" y="1066800"/>
            <a:ext cx="10374974" cy="5143500"/>
          </a:xfrm>
        </p:spPr>
        <p:txBody>
          <a:bodyPr/>
          <a:lstStyle>
            <a:lvl1pPr marL="0" indent="0">
              <a:lnSpc>
                <a:spcPct val="150000"/>
              </a:lnSpc>
              <a:spcAft>
                <a:spcPts val="600"/>
              </a:spcAft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lnSpc>
                <a:spcPct val="150000"/>
              </a:lnSpc>
              <a:spcAft>
                <a:spcPts val="600"/>
              </a:spcAft>
              <a:buNone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7718"/>
            <a:ext cx="2209800" cy="49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519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1061863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spcBef>
                <a:spcPts val="1312"/>
              </a:spcBef>
              <a:defRPr sz="2400">
                <a:solidFill>
                  <a:srgbClr val="505050"/>
                </a:solidFill>
              </a:defRPr>
            </a:lvl1pPr>
            <a:lvl2pPr marL="683667" indent="-306910">
              <a:spcBef>
                <a:spcPts val="1312"/>
              </a:spcBef>
              <a:defRPr sz="2133">
                <a:solidFill>
                  <a:srgbClr val="505050"/>
                </a:solidFill>
              </a:defRPr>
            </a:lvl2pPr>
            <a:lvl3pPr marL="1071007" indent="-306910">
              <a:spcBef>
                <a:spcPts val="1312"/>
              </a:spcBef>
              <a:defRPr sz="2000">
                <a:solidFill>
                  <a:srgbClr val="505050"/>
                </a:solidFill>
              </a:defRPr>
            </a:lvl3pPr>
            <a:lvl4pPr marL="1447764" indent="-304792">
              <a:spcBef>
                <a:spcPts val="1312"/>
              </a:spcBef>
              <a:defRPr sz="1867">
                <a:solidFill>
                  <a:srgbClr val="505050"/>
                </a:solidFill>
              </a:defRPr>
            </a:lvl4pPr>
            <a:lvl5pPr marL="1826638" indent="-306910">
              <a:spcBef>
                <a:spcPts val="1312"/>
              </a:spcBef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465691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07/18/2024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A.Valishev | Fermilab Accelerator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713F2-9821-64FD-E24E-D08AA5F8FA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2851" y="5875867"/>
            <a:ext cx="4097867" cy="982133"/>
          </a:xfrm>
          <a:prstGeom prst="rect">
            <a:avLst/>
          </a:prstGeom>
          <a:solidFill>
            <a:schemeClr val="bg2"/>
          </a:solidFill>
          <a:ln w="12700">
            <a:solidFill>
              <a:srgbClr val="404040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11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149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74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69F14-6143-32AF-5547-B52F6B494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A5DCB-66F0-388A-3012-2145C4EDB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B8E7A-98AB-28A2-F5EB-0F9D02C3B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A745E-2BAF-3AE9-3AF4-B830E8B01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B51C6-BE54-3F2D-D9F7-866B34809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7528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3105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041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5" y="-145328"/>
            <a:ext cx="10090265" cy="7128769"/>
            <a:chOff x="5871105" y="-135389"/>
            <a:chExt cx="10090265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5" y="-135389"/>
              <a:ext cx="3378767" cy="7128769"/>
            </a:xfrm>
            <a:prstGeom prst="rect">
              <a:avLst/>
            </a:prstGeom>
            <a:gradFill flip="none" rotWithShape="1">
              <a:gsLst>
                <a:gs pos="95000">
                  <a:schemeClr val="bg1"/>
                </a:gs>
                <a:gs pos="81000">
                  <a:schemeClr val="bg1">
                    <a:alpha val="75000"/>
                  </a:schemeClr>
                </a:gs>
                <a:gs pos="59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5536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8278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6905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122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2144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458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8" y="-10393"/>
            <a:ext cx="6925403" cy="6876000"/>
            <a:chOff x="6865606" y="158312"/>
            <a:chExt cx="5532263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6" y="168453"/>
              <a:ext cx="3551435" cy="6693190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42000">
                  <a:schemeClr val="bg1">
                    <a:alpha val="75000"/>
                  </a:schemeClr>
                </a:gs>
                <a:gs pos="1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08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3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07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C2FB7-40B9-B1E4-AD41-5F89E15A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1EA09-4717-4F18-5914-E63FB3E500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2EF523-0E67-9AD4-947A-24F7FF445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0BF243-07CE-6B08-F992-2FD7D8E7B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39D26-E737-257D-5C83-41035916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C09CC-BEB1-24DB-6674-CDD05858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001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223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178904" y="-79512"/>
              <a:ext cx="5044384" cy="700524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9000">
                  <a:schemeClr val="bg1">
                    <a:alpha val="80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3542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3649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3385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8260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1093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251925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1587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1503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62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83732-2279-7846-A5F5-C20C8A8E6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998D7-090E-B9B7-85BD-DBA15F4AA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B753BE-2F2F-45DB-5F62-D06B6924A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DB5969-4B58-E202-6458-4A85C66ED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F54131-D418-59E0-6777-E5E68B55D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460678-9EDC-1C5E-CD98-97152B01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09A6D9-A9AE-45D2-B84F-0FCC05CAC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1AFB22-ADA6-1ACB-334F-DBBC267F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1204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2523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176214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850567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33663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235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2466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68334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74307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3154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2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7056E-CD40-FC9A-2C89-0648BC841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1928AF-2A5B-3995-FCBE-A1EBCF0BE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852F25-893B-B358-8B5E-35E2736A6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54D9EA-C1CB-9CC5-18D2-50DF35404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4962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8468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7360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81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1458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8442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529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78902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7744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6143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89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2B9222-6105-A902-4AC7-029BC8D3C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5561E5-604C-D567-6237-A672FCE63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1F761-648A-9477-EFB6-20313E42C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1484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7152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8894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01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F4BFB-E0A2-471C-F037-AD8C08F5B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6163E-C672-43EF-C209-AC71BA1CF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A68F63-2C49-2800-B463-8EC0303917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5239AA-B36C-D91D-A805-D80937B7F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E17AB-78C8-54C6-5209-4D2E7120E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D33B2-2FD9-3F02-19F5-57838565B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40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DB090-9FD1-B868-5CE1-D93C2F845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21D145-6450-792A-FC91-7EED538EC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9B6C0-EDF5-B549-ADA5-E40FAC21D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46290-4E1D-655C-DDE4-CDACE3A5A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F431C2-51F7-CEC9-DE51-78CAB5EC3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BBA29-7063-BA97-8C56-505D8920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17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34" Type="http://schemas.openxmlformats.org/officeDocument/2006/relationships/theme" Target="../theme/theme3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3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32" Type="http://schemas.openxmlformats.org/officeDocument/2006/relationships/slideLayout" Target="../slideLayouts/slideLayout60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31" Type="http://schemas.openxmlformats.org/officeDocument/2006/relationships/slideLayout" Target="../slideLayouts/slideLayout59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slideLayout" Target="../slideLayouts/slideLayout58.xml"/><Relationship Id="rId35" Type="http://schemas.openxmlformats.org/officeDocument/2006/relationships/image" Target="../media/image13.emf"/><Relationship Id="rId8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088C15-2D14-6CAD-262B-BD010D53F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D9F34C-DDB3-AA75-BD7D-347A25901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B2F7E-365F-644F-4025-F0DBE8081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48DFD9-6943-4850-8676-6096C06EDBCC}" type="datetimeFigureOut">
              <a:rPr lang="fr-FR" smtClean="0"/>
              <a:t>25/07/2024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02C78-E86E-398A-E0FC-ADC13851F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2B91C-230B-7C45-04D0-C3187FA12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67646C-CDA2-44A9-B7F4-C820A15584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09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1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4583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712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60">
          <p15:clr>
            <a:srgbClr val="F26B43"/>
          </p15:clr>
        </p15:guide>
        <p15:guide id="10" orient="horz" pos="3888">
          <p15:clr>
            <a:srgbClr val="F26B43"/>
          </p15:clr>
        </p15:guide>
        <p15:guide id="11" pos="7320">
          <p15:clr>
            <a:srgbClr val="F26B43"/>
          </p15:clr>
        </p15:guide>
        <p15:guide id="12" orient="horz" pos="412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3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1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  <p:sldLayoutId id="2147483708" r:id="rId31"/>
    <p:sldLayoutId id="2147483709" r:id="rId32"/>
    <p:sldLayoutId id="2147483710" r:id="rId3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18th July 2024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ICHEP 2024@PRAGUE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3563A-5760-4490-B9C0-0ADE44AA5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6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.jpeg"/><Relationship Id="rId3" Type="http://schemas.openxmlformats.org/officeDocument/2006/relationships/image" Target="../media/image28.gif"/><Relationship Id="rId7" Type="http://schemas.microsoft.com/office/2007/relationships/hdphoto" Target="../media/hdphoto4.wdp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30.png"/><Relationship Id="rId10" Type="http://schemas.microsoft.com/office/2007/relationships/hdphoto" Target="../media/hdphoto5.wdp"/><Relationship Id="rId4" Type="http://schemas.openxmlformats.org/officeDocument/2006/relationships/image" Target="../media/image29.gif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195E9-401D-5F78-65B5-B082D8F336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 on ICHEP2024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1B6FCD-5B01-0452-9A84-6AE0A56C30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Accelerator Design Meeting - July 25</a:t>
            </a:r>
            <a:r>
              <a:rPr lang="en-GB" baseline="30000" dirty="0"/>
              <a:t>th</a:t>
            </a:r>
            <a:r>
              <a:rPr lang="en-GB" dirty="0"/>
              <a:t>, 2024</a:t>
            </a:r>
          </a:p>
          <a:p>
            <a:r>
              <a:rPr lang="en-GB" dirty="0"/>
              <a:t>K. André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938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4D3D4-CF61-29EF-3A58-FCC2B5C32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19F28-882E-8755-2A86-418C1A1E9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B75F83-2B42-765A-306C-0B5322091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97" y="51916"/>
            <a:ext cx="11326806" cy="675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047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240976"/>
            <a:ext cx="10683732" cy="2312600"/>
          </a:xfrm>
        </p:spPr>
        <p:txBody>
          <a:bodyPr>
            <a:normAutofit/>
          </a:bodyPr>
          <a:lstStyle/>
          <a:p>
            <a:r>
              <a:rPr lang="en-US" dirty="0"/>
              <a:t>Present and approved </a:t>
            </a:r>
            <a:br>
              <a:rPr lang="en-US" dirty="0"/>
            </a:br>
            <a:r>
              <a:rPr lang="en-US" dirty="0"/>
              <a:t>accelerator facilities</a:t>
            </a:r>
            <a:endParaRPr lang="en-US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23 July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093" y="4415072"/>
            <a:ext cx="10334625" cy="1045832"/>
          </a:xfrm>
        </p:spPr>
        <p:txBody>
          <a:bodyPr/>
          <a:lstStyle/>
          <a:p>
            <a:r>
              <a:rPr lang="en-US" dirty="0"/>
              <a:t>Sergei Nagaitsev</a:t>
            </a:r>
          </a:p>
          <a:p>
            <a:r>
              <a:rPr lang="en-US" dirty="0"/>
              <a:t>EIC Technical Director</a:t>
            </a:r>
            <a:br>
              <a:rPr lang="en-US" dirty="0"/>
            </a:br>
            <a:r>
              <a:rPr lang="en-US" dirty="0"/>
              <a:t>Brookhaven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D942-7F83-3738-E15D-D8B03F5F3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084" y="119921"/>
            <a:ext cx="11049000" cy="914267"/>
          </a:xfrm>
        </p:spPr>
        <p:txBody>
          <a:bodyPr>
            <a:normAutofit/>
          </a:bodyPr>
          <a:lstStyle/>
          <a:p>
            <a:r>
              <a:rPr lang="en-US" dirty="0"/>
              <a:t>Colliders – Important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7843E-3AF4-45B1-4957-EDE521447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348" y="1173522"/>
            <a:ext cx="11049000" cy="5303494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</a:rPr>
              <a:t>Energy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</a:rPr>
              <a:t>Luminosity </a:t>
            </a:r>
          </a:p>
          <a:p>
            <a:pPr marL="914400" lvl="1" indent="-457200"/>
            <a:r>
              <a:rPr lang="en-US" sz="3100" dirty="0">
                <a:solidFill>
                  <a:srgbClr val="0432FF"/>
                </a:solidFill>
              </a:rPr>
              <a:t>Target density in collider &gt;10 orders of </a:t>
            </a:r>
            <a:br>
              <a:rPr lang="en-US" sz="3100" dirty="0">
                <a:solidFill>
                  <a:srgbClr val="0432FF"/>
                </a:solidFill>
              </a:rPr>
            </a:br>
            <a:r>
              <a:rPr lang="en-US" sz="3100" dirty="0">
                <a:solidFill>
                  <a:srgbClr val="0432FF"/>
                </a:solidFill>
              </a:rPr>
              <a:t>magnitude lower than in fixed target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</a:rPr>
              <a:t>Interaction Region design</a:t>
            </a:r>
            <a:r>
              <a:rPr lang="en-US" sz="3600" dirty="0">
                <a:solidFill>
                  <a:srgbClr val="0432FF"/>
                </a:solidFill>
              </a:rPr>
              <a:t> </a:t>
            </a:r>
          </a:p>
          <a:p>
            <a:pPr marL="914400" lvl="1" indent="-457200"/>
            <a:r>
              <a:rPr lang="en-US" sz="3100" dirty="0">
                <a:solidFill>
                  <a:srgbClr val="0432FF"/>
                </a:solidFill>
              </a:rPr>
              <a:t>Detector space</a:t>
            </a:r>
          </a:p>
          <a:p>
            <a:pPr marL="914400" lvl="1" indent="-457200"/>
            <a:r>
              <a:rPr lang="en-US" sz="3100" dirty="0">
                <a:solidFill>
                  <a:srgbClr val="0432FF"/>
                </a:solidFill>
              </a:rPr>
              <a:t>Experimental background</a:t>
            </a:r>
          </a:p>
          <a:p>
            <a:pPr marL="914400" lvl="1" indent="-457200"/>
            <a:r>
              <a:rPr lang="en-US" sz="3100" dirty="0">
                <a:solidFill>
                  <a:srgbClr val="0432FF"/>
                </a:solidFill>
              </a:rPr>
              <a:t>Forward particles</a:t>
            </a:r>
          </a:p>
          <a:p>
            <a:pPr marL="914400" lvl="1" indent="-457200"/>
            <a:r>
              <a:rPr lang="en-US" sz="3100" dirty="0">
                <a:solidFill>
                  <a:srgbClr val="0432FF"/>
                </a:solidFill>
              </a:rPr>
              <a:t>…</a:t>
            </a:r>
          </a:p>
          <a:p>
            <a:pPr marL="0" indent="0"/>
            <a:endParaRPr lang="en-US" sz="3000" dirty="0">
              <a:solidFill>
                <a:srgbClr val="0432FF"/>
              </a:solidFill>
            </a:endParaRPr>
          </a:p>
          <a:p>
            <a:pPr marL="0" indent="0"/>
            <a:r>
              <a:rPr lang="en-US" sz="2400" dirty="0">
                <a:solidFill>
                  <a:schemeClr val="tx2"/>
                </a:solidFill>
              </a:rPr>
              <a:t>Also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Reliability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Flexibility (energy, species for ion colliders)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Energy efficiency / operating cost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…</a:t>
            </a:r>
            <a:endParaRPr lang="en-US" sz="2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E5FB8-93E2-9E55-24F8-A052D7290E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D3F2DD-FE6E-8164-B743-CDC9CBCAC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059" y="847751"/>
            <a:ext cx="5634941" cy="5756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0B9423-B2A1-C5D2-461E-F9B048F45724}"/>
              </a:ext>
            </a:extLst>
          </p:cNvPr>
          <p:cNvSpPr txBox="1"/>
          <p:nvPr/>
        </p:nvSpPr>
        <p:spPr>
          <a:xfrm>
            <a:off x="7202774" y="6603974"/>
            <a:ext cx="29209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0" i="0" u="none" strike="noStrike" baseline="0" dirty="0">
                <a:latin typeface="LMRoman10-Regular"/>
              </a:rPr>
              <a:t>(adapted from [</a:t>
            </a:r>
            <a:r>
              <a:rPr lang="en-US" sz="1050" b="0" i="0" u="none" strike="noStrike" baseline="0" dirty="0" err="1">
                <a:latin typeface="LMRoman10-Regular"/>
              </a:rPr>
              <a:t>Shiltsev</a:t>
            </a:r>
            <a:r>
              <a:rPr lang="en-US" sz="1050" b="0" i="0" u="none" strike="noStrike" baseline="0" dirty="0">
                <a:latin typeface="LMRoman10-Regular"/>
              </a:rPr>
              <a:t> and Zimmermann, 2021]).</a:t>
            </a:r>
            <a:endParaRPr lang="en-US" sz="1050" dirty="0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F6762FF0-0635-A1D3-4A9F-66139560BA09}"/>
              </a:ext>
            </a:extLst>
          </p:cNvPr>
          <p:cNvSpPr/>
          <p:nvPr/>
        </p:nvSpPr>
        <p:spPr>
          <a:xfrm>
            <a:off x="6364224" y="5074920"/>
            <a:ext cx="192835" cy="116128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E96CE-4793-A39D-4125-5F85428D370C}"/>
              </a:ext>
            </a:extLst>
          </p:cNvPr>
          <p:cNvSpPr txBox="1"/>
          <p:nvPr/>
        </p:nvSpPr>
        <p:spPr>
          <a:xfrm>
            <a:off x="5013990" y="547089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Present (7)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3F4707-9EEA-0723-5BA5-96B7E41CAD90}"/>
              </a:ext>
            </a:extLst>
          </p:cNvPr>
          <p:cNvSpPr txBox="1"/>
          <p:nvPr/>
        </p:nvSpPr>
        <p:spPr>
          <a:xfrm>
            <a:off x="5336483" y="629235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Approved</a:t>
            </a:r>
          </a:p>
        </p:txBody>
      </p:sp>
    </p:spTree>
    <p:extLst>
      <p:ext uri="{BB962C8B-B14F-4D97-AF65-F5344CB8AC3E}">
        <p14:creationId xmlns:p14="http://schemas.microsoft.com/office/powerpoint/2010/main" val="3131540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BEC0-7DD5-6E0A-0397-4D73D7390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Colliders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– </a:t>
            </a:r>
            <a:r>
              <a:rPr lang="en-US" dirty="0">
                <a:sym typeface="Wingdings" pitchFamily="2" charset="2"/>
              </a:rPr>
              <a:t>(factories):</a:t>
            </a:r>
            <a:r>
              <a:rPr lang="en-US" dirty="0"/>
              <a:t> </a:t>
            </a:r>
            <a:r>
              <a:rPr lang="en-US" sz="4000" b="0" dirty="0"/>
              <a:t>VEPP-2000, VEPP-4M, BEPC-II, DA</a:t>
            </a:r>
            <a:r>
              <a:rPr lang="en-US" sz="4000" b="0" dirty="0">
                <a:latin typeface="Symbol" pitchFamily="2" charset="2"/>
              </a:rPr>
              <a:t>F</a:t>
            </a:r>
            <a:r>
              <a:rPr lang="en-US" sz="4000" b="0" dirty="0"/>
              <a:t>NE, SuperKEKB</a:t>
            </a:r>
            <a:endParaRPr lang="en-US" b="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CC2B412-F60D-C6AB-B634-8BF4C2CFB59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1500" y="2087263"/>
          <a:ext cx="1090117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7028">
                  <a:extLst>
                    <a:ext uri="{9D8B030D-6E8A-4147-A177-3AD203B41FA5}">
                      <a16:colId xmlns:a16="http://schemas.microsoft.com/office/drawing/2014/main" val="3602562531"/>
                    </a:ext>
                  </a:extLst>
                </a:gridCol>
                <a:gridCol w="1433433">
                  <a:extLst>
                    <a:ext uri="{9D8B030D-6E8A-4147-A177-3AD203B41FA5}">
                      <a16:colId xmlns:a16="http://schemas.microsoft.com/office/drawing/2014/main" val="2913322357"/>
                    </a:ext>
                  </a:extLst>
                </a:gridCol>
                <a:gridCol w="1433433">
                  <a:extLst>
                    <a:ext uri="{9D8B030D-6E8A-4147-A177-3AD203B41FA5}">
                      <a16:colId xmlns:a16="http://schemas.microsoft.com/office/drawing/2014/main" val="1234266307"/>
                    </a:ext>
                  </a:extLst>
                </a:gridCol>
                <a:gridCol w="1603569">
                  <a:extLst>
                    <a:ext uri="{9D8B030D-6E8A-4147-A177-3AD203B41FA5}">
                      <a16:colId xmlns:a16="http://schemas.microsoft.com/office/drawing/2014/main" val="3914507475"/>
                    </a:ext>
                  </a:extLst>
                </a:gridCol>
                <a:gridCol w="1456576">
                  <a:extLst>
                    <a:ext uri="{9D8B030D-6E8A-4147-A177-3AD203B41FA5}">
                      <a16:colId xmlns:a16="http://schemas.microsoft.com/office/drawing/2014/main" val="3367492783"/>
                    </a:ext>
                  </a:extLst>
                </a:gridCol>
                <a:gridCol w="1707133">
                  <a:extLst>
                    <a:ext uri="{9D8B030D-6E8A-4147-A177-3AD203B41FA5}">
                      <a16:colId xmlns:a16="http://schemas.microsoft.com/office/drawing/2014/main" val="2085845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</a:t>
                      </a:r>
                      <a:r>
                        <a:rPr lang="en-US" dirty="0">
                          <a:latin typeface="Symbol" pitchFamily="2" charset="2"/>
                        </a:rPr>
                        <a:t>F</a:t>
                      </a:r>
                      <a:r>
                        <a:rPr lang="en-US" dirty="0"/>
                        <a:t>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VEPP-2000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BEPC-II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VEPP-4M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SuperKEKB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245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Start of operation [year]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819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e</a:t>
                      </a:r>
                      <a:r>
                        <a:rPr lang="en-US" baseline="30000" dirty="0" err="1"/>
                        <a:t>+</a:t>
                      </a:r>
                      <a:r>
                        <a:rPr lang="en-US" dirty="0" err="1"/>
                        <a:t>e</a:t>
                      </a:r>
                      <a:r>
                        <a:rPr lang="en-US" baseline="30000" dirty="0"/>
                        <a:t>–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e</a:t>
                      </a:r>
                      <a:r>
                        <a:rPr lang="en-US" baseline="30000" dirty="0" err="1"/>
                        <a:t>+</a:t>
                      </a:r>
                      <a:r>
                        <a:rPr lang="en-US" dirty="0" err="1"/>
                        <a:t>e</a:t>
                      </a:r>
                      <a:r>
                        <a:rPr lang="en-US" baseline="30000" dirty="0"/>
                        <a:t>–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e</a:t>
                      </a:r>
                      <a:r>
                        <a:rPr lang="en-US" baseline="30000" dirty="0" err="1"/>
                        <a:t>+</a:t>
                      </a:r>
                      <a:r>
                        <a:rPr lang="en-US" dirty="0" err="1"/>
                        <a:t>e</a:t>
                      </a:r>
                      <a:r>
                        <a:rPr lang="en-US" baseline="30000" dirty="0"/>
                        <a:t>–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e</a:t>
                      </a:r>
                      <a:r>
                        <a:rPr lang="en-US" baseline="30000" dirty="0" err="1"/>
                        <a:t>+</a:t>
                      </a:r>
                      <a:r>
                        <a:rPr lang="en-US" dirty="0" err="1"/>
                        <a:t>e</a:t>
                      </a:r>
                      <a:r>
                        <a:rPr lang="en-US" baseline="30000" dirty="0"/>
                        <a:t>–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e</a:t>
                      </a:r>
                      <a:r>
                        <a:rPr lang="en-US" baseline="30000" dirty="0" err="1"/>
                        <a:t>+</a:t>
                      </a:r>
                      <a:r>
                        <a:rPr lang="en-US" dirty="0" err="1"/>
                        <a:t>e</a:t>
                      </a:r>
                      <a:r>
                        <a:rPr lang="en-US" baseline="30000" dirty="0"/>
                        <a:t>–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659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Circumference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847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1.89 </a:t>
                      </a:r>
                      <a:br>
                        <a:rPr lang="en-US" dirty="0"/>
                      </a:br>
                      <a:r>
                        <a:rPr lang="en-US" sz="1400" dirty="0"/>
                        <a:t>(2.474 max)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/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6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CoM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3.78</a:t>
                      </a:r>
                      <a:br>
                        <a:rPr lang="en-US" dirty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(5.56 max)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057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Average beam current [mA]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800 / 1250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1400 / 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689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Peak luminosity [10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30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3810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125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pitchFamily="2" charset="2"/>
                        </a:rPr>
                        <a:t>F</a:t>
                      </a:r>
                      <a:r>
                        <a:rPr lang="en-US" dirty="0"/>
                        <a:t> meson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u,d,s</a:t>
                      </a:r>
                      <a:endParaRPr lang="en-US" dirty="0"/>
                    </a:p>
                    <a:p>
                      <a:pPr algn="ctr"/>
                      <a:r>
                        <a:rPr lang="en-US" dirty="0"/>
                        <a:t>interactions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tau-charm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Y(1S) meson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 meson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8417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FF8B1-5913-D0AB-0132-9F46C8524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2144B7-8AC2-B3B0-93CF-300E4AA07828}"/>
              </a:ext>
            </a:extLst>
          </p:cNvPr>
          <p:cNvSpPr txBox="1"/>
          <p:nvPr/>
        </p:nvSpPr>
        <p:spPr>
          <a:xfrm>
            <a:off x="2397840" y="6305617"/>
            <a:ext cx="7505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[PDG, Tables 32.1, 32.3; </a:t>
            </a:r>
          </a:p>
          <a:p>
            <a:r>
              <a:rPr lang="en-US" sz="1400" dirty="0"/>
              <a:t>Q. Qin, ”Overview of the low energy colliders”, proceedings eeFACT2016, Daresbury (2016)]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C484BD-2E9C-467B-A893-317ABA7C452E}"/>
              </a:ext>
            </a:extLst>
          </p:cNvPr>
          <p:cNvSpPr txBox="1"/>
          <p:nvPr/>
        </p:nvSpPr>
        <p:spPr>
          <a:xfrm>
            <a:off x="8204180" y="169068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[Reported numbers, not design]</a:t>
            </a:r>
          </a:p>
        </p:txBody>
      </p:sp>
    </p:spTree>
    <p:extLst>
      <p:ext uri="{BB962C8B-B14F-4D97-AF65-F5344CB8AC3E}">
        <p14:creationId xmlns:p14="http://schemas.microsoft.com/office/powerpoint/2010/main" val="3606774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D67F2B6-FE78-77D0-F299-DA2427C10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Colliders </a:t>
            </a:r>
            <a:r>
              <a:rPr lang="en-GB" dirty="0" err="1"/>
              <a:t>e+e</a:t>
            </a:r>
            <a:r>
              <a:rPr lang="en-GB" dirty="0"/>
              <a:t>-</a:t>
            </a:r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433CCA-068A-A9D5-1423-996A7098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5997"/>
            <a:ext cx="3741115" cy="514687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solidFill>
                  <a:srgbClr val="C00000"/>
                </a:solidFill>
              </a:rPr>
              <a:t>Ongoing discussion concerning </a:t>
            </a:r>
            <a:r>
              <a:rPr lang="en-US" sz="2000" b="0" dirty="0">
                <a:solidFill>
                  <a:srgbClr val="C00000"/>
                </a:solidFill>
              </a:rPr>
              <a:t>DAFNE’s future:</a:t>
            </a:r>
            <a:endParaRPr lang="en-GB" sz="2000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400" dirty="0">
                <a:ea typeface="ＭＳ Ｐゴシック" charset="-128"/>
              </a:rPr>
              <a:t>In the next future DAFNE might be used for short periods, 4-5 months per year.</a:t>
            </a:r>
          </a:p>
          <a:p>
            <a:pPr marL="46038" indent="0">
              <a:lnSpc>
                <a:spcPct val="120000"/>
              </a:lnSpc>
              <a:buNone/>
              <a:defRPr/>
            </a:pPr>
            <a:r>
              <a:rPr lang="en-GB" sz="1400" b="1" dirty="0">
                <a:ea typeface="ＭＳ Ｐゴシック" charset="-128"/>
              </a:rPr>
              <a:t>DAFNE Synchrotron Light Facility </a:t>
            </a:r>
            <a:r>
              <a:rPr lang="en-GB" sz="1400" dirty="0">
                <a:ea typeface="ＭＳ Ｐゴシック" charset="-128"/>
              </a:rPr>
              <a:t>could be also operated.</a:t>
            </a:r>
          </a:p>
          <a:p>
            <a:pPr marL="46038" indent="0">
              <a:lnSpc>
                <a:spcPct val="120000"/>
              </a:lnSpc>
              <a:buNone/>
              <a:defRPr/>
            </a:pPr>
            <a:r>
              <a:rPr lang="en-GB" sz="1400" dirty="0">
                <a:ea typeface="ＭＳ Ｐゴシック" charset="-128"/>
              </a:rPr>
              <a:t>DAFNE LINAC will continue to power two </a:t>
            </a:r>
            <a:r>
              <a:rPr lang="en-GB" sz="1400" b="1" dirty="0">
                <a:ea typeface="ＭＳ Ｐゴシック" charset="-128"/>
              </a:rPr>
              <a:t>Beam Test Facility lines.</a:t>
            </a:r>
          </a:p>
          <a:p>
            <a:pPr marL="46038" indent="0">
              <a:lnSpc>
                <a:spcPct val="120000"/>
              </a:lnSpc>
              <a:buNone/>
              <a:defRPr/>
            </a:pPr>
            <a:r>
              <a:rPr lang="en-GB" sz="1400" dirty="0">
                <a:ea typeface="ＭＳ Ｐゴシック" charset="-128"/>
              </a:rPr>
              <a:t>This plan requires a minimal refurbishment of the accelerator complex that can also be implemented progressively</a:t>
            </a:r>
            <a:endParaRPr lang="en-GB" sz="1400" b="1" dirty="0">
              <a:ea typeface="ＭＳ Ｐゴシック" charset="-128"/>
            </a:endParaRPr>
          </a:p>
          <a:p>
            <a:pPr marL="46038" indent="0">
              <a:lnSpc>
                <a:spcPct val="120000"/>
              </a:lnSpc>
              <a:buNone/>
              <a:defRPr/>
            </a:pPr>
            <a:r>
              <a:rPr lang="en-GB" sz="1400" b="1" dirty="0">
                <a:ea typeface="ＭＳ Ｐゴシック" charset="-128"/>
              </a:rPr>
              <a:t>Maintaining DAFNE infrastructure operative could be also very much synergic with Future CERN developments in the lepton colliders field.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2439C-55D2-33BD-A616-864914BA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sz="1000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4BA5A9ED-4D4B-DE55-AACA-817A5973B589}"/>
              </a:ext>
            </a:extLst>
          </p:cNvPr>
          <p:cNvSpPr txBox="1">
            <a:spLocks/>
          </p:cNvSpPr>
          <p:nvPr/>
        </p:nvSpPr>
        <p:spPr>
          <a:xfrm>
            <a:off x="4634791" y="1345997"/>
            <a:ext cx="3741114" cy="5146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dirty="0">
                <a:solidFill>
                  <a:srgbClr val="C00000"/>
                </a:solidFill>
              </a:rPr>
              <a:t>Status and upgrade of BEPC-II discussion: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400" dirty="0">
                <a:ea typeface="ＭＳ Ｐゴシック" charset="-128"/>
              </a:rPr>
              <a:t>Increase luminosity by factor 3 and energy up to 2.8 GeV.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400" dirty="0">
                <a:ea typeface="ＭＳ Ｐゴシック" charset="-128"/>
              </a:rPr>
              <a:t>Requires: double beam power, optics upgrade and new high field magnets. Commissioning planned for January 2025.</a:t>
            </a:r>
            <a:endParaRPr lang="en-GB" sz="1400" b="1" dirty="0">
              <a:ea typeface="ＭＳ Ｐゴシック" charset="-128"/>
            </a:endParaRPr>
          </a:p>
        </p:txBody>
      </p:sp>
      <p:graphicFrame>
        <p:nvGraphicFramePr>
          <p:cNvPr id="8" name="Group 61">
            <a:extLst>
              <a:ext uri="{FF2B5EF4-FFF2-40B4-BE49-F238E27FC236}">
                <a16:creationId xmlns:a16="http://schemas.microsoft.com/office/drawing/2014/main" id="{7A72B3B5-1C48-12AD-6A86-E9CCB38D58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623565"/>
              </p:ext>
            </p:extLst>
          </p:nvPr>
        </p:nvGraphicFramePr>
        <p:xfrm>
          <a:off x="4739030" y="4094073"/>
          <a:ext cx="5170756" cy="2346960"/>
        </p:xfrm>
        <a:graphic>
          <a:graphicData uri="http://schemas.openxmlformats.org/drawingml/2006/table">
            <a:tbl>
              <a:tblPr/>
              <a:tblGrid>
                <a:gridCol w="1557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7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2082">
                <a:tc rowSpan="2"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Design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Achieved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BPR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082"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Beam energy (GeV)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.0-2.1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，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1.89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0.92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-2.47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，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1.89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anose="02020603050405020304" pitchFamily="18" charset="0"/>
                          <a:ea typeface="+mn-ea"/>
                        </a:rPr>
                        <a:t>0.92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anose="02020603050405020304" pitchFamily="18" charset="0"/>
                          <a:ea typeface="+mn-ea"/>
                        </a:rPr>
                        <a:t>-2.47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，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1.89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082"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Beam current (mA)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910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950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950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82"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Bunch number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93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118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118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082"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Beam-beam parameter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0.04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0.041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082"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sym typeface="Symbol" panose="05050102010706020507" pitchFamily="18" charset="2"/>
                        </a:rPr>
                        <a:t></a:t>
                      </a:r>
                      <a:r>
                        <a:rPr kumimoji="0" lang="en-GB" altLang="zh-CN" sz="12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GB" altLang="zh-CN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*</a:t>
                      </a:r>
                      <a:r>
                        <a:rPr kumimoji="0" lang="en-GB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en-GB" altLang="zh-CN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sym typeface="Symbol" panose="05050102010706020507" pitchFamily="18" charset="2"/>
                        </a:rPr>
                        <a:t></a:t>
                      </a:r>
                      <a:r>
                        <a:rPr kumimoji="0" lang="en-GB" altLang="zh-CN" sz="12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en-GB" altLang="zh-CN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*</a:t>
                      </a:r>
                      <a:r>
                        <a:rPr kumimoji="0" lang="en-GB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 (m)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1.0/0.015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1.0/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0.0135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1.0/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0.0135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082"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Lum. (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sym typeface="Symbol" panose="05050102010706020507" pitchFamily="18" charset="2"/>
                        </a:rPr>
                        <a:t>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 10</a:t>
                      </a:r>
                      <a:r>
                        <a:rPr kumimoji="0" lang="en-GB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33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cm</a:t>
                      </a:r>
                      <a:r>
                        <a:rPr kumimoji="0" lang="en-GB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-2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s</a:t>
                      </a:r>
                      <a:r>
                        <a:rPr kumimoji="0" lang="en-GB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-1</a:t>
                      </a: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1.0</a:t>
                      </a:r>
                      <a:endParaRPr kumimoji="0" lang="en-GB" altLang="zh-CN" sz="12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10000"/>
                        </a:spcBef>
                        <a:spcAft>
                          <a:spcPct val="30000"/>
                        </a:spcAft>
                        <a:defRPr sz="2200" b="1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000" b="1">
                          <a:solidFill>
                            <a:srgbClr val="0099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</a:rPr>
                        <a:t>1.1</a:t>
                      </a:r>
                      <a:endParaRPr kumimoji="0" lang="en-GB" altLang="zh-CN" sz="12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宋体" panose="02010600030101010101" pitchFamily="2" charset="-122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D903A646-A2FF-108E-6BE1-BBA3E569BB78}"/>
              </a:ext>
            </a:extLst>
          </p:cNvPr>
          <p:cNvSpPr txBox="1">
            <a:spLocks/>
          </p:cNvSpPr>
          <p:nvPr/>
        </p:nvSpPr>
        <p:spPr>
          <a:xfrm>
            <a:off x="8450885" y="1345997"/>
            <a:ext cx="3741115" cy="5146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dirty="0" err="1">
                <a:solidFill>
                  <a:srgbClr val="C00000"/>
                </a:solidFill>
              </a:rPr>
              <a:t>SuperKEKB</a:t>
            </a:r>
            <a:r>
              <a:rPr lang="en-US" sz="2000" dirty="0"/>
              <a:t>:</a:t>
            </a:r>
            <a:endParaRPr lang="en-GB" sz="2000" dirty="0"/>
          </a:p>
          <a:p>
            <a:pPr marL="0" indent="0">
              <a:lnSpc>
                <a:spcPct val="100000"/>
              </a:lnSpc>
              <a:buNone/>
            </a:pPr>
            <a:r>
              <a:rPr kumimoji="1" lang="en-US" altLang="ja-JP" sz="1400" dirty="0"/>
              <a:t>During Long Shutdown 1: Improvements of the Belle II detector and the </a:t>
            </a:r>
            <a:r>
              <a:rPr kumimoji="1" lang="en-US" altLang="ja-JP" sz="1400" dirty="0" err="1"/>
              <a:t>SuperKEKB</a:t>
            </a:r>
            <a:r>
              <a:rPr kumimoji="1" lang="en-US" altLang="ja-JP" sz="1400" dirty="0"/>
              <a:t> accelerator.</a:t>
            </a:r>
          </a:p>
          <a:p>
            <a:pPr marL="0" indent="0">
              <a:lnSpc>
                <a:spcPct val="100000"/>
              </a:lnSpc>
              <a:buNone/>
            </a:pPr>
            <a:r>
              <a:rPr kumimoji="1" lang="en-GB" altLang="ja-JP" sz="1400" dirty="0"/>
              <a:t>Countermeasures to sudden beam loss should be implemented during summer maintenance period.</a:t>
            </a:r>
          </a:p>
          <a:p>
            <a:pPr marL="0" indent="0">
              <a:lnSpc>
                <a:spcPct val="100000"/>
              </a:lnSpc>
              <a:buNone/>
            </a:pPr>
            <a:r>
              <a:rPr kumimoji="1" lang="en-GB" altLang="ja-JP" sz="1400" dirty="0"/>
              <a:t>Target luminosity is 1x10</a:t>
            </a:r>
            <a:r>
              <a:rPr kumimoji="1" lang="en-GB" altLang="ja-JP" sz="1400" baseline="30000" dirty="0"/>
              <a:t>35</a:t>
            </a:r>
            <a:r>
              <a:rPr kumimoji="1" lang="en-GB" altLang="ja-JP" sz="1400" dirty="0"/>
              <a:t> cm</a:t>
            </a:r>
            <a:r>
              <a:rPr kumimoji="1" lang="en-GB" altLang="ja-JP" sz="1400" baseline="30000" dirty="0"/>
              <a:t>-2</a:t>
            </a:r>
            <a:r>
              <a:rPr kumimoji="1" lang="en-GB" altLang="ja-JP" sz="1400" dirty="0"/>
              <a:t>s</a:t>
            </a:r>
            <a:r>
              <a:rPr kumimoji="1" lang="en-GB" altLang="ja-JP" sz="1400" baseline="30000" dirty="0"/>
              <a:t>-1</a:t>
            </a:r>
            <a:r>
              <a:rPr kumimoji="1" lang="en-GB" altLang="ja-JP" sz="1400" dirty="0"/>
              <a:t> for this year.</a:t>
            </a:r>
            <a:endParaRPr kumimoji="1" lang="ja-JP" alt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BF047F-5ACF-C4F2-BBCC-8C888F9C4DE3}"/>
              </a:ext>
            </a:extLst>
          </p:cNvPr>
          <p:cNvSpPr txBox="1"/>
          <p:nvPr/>
        </p:nvSpPr>
        <p:spPr>
          <a:xfrm>
            <a:off x="5310835" y="6441033"/>
            <a:ext cx="396483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/>
              <a:t>BEPC parameters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2654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BEC0-7DD5-6E0A-0397-4D73D739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55941"/>
            <a:ext cx="11302052" cy="691011"/>
          </a:xfrm>
        </p:spPr>
        <p:txBody>
          <a:bodyPr>
            <a:normAutofit/>
          </a:bodyPr>
          <a:lstStyle/>
          <a:p>
            <a:r>
              <a:rPr lang="en-US" sz="4000" dirty="0"/>
              <a:t>Colliders </a:t>
            </a:r>
            <a:r>
              <a:rPr lang="en-US" sz="4000" dirty="0" err="1"/>
              <a:t>hh</a:t>
            </a:r>
            <a:r>
              <a:rPr lang="en-US" sz="4000" dirty="0"/>
              <a:t> and eh: </a:t>
            </a:r>
            <a:r>
              <a:rPr lang="en-US" sz="4000" b="0" dirty="0"/>
              <a:t>RHIC, LHC, EIC, NICA</a:t>
            </a:r>
            <a:endParaRPr lang="en-US" b="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CC2B412-F60D-C6AB-B634-8BF4C2CFB5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00474"/>
              </p:ext>
            </p:extLst>
          </p:nvPr>
        </p:nvGraphicFramePr>
        <p:xfrm>
          <a:off x="1522" y="1353314"/>
          <a:ext cx="12190478" cy="5287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9625">
                  <a:extLst>
                    <a:ext uri="{9D8B030D-6E8A-4147-A177-3AD203B41FA5}">
                      <a16:colId xmlns:a16="http://schemas.microsoft.com/office/drawing/2014/main" val="3602562531"/>
                    </a:ext>
                  </a:extLst>
                </a:gridCol>
                <a:gridCol w="1395131">
                  <a:extLst>
                    <a:ext uri="{9D8B030D-6E8A-4147-A177-3AD203B41FA5}">
                      <a16:colId xmlns:a16="http://schemas.microsoft.com/office/drawing/2014/main" val="1234266307"/>
                    </a:ext>
                  </a:extLst>
                </a:gridCol>
                <a:gridCol w="996028">
                  <a:extLst>
                    <a:ext uri="{9D8B030D-6E8A-4147-A177-3AD203B41FA5}">
                      <a16:colId xmlns:a16="http://schemas.microsoft.com/office/drawing/2014/main" val="3709676233"/>
                    </a:ext>
                  </a:extLst>
                </a:gridCol>
                <a:gridCol w="1676292">
                  <a:extLst>
                    <a:ext uri="{9D8B030D-6E8A-4147-A177-3AD203B41FA5}">
                      <a16:colId xmlns:a16="http://schemas.microsoft.com/office/drawing/2014/main" val="3914507475"/>
                    </a:ext>
                  </a:extLst>
                </a:gridCol>
                <a:gridCol w="1410414">
                  <a:extLst>
                    <a:ext uri="{9D8B030D-6E8A-4147-A177-3AD203B41FA5}">
                      <a16:colId xmlns:a16="http://schemas.microsoft.com/office/drawing/2014/main" val="3367492783"/>
                    </a:ext>
                  </a:extLst>
                </a:gridCol>
                <a:gridCol w="2007170">
                  <a:extLst>
                    <a:ext uri="{9D8B030D-6E8A-4147-A177-3AD203B41FA5}">
                      <a16:colId xmlns:a16="http://schemas.microsoft.com/office/drawing/2014/main" val="2085845429"/>
                    </a:ext>
                  </a:extLst>
                </a:gridCol>
                <a:gridCol w="1575818">
                  <a:extLst>
                    <a:ext uri="{9D8B030D-6E8A-4147-A177-3AD203B41FA5}">
                      <a16:colId xmlns:a16="http://schemas.microsoft.com/office/drawing/2014/main" val="1260816448"/>
                    </a:ext>
                  </a:extLst>
                </a:gridCol>
              </a:tblGrid>
              <a:tr h="7829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RHIC</a:t>
                      </a:r>
                    </a:p>
                    <a:p>
                      <a:pPr algn="ctr"/>
                      <a:r>
                        <a:rPr lang="en-US"/>
                        <a:t>pp </a:t>
                      </a:r>
                      <a:r>
                        <a:rPr lang="en-US" sz="1600" b="0"/>
                        <a:t>(actual)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LHC </a:t>
                      </a:r>
                    </a:p>
                    <a:p>
                      <a:pPr algn="ctr"/>
                      <a:r>
                        <a:rPr lang="en-US"/>
                        <a:t>pp </a:t>
                      </a:r>
                      <a:r>
                        <a:rPr lang="en-US" sz="1600" b="0"/>
                        <a:t>(actual)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RHIC</a:t>
                      </a:r>
                    </a:p>
                    <a:p>
                      <a:pPr algn="ctr"/>
                      <a:r>
                        <a:rPr lang="en-US"/>
                        <a:t>AA </a:t>
                      </a:r>
                      <a:r>
                        <a:rPr lang="en-US" sz="1600" b="0"/>
                        <a:t>(actual)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LHC</a:t>
                      </a:r>
                    </a:p>
                    <a:p>
                      <a:pPr algn="ctr"/>
                      <a:r>
                        <a:rPr lang="en-US"/>
                        <a:t>AA </a:t>
                      </a:r>
                      <a:r>
                        <a:rPr lang="en-US" sz="1600" b="0"/>
                        <a:t>(actual)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EIC</a:t>
                      </a:r>
                    </a:p>
                    <a:p>
                      <a:pPr algn="ctr"/>
                      <a:r>
                        <a:rPr lang="en-US"/>
                        <a:t>ep, eA </a:t>
                      </a:r>
                      <a:r>
                        <a:rPr lang="en-US" sz="1600" b="0"/>
                        <a:t>(design)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NICA</a:t>
                      </a:r>
                    </a:p>
                    <a:p>
                      <a:pPr algn="ctr"/>
                      <a:r>
                        <a:rPr lang="en-US" b="1" dirty="0"/>
                        <a:t>pp, dd, AA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245925"/>
                  </a:ext>
                </a:extLst>
              </a:tr>
              <a:tr h="512983">
                <a:tc>
                  <a:txBody>
                    <a:bodyPr/>
                    <a:lstStyle/>
                    <a:p>
                      <a:r>
                        <a:rPr lang="en-US"/>
                        <a:t>Start of operation [year]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2032 </a:t>
                      </a:r>
                      <a:br>
                        <a:rPr lang="en-US" dirty="0"/>
                      </a:br>
                      <a:r>
                        <a:rPr lang="en-US" sz="1400" dirty="0"/>
                        <a:t>(planned)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2025 </a:t>
                      </a:r>
                      <a:br>
                        <a:rPr lang="en-US" dirty="0"/>
                      </a:br>
                      <a:r>
                        <a:rPr lang="en-US" sz="1400" dirty="0"/>
                        <a:t>(planned)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819201"/>
                  </a:ext>
                </a:extLst>
              </a:tr>
              <a:tr h="1214960">
                <a:tc>
                  <a:txBody>
                    <a:bodyPr/>
                    <a:lstStyle/>
                    <a:p>
                      <a:r>
                        <a:rPr lang="en-US"/>
                        <a:t>Species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</a:t>
                      </a:r>
                      <a:r>
                        <a:rPr lang="en-US" dirty="0" err="1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dirty="0" err="1"/>
                        <a:t>+p</a:t>
                      </a:r>
                      <a:r>
                        <a:rPr lang="en-US" dirty="0" err="1">
                          <a:latin typeface="Wingdings 3" charset="2"/>
                          <a:cs typeface="Wingdings 3" charset="2"/>
                        </a:rPr>
                        <a:t>h</a:t>
                      </a:r>
                      <a:br>
                        <a:rPr lang="en-US" dirty="0"/>
                      </a:br>
                      <a:r>
                        <a:rPr lang="en-US" sz="1600" dirty="0"/>
                        <a:t>(polarized 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p+p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</a:t>
                      </a:r>
                      <a:r>
                        <a:rPr lang="en-US" sz="1400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sz="1400"/>
                        <a:t>+Al, p</a:t>
                      </a:r>
                      <a:r>
                        <a:rPr lang="en-US" sz="1400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sz="1400"/>
                        <a:t>+Au, d+Au, h+Au, O+O, Cu+Cu, Cu+Au, Zr+Zr, Ru+Ru, Au+Au, U+U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Pb+Pb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p+Pb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Xe+Xe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  <a:r>
                        <a:rPr lang="en-US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/>
                        <a:t>+p</a:t>
                      </a:r>
                      <a:r>
                        <a:rPr lang="en-US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/>
                        <a:t> to e</a:t>
                      </a:r>
                      <a:r>
                        <a:rPr lang="en-US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/>
                        <a:t>+U</a:t>
                      </a:r>
                      <a:br>
                        <a:rPr lang="en-US"/>
                      </a:br>
                      <a:r>
                        <a:rPr lang="en-US" sz="1600"/>
                        <a:t>(polarized e,p,</a:t>
                      </a:r>
                      <a:br>
                        <a:rPr lang="en-US" sz="1600"/>
                      </a:br>
                      <a:r>
                        <a:rPr lang="en-US" sz="1600"/>
                        <a:t>He-3)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</a:t>
                      </a:r>
                      <a:r>
                        <a:rPr lang="en-US" dirty="0" err="1"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dirty="0">
                          <a:latin typeface="Wingdings 3" charset="2"/>
                          <a:cs typeface="Wingdings 3" charset="2"/>
                        </a:rPr>
                        <a:t> </a:t>
                      </a:r>
                      <a:r>
                        <a:rPr lang="en-US" dirty="0">
                          <a:latin typeface="+mn-lt"/>
                          <a:cs typeface="Wingdings 3" charset="2"/>
                        </a:rPr>
                        <a:t>d</a:t>
                      </a:r>
                      <a:r>
                        <a:rPr lang="en-US" dirty="0">
                          <a:latin typeface="Wingdings 3" charset="2"/>
                          <a:cs typeface="Wingdings 3" charset="2"/>
                        </a:rPr>
                        <a:t>h </a:t>
                      </a:r>
                      <a:r>
                        <a:rPr lang="en-US" dirty="0">
                          <a:latin typeface="+mn-lt"/>
                          <a:cs typeface="Wingdings 3" charset="2"/>
                        </a:rPr>
                        <a:t>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659767"/>
                  </a:ext>
                </a:extLst>
              </a:tr>
              <a:tr h="328489">
                <a:tc>
                  <a:txBody>
                    <a:bodyPr/>
                    <a:lstStyle/>
                    <a:p>
                      <a:r>
                        <a:rPr lang="en-US"/>
                        <a:t>Circumference [km]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26.7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3.8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26.7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813032"/>
                  </a:ext>
                </a:extLst>
              </a:tr>
              <a:tr h="328489">
                <a:tc>
                  <a:txBody>
                    <a:bodyPr/>
                    <a:lstStyle/>
                    <a:p>
                      <a:r>
                        <a:rPr lang="en-US"/>
                        <a:t>Beam energy [GeV]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2560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5-18 / 40-275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1 – 4.5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63968"/>
                  </a:ext>
                </a:extLst>
              </a:tr>
              <a:tr h="328489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CoM energy [GeV]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510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13000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200 A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5120 A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28-140 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(e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+p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 – 11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057164"/>
                  </a:ext>
                </a:extLst>
              </a:tr>
              <a:tr h="566981">
                <a:tc>
                  <a:txBody>
                    <a:bodyPr/>
                    <a:lstStyle/>
                    <a:p>
                      <a:r>
                        <a:rPr lang="en-US"/>
                        <a:t>Average beam current [mA]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224 </a:t>
                      </a:r>
                      <a:r>
                        <a:rPr lang="en-US" sz="1400"/>
                        <a:t>(Au+Au)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24 </a:t>
                      </a:r>
                      <a:r>
                        <a:rPr lang="en-US" sz="1400"/>
                        <a:t>(Pb+Pb)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2500 / 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874097"/>
                  </a:ext>
                </a:extLst>
              </a:tr>
              <a:tr h="56698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Peak luminosity [10</a:t>
                      </a:r>
                      <a:r>
                        <a:rPr lang="en-US" baseline="30000">
                          <a:solidFill>
                            <a:srgbClr val="FF0000"/>
                          </a:solidFill>
                        </a:rPr>
                        <a:t>30 </a:t>
                      </a:r>
                      <a:r>
                        <a:rPr lang="en-US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245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2100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0.015 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(Au+Au)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0.006 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(Pb+Pb)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00"/>
                          </a:solidFill>
                        </a:rPr>
                        <a:t>10000 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(e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+p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Wingdings 3" charset="2"/>
                          <a:cs typeface="Wingdings 3" charset="2"/>
                        </a:rPr>
                        <a:t>h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125473"/>
                  </a:ext>
                </a:extLst>
              </a:tr>
              <a:tr h="328489">
                <a:tc>
                  <a:txBody>
                    <a:bodyPr/>
                    <a:lstStyle/>
                    <a:p>
                      <a:r>
                        <a:rPr lang="en-US"/>
                        <a:t>Spin polarization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55-60%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70% e,p,h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38080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FF8B1-5913-D0AB-0132-9F46C8524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68C6C1-9C49-4D89-939C-0C3D34DE2D2C}"/>
              </a:ext>
            </a:extLst>
          </p:cNvPr>
          <p:cNvSpPr txBox="1"/>
          <p:nvPr/>
        </p:nvSpPr>
        <p:spPr>
          <a:xfrm>
            <a:off x="9557492" y="757718"/>
            <a:ext cx="24208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Nuclotron</a:t>
            </a:r>
            <a:r>
              <a:rPr lang="en-US" sz="1100" dirty="0"/>
              <a:t>-based Ion Collider </a:t>
            </a:r>
            <a:r>
              <a:rPr lang="en-US" sz="1100" dirty="0" err="1"/>
              <a:t>fAcility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533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showing the growth of the number of the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9D12FC8D-203E-2A37-57FF-E1716F82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137"/>
            <a:ext cx="12192000" cy="597610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2BBEF-7DEC-12F7-CDC9-4913150E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sz="1000" dirty="0"/>
          </a:p>
        </p:txBody>
      </p:sp>
      <p:sp>
        <p:nvSpPr>
          <p:cNvPr id="5" name="AutoShape 2" descr="RHIC Summary">
            <a:extLst>
              <a:ext uri="{FF2B5EF4-FFF2-40B4-BE49-F238E27FC236}">
                <a16:creationId xmlns:a16="http://schemas.microsoft.com/office/drawing/2014/main" id="{CEE9B900-F807-8062-B02C-96337ECBC7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RHIC Summary">
            <a:extLst>
              <a:ext uri="{FF2B5EF4-FFF2-40B4-BE49-F238E27FC236}">
                <a16:creationId xmlns:a16="http://schemas.microsoft.com/office/drawing/2014/main" id="{A1FFB2C7-0003-4028-3E0B-95C579F88C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E873AF-C319-BEFE-F09F-BBB53E62EFC0}"/>
              </a:ext>
            </a:extLst>
          </p:cNvPr>
          <p:cNvSpPr txBox="1"/>
          <p:nvPr/>
        </p:nvSpPr>
        <p:spPr>
          <a:xfrm>
            <a:off x="7480455" y="5993429"/>
            <a:ext cx="2916311" cy="646331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variations in AA luminosity </a:t>
            </a:r>
            <a:br>
              <a:rPr lang="en-US" dirty="0"/>
            </a:br>
            <a:r>
              <a:rPr lang="en-US" dirty="0"/>
              <a:t>due to energy/species</a:t>
            </a:r>
          </a:p>
        </p:txBody>
      </p:sp>
    </p:spTree>
    <p:extLst>
      <p:ext uri="{BB962C8B-B14F-4D97-AF65-F5344CB8AC3E}">
        <p14:creationId xmlns:p14="http://schemas.microsoft.com/office/powerpoint/2010/main" val="2858219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1D756-605F-E1C5-16EF-EEBA1E83D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319" y="-23344"/>
            <a:ext cx="11242548" cy="1325563"/>
          </a:xfrm>
        </p:spPr>
        <p:txBody>
          <a:bodyPr>
            <a:normAutofit/>
          </a:bodyPr>
          <a:lstStyle/>
          <a:p>
            <a:r>
              <a:rPr lang="en-US" sz="4000" dirty="0"/>
              <a:t>Summary – present accelerators</a:t>
            </a:r>
            <a:br>
              <a:rPr lang="en-US" sz="4000" dirty="0"/>
            </a:br>
            <a:r>
              <a:rPr lang="en-US" sz="4000" dirty="0"/>
              <a:t>and approved facilities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207FC-7B28-F0F2-1D03-5350C6F51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093" y="1291945"/>
            <a:ext cx="11049000" cy="5239484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Present colliders: 5x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– </a:t>
            </a:r>
            <a:r>
              <a:rPr lang="en-US" dirty="0"/>
              <a:t>and 2x </a:t>
            </a:r>
            <a:r>
              <a:rPr lang="en-US" dirty="0" err="1"/>
              <a:t>hh</a:t>
            </a:r>
            <a:r>
              <a:rPr lang="en-US" dirty="0"/>
              <a:t> </a:t>
            </a:r>
          </a:p>
          <a:p>
            <a:pPr marL="914400" lvl="1" indent="-457200"/>
            <a:r>
              <a:rPr lang="en-US" dirty="0"/>
              <a:t>Low-energy colliders are technology test beds</a:t>
            </a:r>
            <a:br>
              <a:rPr lang="en-US" dirty="0"/>
            </a:br>
            <a:r>
              <a:rPr lang="en-US" sz="2200" dirty="0">
                <a:solidFill>
                  <a:srgbClr val="0432FF"/>
                </a:solidFill>
              </a:rPr>
              <a:t>(beam-beam compensation, crab crossing, </a:t>
            </a:r>
            <a:br>
              <a:rPr lang="en-US" sz="2200" dirty="0">
                <a:solidFill>
                  <a:srgbClr val="0432FF"/>
                </a:solidFill>
              </a:rPr>
            </a:br>
            <a:r>
              <a:rPr lang="en-US" sz="2200" dirty="0">
                <a:solidFill>
                  <a:srgbClr val="0432FF"/>
                </a:solidFill>
              </a:rPr>
              <a:t>beam cooling, collimation, …)</a:t>
            </a:r>
          </a:p>
          <a:p>
            <a:pPr marL="914400" lvl="1" indent="-457200"/>
            <a:r>
              <a:rPr lang="en-US" dirty="0"/>
              <a:t>SuperKEKB </a:t>
            </a:r>
            <a:r>
              <a:rPr lang="en-US" sz="2200" dirty="0">
                <a:solidFill>
                  <a:srgbClr val="0432FF"/>
                </a:solidFill>
              </a:rPr>
              <a:t>(very high </a:t>
            </a:r>
            <a:r>
              <a:rPr lang="en-US" sz="2200" i="1" dirty="0">
                <a:solidFill>
                  <a:srgbClr val="0432FF"/>
                </a:solidFill>
              </a:rPr>
              <a:t>L</a:t>
            </a:r>
            <a:r>
              <a:rPr lang="en-US" sz="2200" dirty="0">
                <a:solidFill>
                  <a:srgbClr val="0432FF"/>
                </a:solidFill>
              </a:rPr>
              <a:t>)</a:t>
            </a:r>
            <a:r>
              <a:rPr lang="en-US" sz="2100" dirty="0">
                <a:solidFill>
                  <a:srgbClr val="0432FF"/>
                </a:solidFill>
              </a:rPr>
              <a:t> </a:t>
            </a:r>
            <a:r>
              <a:rPr lang="en-US" dirty="0"/>
              <a:t>prototype for future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–</a:t>
            </a:r>
            <a:r>
              <a:rPr lang="en-US" dirty="0"/>
              <a:t> colliders, EIC </a:t>
            </a:r>
          </a:p>
          <a:p>
            <a:pPr marL="914400" lvl="1" indent="-457200"/>
            <a:r>
              <a:rPr lang="en-US" dirty="0" err="1"/>
              <a:t>hh</a:t>
            </a:r>
            <a:r>
              <a:rPr lang="en-US" dirty="0"/>
              <a:t> colliders – increasing flexibility </a:t>
            </a:r>
            <a:r>
              <a:rPr lang="en-US" sz="2200" dirty="0">
                <a:solidFill>
                  <a:srgbClr val="0432FF"/>
                </a:solidFill>
              </a:rPr>
              <a:t>(energy, species)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Colliders under construction: </a:t>
            </a:r>
          </a:p>
          <a:p>
            <a:pPr marL="914400" lvl="1" indent="-457200"/>
            <a:r>
              <a:rPr lang="en-US" dirty="0"/>
              <a:t>BNL Electron-Ion Collider: ~100x HERA luminosity, </a:t>
            </a:r>
            <a:br>
              <a:rPr lang="en-US" dirty="0"/>
            </a:br>
            <a:r>
              <a:rPr lang="en-US" dirty="0"/>
              <a:t>polarized e,p,He-3 and heavy ions</a:t>
            </a:r>
          </a:p>
          <a:p>
            <a:pPr marL="914400" lvl="1" indent="-457200"/>
            <a:r>
              <a:rPr lang="en-US" dirty="0"/>
              <a:t>NICA</a:t>
            </a:r>
          </a:p>
          <a:p>
            <a:pPr marL="457200" indent="-457200"/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Present high-intensity machines</a:t>
            </a:r>
          </a:p>
          <a:p>
            <a:pPr marL="914400" lvl="1" indent="-457200"/>
            <a:r>
              <a:rPr lang="en-US" dirty="0"/>
              <a:t>&gt;1 MW beam power available,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dirty="0"/>
              <a:t> beams drive increases</a:t>
            </a:r>
          </a:p>
          <a:p>
            <a:pPr marL="914400" lvl="1" indent="-457200"/>
            <a:r>
              <a:rPr lang="en-US" dirty="0"/>
              <a:t>Synergies with other applications: </a:t>
            </a:r>
            <a:r>
              <a:rPr lang="en-US" sz="2200" dirty="0">
                <a:solidFill>
                  <a:srgbClr val="0432FF"/>
                </a:solidFill>
              </a:rPr>
              <a:t>spallation neutron </a:t>
            </a:r>
            <a:br>
              <a:rPr lang="en-US" sz="2200" dirty="0">
                <a:solidFill>
                  <a:srgbClr val="0432FF"/>
                </a:solidFill>
              </a:rPr>
            </a:br>
            <a:r>
              <a:rPr lang="en-US" sz="2200" dirty="0">
                <a:solidFill>
                  <a:srgbClr val="0432FF"/>
                </a:solidFill>
              </a:rPr>
              <a:t>sources, nuclear physics, Accelerator Driven Systems (ADS)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Present high-intensity projects:</a:t>
            </a:r>
          </a:p>
          <a:p>
            <a:pPr marL="914400" lvl="1" indent="-457200"/>
            <a:r>
              <a:rPr lang="en-US" dirty="0"/>
              <a:t>FNAL PIP-II goal: 1.2 MW</a:t>
            </a:r>
          </a:p>
          <a:p>
            <a:pPr marL="914400" lvl="1" indent="-457200"/>
            <a:r>
              <a:rPr lang="en-US" dirty="0"/>
              <a:t>J-PARC MR goal: 1.3 MW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D21EE-0808-EBCE-9EA0-94F755CC9C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sz="1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7C02F36-98C1-644A-02AE-5A0D2866BC26}"/>
              </a:ext>
            </a:extLst>
          </p:cNvPr>
          <p:cNvGrpSpPr/>
          <p:nvPr/>
        </p:nvGrpSpPr>
        <p:grpSpPr>
          <a:xfrm>
            <a:off x="8522208" y="783182"/>
            <a:ext cx="3669792" cy="3052072"/>
            <a:chOff x="8522208" y="783182"/>
            <a:chExt cx="3669792" cy="305207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16B0FD4-9BC8-866F-2E73-505AF9F78272}"/>
                </a:ext>
              </a:extLst>
            </p:cNvPr>
            <p:cNvGrpSpPr/>
            <p:nvPr/>
          </p:nvGrpSpPr>
          <p:grpSpPr>
            <a:xfrm>
              <a:off x="8522208" y="1291945"/>
              <a:ext cx="3669792" cy="2543309"/>
              <a:chOff x="8050119" y="3802499"/>
              <a:chExt cx="3859433" cy="255950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78CA57A-12B6-8756-1FAA-233B163D2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050119" y="3802499"/>
                <a:ext cx="3859433" cy="2559508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7881C6-10CB-AD33-A68A-E47DA4C809E5}"/>
                  </a:ext>
                </a:extLst>
              </p:cNvPr>
              <p:cNvSpPr txBox="1"/>
              <p:nvPr/>
            </p:nvSpPr>
            <p:spPr>
              <a:xfrm>
                <a:off x="9698695" y="4413127"/>
                <a:ext cx="765120" cy="400110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 EIC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63C75A-C55C-58AA-1645-73FC7A687996}"/>
                </a:ext>
              </a:extLst>
            </p:cNvPr>
            <p:cNvSpPr txBox="1"/>
            <p:nvPr/>
          </p:nvSpPr>
          <p:spPr>
            <a:xfrm>
              <a:off x="8522208" y="783182"/>
              <a:ext cx="260039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BNL EIC project  – </a:t>
              </a:r>
              <a:br>
                <a:rPr lang="en-US" sz="1600" dirty="0"/>
              </a:br>
              <a:r>
                <a:rPr lang="en-US" sz="1600" dirty="0"/>
                <a:t>  working towards baseline</a:t>
              </a:r>
            </a:p>
            <a:p>
              <a:r>
                <a:rPr lang="en-US" sz="1600" dirty="0"/>
                <a:t>  collisions 2032 (planned)</a:t>
              </a:r>
            </a:p>
          </p:txBody>
        </p:sp>
      </p:grpSp>
      <p:pic>
        <p:nvPicPr>
          <p:cNvPr id="13" name="図 14">
            <a:extLst>
              <a:ext uri="{FF2B5EF4-FFF2-40B4-BE49-F238E27FC236}">
                <a16:creationId xmlns:a16="http://schemas.microsoft.com/office/drawing/2014/main" id="{27876AF8-0136-2F59-787C-70F2FC715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1059" y="3994178"/>
            <a:ext cx="4250941" cy="271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03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574474"/>
            <a:ext cx="11376025" cy="2153265"/>
          </a:xfrm>
        </p:spPr>
        <p:txBody>
          <a:bodyPr/>
          <a:lstStyle/>
          <a:p>
            <a:r>
              <a:rPr lang="en-US" dirty="0"/>
              <a:t>Future facilities and advances in accelerator technologies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Rende Steerenberg – CERN</a:t>
            </a:r>
          </a:p>
          <a:p>
            <a:r>
              <a:rPr lang="en-GB" b="0" dirty="0"/>
              <a:t>With thanks to Mike Lamont and all others from who I ‘borrowed’ material</a:t>
            </a:r>
          </a:p>
          <a:p>
            <a:r>
              <a:rPr lang="en-GB" b="0" dirty="0"/>
              <a:t>23 July 2024 </a:t>
            </a:r>
          </a:p>
        </p:txBody>
      </p:sp>
      <p:pic>
        <p:nvPicPr>
          <p:cNvPr id="3074" name="Picture 2" descr="42nd International Conference on High Energy Physics">
            <a:extLst>
              <a:ext uri="{FF2B5EF4-FFF2-40B4-BE49-F238E27FC236}">
                <a16:creationId xmlns:a16="http://schemas.microsoft.com/office/drawing/2014/main" id="{4C65605D-70A5-8BDF-27FE-02448A1F6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4" y="-166210"/>
            <a:ext cx="12240000" cy="36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6FCC4442-353B-4BBF-FAFB-4CE2F06E0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2901" y="5201805"/>
            <a:ext cx="1241111" cy="12411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2BE98FB-4CD2-DC8C-524F-2AC3C754CB80}"/>
              </a:ext>
            </a:extLst>
          </p:cNvPr>
          <p:cNvSpPr/>
          <p:nvPr/>
        </p:nvSpPr>
        <p:spPr>
          <a:xfrm rot="5400000">
            <a:off x="4945452" y="-3804799"/>
            <a:ext cx="2339198" cy="12230103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4000">
                <a:schemeClr val="bg1">
                  <a:alpha val="75000"/>
                </a:schemeClr>
              </a:gs>
              <a:gs pos="1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8354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5204E6-62D6-69D0-3B81-13883D238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17502" cy="4608512"/>
          </a:xfrm>
        </p:spPr>
        <p:txBody>
          <a:bodyPr/>
          <a:lstStyle/>
          <a:p>
            <a:r>
              <a:rPr lang="en-GB" dirty="0"/>
              <a:t>Foreseen to start operations within the time frame until 2045:</a:t>
            </a:r>
          </a:p>
          <a:p>
            <a:pPr lvl="2">
              <a:spcBef>
                <a:spcPts val="1700"/>
              </a:spcBef>
            </a:pPr>
            <a:r>
              <a:rPr lang="en-GB" sz="1900" b="1" dirty="0">
                <a:solidFill>
                  <a:schemeClr val="tx1"/>
                </a:solidFill>
              </a:rPr>
              <a:t>EiC (approved)</a:t>
            </a:r>
          </a:p>
          <a:p>
            <a:pPr lvl="2"/>
            <a:r>
              <a:rPr lang="en-GB" sz="1900" b="1" dirty="0">
                <a:solidFill>
                  <a:schemeClr val="tx1"/>
                </a:solidFill>
              </a:rPr>
              <a:t>FCC-</a:t>
            </a:r>
            <a:r>
              <a:rPr lang="en-GB" sz="1900" b="1" dirty="0" err="1">
                <a:solidFill>
                  <a:schemeClr val="tx1"/>
                </a:solidFill>
              </a:rPr>
              <a:t>ee</a:t>
            </a:r>
            <a:endParaRPr lang="en-GB" sz="1900" b="1" dirty="0">
              <a:solidFill>
                <a:schemeClr val="tx1"/>
              </a:solidFill>
            </a:endParaRPr>
          </a:p>
          <a:p>
            <a:pPr lvl="2"/>
            <a:r>
              <a:rPr lang="en-GB" sz="1900" b="1" dirty="0">
                <a:solidFill>
                  <a:schemeClr val="tx1"/>
                </a:solidFill>
              </a:rPr>
              <a:t>ILC/CLIC</a:t>
            </a:r>
          </a:p>
          <a:p>
            <a:pPr lvl="2"/>
            <a:r>
              <a:rPr lang="en-GB" sz="1900" b="1" dirty="0">
                <a:solidFill>
                  <a:schemeClr val="tx1"/>
                </a:solidFill>
              </a:rPr>
              <a:t>CEPC</a:t>
            </a:r>
          </a:p>
          <a:p>
            <a:pPr lvl="2"/>
            <a:r>
              <a:rPr lang="en-GB" sz="1900" b="1" dirty="0">
                <a:solidFill>
                  <a:schemeClr val="tx1"/>
                </a:solidFill>
              </a:rPr>
              <a:t>CCC</a:t>
            </a:r>
            <a:endParaRPr lang="en-GB" dirty="0"/>
          </a:p>
          <a:p>
            <a:pPr>
              <a:spcBef>
                <a:spcPts val="1600"/>
              </a:spcBef>
            </a:pPr>
            <a:r>
              <a:rPr lang="en-GB" dirty="0"/>
              <a:t>Beyond 2045:</a:t>
            </a:r>
          </a:p>
          <a:p>
            <a:pPr lvl="2">
              <a:spcBef>
                <a:spcPts val="1700"/>
              </a:spcBef>
            </a:pPr>
            <a:r>
              <a:rPr lang="en-GB" sz="1900" b="1" dirty="0">
                <a:solidFill>
                  <a:schemeClr val="tx1"/>
                </a:solidFill>
              </a:rPr>
              <a:t>FCC-</a:t>
            </a:r>
            <a:r>
              <a:rPr lang="en-GB" sz="1900" b="1" dirty="0" err="1">
                <a:solidFill>
                  <a:schemeClr val="tx1"/>
                </a:solidFill>
              </a:rPr>
              <a:t>hh</a:t>
            </a:r>
            <a:endParaRPr lang="en-GB" sz="1900" b="1" dirty="0">
              <a:solidFill>
                <a:schemeClr val="tx1"/>
              </a:solidFill>
            </a:endParaRPr>
          </a:p>
          <a:p>
            <a:pPr lvl="2"/>
            <a:r>
              <a:rPr lang="en-GB" sz="1900" b="1" dirty="0">
                <a:solidFill>
                  <a:schemeClr val="tx1"/>
                </a:solidFill>
              </a:rPr>
              <a:t>Muon Collider</a:t>
            </a:r>
          </a:p>
          <a:p>
            <a:pPr lvl="2"/>
            <a:r>
              <a:rPr lang="en-GB" sz="1900" b="1" dirty="0" err="1">
                <a:solidFill>
                  <a:schemeClr val="tx1"/>
                </a:solidFill>
              </a:rPr>
              <a:t>SppC</a:t>
            </a:r>
            <a:endParaRPr lang="en-GB" sz="1900" b="1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6665F3-99D5-6D95-7C14-D11BFC64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future main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8B052-99BD-626D-E6E9-38267125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23/07/2024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9B25F-9B6A-D6E2-4B01-DF3596331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Steernberg | Future facilities and advances in accelerator technologies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EDDB1-ACB6-12EB-3F21-71F3D1849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86A418-12D0-6354-B884-7081B096D025}"/>
              </a:ext>
            </a:extLst>
          </p:cNvPr>
          <p:cNvSpPr txBox="1"/>
          <p:nvPr/>
        </p:nvSpPr>
        <p:spPr>
          <a:xfrm>
            <a:off x="3317654" y="3309397"/>
            <a:ext cx="8317271" cy="3003487"/>
          </a:xfrm>
          <a:prstGeom prst="rect">
            <a:avLst/>
          </a:prstGeom>
          <a:gradFill flip="none" rotWithShape="1">
            <a:gsLst>
              <a:gs pos="85000">
                <a:schemeClr val="bg1"/>
              </a:gs>
              <a:gs pos="9000">
                <a:srgbClr val="FFFF00">
                  <a:alpha val="74000"/>
                </a:srgbClr>
              </a:gs>
              <a:gs pos="31000">
                <a:schemeClr val="accent3">
                  <a:alpha val="75000"/>
                </a:schemeClr>
              </a:gs>
            </a:gsLst>
            <a:lin ang="13500000" scaled="1"/>
            <a:tileRect/>
          </a:gradFill>
          <a:effectLst>
            <a:softEdge rad="389935"/>
          </a:effectLst>
        </p:spPr>
        <p:txBody>
          <a:bodyPr wrap="square" lIns="180000" tIns="108000" rIns="180000" bIns="108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ideas were also presented and discussed at ICHEP-2024: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Recovery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Linac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(ERL) based facilities (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LHeC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FCC-eh, etc.)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PERLE and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bERLinPro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pathfinders for future ERL based colliders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Wakefield-acceleration-based muon facility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Asymmetric Linear Higgs Factory (HALHF) partially based on Wakefield acceleration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Tau-Charm facility in China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Compact Electron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Linacs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Research, Medical, and Industrial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44206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3DEE8-56EE-E66B-0D42-328D4B507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- I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DF874-847A-3A35-BF60-94ED1A089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Accelerator sessions: 4 on Thursday and 2 on Friday</a:t>
            </a:r>
          </a:p>
          <a:p>
            <a:pPr lvl="1"/>
            <a:r>
              <a:rPr lang="en-GB" b="0" i="0" dirty="0">
                <a:effectLst/>
                <a:latin typeface="Liberation Sans"/>
              </a:rPr>
              <a:t>Accelerators: Physics, Performance, and R&amp;D for future facilities</a:t>
            </a:r>
          </a:p>
          <a:p>
            <a:r>
              <a:rPr lang="en-GB" b="0" i="0" dirty="0">
                <a:effectLst/>
                <a:latin typeface="Liberation Sans"/>
              </a:rPr>
              <a:t>Present an</a:t>
            </a:r>
            <a:r>
              <a:rPr lang="en-GB" dirty="0">
                <a:latin typeface="Liberation Sans"/>
              </a:rPr>
              <a:t>d approved accelerator facilities</a:t>
            </a:r>
          </a:p>
          <a:p>
            <a:r>
              <a:rPr lang="en-GB" b="0" i="0" dirty="0">
                <a:effectLst/>
                <a:latin typeface="Liberation Sans"/>
              </a:rPr>
              <a:t>Panel discussion on Future colliders</a:t>
            </a:r>
          </a:p>
          <a:p>
            <a:r>
              <a:rPr lang="en-GB" strike="sngStrike" dirty="0">
                <a:latin typeface="Liberation Sans"/>
              </a:rPr>
              <a:t>Future facilities and advances in accelerator technologies</a:t>
            </a:r>
            <a:endParaRPr lang="en-GB" b="0" i="0" strike="sngStrike" dirty="0">
              <a:effectLst/>
              <a:latin typeface="Liberation Sans"/>
            </a:endParaRPr>
          </a:p>
          <a:p>
            <a:r>
              <a:rPr lang="en-GB" dirty="0">
                <a:latin typeface="Liberation Sans"/>
              </a:rPr>
              <a:t>FCC integrated program and R&amp;D in accelerator technologies</a:t>
            </a:r>
            <a:endParaRPr lang="en-GB" b="0" i="0" dirty="0">
              <a:effectLst/>
              <a:latin typeface="Liberation Sans"/>
            </a:endParaRPr>
          </a:p>
        </p:txBody>
      </p:sp>
    </p:spTree>
    <p:extLst>
      <p:ext uri="{BB962C8B-B14F-4D97-AF65-F5344CB8AC3E}">
        <p14:creationId xmlns:p14="http://schemas.microsoft.com/office/powerpoint/2010/main" val="2379925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C576161-B383-6F85-CE3C-0133E01CB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</a:t>
            </a:r>
            <a:r>
              <a:rPr lang="en-GB" dirty="0" err="1"/>
              <a:t>Rende’s</a:t>
            </a:r>
            <a:r>
              <a:rPr lang="en-GB" dirty="0"/>
              <a:t> slides</a:t>
            </a:r>
            <a:endParaRPr lang="fr-FR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3556EB7-C298-622F-BECE-F9EE8978F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Mostly presented FCC integrated program (</a:t>
            </a:r>
            <a:r>
              <a:rPr lang="en-GB" dirty="0" err="1"/>
              <a:t>ee</a:t>
            </a:r>
            <a:r>
              <a:rPr lang="en-GB" dirty="0"/>
              <a:t> + </a:t>
            </a:r>
            <a:r>
              <a:rPr lang="en-GB" dirty="0" err="1"/>
              <a:t>hh</a:t>
            </a:r>
            <a:r>
              <a:rPr lang="en-GB" dirty="0"/>
              <a:t>),</a:t>
            </a:r>
          </a:p>
          <a:p>
            <a:r>
              <a:rPr lang="en-GB" dirty="0"/>
              <a:t>and the following key technologies:</a:t>
            </a:r>
          </a:p>
          <a:p>
            <a:pPr lvl="1"/>
            <a:r>
              <a:rPr lang="en-GB" dirty="0"/>
              <a:t>SRF technology R&amp;D, highlighting the new SRF facility at CERN (mid 2029)</a:t>
            </a:r>
          </a:p>
          <a:p>
            <a:pPr lvl="1"/>
            <a:r>
              <a:rPr lang="en-GB" dirty="0"/>
              <a:t>High field magnet </a:t>
            </a:r>
            <a:r>
              <a:rPr lang="en-GB" dirty="0" err="1"/>
              <a:t>NbTi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Nb</a:t>
            </a:r>
            <a:r>
              <a:rPr lang="en-GB" baseline="-25000" dirty="0">
                <a:sym typeface="Wingdings" panose="05000000000000000000" pitchFamily="2" charset="2"/>
              </a:rPr>
              <a:t>3</a:t>
            </a:r>
            <a:r>
              <a:rPr lang="en-GB" dirty="0">
                <a:sym typeface="Wingdings" panose="05000000000000000000" pitchFamily="2" charset="2"/>
              </a:rPr>
              <a:t>Sn  HTS, FCC-</a:t>
            </a:r>
            <a:r>
              <a:rPr lang="en-GB" dirty="0" err="1">
                <a:sym typeface="Wingdings" panose="05000000000000000000" pitchFamily="2" charset="2"/>
              </a:rPr>
              <a:t>hh</a:t>
            </a:r>
            <a:r>
              <a:rPr lang="en-GB" dirty="0">
                <a:sym typeface="Wingdings" panose="05000000000000000000" pitchFamily="2" charset="2"/>
              </a:rPr>
              <a:t> requires higher temperature magnets, current LHC dipoles at 1.8K in FCC would lead to 4TWh, 4 times CERN electric consumption!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Briefly covered muon collider as the magnets should have high gradients and survive `high’ heat load (5-10kW) and high radiation dose (20-40MGy)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6088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D1CAC-B6A6-3FC9-22CE-7B068C183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07420"/>
            <a:ext cx="7841489" cy="4754231"/>
          </a:xfrm>
        </p:spPr>
        <p:txBody>
          <a:bodyPr>
            <a:normAutofit/>
          </a:bodyPr>
          <a:lstStyle/>
          <a:p>
            <a:r>
              <a:rPr lang="en-GB" sz="2400" dirty="0"/>
              <a:t>Increasing the accelerating gradient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Reduction in </a:t>
            </a:r>
            <a:r>
              <a:rPr lang="en-GB" sz="2000" b="0" dirty="0">
                <a:solidFill>
                  <a:schemeClr val="tx1"/>
                </a:solidFill>
              </a:rPr>
              <a:t>number of cavities</a:t>
            </a:r>
            <a:r>
              <a:rPr lang="en-GB" sz="2000" b="0" dirty="0"/>
              <a:t>, less </a:t>
            </a:r>
            <a:r>
              <a:rPr lang="en-GB" sz="2000" b="0" dirty="0">
                <a:solidFill>
                  <a:schemeClr val="tx1"/>
                </a:solidFill>
              </a:rPr>
              <a:t>space</a:t>
            </a:r>
            <a:r>
              <a:rPr lang="en-GB" sz="2000" b="0" dirty="0"/>
              <a:t> required, reduced </a:t>
            </a:r>
            <a:r>
              <a:rPr lang="en-GB" sz="2000" b="0" dirty="0">
                <a:solidFill>
                  <a:schemeClr val="tx1"/>
                </a:solidFill>
              </a:rPr>
              <a:t>cryogenic power</a:t>
            </a:r>
            <a:r>
              <a:rPr lang="en-GB" sz="2000" b="0" dirty="0"/>
              <a:t>, reduced </a:t>
            </a:r>
            <a:r>
              <a:rPr lang="en-GB" sz="2000" b="0" dirty="0">
                <a:solidFill>
                  <a:schemeClr val="tx1"/>
                </a:solidFill>
              </a:rPr>
              <a:t>RF power distribution</a:t>
            </a:r>
            <a:r>
              <a:rPr lang="en-GB" sz="2000" b="0" dirty="0"/>
              <a:t>,…</a:t>
            </a:r>
          </a:p>
          <a:p>
            <a:pPr>
              <a:spcBef>
                <a:spcPts val="2200"/>
              </a:spcBef>
            </a:pPr>
            <a:r>
              <a:rPr lang="en-GB" sz="2400" dirty="0"/>
              <a:t>Increasing the quality factor Q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Less </a:t>
            </a:r>
            <a:r>
              <a:rPr lang="en-GB" sz="2000" b="0" dirty="0">
                <a:solidFill>
                  <a:schemeClr val="tx1"/>
                </a:solidFill>
              </a:rPr>
              <a:t>power deposited</a:t>
            </a:r>
            <a:r>
              <a:rPr lang="en-GB" sz="2000" b="0" dirty="0"/>
              <a:t>, reduction of cryogenic needs hence reduction in electricity consumption</a:t>
            </a:r>
          </a:p>
          <a:p>
            <a:pPr>
              <a:spcBef>
                <a:spcPts val="2200"/>
              </a:spcBef>
            </a:pPr>
            <a:r>
              <a:rPr lang="en-GB" sz="2400" dirty="0"/>
              <a:t>Using higher temperature superconducting materials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Could allow RF cavities to </a:t>
            </a:r>
            <a:r>
              <a:rPr lang="en-GB" sz="2000" b="0" dirty="0">
                <a:solidFill>
                  <a:schemeClr val="tx1"/>
                </a:solidFill>
              </a:rPr>
              <a:t>run at 4.5K instead of 1.9K </a:t>
            </a:r>
            <a:r>
              <a:rPr lang="en-GB" sz="2000" b="0" dirty="0"/>
              <a:t>as used for high performance Nb cavities – </a:t>
            </a:r>
            <a:r>
              <a:rPr lang="en-GB" sz="2000" b="0" dirty="0">
                <a:solidFill>
                  <a:schemeClr val="tx1"/>
                </a:solidFill>
              </a:rPr>
              <a:t>reduced cryogenic needs 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spcBef>
                <a:spcPts val="2200"/>
              </a:spcBef>
            </a:pPr>
            <a:r>
              <a:rPr lang="en-GB" sz="2400" dirty="0"/>
              <a:t>Thin film SRF technology offers a pathway to enhance performance and cost-effectiveness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Substantial R&amp;D</a:t>
            </a:r>
            <a:r>
              <a:rPr lang="en-GB" sz="2000" b="0" dirty="0"/>
              <a:t> required and ongoing.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70682A-01CE-3148-5E40-4238EA57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further optimise SRF?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EFC25-2D90-209D-D6CD-0CE30B7B0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23/07/2024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94372-EFA6-0CCA-E722-053F9D28C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Steernberg | Future facilities and advances in accelerator technologies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3AD31-BADF-C0BE-116A-C4E977851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37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920EC6-7CC1-7F99-DD17-3719B336D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2"/>
            <a:ext cx="5442094" cy="4689267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Purpose:</a:t>
            </a:r>
          </a:p>
          <a:p>
            <a:pPr lvl="2"/>
            <a:r>
              <a:rPr lang="en-GB" sz="1900" dirty="0"/>
              <a:t>R&amp;D on single and multi-layer thin film coated and bulk superconducting cavities</a:t>
            </a:r>
          </a:p>
          <a:p>
            <a:pPr lvl="2"/>
            <a:r>
              <a:rPr lang="en-GB" sz="1900" dirty="0"/>
              <a:t>R&amp;D on h</a:t>
            </a:r>
            <a:r>
              <a:rPr lang="en-GB" sz="1900" b="0" dirty="0">
                <a:effectLst/>
              </a:rPr>
              <a:t>igher te</a:t>
            </a:r>
            <a:r>
              <a:rPr lang="en-GB" sz="1900" dirty="0"/>
              <a:t>mperature superconducting cavity materials</a:t>
            </a:r>
          </a:p>
          <a:p>
            <a:pPr lvl="2"/>
            <a:r>
              <a:rPr lang="en-GB" sz="1900" dirty="0"/>
              <a:t>Prototyping and pre-series for FCC-</a:t>
            </a:r>
            <a:r>
              <a:rPr lang="en-GB" sz="1900" dirty="0" err="1"/>
              <a:t>ee</a:t>
            </a:r>
            <a:endParaRPr lang="en-GB" sz="1900" dirty="0"/>
          </a:p>
          <a:p>
            <a:pPr lvl="2"/>
            <a:r>
              <a:rPr lang="en-GB" sz="1900" dirty="0"/>
              <a:t>R&amp;D on the process to maximise throughput, reproducibility and minimise resources</a:t>
            </a:r>
          </a:p>
          <a:p>
            <a:pPr marL="0" lvl="1" indent="0">
              <a:spcBef>
                <a:spcPts val="2200"/>
              </a:spcBef>
              <a:buNone/>
            </a:pPr>
            <a:r>
              <a:rPr lang="en-GB" sz="2400" b="1" dirty="0"/>
              <a:t>Goal:</a:t>
            </a:r>
          </a:p>
          <a:p>
            <a:pPr lvl="2"/>
            <a:r>
              <a:rPr lang="en-GB" sz="1900" dirty="0"/>
              <a:t>Limit the operational cost of new large projects</a:t>
            </a:r>
          </a:p>
          <a:p>
            <a:pPr lvl="2"/>
            <a:r>
              <a:rPr lang="en-GB" sz="1900" dirty="0"/>
              <a:t>Reduce capital investment in SRF systems</a:t>
            </a:r>
          </a:p>
          <a:p>
            <a:pPr>
              <a:spcBef>
                <a:spcPts val="2200"/>
              </a:spcBef>
            </a:pPr>
            <a:r>
              <a:rPr lang="en-GB" sz="2400" dirty="0"/>
              <a:t>Start operation mid-2029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2D03D6-1571-AA9E-993D-9DB39BA17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265448" cy="1065742"/>
          </a:xfrm>
        </p:spPr>
        <p:txBody>
          <a:bodyPr/>
          <a:lstStyle/>
          <a:p>
            <a:r>
              <a:rPr lang="en-GB" sz="3200" dirty="0"/>
              <a:t>A new superconducting</a:t>
            </a:r>
            <a:br>
              <a:rPr lang="en-GB" sz="3200" dirty="0"/>
            </a:br>
            <a:r>
              <a:rPr lang="en-GB" sz="3200" dirty="0"/>
              <a:t>RF facility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59FBB-09E1-F1CD-E22D-3ACF545A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0E9E1-0FA8-D3CD-C1F6-88506B6CC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Steernberg | Future facilities and advances in accelerator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1DEB8-B067-D1D3-2012-8150D162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4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5F7B6A-8F66-D728-73D2-5597869A4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8359"/>
            <a:ext cx="11376024" cy="4583778"/>
          </a:xfrm>
        </p:spPr>
        <p:txBody>
          <a:bodyPr>
            <a:normAutofit/>
          </a:bodyPr>
          <a:lstStyle/>
          <a:p>
            <a:r>
              <a:rPr lang="en-GB" dirty="0"/>
              <a:t>Multiple, competitive, complementary, and challenging design studies for future facilities are being undertaken</a:t>
            </a:r>
          </a:p>
          <a:p>
            <a:pPr lvl="2">
              <a:spcBef>
                <a:spcPts val="300"/>
              </a:spcBef>
            </a:pPr>
            <a:r>
              <a:rPr lang="en-GB" i="1" dirty="0"/>
              <a:t>The FCC feasibility study will conclude in March 2025, followed by a resource loaded pre-TDR phase</a:t>
            </a:r>
          </a:p>
          <a:p>
            <a:pPr lvl="2">
              <a:spcBef>
                <a:spcPts val="300"/>
              </a:spcBef>
            </a:pPr>
            <a:r>
              <a:rPr lang="en-GB" i="1" dirty="0"/>
              <a:t>The ESPPU process has been launched and will conclude in 2026, providing direction</a:t>
            </a:r>
          </a:p>
          <a:p>
            <a:pPr>
              <a:spcBef>
                <a:spcPts val="2200"/>
              </a:spcBef>
            </a:pPr>
            <a:r>
              <a:rPr lang="en-GB" dirty="0"/>
              <a:t>Each generation of facilities pushes the boundaries of technology</a:t>
            </a:r>
          </a:p>
          <a:p>
            <a:pPr lvl="2">
              <a:spcBef>
                <a:spcPts val="300"/>
              </a:spcBef>
            </a:pPr>
            <a:r>
              <a:rPr lang="en-GB" i="1" dirty="0"/>
              <a:t>This requires substantial R&amp;D and collaboration in various key domains</a:t>
            </a:r>
          </a:p>
          <a:p>
            <a:pPr lvl="2">
              <a:spcBef>
                <a:spcPts val="300"/>
              </a:spcBef>
            </a:pPr>
            <a:r>
              <a:rPr lang="en-GB" i="1" dirty="0"/>
              <a:t>New technological developments can enhance societal well-being and drive economic economic growth </a:t>
            </a:r>
          </a:p>
          <a:p>
            <a:pPr>
              <a:spcBef>
                <a:spcPts val="2200"/>
              </a:spcBef>
            </a:pPr>
            <a:r>
              <a:rPr lang="en-GB" dirty="0"/>
              <a:t>Studies of future facilities provide a fertile ground for developing new technologies, while currently operational facilities serve as test-beds for these innovations.</a:t>
            </a:r>
          </a:p>
          <a:p>
            <a:pPr lvl="2">
              <a:spcBef>
                <a:spcPts val="300"/>
              </a:spcBef>
            </a:pPr>
            <a:r>
              <a:rPr lang="en-GB" i="1" dirty="0"/>
              <a:t>The HL-LHC will contain with Nb3Sn superconducting magnets, experienced gained will feedback into the R&amp;D</a:t>
            </a:r>
          </a:p>
          <a:p>
            <a:pPr>
              <a:spcBef>
                <a:spcPts val="2200"/>
              </a:spcBef>
            </a:pPr>
            <a:r>
              <a:rPr lang="en-GB" dirty="0"/>
              <a:t>No new facility can be considered if sustainability is not fully embedded in the design process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FC6BD5-63CF-361E-20CF-ED886014D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Concluding Remarks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6CB41-F8FA-03F4-E9A3-47E561B8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23/07/2024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ADADD-FC58-42EB-9CAB-CECF337EA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Steernberg | Future facilities and advances in accelerator technologies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25E23-3005-77A2-AF08-7DD36B3BE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901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BED78A-91E3-21A4-3D45-DCC1B2963E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5344" b="1258"/>
          <a:stretch/>
        </p:blipFill>
        <p:spPr>
          <a:xfrm>
            <a:off x="606427" y="-9306"/>
            <a:ext cx="10979145" cy="686730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65E29DC4-6D4E-954C-2BBE-C9BB7EFF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5739937"/>
            <a:ext cx="10363200" cy="17230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100" dirty="0">
                <a:solidFill>
                  <a:srgbClr val="FFFFFF"/>
                </a:solidFill>
              </a:rPr>
              <a:t>Panel discussion on future colliders</a:t>
            </a:r>
          </a:p>
        </p:txBody>
      </p:sp>
    </p:spTree>
    <p:extLst>
      <p:ext uri="{BB962C8B-B14F-4D97-AF65-F5344CB8AC3E}">
        <p14:creationId xmlns:p14="http://schemas.microsoft.com/office/powerpoint/2010/main" val="34596921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66186-933F-8451-EB7E-4E23B5016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- II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4D3AFE-B311-AEB5-3B53-C0CE77EE7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6144"/>
            <a:ext cx="5578611" cy="56018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401248-68A3-D699-96B4-AFD2BD5A4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483" y="1825625"/>
            <a:ext cx="5659100" cy="48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8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0DEB5-6797-8710-124C-38254FAB7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- III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E9AB2C-EB81-38F8-AC0A-AEC65B25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527265"/>
            <a:ext cx="5600700" cy="51728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58BE50-94A0-E75B-8532-4E9147C87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645" y="2660509"/>
            <a:ext cx="5600700" cy="395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3D1289-7173-14E6-B618-30331D0B1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3502" y="3802248"/>
            <a:ext cx="6047843" cy="169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340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3702" y="3937398"/>
            <a:ext cx="9144000" cy="2092811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ICHEP 2024</a:t>
            </a:r>
          </a:p>
          <a:p>
            <a:r>
              <a:rPr lang="en-US" altLang="ja-JP" dirty="0"/>
              <a:t>18th July 2024</a:t>
            </a:r>
          </a:p>
          <a:p>
            <a:endParaRPr lang="en-US" altLang="ja-JP" dirty="0"/>
          </a:p>
          <a:p>
            <a:r>
              <a:rPr lang="en-US" altLang="ja-JP" dirty="0"/>
              <a:t>Kyo Shibata (KEK Accel. Lab. &amp; SOKENDAI)</a:t>
            </a:r>
          </a:p>
          <a:p>
            <a:r>
              <a:rPr lang="en-US" altLang="ja-JP" dirty="0"/>
              <a:t>On behalf of the </a:t>
            </a:r>
            <a:r>
              <a:rPr lang="en-US" altLang="ja-JP" dirty="0" err="1"/>
              <a:t>SuperKEKB</a:t>
            </a:r>
            <a:r>
              <a:rPr lang="en-US" altLang="ja-JP" dirty="0"/>
              <a:t> and Belle II Commissioning Group</a:t>
            </a:r>
          </a:p>
          <a:p>
            <a:endParaRPr lang="en-US" altLang="ja-JP" dirty="0"/>
          </a:p>
          <a:p>
            <a:endParaRPr lang="en-US" altLang="ja-JP" dirty="0"/>
          </a:p>
        </p:txBody>
      </p:sp>
      <p:pic>
        <p:nvPicPr>
          <p:cNvPr id="4" name="Picture 24" descr="C:\Users\shibata\works_hp3\14KEKB_Review\背景材料\event_jks_full_修正03.gi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5" t="25998" r="180" b="-99"/>
          <a:stretch/>
        </p:blipFill>
        <p:spPr bwMode="auto">
          <a:xfrm>
            <a:off x="0" y="0"/>
            <a:ext cx="1309448" cy="128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グループ化 48"/>
          <p:cNvGrpSpPr/>
          <p:nvPr/>
        </p:nvGrpSpPr>
        <p:grpSpPr>
          <a:xfrm>
            <a:off x="102389" y="229418"/>
            <a:ext cx="12045409" cy="372572"/>
            <a:chOff x="102389" y="229418"/>
            <a:chExt cx="12045409" cy="372572"/>
          </a:xfrm>
        </p:grpSpPr>
        <p:sp>
          <p:nvSpPr>
            <p:cNvPr id="9" name="正方形/長方形 8"/>
            <p:cNvSpPr/>
            <p:nvPr/>
          </p:nvSpPr>
          <p:spPr>
            <a:xfrm rot="10800000">
              <a:off x="11503620" y="365062"/>
              <a:ext cx="388674" cy="98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円弧 9"/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円弧 10"/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円弧 11"/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 rot="10800000">
              <a:off x="1482165" y="304799"/>
              <a:ext cx="10473505" cy="65741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円弧 13"/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5" name="円弧 14"/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円弧 15"/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 rot="10800000">
              <a:off x="1503702" y="461377"/>
              <a:ext cx="10644096" cy="65945"/>
            </a:xfrm>
            <a:prstGeom prst="rect">
              <a:avLst/>
            </a:prstGeom>
            <a:solidFill>
              <a:srgbClr val="000066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円弧 17"/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" name="円弧 18"/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0" name="円弧 19"/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円弧 20"/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円弧 21"/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円弧 22"/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" name="二等辺三角形 6"/>
            <p:cNvSpPr/>
            <p:nvPr/>
          </p:nvSpPr>
          <p:spPr>
            <a:xfrm rot="15960000">
              <a:off x="775762" y="-315172"/>
              <a:ext cx="54376" cy="14011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二等辺三角形 7"/>
            <p:cNvSpPr/>
            <p:nvPr/>
          </p:nvSpPr>
          <p:spPr>
            <a:xfrm rot="16440000">
              <a:off x="800838" y="-256932"/>
              <a:ext cx="54376" cy="1401122"/>
            </a:xfrm>
            <a:prstGeom prst="triangle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</p:grpSp>
      <p:pic>
        <p:nvPicPr>
          <p:cNvPr id="25" name="Picture 24" descr="C:\Users\shibata\works_hp3\14KEKB_Review\背景材料\event_jks_full_修正03.gi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39" t="-3299" r="25912" b="26170"/>
          <a:stretch/>
        </p:blipFill>
        <p:spPr bwMode="auto">
          <a:xfrm>
            <a:off x="10718514" y="2599162"/>
            <a:ext cx="1470919" cy="133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正方形/長方形 44"/>
          <p:cNvSpPr/>
          <p:nvPr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287689" y="6434516"/>
            <a:ext cx="5745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Inter-University Research Institute Corporation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1" lang="en-US" altLang="ja-JP" sz="11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High Energy Accelerator Research Organization (KEK)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大学共同利用機関法人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高エネルギー加速器研究機構 </a:t>
            </a:r>
            <a:r>
              <a:rPr kumimoji="1" lang="en-US" altLang="ja-JP" sz="11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t>(KEK)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47" name="Picture 5" descr="C:\Documents and Settings\Administrator\デスクトップ\keklogo_blu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48" name="Picture 1" descr="C:\Documents and Settings\Administrator\デスクトップ\SuperKEKB_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grpSp>
        <p:nvGrpSpPr>
          <p:cNvPr id="50" name="グループ化 49"/>
          <p:cNvGrpSpPr/>
          <p:nvPr/>
        </p:nvGrpSpPr>
        <p:grpSpPr>
          <a:xfrm rot="10800000">
            <a:off x="53784" y="3347435"/>
            <a:ext cx="12045409" cy="372572"/>
            <a:chOff x="102389" y="229418"/>
            <a:chExt cx="12045409" cy="372572"/>
          </a:xfrm>
        </p:grpSpPr>
        <p:sp>
          <p:nvSpPr>
            <p:cNvPr id="51" name="正方形/長方形 50"/>
            <p:cNvSpPr/>
            <p:nvPr/>
          </p:nvSpPr>
          <p:spPr>
            <a:xfrm rot="10800000">
              <a:off x="11503620" y="365062"/>
              <a:ext cx="388674" cy="98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2" name="円弧 51"/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円弧 52"/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円弧 53"/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正方形/長方形 54"/>
            <p:cNvSpPr/>
            <p:nvPr/>
          </p:nvSpPr>
          <p:spPr>
            <a:xfrm rot="10800000">
              <a:off x="1482165" y="304799"/>
              <a:ext cx="10473505" cy="65741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円弧 55"/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円弧 56"/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円弧 57"/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 rot="10800000">
              <a:off x="1503702" y="460118"/>
              <a:ext cx="10644096" cy="67318"/>
            </a:xfrm>
            <a:prstGeom prst="rect">
              <a:avLst/>
            </a:prstGeom>
            <a:solidFill>
              <a:srgbClr val="000066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0" name="円弧 59"/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1" name="円弧 60"/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2" name="円弧 61"/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円弧 62"/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4" name="円弧 63"/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5" name="円弧 64"/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6" name="二等辺三角形 65"/>
            <p:cNvSpPr/>
            <p:nvPr/>
          </p:nvSpPr>
          <p:spPr>
            <a:xfrm rot="15960000">
              <a:off x="775762" y="-315172"/>
              <a:ext cx="54376" cy="14011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7" name="二等辺三角形 66"/>
            <p:cNvSpPr/>
            <p:nvPr/>
          </p:nvSpPr>
          <p:spPr>
            <a:xfrm rot="16440000">
              <a:off x="800838" y="-256932"/>
              <a:ext cx="54376" cy="1401122"/>
            </a:xfrm>
            <a:prstGeom prst="triangle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71" name="タイトル 1"/>
          <p:cNvSpPr>
            <a:spLocks noGrp="1"/>
          </p:cNvSpPr>
          <p:nvPr>
            <p:ph type="ctrTitle"/>
          </p:nvPr>
        </p:nvSpPr>
        <p:spPr>
          <a:xfrm>
            <a:off x="578569" y="1044162"/>
            <a:ext cx="11313725" cy="1808056"/>
          </a:xfrm>
        </p:spPr>
        <p:txBody>
          <a:bodyPr>
            <a:noAutofit/>
          </a:bodyPr>
          <a:lstStyle/>
          <a:p>
            <a:r>
              <a:rPr lang="en-US" altLang="ja-JP" sz="4400" b="1" dirty="0">
                <a:solidFill>
                  <a:srgbClr val="002060"/>
                </a:solidFill>
              </a:rPr>
              <a:t>Highlight from </a:t>
            </a:r>
            <a:r>
              <a:rPr lang="en-US" altLang="ja-JP" sz="4400" b="1" dirty="0" err="1">
                <a:solidFill>
                  <a:srgbClr val="002060"/>
                </a:solidFill>
              </a:rPr>
              <a:t>SuperKEKB</a:t>
            </a:r>
            <a:r>
              <a:rPr lang="en-US" altLang="ja-JP" sz="4400" b="1" dirty="0">
                <a:solidFill>
                  <a:srgbClr val="002060"/>
                </a:solidFill>
              </a:rPr>
              <a:t> Beam Commissioning </a:t>
            </a:r>
            <a:br>
              <a:rPr lang="en-US" altLang="ja-JP" sz="4400" b="1" dirty="0">
                <a:solidFill>
                  <a:srgbClr val="002060"/>
                </a:solidFill>
              </a:rPr>
            </a:br>
            <a:r>
              <a:rPr lang="en-US" altLang="ja-JP" sz="4400" b="1" dirty="0">
                <a:solidFill>
                  <a:srgbClr val="002060"/>
                </a:solidFill>
              </a:rPr>
              <a:t>after </a:t>
            </a:r>
            <a:br>
              <a:rPr lang="en-US" altLang="ja-JP" sz="4400" b="1" dirty="0">
                <a:solidFill>
                  <a:srgbClr val="002060"/>
                </a:solidFill>
              </a:rPr>
            </a:br>
            <a:r>
              <a:rPr lang="en-US" altLang="ja-JP" sz="4400" b="1" dirty="0">
                <a:solidFill>
                  <a:srgbClr val="002060"/>
                </a:solidFill>
              </a:rPr>
              <a:t>Upgrading during Long Shutdown 1 (LS1)</a:t>
            </a:r>
            <a:endParaRPr lang="ja-JP" altLang="en-US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664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729D6-B375-4E8C-6493-2BEB1D8C4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6547090-2A14-2A51-61A6-A9A8067A5A44}"/>
              </a:ext>
            </a:extLst>
          </p:cNvPr>
          <p:cNvSpPr/>
          <p:nvPr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13" name="Picture 5" descr="C:\Documents and Settings\Administrator\デスクトップ\keklogo_blue.gif">
            <a:extLst>
              <a:ext uri="{FF2B5EF4-FFF2-40B4-BE49-F238E27FC236}">
                <a16:creationId xmlns:a16="http://schemas.microsoft.com/office/drawing/2014/main" id="{D7327CEB-521D-873D-EB28-163BC9A0C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14" name="Picture 1" descr="C:\Documents and Settings\Administrator\デスクトップ\SuperKEKB_logo.gif">
            <a:extLst>
              <a:ext uri="{FF2B5EF4-FFF2-40B4-BE49-F238E27FC236}">
                <a16:creationId xmlns:a16="http://schemas.microsoft.com/office/drawing/2014/main" id="{D27BF85F-A323-0A5C-A494-BFB98F3EF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3FF507B-088B-2389-6312-D4BF4E23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575"/>
            <a:ext cx="2743200" cy="365125"/>
          </a:xfrm>
        </p:spPr>
        <p:txBody>
          <a:bodyPr/>
          <a:lstStyle/>
          <a:p>
            <a:fld id="{2703563A-5760-4490-B9C0-0ADE44AA5E72}" type="slidenum">
              <a:rPr kumimoji="1" lang="ja-JP" altLang="en-US" smtClean="0">
                <a:solidFill>
                  <a:srgbClr val="FFFF00"/>
                </a:solidFill>
              </a:rPr>
              <a:t>6</a:t>
            </a:fld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98958C59-9358-FCF9-07E5-84AF2E71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73575"/>
            <a:ext cx="2743200" cy="3651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18th July 2024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AFE4400E-930F-67AB-20F9-9CC6EB007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3575"/>
            <a:ext cx="4114800" cy="3651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ICHEP 2024@PRAGUE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E2D6B85-3DB3-5E3C-A143-A19E8EF8D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1122652"/>
          </a:xfrm>
          <a:prstGeom prst="rect">
            <a:avLst/>
          </a:prstGeom>
        </p:spPr>
      </p:pic>
      <p:sp>
        <p:nvSpPr>
          <p:cNvPr id="15" name="タイトル 1">
            <a:extLst>
              <a:ext uri="{FF2B5EF4-FFF2-40B4-BE49-F238E27FC236}">
                <a16:creationId xmlns:a16="http://schemas.microsoft.com/office/drawing/2014/main" id="{1DE16EB4-CB44-A51D-83C9-91BAA1334796}"/>
              </a:ext>
            </a:extLst>
          </p:cNvPr>
          <p:cNvSpPr txBox="1">
            <a:spLocks/>
          </p:cNvSpPr>
          <p:nvPr/>
        </p:nvSpPr>
        <p:spPr>
          <a:xfrm>
            <a:off x="1785678" y="0"/>
            <a:ext cx="8360404" cy="735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rgbClr val="002060"/>
                </a:solidFill>
                <a:latin typeface="+mn-lt"/>
              </a:rPr>
              <a:t>Sudden Beam Loss (SBL) #3</a:t>
            </a:r>
            <a:endParaRPr lang="ja-JP" altLang="en-US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34316AB7-4E15-2F85-3EAC-619993377FB6}"/>
              </a:ext>
            </a:extLst>
          </p:cNvPr>
          <p:cNvSpPr txBox="1">
            <a:spLocks/>
          </p:cNvSpPr>
          <p:nvPr/>
        </p:nvSpPr>
        <p:spPr>
          <a:xfrm>
            <a:off x="133990" y="1063346"/>
            <a:ext cx="11992694" cy="543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2060"/>
                </a:solidFill>
                <a:sym typeface="Symbol" panose="05050102010706020507" pitchFamily="18" charset="2"/>
              </a:rPr>
              <a:t>Countermeasure against SBL during summer shutdown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Turning beam pipes with electron clearing electrode upside down</a:t>
            </a:r>
          </a:p>
          <a:p>
            <a:pPr lvl="2"/>
            <a:r>
              <a:rPr lang="en-US" altLang="ja-JP" sz="1600" dirty="0">
                <a:solidFill>
                  <a:srgbClr val="FF0000"/>
                </a:solidFill>
                <a:sym typeface="Symbol" panose="05050102010706020507" pitchFamily="18" charset="2"/>
              </a:rPr>
              <a:t>15/50 beam pipes will be turned upside down. (56 m/185 m = 30 %)</a:t>
            </a:r>
          </a:p>
          <a:p>
            <a:pPr lvl="2"/>
            <a:r>
              <a:rPr lang="en-US" altLang="ja-JP" sz="1600" dirty="0">
                <a:solidFill>
                  <a:srgbClr val="00B0F0"/>
                </a:solidFill>
                <a:sym typeface="Symbol" panose="05050102010706020507" pitchFamily="18" charset="2"/>
              </a:rPr>
              <a:t>Oho straight section </a:t>
            </a:r>
            <a:r>
              <a:rPr lang="en-US" altLang="ja-JP" sz="1600" dirty="0">
                <a:sym typeface="Symbol" panose="05050102010706020507" pitchFamily="18" charset="2"/>
              </a:rPr>
              <a:t>: 13/16 beam pipes (D04 wiggler section) and 2/4 beam pipes (D05 NLC section) will be turned upside down.</a:t>
            </a:r>
          </a:p>
          <a:p>
            <a:pPr lvl="3"/>
            <a:r>
              <a:rPr lang="en-US" altLang="ja-JP" sz="1400" dirty="0">
                <a:sym typeface="Symbol" panose="05050102010706020507" pitchFamily="18" charset="2"/>
              </a:rPr>
              <a:t>It takes over 1 month to turn 13 beam pipes upside down at D04 wiggler section.</a:t>
            </a:r>
            <a:endParaRPr lang="en-US" altLang="ja-JP" sz="14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lvl="2"/>
            <a:r>
              <a:rPr lang="en-US" altLang="ja-JP" sz="1600" dirty="0">
                <a:solidFill>
                  <a:srgbClr val="00B050"/>
                </a:solidFill>
                <a:sym typeface="Symbol" panose="05050102010706020507" pitchFamily="18" charset="2"/>
              </a:rPr>
              <a:t>Nikko straight section </a:t>
            </a:r>
            <a:r>
              <a:rPr lang="en-US" altLang="ja-JP" sz="1600" dirty="0">
                <a:sym typeface="Symbol" panose="05050102010706020507" pitchFamily="18" charset="2"/>
              </a:rPr>
              <a:t>: 30 beam pipes at Nikko wiggler section will not be turned upside down.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Visual check and dust cleaning of beam pipes which will not be turned upside down.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Knocking as many beam pipes (with electron clearing electron or groove structure) as possible.</a:t>
            </a:r>
          </a:p>
          <a:p>
            <a:pPr lvl="2"/>
            <a:endParaRPr lang="en-US" altLang="ja-JP" sz="1800" dirty="0">
              <a:sym typeface="Symbol" panose="05050102010706020507" pitchFamily="18" charset="2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0C3E173-1912-DEF4-CCD2-6786C97D9908}"/>
              </a:ext>
            </a:extLst>
          </p:cNvPr>
          <p:cNvGrpSpPr/>
          <p:nvPr/>
        </p:nvGrpSpPr>
        <p:grpSpPr>
          <a:xfrm>
            <a:off x="4437331" y="3539609"/>
            <a:ext cx="3112004" cy="2920016"/>
            <a:chOff x="133990" y="3389677"/>
            <a:chExt cx="3112004" cy="2920016"/>
          </a:xfrm>
        </p:grpSpPr>
        <p:pic>
          <p:nvPicPr>
            <p:cNvPr id="2" name="図 1" descr="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89A7E7BB-FB3A-E136-4E26-B053ED714A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2" r="5654"/>
            <a:stretch/>
          </p:blipFill>
          <p:spPr>
            <a:xfrm>
              <a:off x="133990" y="3444506"/>
              <a:ext cx="2996445" cy="2865187"/>
            </a:xfrm>
            <a:prstGeom prst="rect">
              <a:avLst/>
            </a:prstGeom>
          </p:spPr>
        </p:pic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A9D8DD89-75EB-3EFB-15AC-DB4B0586B10C}"/>
                </a:ext>
              </a:extLst>
            </p:cNvPr>
            <p:cNvSpPr/>
            <p:nvPr/>
          </p:nvSpPr>
          <p:spPr>
            <a:xfrm>
              <a:off x="450766" y="4614107"/>
              <a:ext cx="133185" cy="371395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E98494C1-43FF-B237-7DEC-7B312C7D9E3C}"/>
                </a:ext>
              </a:extLst>
            </p:cNvPr>
            <p:cNvSpPr/>
            <p:nvPr/>
          </p:nvSpPr>
          <p:spPr>
            <a:xfrm>
              <a:off x="2801025" y="4614108"/>
              <a:ext cx="133185" cy="206211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0371A1AE-48CF-39D5-95C5-CBB39560A763}"/>
                </a:ext>
              </a:extLst>
            </p:cNvPr>
            <p:cNvSpPr/>
            <p:nvPr/>
          </p:nvSpPr>
          <p:spPr>
            <a:xfrm>
              <a:off x="2801025" y="4878956"/>
              <a:ext cx="133185" cy="63929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A7AF379-7897-00F5-3541-54180F5F715C}"/>
                </a:ext>
              </a:extLst>
            </p:cNvPr>
            <p:cNvSpPr txBox="1"/>
            <p:nvPr/>
          </p:nvSpPr>
          <p:spPr>
            <a:xfrm rot="16200000">
              <a:off x="-442090" y="4704345"/>
              <a:ext cx="1573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Nikko</a:t>
              </a:r>
              <a:r>
                <a:rPr lang="ja-JP" altLang="en-US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straight</a:t>
              </a:r>
              <a:r>
                <a:rPr lang="ja-JP" altLang="en-US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section</a:t>
              </a:r>
              <a:endParaRPr kumimoji="1" lang="ja-JP" altLang="en-US" sz="1200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05B046D-C889-CEE7-CA0D-8A196BCAC987}"/>
                </a:ext>
              </a:extLst>
            </p:cNvPr>
            <p:cNvSpPr txBox="1"/>
            <p:nvPr/>
          </p:nvSpPr>
          <p:spPr>
            <a:xfrm rot="5400000">
              <a:off x="2263030" y="4712453"/>
              <a:ext cx="1573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Oho</a:t>
              </a:r>
              <a:r>
                <a:rPr kumimoji="1" lang="ja-JP" altLang="en-US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kumimoji="1"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straight</a:t>
              </a:r>
              <a:r>
                <a:rPr kumimoji="1" lang="ja-JP" altLang="en-US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kumimoji="1"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section</a:t>
              </a:r>
              <a:endParaRPr kumimoji="1" lang="ja-JP" altLang="en-US" sz="1200" dirty="0">
                <a:solidFill>
                  <a:srgbClr val="00B0F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42969F1-D969-ABF9-F407-AA53FFECFC10}"/>
                </a:ext>
              </a:extLst>
            </p:cNvPr>
            <p:cNvSpPr txBox="1"/>
            <p:nvPr/>
          </p:nvSpPr>
          <p:spPr>
            <a:xfrm>
              <a:off x="558624" y="4817082"/>
              <a:ext cx="1235008" cy="461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D10</a:t>
              </a:r>
              <a:r>
                <a:rPr lang="ja-JP" altLang="en-US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endParaRPr lang="en-US" altLang="ja-JP" sz="1200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wiggler</a:t>
              </a:r>
              <a:r>
                <a:rPr lang="ja-JP" altLang="en-US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section</a:t>
              </a:r>
              <a:endParaRPr kumimoji="1" lang="ja-JP" altLang="en-US" sz="1200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6DE1FAD-EE2B-CD7C-6DC0-B0F75A775384}"/>
                </a:ext>
              </a:extLst>
            </p:cNvPr>
            <p:cNvSpPr txBox="1"/>
            <p:nvPr/>
          </p:nvSpPr>
          <p:spPr>
            <a:xfrm>
              <a:off x="561727" y="4361345"/>
              <a:ext cx="1434341" cy="461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D11</a:t>
              </a:r>
            </a:p>
            <a:p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wiggler</a:t>
              </a:r>
              <a:r>
                <a:rPr lang="ja-JP" altLang="en-US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B05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section</a:t>
              </a:r>
              <a:endParaRPr kumimoji="1" lang="ja-JP" altLang="en-US" sz="1200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9BBFE816-0477-CE43-CBF9-99E7F65CE330}"/>
                </a:ext>
              </a:extLst>
            </p:cNvPr>
            <p:cNvSpPr txBox="1"/>
            <p:nvPr/>
          </p:nvSpPr>
          <p:spPr>
            <a:xfrm>
              <a:off x="1751190" y="4322437"/>
              <a:ext cx="1494804" cy="461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D04 </a:t>
              </a:r>
            </a:p>
            <a:p>
              <a:r>
                <a:rPr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wiggler section</a:t>
              </a:r>
              <a:endParaRPr kumimoji="1" lang="ja-JP" altLang="en-US" sz="1200" dirty="0">
                <a:solidFill>
                  <a:srgbClr val="00B0F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9929299D-3ADF-73EF-FC39-DA9CCBA5E707}"/>
                </a:ext>
              </a:extLst>
            </p:cNvPr>
            <p:cNvSpPr txBox="1"/>
            <p:nvPr/>
          </p:nvSpPr>
          <p:spPr>
            <a:xfrm>
              <a:off x="1707417" y="4870521"/>
              <a:ext cx="132407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D05 NLC</a:t>
              </a:r>
              <a:r>
                <a:rPr lang="ja-JP" altLang="en-US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B0F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section</a:t>
              </a:r>
              <a:endParaRPr kumimoji="1" lang="ja-JP" altLang="en-US" sz="1200" dirty="0">
                <a:solidFill>
                  <a:srgbClr val="00B0F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CDF5571-A23D-568B-4436-CA7BDB462532}"/>
                </a:ext>
              </a:extLst>
            </p:cNvPr>
            <p:cNvSpPr txBox="1"/>
            <p:nvPr/>
          </p:nvSpPr>
          <p:spPr>
            <a:xfrm>
              <a:off x="916587" y="3389677"/>
              <a:ext cx="16357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solidFill>
                    <a:srgbClr val="7030A0"/>
                  </a:solidFill>
                </a:rPr>
                <a:t>Tsukuba (Belle II)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29D7C38-7427-81B8-1604-F1D655221E88}"/>
              </a:ext>
            </a:extLst>
          </p:cNvPr>
          <p:cNvGrpSpPr>
            <a:grpSpLocks noChangeAspect="1"/>
          </p:cNvGrpSpPr>
          <p:nvPr/>
        </p:nvGrpSpPr>
        <p:grpSpPr>
          <a:xfrm>
            <a:off x="70505" y="4207534"/>
            <a:ext cx="4435028" cy="2188028"/>
            <a:chOff x="28319" y="3805699"/>
            <a:chExt cx="4558658" cy="2249021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D8237A7E-A2AC-DE6B-FC8E-CE1EC8FD03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094" r="1736" b="6161"/>
            <a:stretch/>
          </p:blipFill>
          <p:spPr>
            <a:xfrm>
              <a:off x="28320" y="4153573"/>
              <a:ext cx="4477880" cy="1901147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ED55FEAF-33A1-DFED-49F8-907DDFBB91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71237" t="3678" r="18875" b="35646"/>
            <a:stretch/>
          </p:blipFill>
          <p:spPr>
            <a:xfrm rot="5400000">
              <a:off x="3441012" y="3196323"/>
              <a:ext cx="457519" cy="1834410"/>
            </a:xfrm>
            <a:prstGeom prst="rect">
              <a:avLst/>
            </a:prstGeom>
          </p:spPr>
        </p:pic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7E0F77B7-3F77-D630-82CD-D8EF4AA2A3E2}"/>
                </a:ext>
              </a:extLst>
            </p:cNvPr>
            <p:cNvCxnSpPr>
              <a:cxnSpLocks/>
            </p:cNvCxnSpPr>
            <p:nvPr/>
          </p:nvCxnSpPr>
          <p:spPr>
            <a:xfrm>
              <a:off x="28319" y="4962989"/>
              <a:ext cx="4409206" cy="0"/>
            </a:xfrm>
            <a:prstGeom prst="straightConnector1">
              <a:avLst/>
            </a:prstGeom>
            <a:ln w="15875">
              <a:solidFill>
                <a:srgbClr val="0000FF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4EF5DF8-7CA7-EEB1-5459-26EA0A2A7324}"/>
                </a:ext>
              </a:extLst>
            </p:cNvPr>
            <p:cNvSpPr txBox="1"/>
            <p:nvPr/>
          </p:nvSpPr>
          <p:spPr>
            <a:xfrm>
              <a:off x="306384" y="4935891"/>
              <a:ext cx="3921751" cy="474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D11 Wiggler</a:t>
              </a:r>
              <a:r>
                <a:rPr kumimoji="1" lang="ja-JP" altLang="en-US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kumimoji="1"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section                       D10 Wiggler section</a:t>
              </a:r>
            </a:p>
            <a:p>
              <a:pPr algn="ctr"/>
              <a:r>
                <a:rPr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(Beam</a:t>
              </a:r>
              <a:r>
                <a:rPr lang="ja-JP" altLang="en-US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pipes</a:t>
              </a:r>
              <a:r>
                <a:rPr lang="ja-JP" altLang="en-US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with</a:t>
              </a:r>
              <a:r>
                <a:rPr lang="ja-JP" altLang="en-US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electron</a:t>
              </a:r>
              <a:r>
                <a:rPr lang="ja-JP" altLang="en-US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clearing</a:t>
              </a:r>
              <a:r>
                <a:rPr lang="ja-JP" altLang="en-US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200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electrodes)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9B4B3A4-56C3-A2CD-8186-62C235608743}"/>
                </a:ext>
              </a:extLst>
            </p:cNvPr>
            <p:cNvSpPr/>
            <p:nvPr/>
          </p:nvSpPr>
          <p:spPr>
            <a:xfrm>
              <a:off x="1780531" y="4342287"/>
              <a:ext cx="860882" cy="396053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5BDEFAE-9C4A-7BC1-0124-9274D1CAEBA0}"/>
                </a:ext>
              </a:extLst>
            </p:cNvPr>
            <p:cNvSpPr txBox="1"/>
            <p:nvPr/>
          </p:nvSpPr>
          <p:spPr>
            <a:xfrm>
              <a:off x="1339410" y="3805699"/>
              <a:ext cx="17405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>
                      <a:lumMod val="50000"/>
                    </a:schemeClr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Radiation shie</a:t>
              </a:r>
              <a:r>
                <a:rPr lang="en-US" altLang="ja-JP" sz="1400" dirty="0">
                  <a:solidFill>
                    <a:schemeClr val="bg1">
                      <a:lumMod val="50000"/>
                    </a:schemeClr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lding</a:t>
              </a:r>
            </a:p>
            <a:p>
              <a:pPr algn="ctr"/>
              <a:r>
                <a:rPr kumimoji="1" lang="en-US" altLang="ja-JP" sz="1400" dirty="0">
                  <a:solidFill>
                    <a:schemeClr val="bg1">
                      <a:lumMod val="50000"/>
                    </a:schemeClr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(concrete)</a:t>
              </a:r>
            </a:p>
          </p:txBody>
        </p:sp>
        <p:sp>
          <p:nvSpPr>
            <p:cNvPr id="32" name="矢印: 右 31">
              <a:extLst>
                <a:ext uri="{FF2B5EF4-FFF2-40B4-BE49-F238E27FC236}">
                  <a16:creationId xmlns:a16="http://schemas.microsoft.com/office/drawing/2014/main" id="{9C07DE4C-B8BC-0EDC-CD7D-F99172C3E8CB}"/>
                </a:ext>
              </a:extLst>
            </p:cNvPr>
            <p:cNvSpPr/>
            <p:nvPr/>
          </p:nvSpPr>
          <p:spPr>
            <a:xfrm>
              <a:off x="1959219" y="5400581"/>
              <a:ext cx="547407" cy="178236"/>
            </a:xfrm>
            <a:prstGeom prst="rightArrow">
              <a:avLst>
                <a:gd name="adj1" fmla="val 50000"/>
                <a:gd name="adj2" fmla="val 52703"/>
              </a:avLst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C64566D-DA98-6256-6C9E-70DB60BE00DF}"/>
                </a:ext>
              </a:extLst>
            </p:cNvPr>
            <p:cNvSpPr txBox="1"/>
            <p:nvPr/>
          </p:nvSpPr>
          <p:spPr>
            <a:xfrm>
              <a:off x="1503098" y="5505273"/>
              <a:ext cx="1413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solidFill>
                    <a:schemeClr val="accent2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e</a:t>
              </a:r>
              <a:r>
                <a:rPr lang="en-US" altLang="ja-JP" sz="1200" baseline="30000" dirty="0">
                  <a:solidFill>
                    <a:schemeClr val="accent2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+</a:t>
              </a:r>
              <a:r>
                <a:rPr kumimoji="1" lang="en-US" altLang="ja-JP" sz="1200" dirty="0">
                  <a:solidFill>
                    <a:schemeClr val="accent2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beam</a:t>
              </a:r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B60076E-DD84-F504-E8EC-0C07EE1B9819}"/>
              </a:ext>
            </a:extLst>
          </p:cNvPr>
          <p:cNvSpPr txBox="1"/>
          <p:nvPr/>
        </p:nvSpPr>
        <p:spPr>
          <a:xfrm>
            <a:off x="40919" y="3792064"/>
            <a:ext cx="232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Nikko straight section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18513CA-4156-2826-C4F0-08248F647DB4}"/>
              </a:ext>
            </a:extLst>
          </p:cNvPr>
          <p:cNvGrpSpPr>
            <a:grpSpLocks noChangeAspect="1"/>
          </p:cNvGrpSpPr>
          <p:nvPr/>
        </p:nvGrpSpPr>
        <p:grpSpPr>
          <a:xfrm>
            <a:off x="7464959" y="3701877"/>
            <a:ext cx="4614525" cy="1836031"/>
            <a:chOff x="326634" y="1000363"/>
            <a:chExt cx="11604194" cy="4617085"/>
          </a:xfrm>
        </p:grpSpPr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2404E8F7-EA4E-6295-3AD1-1AA2CC1A8C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b="19417"/>
            <a:stretch/>
          </p:blipFill>
          <p:spPr>
            <a:xfrm>
              <a:off x="326634" y="1000363"/>
              <a:ext cx="11213934" cy="4617085"/>
            </a:xfrm>
            <a:prstGeom prst="rect">
              <a:avLst/>
            </a:prstGeom>
          </p:spPr>
        </p:pic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890BC362-D5FA-894B-0044-E4E55AB59EE1}"/>
                </a:ext>
              </a:extLst>
            </p:cNvPr>
            <p:cNvSpPr/>
            <p:nvPr/>
          </p:nvSpPr>
          <p:spPr>
            <a:xfrm>
              <a:off x="5420413" y="3449548"/>
              <a:ext cx="1404594" cy="95410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BE6D35CD-1834-B843-3C5D-7C8F18D3CA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71237" t="3678" r="18875" b="35646"/>
            <a:stretch/>
          </p:blipFill>
          <p:spPr>
            <a:xfrm rot="5400000">
              <a:off x="9170156" y="228277"/>
              <a:ext cx="1102181" cy="4419163"/>
            </a:xfrm>
            <a:prstGeom prst="rect">
              <a:avLst/>
            </a:prstGeom>
          </p:spPr>
        </p:pic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A7F333B-8635-E1D8-CEB5-69ECE19987C4}"/>
                </a:ext>
              </a:extLst>
            </p:cNvPr>
            <p:cNvSpPr/>
            <p:nvPr/>
          </p:nvSpPr>
          <p:spPr>
            <a:xfrm>
              <a:off x="7635749" y="4010603"/>
              <a:ext cx="230447" cy="428660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A0EC40C6-A858-CA83-921E-2642AEC160E2}"/>
              </a:ext>
            </a:extLst>
          </p:cNvPr>
          <p:cNvCxnSpPr>
            <a:cxnSpLocks/>
          </p:cNvCxnSpPr>
          <p:nvPr/>
        </p:nvCxnSpPr>
        <p:spPr>
          <a:xfrm flipV="1">
            <a:off x="7616669" y="5224528"/>
            <a:ext cx="2144815" cy="7202"/>
          </a:xfrm>
          <a:prstGeom prst="straightConnector1">
            <a:avLst/>
          </a:prstGeom>
          <a:ln w="15875">
            <a:solidFill>
              <a:srgbClr val="0000FF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035FDE3-5C41-C8F2-9ECE-F34F01795682}"/>
              </a:ext>
            </a:extLst>
          </p:cNvPr>
          <p:cNvSpPr txBox="1"/>
          <p:nvPr/>
        </p:nvSpPr>
        <p:spPr>
          <a:xfrm>
            <a:off x="7497377" y="5244529"/>
            <a:ext cx="4445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Wiggler</a:t>
            </a:r>
            <a:r>
              <a:rPr kumimoji="1" lang="ja-JP" altLang="en-US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section                      NLC section</a:t>
            </a:r>
          </a:p>
          <a:p>
            <a:pPr algn="ctr"/>
            <a:r>
              <a:rPr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(Beam</a:t>
            </a:r>
            <a:r>
              <a:rPr lang="ja-JP" altLang="en-US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pipes</a:t>
            </a:r>
            <a:r>
              <a:rPr lang="ja-JP" altLang="en-US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with</a:t>
            </a:r>
            <a:r>
              <a:rPr lang="ja-JP" altLang="en-US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electron</a:t>
            </a:r>
            <a:r>
              <a:rPr lang="ja-JP" altLang="en-US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clearing</a:t>
            </a:r>
            <a:r>
              <a:rPr lang="ja-JP" altLang="en-US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electrodes)</a:t>
            </a:r>
          </a:p>
        </p:txBody>
      </p:sp>
      <p:sp>
        <p:nvSpPr>
          <p:cNvPr id="46" name="矢印: 右 45">
            <a:extLst>
              <a:ext uri="{FF2B5EF4-FFF2-40B4-BE49-F238E27FC236}">
                <a16:creationId xmlns:a16="http://schemas.microsoft.com/office/drawing/2014/main" id="{EFB582FE-997E-1AC2-F358-8231DF8787F3}"/>
              </a:ext>
            </a:extLst>
          </p:cNvPr>
          <p:cNvSpPr/>
          <p:nvPr/>
        </p:nvSpPr>
        <p:spPr>
          <a:xfrm rot="10800000">
            <a:off x="9584457" y="5723729"/>
            <a:ext cx="532561" cy="173402"/>
          </a:xfrm>
          <a:prstGeom prst="rightArrow">
            <a:avLst>
              <a:gd name="adj1" fmla="val 50000"/>
              <a:gd name="adj2" fmla="val 52703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E5C4676-CC28-D5BE-DD96-C219BDAF316B}"/>
              </a:ext>
            </a:extLst>
          </p:cNvPr>
          <p:cNvSpPr txBox="1"/>
          <p:nvPr/>
        </p:nvSpPr>
        <p:spPr>
          <a:xfrm>
            <a:off x="9190474" y="5875769"/>
            <a:ext cx="1374812" cy="2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</a:t>
            </a:r>
            <a:r>
              <a:rPr lang="en-US" altLang="ja-JP" sz="1200" baseline="30000" dirty="0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en-US" altLang="ja-JP" sz="1200" dirty="0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beam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088D5B5-8BC7-049D-90C2-7C1A844FC60E}"/>
              </a:ext>
            </a:extLst>
          </p:cNvPr>
          <p:cNvSpPr txBox="1"/>
          <p:nvPr/>
        </p:nvSpPr>
        <p:spPr>
          <a:xfrm>
            <a:off x="8873541" y="4143444"/>
            <a:ext cx="1693311" cy="509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Radiation shie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lding</a:t>
            </a:r>
          </a:p>
          <a:p>
            <a:pPr algn="ctr"/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(concrete)</a:t>
            </a: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99C3743C-3EDD-7AAC-8C97-8A989CEA26DD}"/>
              </a:ext>
            </a:extLst>
          </p:cNvPr>
          <p:cNvCxnSpPr>
            <a:cxnSpLocks/>
          </p:cNvCxnSpPr>
          <p:nvPr/>
        </p:nvCxnSpPr>
        <p:spPr>
          <a:xfrm>
            <a:off x="10322159" y="5220675"/>
            <a:ext cx="439101" cy="0"/>
          </a:xfrm>
          <a:prstGeom prst="straightConnector1">
            <a:avLst/>
          </a:prstGeom>
          <a:ln w="15875">
            <a:solidFill>
              <a:srgbClr val="0000FF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30E73E2-C059-84AB-7543-EF0A30E1C1E5}"/>
              </a:ext>
            </a:extLst>
          </p:cNvPr>
          <p:cNvSpPr txBox="1"/>
          <p:nvPr/>
        </p:nvSpPr>
        <p:spPr>
          <a:xfrm>
            <a:off x="7290925" y="3799332"/>
            <a:ext cx="232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Oho</a:t>
            </a:r>
            <a:r>
              <a:rPr kumimoji="1" lang="en-US" altLang="ja-JP" dirty="0">
                <a:solidFill>
                  <a:srgbClr val="00B0F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straight section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02D74A8D-BB63-9587-B4AA-A9B358F3C441}"/>
              </a:ext>
            </a:extLst>
          </p:cNvPr>
          <p:cNvSpPr/>
          <p:nvPr/>
        </p:nvSpPr>
        <p:spPr>
          <a:xfrm>
            <a:off x="7624481" y="4841772"/>
            <a:ext cx="1846648" cy="31796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46B7DDEE-7FCD-A8EB-A6D4-57FF28482102}"/>
              </a:ext>
            </a:extLst>
          </p:cNvPr>
          <p:cNvCxnSpPr>
            <a:cxnSpLocks/>
          </p:cNvCxnSpPr>
          <p:nvPr/>
        </p:nvCxnSpPr>
        <p:spPr>
          <a:xfrm flipH="1">
            <a:off x="8640685" y="3918147"/>
            <a:ext cx="1628626" cy="8908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8A9431E-A779-DB10-C35C-A4747ACBC4B9}"/>
              </a:ext>
            </a:extLst>
          </p:cNvPr>
          <p:cNvSpPr txBox="1"/>
          <p:nvPr/>
        </p:nvSpPr>
        <p:spPr>
          <a:xfrm>
            <a:off x="8947176" y="3577668"/>
            <a:ext cx="315239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Beam pipes will be turned upside down.</a:t>
            </a:r>
            <a:endParaRPr kumimoji="1" lang="ja-JP" altLang="en-US" sz="14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0BD8649C-F849-5BC9-FCDE-56AA5576F993}"/>
              </a:ext>
            </a:extLst>
          </p:cNvPr>
          <p:cNvCxnSpPr>
            <a:cxnSpLocks/>
          </p:cNvCxnSpPr>
          <p:nvPr/>
        </p:nvCxnSpPr>
        <p:spPr>
          <a:xfrm>
            <a:off x="10393730" y="3949499"/>
            <a:ext cx="259283" cy="9001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FF7B1D59-3857-1C4E-4882-BEAFD7788F8D}"/>
              </a:ext>
            </a:extLst>
          </p:cNvPr>
          <p:cNvSpPr/>
          <p:nvPr/>
        </p:nvSpPr>
        <p:spPr>
          <a:xfrm>
            <a:off x="10556213" y="4856495"/>
            <a:ext cx="205047" cy="27051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47" name="図 3146" descr="光, 傘 が含まれている画像&#10;&#10;自動的に生成された説明">
            <a:extLst>
              <a:ext uri="{FF2B5EF4-FFF2-40B4-BE49-F238E27FC236}">
                <a16:creationId xmlns:a16="http://schemas.microsoft.com/office/drawing/2014/main" id="{C455F688-EB14-D445-9724-CEDDEAD68CF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 r="16827" b="18917"/>
          <a:stretch/>
        </p:blipFill>
        <p:spPr>
          <a:xfrm>
            <a:off x="8516549" y="977647"/>
            <a:ext cx="1438503" cy="1208194"/>
          </a:xfrm>
          <a:prstGeom prst="rect">
            <a:avLst/>
          </a:prstGeom>
        </p:spPr>
      </p:pic>
      <p:pic>
        <p:nvPicPr>
          <p:cNvPr id="3149" name="図 3148" descr="光, 傘 が含まれている画像&#10;&#10;自動的に生成された説明">
            <a:extLst>
              <a:ext uri="{FF2B5EF4-FFF2-40B4-BE49-F238E27FC236}">
                <a16:creationId xmlns:a16="http://schemas.microsoft.com/office/drawing/2014/main" id="{CD922B64-3C86-6546-C530-9367C362848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 r="16827" b="18917"/>
          <a:stretch/>
        </p:blipFill>
        <p:spPr>
          <a:xfrm rot="10800000">
            <a:off x="10695579" y="985083"/>
            <a:ext cx="1438503" cy="1208194"/>
          </a:xfrm>
          <a:prstGeom prst="rect">
            <a:avLst/>
          </a:prstGeom>
        </p:spPr>
      </p:pic>
      <p:sp>
        <p:nvSpPr>
          <p:cNvPr id="3150" name="矢印: 右 3149">
            <a:extLst>
              <a:ext uri="{FF2B5EF4-FFF2-40B4-BE49-F238E27FC236}">
                <a16:creationId xmlns:a16="http://schemas.microsoft.com/office/drawing/2014/main" id="{47E7DB00-EFF3-30A7-4A6D-DF4ADD91F724}"/>
              </a:ext>
            </a:extLst>
          </p:cNvPr>
          <p:cNvSpPr/>
          <p:nvPr/>
        </p:nvSpPr>
        <p:spPr>
          <a:xfrm>
            <a:off x="10049611" y="1318918"/>
            <a:ext cx="542825" cy="307777"/>
          </a:xfrm>
          <a:prstGeom prst="rightArrow">
            <a:avLst>
              <a:gd name="adj1" fmla="val 45566"/>
              <a:gd name="adj2" fmla="val 633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51" name="テキスト ボックス 3150">
            <a:extLst>
              <a:ext uri="{FF2B5EF4-FFF2-40B4-BE49-F238E27FC236}">
                <a16:creationId xmlns:a16="http://schemas.microsoft.com/office/drawing/2014/main" id="{61FB868C-CF13-B7C1-9DBE-CE357A103294}"/>
              </a:ext>
            </a:extLst>
          </p:cNvPr>
          <p:cNvSpPr txBox="1"/>
          <p:nvPr/>
        </p:nvSpPr>
        <p:spPr>
          <a:xfrm>
            <a:off x="9850737" y="1557594"/>
            <a:ext cx="91052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upside down</a:t>
            </a:r>
            <a:endParaRPr kumimoji="1" lang="ja-JP" altLang="en-US" sz="12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8D766D8-DDB5-F634-19CF-9220DAEABBF0}"/>
              </a:ext>
            </a:extLst>
          </p:cNvPr>
          <p:cNvSpPr txBox="1"/>
          <p:nvPr/>
        </p:nvSpPr>
        <p:spPr>
          <a:xfrm>
            <a:off x="10553027" y="4278324"/>
            <a:ext cx="1606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Radiation shie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lding</a:t>
            </a:r>
          </a:p>
          <a:p>
            <a:pPr algn="ctr"/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lead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BCB6B70F-E2B9-CDC4-E676-7577D8E7FD4C}"/>
              </a:ext>
            </a:extLst>
          </p:cNvPr>
          <p:cNvCxnSpPr>
            <a:cxnSpLocks/>
            <a:endCxn id="41" idx="0"/>
          </p:cNvCxnSpPr>
          <p:nvPr/>
        </p:nvCxnSpPr>
        <p:spPr>
          <a:xfrm flipH="1">
            <a:off x="10417322" y="4516208"/>
            <a:ext cx="665713" cy="38272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80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729D6-B375-4E8C-6493-2BEB1D8C4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6547090-2A14-2A51-61A6-A9A8067A5A44}"/>
              </a:ext>
            </a:extLst>
          </p:cNvPr>
          <p:cNvSpPr/>
          <p:nvPr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13" name="Picture 5" descr="C:\Documents and Settings\Administrator\デスクトップ\keklogo_blue.gif">
            <a:extLst>
              <a:ext uri="{FF2B5EF4-FFF2-40B4-BE49-F238E27FC236}">
                <a16:creationId xmlns:a16="http://schemas.microsoft.com/office/drawing/2014/main" id="{D7327CEB-521D-873D-EB28-163BC9A0C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14" name="Picture 1" descr="C:\Documents and Settings\Administrator\デスクトップ\SuperKEKB_logo.gif">
            <a:extLst>
              <a:ext uri="{FF2B5EF4-FFF2-40B4-BE49-F238E27FC236}">
                <a16:creationId xmlns:a16="http://schemas.microsoft.com/office/drawing/2014/main" id="{D27BF85F-A323-0A5C-A494-BFB98F3EF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3FF507B-088B-2389-6312-D4BF4E23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575"/>
            <a:ext cx="2743200" cy="365125"/>
          </a:xfrm>
        </p:spPr>
        <p:txBody>
          <a:bodyPr/>
          <a:lstStyle/>
          <a:p>
            <a:fld id="{2703563A-5760-4490-B9C0-0ADE44AA5E72}" type="slidenum">
              <a:rPr kumimoji="1" lang="ja-JP" altLang="en-US" smtClean="0">
                <a:solidFill>
                  <a:srgbClr val="FFFF00"/>
                </a:solidFill>
              </a:rPr>
              <a:t>7</a:t>
            </a:fld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98958C59-9358-FCF9-07E5-84AF2E71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73575"/>
            <a:ext cx="2743200" cy="3651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18th July 2024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AFE4400E-930F-67AB-20F9-9CC6EB007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3575"/>
            <a:ext cx="4114800" cy="3651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ICHEP 2024@PRAGUE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E2D6B85-3DB3-5E3C-A143-A19E8EF8D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1122652"/>
          </a:xfrm>
          <a:prstGeom prst="rect">
            <a:avLst/>
          </a:prstGeom>
        </p:spPr>
      </p:pic>
      <p:sp>
        <p:nvSpPr>
          <p:cNvPr id="15" name="タイトル 1">
            <a:extLst>
              <a:ext uri="{FF2B5EF4-FFF2-40B4-BE49-F238E27FC236}">
                <a16:creationId xmlns:a16="http://schemas.microsoft.com/office/drawing/2014/main" id="{1DE16EB4-CB44-A51D-83C9-91BAA1334796}"/>
              </a:ext>
            </a:extLst>
          </p:cNvPr>
          <p:cNvSpPr txBox="1">
            <a:spLocks/>
          </p:cNvSpPr>
          <p:nvPr/>
        </p:nvSpPr>
        <p:spPr>
          <a:xfrm>
            <a:off x="1785678" y="0"/>
            <a:ext cx="8360404" cy="735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rgbClr val="002060"/>
                </a:solidFill>
                <a:latin typeface="+mn-lt"/>
              </a:rPr>
              <a:t>Beyond 10</a:t>
            </a:r>
            <a:r>
              <a:rPr lang="en-US" altLang="ja-JP" sz="4000" b="1" baseline="30000" dirty="0">
                <a:solidFill>
                  <a:srgbClr val="002060"/>
                </a:solidFill>
                <a:latin typeface="+mn-lt"/>
              </a:rPr>
              <a:t>35 </a:t>
            </a:r>
            <a:r>
              <a:rPr lang="en-US" altLang="ja-JP" sz="4000" b="1" dirty="0">
                <a:solidFill>
                  <a:srgbClr val="002060"/>
                </a:solidFill>
                <a:latin typeface="+mn-lt"/>
              </a:rPr>
              <a:t>strategy</a:t>
            </a:r>
            <a:endParaRPr lang="ja-JP" altLang="en-US" sz="4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A6A629D-D6EF-1C0B-0826-6BFAF6C9D9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126" y="1122652"/>
            <a:ext cx="9564244" cy="52715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C211263-ADED-3D74-C049-8FBF17627832}"/>
              </a:ext>
            </a:extLst>
          </p:cNvPr>
          <p:cNvSpPr txBox="1"/>
          <p:nvPr/>
        </p:nvSpPr>
        <p:spPr>
          <a:xfrm>
            <a:off x="9987058" y="2076027"/>
            <a:ext cx="1022624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00B0F0"/>
                </a:solidFill>
              </a:rPr>
              <a:t>Y. Ohnishi</a:t>
            </a:r>
            <a:endParaRPr kumimoji="1" lang="ja-JP" altLang="en-US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34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729D6-B375-4E8C-6493-2BEB1D8C4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6547090-2A14-2A51-61A6-A9A8067A5A44}"/>
              </a:ext>
            </a:extLst>
          </p:cNvPr>
          <p:cNvSpPr/>
          <p:nvPr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13" name="Picture 5" descr="C:\Documents and Settings\Administrator\デスクトップ\keklogo_blue.gif">
            <a:extLst>
              <a:ext uri="{FF2B5EF4-FFF2-40B4-BE49-F238E27FC236}">
                <a16:creationId xmlns:a16="http://schemas.microsoft.com/office/drawing/2014/main" id="{D7327CEB-521D-873D-EB28-163BC9A0C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14" name="Picture 1" descr="C:\Documents and Settings\Administrator\デスクトップ\SuperKEKB_logo.gif">
            <a:extLst>
              <a:ext uri="{FF2B5EF4-FFF2-40B4-BE49-F238E27FC236}">
                <a16:creationId xmlns:a16="http://schemas.microsoft.com/office/drawing/2014/main" id="{D27BF85F-A323-0A5C-A494-BFB98F3EF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3FF507B-088B-2389-6312-D4BF4E23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575"/>
            <a:ext cx="2743200" cy="365125"/>
          </a:xfrm>
        </p:spPr>
        <p:txBody>
          <a:bodyPr/>
          <a:lstStyle/>
          <a:p>
            <a:fld id="{2703563A-5760-4490-B9C0-0ADE44AA5E72}" type="slidenum">
              <a:rPr kumimoji="1" lang="ja-JP" altLang="en-US" smtClean="0">
                <a:solidFill>
                  <a:srgbClr val="FFFF00"/>
                </a:solidFill>
              </a:rPr>
              <a:t>8</a:t>
            </a:fld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98958C59-9358-FCF9-07E5-84AF2E71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73575"/>
            <a:ext cx="2743200" cy="3651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18th July 2024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AFE4400E-930F-67AB-20F9-9CC6EB007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3575"/>
            <a:ext cx="4114800" cy="3651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ICHEP 2024@PRAGUE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E2D6B85-3DB3-5E3C-A143-A19E8EF8D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1122652"/>
          </a:xfrm>
          <a:prstGeom prst="rect">
            <a:avLst/>
          </a:prstGeom>
        </p:spPr>
      </p:pic>
      <p:sp>
        <p:nvSpPr>
          <p:cNvPr id="15" name="タイトル 1">
            <a:extLst>
              <a:ext uri="{FF2B5EF4-FFF2-40B4-BE49-F238E27FC236}">
                <a16:creationId xmlns:a16="http://schemas.microsoft.com/office/drawing/2014/main" id="{1DE16EB4-CB44-A51D-83C9-91BAA1334796}"/>
              </a:ext>
            </a:extLst>
          </p:cNvPr>
          <p:cNvSpPr txBox="1">
            <a:spLocks/>
          </p:cNvSpPr>
          <p:nvPr/>
        </p:nvSpPr>
        <p:spPr>
          <a:xfrm>
            <a:off x="1785678" y="0"/>
            <a:ext cx="8360404" cy="735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rgbClr val="002060"/>
                </a:solidFill>
                <a:latin typeface="+mn-lt"/>
              </a:rPr>
              <a:t>Summary</a:t>
            </a:r>
            <a:endParaRPr lang="ja-JP" altLang="en-US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A60E4128-4A92-15F1-98A2-E909294A91CB}"/>
              </a:ext>
            </a:extLst>
          </p:cNvPr>
          <p:cNvSpPr txBox="1">
            <a:spLocks/>
          </p:cNvSpPr>
          <p:nvPr/>
        </p:nvSpPr>
        <p:spPr>
          <a:xfrm>
            <a:off x="134588" y="1062474"/>
            <a:ext cx="11825499" cy="54111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>
                <a:solidFill>
                  <a:srgbClr val="002060"/>
                </a:solidFill>
              </a:rPr>
              <a:t>2024ab run was conducted as scheduled from January 29</a:t>
            </a:r>
            <a:r>
              <a:rPr lang="en-US" altLang="ja-JP" sz="2400" baseline="30000" dirty="0">
                <a:solidFill>
                  <a:srgbClr val="002060"/>
                </a:solidFill>
              </a:rPr>
              <a:t>th</a:t>
            </a:r>
            <a:r>
              <a:rPr lang="en-US" altLang="ja-JP" sz="2400" dirty="0">
                <a:solidFill>
                  <a:srgbClr val="002060"/>
                </a:solidFill>
              </a:rPr>
              <a:t> to July 1</a:t>
            </a:r>
            <a:r>
              <a:rPr lang="en-US" altLang="ja-JP" sz="2400" baseline="30000" dirty="0">
                <a:solidFill>
                  <a:srgbClr val="002060"/>
                </a:solidFill>
              </a:rPr>
              <a:t>st</a:t>
            </a:r>
            <a:r>
              <a:rPr lang="en-US" altLang="ja-JP" sz="2400" dirty="0">
                <a:solidFill>
                  <a:srgbClr val="002060"/>
                </a:solidFill>
              </a:rPr>
              <a:t>.</a:t>
            </a:r>
            <a:r>
              <a:rPr lang="en-US" altLang="ja-JP" sz="2400" baseline="30000" dirty="0">
                <a:solidFill>
                  <a:srgbClr val="002060"/>
                </a:solidFill>
              </a:rPr>
              <a:t> </a:t>
            </a:r>
          </a:p>
          <a:p>
            <a:pPr lvl="1"/>
            <a:r>
              <a:rPr lang="en-US" altLang="ja-JP" sz="2000" dirty="0"/>
              <a:t>First run after Long Shutdown 1</a:t>
            </a:r>
          </a:p>
          <a:p>
            <a:pPr lvl="2"/>
            <a:r>
              <a:rPr lang="en-US" altLang="ja-JP" sz="1800" dirty="0"/>
              <a:t>NLC system construction, upgrade of HER injection point, etc.</a:t>
            </a:r>
          </a:p>
          <a:p>
            <a:pPr lvl="1"/>
            <a:r>
              <a:rPr lang="en-US" altLang="ja-JP" sz="2000" dirty="0"/>
              <a:t>Peal luminosity : 4.47</a:t>
            </a:r>
            <a:r>
              <a:rPr lang="en-US" altLang="ja-JP" sz="2000" dirty="0">
                <a:sym typeface="Symbol" panose="05050102010706020507" pitchFamily="18" charset="2"/>
              </a:rPr>
              <a:t>10</a:t>
            </a:r>
            <a:r>
              <a:rPr lang="en-US" altLang="ja-JP" sz="2000" baseline="30000" dirty="0">
                <a:sym typeface="Symbol" panose="05050102010706020507" pitchFamily="18" charset="2"/>
              </a:rPr>
              <a:t>34</a:t>
            </a:r>
            <a:r>
              <a:rPr lang="en-US" altLang="ja-JP" sz="2000" dirty="0">
                <a:sym typeface="Symbol" panose="05050102010706020507" pitchFamily="18" charset="2"/>
              </a:rPr>
              <a:t> cm</a:t>
            </a:r>
            <a:r>
              <a:rPr lang="en-US" altLang="ja-JP" sz="2000" baseline="30000" dirty="0">
                <a:sym typeface="Symbol" panose="05050102010706020507" pitchFamily="18" charset="2"/>
              </a:rPr>
              <a:t>-2</a:t>
            </a:r>
            <a:r>
              <a:rPr lang="en-US" altLang="ja-JP" sz="2000" dirty="0">
                <a:sym typeface="Symbol" panose="05050102010706020507" pitchFamily="18" charset="2"/>
              </a:rPr>
              <a:t>s</a:t>
            </a:r>
            <a:r>
              <a:rPr lang="en-US" altLang="ja-JP" sz="2000" baseline="30000" dirty="0">
                <a:sym typeface="Symbol" panose="05050102010706020507" pitchFamily="18" charset="2"/>
              </a:rPr>
              <a:t>-1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Integrated luminosity : 103 fb</a:t>
            </a:r>
            <a:r>
              <a:rPr lang="en-US" altLang="ja-JP" sz="2000" baseline="30000" dirty="0">
                <a:sym typeface="Symbol" panose="05050102010706020507" pitchFamily="18" charset="2"/>
              </a:rPr>
              <a:t>-1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y* squeezing : mostly 1.0 mm, finally 0.9 mm</a:t>
            </a:r>
          </a:p>
          <a:p>
            <a:r>
              <a:rPr lang="en-US" altLang="ja-JP" sz="2400" dirty="0">
                <a:solidFill>
                  <a:srgbClr val="002060"/>
                </a:solidFill>
                <a:sym typeface="Symbol" panose="05050102010706020507" pitchFamily="18" charset="2"/>
              </a:rPr>
              <a:t>There are many findings from 2024ab run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First demonstration of the effectiveness of the NLC system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Improvement of HER injection efficiency at last (30% -&gt; 80%)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Still struggle with SBL, but on track to solve it for LER</a:t>
            </a:r>
          </a:p>
          <a:p>
            <a:pPr lvl="2"/>
            <a:r>
              <a:rPr lang="en-US" altLang="ja-JP" sz="1800" dirty="0">
                <a:sym typeface="Symbol" panose="05050102010706020507" pitchFamily="18" charset="2"/>
              </a:rPr>
              <a:t>Turning beam pipes with electron clearing electrodes upside down during summer shutdown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Also struggle with difficulty to increase beam currents and poor machine stability</a:t>
            </a:r>
            <a:endParaRPr lang="en-US" altLang="ja-JP" sz="1600" dirty="0">
              <a:sym typeface="Symbol" panose="05050102010706020507" pitchFamily="18" charset="2"/>
            </a:endParaRPr>
          </a:p>
          <a:p>
            <a:r>
              <a:rPr lang="en-US" altLang="ja-JP" sz="2400" dirty="0">
                <a:solidFill>
                  <a:srgbClr val="002060"/>
                </a:solidFill>
                <a:sym typeface="Symbol" panose="05050102010706020507" pitchFamily="18" charset="2"/>
              </a:rPr>
              <a:t>2024c run will start on October 9</a:t>
            </a:r>
            <a:r>
              <a:rPr lang="en-US" altLang="ja-JP" sz="2400" baseline="30000" dirty="0">
                <a:solidFill>
                  <a:srgbClr val="002060"/>
                </a:solidFill>
                <a:sym typeface="Symbol" panose="05050102010706020507" pitchFamily="18" charset="2"/>
              </a:rPr>
              <a:t>th</a:t>
            </a:r>
            <a:r>
              <a:rPr lang="en-US" altLang="ja-JP" sz="2400" dirty="0">
                <a:solidFill>
                  <a:srgbClr val="002060"/>
                </a:solidFill>
                <a:sym typeface="Symbol" panose="05050102010706020507" pitchFamily="18" charset="2"/>
              </a:rPr>
              <a:t>.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Operation period : 2 months</a:t>
            </a:r>
          </a:p>
          <a:p>
            <a:pPr lvl="2"/>
            <a:r>
              <a:rPr lang="en-US" altLang="ja-JP" sz="1600" dirty="0">
                <a:sym typeface="Symbol" panose="05050102010706020507" pitchFamily="18" charset="2"/>
              </a:rPr>
              <a:t>Extending operation time is difficult due to rising electricity prices.</a:t>
            </a:r>
          </a:p>
          <a:p>
            <a:pPr lvl="1"/>
            <a:r>
              <a:rPr lang="en-US" altLang="ja-JP" sz="2000" dirty="0">
                <a:sym typeface="Symbol" panose="05050102010706020507" pitchFamily="18" charset="2"/>
              </a:rPr>
              <a:t>Target luminosity : 110</a:t>
            </a:r>
            <a:r>
              <a:rPr lang="en-US" altLang="ja-JP" sz="2000" baseline="30000" dirty="0">
                <a:sym typeface="Symbol" panose="05050102010706020507" pitchFamily="18" charset="2"/>
              </a:rPr>
              <a:t>35</a:t>
            </a:r>
            <a:r>
              <a:rPr lang="en-US" altLang="ja-JP" sz="2000" dirty="0">
                <a:sym typeface="Symbol" panose="05050102010706020507" pitchFamily="18" charset="2"/>
              </a:rPr>
              <a:t> cm</a:t>
            </a:r>
            <a:r>
              <a:rPr lang="en-US" altLang="ja-JP" sz="2000" baseline="30000" dirty="0">
                <a:sym typeface="Symbol" panose="05050102010706020507" pitchFamily="18" charset="2"/>
              </a:rPr>
              <a:t>-2</a:t>
            </a:r>
            <a:r>
              <a:rPr lang="en-US" altLang="ja-JP" sz="2000" dirty="0">
                <a:sym typeface="Symbol" panose="05050102010706020507" pitchFamily="18" charset="2"/>
              </a:rPr>
              <a:t>s</a:t>
            </a:r>
            <a:r>
              <a:rPr lang="en-US" altLang="ja-JP" sz="2000" baseline="30000" dirty="0">
                <a:sym typeface="Symbol" panose="05050102010706020507" pitchFamily="18" charset="2"/>
              </a:rPr>
              <a:t>-1</a:t>
            </a:r>
            <a:endParaRPr lang="en-US" altLang="ja-JP" sz="2000" dirty="0">
              <a:sym typeface="Symbol" panose="05050102010706020507" pitchFamily="18" charset="2"/>
            </a:endParaRPr>
          </a:p>
          <a:p>
            <a:pPr lvl="2"/>
            <a:r>
              <a:rPr lang="en-US" altLang="ja-JP" sz="1600" dirty="0"/>
              <a:t>Need to overcome many challenges.</a:t>
            </a:r>
          </a:p>
        </p:txBody>
      </p:sp>
    </p:spTree>
    <p:extLst>
      <p:ext uri="{BB962C8B-B14F-4D97-AF65-F5344CB8AC3E}">
        <p14:creationId xmlns:p14="http://schemas.microsoft.com/office/powerpoint/2010/main" val="1344952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997EA-CA75-A0B1-0BE3-A592A2CF6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B521B-2FFB-6D9E-C9DA-521BC5A1D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76C99F-3CB7-D6BE-BE64-A87394E29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60" y="199574"/>
            <a:ext cx="11498280" cy="645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56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_060121" id="{12E83E08-87E0-F644-89EB-87DEB220AE0B}" vid="{EBE5DD67-AF26-1345-A97E-9F8C3AF25A6A}"/>
    </a:ext>
  </a:extLst>
</a:theme>
</file>

<file path=ppt/theme/theme3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2094</Words>
  <Application>Microsoft Office PowerPoint</Application>
  <PresentationFormat>Widescreen</PresentationFormat>
  <Paragraphs>377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43" baseType="lpstr">
      <vt:lpstr>微软雅黑</vt:lpstr>
      <vt:lpstr>ＭＳ Ｐゴシック</vt:lpstr>
      <vt:lpstr>Aptos</vt:lpstr>
      <vt:lpstr>Aptos Display</vt:lpstr>
      <vt:lpstr>Arial</vt:lpstr>
      <vt:lpstr>Calibri</vt:lpstr>
      <vt:lpstr>Calibri Light</vt:lpstr>
      <vt:lpstr>Helvetica</vt:lpstr>
      <vt:lpstr>Liberation Sans</vt:lpstr>
      <vt:lpstr>LMRoman10-Regular</vt:lpstr>
      <vt:lpstr>Symbol</vt:lpstr>
      <vt:lpstr>Times</vt:lpstr>
      <vt:lpstr>Times New Roman</vt:lpstr>
      <vt:lpstr>Wingdings</vt:lpstr>
      <vt:lpstr>Wingdings 3</vt:lpstr>
      <vt:lpstr>Office Theme</vt:lpstr>
      <vt:lpstr>BNL</vt:lpstr>
      <vt:lpstr>1_Office Theme</vt:lpstr>
      <vt:lpstr>Office テーマ</vt:lpstr>
      <vt:lpstr>Report on ICHEP2024</vt:lpstr>
      <vt:lpstr>Agenda - I</vt:lpstr>
      <vt:lpstr>Agenda - II</vt:lpstr>
      <vt:lpstr>Agenda - III</vt:lpstr>
      <vt:lpstr>Highlight from SuperKEKB Beam Commissioning  after  Upgrading during Long Shutdown 1 (LS1)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Present and approved  accelerator facilities</vt:lpstr>
      <vt:lpstr>Colliders – Important considerations</vt:lpstr>
      <vt:lpstr>Colliders e+e– (factories): VEPP-2000, VEPP-4M, BEPC-II, DAFNE, SuperKEKB</vt:lpstr>
      <vt:lpstr>Colliders e+e-</vt:lpstr>
      <vt:lpstr>Colliders hh and eh: RHIC, LHC, EIC, NICA</vt:lpstr>
      <vt:lpstr>PowerPoint Presentation</vt:lpstr>
      <vt:lpstr>Summary – present accelerators and approved facilities</vt:lpstr>
      <vt:lpstr>Future facilities and advances in accelerator technologies</vt:lpstr>
      <vt:lpstr>Possible future main facilities</vt:lpstr>
      <vt:lpstr>Summary of Rende’s slides</vt:lpstr>
      <vt:lpstr>How to further optimise SRF?</vt:lpstr>
      <vt:lpstr>A new superconducting RF facility at CERN</vt:lpstr>
      <vt:lpstr>Concluding Remarks</vt:lpstr>
      <vt:lpstr>Panel discussion on future colliders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Kevin Daniel Joel Andre</dc:creator>
  <cp:lastModifiedBy>Kevin Daniel Joel Andre</cp:lastModifiedBy>
  <cp:revision>4</cp:revision>
  <dcterms:created xsi:type="dcterms:W3CDTF">2024-07-24T09:43:48Z</dcterms:created>
  <dcterms:modified xsi:type="dcterms:W3CDTF">2024-07-25T12:17:56Z</dcterms:modified>
</cp:coreProperties>
</file>