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328" r:id="rId5"/>
    <p:sldId id="373" r:id="rId6"/>
    <p:sldId id="374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45" autoAdjust="0"/>
  </p:normalViewPr>
  <p:slideViewPr>
    <p:cSldViewPr showGuides="1">
      <p:cViewPr varScale="1">
        <p:scale>
          <a:sx n="116" d="100"/>
          <a:sy n="116" d="100"/>
        </p:scale>
        <p:origin x="138" y="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22.08.2024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22.08.2024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22.08.2024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Some Remarks on the p-</a:t>
            </a:r>
            <a:r>
              <a:rPr lang="en-GB" noProof="0" dirty="0" err="1"/>
              <a:t>linac</a:t>
            </a:r>
            <a:r>
              <a:rPr lang="en-GB" noProof="0" dirty="0"/>
              <a:t> Power </a:t>
            </a:r>
            <a:r>
              <a:rPr lang="en-GB" dirty="0"/>
              <a:t>Consumption</a:t>
            </a:r>
            <a:endParaRPr lang="en-GB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b="1" dirty="0">
                <a:solidFill>
                  <a:srgbClr val="F0F0F0"/>
                </a:solidFill>
                <a:latin typeface="+mn-lt"/>
              </a:rPr>
              <a:t>43rd Joint </a:t>
            </a:r>
            <a:r>
              <a:rPr lang="en-US" sz="2800" b="1" dirty="0" err="1">
                <a:solidFill>
                  <a:srgbClr val="F0F0F0"/>
                </a:solidFill>
                <a:latin typeface="+mn-lt"/>
              </a:rPr>
              <a:t>FCCee</a:t>
            </a:r>
            <a:r>
              <a:rPr lang="en-US" sz="2800" b="1" dirty="0">
                <a:solidFill>
                  <a:srgbClr val="F0F0F0"/>
                </a:solidFill>
                <a:latin typeface="+mn-lt"/>
              </a:rPr>
              <a:t> Injector Collaboration WP1 Meeting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Jean-Yves Raguin</a:t>
            </a:r>
            <a:endParaRPr lang="en-GB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Paul Scherrer Institute</a:t>
            </a:r>
            <a:r>
              <a:rPr lang="en-GB" noProof="0" dirty="0"/>
              <a:t>, 23 August 2023</a:t>
            </a:r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DA3A4-8F8B-BFF9-5160-18B39CC1F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MV/m accelerating gradient case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C9BFE-E2AC-FCF5-91F6-BB12FDD78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noProof="0" dirty="0"/>
              <a:t>New baseline layout: 4 AS per module, 4 bunches, 100 Hz            Acc. Grad.: 14 MV/m</a:t>
            </a:r>
          </a:p>
          <a:p>
            <a:r>
              <a:rPr lang="en-GB" b="1" noProof="0" dirty="0"/>
              <a:t>  </a:t>
            </a:r>
            <a:endParaRPr lang="en-GB" noProof="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From Yongke: </a:t>
            </a:r>
          </a:p>
          <a:p>
            <a:pPr marL="594900" lvl="1" indent="-3429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Capture </a:t>
            </a:r>
            <a:r>
              <a:rPr lang="en-GB" noProof="0" dirty="0" err="1"/>
              <a:t>linac</a:t>
            </a:r>
            <a:r>
              <a:rPr lang="en-GB" noProof="0" dirty="0"/>
              <a:t>: 7 AS, </a:t>
            </a:r>
            <a:r>
              <a:rPr lang="en-GB" noProof="0" dirty="0" err="1"/>
              <a:t>Linac</a:t>
            </a:r>
            <a:r>
              <a:rPr lang="en-GB" noProof="0" dirty="0"/>
              <a:t> section 1: 20 AS, </a:t>
            </a:r>
            <a:r>
              <a:rPr lang="en-GB" noProof="0" dirty="0" err="1"/>
              <a:t>Linac</a:t>
            </a:r>
            <a:r>
              <a:rPr lang="en-GB" noProof="0" dirty="0"/>
              <a:t> section 2: 20 AS, </a:t>
            </a:r>
            <a:r>
              <a:rPr lang="en-GB" noProof="0" dirty="0" err="1"/>
              <a:t>Linac</a:t>
            </a:r>
            <a:r>
              <a:rPr lang="en-GB" noProof="0" dirty="0"/>
              <a:t> section 3: 24 AS </a:t>
            </a:r>
          </a:p>
          <a:p>
            <a:pPr marL="594900" lvl="1" indent="-3429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Total number of solenoids: 271 (Capture </a:t>
            </a:r>
            <a:r>
              <a:rPr lang="en-GB" noProof="0" dirty="0" err="1"/>
              <a:t>linac</a:t>
            </a:r>
            <a:r>
              <a:rPr lang="en-GB" noProof="0" dirty="0"/>
              <a:t> and </a:t>
            </a:r>
            <a:r>
              <a:rPr lang="en-GB" noProof="0" dirty="0" err="1"/>
              <a:t>Linac</a:t>
            </a:r>
            <a:r>
              <a:rPr lang="en-GB" noProof="0" dirty="0"/>
              <a:t> section 1)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From Riccardo: assume a power consumption of 16 kW per solenoid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GB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Assume 18 RF modules + 1 spare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Power consumption: RF only: 3.5 MW, </a:t>
            </a:r>
            <a:r>
              <a:rPr lang="en-GB" dirty="0"/>
              <a:t>Solenoids only: 4.3 MW !!!, 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7.8 MW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10-year operating cost</a:t>
            </a:r>
            <a:r>
              <a:rPr lang="en-GB" dirty="0"/>
              <a:t>:</a:t>
            </a:r>
            <a:r>
              <a:rPr lang="en-GB" noProof="0" dirty="0"/>
              <a:t> RF only: 12.9 MCHF, Solenoids only: 15.4 MCHF !!!, </a:t>
            </a:r>
            <a:r>
              <a:rPr lang="en-GB" noProof="0" dirty="0">
                <a:solidFill>
                  <a:schemeClr val="accent3">
                    <a:lumMod val="75000"/>
                  </a:schemeClr>
                </a:solidFill>
              </a:rPr>
              <a:t>28.3 MCHF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GB" noProof="0" dirty="0"/>
          </a:p>
          <a:p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419A9-DF35-2EDD-EBDC-8AE9C324C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7D77D-5B3F-6DD3-D0FA-DCBC9885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9FEA11B4-35F0-9B22-2DFA-C8CB8D85F3EB}"/>
              </a:ext>
            </a:extLst>
          </p:cNvPr>
          <p:cNvSpPr/>
          <p:nvPr/>
        </p:nvSpPr>
        <p:spPr>
          <a:xfrm>
            <a:off x="7320136" y="1484784"/>
            <a:ext cx="432520" cy="144016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3689255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DA3A4-8F8B-BFF9-5160-18B39CC1F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 MV/m accelerating gradient case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C9BFE-E2AC-FCF5-91F6-BB12FDD78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L</a:t>
            </a:r>
            <a:r>
              <a:rPr lang="en-GB" b="1" noProof="0" dirty="0" err="1"/>
              <a:t>ayout</a:t>
            </a:r>
            <a:r>
              <a:rPr lang="en-GB" b="1" noProof="0" dirty="0"/>
              <a:t>: 2 AS per module, 4 bunches, 100 Hz           Acc. Grad.: </a:t>
            </a:r>
            <a:r>
              <a:rPr lang="en-GB" b="1" dirty="0"/>
              <a:t>20</a:t>
            </a:r>
            <a:r>
              <a:rPr lang="en-GB" b="1" noProof="0" dirty="0"/>
              <a:t> MV/m</a:t>
            </a:r>
          </a:p>
          <a:p>
            <a:r>
              <a:rPr lang="en-GB" b="1" noProof="0" dirty="0"/>
              <a:t>  </a:t>
            </a:r>
            <a:endParaRPr lang="en-GB" noProof="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From Yongke: </a:t>
            </a:r>
          </a:p>
          <a:p>
            <a:pPr marL="594900" lvl="1" indent="-3429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Capture </a:t>
            </a:r>
            <a:r>
              <a:rPr lang="en-GB" noProof="0" dirty="0" err="1"/>
              <a:t>linac</a:t>
            </a:r>
            <a:r>
              <a:rPr lang="en-GB" noProof="0" dirty="0"/>
              <a:t>: 5 AS, </a:t>
            </a:r>
            <a:r>
              <a:rPr lang="en-GB" noProof="0" dirty="0" err="1"/>
              <a:t>Linac</a:t>
            </a:r>
            <a:r>
              <a:rPr lang="en-GB" noProof="0" dirty="0"/>
              <a:t> section 1: </a:t>
            </a:r>
            <a:r>
              <a:rPr lang="en-GB" dirty="0"/>
              <a:t>14</a:t>
            </a:r>
            <a:r>
              <a:rPr lang="en-GB" noProof="0" dirty="0"/>
              <a:t> AS, </a:t>
            </a:r>
            <a:r>
              <a:rPr lang="en-GB" noProof="0" dirty="0" err="1"/>
              <a:t>Linac</a:t>
            </a:r>
            <a:r>
              <a:rPr lang="en-GB" noProof="0" dirty="0"/>
              <a:t> section 2: </a:t>
            </a:r>
            <a:r>
              <a:rPr lang="en-GB" dirty="0"/>
              <a:t>14</a:t>
            </a:r>
            <a:r>
              <a:rPr lang="en-GB" noProof="0" dirty="0"/>
              <a:t> AS, </a:t>
            </a:r>
            <a:r>
              <a:rPr lang="en-GB" noProof="0" dirty="0" err="1"/>
              <a:t>Linac</a:t>
            </a:r>
            <a:r>
              <a:rPr lang="en-GB" noProof="0" dirty="0"/>
              <a:t> section 3: </a:t>
            </a:r>
            <a:r>
              <a:rPr lang="en-GB" dirty="0"/>
              <a:t>16</a:t>
            </a:r>
            <a:r>
              <a:rPr lang="en-GB" noProof="0" dirty="0"/>
              <a:t> AS </a:t>
            </a:r>
          </a:p>
          <a:p>
            <a:pPr marL="594900" lvl="1" indent="-3429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Total number of solenoids: </a:t>
            </a:r>
            <a:r>
              <a:rPr lang="en-GB" dirty="0"/>
              <a:t>14</a:t>
            </a:r>
            <a:r>
              <a:rPr lang="en-GB" noProof="0" dirty="0"/>
              <a:t>1 (Capture </a:t>
            </a:r>
            <a:r>
              <a:rPr lang="en-GB" noProof="0" dirty="0" err="1"/>
              <a:t>linac</a:t>
            </a:r>
            <a:r>
              <a:rPr lang="en-GB" noProof="0" dirty="0"/>
              <a:t> and </a:t>
            </a:r>
            <a:r>
              <a:rPr lang="en-GB" noProof="0" dirty="0" err="1"/>
              <a:t>Linac</a:t>
            </a:r>
            <a:r>
              <a:rPr lang="en-GB" noProof="0" dirty="0"/>
              <a:t> section 1)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GB" noProof="0" dirty="0"/>
          </a:p>
          <a:p>
            <a:pPr>
              <a:buClr>
                <a:schemeClr val="accent1">
                  <a:lumMod val="75000"/>
                </a:schemeClr>
              </a:buClr>
            </a:pPr>
            <a:endParaRPr lang="en-GB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Assume </a:t>
            </a:r>
            <a:r>
              <a:rPr lang="en-GB" dirty="0"/>
              <a:t>25</a:t>
            </a:r>
            <a:r>
              <a:rPr lang="en-GB" noProof="0" dirty="0"/>
              <a:t> RF modules + 1 spare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Power consumption: RF only: 5 MW, </a:t>
            </a:r>
            <a:r>
              <a:rPr lang="en-GB" dirty="0"/>
              <a:t>Solenoids only: 2.3 MW, 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7.3 MW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noProof="0" dirty="0"/>
              <a:t>10-year operating cost</a:t>
            </a:r>
            <a:r>
              <a:rPr lang="en-GB" dirty="0"/>
              <a:t>:</a:t>
            </a:r>
            <a:r>
              <a:rPr lang="en-GB" noProof="0" dirty="0"/>
              <a:t> RF only: 17.7 MCHF, Solenoids only: 8 MCHF, </a:t>
            </a:r>
            <a:r>
              <a:rPr lang="en-GB" noProof="0" dirty="0">
                <a:solidFill>
                  <a:schemeClr val="accent3">
                    <a:lumMod val="75000"/>
                  </a:schemeClr>
                </a:solidFill>
              </a:rPr>
              <a:t>25.7 MCHF</a:t>
            </a:r>
            <a:endParaRPr lang="en-GB" noProof="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GB" noProof="0" dirty="0"/>
          </a:p>
          <a:p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419A9-DF35-2EDD-EBDC-8AE9C324C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7D77D-5B3F-6DD3-D0FA-DCBC9885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9FEA11B4-35F0-9B22-2DFA-C8CB8D85F3EB}"/>
              </a:ext>
            </a:extLst>
          </p:cNvPr>
          <p:cNvSpPr/>
          <p:nvPr/>
        </p:nvSpPr>
        <p:spPr>
          <a:xfrm>
            <a:off x="5735960" y="1484784"/>
            <a:ext cx="432520" cy="144016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335804891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VO-9722-782_0_CAS Presentation Content Slides</Template>
  <TotalTime>0</TotalTime>
  <Words>279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Aptos</vt:lpstr>
      <vt:lpstr>Arial</vt:lpstr>
      <vt:lpstr>Benutzerdefiniertes Design</vt:lpstr>
      <vt:lpstr>Some Remarks on the p-linac Power Consumption</vt:lpstr>
      <vt:lpstr>14 MV/m accelerating gradient case</vt:lpstr>
      <vt:lpstr>20 MV/m accelerating gradient case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Raguin Jean-Yves</dc:creator>
  <dc:description>erstellt durch Vorlagenbauer.ch</dc:description>
  <cp:lastModifiedBy>Raguin Jean-Yves</cp:lastModifiedBy>
  <cp:revision>9</cp:revision>
  <dcterms:created xsi:type="dcterms:W3CDTF">2024-08-22T11:51:51Z</dcterms:created>
  <dcterms:modified xsi:type="dcterms:W3CDTF">2024-08-22T14:35:46Z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