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8288000" cy="10287000"/>
  <p:notesSz cx="6858000" cy="9144000"/>
  <p:embeddedFontLst>
    <p:embeddedFont>
      <p:font typeface="Open Sans" panose="020B0606030504020204" pitchFamily="34" charset="0"/>
      <p:regular r:id="rId12"/>
      <p:bold r:id="rId13"/>
      <p:italic r:id="rId14"/>
      <p:boldItalic r:id="rId15"/>
    </p:embeddedFont>
    <p:embeddedFont>
      <p:font typeface="Open Sans Bold" panose="020B0606030504020204" pitchFamily="34" charset="0"/>
      <p:regular r:id="rId16"/>
      <p:bold r:id="rId17"/>
      <p:italic r:id="rId18"/>
      <p:boldItalic r:id="rId19"/>
    </p:embeddedFont>
    <p:embeddedFont>
      <p:font typeface="Open Sans Light" panose="020B0306030504020204" pitchFamily="34" charset="0"/>
      <p:regular r:id="rId20"/>
      <p:italic r:id="rId21"/>
    </p:embeddedFont>
    <p:embeddedFont>
      <p:font typeface="Open Sans Ultra-Bold" panose="020B0606030504020204" pitchFamily="34" charset="0"/>
      <p:regular r:id="rId22"/>
      <p:bold r:id="rId23"/>
      <p:italic r:id="rId24"/>
      <p:boldItalic r:id="rId25"/>
    </p:embeddedFont>
    <p:embeddedFont>
      <p:font typeface="Poppins" pitchFamily="2" charset="77"/>
      <p:regular r:id="rId26"/>
      <p:bold r:id="rId27"/>
      <p:italic r:id="rId28"/>
      <p:boldItalic r:id="rId29"/>
    </p:embeddedFont>
    <p:embeddedFont>
      <p:font typeface="Poppins Semi-Bold" pitchFamily="2" charset="77"/>
      <p:regular r:id="rId30"/>
      <p:bold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8" autoAdjust="0"/>
    <p:restoredTop sz="94789" autoAdjust="0"/>
  </p:normalViewPr>
  <p:slideViewPr>
    <p:cSldViewPr>
      <p:cViewPr varScale="1">
        <p:scale>
          <a:sx n="65" d="100"/>
          <a:sy n="65" d="100"/>
        </p:scale>
        <p:origin x="1448" y="5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3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31" Type="http://schemas.openxmlformats.org/officeDocument/2006/relationships/font" Target="fonts/font2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0" Type="http://schemas.openxmlformats.org/officeDocument/2006/relationships/font" Target="fonts/font19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3" Type="http://schemas.openxmlformats.org/officeDocument/2006/relationships/image" Target="../media/image11.png"/><Relationship Id="rId21" Type="http://schemas.openxmlformats.org/officeDocument/2006/relationships/image" Target="../media/image29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image" Target="../media/image1.jpeg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svg"/><Relationship Id="rId24" Type="http://schemas.openxmlformats.org/officeDocument/2006/relationships/image" Target="../media/image32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23" Type="http://schemas.openxmlformats.org/officeDocument/2006/relationships/image" Target="../media/image31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Relationship Id="rId22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454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7118722" y="1969725"/>
            <a:ext cx="4050556" cy="1255672"/>
          </a:xfrm>
          <a:custGeom>
            <a:avLst/>
            <a:gdLst/>
            <a:ahLst/>
            <a:cxnLst/>
            <a:rect l="l" t="t" r="r" b="b"/>
            <a:pathLst>
              <a:path w="4050556" h="1255672">
                <a:moveTo>
                  <a:pt x="0" y="0"/>
                </a:moveTo>
                <a:lnTo>
                  <a:pt x="4050556" y="0"/>
                </a:lnTo>
                <a:lnTo>
                  <a:pt x="4050556" y="1255672"/>
                </a:lnTo>
                <a:lnTo>
                  <a:pt x="0" y="12556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/>
          <p:cNvSpPr txBox="1"/>
          <p:nvPr/>
        </p:nvSpPr>
        <p:spPr>
          <a:xfrm>
            <a:off x="5004251" y="3787372"/>
            <a:ext cx="8279498" cy="17312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804"/>
              </a:lnSpc>
            </a:pPr>
            <a:r>
              <a:rPr lang="en-US" sz="5968" b="1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2025 CERN openlab </a:t>
            </a:r>
          </a:p>
          <a:p>
            <a:pPr algn="ctr">
              <a:lnSpc>
                <a:spcPts val="6804"/>
              </a:lnSpc>
            </a:pPr>
            <a:r>
              <a:rPr lang="en-US" sz="5968" b="1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Technical Workshop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5228908" y="6069379"/>
            <a:ext cx="7830185" cy="4553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88"/>
              </a:lnSpc>
            </a:pPr>
            <a:r>
              <a:rPr lang="en-US" sz="3147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Dr. Maria Girone, Head of CERN openlab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5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2268963" y="4124417"/>
            <a:ext cx="13750074" cy="10173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Thank you for joining us!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5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1028700" y="4332895"/>
            <a:ext cx="5936634" cy="3240009"/>
            <a:chOff x="0" y="0"/>
            <a:chExt cx="1547176" cy="84439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547176" cy="844395"/>
            </a:xfrm>
            <a:custGeom>
              <a:avLst/>
              <a:gdLst/>
              <a:ahLst/>
              <a:cxnLst/>
              <a:rect l="l" t="t" r="r" b="b"/>
              <a:pathLst>
                <a:path w="1547176" h="844395">
                  <a:moveTo>
                    <a:pt x="26082" y="0"/>
                  </a:moveTo>
                  <a:lnTo>
                    <a:pt x="1521095" y="0"/>
                  </a:lnTo>
                  <a:cubicBezTo>
                    <a:pt x="1535499" y="0"/>
                    <a:pt x="1547176" y="11677"/>
                    <a:pt x="1547176" y="26082"/>
                  </a:cubicBezTo>
                  <a:lnTo>
                    <a:pt x="1547176" y="818313"/>
                  </a:lnTo>
                  <a:cubicBezTo>
                    <a:pt x="1547176" y="825231"/>
                    <a:pt x="1544429" y="831865"/>
                    <a:pt x="1539537" y="836756"/>
                  </a:cubicBezTo>
                  <a:cubicBezTo>
                    <a:pt x="1534646" y="841647"/>
                    <a:pt x="1528012" y="844395"/>
                    <a:pt x="1521095" y="844395"/>
                  </a:cubicBezTo>
                  <a:lnTo>
                    <a:pt x="26082" y="844395"/>
                  </a:lnTo>
                  <a:cubicBezTo>
                    <a:pt x="19165" y="844395"/>
                    <a:pt x="12530" y="841647"/>
                    <a:pt x="7639" y="836756"/>
                  </a:cubicBezTo>
                  <a:cubicBezTo>
                    <a:pt x="2748" y="831865"/>
                    <a:pt x="0" y="825231"/>
                    <a:pt x="0" y="818313"/>
                  </a:cubicBezTo>
                  <a:lnTo>
                    <a:pt x="0" y="26082"/>
                  </a:lnTo>
                  <a:cubicBezTo>
                    <a:pt x="0" y="19165"/>
                    <a:pt x="2748" y="12530"/>
                    <a:pt x="7639" y="7639"/>
                  </a:cubicBezTo>
                  <a:cubicBezTo>
                    <a:pt x="12530" y="2748"/>
                    <a:pt x="19165" y="0"/>
                    <a:pt x="26082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1547176" cy="8824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8672800" y="2687151"/>
            <a:ext cx="1329301" cy="1329301"/>
            <a:chOff x="0" y="0"/>
            <a:chExt cx="499808" cy="49980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99808" cy="499808"/>
            </a:xfrm>
            <a:custGeom>
              <a:avLst/>
              <a:gdLst/>
              <a:ahLst/>
              <a:cxnLst/>
              <a:rect l="l" t="t" r="r" b="b"/>
              <a:pathLst>
                <a:path w="499808" h="499808">
                  <a:moveTo>
                    <a:pt x="110657" y="0"/>
                  </a:moveTo>
                  <a:lnTo>
                    <a:pt x="389151" y="0"/>
                  </a:lnTo>
                  <a:cubicBezTo>
                    <a:pt x="418500" y="0"/>
                    <a:pt x="446646" y="11658"/>
                    <a:pt x="467398" y="32411"/>
                  </a:cubicBezTo>
                  <a:cubicBezTo>
                    <a:pt x="488150" y="53163"/>
                    <a:pt x="499808" y="81309"/>
                    <a:pt x="499808" y="110657"/>
                  </a:cubicBezTo>
                  <a:lnTo>
                    <a:pt x="499808" y="389151"/>
                  </a:lnTo>
                  <a:cubicBezTo>
                    <a:pt x="499808" y="450266"/>
                    <a:pt x="450266" y="499808"/>
                    <a:pt x="389151" y="499808"/>
                  </a:cubicBezTo>
                  <a:lnTo>
                    <a:pt x="110657" y="499808"/>
                  </a:lnTo>
                  <a:cubicBezTo>
                    <a:pt x="49543" y="499808"/>
                    <a:pt x="0" y="450266"/>
                    <a:pt x="0" y="389151"/>
                  </a:cubicBezTo>
                  <a:lnTo>
                    <a:pt x="0" y="110657"/>
                  </a:lnTo>
                  <a:cubicBezTo>
                    <a:pt x="0" y="49543"/>
                    <a:pt x="49543" y="0"/>
                    <a:pt x="1106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A33AB">
                    <a:alpha val="100000"/>
                  </a:srgbClr>
                </a:gs>
                <a:gs pos="100000">
                  <a:srgbClr val="000176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499808" cy="5379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8672800" y="4466626"/>
            <a:ext cx="1329301" cy="1329301"/>
            <a:chOff x="0" y="0"/>
            <a:chExt cx="499808" cy="499808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499808" cy="499808"/>
            </a:xfrm>
            <a:custGeom>
              <a:avLst/>
              <a:gdLst/>
              <a:ahLst/>
              <a:cxnLst/>
              <a:rect l="l" t="t" r="r" b="b"/>
              <a:pathLst>
                <a:path w="499808" h="499808">
                  <a:moveTo>
                    <a:pt x="110657" y="0"/>
                  </a:moveTo>
                  <a:lnTo>
                    <a:pt x="389151" y="0"/>
                  </a:lnTo>
                  <a:cubicBezTo>
                    <a:pt x="418500" y="0"/>
                    <a:pt x="446646" y="11658"/>
                    <a:pt x="467398" y="32411"/>
                  </a:cubicBezTo>
                  <a:cubicBezTo>
                    <a:pt x="488150" y="53163"/>
                    <a:pt x="499808" y="81309"/>
                    <a:pt x="499808" y="110657"/>
                  </a:cubicBezTo>
                  <a:lnTo>
                    <a:pt x="499808" y="389151"/>
                  </a:lnTo>
                  <a:cubicBezTo>
                    <a:pt x="499808" y="450266"/>
                    <a:pt x="450266" y="499808"/>
                    <a:pt x="389151" y="499808"/>
                  </a:cubicBezTo>
                  <a:lnTo>
                    <a:pt x="110657" y="499808"/>
                  </a:lnTo>
                  <a:cubicBezTo>
                    <a:pt x="49543" y="499808"/>
                    <a:pt x="0" y="450266"/>
                    <a:pt x="0" y="389151"/>
                  </a:cubicBezTo>
                  <a:lnTo>
                    <a:pt x="0" y="110657"/>
                  </a:lnTo>
                  <a:cubicBezTo>
                    <a:pt x="0" y="49543"/>
                    <a:pt x="49543" y="0"/>
                    <a:pt x="1106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A33AB">
                    <a:alpha val="100000"/>
                  </a:srgbClr>
                </a:gs>
                <a:gs pos="100000">
                  <a:srgbClr val="000176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499808" cy="5379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8672800" y="6243602"/>
            <a:ext cx="1329301" cy="1329301"/>
            <a:chOff x="0" y="0"/>
            <a:chExt cx="499808" cy="499808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499808" cy="499808"/>
            </a:xfrm>
            <a:custGeom>
              <a:avLst/>
              <a:gdLst/>
              <a:ahLst/>
              <a:cxnLst/>
              <a:rect l="l" t="t" r="r" b="b"/>
              <a:pathLst>
                <a:path w="499808" h="499808">
                  <a:moveTo>
                    <a:pt x="110657" y="0"/>
                  </a:moveTo>
                  <a:lnTo>
                    <a:pt x="389151" y="0"/>
                  </a:lnTo>
                  <a:cubicBezTo>
                    <a:pt x="418500" y="0"/>
                    <a:pt x="446646" y="11658"/>
                    <a:pt x="467398" y="32411"/>
                  </a:cubicBezTo>
                  <a:cubicBezTo>
                    <a:pt x="488150" y="53163"/>
                    <a:pt x="499808" y="81309"/>
                    <a:pt x="499808" y="110657"/>
                  </a:cubicBezTo>
                  <a:lnTo>
                    <a:pt x="499808" y="389151"/>
                  </a:lnTo>
                  <a:cubicBezTo>
                    <a:pt x="499808" y="450266"/>
                    <a:pt x="450266" y="499808"/>
                    <a:pt x="389151" y="499808"/>
                  </a:cubicBezTo>
                  <a:lnTo>
                    <a:pt x="110657" y="499808"/>
                  </a:lnTo>
                  <a:cubicBezTo>
                    <a:pt x="49543" y="499808"/>
                    <a:pt x="0" y="450266"/>
                    <a:pt x="0" y="389151"/>
                  </a:cubicBezTo>
                  <a:lnTo>
                    <a:pt x="0" y="110657"/>
                  </a:lnTo>
                  <a:cubicBezTo>
                    <a:pt x="0" y="49543"/>
                    <a:pt x="49543" y="0"/>
                    <a:pt x="1106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A33AB">
                    <a:alpha val="100000"/>
                  </a:srgbClr>
                </a:gs>
                <a:gs pos="100000">
                  <a:srgbClr val="000176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38100"/>
              <a:ext cx="499808" cy="5379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8672800" y="8020578"/>
            <a:ext cx="1329301" cy="1329301"/>
            <a:chOff x="0" y="0"/>
            <a:chExt cx="499808" cy="49980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499808" cy="499808"/>
            </a:xfrm>
            <a:custGeom>
              <a:avLst/>
              <a:gdLst/>
              <a:ahLst/>
              <a:cxnLst/>
              <a:rect l="l" t="t" r="r" b="b"/>
              <a:pathLst>
                <a:path w="499808" h="499808">
                  <a:moveTo>
                    <a:pt x="110657" y="0"/>
                  </a:moveTo>
                  <a:lnTo>
                    <a:pt x="389151" y="0"/>
                  </a:lnTo>
                  <a:cubicBezTo>
                    <a:pt x="418500" y="0"/>
                    <a:pt x="446646" y="11658"/>
                    <a:pt x="467398" y="32411"/>
                  </a:cubicBezTo>
                  <a:cubicBezTo>
                    <a:pt x="488150" y="53163"/>
                    <a:pt x="499808" y="81309"/>
                    <a:pt x="499808" y="110657"/>
                  </a:cubicBezTo>
                  <a:lnTo>
                    <a:pt x="499808" y="389151"/>
                  </a:lnTo>
                  <a:cubicBezTo>
                    <a:pt x="499808" y="450266"/>
                    <a:pt x="450266" y="499808"/>
                    <a:pt x="389151" y="499808"/>
                  </a:cubicBezTo>
                  <a:lnTo>
                    <a:pt x="110657" y="499808"/>
                  </a:lnTo>
                  <a:cubicBezTo>
                    <a:pt x="49543" y="499808"/>
                    <a:pt x="0" y="450266"/>
                    <a:pt x="0" y="389151"/>
                  </a:cubicBezTo>
                  <a:lnTo>
                    <a:pt x="0" y="110657"/>
                  </a:lnTo>
                  <a:cubicBezTo>
                    <a:pt x="0" y="49543"/>
                    <a:pt x="49543" y="0"/>
                    <a:pt x="1106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A33AB">
                    <a:alpha val="100000"/>
                  </a:srgbClr>
                </a:gs>
                <a:gs pos="100000">
                  <a:srgbClr val="000176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499808" cy="5379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8806589" y="3050037"/>
            <a:ext cx="1063488" cy="603530"/>
          </a:xfrm>
          <a:custGeom>
            <a:avLst/>
            <a:gdLst/>
            <a:ahLst/>
            <a:cxnLst/>
            <a:rect l="l" t="t" r="r" b="b"/>
            <a:pathLst>
              <a:path w="1063488" h="603530">
                <a:moveTo>
                  <a:pt x="0" y="0"/>
                </a:moveTo>
                <a:lnTo>
                  <a:pt x="1063488" y="0"/>
                </a:lnTo>
                <a:lnTo>
                  <a:pt x="1063488" y="603529"/>
                </a:lnTo>
                <a:lnTo>
                  <a:pt x="0" y="6035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9" name="Freeform 19"/>
          <p:cNvSpPr/>
          <p:nvPr/>
        </p:nvSpPr>
        <p:spPr>
          <a:xfrm>
            <a:off x="8859275" y="4690105"/>
            <a:ext cx="956352" cy="879843"/>
          </a:xfrm>
          <a:custGeom>
            <a:avLst/>
            <a:gdLst/>
            <a:ahLst/>
            <a:cxnLst/>
            <a:rect l="l" t="t" r="r" b="b"/>
            <a:pathLst>
              <a:path w="956352" h="879843">
                <a:moveTo>
                  <a:pt x="0" y="0"/>
                </a:moveTo>
                <a:lnTo>
                  <a:pt x="956351" y="0"/>
                </a:lnTo>
                <a:lnTo>
                  <a:pt x="956351" y="879844"/>
                </a:lnTo>
                <a:lnTo>
                  <a:pt x="0" y="87984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0" name="Freeform 20"/>
          <p:cNvSpPr/>
          <p:nvPr/>
        </p:nvSpPr>
        <p:spPr>
          <a:xfrm>
            <a:off x="8828842" y="6472202"/>
            <a:ext cx="1041235" cy="879843"/>
          </a:xfrm>
          <a:custGeom>
            <a:avLst/>
            <a:gdLst/>
            <a:ahLst/>
            <a:cxnLst/>
            <a:rect l="l" t="t" r="r" b="b"/>
            <a:pathLst>
              <a:path w="1041235" h="879843">
                <a:moveTo>
                  <a:pt x="0" y="0"/>
                </a:moveTo>
                <a:lnTo>
                  <a:pt x="1041235" y="0"/>
                </a:lnTo>
                <a:lnTo>
                  <a:pt x="1041235" y="879843"/>
                </a:lnTo>
                <a:lnTo>
                  <a:pt x="0" y="87984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1" name="Freeform 21"/>
          <p:cNvSpPr/>
          <p:nvPr/>
        </p:nvSpPr>
        <p:spPr>
          <a:xfrm>
            <a:off x="8896426" y="8245307"/>
            <a:ext cx="882049" cy="879843"/>
          </a:xfrm>
          <a:custGeom>
            <a:avLst/>
            <a:gdLst/>
            <a:ahLst/>
            <a:cxnLst/>
            <a:rect l="l" t="t" r="r" b="b"/>
            <a:pathLst>
              <a:path w="882049" h="879843">
                <a:moveTo>
                  <a:pt x="0" y="0"/>
                </a:moveTo>
                <a:lnTo>
                  <a:pt x="882049" y="0"/>
                </a:lnTo>
                <a:lnTo>
                  <a:pt x="882049" y="879844"/>
                </a:lnTo>
                <a:lnTo>
                  <a:pt x="0" y="87984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2" name="TextBox 22"/>
          <p:cNvSpPr txBox="1"/>
          <p:nvPr/>
        </p:nvSpPr>
        <p:spPr>
          <a:xfrm>
            <a:off x="1028700" y="1041895"/>
            <a:ext cx="6633978" cy="19953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</a:pPr>
            <a:r>
              <a:rPr lang="en-US" sz="7396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About</a:t>
            </a:r>
          </a:p>
          <a:p>
            <a:pPr algn="l">
              <a:lnSpc>
                <a:spcPts val="7840"/>
              </a:lnSpc>
            </a:pPr>
            <a:r>
              <a:rPr lang="en-US" sz="7396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CERN openlab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8672800" y="879970"/>
            <a:ext cx="8550633" cy="12902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88"/>
              </a:lnSpc>
            </a:pPr>
            <a:r>
              <a:rPr lang="en-US" sz="2373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Collaboration is the core of CERN openlab, where industry and scientific researchers co-develop innovative solutions. Together, we embark on </a:t>
            </a:r>
            <a:r>
              <a:rPr lang="en-US" sz="2373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four primary missions</a:t>
            </a:r>
            <a:r>
              <a:rPr lang="en-US" sz="2373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: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0402151" y="2970322"/>
            <a:ext cx="6821282" cy="762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93"/>
              </a:lnSpc>
            </a:pPr>
            <a:r>
              <a:rPr lang="en-US" sz="2626" b="1">
                <a:solidFill>
                  <a:srgbClr val="FFFFFF"/>
                </a:solidFill>
                <a:latin typeface="Poppins Semi-Bold"/>
                <a:ea typeface="Poppins Semi-Bold"/>
                <a:cs typeface="Poppins Semi-Bold"/>
                <a:sym typeface="Poppins Semi-Bold"/>
              </a:rPr>
              <a:t>Establishing strategic industry collaborations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0402151" y="4935534"/>
            <a:ext cx="6821282" cy="391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993"/>
              </a:lnSpc>
            </a:pPr>
            <a:r>
              <a:rPr lang="en-US" sz="2626" b="1">
                <a:solidFill>
                  <a:srgbClr val="FFFFFF"/>
                </a:solidFill>
                <a:latin typeface="Poppins Semi-Bold"/>
                <a:ea typeface="Poppins Semi-Bold"/>
                <a:cs typeface="Poppins Semi-Bold"/>
                <a:sym typeface="Poppins Semi-Bold"/>
              </a:rPr>
              <a:t>Fuelling technological innovation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10402151" y="6667343"/>
            <a:ext cx="6857149" cy="391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993"/>
              </a:lnSpc>
              <a:spcBef>
                <a:spcPct val="0"/>
              </a:spcBef>
            </a:pPr>
            <a:r>
              <a:rPr lang="en-US" sz="2626" b="1" u="none" strike="noStrike">
                <a:solidFill>
                  <a:srgbClr val="FFFFFF"/>
                </a:solidFill>
                <a:latin typeface="Poppins Semi-Bold"/>
                <a:ea typeface="Poppins Semi-Bold"/>
                <a:cs typeface="Poppins Semi-Bold"/>
                <a:sym typeface="Poppins Semi-Bold"/>
              </a:rPr>
              <a:t>Exposing technology to researchers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0402151" y="8303749"/>
            <a:ext cx="6857149" cy="762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2993"/>
              </a:lnSpc>
              <a:spcBef>
                <a:spcPct val="0"/>
              </a:spcBef>
            </a:pPr>
            <a:r>
              <a:rPr lang="en-US" sz="2626" b="1">
                <a:solidFill>
                  <a:srgbClr val="FFFFFF"/>
                </a:solidFill>
                <a:latin typeface="Poppins Semi-Bold"/>
                <a:ea typeface="Poppins Semi-Bold"/>
                <a:cs typeface="Poppins Semi-Bold"/>
                <a:sym typeface="Poppins Semi-Bold"/>
              </a:rPr>
              <a:t>Nurtur</a:t>
            </a:r>
            <a:r>
              <a:rPr lang="en-US" sz="2626" b="1" u="none" strike="noStrike">
                <a:solidFill>
                  <a:srgbClr val="FFFFFF"/>
                </a:solidFill>
                <a:latin typeface="Poppins Semi-Bold"/>
                <a:ea typeface="Poppins Semi-Bold"/>
                <a:cs typeface="Poppins Semi-Bold"/>
                <a:sym typeface="Poppins Semi-Bold"/>
              </a:rPr>
              <a:t>ing knowledge and growth in young STEM researchers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397614" y="4599173"/>
            <a:ext cx="5198806" cy="26978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993"/>
              </a:lnSpc>
              <a:spcBef>
                <a:spcPct val="0"/>
              </a:spcBef>
            </a:pPr>
            <a:r>
              <a:rPr lang="en-US" sz="2626" u="none" strike="noStrike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For </a:t>
            </a:r>
            <a:r>
              <a:rPr lang="en-US" sz="2626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nearly</a:t>
            </a:r>
            <a:r>
              <a:rPr lang="en-US" sz="2626" u="none" strike="noStrike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 25 years,  CERN </a:t>
            </a:r>
            <a:r>
              <a:rPr lang="en-US" sz="2626" u="none" strike="noStrike" dirty="0" err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openlab</a:t>
            </a:r>
            <a:r>
              <a:rPr lang="en-US" sz="2626" u="none" strike="noStrike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 has been the bedrock of partnership, providing a structured and collaborative framework for industry and research </a:t>
            </a:r>
            <a:r>
              <a:rPr lang="en-US" sz="2626" u="none" strike="noStrike" dirty="0" err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organisations</a:t>
            </a:r>
            <a:r>
              <a:rPr lang="en-US" sz="2626" u="none" strike="noStrike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 to engage with CERN researchers.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5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6810828" y="1738932"/>
            <a:ext cx="5332003" cy="1457858"/>
            <a:chOff x="0" y="0"/>
            <a:chExt cx="1389600" cy="37994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389600" cy="379940"/>
            </a:xfrm>
            <a:custGeom>
              <a:avLst/>
              <a:gdLst/>
              <a:ahLst/>
              <a:cxnLst/>
              <a:rect l="l" t="t" r="r" b="b"/>
              <a:pathLst>
                <a:path w="1389600" h="379940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350900"/>
                  </a:lnTo>
                  <a:cubicBezTo>
                    <a:pt x="1389600" y="366938"/>
                    <a:pt x="1376599" y="379940"/>
                    <a:pt x="1360561" y="379940"/>
                  </a:cubicBezTo>
                  <a:lnTo>
                    <a:pt x="29039" y="379940"/>
                  </a:lnTo>
                  <a:cubicBezTo>
                    <a:pt x="21338" y="379940"/>
                    <a:pt x="13951" y="376880"/>
                    <a:pt x="8505" y="371434"/>
                  </a:cubicBezTo>
                  <a:cubicBezTo>
                    <a:pt x="3060" y="365988"/>
                    <a:pt x="0" y="358602"/>
                    <a:pt x="0" y="350900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1389600" cy="4180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753919" y="1940231"/>
            <a:ext cx="5030091" cy="19953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</a:pPr>
            <a:r>
              <a:rPr lang="en-US" sz="7396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R&amp;D Directions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753919" y="4233989"/>
            <a:ext cx="5579653" cy="3301406"/>
            <a:chOff x="0" y="0"/>
            <a:chExt cx="1454142" cy="860396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454142" cy="860396"/>
            </a:xfrm>
            <a:custGeom>
              <a:avLst/>
              <a:gdLst/>
              <a:ahLst/>
              <a:cxnLst/>
              <a:rect l="l" t="t" r="r" b="b"/>
              <a:pathLst>
                <a:path w="1454142" h="860396">
                  <a:moveTo>
                    <a:pt x="27751" y="0"/>
                  </a:moveTo>
                  <a:lnTo>
                    <a:pt x="1426391" y="0"/>
                  </a:lnTo>
                  <a:cubicBezTo>
                    <a:pt x="1441717" y="0"/>
                    <a:pt x="1454142" y="12424"/>
                    <a:pt x="1454142" y="27751"/>
                  </a:cubicBezTo>
                  <a:lnTo>
                    <a:pt x="1454142" y="832646"/>
                  </a:lnTo>
                  <a:cubicBezTo>
                    <a:pt x="1454142" y="847972"/>
                    <a:pt x="1441717" y="860396"/>
                    <a:pt x="1426391" y="860396"/>
                  </a:cubicBezTo>
                  <a:lnTo>
                    <a:pt x="27751" y="860396"/>
                  </a:lnTo>
                  <a:cubicBezTo>
                    <a:pt x="12424" y="860396"/>
                    <a:pt x="0" y="847972"/>
                    <a:pt x="0" y="832646"/>
                  </a:cubicBezTo>
                  <a:lnTo>
                    <a:pt x="0" y="27751"/>
                  </a:lnTo>
                  <a:cubicBezTo>
                    <a:pt x="0" y="12424"/>
                    <a:pt x="12424" y="0"/>
                    <a:pt x="27751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1454142" cy="89849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055831" y="4553780"/>
            <a:ext cx="5030091" cy="26046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88"/>
              </a:lnSpc>
            </a:pPr>
            <a:r>
              <a:rPr lang="en-US" sz="2373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Projects within the CERN openlab framework are dedicated to accelerating computing for science, particularly under the R&amp;D directions of</a:t>
            </a:r>
            <a:r>
              <a:rPr lang="en-US" sz="2373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‘Sustainable Infrastructures’ </a:t>
            </a:r>
            <a:r>
              <a:rPr lang="en-US" sz="2373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and </a:t>
            </a:r>
            <a:r>
              <a:rPr lang="en-US" sz="2373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‘Emerging Technologies’</a:t>
            </a:r>
            <a:r>
              <a:rPr lang="en-US" sz="2373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7808418" y="386738"/>
            <a:ext cx="3336823" cy="9587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791"/>
              </a:lnSpc>
              <a:spcBef>
                <a:spcPct val="0"/>
              </a:spcBef>
            </a:pPr>
            <a:r>
              <a:rPr lang="en-US" sz="3325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Sustainable Infrastructures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6810828" y="3399086"/>
            <a:ext cx="5332003" cy="1457858"/>
            <a:chOff x="0" y="0"/>
            <a:chExt cx="1389600" cy="37994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389600" cy="379940"/>
            </a:xfrm>
            <a:custGeom>
              <a:avLst/>
              <a:gdLst/>
              <a:ahLst/>
              <a:cxnLst/>
              <a:rect l="l" t="t" r="r" b="b"/>
              <a:pathLst>
                <a:path w="1389600" h="379940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350900"/>
                  </a:lnTo>
                  <a:cubicBezTo>
                    <a:pt x="1389600" y="366938"/>
                    <a:pt x="1376599" y="379940"/>
                    <a:pt x="1360561" y="379940"/>
                  </a:cubicBezTo>
                  <a:lnTo>
                    <a:pt x="29039" y="379940"/>
                  </a:lnTo>
                  <a:cubicBezTo>
                    <a:pt x="21338" y="379940"/>
                    <a:pt x="13951" y="376880"/>
                    <a:pt x="8505" y="371434"/>
                  </a:cubicBezTo>
                  <a:cubicBezTo>
                    <a:pt x="3060" y="365988"/>
                    <a:pt x="0" y="358602"/>
                    <a:pt x="0" y="350900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38100"/>
              <a:ext cx="1389600" cy="4180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13617677" y="384994"/>
            <a:ext cx="3336823" cy="9587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791"/>
              </a:lnSpc>
              <a:spcBef>
                <a:spcPct val="0"/>
              </a:spcBef>
            </a:pPr>
            <a:r>
              <a:rPr lang="en-US" sz="3325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Emerging Technologies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113143" y="2015292"/>
            <a:ext cx="4727372" cy="825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43"/>
              </a:lnSpc>
              <a:spcBef>
                <a:spcPct val="0"/>
              </a:spcBef>
            </a:pPr>
            <a:r>
              <a:rPr lang="en-US" sz="2388" u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Heterogeneous Computing, Platforms and HPC systems 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113143" y="3691621"/>
            <a:ext cx="4727372" cy="825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43"/>
              </a:lnSpc>
              <a:spcBef>
                <a:spcPct val="0"/>
              </a:spcBef>
            </a:pPr>
            <a:r>
              <a:rPr lang="en-US" sz="238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Advanced Storage, Data Management and Networks 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6810828" y="8461454"/>
            <a:ext cx="5332003" cy="1457858"/>
            <a:chOff x="0" y="0"/>
            <a:chExt cx="1389600" cy="37994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389600" cy="379940"/>
            </a:xfrm>
            <a:custGeom>
              <a:avLst/>
              <a:gdLst/>
              <a:ahLst/>
              <a:cxnLst/>
              <a:rect l="l" t="t" r="r" b="b"/>
              <a:pathLst>
                <a:path w="1389600" h="379940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350900"/>
                  </a:lnTo>
                  <a:cubicBezTo>
                    <a:pt x="1389600" y="366938"/>
                    <a:pt x="1376599" y="379940"/>
                    <a:pt x="1360561" y="379940"/>
                  </a:cubicBezTo>
                  <a:lnTo>
                    <a:pt x="29039" y="379940"/>
                  </a:lnTo>
                  <a:cubicBezTo>
                    <a:pt x="21338" y="379940"/>
                    <a:pt x="13951" y="376880"/>
                    <a:pt x="8505" y="371434"/>
                  </a:cubicBezTo>
                  <a:cubicBezTo>
                    <a:pt x="3060" y="365988"/>
                    <a:pt x="0" y="358602"/>
                    <a:pt x="0" y="350900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1389600" cy="4180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12620087" y="1737188"/>
            <a:ext cx="5332003" cy="1457858"/>
            <a:chOff x="0" y="0"/>
            <a:chExt cx="1389600" cy="37994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389600" cy="379940"/>
            </a:xfrm>
            <a:custGeom>
              <a:avLst/>
              <a:gdLst/>
              <a:ahLst/>
              <a:cxnLst/>
              <a:rect l="l" t="t" r="r" b="b"/>
              <a:pathLst>
                <a:path w="1389600" h="379940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350900"/>
                  </a:lnTo>
                  <a:cubicBezTo>
                    <a:pt x="1389600" y="366938"/>
                    <a:pt x="1376599" y="379940"/>
                    <a:pt x="1360561" y="379940"/>
                  </a:cubicBezTo>
                  <a:lnTo>
                    <a:pt x="29039" y="379940"/>
                  </a:lnTo>
                  <a:cubicBezTo>
                    <a:pt x="21338" y="379940"/>
                    <a:pt x="13951" y="376880"/>
                    <a:pt x="8505" y="371434"/>
                  </a:cubicBezTo>
                  <a:cubicBezTo>
                    <a:pt x="3060" y="365988"/>
                    <a:pt x="0" y="358602"/>
                    <a:pt x="0" y="350900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38100"/>
              <a:ext cx="1389600" cy="4180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24" name="TextBox 24"/>
          <p:cNvSpPr txBox="1"/>
          <p:nvPr/>
        </p:nvSpPr>
        <p:spPr>
          <a:xfrm>
            <a:off x="7113143" y="8728154"/>
            <a:ext cx="4727372" cy="825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43"/>
              </a:lnSpc>
              <a:spcBef>
                <a:spcPct val="0"/>
              </a:spcBef>
            </a:pPr>
            <a:r>
              <a:rPr lang="en-US" sz="238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Applications for Society and Environment 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2925579" y="2013548"/>
            <a:ext cx="4727372" cy="825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43"/>
              </a:lnSpc>
              <a:spcBef>
                <a:spcPct val="0"/>
              </a:spcBef>
            </a:pPr>
            <a:r>
              <a:rPr lang="en-US" sz="2388" u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New Materials for</a:t>
            </a:r>
          </a:p>
          <a:p>
            <a:pPr marL="0" lvl="0" indent="0" algn="ctr">
              <a:lnSpc>
                <a:spcPts val="3343"/>
              </a:lnSpc>
              <a:spcBef>
                <a:spcPct val="0"/>
              </a:spcBef>
            </a:pPr>
            <a:r>
              <a:rPr lang="en-US" sz="2388" u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Long-Term Digital Storage</a:t>
            </a:r>
          </a:p>
        </p:txBody>
      </p:sp>
      <p:grpSp>
        <p:nvGrpSpPr>
          <p:cNvPr id="26" name="Group 26"/>
          <p:cNvGrpSpPr/>
          <p:nvPr/>
        </p:nvGrpSpPr>
        <p:grpSpPr>
          <a:xfrm>
            <a:off x="12620087" y="3397342"/>
            <a:ext cx="5332003" cy="1457858"/>
            <a:chOff x="0" y="0"/>
            <a:chExt cx="1389600" cy="37994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1389600" cy="379940"/>
            </a:xfrm>
            <a:custGeom>
              <a:avLst/>
              <a:gdLst/>
              <a:ahLst/>
              <a:cxnLst/>
              <a:rect l="l" t="t" r="r" b="b"/>
              <a:pathLst>
                <a:path w="1389600" h="379940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350900"/>
                  </a:lnTo>
                  <a:cubicBezTo>
                    <a:pt x="1389600" y="366938"/>
                    <a:pt x="1376599" y="379940"/>
                    <a:pt x="1360561" y="379940"/>
                  </a:cubicBezTo>
                  <a:lnTo>
                    <a:pt x="29039" y="379940"/>
                  </a:lnTo>
                  <a:cubicBezTo>
                    <a:pt x="21338" y="379940"/>
                    <a:pt x="13951" y="376880"/>
                    <a:pt x="8505" y="371434"/>
                  </a:cubicBezTo>
                  <a:cubicBezTo>
                    <a:pt x="3060" y="365988"/>
                    <a:pt x="0" y="358602"/>
                    <a:pt x="0" y="350900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-38100"/>
              <a:ext cx="1389600" cy="4180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29" name="TextBox 29"/>
          <p:cNvSpPr txBox="1"/>
          <p:nvPr/>
        </p:nvSpPr>
        <p:spPr>
          <a:xfrm>
            <a:off x="12925579" y="3899426"/>
            <a:ext cx="4727372" cy="406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43"/>
              </a:lnSpc>
              <a:spcBef>
                <a:spcPct val="0"/>
              </a:spcBef>
            </a:pPr>
            <a:r>
              <a:rPr lang="en-US" sz="2388" u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Digital Twins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6810828" y="5088539"/>
            <a:ext cx="5332003" cy="1457858"/>
            <a:chOff x="0" y="0"/>
            <a:chExt cx="1389600" cy="37994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1389600" cy="379940"/>
            </a:xfrm>
            <a:custGeom>
              <a:avLst/>
              <a:gdLst/>
              <a:ahLst/>
              <a:cxnLst/>
              <a:rect l="l" t="t" r="r" b="b"/>
              <a:pathLst>
                <a:path w="1389600" h="379940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350900"/>
                  </a:lnTo>
                  <a:cubicBezTo>
                    <a:pt x="1389600" y="366938"/>
                    <a:pt x="1376599" y="379940"/>
                    <a:pt x="1360561" y="379940"/>
                  </a:cubicBezTo>
                  <a:lnTo>
                    <a:pt x="29039" y="379940"/>
                  </a:lnTo>
                  <a:cubicBezTo>
                    <a:pt x="21338" y="379940"/>
                    <a:pt x="13951" y="376880"/>
                    <a:pt x="8505" y="371434"/>
                  </a:cubicBezTo>
                  <a:cubicBezTo>
                    <a:pt x="3060" y="365988"/>
                    <a:pt x="0" y="358602"/>
                    <a:pt x="0" y="350900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-38100"/>
              <a:ext cx="1389600" cy="4180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33" name="TextBox 33"/>
          <p:cNvSpPr txBox="1"/>
          <p:nvPr/>
        </p:nvSpPr>
        <p:spPr>
          <a:xfrm>
            <a:off x="7113143" y="5352244"/>
            <a:ext cx="4727372" cy="825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43"/>
              </a:lnSpc>
              <a:spcBef>
                <a:spcPct val="0"/>
              </a:spcBef>
            </a:pPr>
            <a:r>
              <a:rPr lang="en-US" sz="238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Computing Architectures and Software Engineering </a:t>
            </a:r>
          </a:p>
        </p:txBody>
      </p:sp>
      <p:grpSp>
        <p:nvGrpSpPr>
          <p:cNvPr id="34" name="Group 34"/>
          <p:cNvGrpSpPr/>
          <p:nvPr/>
        </p:nvGrpSpPr>
        <p:grpSpPr>
          <a:xfrm>
            <a:off x="6810828" y="6774997"/>
            <a:ext cx="5332003" cy="1457858"/>
            <a:chOff x="0" y="0"/>
            <a:chExt cx="1389600" cy="379940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1389600" cy="379940"/>
            </a:xfrm>
            <a:custGeom>
              <a:avLst/>
              <a:gdLst/>
              <a:ahLst/>
              <a:cxnLst/>
              <a:rect l="l" t="t" r="r" b="b"/>
              <a:pathLst>
                <a:path w="1389600" h="379940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350900"/>
                  </a:lnTo>
                  <a:cubicBezTo>
                    <a:pt x="1389600" y="366938"/>
                    <a:pt x="1376599" y="379940"/>
                    <a:pt x="1360561" y="379940"/>
                  </a:cubicBezTo>
                  <a:lnTo>
                    <a:pt x="29039" y="379940"/>
                  </a:lnTo>
                  <a:cubicBezTo>
                    <a:pt x="21338" y="379940"/>
                    <a:pt x="13951" y="376880"/>
                    <a:pt x="8505" y="371434"/>
                  </a:cubicBezTo>
                  <a:cubicBezTo>
                    <a:pt x="3060" y="365988"/>
                    <a:pt x="0" y="358602"/>
                    <a:pt x="0" y="350900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1389600" cy="4180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7113143" y="7070272"/>
            <a:ext cx="4727372" cy="825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43"/>
              </a:lnSpc>
              <a:spcBef>
                <a:spcPct val="0"/>
              </a:spcBef>
            </a:pPr>
            <a:r>
              <a:rPr lang="en-US" sz="238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Infrastructures and Techniques for Artificial Intelligence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5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5900753" y="1133475"/>
            <a:ext cx="6486494" cy="10110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</a:pPr>
            <a:r>
              <a:rPr lang="en-US" sz="7396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Our members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575936" y="2880007"/>
            <a:ext cx="17136128" cy="5745579"/>
            <a:chOff x="0" y="0"/>
            <a:chExt cx="22848171" cy="7660772"/>
          </a:xfrm>
        </p:grpSpPr>
        <p:grpSp>
          <p:nvGrpSpPr>
            <p:cNvPr id="5" name="Group 5"/>
            <p:cNvGrpSpPr/>
            <p:nvPr/>
          </p:nvGrpSpPr>
          <p:grpSpPr>
            <a:xfrm>
              <a:off x="0" y="1597742"/>
              <a:ext cx="11517183" cy="6015901"/>
              <a:chOff x="0" y="0"/>
              <a:chExt cx="2251164" cy="1175876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2251164" cy="1175876"/>
              </a:xfrm>
              <a:custGeom>
                <a:avLst/>
                <a:gdLst/>
                <a:ahLst/>
                <a:cxnLst/>
                <a:rect l="l" t="t" r="r" b="b"/>
                <a:pathLst>
                  <a:path w="2251164" h="1175876">
                    <a:moveTo>
                      <a:pt x="17925" y="0"/>
                    </a:moveTo>
                    <a:lnTo>
                      <a:pt x="2233238" y="0"/>
                    </a:lnTo>
                    <a:cubicBezTo>
                      <a:pt x="2237992" y="0"/>
                      <a:pt x="2242552" y="1889"/>
                      <a:pt x="2245913" y="5250"/>
                    </a:cubicBezTo>
                    <a:cubicBezTo>
                      <a:pt x="2249275" y="8612"/>
                      <a:pt x="2251164" y="13171"/>
                      <a:pt x="2251164" y="17925"/>
                    </a:cubicBezTo>
                    <a:lnTo>
                      <a:pt x="2251164" y="1157950"/>
                    </a:lnTo>
                    <a:cubicBezTo>
                      <a:pt x="2251164" y="1167850"/>
                      <a:pt x="2243138" y="1175876"/>
                      <a:pt x="2233238" y="1175876"/>
                    </a:cubicBezTo>
                    <a:lnTo>
                      <a:pt x="17925" y="1175876"/>
                    </a:lnTo>
                    <a:cubicBezTo>
                      <a:pt x="8026" y="1175876"/>
                      <a:pt x="0" y="1167850"/>
                      <a:pt x="0" y="1157950"/>
                    </a:cubicBezTo>
                    <a:lnTo>
                      <a:pt x="0" y="17925"/>
                    </a:lnTo>
                    <a:cubicBezTo>
                      <a:pt x="0" y="8026"/>
                      <a:pt x="8026" y="0"/>
                      <a:pt x="179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" name="TextBox 7"/>
              <p:cNvSpPr txBox="1"/>
              <p:nvPr/>
            </p:nvSpPr>
            <p:spPr>
              <a:xfrm>
                <a:off x="0" y="-38100"/>
                <a:ext cx="2251164" cy="121397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8" name="Freeform 8"/>
            <p:cNvSpPr/>
            <p:nvPr/>
          </p:nvSpPr>
          <p:spPr>
            <a:xfrm>
              <a:off x="288624" y="2238200"/>
              <a:ext cx="2973141" cy="376750"/>
            </a:xfrm>
            <a:custGeom>
              <a:avLst/>
              <a:gdLst/>
              <a:ahLst/>
              <a:cxnLst/>
              <a:rect l="l" t="t" r="r" b="b"/>
              <a:pathLst>
                <a:path w="2973141" h="376750">
                  <a:moveTo>
                    <a:pt x="0" y="0"/>
                  </a:moveTo>
                  <a:lnTo>
                    <a:pt x="2973141" y="0"/>
                  </a:lnTo>
                  <a:lnTo>
                    <a:pt x="2973141" y="376750"/>
                  </a:lnTo>
                  <a:lnTo>
                    <a:pt x="0" y="3767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687" r="-687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Freeform 9"/>
            <p:cNvSpPr/>
            <p:nvPr/>
          </p:nvSpPr>
          <p:spPr>
            <a:xfrm>
              <a:off x="3894951" y="2135957"/>
              <a:ext cx="2835292" cy="581235"/>
            </a:xfrm>
            <a:custGeom>
              <a:avLst/>
              <a:gdLst/>
              <a:ahLst/>
              <a:cxnLst/>
              <a:rect l="l" t="t" r="r" b="b"/>
              <a:pathLst>
                <a:path w="2835292" h="581235">
                  <a:moveTo>
                    <a:pt x="0" y="0"/>
                  </a:moveTo>
                  <a:lnTo>
                    <a:pt x="2835293" y="0"/>
                  </a:lnTo>
                  <a:lnTo>
                    <a:pt x="2835293" y="581235"/>
                  </a:lnTo>
                  <a:lnTo>
                    <a:pt x="0" y="58123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Freeform 10"/>
            <p:cNvSpPr/>
            <p:nvPr/>
          </p:nvSpPr>
          <p:spPr>
            <a:xfrm>
              <a:off x="7365244" y="2135957"/>
              <a:ext cx="3863316" cy="711085"/>
            </a:xfrm>
            <a:custGeom>
              <a:avLst/>
              <a:gdLst/>
              <a:ahLst/>
              <a:cxnLst/>
              <a:rect l="l" t="t" r="r" b="b"/>
              <a:pathLst>
                <a:path w="3863316" h="711085">
                  <a:moveTo>
                    <a:pt x="0" y="0"/>
                  </a:moveTo>
                  <a:lnTo>
                    <a:pt x="3863315" y="0"/>
                  </a:lnTo>
                  <a:lnTo>
                    <a:pt x="3863315" y="711086"/>
                  </a:lnTo>
                  <a:lnTo>
                    <a:pt x="0" y="7110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2588" r="-2588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Freeform 11"/>
            <p:cNvSpPr/>
            <p:nvPr/>
          </p:nvSpPr>
          <p:spPr>
            <a:xfrm>
              <a:off x="288624" y="3416532"/>
              <a:ext cx="3090274" cy="478992"/>
            </a:xfrm>
            <a:custGeom>
              <a:avLst/>
              <a:gdLst/>
              <a:ahLst/>
              <a:cxnLst/>
              <a:rect l="l" t="t" r="r" b="b"/>
              <a:pathLst>
                <a:path w="3090274" h="478992">
                  <a:moveTo>
                    <a:pt x="0" y="0"/>
                  </a:moveTo>
                  <a:lnTo>
                    <a:pt x="3090274" y="0"/>
                  </a:lnTo>
                  <a:lnTo>
                    <a:pt x="3090274" y="478992"/>
                  </a:lnTo>
                  <a:lnTo>
                    <a:pt x="0" y="4789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4013898" y="3391947"/>
              <a:ext cx="3768527" cy="528162"/>
            </a:xfrm>
            <a:custGeom>
              <a:avLst/>
              <a:gdLst/>
              <a:ahLst/>
              <a:cxnLst/>
              <a:rect l="l" t="t" r="r" b="b"/>
              <a:pathLst>
                <a:path w="3768527" h="528162">
                  <a:moveTo>
                    <a:pt x="0" y="0"/>
                  </a:moveTo>
                  <a:lnTo>
                    <a:pt x="3768527" y="0"/>
                  </a:lnTo>
                  <a:lnTo>
                    <a:pt x="3768527" y="528162"/>
                  </a:lnTo>
                  <a:lnTo>
                    <a:pt x="0" y="52816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t="-64155" b="-74872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8197681" y="3151843"/>
              <a:ext cx="2746401" cy="971267"/>
            </a:xfrm>
            <a:custGeom>
              <a:avLst/>
              <a:gdLst/>
              <a:ahLst/>
              <a:cxnLst/>
              <a:rect l="l" t="t" r="r" b="b"/>
              <a:pathLst>
                <a:path w="2746401" h="971267">
                  <a:moveTo>
                    <a:pt x="0" y="0"/>
                  </a:moveTo>
                  <a:lnTo>
                    <a:pt x="2746401" y="0"/>
                  </a:lnTo>
                  <a:lnTo>
                    <a:pt x="2746401" y="971267"/>
                  </a:lnTo>
                  <a:lnTo>
                    <a:pt x="0" y="97126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t="-19564" b="-17907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871350" y="4388813"/>
              <a:ext cx="1335218" cy="1335218"/>
            </a:xfrm>
            <a:custGeom>
              <a:avLst/>
              <a:gdLst/>
              <a:ahLst/>
              <a:cxnLst/>
              <a:rect l="l" t="t" r="r" b="b"/>
              <a:pathLst>
                <a:path w="1335218" h="1335218">
                  <a:moveTo>
                    <a:pt x="0" y="0"/>
                  </a:moveTo>
                  <a:lnTo>
                    <a:pt x="1335218" y="0"/>
                  </a:lnTo>
                  <a:lnTo>
                    <a:pt x="1335218" y="1335218"/>
                  </a:lnTo>
                  <a:lnTo>
                    <a:pt x="0" y="133521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2978639" y="4746174"/>
              <a:ext cx="1603620" cy="620496"/>
            </a:xfrm>
            <a:custGeom>
              <a:avLst/>
              <a:gdLst/>
              <a:ahLst/>
              <a:cxnLst/>
              <a:rect l="l" t="t" r="r" b="b"/>
              <a:pathLst>
                <a:path w="1603620" h="620496">
                  <a:moveTo>
                    <a:pt x="0" y="0"/>
                  </a:moveTo>
                  <a:lnTo>
                    <a:pt x="1603620" y="0"/>
                  </a:lnTo>
                  <a:lnTo>
                    <a:pt x="1603620" y="620496"/>
                  </a:lnTo>
                  <a:lnTo>
                    <a:pt x="0" y="62049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Freeform 16"/>
            <p:cNvSpPr/>
            <p:nvPr/>
          </p:nvSpPr>
          <p:spPr>
            <a:xfrm>
              <a:off x="5356959" y="4746174"/>
              <a:ext cx="2425466" cy="691258"/>
            </a:xfrm>
            <a:custGeom>
              <a:avLst/>
              <a:gdLst/>
              <a:ahLst/>
              <a:cxnLst/>
              <a:rect l="l" t="t" r="r" b="b"/>
              <a:pathLst>
                <a:path w="2425466" h="691258">
                  <a:moveTo>
                    <a:pt x="0" y="0"/>
                  </a:moveTo>
                  <a:lnTo>
                    <a:pt x="2425466" y="0"/>
                  </a:lnTo>
                  <a:lnTo>
                    <a:pt x="2425466" y="691258"/>
                  </a:lnTo>
                  <a:lnTo>
                    <a:pt x="0" y="6912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Freeform 17"/>
            <p:cNvSpPr/>
            <p:nvPr/>
          </p:nvSpPr>
          <p:spPr>
            <a:xfrm>
              <a:off x="8400443" y="4750649"/>
              <a:ext cx="2543639" cy="686783"/>
            </a:xfrm>
            <a:custGeom>
              <a:avLst/>
              <a:gdLst/>
              <a:ahLst/>
              <a:cxnLst/>
              <a:rect l="l" t="t" r="r" b="b"/>
              <a:pathLst>
                <a:path w="2543639" h="686783">
                  <a:moveTo>
                    <a:pt x="0" y="0"/>
                  </a:moveTo>
                  <a:lnTo>
                    <a:pt x="2543639" y="0"/>
                  </a:lnTo>
                  <a:lnTo>
                    <a:pt x="2543639" y="686783"/>
                  </a:lnTo>
                  <a:lnTo>
                    <a:pt x="0" y="68678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Freeform 18"/>
            <p:cNvSpPr/>
            <p:nvPr/>
          </p:nvSpPr>
          <p:spPr>
            <a:xfrm>
              <a:off x="2656730" y="5983532"/>
              <a:ext cx="1791365" cy="904639"/>
            </a:xfrm>
            <a:custGeom>
              <a:avLst/>
              <a:gdLst/>
              <a:ahLst/>
              <a:cxnLst/>
              <a:rect l="l" t="t" r="r" b="b"/>
              <a:pathLst>
                <a:path w="1791365" h="904639">
                  <a:moveTo>
                    <a:pt x="0" y="0"/>
                  </a:moveTo>
                  <a:lnTo>
                    <a:pt x="1791365" y="0"/>
                  </a:lnTo>
                  <a:lnTo>
                    <a:pt x="1791365" y="904639"/>
                  </a:lnTo>
                  <a:lnTo>
                    <a:pt x="0" y="9046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Freeform 19"/>
            <p:cNvSpPr/>
            <p:nvPr/>
          </p:nvSpPr>
          <p:spPr>
            <a:xfrm>
              <a:off x="5222795" y="5983532"/>
              <a:ext cx="3916798" cy="842112"/>
            </a:xfrm>
            <a:custGeom>
              <a:avLst/>
              <a:gdLst/>
              <a:ahLst/>
              <a:cxnLst/>
              <a:rect l="l" t="t" r="r" b="b"/>
              <a:pathLst>
                <a:path w="3916798" h="842112">
                  <a:moveTo>
                    <a:pt x="0" y="0"/>
                  </a:moveTo>
                  <a:lnTo>
                    <a:pt x="3916798" y="0"/>
                  </a:lnTo>
                  <a:lnTo>
                    <a:pt x="3916798" y="842111"/>
                  </a:lnTo>
                  <a:lnTo>
                    <a:pt x="0" y="8421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346376" y="563883"/>
              <a:ext cx="10882183" cy="5385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69"/>
                </a:lnSpc>
              </a:pPr>
              <a:r>
                <a:rPr lang="en-US" sz="2896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Established Industry and Research Members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13422715" y="309883"/>
              <a:ext cx="8126069" cy="10465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69"/>
                </a:lnSpc>
              </a:pPr>
              <a:r>
                <a:rPr lang="en-US" sz="2896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Industry and Research Members</a:t>
              </a:r>
            </a:p>
            <a:p>
              <a:pPr algn="ctr">
                <a:lnSpc>
                  <a:spcPts val="3069"/>
                </a:lnSpc>
              </a:pPr>
              <a:r>
                <a:rPr lang="en-US" sz="2896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in Pre-Agreement Stage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14218070" y="4390873"/>
              <a:ext cx="6535358" cy="104655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069"/>
                </a:lnSpc>
              </a:pPr>
              <a:r>
                <a:rPr lang="en-US" sz="2896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Prospective Industry and</a:t>
              </a:r>
            </a:p>
            <a:p>
              <a:pPr algn="ctr">
                <a:lnSpc>
                  <a:spcPts val="3069"/>
                </a:lnSpc>
              </a:pPr>
              <a:r>
                <a:rPr lang="en-US" sz="2896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Research Members</a:t>
              </a:r>
            </a:p>
          </p:txBody>
        </p:sp>
        <p:grpSp>
          <p:nvGrpSpPr>
            <p:cNvPr id="23" name="Group 23"/>
            <p:cNvGrpSpPr/>
            <p:nvPr/>
          </p:nvGrpSpPr>
          <p:grpSpPr>
            <a:xfrm>
              <a:off x="12123328" y="1597742"/>
              <a:ext cx="10724843" cy="2326318"/>
              <a:chOff x="0" y="0"/>
              <a:chExt cx="2096292" cy="454705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0"/>
                <a:ext cx="2096292" cy="454705"/>
              </a:xfrm>
              <a:custGeom>
                <a:avLst/>
                <a:gdLst/>
                <a:ahLst/>
                <a:cxnLst/>
                <a:rect l="l" t="t" r="r" b="b"/>
                <a:pathLst>
                  <a:path w="2096292" h="454705">
                    <a:moveTo>
                      <a:pt x="19250" y="0"/>
                    </a:moveTo>
                    <a:lnTo>
                      <a:pt x="2077042" y="0"/>
                    </a:lnTo>
                    <a:cubicBezTo>
                      <a:pt x="2082148" y="0"/>
                      <a:pt x="2087044" y="2028"/>
                      <a:pt x="2090654" y="5638"/>
                    </a:cubicBezTo>
                    <a:cubicBezTo>
                      <a:pt x="2094264" y="9248"/>
                      <a:pt x="2096292" y="14144"/>
                      <a:pt x="2096292" y="19250"/>
                    </a:cubicBezTo>
                    <a:lnTo>
                      <a:pt x="2096292" y="435455"/>
                    </a:lnTo>
                    <a:cubicBezTo>
                      <a:pt x="2096292" y="440561"/>
                      <a:pt x="2094264" y="445457"/>
                      <a:pt x="2090654" y="449067"/>
                    </a:cubicBezTo>
                    <a:cubicBezTo>
                      <a:pt x="2087044" y="452677"/>
                      <a:pt x="2082148" y="454705"/>
                      <a:pt x="2077042" y="454705"/>
                    </a:cubicBezTo>
                    <a:lnTo>
                      <a:pt x="19250" y="454705"/>
                    </a:lnTo>
                    <a:cubicBezTo>
                      <a:pt x="14144" y="454705"/>
                      <a:pt x="9248" y="452677"/>
                      <a:pt x="5638" y="449067"/>
                    </a:cubicBezTo>
                    <a:cubicBezTo>
                      <a:pt x="2028" y="445457"/>
                      <a:pt x="0" y="440561"/>
                      <a:pt x="0" y="435455"/>
                    </a:cubicBezTo>
                    <a:lnTo>
                      <a:pt x="0" y="19250"/>
                    </a:lnTo>
                    <a:cubicBezTo>
                      <a:pt x="0" y="14144"/>
                      <a:pt x="2028" y="9248"/>
                      <a:pt x="5638" y="5638"/>
                    </a:cubicBezTo>
                    <a:cubicBezTo>
                      <a:pt x="9248" y="2028"/>
                      <a:pt x="14144" y="0"/>
                      <a:pt x="192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TextBox 25"/>
              <p:cNvSpPr txBox="1"/>
              <p:nvPr/>
            </p:nvSpPr>
            <p:spPr>
              <a:xfrm>
                <a:off x="0" y="-38100"/>
                <a:ext cx="2096292" cy="49280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26" name="Freeform 26"/>
            <p:cNvSpPr/>
            <p:nvPr/>
          </p:nvSpPr>
          <p:spPr>
            <a:xfrm>
              <a:off x="13422715" y="1996107"/>
              <a:ext cx="2110251" cy="697816"/>
            </a:xfrm>
            <a:custGeom>
              <a:avLst/>
              <a:gdLst/>
              <a:ahLst/>
              <a:cxnLst/>
              <a:rect l="l" t="t" r="r" b="b"/>
              <a:pathLst>
                <a:path w="2110251" h="697816">
                  <a:moveTo>
                    <a:pt x="0" y="0"/>
                  </a:moveTo>
                  <a:lnTo>
                    <a:pt x="2110251" y="0"/>
                  </a:lnTo>
                  <a:lnTo>
                    <a:pt x="2110251" y="697816"/>
                  </a:lnTo>
                  <a:lnTo>
                    <a:pt x="0" y="6978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/>
              <a:stretch>
                <a:fillRect l="-3126" t="-40007" r="-2583" b="-37412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Freeform 27"/>
            <p:cNvSpPr/>
            <p:nvPr/>
          </p:nvSpPr>
          <p:spPr>
            <a:xfrm>
              <a:off x="15960885" y="1929130"/>
              <a:ext cx="3533838" cy="831771"/>
            </a:xfrm>
            <a:custGeom>
              <a:avLst/>
              <a:gdLst/>
              <a:ahLst/>
              <a:cxnLst/>
              <a:rect l="l" t="t" r="r" b="b"/>
              <a:pathLst>
                <a:path w="3533838" h="831771">
                  <a:moveTo>
                    <a:pt x="0" y="0"/>
                  </a:moveTo>
                  <a:lnTo>
                    <a:pt x="3533838" y="0"/>
                  </a:lnTo>
                  <a:lnTo>
                    <a:pt x="3533838" y="831771"/>
                  </a:lnTo>
                  <a:lnTo>
                    <a:pt x="0" y="83177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/>
              <a:stretch>
                <a:fillRect l="-8641" t="-87248" r="-8191" b="-90720"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Freeform 28"/>
            <p:cNvSpPr/>
            <p:nvPr/>
          </p:nvSpPr>
          <p:spPr>
            <a:xfrm>
              <a:off x="19922716" y="2051862"/>
              <a:ext cx="2116533" cy="709038"/>
            </a:xfrm>
            <a:custGeom>
              <a:avLst/>
              <a:gdLst/>
              <a:ahLst/>
              <a:cxnLst/>
              <a:rect l="l" t="t" r="r" b="b"/>
              <a:pathLst>
                <a:path w="2116533" h="709038">
                  <a:moveTo>
                    <a:pt x="0" y="0"/>
                  </a:moveTo>
                  <a:lnTo>
                    <a:pt x="2116532" y="0"/>
                  </a:lnTo>
                  <a:lnTo>
                    <a:pt x="2116532" y="709039"/>
                  </a:lnTo>
                  <a:lnTo>
                    <a:pt x="0" y="7090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Freeform 29"/>
            <p:cNvSpPr/>
            <p:nvPr/>
          </p:nvSpPr>
          <p:spPr>
            <a:xfrm>
              <a:off x="12820921" y="3129201"/>
              <a:ext cx="4266421" cy="447974"/>
            </a:xfrm>
            <a:custGeom>
              <a:avLst/>
              <a:gdLst/>
              <a:ahLst/>
              <a:cxnLst/>
              <a:rect l="l" t="t" r="r" b="b"/>
              <a:pathLst>
                <a:path w="4266421" h="447974">
                  <a:moveTo>
                    <a:pt x="0" y="0"/>
                  </a:moveTo>
                  <a:lnTo>
                    <a:pt x="4266421" y="0"/>
                  </a:lnTo>
                  <a:lnTo>
                    <a:pt x="4266421" y="447974"/>
                  </a:lnTo>
                  <a:lnTo>
                    <a:pt x="0" y="44797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9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Freeform 30"/>
            <p:cNvSpPr/>
            <p:nvPr/>
          </p:nvSpPr>
          <p:spPr>
            <a:xfrm>
              <a:off x="18674842" y="2847043"/>
              <a:ext cx="1713437" cy="889669"/>
            </a:xfrm>
            <a:custGeom>
              <a:avLst/>
              <a:gdLst/>
              <a:ahLst/>
              <a:cxnLst/>
              <a:rect l="l" t="t" r="r" b="b"/>
              <a:pathLst>
                <a:path w="1713437" h="889669">
                  <a:moveTo>
                    <a:pt x="0" y="0"/>
                  </a:moveTo>
                  <a:lnTo>
                    <a:pt x="1713437" y="0"/>
                  </a:lnTo>
                  <a:lnTo>
                    <a:pt x="1713437" y="889669"/>
                  </a:lnTo>
                  <a:lnTo>
                    <a:pt x="0" y="88966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grpSp>
          <p:nvGrpSpPr>
            <p:cNvPr id="31" name="Group 31"/>
            <p:cNvGrpSpPr/>
            <p:nvPr/>
          </p:nvGrpSpPr>
          <p:grpSpPr>
            <a:xfrm>
              <a:off x="12123328" y="5732618"/>
              <a:ext cx="10724843" cy="1881024"/>
              <a:chOff x="0" y="0"/>
              <a:chExt cx="2096292" cy="367667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2096292" cy="367667"/>
              </a:xfrm>
              <a:custGeom>
                <a:avLst/>
                <a:gdLst/>
                <a:ahLst/>
                <a:cxnLst/>
                <a:rect l="l" t="t" r="r" b="b"/>
                <a:pathLst>
                  <a:path w="2096292" h="367667">
                    <a:moveTo>
                      <a:pt x="19250" y="0"/>
                    </a:moveTo>
                    <a:lnTo>
                      <a:pt x="2077042" y="0"/>
                    </a:lnTo>
                    <a:cubicBezTo>
                      <a:pt x="2082148" y="0"/>
                      <a:pt x="2087044" y="2028"/>
                      <a:pt x="2090654" y="5638"/>
                    </a:cubicBezTo>
                    <a:cubicBezTo>
                      <a:pt x="2094264" y="9248"/>
                      <a:pt x="2096292" y="14144"/>
                      <a:pt x="2096292" y="19250"/>
                    </a:cubicBezTo>
                    <a:lnTo>
                      <a:pt x="2096292" y="348418"/>
                    </a:lnTo>
                    <a:cubicBezTo>
                      <a:pt x="2096292" y="353523"/>
                      <a:pt x="2094264" y="358419"/>
                      <a:pt x="2090654" y="362029"/>
                    </a:cubicBezTo>
                    <a:cubicBezTo>
                      <a:pt x="2087044" y="365639"/>
                      <a:pt x="2082148" y="367667"/>
                      <a:pt x="2077042" y="367667"/>
                    </a:cubicBezTo>
                    <a:lnTo>
                      <a:pt x="19250" y="367667"/>
                    </a:lnTo>
                    <a:cubicBezTo>
                      <a:pt x="14144" y="367667"/>
                      <a:pt x="9248" y="365639"/>
                      <a:pt x="5638" y="362029"/>
                    </a:cubicBezTo>
                    <a:cubicBezTo>
                      <a:pt x="2028" y="358419"/>
                      <a:pt x="0" y="353523"/>
                      <a:pt x="0" y="348418"/>
                    </a:cubicBezTo>
                    <a:lnTo>
                      <a:pt x="0" y="19250"/>
                    </a:lnTo>
                    <a:cubicBezTo>
                      <a:pt x="0" y="14144"/>
                      <a:pt x="2028" y="9248"/>
                      <a:pt x="5638" y="5638"/>
                    </a:cubicBezTo>
                    <a:cubicBezTo>
                      <a:pt x="9248" y="2028"/>
                      <a:pt x="14144" y="0"/>
                      <a:pt x="192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0" y="-38100"/>
                <a:ext cx="2096292" cy="405767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34" name="Freeform 34"/>
            <p:cNvSpPr/>
            <p:nvPr/>
          </p:nvSpPr>
          <p:spPr>
            <a:xfrm>
              <a:off x="12758032" y="6105393"/>
              <a:ext cx="2196099" cy="1214079"/>
            </a:xfrm>
            <a:custGeom>
              <a:avLst/>
              <a:gdLst/>
              <a:ahLst/>
              <a:cxnLst/>
              <a:rect l="l" t="t" r="r" b="b"/>
              <a:pathLst>
                <a:path w="2196099" h="1214079">
                  <a:moveTo>
                    <a:pt x="0" y="0"/>
                  </a:moveTo>
                  <a:lnTo>
                    <a:pt x="2196099" y="0"/>
                  </a:lnTo>
                  <a:lnTo>
                    <a:pt x="2196099" y="1214078"/>
                  </a:lnTo>
                  <a:lnTo>
                    <a:pt x="0" y="12140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1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Freeform 35"/>
            <p:cNvSpPr/>
            <p:nvPr/>
          </p:nvSpPr>
          <p:spPr>
            <a:xfrm>
              <a:off x="15204167" y="6105393"/>
              <a:ext cx="2457911" cy="1027330"/>
            </a:xfrm>
            <a:custGeom>
              <a:avLst/>
              <a:gdLst/>
              <a:ahLst/>
              <a:cxnLst/>
              <a:rect l="l" t="t" r="r" b="b"/>
              <a:pathLst>
                <a:path w="2457911" h="1027330">
                  <a:moveTo>
                    <a:pt x="0" y="0"/>
                  </a:moveTo>
                  <a:lnTo>
                    <a:pt x="2457911" y="0"/>
                  </a:lnTo>
                  <a:lnTo>
                    <a:pt x="2457911" y="1027330"/>
                  </a:lnTo>
                  <a:lnTo>
                    <a:pt x="0" y="102733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2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Freeform 36"/>
            <p:cNvSpPr/>
            <p:nvPr/>
          </p:nvSpPr>
          <p:spPr>
            <a:xfrm>
              <a:off x="17916078" y="6269698"/>
              <a:ext cx="1757054" cy="806865"/>
            </a:xfrm>
            <a:custGeom>
              <a:avLst/>
              <a:gdLst/>
              <a:ahLst/>
              <a:cxnLst/>
              <a:rect l="l" t="t" r="r" b="b"/>
              <a:pathLst>
                <a:path w="1757054" h="806865">
                  <a:moveTo>
                    <a:pt x="0" y="0"/>
                  </a:moveTo>
                  <a:lnTo>
                    <a:pt x="1757054" y="0"/>
                  </a:lnTo>
                  <a:lnTo>
                    <a:pt x="1757054" y="806865"/>
                  </a:lnTo>
                  <a:lnTo>
                    <a:pt x="0" y="80686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3"/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37" name="Freeform 37"/>
            <p:cNvSpPr/>
            <p:nvPr/>
          </p:nvSpPr>
          <p:spPr>
            <a:xfrm>
              <a:off x="20190566" y="6341262"/>
              <a:ext cx="2245455" cy="663737"/>
            </a:xfrm>
            <a:custGeom>
              <a:avLst/>
              <a:gdLst/>
              <a:ahLst/>
              <a:cxnLst/>
              <a:rect l="l" t="t" r="r" b="b"/>
              <a:pathLst>
                <a:path w="2245455" h="663737">
                  <a:moveTo>
                    <a:pt x="0" y="0"/>
                  </a:moveTo>
                  <a:lnTo>
                    <a:pt x="2245454" y="0"/>
                  </a:lnTo>
                  <a:lnTo>
                    <a:pt x="2245454" y="663737"/>
                  </a:lnTo>
                  <a:lnTo>
                    <a:pt x="0" y="6637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4"/>
              <a:stretch>
                <a:fillRect l="-16566" t="-54451" r="-14503" b="-44799"/>
              </a:stretch>
            </a:blipFill>
          </p:spPr>
          <p:txBody>
            <a:bodyPr/>
            <a:lstStyle/>
            <a:p>
              <a:endParaRPr lang="en-GB"/>
            </a:p>
          </p:txBody>
        </p:sp>
        <p:grpSp>
          <p:nvGrpSpPr>
            <p:cNvPr id="38" name="Group 38"/>
            <p:cNvGrpSpPr/>
            <p:nvPr/>
          </p:nvGrpSpPr>
          <p:grpSpPr>
            <a:xfrm>
              <a:off x="0" y="0"/>
              <a:ext cx="11546059" cy="7613643"/>
              <a:chOff x="0" y="0"/>
              <a:chExt cx="2256808" cy="1488173"/>
            </a:xfrm>
          </p:grpSpPr>
          <p:sp>
            <p:nvSpPr>
              <p:cNvPr id="39" name="Freeform 39"/>
              <p:cNvSpPr/>
              <p:nvPr/>
            </p:nvSpPr>
            <p:spPr>
              <a:xfrm>
                <a:off x="0" y="0"/>
                <a:ext cx="2256808" cy="1488173"/>
              </a:xfrm>
              <a:custGeom>
                <a:avLst/>
                <a:gdLst/>
                <a:ahLst/>
                <a:cxnLst/>
                <a:rect l="l" t="t" r="r" b="b"/>
                <a:pathLst>
                  <a:path w="2256808" h="1488173">
                    <a:moveTo>
                      <a:pt x="26821" y="0"/>
                    </a:moveTo>
                    <a:lnTo>
                      <a:pt x="2229987" y="0"/>
                    </a:lnTo>
                    <a:cubicBezTo>
                      <a:pt x="2237100" y="0"/>
                      <a:pt x="2243922" y="2826"/>
                      <a:pt x="2248952" y="7856"/>
                    </a:cubicBezTo>
                    <a:cubicBezTo>
                      <a:pt x="2253982" y="12886"/>
                      <a:pt x="2256808" y="19708"/>
                      <a:pt x="2256808" y="26821"/>
                    </a:cubicBezTo>
                    <a:lnTo>
                      <a:pt x="2256808" y="1461352"/>
                    </a:lnTo>
                    <a:cubicBezTo>
                      <a:pt x="2256808" y="1476164"/>
                      <a:pt x="2244800" y="1488173"/>
                      <a:pt x="2229987" y="1488173"/>
                    </a:cubicBezTo>
                    <a:lnTo>
                      <a:pt x="26821" y="1488173"/>
                    </a:lnTo>
                    <a:cubicBezTo>
                      <a:pt x="12008" y="1488173"/>
                      <a:pt x="0" y="1476164"/>
                      <a:pt x="0" y="1461352"/>
                    </a:cubicBezTo>
                    <a:lnTo>
                      <a:pt x="0" y="26821"/>
                    </a:lnTo>
                    <a:cubicBezTo>
                      <a:pt x="0" y="12008"/>
                      <a:pt x="12008" y="0"/>
                      <a:pt x="26821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76200" cap="rnd">
                <a:solidFill>
                  <a:srgbClr val="FFFFFF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" name="TextBox 40"/>
              <p:cNvSpPr txBox="1"/>
              <p:nvPr/>
            </p:nvSpPr>
            <p:spPr>
              <a:xfrm>
                <a:off x="0" y="-38100"/>
                <a:ext cx="2256808" cy="152627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grpSp>
          <p:nvGrpSpPr>
            <p:cNvPr id="41" name="Group 41"/>
            <p:cNvGrpSpPr/>
            <p:nvPr/>
          </p:nvGrpSpPr>
          <p:grpSpPr>
            <a:xfrm>
              <a:off x="12066759" y="0"/>
              <a:ext cx="10781412" cy="3924060"/>
              <a:chOff x="0" y="0"/>
              <a:chExt cx="2107349" cy="767002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0" y="0"/>
                <a:ext cx="2107349" cy="767002"/>
              </a:xfrm>
              <a:custGeom>
                <a:avLst/>
                <a:gdLst/>
                <a:ahLst/>
                <a:cxnLst/>
                <a:rect l="l" t="t" r="r" b="b"/>
                <a:pathLst>
                  <a:path w="2107349" h="767002">
                    <a:moveTo>
                      <a:pt x="28723" y="0"/>
                    </a:moveTo>
                    <a:lnTo>
                      <a:pt x="2078626" y="0"/>
                    </a:lnTo>
                    <a:cubicBezTo>
                      <a:pt x="2094489" y="0"/>
                      <a:pt x="2107349" y="12860"/>
                      <a:pt x="2107349" y="28723"/>
                    </a:cubicBezTo>
                    <a:lnTo>
                      <a:pt x="2107349" y="738279"/>
                    </a:lnTo>
                    <a:cubicBezTo>
                      <a:pt x="2107349" y="754142"/>
                      <a:pt x="2094489" y="767002"/>
                      <a:pt x="2078626" y="767002"/>
                    </a:cubicBezTo>
                    <a:lnTo>
                      <a:pt x="28723" y="767002"/>
                    </a:lnTo>
                    <a:cubicBezTo>
                      <a:pt x="12860" y="767002"/>
                      <a:pt x="0" y="754142"/>
                      <a:pt x="0" y="738279"/>
                    </a:cubicBezTo>
                    <a:lnTo>
                      <a:pt x="0" y="28723"/>
                    </a:lnTo>
                    <a:cubicBezTo>
                      <a:pt x="0" y="12860"/>
                      <a:pt x="12860" y="0"/>
                      <a:pt x="28723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76200" cap="rnd">
                <a:solidFill>
                  <a:srgbClr val="FFFFFF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" name="TextBox 43"/>
              <p:cNvSpPr txBox="1"/>
              <p:nvPr/>
            </p:nvSpPr>
            <p:spPr>
              <a:xfrm>
                <a:off x="0" y="-38100"/>
                <a:ext cx="2107349" cy="80510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grpSp>
          <p:nvGrpSpPr>
            <p:cNvPr id="44" name="Group 44"/>
            <p:cNvGrpSpPr/>
            <p:nvPr/>
          </p:nvGrpSpPr>
          <p:grpSpPr>
            <a:xfrm>
              <a:off x="12066759" y="4165360"/>
              <a:ext cx="10781412" cy="3495412"/>
              <a:chOff x="0" y="0"/>
              <a:chExt cx="2107349" cy="683218"/>
            </a:xfrm>
          </p:grpSpPr>
          <p:sp>
            <p:nvSpPr>
              <p:cNvPr id="45" name="Freeform 45"/>
              <p:cNvSpPr/>
              <p:nvPr/>
            </p:nvSpPr>
            <p:spPr>
              <a:xfrm>
                <a:off x="0" y="0"/>
                <a:ext cx="2107349" cy="683218"/>
              </a:xfrm>
              <a:custGeom>
                <a:avLst/>
                <a:gdLst/>
                <a:ahLst/>
                <a:cxnLst/>
                <a:rect l="l" t="t" r="r" b="b"/>
                <a:pathLst>
                  <a:path w="2107349" h="683218">
                    <a:moveTo>
                      <a:pt x="28723" y="0"/>
                    </a:moveTo>
                    <a:lnTo>
                      <a:pt x="2078626" y="0"/>
                    </a:lnTo>
                    <a:cubicBezTo>
                      <a:pt x="2094489" y="0"/>
                      <a:pt x="2107349" y="12860"/>
                      <a:pt x="2107349" y="28723"/>
                    </a:cubicBezTo>
                    <a:lnTo>
                      <a:pt x="2107349" y="654495"/>
                    </a:lnTo>
                    <a:cubicBezTo>
                      <a:pt x="2107349" y="670358"/>
                      <a:pt x="2094489" y="683218"/>
                      <a:pt x="2078626" y="683218"/>
                    </a:cubicBezTo>
                    <a:lnTo>
                      <a:pt x="28723" y="683218"/>
                    </a:lnTo>
                    <a:cubicBezTo>
                      <a:pt x="12860" y="683218"/>
                      <a:pt x="0" y="670358"/>
                      <a:pt x="0" y="654495"/>
                    </a:cubicBezTo>
                    <a:lnTo>
                      <a:pt x="0" y="28723"/>
                    </a:lnTo>
                    <a:cubicBezTo>
                      <a:pt x="0" y="12860"/>
                      <a:pt x="12860" y="0"/>
                      <a:pt x="28723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76200" cap="rnd">
                <a:solidFill>
                  <a:srgbClr val="FFFFFF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" name="TextBox 46"/>
              <p:cNvSpPr txBox="1"/>
              <p:nvPr/>
            </p:nvSpPr>
            <p:spPr>
              <a:xfrm>
                <a:off x="0" y="-38100"/>
                <a:ext cx="2107349" cy="72131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5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1576548" y="2584901"/>
            <a:ext cx="7023300" cy="3301406"/>
            <a:chOff x="0" y="0"/>
            <a:chExt cx="9364400" cy="4401875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9364400" cy="4401875"/>
              <a:chOff x="0" y="0"/>
              <a:chExt cx="1830378" cy="860396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1830378" cy="860396"/>
              </a:xfrm>
              <a:custGeom>
                <a:avLst/>
                <a:gdLst/>
                <a:ahLst/>
                <a:cxnLst/>
                <a:rect l="l" t="t" r="r" b="b"/>
                <a:pathLst>
                  <a:path w="1830378" h="860396">
                    <a:moveTo>
                      <a:pt x="22046" y="0"/>
                    </a:moveTo>
                    <a:lnTo>
                      <a:pt x="1808332" y="0"/>
                    </a:lnTo>
                    <a:cubicBezTo>
                      <a:pt x="1814179" y="0"/>
                      <a:pt x="1819786" y="2323"/>
                      <a:pt x="1823921" y="6457"/>
                    </a:cubicBezTo>
                    <a:cubicBezTo>
                      <a:pt x="1828055" y="10592"/>
                      <a:pt x="1830378" y="16199"/>
                      <a:pt x="1830378" y="22046"/>
                    </a:cubicBezTo>
                    <a:lnTo>
                      <a:pt x="1830378" y="838350"/>
                    </a:lnTo>
                    <a:cubicBezTo>
                      <a:pt x="1830378" y="844197"/>
                      <a:pt x="1828055" y="849805"/>
                      <a:pt x="1823921" y="853939"/>
                    </a:cubicBezTo>
                    <a:cubicBezTo>
                      <a:pt x="1819786" y="858073"/>
                      <a:pt x="1814179" y="860396"/>
                      <a:pt x="1808332" y="860396"/>
                    </a:cubicBezTo>
                    <a:lnTo>
                      <a:pt x="22046" y="860396"/>
                    </a:lnTo>
                    <a:cubicBezTo>
                      <a:pt x="16199" y="860396"/>
                      <a:pt x="10592" y="858073"/>
                      <a:pt x="6457" y="853939"/>
                    </a:cubicBezTo>
                    <a:cubicBezTo>
                      <a:pt x="2323" y="849805"/>
                      <a:pt x="0" y="844197"/>
                      <a:pt x="0" y="838350"/>
                    </a:cubicBezTo>
                    <a:lnTo>
                      <a:pt x="0" y="22046"/>
                    </a:lnTo>
                    <a:cubicBezTo>
                      <a:pt x="0" y="16199"/>
                      <a:pt x="2323" y="10592"/>
                      <a:pt x="6457" y="6457"/>
                    </a:cubicBezTo>
                    <a:cubicBezTo>
                      <a:pt x="10592" y="2323"/>
                      <a:pt x="16199" y="0"/>
                      <a:pt x="22046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" name="TextBox 6"/>
              <p:cNvSpPr txBox="1"/>
              <p:nvPr/>
            </p:nvSpPr>
            <p:spPr>
              <a:xfrm>
                <a:off x="0" y="-38100"/>
                <a:ext cx="1830378" cy="89849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7" name="TextBox 7"/>
            <p:cNvSpPr txBox="1"/>
            <p:nvPr/>
          </p:nvSpPr>
          <p:spPr>
            <a:xfrm>
              <a:off x="432295" y="153338"/>
              <a:ext cx="8499810" cy="40380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88"/>
                </a:lnSpc>
              </a:pPr>
              <a:r>
                <a:rPr lang="en-US" sz="2373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The CERN openlab </a:t>
              </a:r>
              <a:r>
                <a:rPr lang="en-US" sz="2373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annual report</a:t>
              </a:r>
              <a:r>
                <a:rPr lang="en-US" sz="2373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 was revived, a vital tool for communication and outreach, serving as a comprehensive showcase of the collaboration’s achievements, initiatives, and future aspirations. The </a:t>
              </a:r>
              <a:r>
                <a:rPr lang="en-US" sz="2373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CERN openlab Phase VIII Strategy</a:t>
              </a:r>
              <a:r>
                <a:rPr lang="en-US" sz="2373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 document was also finalised and launched on our website.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9688152" y="2584901"/>
            <a:ext cx="7023300" cy="3301406"/>
            <a:chOff x="0" y="0"/>
            <a:chExt cx="9364400" cy="4401875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9364400" cy="4401875"/>
              <a:chOff x="0" y="0"/>
              <a:chExt cx="1830378" cy="860396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1830378" cy="860396"/>
              </a:xfrm>
              <a:custGeom>
                <a:avLst/>
                <a:gdLst/>
                <a:ahLst/>
                <a:cxnLst/>
                <a:rect l="l" t="t" r="r" b="b"/>
                <a:pathLst>
                  <a:path w="1830378" h="860396">
                    <a:moveTo>
                      <a:pt x="22046" y="0"/>
                    </a:moveTo>
                    <a:lnTo>
                      <a:pt x="1808332" y="0"/>
                    </a:lnTo>
                    <a:cubicBezTo>
                      <a:pt x="1814179" y="0"/>
                      <a:pt x="1819786" y="2323"/>
                      <a:pt x="1823921" y="6457"/>
                    </a:cubicBezTo>
                    <a:cubicBezTo>
                      <a:pt x="1828055" y="10592"/>
                      <a:pt x="1830378" y="16199"/>
                      <a:pt x="1830378" y="22046"/>
                    </a:cubicBezTo>
                    <a:lnTo>
                      <a:pt x="1830378" y="838350"/>
                    </a:lnTo>
                    <a:cubicBezTo>
                      <a:pt x="1830378" y="844197"/>
                      <a:pt x="1828055" y="849805"/>
                      <a:pt x="1823921" y="853939"/>
                    </a:cubicBezTo>
                    <a:cubicBezTo>
                      <a:pt x="1819786" y="858073"/>
                      <a:pt x="1814179" y="860396"/>
                      <a:pt x="1808332" y="860396"/>
                    </a:cubicBezTo>
                    <a:lnTo>
                      <a:pt x="22046" y="860396"/>
                    </a:lnTo>
                    <a:cubicBezTo>
                      <a:pt x="16199" y="860396"/>
                      <a:pt x="10592" y="858073"/>
                      <a:pt x="6457" y="853939"/>
                    </a:cubicBezTo>
                    <a:cubicBezTo>
                      <a:pt x="2323" y="849805"/>
                      <a:pt x="0" y="844197"/>
                      <a:pt x="0" y="838350"/>
                    </a:cubicBezTo>
                    <a:lnTo>
                      <a:pt x="0" y="22046"/>
                    </a:lnTo>
                    <a:cubicBezTo>
                      <a:pt x="0" y="16199"/>
                      <a:pt x="2323" y="10592"/>
                      <a:pt x="6457" y="6457"/>
                    </a:cubicBezTo>
                    <a:cubicBezTo>
                      <a:pt x="10592" y="2323"/>
                      <a:pt x="16199" y="0"/>
                      <a:pt x="22046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-38100"/>
                <a:ext cx="1830378" cy="89849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432295" y="153338"/>
              <a:ext cx="8499810" cy="40380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88"/>
                </a:lnSpc>
              </a:pPr>
              <a:r>
                <a:rPr lang="en-US" sz="2373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We have significantly enhanced our social media presence with the launch of the </a:t>
              </a:r>
              <a:r>
                <a:rPr lang="en-US" sz="2373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CERN openlab LinkedIn account</a:t>
              </a:r>
              <a:r>
                <a:rPr lang="en-US" sz="2373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. Through LinkedIn, we have shared </a:t>
              </a:r>
              <a:r>
                <a:rPr lang="en-US" sz="2373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multiple articles</a:t>
              </a:r>
              <a:r>
                <a:rPr lang="en-US" sz="2373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 highlighting our projects, achievements, and opportunities, broadening our reach and fostering connections with stakeholders.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708302" y="6326664"/>
            <a:ext cx="4088310" cy="3448293"/>
            <a:chOff x="0" y="0"/>
            <a:chExt cx="5451080" cy="4597723"/>
          </a:xfrm>
        </p:grpSpPr>
        <p:grpSp>
          <p:nvGrpSpPr>
            <p:cNvPr id="14" name="Group 14"/>
            <p:cNvGrpSpPr>
              <a:grpSpLocks noChangeAspect="1"/>
            </p:cNvGrpSpPr>
            <p:nvPr/>
          </p:nvGrpSpPr>
          <p:grpSpPr>
            <a:xfrm>
              <a:off x="101691" y="0"/>
              <a:ext cx="5247698" cy="3652952"/>
              <a:chOff x="0" y="0"/>
              <a:chExt cx="3652520" cy="254254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33020"/>
                <a:ext cx="3652520" cy="2509520"/>
              </a:xfrm>
              <a:custGeom>
                <a:avLst/>
                <a:gdLst/>
                <a:ahLst/>
                <a:cxnLst/>
                <a:rect l="l" t="t" r="r" b="b"/>
                <a:pathLst>
                  <a:path w="3652520" h="2509520">
                    <a:moveTo>
                      <a:pt x="0" y="0"/>
                    </a:moveTo>
                    <a:lnTo>
                      <a:pt x="3652520" y="0"/>
                    </a:lnTo>
                    <a:lnTo>
                      <a:pt x="3652520" y="2509520"/>
                    </a:lnTo>
                    <a:lnTo>
                      <a:pt x="0" y="2509520"/>
                    </a:lnTo>
                    <a:close/>
                  </a:path>
                </a:pathLst>
              </a:custGeom>
              <a:solidFill>
                <a:srgbClr val="BFBFB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Freeform 16"/>
              <p:cNvSpPr/>
              <p:nvPr/>
            </p:nvSpPr>
            <p:spPr>
              <a:xfrm>
                <a:off x="34290" y="71120"/>
                <a:ext cx="1786890" cy="2437130"/>
              </a:xfrm>
              <a:custGeom>
                <a:avLst/>
                <a:gdLst/>
                <a:ahLst/>
                <a:cxnLst/>
                <a:rect l="l" t="t" r="r" b="b"/>
                <a:pathLst>
                  <a:path w="1786890" h="2437130">
                    <a:moveTo>
                      <a:pt x="1786890" y="2435860"/>
                    </a:moveTo>
                    <a:cubicBezTo>
                      <a:pt x="1153160" y="2437130"/>
                      <a:pt x="552450" y="2434590"/>
                      <a:pt x="0" y="2435860"/>
                    </a:cubicBezTo>
                    <a:lnTo>
                      <a:pt x="0" y="3810"/>
                    </a:lnTo>
                    <a:cubicBezTo>
                      <a:pt x="570230" y="0"/>
                      <a:pt x="1168400" y="2540"/>
                      <a:pt x="1786890" y="3810"/>
                    </a:cubicBezTo>
                    <a:lnTo>
                      <a:pt x="1786890" y="2435860"/>
                    </a:lnTo>
                    <a:close/>
                  </a:path>
                </a:pathLst>
              </a:custGeom>
              <a:solidFill>
                <a:srgbClr val="DBDBDB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" name="Freeform 17"/>
              <p:cNvSpPr/>
              <p:nvPr/>
            </p:nvSpPr>
            <p:spPr>
              <a:xfrm>
                <a:off x="34290" y="41910"/>
                <a:ext cx="1786890" cy="2465070"/>
              </a:xfrm>
              <a:custGeom>
                <a:avLst/>
                <a:gdLst/>
                <a:ahLst/>
                <a:cxnLst/>
                <a:rect l="l" t="t" r="r" b="b"/>
                <a:pathLst>
                  <a:path w="1786890" h="2465070">
                    <a:moveTo>
                      <a:pt x="1786890" y="2465070"/>
                    </a:moveTo>
                    <a:cubicBezTo>
                      <a:pt x="1153160" y="2438400"/>
                      <a:pt x="552450" y="2434590"/>
                      <a:pt x="0" y="2465070"/>
                    </a:cubicBezTo>
                    <a:lnTo>
                      <a:pt x="0" y="33020"/>
                    </a:lnTo>
                    <a:cubicBezTo>
                      <a:pt x="570230" y="0"/>
                      <a:pt x="1168400" y="2540"/>
                      <a:pt x="1786890" y="33020"/>
                    </a:cubicBezTo>
                    <a:lnTo>
                      <a:pt x="1786890" y="2465070"/>
                    </a:lnTo>
                    <a:close/>
                  </a:path>
                </a:pathLst>
              </a:custGeom>
              <a:solidFill>
                <a:srgbClr val="E9E9E9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" name="Freeform 18"/>
              <p:cNvSpPr/>
              <p:nvPr/>
            </p:nvSpPr>
            <p:spPr>
              <a:xfrm>
                <a:off x="85090" y="-21590"/>
                <a:ext cx="1737360" cy="2528570"/>
              </a:xfrm>
              <a:custGeom>
                <a:avLst/>
                <a:gdLst/>
                <a:ahLst/>
                <a:cxnLst/>
                <a:rect l="l" t="t" r="r" b="b"/>
                <a:pathLst>
                  <a:path w="1737360" h="2528570">
                    <a:moveTo>
                      <a:pt x="1736090" y="2528570"/>
                    </a:moveTo>
                    <a:cubicBezTo>
                      <a:pt x="1102360" y="2501900"/>
                      <a:pt x="552450" y="2458720"/>
                      <a:pt x="0" y="2489200"/>
                    </a:cubicBezTo>
                    <a:lnTo>
                      <a:pt x="7620" y="33020"/>
                    </a:lnTo>
                    <a:cubicBezTo>
                      <a:pt x="577850" y="0"/>
                      <a:pt x="1113790" y="40640"/>
                      <a:pt x="1737360" y="95250"/>
                    </a:cubicBezTo>
                    <a:lnTo>
                      <a:pt x="1737360" y="2528570"/>
                    </a:lnTo>
                    <a:close/>
                  </a:path>
                </a:pathLst>
              </a:custGeom>
              <a:blipFill>
                <a:blip r:embed="rId3"/>
                <a:stretch>
                  <a:fillRect l="-858" r="-858"/>
                </a:stretch>
              </a:blip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Freeform 19"/>
              <p:cNvSpPr/>
              <p:nvPr/>
            </p:nvSpPr>
            <p:spPr>
              <a:xfrm>
                <a:off x="1821180" y="71120"/>
                <a:ext cx="1786890" cy="2437130"/>
              </a:xfrm>
              <a:custGeom>
                <a:avLst/>
                <a:gdLst/>
                <a:ahLst/>
                <a:cxnLst/>
                <a:rect l="l" t="t" r="r" b="b"/>
                <a:pathLst>
                  <a:path w="1786890" h="2437130">
                    <a:moveTo>
                      <a:pt x="0" y="2435860"/>
                    </a:moveTo>
                    <a:cubicBezTo>
                      <a:pt x="633730" y="2437130"/>
                      <a:pt x="1234440" y="2434590"/>
                      <a:pt x="1786890" y="2435860"/>
                    </a:cubicBezTo>
                    <a:lnTo>
                      <a:pt x="1786890" y="3810"/>
                    </a:lnTo>
                    <a:cubicBezTo>
                      <a:pt x="1216660" y="0"/>
                      <a:pt x="618490" y="2540"/>
                      <a:pt x="0" y="3810"/>
                    </a:cubicBezTo>
                    <a:lnTo>
                      <a:pt x="0" y="2435860"/>
                    </a:lnTo>
                    <a:close/>
                  </a:path>
                </a:pathLst>
              </a:custGeom>
              <a:solidFill>
                <a:srgbClr val="DBDBDB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Freeform 20"/>
              <p:cNvSpPr/>
              <p:nvPr/>
            </p:nvSpPr>
            <p:spPr>
              <a:xfrm>
                <a:off x="1821180" y="41910"/>
                <a:ext cx="1786890" cy="2465070"/>
              </a:xfrm>
              <a:custGeom>
                <a:avLst/>
                <a:gdLst/>
                <a:ahLst/>
                <a:cxnLst/>
                <a:rect l="l" t="t" r="r" b="b"/>
                <a:pathLst>
                  <a:path w="1786890" h="2465070">
                    <a:moveTo>
                      <a:pt x="0" y="2465070"/>
                    </a:moveTo>
                    <a:cubicBezTo>
                      <a:pt x="633730" y="2438400"/>
                      <a:pt x="1234440" y="2434590"/>
                      <a:pt x="1786890" y="2465070"/>
                    </a:cubicBezTo>
                    <a:lnTo>
                      <a:pt x="1786890" y="33020"/>
                    </a:lnTo>
                    <a:cubicBezTo>
                      <a:pt x="1216660" y="0"/>
                      <a:pt x="618490" y="2540"/>
                      <a:pt x="0" y="33020"/>
                    </a:cubicBezTo>
                    <a:lnTo>
                      <a:pt x="0" y="2465070"/>
                    </a:lnTo>
                    <a:close/>
                  </a:path>
                </a:pathLst>
              </a:custGeom>
              <a:solidFill>
                <a:srgbClr val="E9E9E9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" name="Freeform 21"/>
              <p:cNvSpPr/>
              <p:nvPr/>
            </p:nvSpPr>
            <p:spPr>
              <a:xfrm>
                <a:off x="1821180" y="-21590"/>
                <a:ext cx="1736090" cy="2528570"/>
              </a:xfrm>
              <a:custGeom>
                <a:avLst/>
                <a:gdLst/>
                <a:ahLst/>
                <a:cxnLst/>
                <a:rect l="l" t="t" r="r" b="b"/>
                <a:pathLst>
                  <a:path w="1736090" h="2528570">
                    <a:moveTo>
                      <a:pt x="0" y="2528570"/>
                    </a:moveTo>
                    <a:cubicBezTo>
                      <a:pt x="633730" y="2501900"/>
                      <a:pt x="1183640" y="2458720"/>
                      <a:pt x="1736090" y="2489200"/>
                    </a:cubicBezTo>
                    <a:lnTo>
                      <a:pt x="1729740" y="33020"/>
                    </a:lnTo>
                    <a:cubicBezTo>
                      <a:pt x="1159510" y="0"/>
                      <a:pt x="623570" y="40640"/>
                      <a:pt x="0" y="95250"/>
                    </a:cubicBezTo>
                    <a:lnTo>
                      <a:pt x="0" y="2528570"/>
                    </a:lnTo>
                    <a:close/>
                  </a:path>
                </a:pathLst>
              </a:custGeom>
              <a:blipFill>
                <a:blip r:embed="rId4"/>
                <a:stretch>
                  <a:fillRect l="-735" r="-735"/>
                </a:stretch>
              </a:blip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Freeform 22"/>
              <p:cNvSpPr/>
              <p:nvPr/>
            </p:nvSpPr>
            <p:spPr>
              <a:xfrm>
                <a:off x="1807210" y="74930"/>
                <a:ext cx="29210" cy="2433320"/>
              </a:xfrm>
              <a:custGeom>
                <a:avLst/>
                <a:gdLst/>
                <a:ahLst/>
                <a:cxnLst/>
                <a:rect l="l" t="t" r="r" b="b"/>
                <a:pathLst>
                  <a:path w="29210" h="2433320">
                    <a:moveTo>
                      <a:pt x="12700" y="2432050"/>
                    </a:moveTo>
                    <a:cubicBezTo>
                      <a:pt x="3810" y="2228850"/>
                      <a:pt x="1270" y="2026920"/>
                      <a:pt x="3810" y="1823720"/>
                    </a:cubicBezTo>
                    <a:cubicBezTo>
                      <a:pt x="5080" y="1722120"/>
                      <a:pt x="8890" y="1620520"/>
                      <a:pt x="10160" y="1520190"/>
                    </a:cubicBezTo>
                    <a:cubicBezTo>
                      <a:pt x="11430" y="1418590"/>
                      <a:pt x="8890" y="1316990"/>
                      <a:pt x="7620" y="1216660"/>
                    </a:cubicBezTo>
                    <a:cubicBezTo>
                      <a:pt x="5080" y="1115060"/>
                      <a:pt x="3810" y="1013460"/>
                      <a:pt x="2540" y="913130"/>
                    </a:cubicBezTo>
                    <a:cubicBezTo>
                      <a:pt x="1270" y="811530"/>
                      <a:pt x="0" y="709930"/>
                      <a:pt x="1270" y="609600"/>
                    </a:cubicBezTo>
                    <a:cubicBezTo>
                      <a:pt x="2540" y="406400"/>
                      <a:pt x="5080" y="204470"/>
                      <a:pt x="13970" y="1270"/>
                    </a:cubicBezTo>
                    <a:cubicBezTo>
                      <a:pt x="13970" y="0"/>
                      <a:pt x="13970" y="0"/>
                      <a:pt x="15240" y="0"/>
                    </a:cubicBezTo>
                    <a:cubicBezTo>
                      <a:pt x="16510" y="0"/>
                      <a:pt x="16510" y="0"/>
                      <a:pt x="16510" y="1270"/>
                    </a:cubicBezTo>
                    <a:cubicBezTo>
                      <a:pt x="24130" y="204470"/>
                      <a:pt x="27940" y="406400"/>
                      <a:pt x="29210" y="609600"/>
                    </a:cubicBezTo>
                    <a:cubicBezTo>
                      <a:pt x="29210" y="711200"/>
                      <a:pt x="27940" y="812800"/>
                      <a:pt x="27940" y="913130"/>
                    </a:cubicBezTo>
                    <a:cubicBezTo>
                      <a:pt x="26670" y="1014730"/>
                      <a:pt x="25400" y="1116330"/>
                      <a:pt x="22860" y="1216660"/>
                    </a:cubicBezTo>
                    <a:cubicBezTo>
                      <a:pt x="20320" y="1318260"/>
                      <a:pt x="19050" y="1419860"/>
                      <a:pt x="20320" y="1520190"/>
                    </a:cubicBezTo>
                    <a:cubicBezTo>
                      <a:pt x="21590" y="1621790"/>
                      <a:pt x="25400" y="1723390"/>
                      <a:pt x="26670" y="1823720"/>
                    </a:cubicBezTo>
                    <a:cubicBezTo>
                      <a:pt x="29210" y="2026920"/>
                      <a:pt x="25400" y="2228850"/>
                      <a:pt x="17780" y="2432050"/>
                    </a:cubicBezTo>
                    <a:cubicBezTo>
                      <a:pt x="15240" y="2433320"/>
                      <a:pt x="15240" y="2433320"/>
                      <a:pt x="12700" y="2432050"/>
                    </a:cubicBezTo>
                    <a:cubicBezTo>
                      <a:pt x="13971" y="2433320"/>
                      <a:pt x="12700" y="2433320"/>
                      <a:pt x="12700" y="2432050"/>
                    </a:cubicBezTo>
                    <a:close/>
                  </a:path>
                </a:pathLst>
              </a:custGeom>
              <a:solidFill>
                <a:srgbClr val="DBDBDB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3" name="TextBox 23"/>
            <p:cNvSpPr txBox="1"/>
            <p:nvPr/>
          </p:nvSpPr>
          <p:spPr>
            <a:xfrm>
              <a:off x="0" y="3947981"/>
              <a:ext cx="5451080" cy="6497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791"/>
                </a:lnSpc>
                <a:spcBef>
                  <a:spcPct val="0"/>
                </a:spcBef>
              </a:pPr>
              <a:r>
                <a:rPr lang="en-US" sz="3325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Phase VIII Strategy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5218537" y="6303400"/>
            <a:ext cx="4286070" cy="3488152"/>
            <a:chOff x="0" y="0"/>
            <a:chExt cx="5714760" cy="4650869"/>
          </a:xfrm>
        </p:grpSpPr>
        <p:grpSp>
          <p:nvGrpSpPr>
            <p:cNvPr id="25" name="Group 25"/>
            <p:cNvGrpSpPr>
              <a:grpSpLocks noChangeAspect="1"/>
            </p:cNvGrpSpPr>
            <p:nvPr/>
          </p:nvGrpSpPr>
          <p:grpSpPr>
            <a:xfrm>
              <a:off x="123671" y="0"/>
              <a:ext cx="5467418" cy="3805901"/>
              <a:chOff x="0" y="0"/>
              <a:chExt cx="3652520" cy="254254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33020"/>
                <a:ext cx="3652520" cy="2509520"/>
              </a:xfrm>
              <a:custGeom>
                <a:avLst/>
                <a:gdLst/>
                <a:ahLst/>
                <a:cxnLst/>
                <a:rect l="l" t="t" r="r" b="b"/>
                <a:pathLst>
                  <a:path w="3652520" h="2509520">
                    <a:moveTo>
                      <a:pt x="0" y="0"/>
                    </a:moveTo>
                    <a:lnTo>
                      <a:pt x="3652520" y="0"/>
                    </a:lnTo>
                    <a:lnTo>
                      <a:pt x="3652520" y="2509520"/>
                    </a:lnTo>
                    <a:lnTo>
                      <a:pt x="0" y="2509520"/>
                    </a:lnTo>
                    <a:close/>
                  </a:path>
                </a:pathLst>
              </a:custGeom>
              <a:solidFill>
                <a:srgbClr val="BFBFB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" name="Freeform 27"/>
              <p:cNvSpPr/>
              <p:nvPr/>
            </p:nvSpPr>
            <p:spPr>
              <a:xfrm>
                <a:off x="34290" y="71120"/>
                <a:ext cx="1786890" cy="2437130"/>
              </a:xfrm>
              <a:custGeom>
                <a:avLst/>
                <a:gdLst/>
                <a:ahLst/>
                <a:cxnLst/>
                <a:rect l="l" t="t" r="r" b="b"/>
                <a:pathLst>
                  <a:path w="1786890" h="2437130">
                    <a:moveTo>
                      <a:pt x="1786890" y="2435860"/>
                    </a:moveTo>
                    <a:cubicBezTo>
                      <a:pt x="1153160" y="2437130"/>
                      <a:pt x="552450" y="2434590"/>
                      <a:pt x="0" y="2435860"/>
                    </a:cubicBezTo>
                    <a:lnTo>
                      <a:pt x="0" y="3810"/>
                    </a:lnTo>
                    <a:cubicBezTo>
                      <a:pt x="570230" y="0"/>
                      <a:pt x="1168400" y="2540"/>
                      <a:pt x="1786890" y="3810"/>
                    </a:cubicBezTo>
                    <a:lnTo>
                      <a:pt x="1786890" y="2435860"/>
                    </a:lnTo>
                    <a:close/>
                  </a:path>
                </a:pathLst>
              </a:custGeom>
              <a:solidFill>
                <a:srgbClr val="DBDBDB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Freeform 28"/>
              <p:cNvSpPr/>
              <p:nvPr/>
            </p:nvSpPr>
            <p:spPr>
              <a:xfrm>
                <a:off x="34290" y="41910"/>
                <a:ext cx="1786890" cy="2465070"/>
              </a:xfrm>
              <a:custGeom>
                <a:avLst/>
                <a:gdLst/>
                <a:ahLst/>
                <a:cxnLst/>
                <a:rect l="l" t="t" r="r" b="b"/>
                <a:pathLst>
                  <a:path w="1786890" h="2465070">
                    <a:moveTo>
                      <a:pt x="1786890" y="2465070"/>
                    </a:moveTo>
                    <a:cubicBezTo>
                      <a:pt x="1153160" y="2438400"/>
                      <a:pt x="552450" y="2434590"/>
                      <a:pt x="0" y="2465070"/>
                    </a:cubicBezTo>
                    <a:lnTo>
                      <a:pt x="0" y="33020"/>
                    </a:lnTo>
                    <a:cubicBezTo>
                      <a:pt x="570230" y="0"/>
                      <a:pt x="1168400" y="2540"/>
                      <a:pt x="1786890" y="33020"/>
                    </a:cubicBezTo>
                    <a:lnTo>
                      <a:pt x="1786890" y="2465070"/>
                    </a:lnTo>
                    <a:close/>
                  </a:path>
                </a:pathLst>
              </a:custGeom>
              <a:solidFill>
                <a:srgbClr val="E9E9E9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Freeform 29"/>
              <p:cNvSpPr/>
              <p:nvPr/>
            </p:nvSpPr>
            <p:spPr>
              <a:xfrm>
                <a:off x="85090" y="-21590"/>
                <a:ext cx="1737360" cy="2528570"/>
              </a:xfrm>
              <a:custGeom>
                <a:avLst/>
                <a:gdLst/>
                <a:ahLst/>
                <a:cxnLst/>
                <a:rect l="l" t="t" r="r" b="b"/>
                <a:pathLst>
                  <a:path w="1737360" h="2528570">
                    <a:moveTo>
                      <a:pt x="1736090" y="2528570"/>
                    </a:moveTo>
                    <a:cubicBezTo>
                      <a:pt x="1102360" y="2501900"/>
                      <a:pt x="552450" y="2458720"/>
                      <a:pt x="0" y="2489200"/>
                    </a:cubicBezTo>
                    <a:lnTo>
                      <a:pt x="7620" y="33020"/>
                    </a:lnTo>
                    <a:cubicBezTo>
                      <a:pt x="577850" y="0"/>
                      <a:pt x="1113790" y="40640"/>
                      <a:pt x="1737360" y="95250"/>
                    </a:cubicBezTo>
                    <a:lnTo>
                      <a:pt x="1737360" y="2528570"/>
                    </a:lnTo>
                    <a:close/>
                  </a:path>
                </a:pathLst>
              </a:custGeom>
              <a:blipFill>
                <a:blip r:embed="rId5"/>
                <a:stretch>
                  <a:fillRect l="-938" r="-938"/>
                </a:stretch>
              </a:blip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" name="Freeform 30"/>
              <p:cNvSpPr/>
              <p:nvPr/>
            </p:nvSpPr>
            <p:spPr>
              <a:xfrm>
                <a:off x="1821180" y="71120"/>
                <a:ext cx="1786890" cy="2437130"/>
              </a:xfrm>
              <a:custGeom>
                <a:avLst/>
                <a:gdLst/>
                <a:ahLst/>
                <a:cxnLst/>
                <a:rect l="l" t="t" r="r" b="b"/>
                <a:pathLst>
                  <a:path w="1786890" h="2437130">
                    <a:moveTo>
                      <a:pt x="0" y="2435860"/>
                    </a:moveTo>
                    <a:cubicBezTo>
                      <a:pt x="633730" y="2437130"/>
                      <a:pt x="1234440" y="2434590"/>
                      <a:pt x="1786890" y="2435860"/>
                    </a:cubicBezTo>
                    <a:lnTo>
                      <a:pt x="1786890" y="3810"/>
                    </a:lnTo>
                    <a:cubicBezTo>
                      <a:pt x="1216660" y="0"/>
                      <a:pt x="618490" y="2540"/>
                      <a:pt x="0" y="3810"/>
                    </a:cubicBezTo>
                    <a:lnTo>
                      <a:pt x="0" y="2435860"/>
                    </a:lnTo>
                    <a:close/>
                  </a:path>
                </a:pathLst>
              </a:custGeom>
              <a:solidFill>
                <a:srgbClr val="DBDBDB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Freeform 31"/>
              <p:cNvSpPr/>
              <p:nvPr/>
            </p:nvSpPr>
            <p:spPr>
              <a:xfrm>
                <a:off x="1821180" y="41910"/>
                <a:ext cx="1786890" cy="2465070"/>
              </a:xfrm>
              <a:custGeom>
                <a:avLst/>
                <a:gdLst/>
                <a:ahLst/>
                <a:cxnLst/>
                <a:rect l="l" t="t" r="r" b="b"/>
                <a:pathLst>
                  <a:path w="1786890" h="2465070">
                    <a:moveTo>
                      <a:pt x="0" y="2465070"/>
                    </a:moveTo>
                    <a:cubicBezTo>
                      <a:pt x="633730" y="2438400"/>
                      <a:pt x="1234440" y="2434590"/>
                      <a:pt x="1786890" y="2465070"/>
                    </a:cubicBezTo>
                    <a:lnTo>
                      <a:pt x="1786890" y="33020"/>
                    </a:lnTo>
                    <a:cubicBezTo>
                      <a:pt x="1216660" y="0"/>
                      <a:pt x="618490" y="2540"/>
                      <a:pt x="0" y="33020"/>
                    </a:cubicBezTo>
                    <a:lnTo>
                      <a:pt x="0" y="2465070"/>
                    </a:lnTo>
                    <a:close/>
                  </a:path>
                </a:pathLst>
              </a:custGeom>
              <a:solidFill>
                <a:srgbClr val="E9E9E9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Freeform 32"/>
              <p:cNvSpPr/>
              <p:nvPr/>
            </p:nvSpPr>
            <p:spPr>
              <a:xfrm>
                <a:off x="1821180" y="-21590"/>
                <a:ext cx="1736090" cy="2528570"/>
              </a:xfrm>
              <a:custGeom>
                <a:avLst/>
                <a:gdLst/>
                <a:ahLst/>
                <a:cxnLst/>
                <a:rect l="l" t="t" r="r" b="b"/>
                <a:pathLst>
                  <a:path w="1736090" h="2528570">
                    <a:moveTo>
                      <a:pt x="0" y="2528570"/>
                    </a:moveTo>
                    <a:cubicBezTo>
                      <a:pt x="633730" y="2501900"/>
                      <a:pt x="1183640" y="2458720"/>
                      <a:pt x="1736090" y="2489200"/>
                    </a:cubicBezTo>
                    <a:lnTo>
                      <a:pt x="1729740" y="33020"/>
                    </a:lnTo>
                    <a:cubicBezTo>
                      <a:pt x="1159510" y="0"/>
                      <a:pt x="623570" y="40640"/>
                      <a:pt x="0" y="95250"/>
                    </a:cubicBezTo>
                    <a:lnTo>
                      <a:pt x="0" y="2528570"/>
                    </a:lnTo>
                    <a:close/>
                  </a:path>
                </a:pathLst>
              </a:custGeom>
              <a:blipFill>
                <a:blip r:embed="rId6"/>
                <a:stretch>
                  <a:fillRect l="-1090" r="-1090"/>
                </a:stretch>
              </a:blip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Freeform 33"/>
              <p:cNvSpPr/>
              <p:nvPr/>
            </p:nvSpPr>
            <p:spPr>
              <a:xfrm>
                <a:off x="1807210" y="74930"/>
                <a:ext cx="29210" cy="2433320"/>
              </a:xfrm>
              <a:custGeom>
                <a:avLst/>
                <a:gdLst/>
                <a:ahLst/>
                <a:cxnLst/>
                <a:rect l="l" t="t" r="r" b="b"/>
                <a:pathLst>
                  <a:path w="29210" h="2433320">
                    <a:moveTo>
                      <a:pt x="12700" y="2432050"/>
                    </a:moveTo>
                    <a:cubicBezTo>
                      <a:pt x="3810" y="2228850"/>
                      <a:pt x="1270" y="2026920"/>
                      <a:pt x="3810" y="1823720"/>
                    </a:cubicBezTo>
                    <a:cubicBezTo>
                      <a:pt x="5080" y="1722120"/>
                      <a:pt x="8890" y="1620520"/>
                      <a:pt x="10160" y="1520190"/>
                    </a:cubicBezTo>
                    <a:cubicBezTo>
                      <a:pt x="11430" y="1418590"/>
                      <a:pt x="8890" y="1316990"/>
                      <a:pt x="7620" y="1216660"/>
                    </a:cubicBezTo>
                    <a:cubicBezTo>
                      <a:pt x="5080" y="1115060"/>
                      <a:pt x="3810" y="1013460"/>
                      <a:pt x="2540" y="913130"/>
                    </a:cubicBezTo>
                    <a:cubicBezTo>
                      <a:pt x="1270" y="811530"/>
                      <a:pt x="0" y="709930"/>
                      <a:pt x="1270" y="609600"/>
                    </a:cubicBezTo>
                    <a:cubicBezTo>
                      <a:pt x="2540" y="406400"/>
                      <a:pt x="5080" y="204470"/>
                      <a:pt x="13970" y="1270"/>
                    </a:cubicBezTo>
                    <a:cubicBezTo>
                      <a:pt x="13970" y="0"/>
                      <a:pt x="13970" y="0"/>
                      <a:pt x="15240" y="0"/>
                    </a:cubicBezTo>
                    <a:cubicBezTo>
                      <a:pt x="16510" y="0"/>
                      <a:pt x="16510" y="0"/>
                      <a:pt x="16510" y="1270"/>
                    </a:cubicBezTo>
                    <a:cubicBezTo>
                      <a:pt x="24130" y="204470"/>
                      <a:pt x="27940" y="406400"/>
                      <a:pt x="29210" y="609600"/>
                    </a:cubicBezTo>
                    <a:cubicBezTo>
                      <a:pt x="29210" y="711200"/>
                      <a:pt x="27940" y="812800"/>
                      <a:pt x="27940" y="913130"/>
                    </a:cubicBezTo>
                    <a:cubicBezTo>
                      <a:pt x="26670" y="1014730"/>
                      <a:pt x="25400" y="1116330"/>
                      <a:pt x="22860" y="1216660"/>
                    </a:cubicBezTo>
                    <a:cubicBezTo>
                      <a:pt x="20320" y="1318260"/>
                      <a:pt x="19050" y="1419860"/>
                      <a:pt x="20320" y="1520190"/>
                    </a:cubicBezTo>
                    <a:cubicBezTo>
                      <a:pt x="21590" y="1621790"/>
                      <a:pt x="25400" y="1723390"/>
                      <a:pt x="26670" y="1823720"/>
                    </a:cubicBezTo>
                    <a:cubicBezTo>
                      <a:pt x="29210" y="2026920"/>
                      <a:pt x="25400" y="2228850"/>
                      <a:pt x="17780" y="2432050"/>
                    </a:cubicBezTo>
                    <a:cubicBezTo>
                      <a:pt x="15240" y="2433320"/>
                      <a:pt x="15240" y="2433320"/>
                      <a:pt x="12700" y="2432050"/>
                    </a:cubicBezTo>
                    <a:cubicBezTo>
                      <a:pt x="13971" y="2433320"/>
                      <a:pt x="12700" y="2433320"/>
                      <a:pt x="12700" y="2432050"/>
                    </a:cubicBezTo>
                    <a:close/>
                  </a:path>
                </a:pathLst>
              </a:custGeom>
              <a:solidFill>
                <a:srgbClr val="DBDBDB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4" name="TextBox 34"/>
            <p:cNvSpPr txBox="1"/>
            <p:nvPr/>
          </p:nvSpPr>
          <p:spPr>
            <a:xfrm>
              <a:off x="0" y="4001127"/>
              <a:ext cx="5714760" cy="6497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791"/>
                </a:lnSpc>
                <a:spcBef>
                  <a:spcPct val="0"/>
                </a:spcBef>
              </a:pPr>
              <a:r>
                <a:rPr lang="en-US" sz="3325" b="1" dirty="0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2024 Annual Report</a:t>
              </a:r>
            </a:p>
          </p:txBody>
        </p:sp>
      </p:grpSp>
      <p:sp>
        <p:nvSpPr>
          <p:cNvPr id="35" name="Freeform 35"/>
          <p:cNvSpPr/>
          <p:nvPr/>
        </p:nvSpPr>
        <p:spPr>
          <a:xfrm>
            <a:off x="12474244" y="6450752"/>
            <a:ext cx="5110310" cy="2874550"/>
          </a:xfrm>
          <a:custGeom>
            <a:avLst/>
            <a:gdLst/>
            <a:ahLst/>
            <a:cxnLst/>
            <a:rect l="l" t="t" r="r" b="b"/>
            <a:pathLst>
              <a:path w="5855631" h="3293793">
                <a:moveTo>
                  <a:pt x="0" y="0"/>
                </a:moveTo>
                <a:lnTo>
                  <a:pt x="5855632" y="0"/>
                </a:lnTo>
                <a:lnTo>
                  <a:pt x="5855632" y="3293793"/>
                </a:lnTo>
                <a:lnTo>
                  <a:pt x="0" y="329379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6" name="Group 36"/>
          <p:cNvGrpSpPr/>
          <p:nvPr/>
        </p:nvGrpSpPr>
        <p:grpSpPr>
          <a:xfrm>
            <a:off x="8115540" y="5022698"/>
            <a:ext cx="1225559" cy="1225559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914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7"/>
                </a:lnSpc>
              </a:pPr>
              <a:r>
                <a:rPr lang="en-US" sz="1655" b="1" spc="-18">
                  <a:solidFill>
                    <a:srgbClr val="FFFFFF"/>
                  </a:solidFill>
                  <a:latin typeface="Open Sans Ultra-Bold"/>
                  <a:ea typeface="Open Sans Ultra-Bold"/>
                  <a:cs typeface="Open Sans Ultra-Bold"/>
                  <a:sym typeface="Open Sans Ultra-Bold"/>
                </a:rPr>
                <a:t>New website!</a:t>
              </a:r>
            </a:p>
          </p:txBody>
        </p:sp>
      </p:grpSp>
      <p:sp>
        <p:nvSpPr>
          <p:cNvPr id="39" name="TextBox 39"/>
          <p:cNvSpPr txBox="1"/>
          <p:nvPr/>
        </p:nvSpPr>
        <p:spPr>
          <a:xfrm>
            <a:off x="2559440" y="1133475"/>
            <a:ext cx="13169120" cy="10110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840"/>
              </a:lnSpc>
            </a:pPr>
            <a:r>
              <a:rPr lang="en-US" sz="7396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Communication &amp; Outreach</a:t>
            </a:r>
          </a:p>
        </p:txBody>
      </p:sp>
      <p:pic>
        <p:nvPicPr>
          <p:cNvPr id="41" name="Picture 40" descr="A qr code with black squares&#10;&#10;AI-generated content may be incorrect.">
            <a:extLst>
              <a:ext uri="{FF2B5EF4-FFF2-40B4-BE49-F238E27FC236}">
                <a16:creationId xmlns:a16="http://schemas.microsoft.com/office/drawing/2014/main" id="{B0592DFC-79C0-4593-02EC-14B47B1B2E9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5114" y="6706745"/>
            <a:ext cx="2375870" cy="23758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5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1028700" y="3383465"/>
            <a:ext cx="8115300" cy="2667185"/>
            <a:chOff x="0" y="0"/>
            <a:chExt cx="10820400" cy="3556246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10820400" cy="3556246"/>
              <a:chOff x="0" y="0"/>
              <a:chExt cx="2114970" cy="695109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2114970" cy="695109"/>
              </a:xfrm>
              <a:custGeom>
                <a:avLst/>
                <a:gdLst/>
                <a:ahLst/>
                <a:cxnLst/>
                <a:rect l="l" t="t" r="r" b="b"/>
                <a:pathLst>
                  <a:path w="2114970" h="695109">
                    <a:moveTo>
                      <a:pt x="19080" y="0"/>
                    </a:moveTo>
                    <a:lnTo>
                      <a:pt x="2095890" y="0"/>
                    </a:lnTo>
                    <a:cubicBezTo>
                      <a:pt x="2100950" y="0"/>
                      <a:pt x="2105803" y="2010"/>
                      <a:pt x="2109381" y="5588"/>
                    </a:cubicBezTo>
                    <a:cubicBezTo>
                      <a:pt x="2112960" y="9167"/>
                      <a:pt x="2114970" y="14020"/>
                      <a:pt x="2114970" y="19080"/>
                    </a:cubicBezTo>
                    <a:lnTo>
                      <a:pt x="2114970" y="676029"/>
                    </a:lnTo>
                    <a:cubicBezTo>
                      <a:pt x="2114970" y="686566"/>
                      <a:pt x="2106427" y="695109"/>
                      <a:pt x="2095890" y="695109"/>
                    </a:cubicBezTo>
                    <a:lnTo>
                      <a:pt x="19080" y="695109"/>
                    </a:lnTo>
                    <a:cubicBezTo>
                      <a:pt x="14020" y="695109"/>
                      <a:pt x="9167" y="693098"/>
                      <a:pt x="5588" y="689520"/>
                    </a:cubicBezTo>
                    <a:cubicBezTo>
                      <a:pt x="2010" y="685942"/>
                      <a:pt x="0" y="681089"/>
                      <a:pt x="0" y="676029"/>
                    </a:cubicBezTo>
                    <a:lnTo>
                      <a:pt x="0" y="19080"/>
                    </a:lnTo>
                    <a:cubicBezTo>
                      <a:pt x="0" y="8542"/>
                      <a:pt x="8542" y="0"/>
                      <a:pt x="19080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" name="TextBox 6"/>
              <p:cNvSpPr txBox="1"/>
              <p:nvPr/>
            </p:nvSpPr>
            <p:spPr>
              <a:xfrm>
                <a:off x="0" y="-38100"/>
                <a:ext cx="2114970" cy="733209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7" name="TextBox 7"/>
            <p:cNvSpPr txBox="1"/>
            <p:nvPr/>
          </p:nvSpPr>
          <p:spPr>
            <a:xfrm>
              <a:off x="447974" y="314724"/>
              <a:ext cx="9924452" cy="28696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88"/>
                </a:lnSpc>
              </a:pPr>
              <a:r>
                <a:rPr lang="en-US" sz="2373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The CERN openlab summer student programme </a:t>
              </a:r>
              <a:r>
                <a:rPr lang="en-US" sz="2373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provides undergraduate and master’s level students with an opportunity to work on one of the R&amp;D projects for nine weeks</a:t>
              </a:r>
              <a:r>
                <a:rPr lang="en-US" sz="2373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 under experts’ supervision. 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28700" y="6292701"/>
            <a:ext cx="8115300" cy="3554909"/>
            <a:chOff x="0" y="0"/>
            <a:chExt cx="10820400" cy="4739878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820400" cy="4739878"/>
              <a:chOff x="0" y="0"/>
              <a:chExt cx="2114970" cy="926463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2114970" cy="926463"/>
              </a:xfrm>
              <a:custGeom>
                <a:avLst/>
                <a:gdLst/>
                <a:ahLst/>
                <a:cxnLst/>
                <a:rect l="l" t="t" r="r" b="b"/>
                <a:pathLst>
                  <a:path w="2114970" h="926463">
                    <a:moveTo>
                      <a:pt x="19080" y="0"/>
                    </a:moveTo>
                    <a:lnTo>
                      <a:pt x="2095890" y="0"/>
                    </a:lnTo>
                    <a:cubicBezTo>
                      <a:pt x="2100950" y="0"/>
                      <a:pt x="2105803" y="2010"/>
                      <a:pt x="2109381" y="5588"/>
                    </a:cubicBezTo>
                    <a:cubicBezTo>
                      <a:pt x="2112960" y="9167"/>
                      <a:pt x="2114970" y="14020"/>
                      <a:pt x="2114970" y="19080"/>
                    </a:cubicBezTo>
                    <a:lnTo>
                      <a:pt x="2114970" y="907383"/>
                    </a:lnTo>
                    <a:cubicBezTo>
                      <a:pt x="2114970" y="917921"/>
                      <a:pt x="2106427" y="926463"/>
                      <a:pt x="2095890" y="926463"/>
                    </a:cubicBezTo>
                    <a:lnTo>
                      <a:pt x="19080" y="926463"/>
                    </a:lnTo>
                    <a:cubicBezTo>
                      <a:pt x="8542" y="926463"/>
                      <a:pt x="0" y="917921"/>
                      <a:pt x="0" y="907383"/>
                    </a:cubicBezTo>
                    <a:lnTo>
                      <a:pt x="0" y="19080"/>
                    </a:lnTo>
                    <a:cubicBezTo>
                      <a:pt x="0" y="8542"/>
                      <a:pt x="8542" y="0"/>
                      <a:pt x="19080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TextBox 11"/>
              <p:cNvSpPr txBox="1"/>
              <p:nvPr/>
            </p:nvSpPr>
            <p:spPr>
              <a:xfrm>
                <a:off x="0" y="-38100"/>
                <a:ext cx="2114970" cy="96456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447975" y="322340"/>
              <a:ext cx="9924452" cy="354584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88"/>
                </a:lnSpc>
              </a:pPr>
              <a:r>
                <a:rPr lang="en-US" sz="2373" dirty="0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CERN </a:t>
              </a:r>
              <a:r>
                <a:rPr lang="en-US" sz="2373" dirty="0" err="1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openlab</a:t>
              </a:r>
              <a:r>
                <a:rPr lang="en-US" sz="2373" dirty="0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 joined forces </a:t>
              </a:r>
              <a:r>
                <a:rPr lang="en-US" sz="2373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with </a:t>
              </a:r>
              <a:r>
                <a:rPr lang="en-US" sz="2373" b="1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IDEAS4HPC</a:t>
              </a:r>
              <a:r>
                <a:rPr lang="en-US" sz="2373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 </a:t>
              </a:r>
              <a:r>
                <a:rPr lang="en-US" sz="2373" dirty="0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to sponsor a CERN </a:t>
              </a:r>
              <a:r>
                <a:rPr lang="en-US" sz="2373" dirty="0" err="1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openlab</a:t>
              </a:r>
              <a:r>
                <a:rPr lang="en-US" sz="2373" dirty="0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 Summer Student, </a:t>
              </a:r>
              <a:r>
                <a:rPr lang="en-US" sz="2373" b="1" dirty="0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promoting the participation of women in high-performance computing research</a:t>
              </a:r>
              <a:r>
                <a:rPr lang="en-US" sz="2373" dirty="0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.  CERN </a:t>
              </a:r>
              <a:r>
                <a:rPr lang="en-US" sz="2373" dirty="0" err="1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openlab</a:t>
              </a:r>
              <a:r>
                <a:rPr lang="en-US" sz="2373" dirty="0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 is committed to diversity, equity and inclusion in ICT and will continue championing it.</a:t>
              </a:r>
            </a:p>
          </p:txBody>
        </p:sp>
      </p:grpSp>
      <p:sp>
        <p:nvSpPr>
          <p:cNvPr id="13" name="Freeform 13"/>
          <p:cNvSpPr/>
          <p:nvPr/>
        </p:nvSpPr>
        <p:spPr>
          <a:xfrm>
            <a:off x="9445373" y="3922752"/>
            <a:ext cx="8021423" cy="5335548"/>
          </a:xfrm>
          <a:custGeom>
            <a:avLst/>
            <a:gdLst/>
            <a:ahLst/>
            <a:cxnLst/>
            <a:rect l="l" t="t" r="r" b="b"/>
            <a:pathLst>
              <a:path w="8021423" h="5335548">
                <a:moveTo>
                  <a:pt x="0" y="0"/>
                </a:moveTo>
                <a:lnTo>
                  <a:pt x="8021423" y="0"/>
                </a:lnTo>
                <a:lnTo>
                  <a:pt x="8021423" y="5335548"/>
                </a:lnTo>
                <a:lnTo>
                  <a:pt x="0" y="53355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025" r="-8225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4" name="TextBox 14"/>
          <p:cNvSpPr txBox="1"/>
          <p:nvPr/>
        </p:nvSpPr>
        <p:spPr>
          <a:xfrm>
            <a:off x="2268963" y="837747"/>
            <a:ext cx="13750074" cy="20079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CERN openlab</a:t>
            </a:r>
          </a:p>
          <a:p>
            <a:pPr algn="ctr">
              <a:lnSpc>
                <a:spcPts val="7840"/>
              </a:lnSpc>
            </a:pPr>
            <a:r>
              <a:rPr lang="en-US" sz="7396" b="1" dirty="0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Summer Student Programme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5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3" name="TextBox 3"/>
          <p:cNvSpPr txBox="1"/>
          <p:nvPr/>
        </p:nvSpPr>
        <p:spPr>
          <a:xfrm>
            <a:off x="2268963" y="666750"/>
            <a:ext cx="13750074" cy="20079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2025 CERN openlab</a:t>
            </a:r>
          </a:p>
          <a:p>
            <a:pPr algn="ctr">
              <a:lnSpc>
                <a:spcPts val="7840"/>
              </a:lnSpc>
            </a:pPr>
            <a:r>
              <a:rPr lang="en-US" sz="7396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Technical Workshop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2268963" y="3084264"/>
            <a:ext cx="6193904" cy="6174037"/>
            <a:chOff x="0" y="-76200"/>
            <a:chExt cx="8258539" cy="8232049"/>
          </a:xfrm>
        </p:grpSpPr>
        <p:grpSp>
          <p:nvGrpSpPr>
            <p:cNvPr id="5" name="Group 5"/>
            <p:cNvGrpSpPr/>
            <p:nvPr/>
          </p:nvGrpSpPr>
          <p:grpSpPr>
            <a:xfrm>
              <a:off x="0" y="1043192"/>
              <a:ext cx="7109337" cy="1943810"/>
              <a:chOff x="0" y="0"/>
              <a:chExt cx="1389600" cy="37994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1389600" cy="379940"/>
              </a:xfrm>
              <a:custGeom>
                <a:avLst/>
                <a:gdLst/>
                <a:ahLst/>
                <a:cxnLst/>
                <a:rect l="l" t="t" r="r" b="b"/>
                <a:pathLst>
                  <a:path w="1389600" h="379940">
                    <a:moveTo>
                      <a:pt x="29039" y="0"/>
                    </a:moveTo>
                    <a:lnTo>
                      <a:pt x="1360561" y="0"/>
                    </a:lnTo>
                    <a:cubicBezTo>
                      <a:pt x="1368263" y="0"/>
                      <a:pt x="1375649" y="3060"/>
                      <a:pt x="1381095" y="8505"/>
                    </a:cubicBezTo>
                    <a:cubicBezTo>
                      <a:pt x="1386541" y="13951"/>
                      <a:pt x="1389600" y="21338"/>
                      <a:pt x="1389600" y="29039"/>
                    </a:cubicBezTo>
                    <a:lnTo>
                      <a:pt x="1389600" y="350900"/>
                    </a:lnTo>
                    <a:cubicBezTo>
                      <a:pt x="1389600" y="366938"/>
                      <a:pt x="1376599" y="379940"/>
                      <a:pt x="1360561" y="379940"/>
                    </a:cubicBezTo>
                    <a:lnTo>
                      <a:pt x="29039" y="379940"/>
                    </a:lnTo>
                    <a:cubicBezTo>
                      <a:pt x="21338" y="379940"/>
                      <a:pt x="13951" y="376880"/>
                      <a:pt x="8505" y="371434"/>
                    </a:cubicBezTo>
                    <a:cubicBezTo>
                      <a:pt x="3060" y="365988"/>
                      <a:pt x="0" y="358602"/>
                      <a:pt x="0" y="350900"/>
                    </a:cubicBezTo>
                    <a:lnTo>
                      <a:pt x="0" y="29039"/>
                    </a:lnTo>
                    <a:cubicBezTo>
                      <a:pt x="0" y="21338"/>
                      <a:pt x="3060" y="13951"/>
                      <a:pt x="8505" y="8505"/>
                    </a:cubicBezTo>
                    <a:cubicBezTo>
                      <a:pt x="13951" y="3060"/>
                      <a:pt x="21338" y="0"/>
                      <a:pt x="29039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" name="TextBox 7"/>
              <p:cNvSpPr txBox="1"/>
              <p:nvPr/>
            </p:nvSpPr>
            <p:spPr>
              <a:xfrm>
                <a:off x="0" y="-38100"/>
                <a:ext cx="1389600" cy="41804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grpSp>
          <p:nvGrpSpPr>
            <p:cNvPr id="8" name="Group 8"/>
            <p:cNvGrpSpPr/>
            <p:nvPr/>
          </p:nvGrpSpPr>
          <p:grpSpPr>
            <a:xfrm>
              <a:off x="0" y="3627615"/>
              <a:ext cx="7109337" cy="1943810"/>
              <a:chOff x="0" y="0"/>
              <a:chExt cx="1389600" cy="379940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0" y="0"/>
                <a:ext cx="1389600" cy="379940"/>
              </a:xfrm>
              <a:custGeom>
                <a:avLst/>
                <a:gdLst/>
                <a:ahLst/>
                <a:cxnLst/>
                <a:rect l="l" t="t" r="r" b="b"/>
                <a:pathLst>
                  <a:path w="1389600" h="379940">
                    <a:moveTo>
                      <a:pt x="29039" y="0"/>
                    </a:moveTo>
                    <a:lnTo>
                      <a:pt x="1360561" y="0"/>
                    </a:lnTo>
                    <a:cubicBezTo>
                      <a:pt x="1368263" y="0"/>
                      <a:pt x="1375649" y="3060"/>
                      <a:pt x="1381095" y="8505"/>
                    </a:cubicBezTo>
                    <a:cubicBezTo>
                      <a:pt x="1386541" y="13951"/>
                      <a:pt x="1389600" y="21338"/>
                      <a:pt x="1389600" y="29039"/>
                    </a:cubicBezTo>
                    <a:lnTo>
                      <a:pt x="1389600" y="350900"/>
                    </a:lnTo>
                    <a:cubicBezTo>
                      <a:pt x="1389600" y="366938"/>
                      <a:pt x="1376599" y="379940"/>
                      <a:pt x="1360561" y="379940"/>
                    </a:cubicBezTo>
                    <a:lnTo>
                      <a:pt x="29039" y="379940"/>
                    </a:lnTo>
                    <a:cubicBezTo>
                      <a:pt x="21338" y="379940"/>
                      <a:pt x="13951" y="376880"/>
                      <a:pt x="8505" y="371434"/>
                    </a:cubicBezTo>
                    <a:cubicBezTo>
                      <a:pt x="3060" y="365988"/>
                      <a:pt x="0" y="358602"/>
                      <a:pt x="0" y="350900"/>
                    </a:cubicBezTo>
                    <a:lnTo>
                      <a:pt x="0" y="29039"/>
                    </a:lnTo>
                    <a:cubicBezTo>
                      <a:pt x="0" y="21338"/>
                      <a:pt x="3060" y="13951"/>
                      <a:pt x="8505" y="8505"/>
                    </a:cubicBezTo>
                    <a:cubicBezTo>
                      <a:pt x="13951" y="3060"/>
                      <a:pt x="21338" y="0"/>
                      <a:pt x="29039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" name="TextBox 10"/>
              <p:cNvSpPr txBox="1"/>
              <p:nvPr/>
            </p:nvSpPr>
            <p:spPr>
              <a:xfrm>
                <a:off x="0" y="-38100"/>
                <a:ext cx="1389600" cy="41804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11" name="TextBox 11"/>
            <p:cNvSpPr txBox="1"/>
            <p:nvPr/>
          </p:nvSpPr>
          <p:spPr>
            <a:xfrm>
              <a:off x="403087" y="1753996"/>
              <a:ext cx="6303163" cy="52554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343"/>
                </a:lnSpc>
                <a:spcBef>
                  <a:spcPct val="0"/>
                </a:spcBef>
              </a:pPr>
              <a:r>
                <a:rPr lang="en-US" sz="2388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Welcome &amp; Keynotes</a:t>
              </a: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403087" y="4033536"/>
              <a:ext cx="6303163" cy="108434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43"/>
                </a:lnSpc>
                <a:spcBef>
                  <a:spcPct val="0"/>
                </a:spcBef>
              </a:pPr>
              <a:r>
                <a:rPr lang="en-US" sz="2388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Infrastructures and Techniques for AI and HPC</a:t>
              </a:r>
            </a:p>
          </p:txBody>
        </p:sp>
        <p:grpSp>
          <p:nvGrpSpPr>
            <p:cNvPr id="13" name="Group 13"/>
            <p:cNvGrpSpPr/>
            <p:nvPr/>
          </p:nvGrpSpPr>
          <p:grpSpPr>
            <a:xfrm>
              <a:off x="0" y="6212038"/>
              <a:ext cx="7109337" cy="1943810"/>
              <a:chOff x="0" y="0"/>
              <a:chExt cx="1389600" cy="37994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1389600" cy="379940"/>
              </a:xfrm>
              <a:custGeom>
                <a:avLst/>
                <a:gdLst/>
                <a:ahLst/>
                <a:cxnLst/>
                <a:rect l="l" t="t" r="r" b="b"/>
                <a:pathLst>
                  <a:path w="1389600" h="379940">
                    <a:moveTo>
                      <a:pt x="29039" y="0"/>
                    </a:moveTo>
                    <a:lnTo>
                      <a:pt x="1360561" y="0"/>
                    </a:lnTo>
                    <a:cubicBezTo>
                      <a:pt x="1368263" y="0"/>
                      <a:pt x="1375649" y="3060"/>
                      <a:pt x="1381095" y="8505"/>
                    </a:cubicBezTo>
                    <a:cubicBezTo>
                      <a:pt x="1386541" y="13951"/>
                      <a:pt x="1389600" y="21338"/>
                      <a:pt x="1389600" y="29039"/>
                    </a:cubicBezTo>
                    <a:lnTo>
                      <a:pt x="1389600" y="350900"/>
                    </a:lnTo>
                    <a:cubicBezTo>
                      <a:pt x="1389600" y="366938"/>
                      <a:pt x="1376599" y="379940"/>
                      <a:pt x="1360561" y="379940"/>
                    </a:cubicBezTo>
                    <a:lnTo>
                      <a:pt x="29039" y="379940"/>
                    </a:lnTo>
                    <a:cubicBezTo>
                      <a:pt x="21338" y="379940"/>
                      <a:pt x="13951" y="376880"/>
                      <a:pt x="8505" y="371434"/>
                    </a:cubicBezTo>
                    <a:cubicBezTo>
                      <a:pt x="3060" y="365988"/>
                      <a:pt x="0" y="358602"/>
                      <a:pt x="0" y="350900"/>
                    </a:cubicBezTo>
                    <a:lnTo>
                      <a:pt x="0" y="29039"/>
                    </a:lnTo>
                    <a:cubicBezTo>
                      <a:pt x="0" y="21338"/>
                      <a:pt x="3060" y="13951"/>
                      <a:pt x="8505" y="8505"/>
                    </a:cubicBezTo>
                    <a:cubicBezTo>
                      <a:pt x="13951" y="3060"/>
                      <a:pt x="21338" y="0"/>
                      <a:pt x="29039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TextBox 15"/>
              <p:cNvSpPr txBox="1"/>
              <p:nvPr/>
            </p:nvSpPr>
            <p:spPr>
              <a:xfrm>
                <a:off x="0" y="-38100"/>
                <a:ext cx="1389600" cy="41804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403087" y="6897359"/>
              <a:ext cx="6303163" cy="52554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43"/>
                </a:lnSpc>
                <a:spcBef>
                  <a:spcPct val="0"/>
                </a:spcBef>
              </a:pPr>
              <a:r>
                <a:rPr lang="en-US" sz="2388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Advanced Storage Solutions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848268"/>
              <a:ext cx="8252010" cy="730758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  <p:grpSp>
          <p:nvGrpSpPr>
            <p:cNvPr id="20" name="Group 20"/>
            <p:cNvGrpSpPr/>
            <p:nvPr/>
          </p:nvGrpSpPr>
          <p:grpSpPr>
            <a:xfrm>
              <a:off x="6617933" y="1203451"/>
              <a:ext cx="1634078" cy="1634078"/>
              <a:chOff x="251456" y="-244425"/>
              <a:chExt cx="812800" cy="81280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251456" y="-244425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914D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TextBox 22"/>
              <p:cNvSpPr txBox="1"/>
              <p:nvPr/>
            </p:nvSpPr>
            <p:spPr>
              <a:xfrm>
                <a:off x="327656" y="-206326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13:15pm</a:t>
                </a:r>
              </a:p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to</a:t>
                </a:r>
              </a:p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14:05pm</a:t>
                </a:r>
              </a:p>
            </p:txBody>
          </p:sp>
        </p:grpSp>
        <p:grpSp>
          <p:nvGrpSpPr>
            <p:cNvPr id="23" name="Group 23"/>
            <p:cNvGrpSpPr/>
            <p:nvPr/>
          </p:nvGrpSpPr>
          <p:grpSpPr>
            <a:xfrm>
              <a:off x="6624461" y="3787876"/>
              <a:ext cx="1634078" cy="1634078"/>
              <a:chOff x="165220" y="-289716"/>
              <a:chExt cx="812800" cy="81280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165220" y="-289716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914D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TextBox 25"/>
              <p:cNvSpPr txBox="1"/>
              <p:nvPr/>
            </p:nvSpPr>
            <p:spPr>
              <a:xfrm>
                <a:off x="241420" y="-251616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14:05pm</a:t>
                </a:r>
              </a:p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to</a:t>
                </a:r>
              </a:p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15:40pm</a:t>
                </a:r>
              </a:p>
            </p:txBody>
          </p:sp>
        </p:grpSp>
        <p:grpSp>
          <p:nvGrpSpPr>
            <p:cNvPr id="26" name="Group 26"/>
            <p:cNvGrpSpPr/>
            <p:nvPr/>
          </p:nvGrpSpPr>
          <p:grpSpPr>
            <a:xfrm>
              <a:off x="6619220" y="6333099"/>
              <a:ext cx="1634078" cy="1634078"/>
              <a:chOff x="162613" y="-481127"/>
              <a:chExt cx="812800" cy="8128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162613" y="-481127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914D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TextBox 28"/>
              <p:cNvSpPr txBox="1"/>
              <p:nvPr/>
            </p:nvSpPr>
            <p:spPr>
              <a:xfrm>
                <a:off x="238813" y="-443026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16:10pm</a:t>
                </a:r>
              </a:p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to</a:t>
                </a:r>
              </a:p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17:45pm</a:t>
                </a:r>
              </a:p>
            </p:txBody>
          </p:sp>
        </p:grpSp>
        <p:sp>
          <p:nvSpPr>
            <p:cNvPr id="29" name="TextBox 29"/>
            <p:cNvSpPr txBox="1"/>
            <p:nvPr/>
          </p:nvSpPr>
          <p:spPr>
            <a:xfrm>
              <a:off x="2744715" y="-76200"/>
              <a:ext cx="2762579" cy="848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346"/>
                </a:lnSpc>
              </a:pPr>
              <a:r>
                <a:rPr lang="en-US" sz="3818" b="1">
                  <a:solidFill>
                    <a:srgbClr val="FFFFFF"/>
                  </a:solidFill>
                  <a:latin typeface="Open Sans Ultra-Bold"/>
                  <a:ea typeface="Open Sans Ultra-Bold"/>
                  <a:cs typeface="Open Sans Ultra-Bold"/>
                  <a:sym typeface="Open Sans Ultra-Bold"/>
                </a:rPr>
                <a:t>Tuesday</a:t>
              </a: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9631161" y="3084264"/>
            <a:ext cx="6387876" cy="6174036"/>
            <a:chOff x="0" y="-76200"/>
            <a:chExt cx="8517168" cy="8232048"/>
          </a:xfrm>
        </p:grpSpPr>
        <p:grpSp>
          <p:nvGrpSpPr>
            <p:cNvPr id="31" name="Group 31"/>
            <p:cNvGrpSpPr/>
            <p:nvPr/>
          </p:nvGrpSpPr>
          <p:grpSpPr>
            <a:xfrm>
              <a:off x="1407831" y="6212038"/>
              <a:ext cx="7109337" cy="1943810"/>
              <a:chOff x="0" y="0"/>
              <a:chExt cx="1389600" cy="37994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1389600" cy="379940"/>
              </a:xfrm>
              <a:custGeom>
                <a:avLst/>
                <a:gdLst/>
                <a:ahLst/>
                <a:cxnLst/>
                <a:rect l="l" t="t" r="r" b="b"/>
                <a:pathLst>
                  <a:path w="1389600" h="379940">
                    <a:moveTo>
                      <a:pt x="29039" y="0"/>
                    </a:moveTo>
                    <a:lnTo>
                      <a:pt x="1360561" y="0"/>
                    </a:lnTo>
                    <a:cubicBezTo>
                      <a:pt x="1368263" y="0"/>
                      <a:pt x="1375649" y="3060"/>
                      <a:pt x="1381095" y="8505"/>
                    </a:cubicBezTo>
                    <a:cubicBezTo>
                      <a:pt x="1386541" y="13951"/>
                      <a:pt x="1389600" y="21338"/>
                      <a:pt x="1389600" y="29039"/>
                    </a:cubicBezTo>
                    <a:lnTo>
                      <a:pt x="1389600" y="350900"/>
                    </a:lnTo>
                    <a:cubicBezTo>
                      <a:pt x="1389600" y="366938"/>
                      <a:pt x="1376599" y="379940"/>
                      <a:pt x="1360561" y="379940"/>
                    </a:cubicBezTo>
                    <a:lnTo>
                      <a:pt x="29039" y="379940"/>
                    </a:lnTo>
                    <a:cubicBezTo>
                      <a:pt x="21338" y="379940"/>
                      <a:pt x="13951" y="376880"/>
                      <a:pt x="8505" y="371434"/>
                    </a:cubicBezTo>
                    <a:cubicBezTo>
                      <a:pt x="3060" y="365988"/>
                      <a:pt x="0" y="358602"/>
                      <a:pt x="0" y="350900"/>
                    </a:cubicBezTo>
                    <a:lnTo>
                      <a:pt x="0" y="29039"/>
                    </a:lnTo>
                    <a:cubicBezTo>
                      <a:pt x="0" y="21338"/>
                      <a:pt x="3060" y="13951"/>
                      <a:pt x="8505" y="8505"/>
                    </a:cubicBezTo>
                    <a:cubicBezTo>
                      <a:pt x="13951" y="3060"/>
                      <a:pt x="21338" y="0"/>
                      <a:pt x="29039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TextBox 33"/>
              <p:cNvSpPr txBox="1"/>
              <p:nvPr/>
            </p:nvSpPr>
            <p:spPr>
              <a:xfrm>
                <a:off x="0" y="-38100"/>
                <a:ext cx="1389600" cy="41804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34" name="TextBox 34"/>
            <p:cNvSpPr txBox="1"/>
            <p:nvPr/>
          </p:nvSpPr>
          <p:spPr>
            <a:xfrm>
              <a:off x="1810918" y="6583513"/>
              <a:ext cx="6303163" cy="108434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43"/>
                </a:lnSpc>
                <a:spcBef>
                  <a:spcPct val="0"/>
                </a:spcBef>
              </a:pPr>
              <a:r>
                <a:rPr lang="en-US" sz="2388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Infrastructures and Techniques for AI and HPC</a:t>
              </a:r>
            </a:p>
          </p:txBody>
        </p:sp>
        <p:grpSp>
          <p:nvGrpSpPr>
            <p:cNvPr id="35" name="Group 35"/>
            <p:cNvGrpSpPr/>
            <p:nvPr/>
          </p:nvGrpSpPr>
          <p:grpSpPr>
            <a:xfrm>
              <a:off x="1407831" y="3627615"/>
              <a:ext cx="7109337" cy="1943810"/>
              <a:chOff x="0" y="0"/>
              <a:chExt cx="1389600" cy="379940"/>
            </a:xfrm>
          </p:grpSpPr>
          <p:sp>
            <p:nvSpPr>
              <p:cNvPr id="36" name="Freeform 36"/>
              <p:cNvSpPr/>
              <p:nvPr/>
            </p:nvSpPr>
            <p:spPr>
              <a:xfrm>
                <a:off x="0" y="0"/>
                <a:ext cx="1389600" cy="379940"/>
              </a:xfrm>
              <a:custGeom>
                <a:avLst/>
                <a:gdLst/>
                <a:ahLst/>
                <a:cxnLst/>
                <a:rect l="l" t="t" r="r" b="b"/>
                <a:pathLst>
                  <a:path w="1389600" h="379940">
                    <a:moveTo>
                      <a:pt x="29039" y="0"/>
                    </a:moveTo>
                    <a:lnTo>
                      <a:pt x="1360561" y="0"/>
                    </a:lnTo>
                    <a:cubicBezTo>
                      <a:pt x="1368263" y="0"/>
                      <a:pt x="1375649" y="3060"/>
                      <a:pt x="1381095" y="8505"/>
                    </a:cubicBezTo>
                    <a:cubicBezTo>
                      <a:pt x="1386541" y="13951"/>
                      <a:pt x="1389600" y="21338"/>
                      <a:pt x="1389600" y="29039"/>
                    </a:cubicBezTo>
                    <a:lnTo>
                      <a:pt x="1389600" y="350900"/>
                    </a:lnTo>
                    <a:cubicBezTo>
                      <a:pt x="1389600" y="366938"/>
                      <a:pt x="1376599" y="379940"/>
                      <a:pt x="1360561" y="379940"/>
                    </a:cubicBezTo>
                    <a:lnTo>
                      <a:pt x="29039" y="379940"/>
                    </a:lnTo>
                    <a:cubicBezTo>
                      <a:pt x="21338" y="379940"/>
                      <a:pt x="13951" y="376880"/>
                      <a:pt x="8505" y="371434"/>
                    </a:cubicBezTo>
                    <a:cubicBezTo>
                      <a:pt x="3060" y="365988"/>
                      <a:pt x="0" y="358602"/>
                      <a:pt x="0" y="350900"/>
                    </a:cubicBezTo>
                    <a:lnTo>
                      <a:pt x="0" y="29039"/>
                    </a:lnTo>
                    <a:cubicBezTo>
                      <a:pt x="0" y="21338"/>
                      <a:pt x="3060" y="13951"/>
                      <a:pt x="8505" y="8505"/>
                    </a:cubicBezTo>
                    <a:cubicBezTo>
                      <a:pt x="13951" y="3060"/>
                      <a:pt x="21338" y="0"/>
                      <a:pt x="29039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" name="TextBox 37"/>
              <p:cNvSpPr txBox="1"/>
              <p:nvPr/>
            </p:nvSpPr>
            <p:spPr>
              <a:xfrm>
                <a:off x="0" y="-38100"/>
                <a:ext cx="1389600" cy="41804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38" name="TextBox 38"/>
            <p:cNvSpPr txBox="1"/>
            <p:nvPr/>
          </p:nvSpPr>
          <p:spPr>
            <a:xfrm>
              <a:off x="1810918" y="3995097"/>
              <a:ext cx="6303163" cy="108434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43"/>
                </a:lnSpc>
                <a:spcBef>
                  <a:spcPct val="0"/>
                </a:spcBef>
              </a:pPr>
              <a:r>
                <a:rPr lang="en-US" sz="2388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Heterogeneous Computing, Platforms and HPC</a:t>
              </a:r>
            </a:p>
          </p:txBody>
        </p:sp>
        <p:grpSp>
          <p:nvGrpSpPr>
            <p:cNvPr id="39" name="Group 39"/>
            <p:cNvGrpSpPr/>
            <p:nvPr/>
          </p:nvGrpSpPr>
          <p:grpSpPr>
            <a:xfrm>
              <a:off x="1407831" y="1043192"/>
              <a:ext cx="7109337" cy="1943810"/>
              <a:chOff x="0" y="0"/>
              <a:chExt cx="1389600" cy="37994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1389600" cy="379940"/>
              </a:xfrm>
              <a:custGeom>
                <a:avLst/>
                <a:gdLst/>
                <a:ahLst/>
                <a:cxnLst/>
                <a:rect l="l" t="t" r="r" b="b"/>
                <a:pathLst>
                  <a:path w="1389600" h="379940">
                    <a:moveTo>
                      <a:pt x="29039" y="0"/>
                    </a:moveTo>
                    <a:lnTo>
                      <a:pt x="1360561" y="0"/>
                    </a:lnTo>
                    <a:cubicBezTo>
                      <a:pt x="1368263" y="0"/>
                      <a:pt x="1375649" y="3060"/>
                      <a:pt x="1381095" y="8505"/>
                    </a:cubicBezTo>
                    <a:cubicBezTo>
                      <a:pt x="1386541" y="13951"/>
                      <a:pt x="1389600" y="21338"/>
                      <a:pt x="1389600" y="29039"/>
                    </a:cubicBezTo>
                    <a:lnTo>
                      <a:pt x="1389600" y="350900"/>
                    </a:lnTo>
                    <a:cubicBezTo>
                      <a:pt x="1389600" y="366938"/>
                      <a:pt x="1376599" y="379940"/>
                      <a:pt x="1360561" y="379940"/>
                    </a:cubicBezTo>
                    <a:lnTo>
                      <a:pt x="29039" y="379940"/>
                    </a:lnTo>
                    <a:cubicBezTo>
                      <a:pt x="21338" y="379940"/>
                      <a:pt x="13951" y="376880"/>
                      <a:pt x="8505" y="371434"/>
                    </a:cubicBezTo>
                    <a:cubicBezTo>
                      <a:pt x="3060" y="365988"/>
                      <a:pt x="0" y="358602"/>
                      <a:pt x="0" y="350900"/>
                    </a:cubicBezTo>
                    <a:lnTo>
                      <a:pt x="0" y="29039"/>
                    </a:lnTo>
                    <a:cubicBezTo>
                      <a:pt x="0" y="21338"/>
                      <a:pt x="3060" y="13951"/>
                      <a:pt x="8505" y="8505"/>
                    </a:cubicBezTo>
                    <a:cubicBezTo>
                      <a:pt x="13951" y="3060"/>
                      <a:pt x="21338" y="0"/>
                      <a:pt x="29039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" name="TextBox 41"/>
              <p:cNvSpPr txBox="1"/>
              <p:nvPr/>
            </p:nvSpPr>
            <p:spPr>
              <a:xfrm>
                <a:off x="0" y="-38100"/>
                <a:ext cx="1389600" cy="41804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42" name="TextBox 42"/>
            <p:cNvSpPr txBox="1"/>
            <p:nvPr/>
          </p:nvSpPr>
          <p:spPr>
            <a:xfrm>
              <a:off x="1810918" y="1427547"/>
              <a:ext cx="6303163" cy="108434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343"/>
                </a:lnSpc>
                <a:spcBef>
                  <a:spcPct val="0"/>
                </a:spcBef>
              </a:pPr>
              <a:r>
                <a:rPr lang="en-US" sz="2388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Digital Twins, Applications for Society and Environment</a:t>
              </a:r>
            </a:p>
          </p:txBody>
        </p:sp>
        <p:sp>
          <p:nvSpPr>
            <p:cNvPr id="45" name="TextBox 45"/>
            <p:cNvSpPr txBox="1"/>
            <p:nvPr/>
          </p:nvSpPr>
          <p:spPr>
            <a:xfrm>
              <a:off x="0" y="809829"/>
              <a:ext cx="8517168" cy="730758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  <p:grpSp>
          <p:nvGrpSpPr>
            <p:cNvPr id="46" name="Group 46"/>
            <p:cNvGrpSpPr/>
            <p:nvPr/>
          </p:nvGrpSpPr>
          <p:grpSpPr>
            <a:xfrm>
              <a:off x="196780" y="1206319"/>
              <a:ext cx="1634078" cy="1634078"/>
              <a:chOff x="-151242" y="-242999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-151242" y="-242999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914D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" name="TextBox 48"/>
              <p:cNvSpPr txBox="1"/>
              <p:nvPr/>
            </p:nvSpPr>
            <p:spPr>
              <a:xfrm>
                <a:off x="-75043" y="-204898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9am</a:t>
                </a:r>
              </a:p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to</a:t>
                </a:r>
              </a:p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10:10am</a:t>
                </a:r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>
              <a:off x="190271" y="3779843"/>
              <a:ext cx="1634078" cy="1634078"/>
              <a:chOff x="-243963" y="-293712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-243963" y="-293712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914D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" name="TextBox 51"/>
              <p:cNvSpPr txBox="1"/>
              <p:nvPr/>
            </p:nvSpPr>
            <p:spPr>
              <a:xfrm>
                <a:off x="-167763" y="-255612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10:45am</a:t>
                </a:r>
              </a:p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to</a:t>
                </a:r>
              </a:p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15:35pm</a:t>
                </a:r>
              </a:p>
            </p:txBody>
          </p:sp>
        </p:grpSp>
        <p:grpSp>
          <p:nvGrpSpPr>
            <p:cNvPr id="52" name="Group 52"/>
            <p:cNvGrpSpPr/>
            <p:nvPr/>
          </p:nvGrpSpPr>
          <p:grpSpPr>
            <a:xfrm>
              <a:off x="190271" y="6333099"/>
              <a:ext cx="1634078" cy="1634078"/>
              <a:chOff x="-243963" y="-481127"/>
              <a:chExt cx="812800" cy="812800"/>
            </a:xfrm>
          </p:grpSpPr>
          <p:sp>
            <p:nvSpPr>
              <p:cNvPr id="53" name="Freeform 53"/>
              <p:cNvSpPr/>
              <p:nvPr/>
            </p:nvSpPr>
            <p:spPr>
              <a:xfrm>
                <a:off x="-243963" y="-481127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914D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" name="TextBox 54"/>
              <p:cNvSpPr txBox="1"/>
              <p:nvPr/>
            </p:nvSpPr>
            <p:spPr>
              <a:xfrm>
                <a:off x="-167764" y="-443027"/>
                <a:ext cx="660400" cy="6985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15:35pm</a:t>
                </a:r>
              </a:p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to</a:t>
                </a:r>
              </a:p>
              <a:p>
                <a:pPr algn="ctr">
                  <a:lnSpc>
                    <a:spcPts val="2317"/>
                  </a:lnSpc>
                </a:pPr>
                <a:r>
                  <a:rPr lang="en-US" sz="1655" b="1" spc="-18" dirty="0">
                    <a:solidFill>
                      <a:srgbClr val="FFFFFF"/>
                    </a:solidFill>
                    <a:latin typeface="Open Sans Ultra-Bold"/>
                    <a:ea typeface="Open Sans Ultra-Bold"/>
                    <a:cs typeface="Open Sans Ultra-Bold"/>
                    <a:sym typeface="Open Sans Ultra-Bold"/>
                  </a:rPr>
                  <a:t>16:50pm</a:t>
                </a:r>
              </a:p>
            </p:txBody>
          </p:sp>
        </p:grpSp>
        <p:sp>
          <p:nvSpPr>
            <p:cNvPr id="55" name="TextBox 55"/>
            <p:cNvSpPr txBox="1"/>
            <p:nvPr/>
          </p:nvSpPr>
          <p:spPr>
            <a:xfrm>
              <a:off x="3028468" y="-76200"/>
              <a:ext cx="3868063" cy="8483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346"/>
                </a:lnSpc>
              </a:pPr>
              <a:r>
                <a:rPr lang="en-US" sz="3818" b="1">
                  <a:solidFill>
                    <a:srgbClr val="FFFFFF"/>
                  </a:solidFill>
                  <a:latin typeface="Open Sans Ultra-Bold"/>
                  <a:ea typeface="Open Sans Ultra-Bold"/>
                  <a:cs typeface="Open Sans Ultra-Bold"/>
                  <a:sym typeface="Open Sans Ultra-Bold"/>
                </a:rPr>
                <a:t>Wednesday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5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1712053" y="1152525"/>
            <a:ext cx="5491726" cy="24763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643"/>
              </a:lnSpc>
            </a:pPr>
            <a:r>
              <a:rPr lang="en-US" sz="9097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Industry</a:t>
            </a:r>
          </a:p>
          <a:p>
            <a:pPr algn="ctr">
              <a:lnSpc>
                <a:spcPts val="9643"/>
              </a:lnSpc>
            </a:pPr>
            <a:r>
              <a:rPr lang="en-US" sz="9097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Talks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1028700" y="5204085"/>
            <a:ext cx="6858432" cy="1457858"/>
            <a:chOff x="0" y="0"/>
            <a:chExt cx="1787411" cy="37994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787411" cy="379940"/>
            </a:xfrm>
            <a:custGeom>
              <a:avLst/>
              <a:gdLst/>
              <a:ahLst/>
              <a:cxnLst/>
              <a:rect l="l" t="t" r="r" b="b"/>
              <a:pathLst>
                <a:path w="1787411" h="379940">
                  <a:moveTo>
                    <a:pt x="22576" y="0"/>
                  </a:moveTo>
                  <a:lnTo>
                    <a:pt x="1764835" y="0"/>
                  </a:lnTo>
                  <a:cubicBezTo>
                    <a:pt x="1777303" y="0"/>
                    <a:pt x="1787411" y="10108"/>
                    <a:pt x="1787411" y="22576"/>
                  </a:cubicBezTo>
                  <a:lnTo>
                    <a:pt x="1787411" y="357363"/>
                  </a:lnTo>
                  <a:cubicBezTo>
                    <a:pt x="1787411" y="363351"/>
                    <a:pt x="1785032" y="369093"/>
                    <a:pt x="1780798" y="373327"/>
                  </a:cubicBezTo>
                  <a:cubicBezTo>
                    <a:pt x="1776564" y="377561"/>
                    <a:pt x="1770822" y="379940"/>
                    <a:pt x="1764835" y="379940"/>
                  </a:cubicBezTo>
                  <a:lnTo>
                    <a:pt x="22576" y="379940"/>
                  </a:lnTo>
                  <a:cubicBezTo>
                    <a:pt x="16589" y="379940"/>
                    <a:pt x="10846" y="377561"/>
                    <a:pt x="6612" y="373327"/>
                  </a:cubicBezTo>
                  <a:cubicBezTo>
                    <a:pt x="2379" y="369093"/>
                    <a:pt x="0" y="363351"/>
                    <a:pt x="0" y="357363"/>
                  </a:cubicBezTo>
                  <a:lnTo>
                    <a:pt x="0" y="22576"/>
                  </a:lnTo>
                  <a:cubicBezTo>
                    <a:pt x="0" y="16589"/>
                    <a:pt x="2379" y="10846"/>
                    <a:pt x="6612" y="6612"/>
                  </a:cubicBezTo>
                  <a:cubicBezTo>
                    <a:pt x="10846" y="2379"/>
                    <a:pt x="16589" y="0"/>
                    <a:pt x="22576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1787411" cy="4180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028700" y="7142403"/>
            <a:ext cx="6858432" cy="1457858"/>
            <a:chOff x="0" y="0"/>
            <a:chExt cx="1787411" cy="37994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787411" cy="379940"/>
            </a:xfrm>
            <a:custGeom>
              <a:avLst/>
              <a:gdLst/>
              <a:ahLst/>
              <a:cxnLst/>
              <a:rect l="l" t="t" r="r" b="b"/>
              <a:pathLst>
                <a:path w="1787411" h="379940">
                  <a:moveTo>
                    <a:pt x="22576" y="0"/>
                  </a:moveTo>
                  <a:lnTo>
                    <a:pt x="1764835" y="0"/>
                  </a:lnTo>
                  <a:cubicBezTo>
                    <a:pt x="1777303" y="0"/>
                    <a:pt x="1787411" y="10108"/>
                    <a:pt x="1787411" y="22576"/>
                  </a:cubicBezTo>
                  <a:lnTo>
                    <a:pt x="1787411" y="357363"/>
                  </a:lnTo>
                  <a:cubicBezTo>
                    <a:pt x="1787411" y="363351"/>
                    <a:pt x="1785032" y="369093"/>
                    <a:pt x="1780798" y="373327"/>
                  </a:cubicBezTo>
                  <a:cubicBezTo>
                    <a:pt x="1776564" y="377561"/>
                    <a:pt x="1770822" y="379940"/>
                    <a:pt x="1764835" y="379940"/>
                  </a:cubicBezTo>
                  <a:lnTo>
                    <a:pt x="22576" y="379940"/>
                  </a:lnTo>
                  <a:cubicBezTo>
                    <a:pt x="16589" y="379940"/>
                    <a:pt x="10846" y="377561"/>
                    <a:pt x="6612" y="373327"/>
                  </a:cubicBezTo>
                  <a:cubicBezTo>
                    <a:pt x="2379" y="369093"/>
                    <a:pt x="0" y="363351"/>
                    <a:pt x="0" y="357363"/>
                  </a:cubicBezTo>
                  <a:lnTo>
                    <a:pt x="0" y="22576"/>
                  </a:lnTo>
                  <a:cubicBezTo>
                    <a:pt x="0" y="16589"/>
                    <a:pt x="2379" y="10846"/>
                    <a:pt x="6612" y="6612"/>
                  </a:cubicBezTo>
                  <a:cubicBezTo>
                    <a:pt x="10846" y="2379"/>
                    <a:pt x="16589" y="0"/>
                    <a:pt x="22576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1787411" cy="4180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478173" y="5496620"/>
            <a:ext cx="5959486" cy="825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43"/>
              </a:lnSpc>
              <a:spcBef>
                <a:spcPct val="0"/>
              </a:spcBef>
            </a:pPr>
            <a:r>
              <a:rPr lang="en-US" sz="2388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NVIDIA</a:t>
            </a:r>
            <a:r>
              <a:rPr lang="en-US" sz="2388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Compute Update and Recent Developments in HPC Software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478173" y="7434937"/>
            <a:ext cx="5661255" cy="825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43"/>
              </a:lnSpc>
              <a:spcBef>
                <a:spcPct val="0"/>
              </a:spcBef>
            </a:pPr>
            <a:r>
              <a:rPr lang="en-US" sz="2388" b="1" dirty="0" err="1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Cerabyte</a:t>
            </a:r>
            <a:r>
              <a:rPr lang="en-US" sz="2388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Ceramic Glass Storage Technology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7277033" y="5296422"/>
            <a:ext cx="1225559" cy="1225559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914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7"/>
                </a:lnSpc>
              </a:pPr>
              <a:r>
                <a:rPr lang="en-US" sz="1655" b="1" spc="-18">
                  <a:solidFill>
                    <a:srgbClr val="FFFFFF"/>
                  </a:solidFill>
                  <a:latin typeface="Open Sans Ultra-Bold"/>
                  <a:ea typeface="Open Sans Ultra-Bold"/>
                  <a:cs typeface="Open Sans Ultra-Bold"/>
                  <a:sym typeface="Open Sans Ultra-Bold"/>
                </a:rPr>
                <a:t>15:05pm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7274352" y="7258552"/>
            <a:ext cx="1225559" cy="1225559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914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7"/>
                </a:lnSpc>
              </a:pPr>
              <a:r>
                <a:rPr lang="en-US" sz="1655" b="1" spc="-18" dirty="0">
                  <a:solidFill>
                    <a:srgbClr val="FFFFFF"/>
                  </a:solidFill>
                  <a:latin typeface="Open Sans Ultra-Bold"/>
                  <a:ea typeface="Open Sans Ultra-Bold"/>
                  <a:cs typeface="Open Sans Ultra-Bold"/>
                  <a:sym typeface="Open Sans Ultra-Bold"/>
                </a:rPr>
                <a:t>16:25pm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3421949" y="4121911"/>
            <a:ext cx="2071934" cy="655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46"/>
              </a:lnSpc>
            </a:pPr>
            <a:r>
              <a:rPr lang="en-US" sz="3818" b="1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Tuesday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9333037" y="2054826"/>
            <a:ext cx="6858432" cy="908148"/>
            <a:chOff x="0" y="0"/>
            <a:chExt cx="1787411" cy="236677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1787411" cy="236677"/>
            </a:xfrm>
            <a:custGeom>
              <a:avLst/>
              <a:gdLst/>
              <a:ahLst/>
              <a:cxnLst/>
              <a:rect l="l" t="t" r="r" b="b"/>
              <a:pathLst>
                <a:path w="1787411" h="236677">
                  <a:moveTo>
                    <a:pt x="22576" y="0"/>
                  </a:moveTo>
                  <a:lnTo>
                    <a:pt x="1764835" y="0"/>
                  </a:lnTo>
                  <a:cubicBezTo>
                    <a:pt x="1777303" y="0"/>
                    <a:pt x="1787411" y="10108"/>
                    <a:pt x="1787411" y="22576"/>
                  </a:cubicBezTo>
                  <a:lnTo>
                    <a:pt x="1787411" y="214101"/>
                  </a:lnTo>
                  <a:cubicBezTo>
                    <a:pt x="1787411" y="220088"/>
                    <a:pt x="1785032" y="225831"/>
                    <a:pt x="1780798" y="230065"/>
                  </a:cubicBezTo>
                  <a:cubicBezTo>
                    <a:pt x="1776564" y="234299"/>
                    <a:pt x="1770822" y="236677"/>
                    <a:pt x="1764835" y="236677"/>
                  </a:cubicBezTo>
                  <a:lnTo>
                    <a:pt x="22576" y="236677"/>
                  </a:lnTo>
                  <a:cubicBezTo>
                    <a:pt x="16589" y="236677"/>
                    <a:pt x="10846" y="234299"/>
                    <a:pt x="6612" y="230065"/>
                  </a:cubicBezTo>
                  <a:cubicBezTo>
                    <a:pt x="2379" y="225831"/>
                    <a:pt x="0" y="220088"/>
                    <a:pt x="0" y="214101"/>
                  </a:cubicBezTo>
                  <a:lnTo>
                    <a:pt x="0" y="22576"/>
                  </a:lnTo>
                  <a:cubicBezTo>
                    <a:pt x="0" y="16589"/>
                    <a:pt x="2379" y="10846"/>
                    <a:pt x="6612" y="6612"/>
                  </a:cubicBezTo>
                  <a:cubicBezTo>
                    <a:pt x="10846" y="2379"/>
                    <a:pt x="16589" y="0"/>
                    <a:pt x="22576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38100"/>
              <a:ext cx="1787411" cy="27477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9333037" y="3365378"/>
            <a:ext cx="6858432" cy="956202"/>
            <a:chOff x="0" y="0"/>
            <a:chExt cx="1787411" cy="249201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1787411" cy="249201"/>
            </a:xfrm>
            <a:custGeom>
              <a:avLst/>
              <a:gdLst/>
              <a:ahLst/>
              <a:cxnLst/>
              <a:rect l="l" t="t" r="r" b="b"/>
              <a:pathLst>
                <a:path w="1787411" h="249201">
                  <a:moveTo>
                    <a:pt x="22576" y="0"/>
                  </a:moveTo>
                  <a:lnTo>
                    <a:pt x="1764835" y="0"/>
                  </a:lnTo>
                  <a:cubicBezTo>
                    <a:pt x="1777303" y="0"/>
                    <a:pt x="1787411" y="10108"/>
                    <a:pt x="1787411" y="22576"/>
                  </a:cubicBezTo>
                  <a:lnTo>
                    <a:pt x="1787411" y="226624"/>
                  </a:lnTo>
                  <a:cubicBezTo>
                    <a:pt x="1787411" y="232612"/>
                    <a:pt x="1785032" y="238354"/>
                    <a:pt x="1780798" y="242588"/>
                  </a:cubicBezTo>
                  <a:cubicBezTo>
                    <a:pt x="1776564" y="246822"/>
                    <a:pt x="1770822" y="249201"/>
                    <a:pt x="1764835" y="249201"/>
                  </a:cubicBezTo>
                  <a:lnTo>
                    <a:pt x="22576" y="249201"/>
                  </a:lnTo>
                  <a:cubicBezTo>
                    <a:pt x="16589" y="249201"/>
                    <a:pt x="10846" y="246822"/>
                    <a:pt x="6612" y="242588"/>
                  </a:cubicBezTo>
                  <a:cubicBezTo>
                    <a:pt x="2379" y="238354"/>
                    <a:pt x="0" y="232612"/>
                    <a:pt x="0" y="226624"/>
                  </a:cubicBezTo>
                  <a:lnTo>
                    <a:pt x="0" y="22576"/>
                  </a:lnTo>
                  <a:cubicBezTo>
                    <a:pt x="0" y="16589"/>
                    <a:pt x="2379" y="10846"/>
                    <a:pt x="6612" y="6612"/>
                  </a:cubicBezTo>
                  <a:cubicBezTo>
                    <a:pt x="10846" y="2379"/>
                    <a:pt x="16589" y="0"/>
                    <a:pt x="22576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-38100"/>
              <a:ext cx="1787411" cy="2873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25" name="TextBox 25"/>
          <p:cNvSpPr txBox="1"/>
          <p:nvPr/>
        </p:nvSpPr>
        <p:spPr>
          <a:xfrm>
            <a:off x="10649007" y="2282056"/>
            <a:ext cx="4431799" cy="3964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3343"/>
              </a:lnSpc>
              <a:spcBef>
                <a:spcPct val="0"/>
              </a:spcBef>
            </a:pPr>
            <a:r>
              <a:rPr lang="en-US" sz="2388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Micron</a:t>
            </a:r>
            <a:r>
              <a:rPr lang="en-US" sz="2388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CXL and SSD Solutions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9703600" y="3629046"/>
            <a:ext cx="6193326" cy="406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43"/>
              </a:lnSpc>
              <a:spcBef>
                <a:spcPct val="0"/>
              </a:spcBef>
            </a:pPr>
            <a:r>
              <a:rPr lang="en-US" sz="2388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Intel </a:t>
            </a:r>
            <a:r>
              <a:rPr lang="en-US" sz="2388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Solutions on AI and HPC Convergence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16033741" y="1869396"/>
            <a:ext cx="1225559" cy="1225559"/>
            <a:chOff x="0" y="0"/>
            <a:chExt cx="812800" cy="8128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914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7"/>
                </a:lnSpc>
              </a:pPr>
              <a:r>
                <a:rPr lang="en-US" sz="1655" b="1" spc="-18">
                  <a:solidFill>
                    <a:srgbClr val="FFFFFF"/>
                  </a:solidFill>
                  <a:latin typeface="Open Sans Ultra-Bold"/>
                  <a:ea typeface="Open Sans Ultra-Bold"/>
                  <a:cs typeface="Open Sans Ultra-Bold"/>
                  <a:sym typeface="Open Sans Ultra-Bold"/>
                </a:rPr>
                <a:t>11am</a:t>
              </a: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16033741" y="3237829"/>
            <a:ext cx="1225559" cy="1225559"/>
            <a:chOff x="0" y="0"/>
            <a:chExt cx="812800" cy="8128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914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7"/>
                </a:lnSpc>
              </a:pPr>
              <a:r>
                <a:rPr lang="en-US" sz="1655" b="1" spc="-18">
                  <a:solidFill>
                    <a:srgbClr val="FFFFFF"/>
                  </a:solidFill>
                  <a:latin typeface="Open Sans Ultra-Bold"/>
                  <a:ea typeface="Open Sans Ultra-Bold"/>
                  <a:cs typeface="Open Sans Ultra-Bold"/>
                  <a:sym typeface="Open Sans Ultra-Bold"/>
                </a:rPr>
                <a:t>11:45am</a:t>
              </a:r>
            </a:p>
          </p:txBody>
        </p:sp>
      </p:grpSp>
      <p:sp>
        <p:nvSpPr>
          <p:cNvPr id="33" name="TextBox 33"/>
          <p:cNvSpPr txBox="1"/>
          <p:nvPr/>
        </p:nvSpPr>
        <p:spPr>
          <a:xfrm>
            <a:off x="11270235" y="972652"/>
            <a:ext cx="2984036" cy="655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46"/>
              </a:lnSpc>
            </a:pPr>
            <a:r>
              <a:rPr lang="en-US" sz="3818" b="1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Wednesday</a:t>
            </a:r>
          </a:p>
        </p:txBody>
      </p:sp>
      <p:grpSp>
        <p:nvGrpSpPr>
          <p:cNvPr id="34" name="Group 34"/>
          <p:cNvGrpSpPr/>
          <p:nvPr/>
        </p:nvGrpSpPr>
        <p:grpSpPr>
          <a:xfrm>
            <a:off x="9333037" y="4738243"/>
            <a:ext cx="6858432" cy="1686458"/>
            <a:chOff x="0" y="0"/>
            <a:chExt cx="1787411" cy="439516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1787411" cy="439516"/>
            </a:xfrm>
            <a:custGeom>
              <a:avLst/>
              <a:gdLst/>
              <a:ahLst/>
              <a:cxnLst/>
              <a:rect l="l" t="t" r="r" b="b"/>
              <a:pathLst>
                <a:path w="1787411" h="439516">
                  <a:moveTo>
                    <a:pt x="22576" y="0"/>
                  </a:moveTo>
                  <a:lnTo>
                    <a:pt x="1764835" y="0"/>
                  </a:lnTo>
                  <a:cubicBezTo>
                    <a:pt x="1777303" y="0"/>
                    <a:pt x="1787411" y="10108"/>
                    <a:pt x="1787411" y="22576"/>
                  </a:cubicBezTo>
                  <a:lnTo>
                    <a:pt x="1787411" y="416940"/>
                  </a:lnTo>
                  <a:cubicBezTo>
                    <a:pt x="1787411" y="422928"/>
                    <a:pt x="1785032" y="428670"/>
                    <a:pt x="1780798" y="432904"/>
                  </a:cubicBezTo>
                  <a:cubicBezTo>
                    <a:pt x="1776564" y="437138"/>
                    <a:pt x="1770822" y="439516"/>
                    <a:pt x="1764835" y="439516"/>
                  </a:cubicBezTo>
                  <a:lnTo>
                    <a:pt x="22576" y="439516"/>
                  </a:lnTo>
                  <a:cubicBezTo>
                    <a:pt x="10108" y="439516"/>
                    <a:pt x="0" y="429409"/>
                    <a:pt x="0" y="416940"/>
                  </a:cubicBezTo>
                  <a:lnTo>
                    <a:pt x="0" y="22576"/>
                  </a:lnTo>
                  <a:cubicBezTo>
                    <a:pt x="0" y="16589"/>
                    <a:pt x="2379" y="10846"/>
                    <a:pt x="6612" y="6612"/>
                  </a:cubicBezTo>
                  <a:cubicBezTo>
                    <a:pt x="10846" y="2379"/>
                    <a:pt x="16589" y="0"/>
                    <a:pt x="22576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38100"/>
              <a:ext cx="1787411" cy="47761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37" name="TextBox 37"/>
          <p:cNvSpPr txBox="1"/>
          <p:nvPr/>
        </p:nvSpPr>
        <p:spPr>
          <a:xfrm>
            <a:off x="9703600" y="4935527"/>
            <a:ext cx="6193326" cy="12442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43"/>
              </a:lnSpc>
              <a:spcBef>
                <a:spcPct val="0"/>
              </a:spcBef>
            </a:pPr>
            <a:r>
              <a:rPr lang="en-US" sz="2388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Evaluating HPC Architectures for Scientific Computing in </a:t>
            </a:r>
            <a:r>
              <a:rPr lang="en-US" sz="2388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E4</a:t>
            </a:r>
            <a:r>
              <a:rPr lang="en-US" sz="2388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: Performance, Scalability, and Energy Efficiency</a:t>
            </a:r>
          </a:p>
        </p:txBody>
      </p:sp>
      <p:grpSp>
        <p:nvGrpSpPr>
          <p:cNvPr id="38" name="Group 38"/>
          <p:cNvGrpSpPr/>
          <p:nvPr/>
        </p:nvGrpSpPr>
        <p:grpSpPr>
          <a:xfrm>
            <a:off x="16033741" y="4954232"/>
            <a:ext cx="1225559" cy="1225559"/>
            <a:chOff x="0" y="0"/>
            <a:chExt cx="812800" cy="812800"/>
          </a:xfrm>
        </p:grpSpPr>
        <p:sp>
          <p:nvSpPr>
            <p:cNvPr id="39" name="Freeform 3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914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7"/>
                </a:lnSpc>
              </a:pPr>
              <a:r>
                <a:rPr lang="en-US" sz="1655" b="1" spc="-18">
                  <a:solidFill>
                    <a:srgbClr val="FFFFFF"/>
                  </a:solidFill>
                  <a:latin typeface="Open Sans Ultra-Bold"/>
                  <a:ea typeface="Open Sans Ultra-Bold"/>
                  <a:cs typeface="Open Sans Ultra-Bold"/>
                  <a:sym typeface="Open Sans Ultra-Bold"/>
                </a:rPr>
                <a:t>12:50pm</a:t>
              </a:r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9213329" y="7259379"/>
            <a:ext cx="6858432" cy="956202"/>
            <a:chOff x="0" y="0"/>
            <a:chExt cx="1787411" cy="249201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1787411" cy="249201"/>
            </a:xfrm>
            <a:custGeom>
              <a:avLst/>
              <a:gdLst/>
              <a:ahLst/>
              <a:cxnLst/>
              <a:rect l="l" t="t" r="r" b="b"/>
              <a:pathLst>
                <a:path w="1787411" h="249201">
                  <a:moveTo>
                    <a:pt x="22576" y="0"/>
                  </a:moveTo>
                  <a:lnTo>
                    <a:pt x="1764835" y="0"/>
                  </a:lnTo>
                  <a:cubicBezTo>
                    <a:pt x="1777303" y="0"/>
                    <a:pt x="1787411" y="10108"/>
                    <a:pt x="1787411" y="22576"/>
                  </a:cubicBezTo>
                  <a:lnTo>
                    <a:pt x="1787411" y="226624"/>
                  </a:lnTo>
                  <a:cubicBezTo>
                    <a:pt x="1787411" y="232612"/>
                    <a:pt x="1785032" y="238354"/>
                    <a:pt x="1780798" y="242588"/>
                  </a:cubicBezTo>
                  <a:cubicBezTo>
                    <a:pt x="1776564" y="246822"/>
                    <a:pt x="1770822" y="249201"/>
                    <a:pt x="1764835" y="249201"/>
                  </a:cubicBezTo>
                  <a:lnTo>
                    <a:pt x="22576" y="249201"/>
                  </a:lnTo>
                  <a:cubicBezTo>
                    <a:pt x="16589" y="249201"/>
                    <a:pt x="10846" y="246822"/>
                    <a:pt x="6612" y="242588"/>
                  </a:cubicBezTo>
                  <a:cubicBezTo>
                    <a:pt x="2379" y="238354"/>
                    <a:pt x="0" y="232612"/>
                    <a:pt x="0" y="226624"/>
                  </a:cubicBezTo>
                  <a:lnTo>
                    <a:pt x="0" y="22576"/>
                  </a:lnTo>
                  <a:cubicBezTo>
                    <a:pt x="0" y="16589"/>
                    <a:pt x="2379" y="10846"/>
                    <a:pt x="6612" y="6612"/>
                  </a:cubicBezTo>
                  <a:cubicBezTo>
                    <a:pt x="10846" y="2379"/>
                    <a:pt x="16589" y="0"/>
                    <a:pt x="22576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0" y="-38100"/>
              <a:ext cx="1787411" cy="2873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51" name="TextBox 51"/>
          <p:cNvSpPr txBox="1"/>
          <p:nvPr/>
        </p:nvSpPr>
        <p:spPr>
          <a:xfrm>
            <a:off x="9552071" y="7304093"/>
            <a:ext cx="6193326" cy="8200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43"/>
              </a:lnSpc>
              <a:spcBef>
                <a:spcPct val="0"/>
              </a:spcBef>
            </a:pPr>
            <a:r>
              <a:rPr lang="en-GB" sz="24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AI for Source Code: A Practitioner’s Insights into Automating DevOps at </a:t>
            </a:r>
            <a:r>
              <a:rPr lang="en-GB" sz="2400" b="1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Oracle</a:t>
            </a:r>
            <a:endParaRPr lang="en-US" sz="2388" b="1" dirty="0">
              <a:solidFill>
                <a:schemeClr val="bg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52" name="Group 52"/>
          <p:cNvGrpSpPr/>
          <p:nvPr/>
        </p:nvGrpSpPr>
        <p:grpSpPr>
          <a:xfrm>
            <a:off x="15954321" y="7113187"/>
            <a:ext cx="1225559" cy="1225558"/>
            <a:chOff x="0" y="-714944"/>
            <a:chExt cx="812800" cy="812800"/>
          </a:xfrm>
        </p:grpSpPr>
        <p:sp>
          <p:nvSpPr>
            <p:cNvPr id="53" name="Freeform 53"/>
            <p:cNvSpPr/>
            <p:nvPr/>
          </p:nvSpPr>
          <p:spPr>
            <a:xfrm>
              <a:off x="0" y="-714944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914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82938" y="-678469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7"/>
                </a:lnSpc>
              </a:pPr>
              <a:r>
                <a:rPr lang="en-US" sz="1655" b="1" spc="-18" dirty="0">
                  <a:solidFill>
                    <a:srgbClr val="FFFFFF"/>
                  </a:solidFill>
                  <a:latin typeface="Open Sans Ultra-Bold"/>
                  <a:ea typeface="Open Sans Ultra-Bold"/>
                  <a:cs typeface="Open Sans Ultra-Bold"/>
                  <a:sym typeface="Open Sans Ultra-Bold"/>
                </a:rPr>
                <a:t>14:10pm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15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3489"/>
            <a:ext cx="18288000" cy="10290489"/>
          </a:xfrm>
          <a:custGeom>
            <a:avLst/>
            <a:gdLst/>
            <a:ahLst/>
            <a:cxnLst/>
            <a:rect l="l" t="t" r="r" b="b"/>
            <a:pathLst>
              <a:path w="18288000" h="10290489">
                <a:moveTo>
                  <a:pt x="0" y="0"/>
                </a:moveTo>
                <a:lnTo>
                  <a:pt x="18288000" y="0"/>
                </a:lnTo>
                <a:lnTo>
                  <a:pt x="18288000" y="10290489"/>
                </a:lnTo>
                <a:lnTo>
                  <a:pt x="0" y="1029048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1000"/>
            </a:blip>
            <a:stretch>
              <a:fillRect t="-18404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2268963" y="1133475"/>
            <a:ext cx="13750074" cy="10173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840"/>
              </a:lnSpc>
            </a:pPr>
            <a:r>
              <a:rPr lang="en-US" sz="7396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Don’t forget to network!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1765551" y="2490275"/>
            <a:ext cx="7597836" cy="2959646"/>
            <a:chOff x="0" y="0"/>
            <a:chExt cx="10130448" cy="3946195"/>
          </a:xfrm>
        </p:grpSpPr>
        <p:grpSp>
          <p:nvGrpSpPr>
            <p:cNvPr id="5" name="Group 5"/>
            <p:cNvGrpSpPr/>
            <p:nvPr/>
          </p:nvGrpSpPr>
          <p:grpSpPr>
            <a:xfrm>
              <a:off x="0" y="0"/>
              <a:ext cx="10130448" cy="3946195"/>
              <a:chOff x="0" y="0"/>
              <a:chExt cx="1980111" cy="771328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1980111" cy="771328"/>
              </a:xfrm>
              <a:custGeom>
                <a:avLst/>
                <a:gdLst/>
                <a:ahLst/>
                <a:cxnLst/>
                <a:rect l="l" t="t" r="r" b="b"/>
                <a:pathLst>
                  <a:path w="1980111" h="771328">
                    <a:moveTo>
                      <a:pt x="20379" y="0"/>
                    </a:moveTo>
                    <a:lnTo>
                      <a:pt x="1959732" y="0"/>
                    </a:lnTo>
                    <a:cubicBezTo>
                      <a:pt x="1965136" y="0"/>
                      <a:pt x="1970320" y="2147"/>
                      <a:pt x="1974142" y="5969"/>
                    </a:cubicBezTo>
                    <a:cubicBezTo>
                      <a:pt x="1977964" y="9791"/>
                      <a:pt x="1980111" y="14974"/>
                      <a:pt x="1980111" y="20379"/>
                    </a:cubicBezTo>
                    <a:lnTo>
                      <a:pt x="1980111" y="750949"/>
                    </a:lnTo>
                    <a:cubicBezTo>
                      <a:pt x="1980111" y="756354"/>
                      <a:pt x="1977964" y="761538"/>
                      <a:pt x="1974142" y="765359"/>
                    </a:cubicBezTo>
                    <a:cubicBezTo>
                      <a:pt x="1970320" y="769181"/>
                      <a:pt x="1965136" y="771328"/>
                      <a:pt x="1959732" y="771328"/>
                    </a:cubicBezTo>
                    <a:lnTo>
                      <a:pt x="20379" y="771328"/>
                    </a:lnTo>
                    <a:cubicBezTo>
                      <a:pt x="14974" y="771328"/>
                      <a:pt x="9791" y="769181"/>
                      <a:pt x="5969" y="765359"/>
                    </a:cubicBezTo>
                    <a:cubicBezTo>
                      <a:pt x="2147" y="761538"/>
                      <a:pt x="0" y="756354"/>
                      <a:pt x="0" y="750949"/>
                    </a:cubicBezTo>
                    <a:lnTo>
                      <a:pt x="0" y="20379"/>
                    </a:lnTo>
                    <a:cubicBezTo>
                      <a:pt x="0" y="14974"/>
                      <a:pt x="2147" y="9791"/>
                      <a:pt x="5969" y="5969"/>
                    </a:cubicBezTo>
                    <a:cubicBezTo>
                      <a:pt x="9791" y="2147"/>
                      <a:pt x="14974" y="0"/>
                      <a:pt x="20379" y="0"/>
                    </a:cubicBezTo>
                    <a:close/>
                  </a:path>
                </a:pathLst>
              </a:custGeom>
              <a:solidFill>
                <a:srgbClr val="011542"/>
              </a:solidFill>
              <a:ln w="19050" cap="sq">
                <a:solidFill>
                  <a:srgbClr val="FFFFFF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" name="TextBox 7"/>
              <p:cNvSpPr txBox="1"/>
              <p:nvPr/>
            </p:nvSpPr>
            <p:spPr>
              <a:xfrm>
                <a:off x="0" y="-38100"/>
                <a:ext cx="1980111" cy="80942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157"/>
                  </a:lnSpc>
                </a:pPr>
                <a:endParaRPr/>
              </a:p>
            </p:txBody>
          </p:sp>
        </p:grpSp>
        <p:sp>
          <p:nvSpPr>
            <p:cNvPr id="8" name="TextBox 8"/>
            <p:cNvSpPr txBox="1"/>
            <p:nvPr/>
          </p:nvSpPr>
          <p:spPr>
            <a:xfrm>
              <a:off x="207103" y="509698"/>
              <a:ext cx="9716242" cy="28696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88"/>
                </a:lnSpc>
              </a:pPr>
              <a:r>
                <a:rPr lang="en-US" sz="2373" dirty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The goal of the annual CERN openlab technical </a:t>
              </a:r>
              <a:r>
                <a:rPr lang="en-US" sz="2373" dirty="0" err="1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wokshop</a:t>
              </a:r>
              <a:r>
                <a:rPr lang="en-US" sz="2373" dirty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 is to </a:t>
              </a:r>
              <a:r>
                <a:rPr lang="en-US" sz="2373" b="1" dirty="0">
                  <a:solidFill>
                    <a:srgbClr val="FFFFFF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promote networking, create links between CERN, industry and research industries</a:t>
              </a:r>
              <a:r>
                <a:rPr lang="en-US" sz="2373" dirty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. Moments for networking: lunch, coffee breaks, poster sessions and networking cocktail.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2465468" y="8374690"/>
            <a:ext cx="5332003" cy="1035274"/>
            <a:chOff x="0" y="0"/>
            <a:chExt cx="1389600" cy="269808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389600" cy="269808"/>
            </a:xfrm>
            <a:custGeom>
              <a:avLst/>
              <a:gdLst/>
              <a:ahLst/>
              <a:cxnLst/>
              <a:rect l="l" t="t" r="r" b="b"/>
              <a:pathLst>
                <a:path w="1389600" h="269808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240769"/>
                  </a:lnTo>
                  <a:cubicBezTo>
                    <a:pt x="1389600" y="256807"/>
                    <a:pt x="1376599" y="269808"/>
                    <a:pt x="1360561" y="269808"/>
                  </a:cubicBezTo>
                  <a:lnTo>
                    <a:pt x="29039" y="269808"/>
                  </a:lnTo>
                  <a:cubicBezTo>
                    <a:pt x="21338" y="269808"/>
                    <a:pt x="13951" y="266749"/>
                    <a:pt x="8505" y="261303"/>
                  </a:cubicBezTo>
                  <a:cubicBezTo>
                    <a:pt x="3060" y="255857"/>
                    <a:pt x="0" y="248470"/>
                    <a:pt x="0" y="240769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1389600" cy="3079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2767783" y="8667224"/>
            <a:ext cx="4727372" cy="406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43"/>
              </a:lnSpc>
              <a:spcBef>
                <a:spcPct val="0"/>
              </a:spcBef>
            </a:pPr>
            <a:r>
              <a:rPr lang="en-US" sz="238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Networking Cocktail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7437912" y="8279548"/>
            <a:ext cx="1225559" cy="1225559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914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7"/>
                </a:lnSpc>
              </a:pPr>
              <a:r>
                <a:rPr lang="en-US" sz="1655" b="1" spc="-18">
                  <a:solidFill>
                    <a:srgbClr val="FFFFFF"/>
                  </a:solidFill>
                  <a:latin typeface="Open Sans Ultra-Bold"/>
                  <a:ea typeface="Open Sans Ultra-Bold"/>
                  <a:cs typeface="Open Sans Ultra-Bold"/>
                  <a:sym typeface="Open Sans Ultra-Bold"/>
                </a:rPr>
                <a:t>17:45pm</a:t>
              </a:r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12195269" y="2609137"/>
            <a:ext cx="2971151" cy="655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46"/>
              </a:lnSpc>
            </a:pPr>
            <a:r>
              <a:rPr lang="en-US" sz="3818" b="1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Wednesday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945997" y="5836045"/>
            <a:ext cx="5236944" cy="655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46"/>
              </a:lnSpc>
            </a:pPr>
            <a:r>
              <a:rPr lang="en-US" sz="3818" b="1">
                <a:solidFill>
                  <a:srgbClr val="FFFFFF"/>
                </a:solidFill>
                <a:latin typeface="Open Sans Ultra-Bold"/>
                <a:ea typeface="Open Sans Ultra-Bold"/>
                <a:cs typeface="Open Sans Ultra-Bold"/>
                <a:sym typeface="Open Sans Ultra-Bold"/>
              </a:rPr>
              <a:t>Tuesday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2465468" y="6853762"/>
            <a:ext cx="5332003" cy="1035274"/>
            <a:chOff x="0" y="0"/>
            <a:chExt cx="1389600" cy="269808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389600" cy="269808"/>
            </a:xfrm>
            <a:custGeom>
              <a:avLst/>
              <a:gdLst/>
              <a:ahLst/>
              <a:cxnLst/>
              <a:rect l="l" t="t" r="r" b="b"/>
              <a:pathLst>
                <a:path w="1389600" h="269808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240769"/>
                  </a:lnTo>
                  <a:cubicBezTo>
                    <a:pt x="1389600" y="256807"/>
                    <a:pt x="1376599" y="269808"/>
                    <a:pt x="1360561" y="269808"/>
                  </a:cubicBezTo>
                  <a:lnTo>
                    <a:pt x="29039" y="269808"/>
                  </a:lnTo>
                  <a:cubicBezTo>
                    <a:pt x="21338" y="269808"/>
                    <a:pt x="13951" y="266749"/>
                    <a:pt x="8505" y="261303"/>
                  </a:cubicBezTo>
                  <a:cubicBezTo>
                    <a:pt x="3060" y="255857"/>
                    <a:pt x="0" y="248470"/>
                    <a:pt x="0" y="240769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1389600" cy="3079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2767783" y="7146297"/>
            <a:ext cx="4727372" cy="406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43"/>
              </a:lnSpc>
              <a:spcBef>
                <a:spcPct val="0"/>
              </a:spcBef>
            </a:pPr>
            <a:r>
              <a:rPr lang="en-US" sz="2388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Coffee Break &amp; </a:t>
            </a:r>
            <a:r>
              <a:rPr lang="en-US" sz="2388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Poster</a:t>
            </a:r>
            <a:r>
              <a:rPr lang="en-US" sz="2388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2388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Session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7437912" y="6758620"/>
            <a:ext cx="1225559" cy="1225559"/>
            <a:chOff x="0" y="0"/>
            <a:chExt cx="812800" cy="8128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914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7"/>
                </a:lnSpc>
              </a:pPr>
              <a:r>
                <a:rPr lang="en-US" sz="1655" b="1" spc="-18">
                  <a:solidFill>
                    <a:srgbClr val="FFFFFF"/>
                  </a:solidFill>
                  <a:latin typeface="Open Sans Ultra-Bold"/>
                  <a:ea typeface="Open Sans Ultra-Bold"/>
                  <a:cs typeface="Open Sans Ultra-Bold"/>
                  <a:sym typeface="Open Sans Ultra-Bold"/>
                </a:rPr>
                <a:t>15:40pm</a:t>
              </a: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10581843" y="6757826"/>
            <a:ext cx="5332003" cy="1035274"/>
            <a:chOff x="0" y="0"/>
            <a:chExt cx="1389600" cy="269808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1389600" cy="269808"/>
            </a:xfrm>
            <a:custGeom>
              <a:avLst/>
              <a:gdLst/>
              <a:ahLst/>
              <a:cxnLst/>
              <a:rect l="l" t="t" r="r" b="b"/>
              <a:pathLst>
                <a:path w="1389600" h="269808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240769"/>
                  </a:lnTo>
                  <a:cubicBezTo>
                    <a:pt x="1389600" y="256807"/>
                    <a:pt x="1376599" y="269808"/>
                    <a:pt x="1360561" y="269808"/>
                  </a:cubicBezTo>
                  <a:lnTo>
                    <a:pt x="29039" y="269808"/>
                  </a:lnTo>
                  <a:cubicBezTo>
                    <a:pt x="21338" y="269808"/>
                    <a:pt x="13951" y="266749"/>
                    <a:pt x="8505" y="261303"/>
                  </a:cubicBezTo>
                  <a:cubicBezTo>
                    <a:pt x="3060" y="255857"/>
                    <a:pt x="0" y="248470"/>
                    <a:pt x="0" y="240769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1389600" cy="3079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10884159" y="7050360"/>
            <a:ext cx="4727372" cy="406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43"/>
              </a:lnSpc>
              <a:spcBef>
                <a:spcPct val="0"/>
              </a:spcBef>
            </a:pPr>
            <a:r>
              <a:rPr lang="en-US" sz="2388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Lunch Break</a:t>
            </a:r>
          </a:p>
        </p:txBody>
      </p:sp>
      <p:grpSp>
        <p:nvGrpSpPr>
          <p:cNvPr id="29" name="Group 29"/>
          <p:cNvGrpSpPr/>
          <p:nvPr/>
        </p:nvGrpSpPr>
        <p:grpSpPr>
          <a:xfrm>
            <a:off x="15554287" y="6662683"/>
            <a:ext cx="1225559" cy="1225559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914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7"/>
                </a:lnSpc>
              </a:pPr>
              <a:r>
                <a:rPr lang="en-US" sz="1655" b="1" spc="-18">
                  <a:solidFill>
                    <a:srgbClr val="FFFFFF"/>
                  </a:solidFill>
                  <a:latin typeface="Open Sans Ultra-Bold"/>
                  <a:ea typeface="Open Sans Ultra-Bold"/>
                  <a:cs typeface="Open Sans Ultra-Bold"/>
                  <a:sym typeface="Open Sans Ultra-Bold"/>
                </a:rPr>
                <a:t>12:05pm</a:t>
              </a:r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10581843" y="5236898"/>
            <a:ext cx="5332003" cy="1035274"/>
            <a:chOff x="0" y="0"/>
            <a:chExt cx="1389600" cy="269808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1389600" cy="269808"/>
            </a:xfrm>
            <a:custGeom>
              <a:avLst/>
              <a:gdLst/>
              <a:ahLst/>
              <a:cxnLst/>
              <a:rect l="l" t="t" r="r" b="b"/>
              <a:pathLst>
                <a:path w="1389600" h="269808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240769"/>
                  </a:lnTo>
                  <a:cubicBezTo>
                    <a:pt x="1389600" y="256807"/>
                    <a:pt x="1376599" y="269808"/>
                    <a:pt x="1360561" y="269808"/>
                  </a:cubicBezTo>
                  <a:lnTo>
                    <a:pt x="29039" y="269808"/>
                  </a:lnTo>
                  <a:cubicBezTo>
                    <a:pt x="21338" y="269808"/>
                    <a:pt x="13951" y="266749"/>
                    <a:pt x="8505" y="261303"/>
                  </a:cubicBezTo>
                  <a:cubicBezTo>
                    <a:pt x="3060" y="255857"/>
                    <a:pt x="0" y="248470"/>
                    <a:pt x="0" y="240769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0" y="-38100"/>
              <a:ext cx="1389600" cy="3079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35" name="TextBox 35"/>
          <p:cNvSpPr txBox="1"/>
          <p:nvPr/>
        </p:nvSpPr>
        <p:spPr>
          <a:xfrm>
            <a:off x="10884159" y="5529432"/>
            <a:ext cx="4727372" cy="406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43"/>
              </a:lnSpc>
              <a:spcBef>
                <a:spcPct val="0"/>
              </a:spcBef>
            </a:pPr>
            <a:r>
              <a:rPr lang="en-US" sz="2388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Coffee Break &amp; </a:t>
            </a:r>
            <a:r>
              <a:rPr lang="en-US" sz="2388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Poster Session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15554287" y="5141756"/>
            <a:ext cx="1225559" cy="1225559"/>
            <a:chOff x="0" y="0"/>
            <a:chExt cx="812800" cy="8128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914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7"/>
                </a:lnSpc>
              </a:pPr>
              <a:r>
                <a:rPr lang="en-US" sz="1655" b="1" spc="-18">
                  <a:solidFill>
                    <a:srgbClr val="FFFFFF"/>
                  </a:solidFill>
                  <a:latin typeface="Open Sans Ultra-Bold"/>
                  <a:ea typeface="Open Sans Ultra-Bold"/>
                  <a:cs typeface="Open Sans Ultra-Bold"/>
                  <a:sym typeface="Open Sans Ultra-Bold"/>
                </a:rPr>
                <a:t>10:15am</a:t>
              </a:r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10581843" y="8278659"/>
            <a:ext cx="5332003" cy="1035274"/>
            <a:chOff x="0" y="0"/>
            <a:chExt cx="1389600" cy="269808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1389600" cy="269808"/>
            </a:xfrm>
            <a:custGeom>
              <a:avLst/>
              <a:gdLst/>
              <a:ahLst/>
              <a:cxnLst/>
              <a:rect l="l" t="t" r="r" b="b"/>
              <a:pathLst>
                <a:path w="1389600" h="269808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240769"/>
                  </a:lnTo>
                  <a:cubicBezTo>
                    <a:pt x="1389600" y="256807"/>
                    <a:pt x="1376599" y="269808"/>
                    <a:pt x="1360561" y="269808"/>
                  </a:cubicBezTo>
                  <a:lnTo>
                    <a:pt x="29039" y="269808"/>
                  </a:lnTo>
                  <a:cubicBezTo>
                    <a:pt x="21338" y="269808"/>
                    <a:pt x="13951" y="266749"/>
                    <a:pt x="8505" y="261303"/>
                  </a:cubicBezTo>
                  <a:cubicBezTo>
                    <a:pt x="3060" y="255857"/>
                    <a:pt x="0" y="248470"/>
                    <a:pt x="0" y="240769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0" y="-38100"/>
              <a:ext cx="1389600" cy="3079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42" name="TextBox 42"/>
          <p:cNvSpPr txBox="1"/>
          <p:nvPr/>
        </p:nvSpPr>
        <p:spPr>
          <a:xfrm>
            <a:off x="10884159" y="8571194"/>
            <a:ext cx="4727372" cy="406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43"/>
              </a:lnSpc>
              <a:spcBef>
                <a:spcPct val="0"/>
              </a:spcBef>
            </a:pPr>
            <a:r>
              <a:rPr lang="en-US" sz="2388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Coffee Break &amp; </a:t>
            </a:r>
            <a:r>
              <a:rPr lang="en-US" sz="2388" b="1" dirty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Poster Session</a:t>
            </a:r>
          </a:p>
        </p:txBody>
      </p:sp>
      <p:grpSp>
        <p:nvGrpSpPr>
          <p:cNvPr id="43" name="Group 43"/>
          <p:cNvGrpSpPr/>
          <p:nvPr/>
        </p:nvGrpSpPr>
        <p:grpSpPr>
          <a:xfrm>
            <a:off x="15554287" y="8183517"/>
            <a:ext cx="1225559" cy="1225559"/>
            <a:chOff x="0" y="0"/>
            <a:chExt cx="812800" cy="812800"/>
          </a:xfrm>
        </p:grpSpPr>
        <p:sp>
          <p:nvSpPr>
            <p:cNvPr id="44" name="Freeform 4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914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TextBox 45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7"/>
                </a:lnSpc>
              </a:pPr>
              <a:r>
                <a:rPr lang="en-US" sz="1655" b="1" spc="-18">
                  <a:solidFill>
                    <a:srgbClr val="FFFFFF"/>
                  </a:solidFill>
                  <a:latin typeface="Open Sans Ultra-Bold"/>
                  <a:ea typeface="Open Sans Ultra-Bold"/>
                  <a:cs typeface="Open Sans Ultra-Bold"/>
                  <a:sym typeface="Open Sans Ultra-Bold"/>
                </a:rPr>
                <a:t>14:35pm</a:t>
              </a:r>
            </a:p>
          </p:txBody>
        </p:sp>
      </p:grpSp>
      <p:grpSp>
        <p:nvGrpSpPr>
          <p:cNvPr id="46" name="Group 46"/>
          <p:cNvGrpSpPr/>
          <p:nvPr/>
        </p:nvGrpSpPr>
        <p:grpSpPr>
          <a:xfrm>
            <a:off x="10581843" y="3716064"/>
            <a:ext cx="5332003" cy="1035274"/>
            <a:chOff x="0" y="0"/>
            <a:chExt cx="1389600" cy="269808"/>
          </a:xfrm>
        </p:grpSpPr>
        <p:sp>
          <p:nvSpPr>
            <p:cNvPr id="47" name="Freeform 47"/>
            <p:cNvSpPr/>
            <p:nvPr/>
          </p:nvSpPr>
          <p:spPr>
            <a:xfrm>
              <a:off x="0" y="0"/>
              <a:ext cx="1389600" cy="269808"/>
            </a:xfrm>
            <a:custGeom>
              <a:avLst/>
              <a:gdLst/>
              <a:ahLst/>
              <a:cxnLst/>
              <a:rect l="l" t="t" r="r" b="b"/>
              <a:pathLst>
                <a:path w="1389600" h="269808">
                  <a:moveTo>
                    <a:pt x="29039" y="0"/>
                  </a:moveTo>
                  <a:lnTo>
                    <a:pt x="1360561" y="0"/>
                  </a:lnTo>
                  <a:cubicBezTo>
                    <a:pt x="1368263" y="0"/>
                    <a:pt x="1375649" y="3060"/>
                    <a:pt x="1381095" y="8505"/>
                  </a:cubicBezTo>
                  <a:cubicBezTo>
                    <a:pt x="1386541" y="13951"/>
                    <a:pt x="1389600" y="21338"/>
                    <a:pt x="1389600" y="29039"/>
                  </a:cubicBezTo>
                  <a:lnTo>
                    <a:pt x="1389600" y="240769"/>
                  </a:lnTo>
                  <a:cubicBezTo>
                    <a:pt x="1389600" y="256807"/>
                    <a:pt x="1376599" y="269808"/>
                    <a:pt x="1360561" y="269808"/>
                  </a:cubicBezTo>
                  <a:lnTo>
                    <a:pt x="29039" y="269808"/>
                  </a:lnTo>
                  <a:cubicBezTo>
                    <a:pt x="21338" y="269808"/>
                    <a:pt x="13951" y="266749"/>
                    <a:pt x="8505" y="261303"/>
                  </a:cubicBezTo>
                  <a:cubicBezTo>
                    <a:pt x="3060" y="255857"/>
                    <a:pt x="0" y="248470"/>
                    <a:pt x="0" y="240769"/>
                  </a:cubicBezTo>
                  <a:lnTo>
                    <a:pt x="0" y="29039"/>
                  </a:lnTo>
                  <a:cubicBezTo>
                    <a:pt x="0" y="21338"/>
                    <a:pt x="3060" y="13951"/>
                    <a:pt x="8505" y="8505"/>
                  </a:cubicBezTo>
                  <a:cubicBezTo>
                    <a:pt x="13951" y="3060"/>
                    <a:pt x="21338" y="0"/>
                    <a:pt x="29039" y="0"/>
                  </a:cubicBezTo>
                  <a:close/>
                </a:path>
              </a:pathLst>
            </a:custGeom>
            <a:solidFill>
              <a:srgbClr val="011542"/>
            </a:solidFill>
            <a:ln w="19050" cap="sq">
              <a:solidFill>
                <a:srgbClr val="FFFFFF"/>
              </a:solidFill>
              <a:prstDash val="solid"/>
              <a:miter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0" y="-38100"/>
              <a:ext cx="1389600" cy="3079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157"/>
                </a:lnSpc>
              </a:pPr>
              <a:endParaRPr/>
            </a:p>
          </p:txBody>
        </p:sp>
      </p:grpSp>
      <p:sp>
        <p:nvSpPr>
          <p:cNvPr id="49" name="TextBox 49"/>
          <p:cNvSpPr txBox="1"/>
          <p:nvPr/>
        </p:nvSpPr>
        <p:spPr>
          <a:xfrm>
            <a:off x="10884159" y="3905456"/>
            <a:ext cx="4727372" cy="538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463"/>
              </a:lnSpc>
              <a:spcBef>
                <a:spcPct val="0"/>
              </a:spcBef>
            </a:pPr>
            <a:r>
              <a:rPr lang="en-US" sz="3188" b="1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Group Photo!</a:t>
            </a:r>
          </a:p>
        </p:txBody>
      </p:sp>
      <p:grpSp>
        <p:nvGrpSpPr>
          <p:cNvPr id="50" name="Group 50"/>
          <p:cNvGrpSpPr/>
          <p:nvPr/>
        </p:nvGrpSpPr>
        <p:grpSpPr>
          <a:xfrm>
            <a:off x="15554287" y="3620922"/>
            <a:ext cx="1225559" cy="1225559"/>
            <a:chOff x="0" y="0"/>
            <a:chExt cx="812800" cy="812800"/>
          </a:xfrm>
        </p:grpSpPr>
        <p:sp>
          <p:nvSpPr>
            <p:cNvPr id="51" name="Freeform 5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914D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17"/>
                </a:lnSpc>
              </a:pPr>
              <a:r>
                <a:rPr lang="en-US" sz="1655" b="1" spc="-18">
                  <a:solidFill>
                    <a:srgbClr val="FFFFFF"/>
                  </a:solidFill>
                  <a:latin typeface="Open Sans Ultra-Bold"/>
                  <a:ea typeface="Open Sans Ultra-Bold"/>
                  <a:cs typeface="Open Sans Ultra-Bold"/>
                  <a:sym typeface="Open Sans Ultra-Bold"/>
                </a:rPr>
                <a:t>10:10am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5871</TotalTime>
  <Words>577</Words>
  <Application>Microsoft Macintosh PowerPoint</Application>
  <PresentationFormat>Custom</PresentationFormat>
  <Paragraphs>100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Open Sans</vt:lpstr>
      <vt:lpstr>Calibri</vt:lpstr>
      <vt:lpstr>Open Sans Bold</vt:lpstr>
      <vt:lpstr>Poppins Semi-Bold</vt:lpstr>
      <vt:lpstr>Open Sans Light</vt:lpstr>
      <vt:lpstr>Poppins</vt:lpstr>
      <vt:lpstr>Open Sans Ultra-Bold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 Layout</dc:title>
  <cp:lastModifiedBy>Mariana Velho</cp:lastModifiedBy>
  <cp:revision>6</cp:revision>
  <dcterms:created xsi:type="dcterms:W3CDTF">2006-08-16T00:00:00Z</dcterms:created>
  <dcterms:modified xsi:type="dcterms:W3CDTF">2025-03-04T10:57:44Z</dcterms:modified>
  <dc:identifier>DAGfFX5zD5M</dc:identifier>
</cp:coreProperties>
</file>