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38" r:id="rId1"/>
    <p:sldMasterId id="2147484144" r:id="rId2"/>
  </p:sldMasterIdLst>
  <p:notesMasterIdLst>
    <p:notesMasterId r:id="rId19"/>
  </p:notesMasterIdLst>
  <p:handoutMasterIdLst>
    <p:handoutMasterId r:id="rId20"/>
  </p:handoutMasterIdLst>
  <p:sldIdLst>
    <p:sldId id="513" r:id="rId3"/>
    <p:sldId id="515" r:id="rId4"/>
    <p:sldId id="1873" r:id="rId5"/>
    <p:sldId id="517" r:id="rId6"/>
    <p:sldId id="518" r:id="rId7"/>
    <p:sldId id="520" r:id="rId8"/>
    <p:sldId id="1953" r:id="rId9"/>
    <p:sldId id="519" r:id="rId10"/>
    <p:sldId id="528" r:id="rId11"/>
    <p:sldId id="530" r:id="rId12"/>
    <p:sldId id="531" r:id="rId13"/>
    <p:sldId id="532" r:id="rId14"/>
    <p:sldId id="533" r:id="rId15"/>
    <p:sldId id="523" r:id="rId16"/>
    <p:sldId id="524" r:id="rId17"/>
    <p:sldId id="521" r:id="rId18"/>
  </p:sldIdLst>
  <p:sldSz cx="12192000" cy="6858000"/>
  <p:notesSz cx="6858000" cy="9144000"/>
  <p:custShowLst>
    <p:custShow name="Basic" id="0">
      <p:sldLst/>
    </p:custShow>
    <p:custShow name="PhysicsEmphasis" id="1">
      <p:sldLst/>
    </p:custShow>
    <p:custShow name="AccelleratorEmphasis" id="2">
      <p:sldLst/>
    </p:custShow>
    <p:custShow name="DetectorEmphasis" id="3">
      <p:sldLst/>
    </p:custShow>
    <p:custShow name="ComputingEmphasis" id="4">
      <p:sldLst/>
    </p:custShow>
    <p:custShow name="CompleteShort" id="5">
      <p:sldLst/>
    </p:custShow>
    <p:custShow name="CompleteLong" id="6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7DBA"/>
    <a:srgbClr val="FFB9B9"/>
    <a:srgbClr val="CCECFF"/>
    <a:srgbClr val="000000"/>
    <a:srgbClr val="FF6600"/>
    <a:srgbClr val="FFFF99"/>
    <a:srgbClr val="FFFF66"/>
    <a:srgbClr val="0066FF"/>
    <a:srgbClr val="CCFFCC"/>
    <a:srgbClr val="296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694C06-FEF9-40FF-91D8-7CD9E9AD7526}" v="74" dt="2024-03-13T13:19:46.888"/>
    <p1510:client id="{0DBD4D73-CD34-47BD-B240-AE7CED75F7DA}" v="125" dt="2024-03-12T19:53:22.675"/>
    <p1510:client id="{65E05F6B-C739-400E-B055-CC64EE877C67}" v="189" dt="2024-03-14T10:40:57.346"/>
    <p1510:client id="{74AF77BF-9107-4EF1-ABF8-A59D8D6BDEB7}" v="337" dt="2024-03-12T21:06:26.374"/>
    <p1510:client id="{8BD158B2-E453-4AD1-B408-792A1F41D920}" v="299" dt="2024-03-14T00:06:32.346"/>
    <p1510:client id="{AB1391DF-6DE0-4A07-AEB7-0AA7D5E0ECB3}" v="31" dt="2024-03-13T08:35:40.477"/>
    <p1510:client id="{B62DA3D8-A7F8-405A-95CD-22B3751E0ED6}" v="42" dt="2024-03-13T14:09:18.778"/>
    <p1510:client id="{C8512A7F-89C3-42EA-9DFF-A20FF2CC0A62}" v="243" dt="2024-03-14T11:08:10.632"/>
    <p1510:client id="{CD660E7B-5FCA-4CB6-B2B9-0D9BB1DB41B6}" v="24" dt="2024-03-14T10:04:13.388"/>
  </p1510:revLst>
</p1510:revInfo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2554" autoAdjust="0"/>
  </p:normalViewPr>
  <p:slideViewPr>
    <p:cSldViewPr snapToGrid="0">
      <p:cViewPr>
        <p:scale>
          <a:sx n="110" d="100"/>
          <a:sy n="110" d="100"/>
        </p:scale>
        <p:origin x="78" y="3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16" d="100"/>
          <a:sy n="116" d="100"/>
        </p:scale>
        <p:origin x="-29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CC11-4F5A-8BB1-85C8D6F072A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CC11-4F5A-8BB1-85C8D6F072AB}"/>
              </c:ext>
            </c:extLst>
          </c:dPt>
          <c:dPt>
            <c:idx val="2"/>
            <c:bubble3D val="0"/>
            <c:explosion val="3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CC11-4F5A-8BB1-85C8D6F072AB}"/>
              </c:ext>
            </c:extLst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CC11-4F5A-8BB1-85C8D6F072A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CC11-4F5A-8BB1-85C8D6F072A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Sheet1!$K$10:$K$14</c:f>
              <c:strCache>
                <c:ptCount val="5"/>
                <c:pt idx="0">
                  <c:v>Data Processing</c:v>
                </c:pt>
                <c:pt idx="1">
                  <c:v>Disk Storage</c:v>
                </c:pt>
                <c:pt idx="2">
                  <c:v>Tape Storage</c:v>
                </c:pt>
                <c:pt idx="3">
                  <c:v>Network</c:v>
                </c:pt>
                <c:pt idx="4">
                  <c:v>Services</c:v>
                </c:pt>
              </c:strCache>
            </c:strRef>
          </c:cat>
          <c:val>
            <c:numRef>
              <c:f>Sheet1!$L$10:$L$14</c:f>
              <c:numCache>
                <c:formatCode>0.00</c:formatCode>
                <c:ptCount val="5"/>
                <c:pt idx="0">
                  <c:v>55</c:v>
                </c:pt>
                <c:pt idx="1">
                  <c:v>21</c:v>
                </c:pt>
                <c:pt idx="2">
                  <c:v>2</c:v>
                </c:pt>
                <c:pt idx="3">
                  <c:v>5</c:v>
                </c:pt>
                <c:pt idx="4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C11-4F5A-8BB1-85C8D6F072AB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173"/>
      </c:pie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9E2-41FC-9FA6-AB082BDEB3FA}"/>
              </c:ext>
            </c:extLst>
          </c:dPt>
          <c:dPt>
            <c:idx val="1"/>
            <c:bubble3D val="0"/>
            <c:explosion val="2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9E2-41FC-9FA6-AB082BDEB3F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Sheet1!$F$10:$F$11</c:f>
              <c:strCache>
                <c:ptCount val="2"/>
                <c:pt idx="0">
                  <c:v>Rest of CERN</c:v>
                </c:pt>
                <c:pt idx="1">
                  <c:v>Data Centre</c:v>
                </c:pt>
              </c:strCache>
            </c:strRef>
          </c:cat>
          <c:val>
            <c:numRef>
              <c:f>Sheet1!$G$10:$G$11</c:f>
              <c:numCache>
                <c:formatCode>_(* #,##0.00_);_(* \(#,##0.00\);_(* "-"??_);_(@_)</c:formatCode>
                <c:ptCount val="2"/>
                <c:pt idx="0" formatCode="0.00">
                  <c:v>1046.8399999999999</c:v>
                </c:pt>
                <c:pt idx="1">
                  <c:v>35.39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E2-41FC-9FA6-AB082BDEB3F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95"/>
      </c:pieChart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pattFill prst="dkDnDiag">
      <a:fgClr>
        <a:schemeClr val="lt1">
          <a:lumMod val="95000"/>
        </a:schemeClr>
      </a:fgClr>
      <a:bgClr>
        <a:schemeClr val="lt1"/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D3B7B581-0537-4E40-9951-7EC6EBA3DBBF}" type="datetimeFigureOut">
              <a:rPr lang="en-US"/>
              <a:pPr>
                <a:defRPr/>
              </a:pPr>
              <a:t>2/24/2025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A2BE94D5-0966-4393-8900-5C1A6CF6DD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65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777B1131-6511-4129-838D-A7A77C2716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10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057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202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28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k-SK" sz="1200" dirty="0" err="1"/>
              <a:t>Interesting</a:t>
            </a:r>
            <a:r>
              <a:rPr lang="sk-SK" sz="1200" dirty="0"/>
              <a:t> </a:t>
            </a:r>
            <a:r>
              <a:rPr lang="sk-SK" sz="1200" dirty="0" err="1"/>
              <a:t>article</a:t>
            </a:r>
            <a:r>
              <a:rPr lang="sk-SK" sz="1200" dirty="0"/>
              <a:t>:</a:t>
            </a:r>
            <a:br>
              <a:rPr lang="sk-SK" sz="1200" dirty="0"/>
            </a:br>
            <a:r>
              <a:rPr lang="en-GB" sz="1200" b="0" i="1" dirty="0">
                <a:effectLst/>
                <a:latin typeface="GH Guardian Headline"/>
              </a:rPr>
              <a:t>Data </a:t>
            </a:r>
            <a:r>
              <a:rPr lang="en-GB" sz="1200" b="0" i="1" dirty="0" err="1">
                <a:effectLst/>
                <a:latin typeface="GH Guardian Headline"/>
              </a:rPr>
              <a:t>center</a:t>
            </a:r>
            <a:r>
              <a:rPr lang="en-GB" sz="1200" b="0" i="1" dirty="0">
                <a:effectLst/>
                <a:latin typeface="GH Guardian Headline"/>
              </a:rPr>
              <a:t> emissions probably 662% higher than big tech claims. Can it keep up the ruse?</a:t>
            </a:r>
            <a:br>
              <a:rPr lang="sk-SK" sz="1200" dirty="0"/>
            </a:br>
            <a:r>
              <a:rPr lang="sk-SK" sz="1100" dirty="0"/>
              <a:t>https://www.theguardian.com/technology/2024/sep/15/data-center-gas-emissions-tech</a:t>
            </a:r>
            <a:endParaRPr lang="sk-SK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671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53" y="1654168"/>
            <a:ext cx="3585701" cy="354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33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24/02/2025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261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24/02/2025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6607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24/02/2025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553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5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90" y="3429004"/>
            <a:ext cx="11376025" cy="2153265"/>
          </a:xfrm>
        </p:spPr>
        <p:txBody>
          <a:bodyPr anchor="t" anchorCtr="0"/>
          <a:lstStyle>
            <a:lvl1pPr algn="l">
              <a:defRPr sz="5401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90" y="5700256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18" indent="0" algn="ctr">
              <a:buNone/>
              <a:defRPr sz="2000"/>
            </a:lvl2pPr>
            <a:lvl3pPr marL="914434" indent="0" algn="ctr">
              <a:buNone/>
              <a:defRPr sz="1801"/>
            </a:lvl3pPr>
            <a:lvl4pPr marL="1371652" indent="0" algn="ctr">
              <a:buNone/>
              <a:defRPr sz="1600"/>
            </a:lvl4pPr>
            <a:lvl5pPr marL="1828869" indent="0" algn="ctr">
              <a:buNone/>
              <a:defRPr sz="1600"/>
            </a:lvl5pPr>
            <a:lvl6pPr marL="2286087" indent="0" algn="ctr">
              <a:buNone/>
              <a:defRPr sz="1600"/>
            </a:lvl6pPr>
            <a:lvl7pPr marL="2743303" indent="0" algn="ctr">
              <a:buNone/>
              <a:defRPr sz="1600"/>
            </a:lvl7pPr>
            <a:lvl8pPr marL="3200521" indent="0" algn="ctr">
              <a:buNone/>
              <a:defRPr sz="1600"/>
            </a:lvl8pPr>
            <a:lvl9pPr marL="3657737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76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18" indent="0" algn="ctr">
              <a:buNone/>
              <a:defRPr sz="2000"/>
            </a:lvl2pPr>
            <a:lvl3pPr marL="914434" indent="0" algn="ctr">
              <a:buNone/>
              <a:defRPr sz="1801"/>
            </a:lvl3pPr>
            <a:lvl4pPr marL="1371652" indent="0" algn="ctr">
              <a:buNone/>
              <a:defRPr sz="1600"/>
            </a:lvl4pPr>
            <a:lvl5pPr marL="1828869" indent="0" algn="ctr">
              <a:buNone/>
              <a:defRPr sz="1600"/>
            </a:lvl5pPr>
            <a:lvl6pPr marL="2286087" indent="0" algn="ctr">
              <a:buNone/>
              <a:defRPr sz="1600"/>
            </a:lvl6pPr>
            <a:lvl7pPr marL="2743303" indent="0" algn="ctr">
              <a:buNone/>
              <a:defRPr sz="1600"/>
            </a:lvl7pPr>
            <a:lvl8pPr marL="3200521" indent="0" algn="ctr">
              <a:buNone/>
              <a:defRPr sz="1600"/>
            </a:lvl8pPr>
            <a:lvl9pPr marL="3657737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9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90" y="1065743"/>
            <a:ext cx="11376025" cy="5135034"/>
          </a:xfrm>
        </p:spPr>
        <p:txBody>
          <a:bodyPr/>
          <a:lstStyle>
            <a:lvl1pPr>
              <a:spcBef>
                <a:spcPts val="601"/>
              </a:spcBef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0981" indent="-180981">
              <a:buFont typeface="Arial" charset="0"/>
              <a:buChar char="•"/>
              <a:tabLst/>
              <a:defRPr sz="180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61964" indent="-180981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2944" indent="-180981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78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451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180981" indent="-180981">
              <a:spcAft>
                <a:spcPts val="0"/>
              </a:spcAft>
              <a:buFont typeface="Arial" panose="020B0604020202020204" pitchFamily="34" charset="0"/>
              <a:buChar char="•"/>
              <a:defRPr sz="220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61964" indent="-18098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42944" indent="-18098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801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14402" indent="-171458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78" indent="-22861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12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24/02/2025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88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24/02/2025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15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24/02/2025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910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CFC53E6-4216-4948-8545-2BB16D6088E6}" type="datetimeFigureOut">
              <a:rPr lang="en-GB"/>
              <a:t>24/02/2025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581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90" y="1065742"/>
            <a:ext cx="11376025" cy="52502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97728" y="6404441"/>
            <a:ext cx="111866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/>
              <a:t>November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51" y="6404441"/>
            <a:ext cx="6812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404441"/>
            <a:ext cx="6572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63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1" r:id="rId2"/>
    <p:sldLayoutId id="2147484140" r:id="rId3"/>
    <p:sldLayoutId id="2147484142" r:id="rId4"/>
    <p:sldLayoutId id="2147484143" r:id="rId5"/>
  </p:sldLayoutIdLst>
  <p:hf hdr="0"/>
  <p:txStyles>
    <p:titleStyle>
      <a:lvl1pPr algn="l" defTabSz="914434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34" rtl="0" eaLnBrk="1" latinLnBrk="0" hangingPunct="1">
        <a:lnSpc>
          <a:spcPct val="90000"/>
        </a:lnSpc>
        <a:spcBef>
          <a:spcPts val="1801"/>
        </a:spcBef>
        <a:spcAft>
          <a:spcPts val="0"/>
        </a:spcAft>
        <a:buFont typeface="Arial"/>
        <a:buNone/>
        <a:tabLst/>
        <a:defRPr sz="2400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80981" indent="-180981" algn="l" defTabSz="91443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charset="0"/>
        <a:buChar char="•"/>
        <a:tabLst/>
        <a:defRPr sz="2000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61964" indent="-180981" algn="l" defTabSz="91443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tabLst/>
        <a:defRPr sz="1801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42944" indent="-180981" algn="l" defTabSz="91443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tabLst/>
        <a:defRPr sz="1801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78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95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12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29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46" indent="-228610" algn="l" defTabSz="914434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8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34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2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69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87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03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21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37" algn="l" defTabSz="914434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2" userDrawn="1">
          <p15:clr>
            <a:srgbClr val="F26B43"/>
          </p15:clr>
        </p15:guide>
        <p15:guide id="4" pos="258" userDrawn="1">
          <p15:clr>
            <a:srgbClr val="F26B43"/>
          </p15:clr>
        </p15:guide>
        <p15:guide id="6" pos="3796" userDrawn="1">
          <p15:clr>
            <a:srgbClr val="F26B43"/>
          </p15:clr>
        </p15:guide>
        <p15:guide id="7" pos="3884" userDrawn="1">
          <p15:clr>
            <a:srgbClr val="F26B43"/>
          </p15:clr>
        </p15:guide>
        <p15:guide id="8" pos="5086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4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3" userDrawn="1">
          <p15:clr>
            <a:srgbClr val="F26B43"/>
          </p15:clr>
        </p15:guide>
        <p15:guide id="18" pos="62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CFC53E6-4216-4948-8545-2BB16D6088E6}" type="datetimeFigureOut">
              <a:rPr lang="en-GB"/>
              <a:t>24/02/2025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36ADD9-ABDB-49C9-9F58-A1CED2B3DA1A}" type="slidenum">
              <a:rPr lang="en-GB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11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5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pdf/2207.10793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hyperlink" Target="https://www.ibm.com/docs/en/ts4500-tape-library?topic=planning-power-consumption-cooling-requirements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s://www.ibm.com/downloads/documents/us-en/10c31775c654000c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204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784010" cy="1065742"/>
          </a:xfrm>
        </p:spPr>
        <p:txBody>
          <a:bodyPr/>
          <a:lstStyle/>
          <a:p>
            <a:r>
              <a:rPr lang="en-GB" dirty="0"/>
              <a:t>Environmental footprint of 1.2 EB</a:t>
            </a:r>
            <a:r>
              <a:rPr lang="sk-SK" dirty="0"/>
              <a:t> – reality – 1/2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4E3317F-69DB-ECDF-2640-5A34E8041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7968"/>
            <a:ext cx="12192000" cy="270746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5747EB6-C0D8-D1C8-FBB6-F4F97E424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6862" y="3544095"/>
            <a:ext cx="9058275" cy="2707465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DFE207D-900A-4575-B835-CD9019DC4253}"/>
              </a:ext>
            </a:extLst>
          </p:cNvPr>
          <p:cNvSpPr/>
          <p:nvPr/>
        </p:nvSpPr>
        <p:spPr>
          <a:xfrm>
            <a:off x="1469292" y="3525434"/>
            <a:ext cx="9254126" cy="2744788"/>
          </a:xfrm>
          <a:custGeom>
            <a:avLst/>
            <a:gdLst>
              <a:gd name="connsiteX0" fmla="*/ 0 w 9254126"/>
              <a:gd name="connsiteY0" fmla="*/ 457474 h 2744788"/>
              <a:gd name="connsiteX1" fmla="*/ 457474 w 9254126"/>
              <a:gd name="connsiteY1" fmla="*/ 0 h 2744788"/>
              <a:gd name="connsiteX2" fmla="*/ 1053130 w 9254126"/>
              <a:gd name="connsiteY2" fmla="*/ 0 h 2744788"/>
              <a:gd name="connsiteX3" fmla="*/ 1732177 w 9254126"/>
              <a:gd name="connsiteY3" fmla="*/ 0 h 2744788"/>
              <a:gd name="connsiteX4" fmla="*/ 2244441 w 9254126"/>
              <a:gd name="connsiteY4" fmla="*/ 0 h 2744788"/>
              <a:gd name="connsiteX5" fmla="*/ 2923488 w 9254126"/>
              <a:gd name="connsiteY5" fmla="*/ 0 h 2744788"/>
              <a:gd name="connsiteX6" fmla="*/ 3602535 w 9254126"/>
              <a:gd name="connsiteY6" fmla="*/ 0 h 2744788"/>
              <a:gd name="connsiteX7" fmla="*/ 4031407 w 9254126"/>
              <a:gd name="connsiteY7" fmla="*/ 0 h 2744788"/>
              <a:gd name="connsiteX8" fmla="*/ 4460279 w 9254126"/>
              <a:gd name="connsiteY8" fmla="*/ 0 h 2744788"/>
              <a:gd name="connsiteX9" fmla="*/ 4805760 w 9254126"/>
              <a:gd name="connsiteY9" fmla="*/ 0 h 2744788"/>
              <a:gd name="connsiteX10" fmla="*/ 5568199 w 9254126"/>
              <a:gd name="connsiteY10" fmla="*/ 0 h 2744788"/>
              <a:gd name="connsiteX11" fmla="*/ 5997071 w 9254126"/>
              <a:gd name="connsiteY11" fmla="*/ 0 h 2744788"/>
              <a:gd name="connsiteX12" fmla="*/ 6759510 w 9254126"/>
              <a:gd name="connsiteY12" fmla="*/ 0 h 2744788"/>
              <a:gd name="connsiteX13" fmla="*/ 7271774 w 9254126"/>
              <a:gd name="connsiteY13" fmla="*/ 0 h 2744788"/>
              <a:gd name="connsiteX14" fmla="*/ 7950821 w 9254126"/>
              <a:gd name="connsiteY14" fmla="*/ 0 h 2744788"/>
              <a:gd name="connsiteX15" fmla="*/ 8796652 w 9254126"/>
              <a:gd name="connsiteY15" fmla="*/ 0 h 2744788"/>
              <a:gd name="connsiteX16" fmla="*/ 9254126 w 9254126"/>
              <a:gd name="connsiteY16" fmla="*/ 457474 h 2744788"/>
              <a:gd name="connsiteX17" fmla="*/ 9254126 w 9254126"/>
              <a:gd name="connsiteY17" fmla="*/ 914934 h 2744788"/>
              <a:gd name="connsiteX18" fmla="*/ 9254126 w 9254126"/>
              <a:gd name="connsiteY18" fmla="*/ 1390692 h 2744788"/>
              <a:gd name="connsiteX19" fmla="*/ 9254126 w 9254126"/>
              <a:gd name="connsiteY19" fmla="*/ 1811556 h 2744788"/>
              <a:gd name="connsiteX20" fmla="*/ 9254126 w 9254126"/>
              <a:gd name="connsiteY20" fmla="*/ 2287314 h 2744788"/>
              <a:gd name="connsiteX21" fmla="*/ 8796652 w 9254126"/>
              <a:gd name="connsiteY21" fmla="*/ 2744788 h 2744788"/>
              <a:gd name="connsiteX22" fmla="*/ 8451172 w 9254126"/>
              <a:gd name="connsiteY22" fmla="*/ 2744788 h 2744788"/>
              <a:gd name="connsiteX23" fmla="*/ 8105692 w 9254126"/>
              <a:gd name="connsiteY23" fmla="*/ 2744788 h 2744788"/>
              <a:gd name="connsiteX24" fmla="*/ 7343252 w 9254126"/>
              <a:gd name="connsiteY24" fmla="*/ 2744788 h 2744788"/>
              <a:gd name="connsiteX25" fmla="*/ 6914380 w 9254126"/>
              <a:gd name="connsiteY25" fmla="*/ 2744788 h 2744788"/>
              <a:gd name="connsiteX26" fmla="*/ 6235333 w 9254126"/>
              <a:gd name="connsiteY26" fmla="*/ 2744788 h 2744788"/>
              <a:gd name="connsiteX27" fmla="*/ 5472894 w 9254126"/>
              <a:gd name="connsiteY27" fmla="*/ 2744788 h 2744788"/>
              <a:gd name="connsiteX28" fmla="*/ 5127414 w 9254126"/>
              <a:gd name="connsiteY28" fmla="*/ 2744788 h 2744788"/>
              <a:gd name="connsiteX29" fmla="*/ 4698542 w 9254126"/>
              <a:gd name="connsiteY29" fmla="*/ 2744788 h 2744788"/>
              <a:gd name="connsiteX30" fmla="*/ 3936103 w 9254126"/>
              <a:gd name="connsiteY30" fmla="*/ 2744788 h 2744788"/>
              <a:gd name="connsiteX31" fmla="*/ 3423839 w 9254126"/>
              <a:gd name="connsiteY31" fmla="*/ 2744788 h 2744788"/>
              <a:gd name="connsiteX32" fmla="*/ 2911575 w 9254126"/>
              <a:gd name="connsiteY32" fmla="*/ 2744788 h 2744788"/>
              <a:gd name="connsiteX33" fmla="*/ 2399311 w 9254126"/>
              <a:gd name="connsiteY33" fmla="*/ 2744788 h 2744788"/>
              <a:gd name="connsiteX34" fmla="*/ 1803656 w 9254126"/>
              <a:gd name="connsiteY34" fmla="*/ 2744788 h 2744788"/>
              <a:gd name="connsiteX35" fmla="*/ 1291392 w 9254126"/>
              <a:gd name="connsiteY35" fmla="*/ 2744788 h 2744788"/>
              <a:gd name="connsiteX36" fmla="*/ 457474 w 9254126"/>
              <a:gd name="connsiteY36" fmla="*/ 2744788 h 2744788"/>
              <a:gd name="connsiteX37" fmla="*/ 0 w 9254126"/>
              <a:gd name="connsiteY37" fmla="*/ 2287314 h 2744788"/>
              <a:gd name="connsiteX38" fmla="*/ 0 w 9254126"/>
              <a:gd name="connsiteY38" fmla="*/ 1866451 h 2744788"/>
              <a:gd name="connsiteX39" fmla="*/ 0 w 9254126"/>
              <a:gd name="connsiteY39" fmla="*/ 1408991 h 2744788"/>
              <a:gd name="connsiteX40" fmla="*/ 0 w 9254126"/>
              <a:gd name="connsiteY40" fmla="*/ 988128 h 2744788"/>
              <a:gd name="connsiteX41" fmla="*/ 0 w 9254126"/>
              <a:gd name="connsiteY41" fmla="*/ 457474 h 274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254126" h="2744788" fill="none" extrusionOk="0">
                <a:moveTo>
                  <a:pt x="0" y="457474"/>
                </a:moveTo>
                <a:cubicBezTo>
                  <a:pt x="-16357" y="181363"/>
                  <a:pt x="221745" y="-14094"/>
                  <a:pt x="457474" y="0"/>
                </a:cubicBezTo>
                <a:cubicBezTo>
                  <a:pt x="731322" y="-67475"/>
                  <a:pt x="761865" y="56681"/>
                  <a:pt x="1053130" y="0"/>
                </a:cubicBezTo>
                <a:cubicBezTo>
                  <a:pt x="1344395" y="-56681"/>
                  <a:pt x="1443343" y="52422"/>
                  <a:pt x="1732177" y="0"/>
                </a:cubicBezTo>
                <a:cubicBezTo>
                  <a:pt x="2021011" y="-52422"/>
                  <a:pt x="1998364" y="8696"/>
                  <a:pt x="2244441" y="0"/>
                </a:cubicBezTo>
                <a:cubicBezTo>
                  <a:pt x="2490518" y="-8696"/>
                  <a:pt x="2588770" y="9136"/>
                  <a:pt x="2923488" y="0"/>
                </a:cubicBezTo>
                <a:cubicBezTo>
                  <a:pt x="3258206" y="-9136"/>
                  <a:pt x="3330000" y="55996"/>
                  <a:pt x="3602535" y="0"/>
                </a:cubicBezTo>
                <a:cubicBezTo>
                  <a:pt x="3875070" y="-55996"/>
                  <a:pt x="3916581" y="22855"/>
                  <a:pt x="4031407" y="0"/>
                </a:cubicBezTo>
                <a:cubicBezTo>
                  <a:pt x="4146233" y="-22855"/>
                  <a:pt x="4361236" y="24217"/>
                  <a:pt x="4460279" y="0"/>
                </a:cubicBezTo>
                <a:cubicBezTo>
                  <a:pt x="4559322" y="-24217"/>
                  <a:pt x="4658505" y="30799"/>
                  <a:pt x="4805760" y="0"/>
                </a:cubicBezTo>
                <a:cubicBezTo>
                  <a:pt x="4953015" y="-30799"/>
                  <a:pt x="5235718" y="80330"/>
                  <a:pt x="5568199" y="0"/>
                </a:cubicBezTo>
                <a:cubicBezTo>
                  <a:pt x="5900680" y="-80330"/>
                  <a:pt x="5790967" y="26501"/>
                  <a:pt x="5997071" y="0"/>
                </a:cubicBezTo>
                <a:cubicBezTo>
                  <a:pt x="6203175" y="-26501"/>
                  <a:pt x="6385531" y="38396"/>
                  <a:pt x="6759510" y="0"/>
                </a:cubicBezTo>
                <a:cubicBezTo>
                  <a:pt x="7133489" y="-38396"/>
                  <a:pt x="7037963" y="55117"/>
                  <a:pt x="7271774" y="0"/>
                </a:cubicBezTo>
                <a:cubicBezTo>
                  <a:pt x="7505585" y="-55117"/>
                  <a:pt x="7622936" y="19782"/>
                  <a:pt x="7950821" y="0"/>
                </a:cubicBezTo>
                <a:cubicBezTo>
                  <a:pt x="8278706" y="-19782"/>
                  <a:pt x="8498470" y="46149"/>
                  <a:pt x="8796652" y="0"/>
                </a:cubicBezTo>
                <a:cubicBezTo>
                  <a:pt x="9010406" y="34857"/>
                  <a:pt x="9230763" y="236694"/>
                  <a:pt x="9254126" y="457474"/>
                </a:cubicBezTo>
                <a:cubicBezTo>
                  <a:pt x="9295608" y="622891"/>
                  <a:pt x="9224442" y="781903"/>
                  <a:pt x="9254126" y="914934"/>
                </a:cubicBezTo>
                <a:cubicBezTo>
                  <a:pt x="9283810" y="1047965"/>
                  <a:pt x="9211058" y="1212447"/>
                  <a:pt x="9254126" y="1390692"/>
                </a:cubicBezTo>
                <a:cubicBezTo>
                  <a:pt x="9297194" y="1568937"/>
                  <a:pt x="9207453" y="1676070"/>
                  <a:pt x="9254126" y="1811556"/>
                </a:cubicBezTo>
                <a:cubicBezTo>
                  <a:pt x="9300799" y="1947042"/>
                  <a:pt x="9251913" y="2179729"/>
                  <a:pt x="9254126" y="2287314"/>
                </a:cubicBezTo>
                <a:cubicBezTo>
                  <a:pt x="9188324" y="2521884"/>
                  <a:pt x="8997207" y="2733232"/>
                  <a:pt x="8796652" y="2744788"/>
                </a:cubicBezTo>
                <a:cubicBezTo>
                  <a:pt x="8691863" y="2754749"/>
                  <a:pt x="8546523" y="2715380"/>
                  <a:pt x="8451172" y="2744788"/>
                </a:cubicBezTo>
                <a:cubicBezTo>
                  <a:pt x="8355821" y="2774196"/>
                  <a:pt x="8187513" y="2724520"/>
                  <a:pt x="8105692" y="2744788"/>
                </a:cubicBezTo>
                <a:cubicBezTo>
                  <a:pt x="8023871" y="2765056"/>
                  <a:pt x="7674293" y="2691273"/>
                  <a:pt x="7343252" y="2744788"/>
                </a:cubicBezTo>
                <a:cubicBezTo>
                  <a:pt x="7012211" y="2798303"/>
                  <a:pt x="7090372" y="2718579"/>
                  <a:pt x="6914380" y="2744788"/>
                </a:cubicBezTo>
                <a:cubicBezTo>
                  <a:pt x="6738388" y="2770997"/>
                  <a:pt x="6489690" y="2699049"/>
                  <a:pt x="6235333" y="2744788"/>
                </a:cubicBezTo>
                <a:cubicBezTo>
                  <a:pt x="5980976" y="2790527"/>
                  <a:pt x="5770872" y="2683103"/>
                  <a:pt x="5472894" y="2744788"/>
                </a:cubicBezTo>
                <a:cubicBezTo>
                  <a:pt x="5174916" y="2806473"/>
                  <a:pt x="5208911" y="2731692"/>
                  <a:pt x="5127414" y="2744788"/>
                </a:cubicBezTo>
                <a:cubicBezTo>
                  <a:pt x="5045917" y="2757884"/>
                  <a:pt x="4817142" y="2729611"/>
                  <a:pt x="4698542" y="2744788"/>
                </a:cubicBezTo>
                <a:cubicBezTo>
                  <a:pt x="4579942" y="2759965"/>
                  <a:pt x="4108450" y="2662696"/>
                  <a:pt x="3936103" y="2744788"/>
                </a:cubicBezTo>
                <a:cubicBezTo>
                  <a:pt x="3763756" y="2826880"/>
                  <a:pt x="3538418" y="2683318"/>
                  <a:pt x="3423839" y="2744788"/>
                </a:cubicBezTo>
                <a:cubicBezTo>
                  <a:pt x="3309260" y="2806258"/>
                  <a:pt x="3059360" y="2697522"/>
                  <a:pt x="2911575" y="2744788"/>
                </a:cubicBezTo>
                <a:cubicBezTo>
                  <a:pt x="2763790" y="2792054"/>
                  <a:pt x="2633419" y="2701337"/>
                  <a:pt x="2399311" y="2744788"/>
                </a:cubicBezTo>
                <a:cubicBezTo>
                  <a:pt x="2165203" y="2788239"/>
                  <a:pt x="1960297" y="2700755"/>
                  <a:pt x="1803656" y="2744788"/>
                </a:cubicBezTo>
                <a:cubicBezTo>
                  <a:pt x="1647016" y="2788821"/>
                  <a:pt x="1442387" y="2729187"/>
                  <a:pt x="1291392" y="2744788"/>
                </a:cubicBezTo>
                <a:cubicBezTo>
                  <a:pt x="1140397" y="2760389"/>
                  <a:pt x="644873" y="2655341"/>
                  <a:pt x="457474" y="2744788"/>
                </a:cubicBezTo>
                <a:cubicBezTo>
                  <a:pt x="188878" y="2760264"/>
                  <a:pt x="-838" y="2563297"/>
                  <a:pt x="0" y="2287314"/>
                </a:cubicBezTo>
                <a:cubicBezTo>
                  <a:pt x="-43722" y="2172479"/>
                  <a:pt x="37923" y="2031070"/>
                  <a:pt x="0" y="1866451"/>
                </a:cubicBezTo>
                <a:cubicBezTo>
                  <a:pt x="-37923" y="1701832"/>
                  <a:pt x="23787" y="1513331"/>
                  <a:pt x="0" y="1408991"/>
                </a:cubicBezTo>
                <a:cubicBezTo>
                  <a:pt x="-23787" y="1304651"/>
                  <a:pt x="9788" y="1160535"/>
                  <a:pt x="0" y="988128"/>
                </a:cubicBezTo>
                <a:cubicBezTo>
                  <a:pt x="-9788" y="815721"/>
                  <a:pt x="8161" y="719724"/>
                  <a:pt x="0" y="457474"/>
                </a:cubicBezTo>
                <a:close/>
              </a:path>
              <a:path w="9254126" h="2744788" stroke="0" extrusionOk="0">
                <a:moveTo>
                  <a:pt x="0" y="457474"/>
                </a:moveTo>
                <a:cubicBezTo>
                  <a:pt x="-15252" y="153533"/>
                  <a:pt x="207436" y="7934"/>
                  <a:pt x="457474" y="0"/>
                </a:cubicBezTo>
                <a:cubicBezTo>
                  <a:pt x="747158" y="-20161"/>
                  <a:pt x="841762" y="8380"/>
                  <a:pt x="1053130" y="0"/>
                </a:cubicBezTo>
                <a:cubicBezTo>
                  <a:pt x="1264498" y="-8380"/>
                  <a:pt x="1561443" y="31827"/>
                  <a:pt x="1732177" y="0"/>
                </a:cubicBezTo>
                <a:cubicBezTo>
                  <a:pt x="1902911" y="-31827"/>
                  <a:pt x="2011876" y="11147"/>
                  <a:pt x="2244441" y="0"/>
                </a:cubicBezTo>
                <a:cubicBezTo>
                  <a:pt x="2477006" y="-11147"/>
                  <a:pt x="2514059" y="27268"/>
                  <a:pt x="2589921" y="0"/>
                </a:cubicBezTo>
                <a:cubicBezTo>
                  <a:pt x="2665783" y="-27268"/>
                  <a:pt x="2906228" y="54555"/>
                  <a:pt x="3102185" y="0"/>
                </a:cubicBezTo>
                <a:cubicBezTo>
                  <a:pt x="3298142" y="-54555"/>
                  <a:pt x="3293771" y="37879"/>
                  <a:pt x="3447665" y="0"/>
                </a:cubicBezTo>
                <a:cubicBezTo>
                  <a:pt x="3601559" y="-37879"/>
                  <a:pt x="3629297" y="35038"/>
                  <a:pt x="3793145" y="0"/>
                </a:cubicBezTo>
                <a:cubicBezTo>
                  <a:pt x="3956993" y="-35038"/>
                  <a:pt x="4127338" y="47993"/>
                  <a:pt x="4305409" y="0"/>
                </a:cubicBezTo>
                <a:cubicBezTo>
                  <a:pt x="4483480" y="-47993"/>
                  <a:pt x="4536376" y="36185"/>
                  <a:pt x="4734281" y="0"/>
                </a:cubicBezTo>
                <a:cubicBezTo>
                  <a:pt x="4932186" y="-36185"/>
                  <a:pt x="5153906" y="32649"/>
                  <a:pt x="5496720" y="0"/>
                </a:cubicBezTo>
                <a:cubicBezTo>
                  <a:pt x="5839534" y="-32649"/>
                  <a:pt x="5806533" y="45507"/>
                  <a:pt x="6092376" y="0"/>
                </a:cubicBezTo>
                <a:cubicBezTo>
                  <a:pt x="6378219" y="-45507"/>
                  <a:pt x="6527887" y="14208"/>
                  <a:pt x="6771423" y="0"/>
                </a:cubicBezTo>
                <a:cubicBezTo>
                  <a:pt x="7014959" y="-14208"/>
                  <a:pt x="7156425" y="8044"/>
                  <a:pt x="7367079" y="0"/>
                </a:cubicBezTo>
                <a:cubicBezTo>
                  <a:pt x="7577733" y="-8044"/>
                  <a:pt x="7711109" y="47544"/>
                  <a:pt x="7962734" y="0"/>
                </a:cubicBezTo>
                <a:cubicBezTo>
                  <a:pt x="8214360" y="-47544"/>
                  <a:pt x="8536831" y="15683"/>
                  <a:pt x="8796652" y="0"/>
                </a:cubicBezTo>
                <a:cubicBezTo>
                  <a:pt x="9010813" y="51913"/>
                  <a:pt x="9212436" y="193518"/>
                  <a:pt x="9254126" y="457474"/>
                </a:cubicBezTo>
                <a:cubicBezTo>
                  <a:pt x="9295471" y="558437"/>
                  <a:pt x="9246578" y="730978"/>
                  <a:pt x="9254126" y="860039"/>
                </a:cubicBezTo>
                <a:cubicBezTo>
                  <a:pt x="9261674" y="989101"/>
                  <a:pt x="9226370" y="1205468"/>
                  <a:pt x="9254126" y="1317499"/>
                </a:cubicBezTo>
                <a:cubicBezTo>
                  <a:pt x="9281882" y="1429530"/>
                  <a:pt x="9222738" y="1592278"/>
                  <a:pt x="9254126" y="1738362"/>
                </a:cubicBezTo>
                <a:cubicBezTo>
                  <a:pt x="9285514" y="1884446"/>
                  <a:pt x="9245933" y="2175034"/>
                  <a:pt x="9254126" y="2287314"/>
                </a:cubicBezTo>
                <a:cubicBezTo>
                  <a:pt x="9233824" y="2507196"/>
                  <a:pt x="9054524" y="2699555"/>
                  <a:pt x="8796652" y="2744788"/>
                </a:cubicBezTo>
                <a:cubicBezTo>
                  <a:pt x="8634788" y="2767686"/>
                  <a:pt x="8603821" y="2742175"/>
                  <a:pt x="8451172" y="2744788"/>
                </a:cubicBezTo>
                <a:cubicBezTo>
                  <a:pt x="8298523" y="2747401"/>
                  <a:pt x="8112706" y="2683710"/>
                  <a:pt x="7855516" y="2744788"/>
                </a:cubicBezTo>
                <a:cubicBezTo>
                  <a:pt x="7598326" y="2805866"/>
                  <a:pt x="7498981" y="2726947"/>
                  <a:pt x="7343252" y="2744788"/>
                </a:cubicBezTo>
                <a:cubicBezTo>
                  <a:pt x="7187523" y="2762629"/>
                  <a:pt x="6970293" y="2667979"/>
                  <a:pt x="6664205" y="2744788"/>
                </a:cubicBezTo>
                <a:cubicBezTo>
                  <a:pt x="6358117" y="2821597"/>
                  <a:pt x="6357361" y="2732345"/>
                  <a:pt x="6235333" y="2744788"/>
                </a:cubicBezTo>
                <a:cubicBezTo>
                  <a:pt x="6113305" y="2757231"/>
                  <a:pt x="5994846" y="2705601"/>
                  <a:pt x="5889853" y="2744788"/>
                </a:cubicBezTo>
                <a:cubicBezTo>
                  <a:pt x="5784860" y="2783975"/>
                  <a:pt x="5508210" y="2696537"/>
                  <a:pt x="5377589" y="2744788"/>
                </a:cubicBezTo>
                <a:cubicBezTo>
                  <a:pt x="5246968" y="2793039"/>
                  <a:pt x="5125369" y="2721819"/>
                  <a:pt x="4948717" y="2744788"/>
                </a:cubicBezTo>
                <a:cubicBezTo>
                  <a:pt x="4772065" y="2767757"/>
                  <a:pt x="4493137" y="2672769"/>
                  <a:pt x="4269670" y="2744788"/>
                </a:cubicBezTo>
                <a:cubicBezTo>
                  <a:pt x="4046203" y="2816807"/>
                  <a:pt x="3888902" y="2707679"/>
                  <a:pt x="3590622" y="2744788"/>
                </a:cubicBezTo>
                <a:cubicBezTo>
                  <a:pt x="3292342" y="2781897"/>
                  <a:pt x="3213866" y="2679989"/>
                  <a:pt x="2911575" y="2744788"/>
                </a:cubicBezTo>
                <a:cubicBezTo>
                  <a:pt x="2609284" y="2809587"/>
                  <a:pt x="2374479" y="2736520"/>
                  <a:pt x="2232528" y="2744788"/>
                </a:cubicBezTo>
                <a:cubicBezTo>
                  <a:pt x="2090577" y="2753056"/>
                  <a:pt x="1769189" y="2720634"/>
                  <a:pt x="1553480" y="2744788"/>
                </a:cubicBezTo>
                <a:cubicBezTo>
                  <a:pt x="1337771" y="2768942"/>
                  <a:pt x="1229577" y="2701439"/>
                  <a:pt x="1124608" y="2744788"/>
                </a:cubicBezTo>
                <a:cubicBezTo>
                  <a:pt x="1019639" y="2788137"/>
                  <a:pt x="599341" y="2708124"/>
                  <a:pt x="457474" y="2744788"/>
                </a:cubicBezTo>
                <a:cubicBezTo>
                  <a:pt x="255155" y="2793773"/>
                  <a:pt x="15941" y="2613932"/>
                  <a:pt x="0" y="2287314"/>
                </a:cubicBezTo>
                <a:cubicBezTo>
                  <a:pt x="-18852" y="2183487"/>
                  <a:pt x="32213" y="1971540"/>
                  <a:pt x="0" y="1848152"/>
                </a:cubicBezTo>
                <a:cubicBezTo>
                  <a:pt x="-32213" y="1724764"/>
                  <a:pt x="20006" y="1566836"/>
                  <a:pt x="0" y="1427289"/>
                </a:cubicBezTo>
                <a:cubicBezTo>
                  <a:pt x="-20006" y="1287742"/>
                  <a:pt x="51681" y="1088144"/>
                  <a:pt x="0" y="951531"/>
                </a:cubicBezTo>
                <a:cubicBezTo>
                  <a:pt x="-51681" y="814918"/>
                  <a:pt x="55959" y="690561"/>
                  <a:pt x="0" y="457474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762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540834485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>
                <a:solidFill>
                  <a:srgbClr val="FF0000"/>
                </a:solidFill>
              </a:rPr>
              <a:t>Disclaimer:</a:t>
            </a:r>
            <a:br>
              <a:rPr lang="sk-SK" dirty="0">
                <a:solidFill>
                  <a:srgbClr val="FF0000"/>
                </a:solidFill>
              </a:rPr>
            </a:br>
            <a:r>
              <a:rPr lang="sk-SK" dirty="0">
                <a:solidFill>
                  <a:srgbClr val="FF0000"/>
                </a:solidFill>
              </a:rPr>
              <a:t>Extrapolated calculation, using IBM methodology</a:t>
            </a:r>
            <a:br>
              <a:rPr lang="sk-SK" dirty="0">
                <a:solidFill>
                  <a:srgbClr val="FF0000"/>
                </a:solidFill>
              </a:rPr>
            </a:br>
            <a:r>
              <a:rPr lang="sk-SK" dirty="0">
                <a:solidFill>
                  <a:srgbClr val="FF0000"/>
                </a:solidFill>
              </a:rPr>
              <a:t>on Spectra Logic TFinity product</a:t>
            </a:r>
          </a:p>
          <a:p>
            <a:pPr algn="ctr"/>
            <a:endParaRPr lang="sk-SK" dirty="0">
              <a:solidFill>
                <a:srgbClr val="FF0000"/>
              </a:solidFill>
            </a:endParaRPr>
          </a:p>
          <a:p>
            <a:pPr algn="ctr"/>
            <a:endParaRPr lang="sk-SK" dirty="0">
              <a:solidFill>
                <a:srgbClr val="FF0000"/>
              </a:solidFill>
            </a:endParaRPr>
          </a:p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459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11D7928F-E9BD-E7E9-7FFF-717A8C0FC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/>
              <a:t>Summary</a:t>
            </a:r>
            <a:r>
              <a:rPr lang="sk-SK" dirty="0"/>
              <a:t>:</a:t>
            </a:r>
            <a:endParaRPr lang="en-GB" dirty="0"/>
          </a:p>
          <a:p>
            <a:pPr lvl="1"/>
            <a:r>
              <a:rPr lang="sk-SK" dirty="0"/>
              <a:t>IBM: 250 + 296 + 534 + 520 = 1800 </a:t>
            </a:r>
            <a:r>
              <a:rPr lang="sk-SK" dirty="0" err="1"/>
              <a:t>mt</a:t>
            </a:r>
            <a:r>
              <a:rPr lang="sk-SK" dirty="0"/>
              <a:t> / 9 </a:t>
            </a:r>
            <a:r>
              <a:rPr lang="sk-SK" dirty="0" err="1"/>
              <a:t>years</a:t>
            </a:r>
            <a:endParaRPr lang="sk-SK" dirty="0"/>
          </a:p>
          <a:p>
            <a:pPr lvl="1"/>
            <a:r>
              <a:rPr lang="sk-SK" dirty="0" err="1"/>
              <a:t>Spectra</a:t>
            </a:r>
            <a:r>
              <a:rPr lang="sk-SK" dirty="0"/>
              <a:t> </a:t>
            </a:r>
            <a:r>
              <a:rPr lang="sk-SK" dirty="0" err="1"/>
              <a:t>Logic</a:t>
            </a:r>
            <a:r>
              <a:rPr lang="sk-SK" dirty="0"/>
              <a:t>: 332 + 334 + 232 = 898 </a:t>
            </a:r>
            <a:r>
              <a:rPr lang="sk-SK" dirty="0" err="1"/>
              <a:t>mt</a:t>
            </a:r>
            <a:r>
              <a:rPr lang="sk-SK" dirty="0"/>
              <a:t> / 9 </a:t>
            </a:r>
            <a:r>
              <a:rPr lang="sk-SK" dirty="0" err="1"/>
              <a:t>years</a:t>
            </a:r>
            <a:endParaRPr lang="sk-SK" dirty="0"/>
          </a:p>
          <a:p>
            <a:pPr lvl="1"/>
            <a:r>
              <a:rPr lang="sk-SK" dirty="0" err="1"/>
              <a:t>Total</a:t>
            </a:r>
            <a:r>
              <a:rPr lang="sk-SK" dirty="0"/>
              <a:t>: 2698 </a:t>
            </a:r>
            <a:r>
              <a:rPr lang="sk-SK" dirty="0" err="1"/>
              <a:t>mt</a:t>
            </a:r>
            <a:r>
              <a:rPr lang="sk-SK" dirty="0"/>
              <a:t> / 9 </a:t>
            </a:r>
            <a:r>
              <a:rPr lang="sk-SK" dirty="0" err="1"/>
              <a:t>years</a:t>
            </a:r>
            <a:r>
              <a:rPr lang="sk-SK" dirty="0"/>
              <a:t> = </a:t>
            </a:r>
            <a:r>
              <a:rPr lang="sk-SK" dirty="0">
                <a:highlight>
                  <a:srgbClr val="FFFF00"/>
                </a:highlight>
              </a:rPr>
              <a:t>300 </a:t>
            </a:r>
            <a:r>
              <a:rPr lang="sk-SK" dirty="0" err="1">
                <a:highlight>
                  <a:srgbClr val="FFFF00"/>
                </a:highlight>
              </a:rPr>
              <a:t>mt</a:t>
            </a:r>
            <a:r>
              <a:rPr lang="sk-SK" dirty="0">
                <a:highlight>
                  <a:srgbClr val="FFFF00"/>
                </a:highlight>
              </a:rPr>
              <a:t> / </a:t>
            </a:r>
            <a:r>
              <a:rPr lang="sk-SK" dirty="0" err="1">
                <a:highlight>
                  <a:srgbClr val="FFFF00"/>
                </a:highlight>
              </a:rPr>
              <a:t>year</a:t>
            </a:r>
            <a:endParaRPr lang="sk-SK" dirty="0">
              <a:highlight>
                <a:srgbClr val="FFFF00"/>
              </a:highlight>
            </a:endParaRPr>
          </a:p>
          <a:p>
            <a:r>
              <a:rPr lang="sk-SK" dirty="0"/>
              <a:t>300 </a:t>
            </a:r>
            <a:r>
              <a:rPr lang="sk-SK" dirty="0" err="1"/>
              <a:t>mt</a:t>
            </a:r>
            <a:r>
              <a:rPr lang="sk-SK" dirty="0"/>
              <a:t> / 1200 PB = </a:t>
            </a:r>
            <a:r>
              <a:rPr lang="sk-SK" dirty="0">
                <a:highlight>
                  <a:srgbClr val="FFFF00"/>
                </a:highlight>
              </a:rPr>
              <a:t>0.25 </a:t>
            </a:r>
            <a:r>
              <a:rPr lang="sk-SK" dirty="0" err="1">
                <a:highlight>
                  <a:srgbClr val="FFFF00"/>
                </a:highlight>
              </a:rPr>
              <a:t>mt</a:t>
            </a:r>
            <a:r>
              <a:rPr lang="sk-SK" dirty="0">
                <a:highlight>
                  <a:srgbClr val="FFFF00"/>
                </a:highlight>
              </a:rPr>
              <a:t> of CO</a:t>
            </a:r>
            <a:r>
              <a:rPr lang="sk-SK" baseline="-10000" dirty="0">
                <a:highlight>
                  <a:srgbClr val="FFFF00"/>
                </a:highlight>
              </a:rPr>
              <a:t>2</a:t>
            </a:r>
            <a:r>
              <a:rPr lang="sk-SK" dirty="0">
                <a:highlight>
                  <a:srgbClr val="FFFF00"/>
                </a:highlight>
              </a:rPr>
              <a:t>e per PB per </a:t>
            </a:r>
            <a:r>
              <a:rPr lang="sk-SK" dirty="0" err="1">
                <a:highlight>
                  <a:srgbClr val="FFFF00"/>
                </a:highlight>
              </a:rPr>
              <a:t>year</a:t>
            </a:r>
            <a:endParaRPr lang="sk-SK" dirty="0">
              <a:highlight>
                <a:srgbClr val="FFFF00"/>
              </a:highlight>
            </a:endParaRPr>
          </a:p>
          <a:p>
            <a:r>
              <a:rPr lang="sk-SK" dirty="0"/>
              <a:t>300 </a:t>
            </a:r>
            <a:r>
              <a:rPr lang="sk-SK" dirty="0" err="1"/>
              <a:t>mt</a:t>
            </a:r>
            <a:r>
              <a:rPr lang="sk-SK" dirty="0"/>
              <a:t> of CO</a:t>
            </a:r>
            <a:r>
              <a:rPr lang="sk-SK" baseline="-10000" dirty="0"/>
              <a:t>2</a:t>
            </a:r>
            <a:r>
              <a:rPr lang="sk-SK" dirty="0"/>
              <a:t>e = </a:t>
            </a:r>
            <a:r>
              <a:rPr lang="en-GB" dirty="0"/>
              <a:t>~</a:t>
            </a:r>
            <a:r>
              <a:rPr lang="sk-SK" dirty="0"/>
              <a:t>8</a:t>
            </a:r>
            <a:r>
              <a:rPr lang="en-GB" dirty="0"/>
              <a:t>0 petrol cars driving 15000 km per year</a:t>
            </a:r>
            <a:br>
              <a:rPr lang="sk-SK" dirty="0"/>
            </a:br>
            <a:r>
              <a:rPr lang="fr-FR" sz="1800" dirty="0"/>
              <a:t>Source: https://www.epa.gov/energy/greenhouse-gas-equivalencies-calculator</a:t>
            </a:r>
            <a:endParaRPr lang="sk-SK" dirty="0"/>
          </a:p>
          <a:p>
            <a:pPr lvl="1"/>
            <a:endParaRPr lang="en-GB" dirty="0"/>
          </a:p>
          <a:p>
            <a:endParaRPr lang="sk-SK" dirty="0"/>
          </a:p>
          <a:p>
            <a:r>
              <a:rPr lang="sk-SK" dirty="0" err="1"/>
              <a:t>Comparison</a:t>
            </a:r>
            <a:r>
              <a:rPr lang="sk-SK" dirty="0"/>
              <a:t>: </a:t>
            </a:r>
            <a:r>
              <a:rPr lang="en-GB" i="1" dirty="0"/>
              <a:t>The Dirty Secret of SSDs: Embodied Carbon</a:t>
            </a:r>
            <a:r>
              <a:rPr lang="sk-SK" dirty="0"/>
              <a:t> </a:t>
            </a:r>
            <a:r>
              <a:rPr lang="sk-SK" sz="2000" dirty="0"/>
              <a:t>(</a:t>
            </a:r>
            <a:r>
              <a:rPr lang="sk-SK" sz="2000" dirty="0">
                <a:hlinkClick r:id="rId2"/>
              </a:rPr>
              <a:t>https://arxiv.org/pdf/2207.10793</a:t>
            </a:r>
            <a:r>
              <a:rPr lang="sk-SK" sz="2000" dirty="0"/>
              <a:t>)</a:t>
            </a:r>
            <a:endParaRPr lang="sk-SK" dirty="0"/>
          </a:p>
          <a:p>
            <a:pPr lvl="1"/>
            <a:r>
              <a:rPr lang="sk-SK" dirty="0"/>
              <a:t>Table 1 – 1 TB HDD </a:t>
            </a:r>
            <a:r>
              <a:rPr lang="sk-SK" dirty="0" err="1"/>
              <a:t>generates</a:t>
            </a:r>
            <a:r>
              <a:rPr lang="sk-SK" dirty="0"/>
              <a:t> 100 Kg of CO</a:t>
            </a:r>
            <a:r>
              <a:rPr lang="sk-SK" baseline="-10000" dirty="0"/>
              <a:t>2</a:t>
            </a:r>
            <a:r>
              <a:rPr lang="sk-SK" dirty="0"/>
              <a:t>e per 5 </a:t>
            </a:r>
            <a:r>
              <a:rPr lang="sk-SK" dirty="0" err="1"/>
              <a:t>years</a:t>
            </a:r>
            <a:r>
              <a:rPr lang="sk-SK" dirty="0"/>
              <a:t> = 20 Kg per </a:t>
            </a:r>
            <a:r>
              <a:rPr lang="sk-SK" dirty="0" err="1"/>
              <a:t>year</a:t>
            </a:r>
            <a:endParaRPr lang="sk-SK" dirty="0"/>
          </a:p>
          <a:p>
            <a:pPr lvl="2"/>
            <a:r>
              <a:rPr lang="sk-SK" dirty="0" err="1"/>
              <a:t>This</a:t>
            </a:r>
            <a:r>
              <a:rPr lang="sk-SK" dirty="0"/>
              <a:t> </a:t>
            </a:r>
            <a:r>
              <a:rPr lang="sk-SK" dirty="0" err="1"/>
              <a:t>includes</a:t>
            </a:r>
            <a:r>
              <a:rPr lang="sk-SK" dirty="0"/>
              <a:t> server hardware</a:t>
            </a:r>
          </a:p>
          <a:p>
            <a:pPr lvl="1"/>
            <a:r>
              <a:rPr lang="sk-SK" dirty="0"/>
              <a:t>With ~100000 HDDs at CERN, that would be around 2000 tons of CO</a:t>
            </a:r>
            <a:r>
              <a:rPr lang="sk-SK" baseline="-10000" dirty="0"/>
              <a:t>2</a:t>
            </a:r>
            <a:r>
              <a:rPr lang="sk-SK" dirty="0"/>
              <a:t>e per year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784010" cy="1065742"/>
          </a:xfrm>
        </p:spPr>
        <p:txBody>
          <a:bodyPr/>
          <a:lstStyle/>
          <a:p>
            <a:r>
              <a:rPr lang="en-GB" dirty="0"/>
              <a:t>Environmental footprint of 1.2 EB</a:t>
            </a:r>
            <a:r>
              <a:rPr lang="sk-SK" dirty="0"/>
              <a:t> – reality – 2/2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54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11D7928F-E9BD-E7E9-7FFF-717A8C0FC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IBM</a:t>
            </a:r>
          </a:p>
          <a:p>
            <a:pPr lvl="1"/>
            <a:r>
              <a:rPr lang="sk-SK" dirty="0" err="1"/>
              <a:t>Considering</a:t>
            </a:r>
            <a:r>
              <a:rPr lang="sk-SK" dirty="0"/>
              <a:t> </a:t>
            </a:r>
            <a:r>
              <a:rPr lang="sk-SK" dirty="0" err="1"/>
              <a:t>maxiumum</a:t>
            </a:r>
            <a:r>
              <a:rPr lang="sk-SK" dirty="0"/>
              <a:t> </a:t>
            </a:r>
            <a:r>
              <a:rPr lang="sk-SK" dirty="0" err="1"/>
              <a:t>values</a:t>
            </a:r>
            <a:r>
              <a:rPr lang="sk-SK" dirty="0"/>
              <a:t> </a:t>
            </a:r>
            <a:r>
              <a:rPr lang="sk-SK" dirty="0" err="1"/>
              <a:t>from</a:t>
            </a:r>
            <a:r>
              <a:rPr lang="sk-SK" dirty="0"/>
              <a:t>: </a:t>
            </a:r>
            <a:r>
              <a:rPr lang="sk-SK" dirty="0">
                <a:hlinkClick r:id="rId2"/>
              </a:rPr>
              <a:t>https://www.ibm.com/docs/en/ts4500-tape-library?topic=planning-power-consumption-cooling-requirements</a:t>
            </a:r>
            <a:endParaRPr lang="sk-SK" dirty="0"/>
          </a:p>
          <a:p>
            <a:pPr lvl="1"/>
            <a:endParaRPr lang="en-GB" dirty="0"/>
          </a:p>
          <a:p>
            <a:pPr lvl="1"/>
            <a:r>
              <a:rPr lang="sk-SK" dirty="0"/>
              <a:t>IBMLIB1 : 1925 W</a:t>
            </a:r>
          </a:p>
          <a:p>
            <a:pPr lvl="1"/>
            <a:r>
              <a:rPr lang="sk-SK" dirty="0"/>
              <a:t>IBMLIB2 :   939 W</a:t>
            </a:r>
          </a:p>
          <a:p>
            <a:pPr lvl="1"/>
            <a:r>
              <a:rPr lang="sk-SK" dirty="0"/>
              <a:t>IBMLIB3 : 3543 W</a:t>
            </a:r>
          </a:p>
          <a:p>
            <a:pPr lvl="1"/>
            <a:r>
              <a:rPr lang="sk-SK" dirty="0"/>
              <a:t>IBMLIB4 : 3543 W</a:t>
            </a:r>
          </a:p>
          <a:p>
            <a:pPr lvl="1"/>
            <a:endParaRPr lang="sk-SK" dirty="0"/>
          </a:p>
          <a:p>
            <a:pPr lvl="1"/>
            <a:r>
              <a:rPr lang="sk-SK" dirty="0" err="1"/>
              <a:t>Total</a:t>
            </a:r>
            <a:r>
              <a:rPr lang="sk-SK" dirty="0"/>
              <a:t> IBM (maximum </a:t>
            </a:r>
            <a:r>
              <a:rPr lang="sk-SK" dirty="0" err="1"/>
              <a:t>continuous</a:t>
            </a:r>
            <a:r>
              <a:rPr lang="sk-SK" dirty="0"/>
              <a:t>): 9950 W</a:t>
            </a:r>
            <a:br>
              <a:rPr lang="sk-SK" dirty="0"/>
            </a:br>
            <a:r>
              <a:rPr lang="en-GB" sz="1199" dirty="0"/>
              <a:t>Maximum continuous power is consumed when the drive</a:t>
            </a:r>
            <a:r>
              <a:rPr lang="sk-SK" sz="1199" dirty="0"/>
              <a:t>s are</a:t>
            </a:r>
            <a:r>
              <a:rPr lang="en-GB" sz="1199" dirty="0"/>
              <a:t> actively</a:t>
            </a:r>
            <a:br>
              <a:rPr lang="sk-SK" sz="1199" dirty="0"/>
            </a:br>
            <a:r>
              <a:rPr lang="en-GB" sz="1199" dirty="0"/>
              <a:t>reading</a:t>
            </a:r>
            <a:r>
              <a:rPr lang="sk-SK" sz="1199" dirty="0"/>
              <a:t> or </a:t>
            </a:r>
            <a:r>
              <a:rPr lang="en-GB" sz="1199" dirty="0"/>
              <a:t>writing to the tape</a:t>
            </a:r>
            <a:r>
              <a:rPr lang="sk-SK" sz="1199" dirty="0"/>
              <a:t> and </a:t>
            </a:r>
            <a:r>
              <a:rPr lang="sk-SK" sz="1199" dirty="0" err="1"/>
              <a:t>the</a:t>
            </a:r>
            <a:r>
              <a:rPr lang="sk-SK" sz="1199" dirty="0"/>
              <a:t> </a:t>
            </a:r>
            <a:r>
              <a:rPr lang="sk-SK" sz="1199" dirty="0" err="1"/>
              <a:t>cooling</a:t>
            </a:r>
            <a:r>
              <a:rPr lang="sk-SK" sz="1199" dirty="0"/>
              <a:t> </a:t>
            </a:r>
            <a:r>
              <a:rPr lang="sk-SK" sz="1199" dirty="0" err="1"/>
              <a:t>fan</a:t>
            </a:r>
            <a:r>
              <a:rPr lang="sk-SK" sz="1199" dirty="0"/>
              <a:t> </a:t>
            </a:r>
            <a:r>
              <a:rPr lang="sk-SK" sz="1199" dirty="0" err="1"/>
              <a:t>rotates</a:t>
            </a:r>
            <a:r>
              <a:rPr lang="sk-SK" sz="1199" dirty="0"/>
              <a:t> at </a:t>
            </a:r>
            <a:r>
              <a:rPr lang="sk-SK" sz="1199" dirty="0" err="1"/>
              <a:t>normal</a:t>
            </a:r>
            <a:r>
              <a:rPr lang="sk-SK" sz="1199" dirty="0"/>
              <a:t> </a:t>
            </a:r>
            <a:r>
              <a:rPr lang="sk-SK" sz="1199" dirty="0" err="1"/>
              <a:t>speed</a:t>
            </a:r>
            <a:r>
              <a:rPr lang="sk-SK" sz="1199" dirty="0"/>
              <a:t>.</a:t>
            </a:r>
            <a:endParaRPr lang="sk-SK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784010" cy="1065742"/>
          </a:xfrm>
        </p:spPr>
        <p:txBody>
          <a:bodyPr/>
          <a:lstStyle/>
          <a:p>
            <a:r>
              <a:rPr lang="en-GB" sz="4000" dirty="0"/>
              <a:t>En</a:t>
            </a:r>
            <a:r>
              <a:rPr lang="sk-SK" sz="4000" dirty="0" err="1"/>
              <a:t>ergy</a:t>
            </a:r>
            <a:r>
              <a:rPr lang="sk-SK" sz="4000" dirty="0"/>
              <a:t> </a:t>
            </a:r>
            <a:r>
              <a:rPr lang="sk-SK" sz="4000" dirty="0" err="1"/>
              <a:t>consumption</a:t>
            </a:r>
            <a:r>
              <a:rPr lang="en-GB" sz="4000" dirty="0"/>
              <a:t> of</a:t>
            </a:r>
            <a:r>
              <a:rPr lang="sk-SK" sz="4000" dirty="0"/>
              <a:t> </a:t>
            </a:r>
            <a:r>
              <a:rPr lang="en-GB" sz="4000" dirty="0"/>
              <a:t>1.2 EB</a:t>
            </a:r>
            <a:r>
              <a:rPr lang="sk-SK" sz="4000" dirty="0"/>
              <a:t> </a:t>
            </a:r>
            <a:r>
              <a:rPr lang="sk-SK" sz="4000" dirty="0" err="1"/>
              <a:t>tape</a:t>
            </a:r>
            <a:r>
              <a:rPr lang="sk-SK" sz="4000" dirty="0"/>
              <a:t> </a:t>
            </a:r>
            <a:r>
              <a:rPr lang="sk-SK" sz="4000" dirty="0" err="1"/>
              <a:t>archive</a:t>
            </a:r>
            <a:r>
              <a:rPr lang="sk-SK" sz="4000" dirty="0"/>
              <a:t> – 1/2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C6E377F-F2B5-56DE-EAEF-44A58D8A42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3175718"/>
              </p:ext>
            </p:extLst>
          </p:nvPr>
        </p:nvGraphicFramePr>
        <p:xfrm>
          <a:off x="7209552" y="2263096"/>
          <a:ext cx="4238625" cy="330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4238669" imgH="3305131" progId="Excel.Sheet.12">
                  <p:embed/>
                </p:oleObj>
              </mc:Choice>
              <mc:Fallback>
                <p:oleObj name="Worksheet" r:id="rId3" imgW="4238669" imgH="3305131" progId="Excel.Sheet.12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C6E377F-F2B5-56DE-EAEF-44A58D8A42E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09552" y="2263096"/>
                        <a:ext cx="4238625" cy="3305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1979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11D7928F-E9BD-E7E9-7FFF-717A8C0FC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err="1"/>
              <a:t>Spectra</a:t>
            </a:r>
            <a:r>
              <a:rPr lang="sk-SK" dirty="0"/>
              <a:t> </a:t>
            </a:r>
            <a:r>
              <a:rPr lang="sk-SK" dirty="0" err="1"/>
              <a:t>Logic</a:t>
            </a:r>
            <a:endParaRPr lang="sk-SK" dirty="0"/>
          </a:p>
          <a:p>
            <a:pPr lvl="1"/>
            <a:r>
              <a:rPr lang="sk-SK" dirty="0" err="1"/>
              <a:t>Considering</a:t>
            </a:r>
            <a:r>
              <a:rPr lang="sk-SK" dirty="0"/>
              <a:t> maximum </a:t>
            </a:r>
            <a:r>
              <a:rPr lang="sk-SK" dirty="0" err="1"/>
              <a:t>values</a:t>
            </a:r>
            <a:r>
              <a:rPr lang="sk-SK" dirty="0"/>
              <a:t> as </a:t>
            </a:r>
            <a:r>
              <a:rPr lang="sk-SK" dirty="0" err="1"/>
              <a:t>reported</a:t>
            </a:r>
            <a:r>
              <a:rPr lang="sk-SK" dirty="0"/>
              <a:t> by </a:t>
            </a:r>
            <a:r>
              <a:rPr lang="sk-SK" dirty="0" err="1"/>
              <a:t>the</a:t>
            </a:r>
            <a:r>
              <a:rPr lang="sk-SK" dirty="0"/>
              <a:t> </a:t>
            </a:r>
            <a:r>
              <a:rPr lang="sk-SK" dirty="0" err="1"/>
              <a:t>libraries</a:t>
            </a:r>
            <a:r>
              <a:rPr lang="sk-SK" dirty="0"/>
              <a:t>:</a:t>
            </a:r>
          </a:p>
          <a:p>
            <a:pPr lvl="1"/>
            <a:endParaRPr lang="sk-SK" dirty="0"/>
          </a:p>
          <a:p>
            <a:pPr lvl="1"/>
            <a:r>
              <a:rPr lang="sk-SK" dirty="0"/>
              <a:t>SPECTRALIB1: 3200 W</a:t>
            </a:r>
          </a:p>
          <a:p>
            <a:pPr lvl="1"/>
            <a:r>
              <a:rPr lang="sk-SK" dirty="0"/>
              <a:t>SPECTRALIB2: 3200 W</a:t>
            </a:r>
          </a:p>
          <a:p>
            <a:pPr lvl="1"/>
            <a:r>
              <a:rPr lang="sk-SK" dirty="0"/>
              <a:t>SPECTRALIB3: 1600 W</a:t>
            </a:r>
          </a:p>
          <a:p>
            <a:pPr lvl="1"/>
            <a:endParaRPr lang="sk-SK" dirty="0"/>
          </a:p>
          <a:p>
            <a:pPr lvl="1"/>
            <a:r>
              <a:rPr lang="sk-SK" dirty="0" err="1"/>
              <a:t>Total</a:t>
            </a:r>
            <a:r>
              <a:rPr lang="sk-SK" dirty="0"/>
              <a:t> </a:t>
            </a:r>
            <a:r>
              <a:rPr lang="sk-SK" dirty="0" err="1"/>
              <a:t>Spectra</a:t>
            </a:r>
            <a:r>
              <a:rPr lang="sk-SK" dirty="0"/>
              <a:t> </a:t>
            </a:r>
            <a:r>
              <a:rPr lang="sk-SK" dirty="0" err="1"/>
              <a:t>Logic</a:t>
            </a:r>
            <a:r>
              <a:rPr lang="sk-SK" dirty="0"/>
              <a:t> (</a:t>
            </a:r>
            <a:r>
              <a:rPr lang="sk-SK" dirty="0" err="1"/>
              <a:t>estimation</a:t>
            </a:r>
            <a:r>
              <a:rPr lang="sk-SK" dirty="0"/>
              <a:t>): 8000 W</a:t>
            </a:r>
          </a:p>
          <a:p>
            <a:endParaRPr lang="sk-SK" dirty="0"/>
          </a:p>
          <a:p>
            <a:r>
              <a:rPr lang="sk-SK" dirty="0"/>
              <a:t>TOTAL: </a:t>
            </a:r>
            <a:r>
              <a:rPr lang="sk-SK" dirty="0">
                <a:highlight>
                  <a:srgbClr val="FFFF00"/>
                </a:highlight>
              </a:rPr>
              <a:t>~18 kW per 1.2 EB = ~15 W per PB</a:t>
            </a:r>
          </a:p>
          <a:p>
            <a:endParaRPr lang="sk-SK" dirty="0"/>
          </a:p>
          <a:p>
            <a:r>
              <a:rPr lang="sk-SK" dirty="0" err="1"/>
              <a:t>Comparison</a:t>
            </a:r>
            <a:r>
              <a:rPr lang="sk-SK" dirty="0"/>
              <a:t>: </a:t>
            </a:r>
            <a:r>
              <a:rPr lang="sk-SK" dirty="0" err="1"/>
              <a:t>According</a:t>
            </a:r>
            <a:r>
              <a:rPr lang="sk-SK" dirty="0"/>
              <a:t> to PDU monitoring,</a:t>
            </a:r>
            <a:br>
              <a:rPr lang="sk-SK" dirty="0"/>
            </a:br>
            <a:r>
              <a:rPr lang="sk-SK" dirty="0" err="1"/>
              <a:t>one</a:t>
            </a:r>
            <a:r>
              <a:rPr lang="sk-SK" dirty="0"/>
              <a:t> </a:t>
            </a:r>
            <a:r>
              <a:rPr lang="sk-SK" dirty="0" err="1"/>
              <a:t>rack</a:t>
            </a:r>
            <a:r>
              <a:rPr lang="sk-SK" dirty="0"/>
              <a:t> at CERN </a:t>
            </a:r>
            <a:r>
              <a:rPr lang="sk-SK" dirty="0" err="1"/>
              <a:t>usually</a:t>
            </a:r>
            <a:r>
              <a:rPr lang="sk-SK" dirty="0"/>
              <a:t> </a:t>
            </a:r>
            <a:r>
              <a:rPr lang="sk-SK" dirty="0" err="1"/>
              <a:t>consumes</a:t>
            </a:r>
            <a:r>
              <a:rPr lang="sk-SK" dirty="0"/>
              <a:t> ~3 kW</a:t>
            </a:r>
            <a:br>
              <a:rPr lang="sk-SK" dirty="0"/>
            </a:br>
            <a:r>
              <a:rPr lang="sk-SK" dirty="0"/>
              <a:t>(</a:t>
            </a:r>
            <a:r>
              <a:rPr lang="sk-SK" dirty="0" err="1"/>
              <a:t>example</a:t>
            </a:r>
            <a:r>
              <a:rPr lang="sk-SK" dirty="0"/>
              <a:t> </a:t>
            </a:r>
            <a:r>
              <a:rPr lang="sk-SK" dirty="0">
                <a:latin typeface="Consolas" panose="020B0609020204030204" pitchFamily="49" charset="0"/>
              </a:rPr>
              <a:t>PDU-SJ06-01</a:t>
            </a:r>
            <a:r>
              <a:rPr lang="sk-SK" dirty="0"/>
              <a:t>)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784010" cy="1065742"/>
          </a:xfrm>
        </p:spPr>
        <p:txBody>
          <a:bodyPr/>
          <a:lstStyle/>
          <a:p>
            <a:r>
              <a:rPr lang="en-GB" sz="4000" dirty="0"/>
              <a:t>En</a:t>
            </a:r>
            <a:r>
              <a:rPr lang="sk-SK" sz="4000" dirty="0" err="1"/>
              <a:t>ergy</a:t>
            </a:r>
            <a:r>
              <a:rPr lang="sk-SK" sz="4000" dirty="0"/>
              <a:t> </a:t>
            </a:r>
            <a:r>
              <a:rPr lang="sk-SK" sz="4000" dirty="0" err="1"/>
              <a:t>consumption</a:t>
            </a:r>
            <a:r>
              <a:rPr lang="en-GB" sz="4000" dirty="0"/>
              <a:t> of</a:t>
            </a:r>
            <a:r>
              <a:rPr lang="sk-SK" sz="4000" dirty="0"/>
              <a:t> </a:t>
            </a:r>
            <a:r>
              <a:rPr lang="en-GB" sz="4000" dirty="0"/>
              <a:t>1.2 EB</a:t>
            </a:r>
            <a:r>
              <a:rPr lang="sk-SK" sz="4000" dirty="0"/>
              <a:t> </a:t>
            </a:r>
            <a:r>
              <a:rPr lang="sk-SK" sz="4000" dirty="0" err="1"/>
              <a:t>tape</a:t>
            </a:r>
            <a:r>
              <a:rPr lang="sk-SK" sz="4000" dirty="0"/>
              <a:t> </a:t>
            </a:r>
            <a:r>
              <a:rPr lang="sk-SK" sz="4000" dirty="0" err="1"/>
              <a:t>archive</a:t>
            </a:r>
            <a:r>
              <a:rPr lang="sk-SK" sz="4000" dirty="0"/>
              <a:t> – 2/2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C6B1AB-E03C-E4D5-6CF2-BA5B7D9E6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5272" y="1086569"/>
            <a:ext cx="3084103" cy="25600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40E555-C86E-8546-23E9-7CA9A2DB12D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524" t="20065" r="9603" b="1289"/>
          <a:stretch/>
        </p:blipFill>
        <p:spPr>
          <a:xfrm>
            <a:off x="7740976" y="3690870"/>
            <a:ext cx="3572697" cy="217144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9D589ED-54C7-CE3A-5C31-5526A4323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97603" y="1376039"/>
            <a:ext cx="2147529" cy="4842304"/>
          </a:xfrm>
          <a:prstGeom prst="rect">
            <a:avLst/>
          </a:prstGeom>
          <a:noFill/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4593B024-5219-BC51-E9B7-7E8529C0D2F6}"/>
              </a:ext>
            </a:extLst>
          </p:cNvPr>
          <p:cNvSpPr/>
          <p:nvPr/>
        </p:nvSpPr>
        <p:spPr>
          <a:xfrm>
            <a:off x="6317751" y="5558596"/>
            <a:ext cx="2005514" cy="399495"/>
          </a:xfrm>
          <a:prstGeom prst="rightArrow">
            <a:avLst/>
          </a:prstGeom>
          <a:gradFill flip="none" rotWithShape="1">
            <a:gsLst>
              <a:gs pos="15000">
                <a:srgbClr val="4A7DBA">
                  <a:tint val="66000"/>
                  <a:satMod val="160000"/>
                </a:srgbClr>
              </a:gs>
              <a:gs pos="49000">
                <a:srgbClr val="4A7DBA">
                  <a:tint val="44500"/>
                  <a:satMod val="160000"/>
                </a:srgbClr>
              </a:gs>
              <a:gs pos="80000">
                <a:srgbClr val="4A7DBA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760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752360"/>
          </a:xfrm>
        </p:spPr>
        <p:txBody>
          <a:bodyPr/>
          <a:lstStyle/>
          <a:p>
            <a:r>
              <a:rPr lang="sk-SK" sz="3600" dirty="0"/>
              <a:t>33 PB in 4 </a:t>
            </a:r>
            <a:r>
              <a:rPr lang="sk-SK" sz="3600" dirty="0" err="1"/>
              <a:t>weeks</a:t>
            </a:r>
            <a:r>
              <a:rPr lang="sk-SK" sz="3600" dirty="0"/>
              <a:t> = ~1 PB/</a:t>
            </a:r>
            <a:r>
              <a:rPr lang="sk-SK" sz="3600" dirty="0" err="1"/>
              <a:t>day</a:t>
            </a:r>
            <a:endParaRPr lang="sk-SK" sz="3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CF77C7-101A-B47D-B8DB-7F92755E4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867" y="1194750"/>
            <a:ext cx="1362265" cy="8478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926574-29BF-56C2-9C77-2B6FEC9ED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52360"/>
            <a:ext cx="12192000" cy="6105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456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06BC0E-4B75-F62A-A4D5-2E6BD916AC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2349"/>
            <a:ext cx="12192000" cy="610565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752349"/>
          </a:xfrm>
        </p:spPr>
        <p:txBody>
          <a:bodyPr/>
          <a:lstStyle/>
          <a:p>
            <a:r>
              <a:rPr lang="sk-SK" sz="3600" dirty="0"/>
              <a:t>18 PB in 9 </a:t>
            </a:r>
            <a:r>
              <a:rPr lang="sk-SK" sz="3600" dirty="0" err="1"/>
              <a:t>days</a:t>
            </a:r>
            <a:r>
              <a:rPr lang="sk-SK" sz="3600" dirty="0"/>
              <a:t> = ~2 PB/</a:t>
            </a:r>
            <a:r>
              <a:rPr lang="sk-SK" sz="3600" dirty="0" err="1"/>
              <a:t>day</a:t>
            </a:r>
            <a:endParaRPr lang="sk-SK" sz="3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B67DA5-0C7A-EB6F-9F16-0DE86D374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7736" y="1085539"/>
            <a:ext cx="1276528" cy="83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246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9C418A-9373-4DE9-98CA-5717E1E33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065742"/>
            <a:ext cx="11376025" cy="5250256"/>
          </a:xfrm>
        </p:spPr>
        <p:txBody>
          <a:bodyPr/>
          <a:lstStyle/>
          <a:p>
            <a:r>
              <a:rPr lang="en-GB" sz="1800" dirty="0"/>
              <a:t>Quantify environmental and sustainability impact of any (IT) equipment is a complex exercise</a:t>
            </a:r>
          </a:p>
          <a:p>
            <a:r>
              <a:rPr lang="en-GB" sz="1800" dirty="0"/>
              <a:t>The carbon footprint is dominated by the usage pattern and the capacity (number of tape cartridges)</a:t>
            </a:r>
          </a:p>
          <a:p>
            <a:r>
              <a:rPr lang="en-GB" sz="1800" dirty="0"/>
              <a:t>Calculations are based on IBM report (Spectra Logic </a:t>
            </a:r>
            <a:r>
              <a:rPr lang="sk-SK" sz="1800" dirty="0"/>
              <a:t>extrapolated (as drives and cartridges are the same</a:t>
            </a:r>
            <a:r>
              <a:rPr lang="en-GB" sz="1800" dirty="0"/>
              <a:t>)</a:t>
            </a:r>
            <a:r>
              <a:rPr lang="sk-SK" sz="1800" dirty="0"/>
              <a:t>)</a:t>
            </a:r>
            <a:endParaRPr lang="en-GB" sz="1800" dirty="0"/>
          </a:p>
          <a:p>
            <a:r>
              <a:rPr lang="en-GB" sz="1800" dirty="0"/>
              <a:t>CERN Tape Archive:</a:t>
            </a:r>
          </a:p>
          <a:p>
            <a:pPr lvl="1"/>
            <a:r>
              <a:rPr lang="en-GB" sz="1600" dirty="0"/>
              <a:t>Generates around 300 </a:t>
            </a:r>
            <a:r>
              <a:rPr lang="en-GB" sz="1600" dirty="0" err="1"/>
              <a:t>mt</a:t>
            </a:r>
            <a:r>
              <a:rPr lang="en-GB" sz="1600" dirty="0"/>
              <a:t> CO</a:t>
            </a:r>
            <a:r>
              <a:rPr lang="en-GB" sz="1600" baseline="-10000" dirty="0"/>
              <a:t>2</a:t>
            </a:r>
            <a:r>
              <a:rPr lang="en-GB" sz="1600" dirty="0"/>
              <a:t>e per year (80 petrol cars driving 15000 km per year)</a:t>
            </a:r>
          </a:p>
          <a:p>
            <a:pPr lvl="1"/>
            <a:r>
              <a:rPr lang="en-GB" sz="1600" dirty="0"/>
              <a:t>Consumes around 18 kW (around 15 W per PB)</a:t>
            </a:r>
          </a:p>
          <a:p>
            <a:r>
              <a:rPr lang="en-GB" sz="1800" dirty="0"/>
              <a:t>Spikey usage demands larger configuration and has bigger environmental footprint</a:t>
            </a:r>
            <a:endParaRPr lang="en-GB" sz="1801" dirty="0"/>
          </a:p>
          <a:p>
            <a:r>
              <a:rPr lang="en-GB" sz="1800" dirty="0"/>
              <a:t>Adding more:</a:t>
            </a:r>
          </a:p>
          <a:p>
            <a:pPr lvl="1"/>
            <a:r>
              <a:rPr lang="en-GB" sz="1600" dirty="0"/>
              <a:t>Capacity will generate more CO</a:t>
            </a:r>
            <a:r>
              <a:rPr lang="en-GB" sz="1600" baseline="-10000" dirty="0"/>
              <a:t>2</a:t>
            </a:r>
            <a:r>
              <a:rPr lang="en-GB" sz="1600" dirty="0"/>
              <a:t>e, but will not increase power consumption</a:t>
            </a:r>
          </a:p>
          <a:p>
            <a:pPr lvl="1"/>
            <a:r>
              <a:rPr lang="en-GB" sz="1600" dirty="0"/>
              <a:t>Throughput (assuming same drive generations) will generate more CO</a:t>
            </a:r>
            <a:r>
              <a:rPr lang="en-GB" sz="1600" baseline="-10000" dirty="0"/>
              <a:t>2</a:t>
            </a:r>
            <a:r>
              <a:rPr lang="en-GB" sz="1600" dirty="0"/>
              <a:t>e as well as increase power consumption</a:t>
            </a:r>
          </a:p>
          <a:p>
            <a:pPr lvl="1"/>
            <a:endParaRPr lang="en-GB" sz="1800" dirty="0"/>
          </a:p>
          <a:p>
            <a:r>
              <a:rPr lang="en-GB" sz="1800" dirty="0"/>
              <a:t>Future work:</a:t>
            </a:r>
          </a:p>
          <a:p>
            <a:pPr lvl="1"/>
            <a:r>
              <a:rPr lang="en-GB" sz="1600" dirty="0"/>
              <a:t>Include server hardware</a:t>
            </a:r>
          </a:p>
          <a:p>
            <a:pPr lvl="1"/>
            <a:r>
              <a:rPr lang="en-GB" sz="1600" dirty="0"/>
              <a:t>Improved IBM tool (allow for different energy sources; consider growth of the archive)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sk-SK" dirty="0" err="1"/>
              <a:t>Conclusion</a:t>
            </a:r>
            <a:endParaRPr lang="sk-S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624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EA14C-643D-1F61-4E04-B99C6EBA15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0" dirty="0">
                <a:solidFill>
                  <a:srgbClr val="1A63A0"/>
                </a:solidFill>
                <a:effectLst/>
                <a:latin typeface="Roboto" panose="020F0502020204030204" pitchFamily="2" charset="0"/>
              </a:rPr>
              <a:t>Environmental efficiency of tape storage at CERN</a:t>
            </a:r>
            <a:endParaRPr lang="sk-SK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7B14F-E861-155B-C0B7-0F2F7512CE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35152"/>
            <a:ext cx="9144000" cy="1422647"/>
          </a:xfrm>
        </p:spPr>
        <p:txBody>
          <a:bodyPr/>
          <a:lstStyle/>
          <a:p>
            <a:r>
              <a:rPr lang="sk-SK" sz="3200" dirty="0"/>
              <a:t>Vladimír Bahyl</a:t>
            </a:r>
          </a:p>
          <a:p>
            <a:r>
              <a:rPr lang="sk-SK" sz="3200" dirty="0"/>
              <a:t>IT-SD-TAB</a:t>
            </a:r>
          </a:p>
        </p:txBody>
      </p:sp>
    </p:spTree>
    <p:extLst>
      <p:ext uri="{BB962C8B-B14F-4D97-AF65-F5344CB8AC3E}">
        <p14:creationId xmlns:p14="http://schemas.microsoft.com/office/powerpoint/2010/main" val="164615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D393AD-6039-A8B2-87A7-9AE7B2385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C95EB-53F8-0E4D-2837-1E93B2235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February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A06A9-96E4-1FEB-47E5-C935B93BF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36612-5405-50C9-7918-5C66A7DE0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AD81BC-6FB7-74F3-AAB3-52EE5D2F7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0964" y="271001"/>
            <a:ext cx="6850071" cy="6315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3374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E6EC1-622C-1D3F-DE61-296DD6AC8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5AB945-EABD-C97D-F47A-B55474E00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A2707-1D6D-3982-5321-C0AA655C7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444D7B9C-C791-8159-8F7D-BA174FB26B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6604922"/>
              </p:ext>
            </p:extLst>
          </p:nvPr>
        </p:nvGraphicFramePr>
        <p:xfrm>
          <a:off x="7213603" y="1319385"/>
          <a:ext cx="4621273" cy="360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8CD8E8A9-CCD3-99BE-015E-A548986462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2654551"/>
              </p:ext>
            </p:extLst>
          </p:nvPr>
        </p:nvGraphicFramePr>
        <p:xfrm>
          <a:off x="270851" y="1067048"/>
          <a:ext cx="4707548" cy="4114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F3B5CFA-7757-3305-CAE1-C34026A3B68F}"/>
              </a:ext>
            </a:extLst>
          </p:cNvPr>
          <p:cNvCxnSpPr>
            <a:cxnSpLocks/>
          </p:cNvCxnSpPr>
          <p:nvPr/>
        </p:nvCxnSpPr>
        <p:spPr>
          <a:xfrm flipV="1">
            <a:off x="5072185" y="2446214"/>
            <a:ext cx="2055446" cy="273540"/>
          </a:xfrm>
          <a:prstGeom prst="straightConnector1">
            <a:avLst/>
          </a:prstGeom>
          <a:ln w="12700">
            <a:solidFill>
              <a:schemeClr val="bg1">
                <a:lumMod val="8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DA2CC24-86C4-E95F-75E9-10D87E5B0DA0}"/>
              </a:ext>
            </a:extLst>
          </p:cNvPr>
          <p:cNvCxnSpPr>
            <a:cxnSpLocks/>
          </p:cNvCxnSpPr>
          <p:nvPr/>
        </p:nvCxnSpPr>
        <p:spPr>
          <a:xfrm>
            <a:off x="5072185" y="3188677"/>
            <a:ext cx="2055446" cy="177939"/>
          </a:xfrm>
          <a:prstGeom prst="straightConnector1">
            <a:avLst/>
          </a:prstGeom>
          <a:ln w="12700">
            <a:solidFill>
              <a:schemeClr val="bg1">
                <a:lumMod val="85000"/>
              </a:schemeClr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86EFD38-8A2D-BE1F-F1C6-E2BBC977F347}"/>
              </a:ext>
            </a:extLst>
          </p:cNvPr>
          <p:cNvSpPr txBox="1"/>
          <p:nvPr/>
        </p:nvSpPr>
        <p:spPr>
          <a:xfrm>
            <a:off x="425305" y="328384"/>
            <a:ext cx="439864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sk-SK" dirty="0"/>
              <a:t>CERN</a:t>
            </a:r>
            <a:br>
              <a:rPr lang="sk-SK" dirty="0"/>
            </a:br>
            <a:r>
              <a:rPr lang="sk-SK" dirty="0" err="1"/>
              <a:t>electricity</a:t>
            </a:r>
            <a:r>
              <a:rPr lang="sk-SK" dirty="0"/>
              <a:t> </a:t>
            </a:r>
            <a:r>
              <a:rPr lang="sk-SK" dirty="0" err="1"/>
              <a:t>consumption</a:t>
            </a:r>
            <a:r>
              <a:rPr lang="sk-SK" dirty="0"/>
              <a:t> </a:t>
            </a:r>
            <a:r>
              <a:rPr lang="sk-SK" dirty="0" err="1"/>
              <a:t>structure</a:t>
            </a:r>
            <a:endParaRPr lang="sk-SK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5889C8-15D9-2270-ADAB-A6EDBA01409E}"/>
              </a:ext>
            </a:extLst>
          </p:cNvPr>
          <p:cNvSpPr txBox="1"/>
          <p:nvPr/>
        </p:nvSpPr>
        <p:spPr>
          <a:xfrm>
            <a:off x="7324921" y="526013"/>
            <a:ext cx="4398641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sk-SK" dirty="0"/>
              <a:t>CERN </a:t>
            </a:r>
            <a:r>
              <a:rPr lang="sk-SK" dirty="0" err="1"/>
              <a:t>Data</a:t>
            </a:r>
            <a:r>
              <a:rPr lang="sk-SK" dirty="0"/>
              <a:t> Centre</a:t>
            </a:r>
            <a:br>
              <a:rPr lang="sk-SK" dirty="0"/>
            </a:br>
            <a:r>
              <a:rPr lang="sk-SK" dirty="0" err="1"/>
              <a:t>electricity</a:t>
            </a:r>
            <a:r>
              <a:rPr lang="sk-SK" dirty="0"/>
              <a:t> </a:t>
            </a:r>
            <a:r>
              <a:rPr lang="sk-SK" dirty="0" err="1"/>
              <a:t>consumption</a:t>
            </a:r>
            <a:r>
              <a:rPr lang="sk-SK" dirty="0"/>
              <a:t> </a:t>
            </a:r>
            <a:r>
              <a:rPr lang="sk-SK" dirty="0" err="1"/>
              <a:t>structure</a:t>
            </a:r>
            <a:endParaRPr lang="sk-SK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F53A3F8-14D4-B952-16EF-2D030BD5BC08}"/>
              </a:ext>
            </a:extLst>
          </p:cNvPr>
          <p:cNvSpPr txBox="1"/>
          <p:nvPr/>
        </p:nvSpPr>
        <p:spPr>
          <a:xfrm>
            <a:off x="4404063" y="5690586"/>
            <a:ext cx="338387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k-SK" sz="1400" dirty="0"/>
              <a:t>Source: </a:t>
            </a:r>
            <a:r>
              <a:rPr lang="sk-SK" sz="1400" i="1" dirty="0"/>
              <a:t>M. Schulz: CERN-IT Sustainability</a:t>
            </a:r>
          </a:p>
        </p:txBody>
      </p:sp>
    </p:spTree>
    <p:extLst>
      <p:ext uri="{BB962C8B-B14F-4D97-AF65-F5344CB8AC3E}">
        <p14:creationId xmlns:p14="http://schemas.microsoft.com/office/powerpoint/2010/main" val="457421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F43CFCD-1C14-098A-6627-5E9E2A515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63" y="365760"/>
            <a:ext cx="10175185" cy="56859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5CDB9-5E0B-CDE1-3BE6-EE41ED56A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EEF3DB-B49F-BAD8-BDBC-3E1CE0748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64714-B31C-F1FB-B04A-8C3A5D186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A0804E4-36E5-41A1-8BAA-1E2741EE13F4}"/>
              </a:ext>
            </a:extLst>
          </p:cNvPr>
          <p:cNvSpPr/>
          <p:nvPr/>
        </p:nvSpPr>
        <p:spPr>
          <a:xfrm>
            <a:off x="597542" y="2786741"/>
            <a:ext cx="4296675" cy="2786742"/>
          </a:xfrm>
          <a:custGeom>
            <a:avLst/>
            <a:gdLst>
              <a:gd name="connsiteX0" fmla="*/ 0 w 4296675"/>
              <a:gd name="connsiteY0" fmla="*/ 464466 h 2786742"/>
              <a:gd name="connsiteX1" fmla="*/ 464466 w 4296675"/>
              <a:gd name="connsiteY1" fmla="*/ 0 h 2786742"/>
              <a:gd name="connsiteX2" fmla="*/ 924724 w 4296675"/>
              <a:gd name="connsiteY2" fmla="*/ 0 h 2786742"/>
              <a:gd name="connsiteX3" fmla="*/ 1384982 w 4296675"/>
              <a:gd name="connsiteY3" fmla="*/ 0 h 2786742"/>
              <a:gd name="connsiteX4" fmla="*/ 1912595 w 4296675"/>
              <a:gd name="connsiteY4" fmla="*/ 0 h 2786742"/>
              <a:gd name="connsiteX5" fmla="*/ 2507563 w 4296675"/>
              <a:gd name="connsiteY5" fmla="*/ 0 h 2786742"/>
              <a:gd name="connsiteX6" fmla="*/ 2967822 w 4296675"/>
              <a:gd name="connsiteY6" fmla="*/ 0 h 2786742"/>
              <a:gd name="connsiteX7" fmla="*/ 3832209 w 4296675"/>
              <a:gd name="connsiteY7" fmla="*/ 0 h 2786742"/>
              <a:gd name="connsiteX8" fmla="*/ 4296675 w 4296675"/>
              <a:gd name="connsiteY8" fmla="*/ 464466 h 2786742"/>
              <a:gd name="connsiteX9" fmla="*/ 4296675 w 4296675"/>
              <a:gd name="connsiteY9" fmla="*/ 891762 h 2786742"/>
              <a:gd name="connsiteX10" fmla="*/ 4296675 w 4296675"/>
              <a:gd name="connsiteY10" fmla="*/ 1319059 h 2786742"/>
              <a:gd name="connsiteX11" fmla="*/ 4296675 w 4296675"/>
              <a:gd name="connsiteY11" fmla="*/ 1727777 h 2786742"/>
              <a:gd name="connsiteX12" fmla="*/ 4296675 w 4296675"/>
              <a:gd name="connsiteY12" fmla="*/ 2322276 h 2786742"/>
              <a:gd name="connsiteX13" fmla="*/ 3832209 w 4296675"/>
              <a:gd name="connsiteY13" fmla="*/ 2786742 h 2786742"/>
              <a:gd name="connsiteX14" fmla="*/ 3371951 w 4296675"/>
              <a:gd name="connsiteY14" fmla="*/ 2786742 h 2786742"/>
              <a:gd name="connsiteX15" fmla="*/ 2844338 w 4296675"/>
              <a:gd name="connsiteY15" fmla="*/ 2786742 h 2786742"/>
              <a:gd name="connsiteX16" fmla="*/ 2249370 w 4296675"/>
              <a:gd name="connsiteY16" fmla="*/ 2786742 h 2786742"/>
              <a:gd name="connsiteX17" fmla="*/ 1755434 w 4296675"/>
              <a:gd name="connsiteY17" fmla="*/ 2786742 h 2786742"/>
              <a:gd name="connsiteX18" fmla="*/ 1227821 w 4296675"/>
              <a:gd name="connsiteY18" fmla="*/ 2786742 h 2786742"/>
              <a:gd name="connsiteX19" fmla="*/ 464466 w 4296675"/>
              <a:gd name="connsiteY19" fmla="*/ 2786742 h 2786742"/>
              <a:gd name="connsiteX20" fmla="*/ 0 w 4296675"/>
              <a:gd name="connsiteY20" fmla="*/ 2322276 h 2786742"/>
              <a:gd name="connsiteX21" fmla="*/ 0 w 4296675"/>
              <a:gd name="connsiteY21" fmla="*/ 1857824 h 2786742"/>
              <a:gd name="connsiteX22" fmla="*/ 0 w 4296675"/>
              <a:gd name="connsiteY22" fmla="*/ 1449105 h 2786742"/>
              <a:gd name="connsiteX23" fmla="*/ 0 w 4296675"/>
              <a:gd name="connsiteY23" fmla="*/ 1040387 h 2786742"/>
              <a:gd name="connsiteX24" fmla="*/ 0 w 4296675"/>
              <a:gd name="connsiteY24" fmla="*/ 464466 h 2786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296675" h="2786742" extrusionOk="0">
                <a:moveTo>
                  <a:pt x="0" y="464466"/>
                </a:moveTo>
                <a:cubicBezTo>
                  <a:pt x="34836" y="177461"/>
                  <a:pt x="164435" y="-10999"/>
                  <a:pt x="464466" y="0"/>
                </a:cubicBezTo>
                <a:cubicBezTo>
                  <a:pt x="633017" y="-3001"/>
                  <a:pt x="727561" y="7943"/>
                  <a:pt x="924724" y="0"/>
                </a:cubicBezTo>
                <a:cubicBezTo>
                  <a:pt x="1121887" y="-7943"/>
                  <a:pt x="1289383" y="10932"/>
                  <a:pt x="1384982" y="0"/>
                </a:cubicBezTo>
                <a:cubicBezTo>
                  <a:pt x="1480581" y="-10932"/>
                  <a:pt x="1790742" y="27003"/>
                  <a:pt x="1912595" y="0"/>
                </a:cubicBezTo>
                <a:cubicBezTo>
                  <a:pt x="2034448" y="-27003"/>
                  <a:pt x="2341599" y="24904"/>
                  <a:pt x="2507563" y="0"/>
                </a:cubicBezTo>
                <a:cubicBezTo>
                  <a:pt x="2673527" y="-24904"/>
                  <a:pt x="2783055" y="27954"/>
                  <a:pt x="2967822" y="0"/>
                </a:cubicBezTo>
                <a:cubicBezTo>
                  <a:pt x="3152589" y="-27954"/>
                  <a:pt x="3654466" y="7852"/>
                  <a:pt x="3832209" y="0"/>
                </a:cubicBezTo>
                <a:cubicBezTo>
                  <a:pt x="4134747" y="10119"/>
                  <a:pt x="4255993" y="231799"/>
                  <a:pt x="4296675" y="464466"/>
                </a:cubicBezTo>
                <a:cubicBezTo>
                  <a:pt x="4318875" y="638289"/>
                  <a:pt x="4290280" y="759901"/>
                  <a:pt x="4296675" y="891762"/>
                </a:cubicBezTo>
                <a:cubicBezTo>
                  <a:pt x="4303070" y="1023623"/>
                  <a:pt x="4274235" y="1228446"/>
                  <a:pt x="4296675" y="1319059"/>
                </a:cubicBezTo>
                <a:cubicBezTo>
                  <a:pt x="4319115" y="1409672"/>
                  <a:pt x="4283687" y="1601542"/>
                  <a:pt x="4296675" y="1727777"/>
                </a:cubicBezTo>
                <a:cubicBezTo>
                  <a:pt x="4309663" y="1854012"/>
                  <a:pt x="4294125" y="2048444"/>
                  <a:pt x="4296675" y="2322276"/>
                </a:cubicBezTo>
                <a:cubicBezTo>
                  <a:pt x="4259288" y="2608943"/>
                  <a:pt x="4098010" y="2841452"/>
                  <a:pt x="3832209" y="2786742"/>
                </a:cubicBezTo>
                <a:cubicBezTo>
                  <a:pt x="3634104" y="2816860"/>
                  <a:pt x="3516081" y="2744138"/>
                  <a:pt x="3371951" y="2786742"/>
                </a:cubicBezTo>
                <a:cubicBezTo>
                  <a:pt x="3227821" y="2829346"/>
                  <a:pt x="3034858" y="2779225"/>
                  <a:pt x="2844338" y="2786742"/>
                </a:cubicBezTo>
                <a:cubicBezTo>
                  <a:pt x="2653818" y="2794259"/>
                  <a:pt x="2518513" y="2742523"/>
                  <a:pt x="2249370" y="2786742"/>
                </a:cubicBezTo>
                <a:cubicBezTo>
                  <a:pt x="1980227" y="2830961"/>
                  <a:pt x="1892380" y="2781687"/>
                  <a:pt x="1755434" y="2786742"/>
                </a:cubicBezTo>
                <a:cubicBezTo>
                  <a:pt x="1618488" y="2791797"/>
                  <a:pt x="1483403" y="2779857"/>
                  <a:pt x="1227821" y="2786742"/>
                </a:cubicBezTo>
                <a:cubicBezTo>
                  <a:pt x="972239" y="2793627"/>
                  <a:pt x="715482" y="2751267"/>
                  <a:pt x="464466" y="2786742"/>
                </a:cubicBezTo>
                <a:cubicBezTo>
                  <a:pt x="193789" y="2782514"/>
                  <a:pt x="-5832" y="2533756"/>
                  <a:pt x="0" y="2322276"/>
                </a:cubicBezTo>
                <a:cubicBezTo>
                  <a:pt x="-23996" y="2174720"/>
                  <a:pt x="41525" y="1958590"/>
                  <a:pt x="0" y="1857824"/>
                </a:cubicBezTo>
                <a:cubicBezTo>
                  <a:pt x="-41525" y="1757058"/>
                  <a:pt x="3804" y="1616886"/>
                  <a:pt x="0" y="1449105"/>
                </a:cubicBezTo>
                <a:cubicBezTo>
                  <a:pt x="-3804" y="1281324"/>
                  <a:pt x="15369" y="1237946"/>
                  <a:pt x="0" y="1040387"/>
                </a:cubicBezTo>
                <a:cubicBezTo>
                  <a:pt x="-15369" y="842828"/>
                  <a:pt x="13130" y="678951"/>
                  <a:pt x="0" y="464466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  <a:prstDash val="dash"/>
            <a:extLst>
              <a:ext uri="{C807C97D-BFC1-408E-A445-0C87EB9F89A2}">
                <ask:lineSketchStyleProps xmlns:ask="http://schemas.microsoft.com/office/drawing/2018/sketchyshapes" sd="1825056982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1090A7-0030-7ED4-80BC-C94B5120F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755667">
            <a:off x="8116389" y="948251"/>
            <a:ext cx="3657797" cy="20692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1467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611D5B8-E061-BD9D-3652-BC731D96AE5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98" t="18347" r="1281" b="2899"/>
          <a:stretch/>
        </p:blipFill>
        <p:spPr>
          <a:xfrm>
            <a:off x="0" y="717063"/>
            <a:ext cx="12192000" cy="614093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Amount of LHC data stored</a:t>
            </a:r>
          </a:p>
        </p:txBody>
      </p:sp>
    </p:spTree>
    <p:extLst>
      <p:ext uri="{BB962C8B-B14F-4D97-AF65-F5344CB8AC3E}">
        <p14:creationId xmlns:p14="http://schemas.microsoft.com/office/powerpoint/2010/main" val="3215823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A60562-1582-4683-AC05-279F8C086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89290" y="1349375"/>
            <a:ext cx="5702710" cy="5346700"/>
          </a:xfrm>
        </p:spPr>
        <p:txBody>
          <a:bodyPr>
            <a:normAutofit/>
          </a:bodyPr>
          <a:lstStyle/>
          <a:p>
            <a:endParaRPr lang="sk-SK" sz="1400" dirty="0"/>
          </a:p>
          <a:p>
            <a:endParaRPr lang="sk-SK" sz="1400" dirty="0"/>
          </a:p>
          <a:p>
            <a:endParaRPr lang="sk-SK" sz="1400" dirty="0"/>
          </a:p>
          <a:p>
            <a:r>
              <a:rPr lang="sk-SK" sz="2000" dirty="0"/>
              <a:t>Backup of </a:t>
            </a:r>
            <a:r>
              <a:rPr lang="sk-SK" sz="2000" dirty="0" err="1"/>
              <a:t>the</a:t>
            </a:r>
            <a:r>
              <a:rPr lang="sk-SK" sz="2000" dirty="0"/>
              <a:t> business </a:t>
            </a:r>
            <a:r>
              <a:rPr lang="sk-SK" sz="2000" dirty="0" err="1"/>
              <a:t>data</a:t>
            </a:r>
            <a:endParaRPr lang="sk-SK" sz="2000" dirty="0"/>
          </a:p>
          <a:p>
            <a:r>
              <a:rPr lang="sk-SK" sz="2000" dirty="0" err="1"/>
              <a:t>Licensed</a:t>
            </a:r>
            <a:r>
              <a:rPr lang="sk-SK" sz="2000" dirty="0"/>
              <a:t> </a:t>
            </a:r>
            <a:r>
              <a:rPr lang="sk-SK" sz="2000" dirty="0" err="1"/>
              <a:t>capacity</a:t>
            </a:r>
            <a:r>
              <a:rPr lang="sk-SK" sz="2000" dirty="0"/>
              <a:t>: ~15 PB</a:t>
            </a:r>
          </a:p>
          <a:p>
            <a:endParaRPr lang="sk-SK" sz="2000" dirty="0"/>
          </a:p>
          <a:p>
            <a:r>
              <a:rPr lang="sk-SK" sz="2000" dirty="0" err="1"/>
              <a:t>Libraries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1 x IBM TS4500 (</a:t>
            </a:r>
            <a:r>
              <a:rPr lang="sk-SK" sz="1600" dirty="0" err="1"/>
              <a:t>partitioned</a:t>
            </a:r>
            <a:r>
              <a:rPr lang="sk-SK" sz="1600" dirty="0"/>
              <a:t>)</a:t>
            </a:r>
          </a:p>
          <a:p>
            <a:pPr lvl="1"/>
            <a:r>
              <a:rPr lang="sk-SK" sz="1600" dirty="0"/>
              <a:t>1 x </a:t>
            </a:r>
            <a:r>
              <a:rPr lang="sk-SK" sz="1600" dirty="0" err="1"/>
              <a:t>Spectra</a:t>
            </a:r>
            <a:r>
              <a:rPr lang="sk-SK" sz="1600" dirty="0"/>
              <a:t> </a:t>
            </a:r>
            <a:r>
              <a:rPr lang="sk-SK" sz="1600" dirty="0" err="1"/>
              <a:t>Logic</a:t>
            </a:r>
            <a:r>
              <a:rPr lang="sk-SK" sz="1600" dirty="0"/>
              <a:t> </a:t>
            </a:r>
            <a:r>
              <a:rPr lang="sk-SK" sz="1600" dirty="0" err="1"/>
              <a:t>TFinity</a:t>
            </a:r>
            <a:r>
              <a:rPr lang="sk-SK" sz="1600" dirty="0"/>
              <a:t> (</a:t>
            </a:r>
            <a:r>
              <a:rPr lang="sk-SK" sz="1600" dirty="0" err="1"/>
              <a:t>partitioned</a:t>
            </a:r>
            <a:r>
              <a:rPr lang="sk-SK" sz="1600" dirty="0"/>
              <a:t>)</a:t>
            </a:r>
          </a:p>
          <a:p>
            <a:r>
              <a:rPr lang="sk-SK" sz="2000" dirty="0" err="1"/>
              <a:t>Drives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10 x LTO-9</a:t>
            </a:r>
          </a:p>
          <a:p>
            <a:pPr lvl="1"/>
            <a:r>
              <a:rPr lang="sk-SK" sz="1600" dirty="0"/>
              <a:t>10 x LTO-8</a:t>
            </a:r>
          </a:p>
          <a:p>
            <a:r>
              <a:rPr lang="sk-SK" sz="2000" dirty="0" err="1"/>
              <a:t>Media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12 PB on LTO-8</a:t>
            </a:r>
          </a:p>
          <a:p>
            <a:pPr lvl="1"/>
            <a:r>
              <a:rPr lang="sk-SK" sz="1600" dirty="0"/>
              <a:t>11 PB on LTO-7M</a:t>
            </a:r>
            <a:endParaRPr lang="en-GB" sz="1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1DCFD7-B89F-4EDF-B02D-092C3F24A6D5}"/>
              </a:ext>
            </a:extLst>
          </p:cNvPr>
          <p:cNvGrpSpPr>
            <a:grpSpLocks noChangeAspect="1"/>
          </p:cNvGrpSpPr>
          <p:nvPr/>
        </p:nvGrpSpPr>
        <p:grpSpPr>
          <a:xfrm>
            <a:off x="6611966" y="1377950"/>
            <a:ext cx="1643063" cy="902695"/>
            <a:chOff x="6448425" y="1581150"/>
            <a:chExt cx="3952875" cy="2171700"/>
          </a:xfrm>
        </p:grpSpPr>
        <p:pic>
          <p:nvPicPr>
            <p:cNvPr id="12" name="Picture 4" descr="The VMware Certified IBM Spectrum Protect 8.1 Plug-in Solution - VMware  vSphere Blog">
              <a:extLst>
                <a:ext uri="{FF2B5EF4-FFF2-40B4-BE49-F238E27FC236}">
                  <a16:creationId xmlns:a16="http://schemas.microsoft.com/office/drawing/2014/main" id="{AB1EE085-654E-4F5B-AC9C-A3F4978CC4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43" b="41237"/>
            <a:stretch/>
          </p:blipFill>
          <p:spPr bwMode="auto">
            <a:xfrm>
              <a:off x="6448425" y="1581150"/>
              <a:ext cx="2305050" cy="21717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The VMware Certified IBM Spectrum Protect 8.1 Plug-in Solution - VMware  vSphere Blog">
              <a:extLst>
                <a:ext uri="{FF2B5EF4-FFF2-40B4-BE49-F238E27FC236}">
                  <a16:creationId xmlns:a16="http://schemas.microsoft.com/office/drawing/2014/main" id="{CB38FC2E-6AF6-441D-B738-B3275C2E197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46" t="58247" r="10811" b="6443"/>
            <a:stretch/>
          </p:blipFill>
          <p:spPr bwMode="auto">
            <a:xfrm>
              <a:off x="8477250" y="2014538"/>
              <a:ext cx="1924050" cy="13049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F4636-7DC2-43D8-8176-5DBEEC2687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" y="1349375"/>
            <a:ext cx="6179345" cy="5346700"/>
          </a:xfrm>
        </p:spPr>
        <p:txBody>
          <a:bodyPr>
            <a:normAutofit/>
          </a:bodyPr>
          <a:lstStyle/>
          <a:p>
            <a:endParaRPr lang="sk-SK" sz="1400" dirty="0"/>
          </a:p>
          <a:p>
            <a:endParaRPr lang="sk-SK" sz="1400" dirty="0"/>
          </a:p>
          <a:p>
            <a:endParaRPr lang="sk-SK" sz="1400" dirty="0"/>
          </a:p>
          <a:p>
            <a:r>
              <a:rPr lang="sk-SK" sz="2000" dirty="0" err="1"/>
              <a:t>Archive</a:t>
            </a:r>
            <a:r>
              <a:rPr lang="sk-SK" sz="2000" dirty="0"/>
              <a:t> of </a:t>
            </a:r>
            <a:r>
              <a:rPr lang="sk-SK" sz="2000" dirty="0" err="1"/>
              <a:t>the</a:t>
            </a:r>
            <a:r>
              <a:rPr lang="sk-SK" sz="2000" dirty="0"/>
              <a:t> </a:t>
            </a:r>
            <a:r>
              <a:rPr lang="sk-SK" sz="2000" dirty="0" err="1"/>
              <a:t>physics</a:t>
            </a:r>
            <a:r>
              <a:rPr lang="sk-SK" sz="2000" dirty="0"/>
              <a:t> </a:t>
            </a:r>
            <a:r>
              <a:rPr lang="sk-SK" sz="2000" dirty="0" err="1"/>
              <a:t>data</a:t>
            </a:r>
            <a:endParaRPr lang="sk-SK" sz="2000" dirty="0"/>
          </a:p>
          <a:p>
            <a:r>
              <a:rPr lang="sk-SK" sz="2000" dirty="0"/>
              <a:t>Provisioned capacity: ~1.25 EB</a:t>
            </a:r>
          </a:p>
          <a:p>
            <a:endParaRPr lang="sk-SK" sz="2000" dirty="0"/>
          </a:p>
          <a:p>
            <a:r>
              <a:rPr lang="sk-SK" sz="2000" dirty="0" err="1"/>
              <a:t>Libraries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4 x IBM TS4500</a:t>
            </a:r>
          </a:p>
          <a:p>
            <a:pPr lvl="1"/>
            <a:r>
              <a:rPr lang="sk-SK" sz="1600" dirty="0"/>
              <a:t>3 x </a:t>
            </a:r>
            <a:r>
              <a:rPr lang="sk-SK" sz="1600" dirty="0" err="1"/>
              <a:t>Spectra</a:t>
            </a:r>
            <a:r>
              <a:rPr lang="sk-SK" sz="1600" dirty="0"/>
              <a:t> </a:t>
            </a:r>
            <a:r>
              <a:rPr lang="sk-SK" sz="1600" dirty="0" err="1"/>
              <a:t>Logic</a:t>
            </a:r>
            <a:r>
              <a:rPr lang="sk-SK" sz="1600" dirty="0"/>
              <a:t> </a:t>
            </a:r>
            <a:r>
              <a:rPr lang="sk-SK" sz="1600" dirty="0" err="1"/>
              <a:t>TFinity</a:t>
            </a:r>
            <a:endParaRPr lang="sk-SK" sz="1600" dirty="0"/>
          </a:p>
          <a:p>
            <a:r>
              <a:rPr lang="sk-SK" sz="2000" dirty="0" err="1"/>
              <a:t>Drives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40 x IBM TS1170, 46 x IBM TS1160</a:t>
            </a:r>
          </a:p>
          <a:p>
            <a:pPr lvl="1"/>
            <a:r>
              <a:rPr lang="sk-SK" sz="1600" dirty="0"/>
              <a:t>88 x LTO-9, 10 x LTO-8</a:t>
            </a:r>
          </a:p>
          <a:p>
            <a:r>
              <a:rPr lang="sk-SK" sz="2000" dirty="0" err="1"/>
              <a:t>Media</a:t>
            </a:r>
            <a:r>
              <a:rPr lang="sk-SK" sz="2000" dirty="0"/>
              <a:t>:</a:t>
            </a:r>
          </a:p>
          <a:p>
            <a:pPr lvl="1"/>
            <a:r>
              <a:rPr lang="sk-SK" sz="1600" dirty="0"/>
              <a:t>250 PB on 3592JF, 150 PB on 3592JE, 227 PB on 3592JD</a:t>
            </a:r>
          </a:p>
          <a:p>
            <a:pPr lvl="1"/>
            <a:r>
              <a:rPr lang="sk-SK" sz="1600" dirty="0"/>
              <a:t>551 PB on LTO-9, 17 PB on LTO-8, 59 PB on LTO-7M</a:t>
            </a:r>
            <a:endParaRPr lang="en-GB" sz="1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C55802-C3BC-4462-A4C0-276E90F8DE80}"/>
              </a:ext>
            </a:extLst>
          </p:cNvPr>
          <p:cNvSpPr/>
          <p:nvPr/>
        </p:nvSpPr>
        <p:spPr>
          <a:xfrm>
            <a:off x="0" y="0"/>
            <a:ext cx="12192000" cy="133502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59EDD8C-FF49-4ED8-87D0-38CDFAC76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52" y="266481"/>
            <a:ext cx="11075497" cy="8020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4000" b="1" dirty="0">
                <a:solidFill>
                  <a:schemeClr val="bg1"/>
                </a:solidFill>
                <a:latin typeface="+mn-lt"/>
              </a:rPr>
              <a:t>Tape Infrastructure 			   </a:t>
            </a:r>
            <a:r>
              <a:rPr lang="sk-SK" sz="3200" b="1" dirty="0">
                <a:solidFill>
                  <a:schemeClr val="bg1"/>
                </a:solidFill>
                <a:latin typeface="+mn-lt"/>
              </a:rPr>
              <a:t>(February 2025)</a:t>
            </a:r>
            <a:endParaRPr lang="fr-FR" sz="4000" b="1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F4CE7F3-E485-4075-9B01-538FF591D6D3}"/>
              </a:ext>
            </a:extLst>
          </p:cNvPr>
          <p:cNvGrpSpPr>
            <a:grpSpLocks noChangeAspect="1"/>
          </p:cNvGrpSpPr>
          <p:nvPr/>
        </p:nvGrpSpPr>
        <p:grpSpPr>
          <a:xfrm>
            <a:off x="76200" y="1400839"/>
            <a:ext cx="2439638" cy="856917"/>
            <a:chOff x="200025" y="1516655"/>
            <a:chExt cx="4962525" cy="1743075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3FCEBCB1-25D5-4CF5-BC5F-B3BE467120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r="66895"/>
            <a:stretch/>
          </p:blipFill>
          <p:spPr>
            <a:xfrm>
              <a:off x="200025" y="1516655"/>
              <a:ext cx="1838325" cy="1743075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D3DA86F8-DFA2-423C-B40D-64FCA673F6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40995"/>
            <a:stretch/>
          </p:blipFill>
          <p:spPr>
            <a:xfrm>
              <a:off x="1885950" y="1516655"/>
              <a:ext cx="3276600" cy="1743075"/>
            </a:xfrm>
            <a:prstGeom prst="rect">
              <a:avLst/>
            </a:prstGeom>
          </p:spPr>
        </p:pic>
      </p:grpSp>
      <p:sp>
        <p:nvSpPr>
          <p:cNvPr id="2" name="Espace réservé du numéro de diapositive 3">
            <a:extLst>
              <a:ext uri="{FF2B5EF4-FFF2-40B4-BE49-F238E27FC236}">
                <a16:creationId xmlns:a16="http://schemas.microsoft.com/office/drawing/2014/main" id="{11BBC681-C46A-B40E-504C-5DD29139E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798490" y="6492875"/>
            <a:ext cx="393510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D9E7E5-F1C9-6336-FF99-DD8B7FE0728B}"/>
              </a:ext>
            </a:extLst>
          </p:cNvPr>
          <p:cNvSpPr/>
          <p:nvPr/>
        </p:nvSpPr>
        <p:spPr>
          <a:xfrm>
            <a:off x="6391922" y="1358283"/>
            <a:ext cx="4314548" cy="522894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37878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IBM CO</a:t>
            </a:r>
            <a:r>
              <a:rPr lang="sk-SK" baseline="-10000" dirty="0"/>
              <a:t>2</a:t>
            </a:r>
            <a:r>
              <a:rPr lang="sk-SK" dirty="0"/>
              <a:t>e Report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100" dirty="0">
                <a:latin typeface="Arial"/>
                <a:cs typeface="Arial"/>
              </a:rPr>
              <a:t>Environmental efficiency of tape storage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hlinkClick r:id="rId3"/>
            <a:extLst>
              <a:ext uri="{FF2B5EF4-FFF2-40B4-BE49-F238E27FC236}">
                <a16:creationId xmlns:a16="http://schemas.microsoft.com/office/drawing/2014/main" id="{C665BF6F-5158-134A-C363-848E463D79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413" y="1111309"/>
            <a:ext cx="3702139" cy="4737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DDBEE6-BBDB-4189-8756-CFF80F9515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9902" y="3298837"/>
            <a:ext cx="2489011" cy="27943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CDB141-BBB3-237B-4D57-2ABBAD3227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48329" y="254898"/>
            <a:ext cx="2489011" cy="27917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E8FA48E-0879-83D7-4804-65A5CA679B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2577" y="915270"/>
            <a:ext cx="1959981" cy="502746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020C9BD-1371-10E2-2C73-6AA9F9C798AD}"/>
              </a:ext>
            </a:extLst>
          </p:cNvPr>
          <p:cNvGrpSpPr/>
          <p:nvPr/>
        </p:nvGrpSpPr>
        <p:grpSpPr>
          <a:xfrm>
            <a:off x="6791150" y="694221"/>
            <a:ext cx="1964581" cy="5469559"/>
            <a:chOff x="6563081" y="745313"/>
            <a:chExt cx="1964581" cy="546955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00347EC-D703-4F71-C777-329DE74CF1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t="76942"/>
            <a:stretch/>
          </p:blipFill>
          <p:spPr>
            <a:xfrm>
              <a:off x="6563081" y="4708282"/>
              <a:ext cx="1964581" cy="150659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E71BF3C-3412-B5DA-BA92-098A2D0B4E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b="37487"/>
            <a:stretch/>
          </p:blipFill>
          <p:spPr>
            <a:xfrm>
              <a:off x="6563081" y="745313"/>
              <a:ext cx="1964581" cy="4084596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E79902D7-E8E3-0A6A-EB66-49C4380D2EE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23997" y="1871445"/>
            <a:ext cx="4344006" cy="31151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5F584B-8479-1E9F-69D3-0292B4C4D2CA}"/>
              </a:ext>
            </a:extLst>
          </p:cNvPr>
          <p:cNvCxnSpPr>
            <a:cxnSpLocks/>
          </p:cNvCxnSpPr>
          <p:nvPr/>
        </p:nvCxnSpPr>
        <p:spPr>
          <a:xfrm flipV="1">
            <a:off x="8371643" y="2030945"/>
            <a:ext cx="2006353" cy="2443401"/>
          </a:xfrm>
          <a:prstGeom prst="straightConnector1">
            <a:avLst/>
          </a:prstGeom>
          <a:ln w="38100"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F8D5D9F-EDCD-4250-FE54-1CF4B247C7AF}"/>
              </a:ext>
            </a:extLst>
          </p:cNvPr>
          <p:cNvCxnSpPr>
            <a:cxnSpLocks/>
          </p:cNvCxnSpPr>
          <p:nvPr/>
        </p:nvCxnSpPr>
        <p:spPr>
          <a:xfrm>
            <a:off x="8371643" y="4474346"/>
            <a:ext cx="1491448" cy="365251"/>
          </a:xfrm>
          <a:prstGeom prst="straightConnector1">
            <a:avLst/>
          </a:prstGeom>
          <a:ln w="38100">
            <a:solidFill>
              <a:srgbClr val="FFC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906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11D7928F-E9BD-E7E9-7FFF-717A8C0FC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/>
              <a:t>Could </a:t>
            </a:r>
            <a:r>
              <a:rPr lang="sk-SK" sz="1800" dirty="0" err="1"/>
              <a:t>comfortably</a:t>
            </a:r>
            <a:r>
              <a:rPr lang="sk-SK" sz="1800" dirty="0"/>
              <a:t> </a:t>
            </a:r>
            <a:r>
              <a:rPr lang="en-GB" sz="1800" dirty="0"/>
              <a:t>fit into two IBM TS4500 tape libraries</a:t>
            </a:r>
            <a:r>
              <a:rPr lang="sk-SK" sz="1800" dirty="0"/>
              <a:t>, </a:t>
            </a:r>
            <a:r>
              <a:rPr lang="sk-SK" sz="1800" dirty="0" err="1"/>
              <a:t>each</a:t>
            </a:r>
            <a:r>
              <a:rPr lang="sk-SK" sz="1800" dirty="0"/>
              <a:t> </a:t>
            </a:r>
            <a:r>
              <a:rPr lang="en-GB" sz="1800" dirty="0"/>
              <a:t>with 1</a:t>
            </a:r>
            <a:r>
              <a:rPr lang="sk-SK" sz="1800" dirty="0"/>
              <a:t>5</a:t>
            </a:r>
            <a:r>
              <a:rPr lang="en-GB" sz="1800" dirty="0"/>
              <a:t>000 slots (IBM TS1170 drives and 3592JF cartridges)</a:t>
            </a:r>
            <a:endParaRPr lang="sk-SK" sz="1800" dirty="0"/>
          </a:p>
          <a:p>
            <a:endParaRPr lang="sk-SK" sz="1600" dirty="0"/>
          </a:p>
          <a:p>
            <a:endParaRPr lang="sk-SK" sz="1600" dirty="0"/>
          </a:p>
          <a:p>
            <a:endParaRPr lang="sk-SK" sz="1600" dirty="0"/>
          </a:p>
          <a:p>
            <a:endParaRPr lang="sk-SK" sz="1600" dirty="0"/>
          </a:p>
          <a:p>
            <a:endParaRPr lang="sk-SK" sz="1600" dirty="0"/>
          </a:p>
          <a:p>
            <a:endParaRPr lang="sk-SK" sz="1600" dirty="0"/>
          </a:p>
          <a:p>
            <a:r>
              <a:rPr lang="sk-SK" sz="1800" dirty="0"/>
              <a:t>Reality – m</a:t>
            </a:r>
            <a:r>
              <a:rPr lang="en-GB" sz="1800" dirty="0"/>
              <a:t>ore</a:t>
            </a:r>
            <a:r>
              <a:rPr lang="sk-SK" sz="1800" dirty="0"/>
              <a:t> </a:t>
            </a:r>
            <a:r>
              <a:rPr lang="en-GB" sz="1800" dirty="0"/>
              <a:t> hardware is needed:</a:t>
            </a:r>
          </a:p>
          <a:p>
            <a:pPr lvl="1"/>
            <a:r>
              <a:rPr lang="en-GB" sz="1600" dirty="0"/>
              <a:t>Throughput requirement – at least 40 GB/s</a:t>
            </a:r>
            <a:endParaRPr lang="sk-SK" sz="1600" dirty="0"/>
          </a:p>
          <a:p>
            <a:pPr lvl="1"/>
            <a:r>
              <a:rPr lang="en-GB" sz="1600" dirty="0"/>
              <a:t>Cost optimisation = using cheaper media</a:t>
            </a:r>
          </a:p>
          <a:p>
            <a:pPr lvl="1"/>
            <a:r>
              <a:rPr lang="en-GB" sz="1600" dirty="0"/>
              <a:t>Multiple generations of tape drive technologies</a:t>
            </a:r>
          </a:p>
          <a:p>
            <a:pPr lvl="1"/>
            <a:r>
              <a:rPr lang="en-GB" sz="1600" dirty="0"/>
              <a:t>Protection against library failures / outages</a:t>
            </a:r>
            <a:endParaRPr lang="sk-SK" sz="1600" dirty="0"/>
          </a:p>
          <a:p>
            <a:pPr lvl="1"/>
            <a:r>
              <a:rPr lang="sk-SK" sz="1600" dirty="0" err="1"/>
              <a:t>Avoiding</a:t>
            </a:r>
            <a:r>
              <a:rPr lang="sk-SK" sz="1600" dirty="0"/>
              <a:t> </a:t>
            </a:r>
            <a:r>
              <a:rPr lang="sk-SK" sz="1600" dirty="0" err="1"/>
              <a:t>vendor</a:t>
            </a:r>
            <a:r>
              <a:rPr lang="sk-SK" sz="1600" dirty="0"/>
              <a:t> </a:t>
            </a:r>
            <a:r>
              <a:rPr lang="sk-SK" sz="1600" dirty="0" err="1"/>
              <a:t>lock</a:t>
            </a:r>
            <a:r>
              <a:rPr lang="sk-SK" sz="1600" dirty="0"/>
              <a:t>-in</a:t>
            </a:r>
          </a:p>
          <a:p>
            <a:pPr lvl="1"/>
            <a:r>
              <a:rPr lang="sk-SK" sz="1600" dirty="0" err="1"/>
              <a:t>Configuration</a:t>
            </a:r>
            <a:r>
              <a:rPr lang="sk-SK" sz="1600" dirty="0"/>
              <a:t> </a:t>
            </a:r>
            <a:r>
              <a:rPr lang="sk-SK" sz="1600" dirty="0" err="1"/>
              <a:t>not</a:t>
            </a:r>
            <a:r>
              <a:rPr lang="sk-SK" sz="1600" dirty="0"/>
              <a:t> </a:t>
            </a:r>
            <a:r>
              <a:rPr lang="sk-SK" sz="1600" dirty="0" err="1"/>
              <a:t>constant</a:t>
            </a:r>
            <a:r>
              <a:rPr lang="sk-SK" sz="1600" dirty="0"/>
              <a:t> / </a:t>
            </a:r>
            <a:r>
              <a:rPr lang="sk-SK" sz="1600" dirty="0" err="1"/>
              <a:t>Variable</a:t>
            </a:r>
            <a:r>
              <a:rPr lang="sk-SK" sz="1600" dirty="0"/>
              <a:t> </a:t>
            </a:r>
            <a:r>
              <a:rPr lang="sk-SK" sz="1600" dirty="0" err="1"/>
              <a:t>growth</a:t>
            </a:r>
            <a:endParaRPr lang="sk-SK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4257B0-A551-E01B-A27B-516E77AC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0"/>
            <a:ext cx="11376025" cy="1065742"/>
          </a:xfrm>
        </p:spPr>
        <p:txBody>
          <a:bodyPr/>
          <a:lstStyle/>
          <a:p>
            <a:r>
              <a:rPr lang="en-GB" dirty="0"/>
              <a:t>Environmental footprint of 1.2 EB</a:t>
            </a:r>
            <a:r>
              <a:rPr lang="sk-SK" dirty="0"/>
              <a:t> – </a:t>
            </a:r>
            <a:r>
              <a:rPr lang="sk-SK" dirty="0" err="1"/>
              <a:t>best</a:t>
            </a:r>
            <a:r>
              <a:rPr lang="sk-SK" dirty="0"/>
              <a:t> </a:t>
            </a:r>
            <a:r>
              <a:rPr lang="sk-SK" dirty="0" err="1"/>
              <a:t>case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DA2F9-95CE-26C8-1669-857A9417A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8" y="6404441"/>
            <a:ext cx="1118665" cy="365125"/>
          </a:xfrm>
        </p:spPr>
        <p:txBody>
          <a:bodyPr/>
          <a:lstStyle/>
          <a:p>
            <a:r>
              <a:rPr lang="sk-SK" dirty="0"/>
              <a:t>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6B5044-DCA8-1AFF-9DE4-51A6C828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41"/>
            <a:ext cx="6572220" cy="365125"/>
          </a:xfrm>
        </p:spPr>
        <p:txBody>
          <a:bodyPr/>
          <a:lstStyle/>
          <a:p>
            <a:r>
              <a:rPr lang="en-US" dirty="0"/>
              <a:t>Environmental efficiency of tape storage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EA1A9-EE67-C938-D89F-7A795D5EF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51" y="6404441"/>
            <a:ext cx="681253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A86728B-E6C1-0776-6ADA-189427837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73670"/>
              </p:ext>
            </p:extLst>
          </p:nvPr>
        </p:nvGraphicFramePr>
        <p:xfrm>
          <a:off x="2715039" y="1503101"/>
          <a:ext cx="3302000" cy="2857500"/>
        </p:xfrm>
        <a:graphic>
          <a:graphicData uri="http://schemas.openxmlformats.org/drawingml/2006/table">
            <a:tbl>
              <a:tblPr/>
              <a:tblGrid>
                <a:gridCol w="2374900">
                  <a:extLst>
                    <a:ext uri="{9D8B030D-6E8A-4147-A177-3AD203B41FA5}">
                      <a16:colId xmlns:a16="http://schemas.microsoft.com/office/drawing/2014/main" val="335012767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35391681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Tape solution being chosen: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TS4500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48199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Geographic region of deployment: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Europe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93859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TS4500 Library frame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95564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of TS4500 Drive frames: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9900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of TS4500 S-frames: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50790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of TS1100 tape drives: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39657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Number of LTO Full High tape drives: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9932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Enter number of Cartridges: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51740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Enter type of media: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3592 Media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50787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4343423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The total CO</a:t>
                      </a:r>
                      <a:r>
                        <a:rPr lang="en-GB" sz="1100" b="0" i="0" u="none" strike="noStrike" baseline="-10000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r>
                        <a:rPr lang="sk-SK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e</a:t>
                      </a:r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Aptos Narrow" panose="020B0004020202020204" pitchFamily="34" charset="0"/>
                        </a:rPr>
                        <a:t> contribution for a TS4500 configuration as listed, with all shipping to Europe is: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96B2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2000" b="0" i="0" u="none" strike="noStrike" dirty="0">
                          <a:solidFill>
                            <a:srgbClr val="275317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  <a:r>
                        <a:rPr lang="sk-SK" sz="2000" b="0" i="0" u="none" strike="noStrike" dirty="0">
                          <a:solidFill>
                            <a:srgbClr val="275317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  <a:r>
                        <a:rPr lang="en-GB" sz="2000" b="0" i="0" u="none" strike="noStrike" dirty="0">
                          <a:solidFill>
                            <a:srgbClr val="275317"/>
                          </a:solidFill>
                          <a:effectLst/>
                          <a:latin typeface="Aptos Narrow" panose="020B0004020202020204" pitchFamily="34" charset="0"/>
                        </a:rPr>
                        <a:t>0 </a:t>
                      </a:r>
                      <a:r>
                        <a:rPr lang="en-GB" sz="2000" b="0" i="0" u="none" strike="noStrike" dirty="0" err="1">
                          <a:solidFill>
                            <a:srgbClr val="275317"/>
                          </a:solidFill>
                          <a:effectLst/>
                          <a:latin typeface="Aptos Narrow" panose="020B0004020202020204" pitchFamily="34" charset="0"/>
                        </a:rPr>
                        <a:t>mt</a:t>
                      </a:r>
                      <a:endParaRPr lang="en-GB" sz="2000" b="0" i="0" u="none" strike="noStrike" dirty="0">
                        <a:solidFill>
                          <a:srgbClr val="275317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0241847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8387683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Based on the TS4500 having a 9-year life cycle.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131254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ECBDC56-1064-F7D9-B1AC-87E185523947}"/>
              </a:ext>
            </a:extLst>
          </p:cNvPr>
          <p:cNvSpPr txBox="1"/>
          <p:nvPr/>
        </p:nvSpPr>
        <p:spPr>
          <a:xfrm>
            <a:off x="6469392" y="2944829"/>
            <a:ext cx="5465407" cy="14157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sk-SK" sz="1600" dirty="0"/>
              <a:t>2 x 530 </a:t>
            </a:r>
            <a:r>
              <a:rPr lang="sk-SK" sz="1600" dirty="0" err="1"/>
              <a:t>mt</a:t>
            </a:r>
            <a:r>
              <a:rPr lang="sk-SK" sz="1600" dirty="0"/>
              <a:t> = 1060 </a:t>
            </a:r>
            <a:r>
              <a:rPr lang="sk-SK" sz="1600" dirty="0" err="1"/>
              <a:t>mt</a:t>
            </a:r>
            <a:r>
              <a:rPr lang="sk-SK" sz="1600" dirty="0"/>
              <a:t> / 9 </a:t>
            </a:r>
            <a:r>
              <a:rPr lang="sk-SK" sz="1600" dirty="0" err="1"/>
              <a:t>years</a:t>
            </a:r>
            <a:r>
              <a:rPr lang="sk-SK" sz="1600" dirty="0"/>
              <a:t> = 118 </a:t>
            </a:r>
            <a:r>
              <a:rPr lang="sk-SK" sz="1600" dirty="0" err="1"/>
              <a:t>mt</a:t>
            </a:r>
            <a:r>
              <a:rPr lang="sk-SK" sz="1600" dirty="0"/>
              <a:t> per </a:t>
            </a:r>
            <a:r>
              <a:rPr lang="sk-SK" sz="1600" dirty="0" err="1"/>
              <a:t>year</a:t>
            </a:r>
            <a:endParaRPr lang="sk-SK" sz="1600" dirty="0"/>
          </a:p>
          <a:p>
            <a:pPr algn="l"/>
            <a:endParaRPr lang="sk-SK" sz="1600" dirty="0"/>
          </a:p>
          <a:p>
            <a:pPr algn="l"/>
            <a:r>
              <a:rPr lang="sk-SK" sz="1600" dirty="0"/>
              <a:t>118 </a:t>
            </a:r>
            <a:r>
              <a:rPr lang="sk-SK" sz="1600" dirty="0" err="1"/>
              <a:t>mt</a:t>
            </a:r>
            <a:r>
              <a:rPr lang="sk-SK" sz="1600" dirty="0"/>
              <a:t> / 1200 PB = ~0.1 </a:t>
            </a:r>
            <a:r>
              <a:rPr lang="sk-SK" sz="1600" dirty="0" err="1"/>
              <a:t>mt</a:t>
            </a:r>
            <a:r>
              <a:rPr lang="sk-SK" sz="1600" dirty="0"/>
              <a:t> of CO</a:t>
            </a:r>
            <a:r>
              <a:rPr lang="sk-SK" sz="1600" baseline="-10000" dirty="0"/>
              <a:t>2</a:t>
            </a:r>
            <a:r>
              <a:rPr lang="sk-SK" sz="1600" dirty="0"/>
              <a:t>e per PB per </a:t>
            </a:r>
            <a:r>
              <a:rPr lang="sk-SK" sz="1600" dirty="0" err="1"/>
              <a:t>year</a:t>
            </a:r>
            <a:endParaRPr lang="sk-SK" sz="1600" dirty="0"/>
          </a:p>
          <a:p>
            <a:pPr algn="l"/>
            <a:endParaRPr lang="sk-SK" sz="1600" dirty="0"/>
          </a:p>
          <a:p>
            <a:pPr algn="l"/>
            <a:r>
              <a:rPr lang="sk-SK" sz="1600" dirty="0"/>
              <a:t>118 mt of CO</a:t>
            </a:r>
            <a:r>
              <a:rPr lang="sk-SK" sz="1600" baseline="-10000" dirty="0"/>
              <a:t>2</a:t>
            </a:r>
            <a:r>
              <a:rPr lang="sk-SK" sz="1600" dirty="0"/>
              <a:t>e = ~30 petrol cars driving 15000 km per year</a:t>
            </a:r>
            <a:br>
              <a:rPr lang="sk-SK" sz="1600" dirty="0"/>
            </a:br>
            <a:r>
              <a:rPr lang="sk-SK" sz="1100" dirty="0"/>
              <a:t>Source: https://www.epa.gov/energy/greenhouse-gas-equivalencies-calculator</a:t>
            </a:r>
            <a:endParaRPr lang="en-GB" sz="11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DEF933E-0C95-B1A0-BF32-2AA73C2A1938}"/>
              </a:ext>
            </a:extLst>
          </p:cNvPr>
          <p:cNvSpPr/>
          <p:nvPr/>
        </p:nvSpPr>
        <p:spPr>
          <a:xfrm rot="16200000">
            <a:off x="1018129" y="2708854"/>
            <a:ext cx="2685477" cy="471948"/>
          </a:xfrm>
          <a:custGeom>
            <a:avLst/>
            <a:gdLst>
              <a:gd name="connsiteX0" fmla="*/ 0 w 2685477"/>
              <a:gd name="connsiteY0" fmla="*/ 78660 h 471948"/>
              <a:gd name="connsiteX1" fmla="*/ 78660 w 2685477"/>
              <a:gd name="connsiteY1" fmla="*/ 0 h 471948"/>
              <a:gd name="connsiteX2" fmla="*/ 508447 w 2685477"/>
              <a:gd name="connsiteY2" fmla="*/ 0 h 471948"/>
              <a:gd name="connsiteX3" fmla="*/ 938233 w 2685477"/>
              <a:gd name="connsiteY3" fmla="*/ 0 h 471948"/>
              <a:gd name="connsiteX4" fmla="*/ 1469146 w 2685477"/>
              <a:gd name="connsiteY4" fmla="*/ 0 h 471948"/>
              <a:gd name="connsiteX5" fmla="*/ 2000059 w 2685477"/>
              <a:gd name="connsiteY5" fmla="*/ 0 h 471948"/>
              <a:gd name="connsiteX6" fmla="*/ 2606817 w 2685477"/>
              <a:gd name="connsiteY6" fmla="*/ 0 h 471948"/>
              <a:gd name="connsiteX7" fmla="*/ 2685477 w 2685477"/>
              <a:gd name="connsiteY7" fmla="*/ 78660 h 471948"/>
              <a:gd name="connsiteX8" fmla="*/ 2685477 w 2685477"/>
              <a:gd name="connsiteY8" fmla="*/ 393288 h 471948"/>
              <a:gd name="connsiteX9" fmla="*/ 2606817 w 2685477"/>
              <a:gd name="connsiteY9" fmla="*/ 471948 h 471948"/>
              <a:gd name="connsiteX10" fmla="*/ 2101186 w 2685477"/>
              <a:gd name="connsiteY10" fmla="*/ 471948 h 471948"/>
              <a:gd name="connsiteX11" fmla="*/ 1646117 w 2685477"/>
              <a:gd name="connsiteY11" fmla="*/ 471948 h 471948"/>
              <a:gd name="connsiteX12" fmla="*/ 1115204 w 2685477"/>
              <a:gd name="connsiteY12" fmla="*/ 471948 h 471948"/>
              <a:gd name="connsiteX13" fmla="*/ 584291 w 2685477"/>
              <a:gd name="connsiteY13" fmla="*/ 471948 h 471948"/>
              <a:gd name="connsiteX14" fmla="*/ 78660 w 2685477"/>
              <a:gd name="connsiteY14" fmla="*/ 471948 h 471948"/>
              <a:gd name="connsiteX15" fmla="*/ 0 w 2685477"/>
              <a:gd name="connsiteY15" fmla="*/ 393288 h 471948"/>
              <a:gd name="connsiteX16" fmla="*/ 0 w 2685477"/>
              <a:gd name="connsiteY16" fmla="*/ 78660 h 47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85477" h="471948" fill="none" extrusionOk="0">
                <a:moveTo>
                  <a:pt x="0" y="78660"/>
                </a:moveTo>
                <a:cubicBezTo>
                  <a:pt x="-7213" y="40523"/>
                  <a:pt x="33017" y="-240"/>
                  <a:pt x="78660" y="0"/>
                </a:cubicBezTo>
                <a:cubicBezTo>
                  <a:pt x="188182" y="-11195"/>
                  <a:pt x="387393" y="40449"/>
                  <a:pt x="508447" y="0"/>
                </a:cubicBezTo>
                <a:cubicBezTo>
                  <a:pt x="629501" y="-40449"/>
                  <a:pt x="762391" y="9539"/>
                  <a:pt x="938233" y="0"/>
                </a:cubicBezTo>
                <a:cubicBezTo>
                  <a:pt x="1114075" y="-9539"/>
                  <a:pt x="1325571" y="34605"/>
                  <a:pt x="1469146" y="0"/>
                </a:cubicBezTo>
                <a:cubicBezTo>
                  <a:pt x="1612721" y="-34605"/>
                  <a:pt x="1884690" y="22004"/>
                  <a:pt x="2000059" y="0"/>
                </a:cubicBezTo>
                <a:cubicBezTo>
                  <a:pt x="2115428" y="-22004"/>
                  <a:pt x="2422205" y="40202"/>
                  <a:pt x="2606817" y="0"/>
                </a:cubicBezTo>
                <a:cubicBezTo>
                  <a:pt x="2650363" y="-8373"/>
                  <a:pt x="2688550" y="35976"/>
                  <a:pt x="2685477" y="78660"/>
                </a:cubicBezTo>
                <a:cubicBezTo>
                  <a:pt x="2712034" y="212021"/>
                  <a:pt x="2672220" y="302240"/>
                  <a:pt x="2685477" y="393288"/>
                </a:cubicBezTo>
                <a:cubicBezTo>
                  <a:pt x="2689371" y="434130"/>
                  <a:pt x="2641731" y="472986"/>
                  <a:pt x="2606817" y="471948"/>
                </a:cubicBezTo>
                <a:cubicBezTo>
                  <a:pt x="2385455" y="523498"/>
                  <a:pt x="2239626" y="468472"/>
                  <a:pt x="2101186" y="471948"/>
                </a:cubicBezTo>
                <a:cubicBezTo>
                  <a:pt x="1962746" y="475424"/>
                  <a:pt x="1765664" y="456502"/>
                  <a:pt x="1646117" y="471948"/>
                </a:cubicBezTo>
                <a:cubicBezTo>
                  <a:pt x="1526570" y="487394"/>
                  <a:pt x="1374843" y="443232"/>
                  <a:pt x="1115204" y="471948"/>
                </a:cubicBezTo>
                <a:cubicBezTo>
                  <a:pt x="855565" y="500664"/>
                  <a:pt x="739662" y="431204"/>
                  <a:pt x="584291" y="471948"/>
                </a:cubicBezTo>
                <a:cubicBezTo>
                  <a:pt x="428920" y="512692"/>
                  <a:pt x="284052" y="440458"/>
                  <a:pt x="78660" y="471948"/>
                </a:cubicBezTo>
                <a:cubicBezTo>
                  <a:pt x="22810" y="470928"/>
                  <a:pt x="-3712" y="432335"/>
                  <a:pt x="0" y="393288"/>
                </a:cubicBezTo>
                <a:cubicBezTo>
                  <a:pt x="-2147" y="253651"/>
                  <a:pt x="32768" y="153058"/>
                  <a:pt x="0" y="78660"/>
                </a:cubicBezTo>
                <a:close/>
              </a:path>
              <a:path w="2685477" h="471948" stroke="0" extrusionOk="0">
                <a:moveTo>
                  <a:pt x="0" y="78660"/>
                </a:moveTo>
                <a:cubicBezTo>
                  <a:pt x="-1544" y="30025"/>
                  <a:pt x="35973" y="2292"/>
                  <a:pt x="78660" y="0"/>
                </a:cubicBezTo>
                <a:cubicBezTo>
                  <a:pt x="309364" y="-32166"/>
                  <a:pt x="363962" y="49429"/>
                  <a:pt x="584291" y="0"/>
                </a:cubicBezTo>
                <a:cubicBezTo>
                  <a:pt x="804620" y="-49429"/>
                  <a:pt x="870440" y="34192"/>
                  <a:pt x="1115204" y="0"/>
                </a:cubicBezTo>
                <a:cubicBezTo>
                  <a:pt x="1359968" y="-34192"/>
                  <a:pt x="1418171" y="55673"/>
                  <a:pt x="1595554" y="0"/>
                </a:cubicBezTo>
                <a:cubicBezTo>
                  <a:pt x="1772937" y="-55673"/>
                  <a:pt x="1932320" y="35612"/>
                  <a:pt x="2025341" y="0"/>
                </a:cubicBezTo>
                <a:cubicBezTo>
                  <a:pt x="2118362" y="-35612"/>
                  <a:pt x="2402639" y="5097"/>
                  <a:pt x="2606817" y="0"/>
                </a:cubicBezTo>
                <a:cubicBezTo>
                  <a:pt x="2647050" y="783"/>
                  <a:pt x="2691073" y="38344"/>
                  <a:pt x="2685477" y="78660"/>
                </a:cubicBezTo>
                <a:cubicBezTo>
                  <a:pt x="2695972" y="220364"/>
                  <a:pt x="2679830" y="260569"/>
                  <a:pt x="2685477" y="393288"/>
                </a:cubicBezTo>
                <a:cubicBezTo>
                  <a:pt x="2682603" y="445032"/>
                  <a:pt x="2659045" y="465034"/>
                  <a:pt x="2606817" y="471948"/>
                </a:cubicBezTo>
                <a:cubicBezTo>
                  <a:pt x="2419712" y="488460"/>
                  <a:pt x="2290695" y="424651"/>
                  <a:pt x="2050622" y="471948"/>
                </a:cubicBezTo>
                <a:cubicBezTo>
                  <a:pt x="1810549" y="519245"/>
                  <a:pt x="1678466" y="446101"/>
                  <a:pt x="1519709" y="471948"/>
                </a:cubicBezTo>
                <a:cubicBezTo>
                  <a:pt x="1360952" y="497795"/>
                  <a:pt x="1184403" y="439064"/>
                  <a:pt x="1014078" y="471948"/>
                </a:cubicBezTo>
                <a:cubicBezTo>
                  <a:pt x="843753" y="504832"/>
                  <a:pt x="371337" y="427341"/>
                  <a:pt x="78660" y="471948"/>
                </a:cubicBezTo>
                <a:cubicBezTo>
                  <a:pt x="36165" y="476529"/>
                  <a:pt x="-4770" y="443768"/>
                  <a:pt x="0" y="393288"/>
                </a:cubicBezTo>
                <a:cubicBezTo>
                  <a:pt x="-15303" y="259608"/>
                  <a:pt x="28873" y="194017"/>
                  <a:pt x="0" y="7866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38100">
            <a:solidFill>
              <a:srgbClr val="FFB9B9"/>
            </a:solidFill>
            <a:extLst>
              <a:ext uri="{C807C97D-BFC1-408E-A445-0C87EB9F89A2}">
                <ask:lineSketchStyleProps xmlns:ask="http://schemas.microsoft.com/office/drawing/2018/sketchyshapes" sd="540834485">
                  <a:prstGeom prst="round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err="1">
                <a:solidFill>
                  <a:srgbClr val="FFB9B9"/>
                </a:solidFill>
              </a:rPr>
              <a:t>Disclaimer</a:t>
            </a:r>
            <a:r>
              <a:rPr lang="sk-SK" sz="1400" dirty="0">
                <a:solidFill>
                  <a:srgbClr val="FFB9B9"/>
                </a:solidFill>
              </a:rPr>
              <a:t>: </a:t>
            </a:r>
            <a:r>
              <a:rPr lang="sk-SK" sz="1400" dirty="0" err="1">
                <a:solidFill>
                  <a:srgbClr val="FFB9B9"/>
                </a:solidFill>
              </a:rPr>
              <a:t>First</a:t>
            </a:r>
            <a:r>
              <a:rPr lang="sk-SK" sz="1400" dirty="0">
                <a:solidFill>
                  <a:srgbClr val="FFB9B9"/>
                </a:solidFill>
              </a:rPr>
              <a:t> </a:t>
            </a:r>
            <a:r>
              <a:rPr lang="sk-SK" sz="1400" dirty="0" err="1">
                <a:solidFill>
                  <a:srgbClr val="FFB9B9"/>
                </a:solidFill>
              </a:rPr>
              <a:t>version</a:t>
            </a:r>
            <a:r>
              <a:rPr lang="sk-SK" sz="1400" dirty="0">
                <a:solidFill>
                  <a:srgbClr val="FFB9B9"/>
                </a:solidFill>
              </a:rPr>
              <a:t> of </a:t>
            </a:r>
            <a:r>
              <a:rPr lang="sk-SK" sz="1400" dirty="0" err="1">
                <a:solidFill>
                  <a:srgbClr val="FFB9B9"/>
                </a:solidFill>
              </a:rPr>
              <a:t>the</a:t>
            </a:r>
            <a:r>
              <a:rPr lang="sk-SK" sz="1400" dirty="0">
                <a:solidFill>
                  <a:srgbClr val="FFB9B9"/>
                </a:solidFill>
              </a:rPr>
              <a:t> </a:t>
            </a:r>
            <a:r>
              <a:rPr lang="sk-SK" sz="1400" dirty="0" err="1">
                <a:solidFill>
                  <a:srgbClr val="FFB9B9"/>
                </a:solidFill>
              </a:rPr>
              <a:t>sustainability</a:t>
            </a:r>
            <a:r>
              <a:rPr lang="sk-SK" sz="1400" dirty="0">
                <a:solidFill>
                  <a:srgbClr val="FFB9B9"/>
                </a:solidFill>
              </a:rPr>
              <a:t> </a:t>
            </a:r>
            <a:r>
              <a:rPr lang="sk-SK" sz="1400" dirty="0" err="1">
                <a:solidFill>
                  <a:srgbClr val="FFB9B9"/>
                </a:solidFill>
              </a:rPr>
              <a:t>calculator</a:t>
            </a:r>
            <a:r>
              <a:rPr lang="sk-SK" sz="1400" dirty="0">
                <a:solidFill>
                  <a:srgbClr val="FFB9B9"/>
                </a:solidFill>
              </a:rPr>
              <a:t> </a:t>
            </a:r>
            <a:r>
              <a:rPr lang="sk-SK" sz="1400" dirty="0" err="1">
                <a:solidFill>
                  <a:srgbClr val="FFB9B9"/>
                </a:solidFill>
              </a:rPr>
              <a:t>tool</a:t>
            </a:r>
            <a:endParaRPr lang="sk-SK" sz="1400" dirty="0">
              <a:solidFill>
                <a:srgbClr val="FFB9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50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8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56032</TotalTime>
  <Words>1093</Words>
  <Application>Microsoft Office PowerPoint</Application>
  <PresentationFormat>Widescreen</PresentationFormat>
  <Paragraphs>185</Paragraphs>
  <Slides>16</Slides>
  <Notes>3</Notes>
  <HiddenSlides>0</HiddenSlides>
  <MMClips>0</MMClips>
  <ScaleCrop>false</ScaleCrop>
  <HeadingPairs>
    <vt:vector size="10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  <vt:variant>
        <vt:lpstr>Custom Shows</vt:lpstr>
      </vt:variant>
      <vt:variant>
        <vt:i4>7</vt:i4>
      </vt:variant>
    </vt:vector>
  </HeadingPairs>
  <TitlesOfParts>
    <vt:vector size="31" baseType="lpstr">
      <vt:lpstr>Aptos Narrow</vt:lpstr>
      <vt:lpstr>Arial</vt:lpstr>
      <vt:lpstr>Consolas</vt:lpstr>
      <vt:lpstr>GH Guardian Headline</vt:lpstr>
      <vt:lpstr>Roboto</vt:lpstr>
      <vt:lpstr>Office Theme</vt:lpstr>
      <vt:lpstr>1_Office Theme</vt:lpstr>
      <vt:lpstr>Worksheet</vt:lpstr>
      <vt:lpstr>PowerPoint Presentation</vt:lpstr>
      <vt:lpstr>Environmental efficiency of tape storage at CERN</vt:lpstr>
      <vt:lpstr> </vt:lpstr>
      <vt:lpstr>PowerPoint Presentation</vt:lpstr>
      <vt:lpstr>PowerPoint Presentation</vt:lpstr>
      <vt:lpstr>Amount of LHC data stored</vt:lpstr>
      <vt:lpstr>Tape Infrastructure       (February 2025)</vt:lpstr>
      <vt:lpstr>IBM CO2e Report</vt:lpstr>
      <vt:lpstr>Environmental footprint of 1.2 EB – best case</vt:lpstr>
      <vt:lpstr>Environmental footprint of 1.2 EB – reality – 1/2</vt:lpstr>
      <vt:lpstr>Environmental footprint of 1.2 EB – reality – 2/2 </vt:lpstr>
      <vt:lpstr>Energy consumption of 1.2 EB tape archive – 1/2</vt:lpstr>
      <vt:lpstr>Energy consumption of 1.2 EB tape archive – 2/2</vt:lpstr>
      <vt:lpstr>33 PB in 4 weeks = ~1 PB/day</vt:lpstr>
      <vt:lpstr>18 PB in 9 days = ~2 PB/day</vt:lpstr>
      <vt:lpstr>Conclusion</vt:lpstr>
      <vt:lpstr>Basic</vt:lpstr>
      <vt:lpstr>PhysicsEmphasis</vt:lpstr>
      <vt:lpstr>AccelleratorEmphasis</vt:lpstr>
      <vt:lpstr>DetectorEmphasis</vt:lpstr>
      <vt:lpstr>ComputingEmphasis</vt:lpstr>
      <vt:lpstr>CompleteShort</vt:lpstr>
      <vt:lpstr>CompleteLong</vt:lpstr>
    </vt:vector>
  </TitlesOfParts>
  <Company>CERN</Company>
  <LinksUpToDate>false</LinksUpToDate>
  <SharedDoc>false</SharedDoc>
  <HyperlinkBase>http://cern.ch/cta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ATRESYS</dc:title>
  <dc:subject>ATRESYS</dc:subject>
  <dc:creator>Vladimir Bahyl</dc:creator>
  <cp:lastModifiedBy>Vladimir Bahyl</cp:lastModifiedBy>
  <cp:revision>3128</cp:revision>
  <dcterms:created xsi:type="dcterms:W3CDTF">2008-09-08T08:59:42Z</dcterms:created>
  <dcterms:modified xsi:type="dcterms:W3CDTF">2025-02-24T21:47:11Z</dcterms:modified>
</cp:coreProperties>
</file>