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440" r:id="rId2"/>
    <p:sldId id="6199" r:id="rId3"/>
    <p:sldId id="6187" r:id="rId4"/>
    <p:sldId id="6188" r:id="rId5"/>
    <p:sldId id="6189" r:id="rId6"/>
    <p:sldId id="6158" r:id="rId7"/>
    <p:sldId id="294" r:id="rId8"/>
    <p:sldId id="6200" r:id="rId9"/>
    <p:sldId id="6210" r:id="rId10"/>
    <p:sldId id="6213" r:id="rId11"/>
    <p:sldId id="6212" r:id="rId12"/>
    <p:sldId id="6211" r:id="rId13"/>
    <p:sldId id="6214" r:id="rId14"/>
    <p:sldId id="6209" r:id="rId15"/>
    <p:sldId id="6178" r:id="rId16"/>
    <p:sldId id="6153" r:id="rId17"/>
    <p:sldId id="6195" r:id="rId18"/>
    <p:sldId id="6196" r:id="rId19"/>
    <p:sldId id="6197" r:id="rId20"/>
    <p:sldId id="6198" r:id="rId21"/>
    <p:sldId id="6192" r:id="rId22"/>
    <p:sldId id="6179" r:id="rId23"/>
    <p:sldId id="6202" r:id="rId24"/>
    <p:sldId id="6177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07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836549-C73C-3C4B-98B5-5CBCEAE496AD}" v="37" dt="2025-02-26T16:10:08.9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69" autoAdjust="0"/>
    <p:restoredTop sz="94688"/>
  </p:normalViewPr>
  <p:slideViewPr>
    <p:cSldViewPr snapToGrid="0">
      <p:cViewPr varScale="1">
        <p:scale>
          <a:sx n="164" d="100"/>
          <a:sy n="164" d="100"/>
        </p:scale>
        <p:origin x="736" y="1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fen Hellmold" userId="9ecee503-50b5-4731-9167-090ac557764b" providerId="ADAL" clId="{A8836549-C73C-3C4B-98B5-5CBCEAE496AD}"/>
    <pc:docChg chg="custSel addSld delSld modSld sldOrd">
      <pc:chgData name="Steffen Hellmold" userId="9ecee503-50b5-4731-9167-090ac557764b" providerId="ADAL" clId="{A8836549-C73C-3C4B-98B5-5CBCEAE496AD}" dt="2025-03-05T07:00:43.666" v="549" actId="20577"/>
      <pc:docMkLst>
        <pc:docMk/>
      </pc:docMkLst>
      <pc:sldChg chg="ord">
        <pc:chgData name="Steffen Hellmold" userId="9ecee503-50b5-4731-9167-090ac557764b" providerId="ADAL" clId="{A8836549-C73C-3C4B-98B5-5CBCEAE496AD}" dt="2025-02-26T15:07:44.700" v="1" actId="20578"/>
        <pc:sldMkLst>
          <pc:docMk/>
          <pc:sldMk cId="3135787972" sldId="294"/>
        </pc:sldMkLst>
      </pc:sldChg>
      <pc:sldChg chg="modSp mod">
        <pc:chgData name="Steffen Hellmold" userId="9ecee503-50b5-4731-9167-090ac557764b" providerId="ADAL" clId="{A8836549-C73C-3C4B-98B5-5CBCEAE496AD}" dt="2025-03-05T07:00:43.666" v="549" actId="20577"/>
        <pc:sldMkLst>
          <pc:docMk/>
          <pc:sldMk cId="915354143" sldId="6153"/>
        </pc:sldMkLst>
        <pc:spChg chg="mod">
          <ac:chgData name="Steffen Hellmold" userId="9ecee503-50b5-4731-9167-090ac557764b" providerId="ADAL" clId="{A8836549-C73C-3C4B-98B5-5CBCEAE496AD}" dt="2025-03-05T07:00:43.666" v="549" actId="20577"/>
          <ac:spMkLst>
            <pc:docMk/>
            <pc:sldMk cId="915354143" sldId="6153"/>
            <ac:spMk id="27" creationId="{0133E090-698A-C4FA-B211-52DEBCD30267}"/>
          </ac:spMkLst>
        </pc:spChg>
      </pc:sldChg>
      <pc:sldChg chg="ord">
        <pc:chgData name="Steffen Hellmold" userId="9ecee503-50b5-4731-9167-090ac557764b" providerId="ADAL" clId="{A8836549-C73C-3C4B-98B5-5CBCEAE496AD}" dt="2025-02-26T15:06:30.580" v="0" actId="20578"/>
        <pc:sldMkLst>
          <pc:docMk/>
          <pc:sldMk cId="3412264373" sldId="6158"/>
        </pc:sldMkLst>
      </pc:sldChg>
      <pc:sldChg chg="addSp delSp modSp mod ord setBg delAnim">
        <pc:chgData name="Steffen Hellmold" userId="9ecee503-50b5-4731-9167-090ac557764b" providerId="ADAL" clId="{A8836549-C73C-3C4B-98B5-5CBCEAE496AD}" dt="2025-02-26T16:12:02.834" v="332" actId="20578"/>
        <pc:sldMkLst>
          <pc:docMk/>
          <pc:sldMk cId="2088007268" sldId="6177"/>
        </pc:sldMkLst>
        <pc:spChg chg="add mod">
          <ac:chgData name="Steffen Hellmold" userId="9ecee503-50b5-4731-9167-090ac557764b" providerId="ADAL" clId="{A8836549-C73C-3C4B-98B5-5CBCEAE496AD}" dt="2025-02-26T16:11:15.196" v="331" actId="20577"/>
          <ac:spMkLst>
            <pc:docMk/>
            <pc:sldMk cId="2088007268" sldId="6177"/>
            <ac:spMk id="5" creationId="{723BE87E-33CA-993E-0646-104734744205}"/>
          </ac:spMkLst>
        </pc:spChg>
        <pc:spChg chg="add mod">
          <ac:chgData name="Steffen Hellmold" userId="9ecee503-50b5-4731-9167-090ac557764b" providerId="ADAL" clId="{A8836549-C73C-3C4B-98B5-5CBCEAE496AD}" dt="2025-02-26T16:09:24.460" v="307" actId="20577"/>
          <ac:spMkLst>
            <pc:docMk/>
            <pc:sldMk cId="2088007268" sldId="6177"/>
            <ac:spMk id="7" creationId="{5EBBECE2-67A2-8E1D-6E04-FCB08DFC64AA}"/>
          </ac:spMkLst>
        </pc:spChg>
        <pc:picChg chg="add mod">
          <ac:chgData name="Steffen Hellmold" userId="9ecee503-50b5-4731-9167-090ac557764b" providerId="ADAL" clId="{A8836549-C73C-3C4B-98B5-5CBCEAE496AD}" dt="2025-02-26T16:10:22.979" v="328" actId="1037"/>
          <ac:picMkLst>
            <pc:docMk/>
            <pc:sldMk cId="2088007268" sldId="6177"/>
            <ac:picMk id="4" creationId="{E6D9D149-F361-1383-ED0B-B6BAA2358C0C}"/>
          </ac:picMkLst>
        </pc:picChg>
        <pc:picChg chg="add mod">
          <ac:chgData name="Steffen Hellmold" userId="9ecee503-50b5-4731-9167-090ac557764b" providerId="ADAL" clId="{A8836549-C73C-3C4B-98B5-5CBCEAE496AD}" dt="2025-02-26T15:35:09.212" v="266" actId="171"/>
          <ac:picMkLst>
            <pc:docMk/>
            <pc:sldMk cId="2088007268" sldId="6177"/>
            <ac:picMk id="1026" creationId="{5760463A-E3A3-F30F-3EE2-2376C6B60AFB}"/>
          </ac:picMkLst>
        </pc:picChg>
        <pc:picChg chg="add mod">
          <ac:chgData name="Steffen Hellmold" userId="9ecee503-50b5-4731-9167-090ac557764b" providerId="ADAL" clId="{A8836549-C73C-3C4B-98B5-5CBCEAE496AD}" dt="2025-02-26T16:10:08.985" v="326" actId="1035"/>
          <ac:picMkLst>
            <pc:docMk/>
            <pc:sldMk cId="2088007268" sldId="6177"/>
            <ac:picMk id="1028" creationId="{9B102929-C0B1-6A49-95FA-8F38896B12FE}"/>
          </ac:picMkLst>
        </pc:picChg>
      </pc:sldChg>
      <pc:sldChg chg="ord">
        <pc:chgData name="Steffen Hellmold" userId="9ecee503-50b5-4731-9167-090ac557764b" providerId="ADAL" clId="{A8836549-C73C-3C4B-98B5-5CBCEAE496AD}" dt="2025-02-26T15:22:26.692" v="232" actId="20578"/>
        <pc:sldMkLst>
          <pc:docMk/>
          <pc:sldMk cId="2794773154" sldId="6178"/>
        </pc:sldMkLst>
      </pc:sldChg>
      <pc:sldChg chg="modSp mod">
        <pc:chgData name="Steffen Hellmold" userId="9ecee503-50b5-4731-9167-090ac557764b" providerId="ADAL" clId="{A8836549-C73C-3C4B-98B5-5CBCEAE496AD}" dt="2025-02-26T16:23:55.831" v="545" actId="20577"/>
        <pc:sldMkLst>
          <pc:docMk/>
          <pc:sldMk cId="3757362878" sldId="6179"/>
        </pc:sldMkLst>
        <pc:spChg chg="mod">
          <ac:chgData name="Steffen Hellmold" userId="9ecee503-50b5-4731-9167-090ac557764b" providerId="ADAL" clId="{A8836549-C73C-3C4B-98B5-5CBCEAE496AD}" dt="2025-02-26T16:23:55.831" v="545" actId="20577"/>
          <ac:spMkLst>
            <pc:docMk/>
            <pc:sldMk cId="3757362878" sldId="6179"/>
            <ac:spMk id="3" creationId="{1C310A0E-23C3-20A7-653E-F43631DD86F3}"/>
          </ac:spMkLst>
        </pc:spChg>
      </pc:sldChg>
      <pc:sldChg chg="modSp mod">
        <pc:chgData name="Steffen Hellmold" userId="9ecee503-50b5-4731-9167-090ac557764b" providerId="ADAL" clId="{A8836549-C73C-3C4B-98B5-5CBCEAE496AD}" dt="2025-02-26T16:16:50.463" v="368" actId="20577"/>
        <pc:sldMkLst>
          <pc:docMk/>
          <pc:sldMk cId="1041674697" sldId="6189"/>
        </pc:sldMkLst>
        <pc:spChg chg="mod">
          <ac:chgData name="Steffen Hellmold" userId="9ecee503-50b5-4731-9167-090ac557764b" providerId="ADAL" clId="{A8836549-C73C-3C4B-98B5-5CBCEAE496AD}" dt="2025-02-26T16:16:50.463" v="368" actId="20577"/>
          <ac:spMkLst>
            <pc:docMk/>
            <pc:sldMk cId="1041674697" sldId="6189"/>
            <ac:spMk id="4" creationId="{C1868F84-E0FB-1A9F-EBB4-4DD50879442C}"/>
          </ac:spMkLst>
        </pc:spChg>
      </pc:sldChg>
      <pc:sldChg chg="modNotesTx">
        <pc:chgData name="Steffen Hellmold" userId="9ecee503-50b5-4731-9167-090ac557764b" providerId="ADAL" clId="{A8836549-C73C-3C4B-98B5-5CBCEAE496AD}" dt="2025-02-26T16:15:04.813" v="333"/>
        <pc:sldMkLst>
          <pc:docMk/>
          <pc:sldMk cId="2497957309" sldId="6199"/>
        </pc:sldMkLst>
      </pc:sldChg>
      <pc:sldChg chg="modSp mod">
        <pc:chgData name="Steffen Hellmold" userId="9ecee503-50b5-4731-9167-090ac557764b" providerId="ADAL" clId="{A8836549-C73C-3C4B-98B5-5CBCEAE496AD}" dt="2025-02-26T16:20:37.294" v="540" actId="20577"/>
        <pc:sldMkLst>
          <pc:docMk/>
          <pc:sldMk cId="3507594990" sldId="6200"/>
        </pc:sldMkLst>
        <pc:spChg chg="mod">
          <ac:chgData name="Steffen Hellmold" userId="9ecee503-50b5-4731-9167-090ac557764b" providerId="ADAL" clId="{A8836549-C73C-3C4B-98B5-5CBCEAE496AD}" dt="2025-02-26T16:20:37.294" v="540" actId="20577"/>
          <ac:spMkLst>
            <pc:docMk/>
            <pc:sldMk cId="3507594990" sldId="6200"/>
            <ac:spMk id="21" creationId="{37D5333C-F5B2-8D55-CDF1-21718142D710}"/>
          </ac:spMkLst>
        </pc:spChg>
      </pc:sldChg>
      <pc:sldChg chg="modSp mod">
        <pc:chgData name="Steffen Hellmold" userId="9ecee503-50b5-4731-9167-090ac557764b" providerId="ADAL" clId="{A8836549-C73C-3C4B-98B5-5CBCEAE496AD}" dt="2025-02-26T17:56:20.073" v="547" actId="6549"/>
        <pc:sldMkLst>
          <pc:docMk/>
          <pc:sldMk cId="2866508280" sldId="6202"/>
        </pc:sldMkLst>
        <pc:spChg chg="mod">
          <ac:chgData name="Steffen Hellmold" userId="9ecee503-50b5-4731-9167-090ac557764b" providerId="ADAL" clId="{A8836549-C73C-3C4B-98B5-5CBCEAE496AD}" dt="2025-02-26T17:56:20.073" v="547" actId="6549"/>
          <ac:spMkLst>
            <pc:docMk/>
            <pc:sldMk cId="2866508280" sldId="6202"/>
            <ac:spMk id="3" creationId="{CF8C2A89-EDC5-2959-9B4A-41DEB2459B42}"/>
          </ac:spMkLst>
        </pc:spChg>
      </pc:sldChg>
      <pc:sldChg chg="addSp modSp new del modAnim">
        <pc:chgData name="Steffen Hellmold" userId="9ecee503-50b5-4731-9167-090ac557764b" providerId="ADAL" clId="{A8836549-C73C-3C4B-98B5-5CBCEAE496AD}" dt="2025-02-27T14:56:33.403" v="548" actId="2696"/>
        <pc:sldMkLst>
          <pc:docMk/>
          <pc:sldMk cId="2978156785" sldId="621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6964BA-9A9C-4752-AD6F-A4912B358CAB}" type="datetimeFigureOut">
              <a:rPr lang="en-US" smtClean="0"/>
              <a:t>3/4/25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ED34C7-5D8E-4FD9-81E8-CED08C52F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509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055A86-A7D5-764F-BD64-43943813FDB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4614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1D35"/>
                </a:solidFill>
                <a:effectLst/>
                <a:latin typeface="Google Sans"/>
              </a:rPr>
              <a:t>in the field of high-energy physics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ED34C7-5D8E-4FD9-81E8-CED08C52FE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9567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There is a material for information storage that has been proven for thousands of years.</a:t>
            </a:r>
            <a:endParaRPr lang="de-AT" dirty="0"/>
          </a:p>
          <a:p>
            <a:r>
              <a:rPr lang="de-AT" dirty="0" err="1"/>
              <a:t>Cerabyte</a:t>
            </a:r>
            <a:r>
              <a:rPr lang="de-AT" dirty="0"/>
              <a:t> </a:t>
            </a:r>
            <a:r>
              <a:rPr lang="de-AT" dirty="0" err="1"/>
              <a:t>uses</a:t>
            </a:r>
            <a:r>
              <a:rPr lang="de-AT" dirty="0"/>
              <a:t> </a:t>
            </a:r>
            <a:r>
              <a:rPr lang="de-AT" dirty="0" err="1"/>
              <a:t>thin</a:t>
            </a:r>
            <a:r>
              <a:rPr lang="de-AT" dirty="0"/>
              <a:t> flexible </a:t>
            </a:r>
            <a:r>
              <a:rPr lang="de-AT" dirty="0" err="1"/>
              <a:t>glass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display</a:t>
            </a:r>
            <a:r>
              <a:rPr lang="de-AT" dirty="0"/>
              <a:t> </a:t>
            </a:r>
            <a:r>
              <a:rPr lang="de-AT" dirty="0" err="1"/>
              <a:t>industry</a:t>
            </a:r>
            <a:r>
              <a:rPr lang="de-AT" dirty="0"/>
              <a:t> and </a:t>
            </a:r>
            <a:r>
              <a:rPr lang="de-AT" dirty="0" err="1"/>
              <a:t>coats</a:t>
            </a:r>
            <a:r>
              <a:rPr lang="de-AT" dirty="0"/>
              <a:t> </a:t>
            </a:r>
            <a:r>
              <a:rPr lang="de-AT" dirty="0" err="1"/>
              <a:t>it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an ultra-</a:t>
            </a:r>
            <a:r>
              <a:rPr lang="de-AT" dirty="0" err="1"/>
              <a:t>thin</a:t>
            </a:r>
            <a:r>
              <a:rPr lang="de-AT" dirty="0"/>
              <a:t> </a:t>
            </a:r>
            <a:r>
              <a:rPr lang="de-AT" dirty="0" err="1"/>
              <a:t>dark</a:t>
            </a:r>
            <a:r>
              <a:rPr lang="de-AT" dirty="0"/>
              <a:t> </a:t>
            </a:r>
            <a:r>
              <a:rPr lang="de-AT" dirty="0" err="1"/>
              <a:t>ceramic</a:t>
            </a:r>
            <a:r>
              <a:rPr lang="de-AT" dirty="0"/>
              <a:t> </a:t>
            </a:r>
            <a:r>
              <a:rPr lang="de-AT" dirty="0" err="1"/>
              <a:t>layer</a:t>
            </a:r>
            <a:r>
              <a:rPr lang="de-AT" dirty="0"/>
              <a:t>, in </a:t>
            </a:r>
            <a:r>
              <a:rPr lang="de-AT" dirty="0" err="1"/>
              <a:t>which</a:t>
            </a:r>
            <a:r>
              <a:rPr lang="de-AT" dirty="0"/>
              <a:t> </a:t>
            </a:r>
            <a:r>
              <a:rPr lang="de-AT" dirty="0" err="1"/>
              <a:t>data</a:t>
            </a:r>
            <a:r>
              <a:rPr lang="de-AT" dirty="0"/>
              <a:t> </a:t>
            </a:r>
            <a:r>
              <a:rPr lang="de-AT" dirty="0" err="1"/>
              <a:t>matrices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punched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.  </a:t>
            </a:r>
          </a:p>
          <a:p>
            <a:r>
              <a:rPr lang="de-AT" dirty="0"/>
              <a:t>This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physical</a:t>
            </a:r>
            <a:r>
              <a:rPr lang="de-AT" dirty="0"/>
              <a:t> </a:t>
            </a:r>
            <a:r>
              <a:rPr lang="de-AT" dirty="0" err="1"/>
              <a:t>bits</a:t>
            </a:r>
            <a:r>
              <a:rPr lang="de-AT" dirty="0"/>
              <a:t> and </a:t>
            </a:r>
            <a:r>
              <a:rPr lang="de-AT" dirty="0" err="1"/>
              <a:t>they</a:t>
            </a:r>
            <a:r>
              <a:rPr lang="de-AT" dirty="0"/>
              <a:t> </a:t>
            </a:r>
            <a:r>
              <a:rPr lang="de-AT" dirty="0" err="1"/>
              <a:t>remain</a:t>
            </a:r>
            <a:r>
              <a:rPr lang="de-AT" dirty="0"/>
              <a:t> </a:t>
            </a:r>
            <a:r>
              <a:rPr lang="de-AT" dirty="0" err="1"/>
              <a:t>virtually</a:t>
            </a:r>
            <a:r>
              <a:rPr lang="de-AT" dirty="0"/>
              <a:t> </a:t>
            </a:r>
            <a:r>
              <a:rPr lang="de-AT" dirty="0" err="1"/>
              <a:t>forever</a:t>
            </a:r>
            <a:r>
              <a:rPr lang="de-AT" dirty="0"/>
              <a:t>, </a:t>
            </a:r>
            <a:r>
              <a:rPr lang="de-AT" dirty="0" err="1"/>
              <a:t>even</a:t>
            </a:r>
            <a:r>
              <a:rPr lang="de-AT" dirty="0"/>
              <a:t> in </a:t>
            </a:r>
            <a:r>
              <a:rPr lang="de-AT" dirty="0" err="1"/>
              <a:t>harsh</a:t>
            </a:r>
            <a:r>
              <a:rPr lang="de-AT" dirty="0"/>
              <a:t> </a:t>
            </a:r>
            <a:r>
              <a:rPr lang="de-AT" dirty="0" err="1"/>
              <a:t>environment</a:t>
            </a:r>
            <a:r>
              <a:rPr lang="de-AT" dirty="0"/>
              <a:t>. </a:t>
            </a:r>
            <a:r>
              <a:rPr lang="de-AT" dirty="0" err="1"/>
              <a:t>No</a:t>
            </a:r>
            <a:r>
              <a:rPr lang="de-AT" dirty="0"/>
              <a:t> </a:t>
            </a:r>
            <a:r>
              <a:rPr lang="de-AT" dirty="0" err="1"/>
              <a:t>energy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</a:t>
            </a:r>
            <a:r>
              <a:rPr lang="de-AT" dirty="0" err="1"/>
              <a:t>required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retain</a:t>
            </a:r>
            <a:r>
              <a:rPr lang="de-AT" dirty="0"/>
              <a:t> </a:t>
            </a:r>
            <a:r>
              <a:rPr lang="de-AT" dirty="0" err="1"/>
              <a:t>data</a:t>
            </a:r>
            <a:r>
              <a:rPr lang="de-AT" dirty="0"/>
              <a:t>. This </a:t>
            </a:r>
            <a:r>
              <a:rPr lang="de-AT" dirty="0" err="1"/>
              <a:t>is</a:t>
            </a:r>
            <a:r>
              <a:rPr lang="de-AT" dirty="0"/>
              <a:t> </a:t>
            </a:r>
            <a:r>
              <a:rPr lang="de-AT" dirty="0" err="1"/>
              <a:t>innovation</a:t>
            </a:r>
            <a:r>
              <a:rPr lang="de-AT" dirty="0"/>
              <a:t> </a:t>
            </a:r>
            <a:r>
              <a:rPr lang="de-AT" dirty="0" err="1"/>
              <a:t>no</a:t>
            </a:r>
            <a:r>
              <a:rPr lang="de-AT" dirty="0"/>
              <a:t> 1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AD0AE-8105-46DD-B968-CA2C656B119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207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35E4C9-7ABA-8A75-DE87-63F41DF4E1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9B91DB2-1A44-71A4-433F-39F192C038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4F9E5E-5A8A-0040-8C18-48B312B50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6B2A-2FD8-491E-8DAA-E18D10215B39}" type="datetimeFigureOut">
              <a:rPr lang="en-US" smtClean="0"/>
              <a:t>3/4/25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CD58AD3-4A34-2358-BEFC-FF32CFD79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001ECAC-6C46-0582-D9F9-BC6732323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76F9-0440-4171-A829-CAFB5B578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178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7D4030-5AD4-204B-BC54-433BAA37C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4FA5183-BEB4-ABD7-F414-4A36F3397C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896B844-ECA6-F81F-59BF-01A38CADA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6B2A-2FD8-491E-8DAA-E18D10215B39}" type="datetimeFigureOut">
              <a:rPr lang="en-US" smtClean="0"/>
              <a:t>3/4/25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28A8F53-8BEF-2AEE-67D0-69E90EE92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E4AAB82-C5EC-F96F-782C-199BBDAAF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76F9-0440-4171-A829-CAFB5B578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637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086AFAC-36B2-395C-9F66-8EBE65A1A8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73339C0-7F32-2596-4CD5-3A530A504C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5E88CAB-7196-9C07-9190-B0FC8B9CC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6B2A-2FD8-491E-8DAA-E18D10215B39}" type="datetimeFigureOut">
              <a:rPr lang="en-US" smtClean="0"/>
              <a:t>3/4/25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F30EBC-9C81-02F3-00E2-FC1E44C86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2B317EF-3DB3-E59D-2031-FFDB69458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76F9-0440-4171-A829-CAFB5B578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610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DBAA0A-3692-96CA-81F9-84D9669F9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3144F4-AEA6-917C-9B63-02D2085DF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57868A7-9279-4889-B431-C21978A0A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6B2A-2FD8-491E-8DAA-E18D10215B39}" type="datetimeFigureOut">
              <a:rPr lang="en-US" smtClean="0"/>
              <a:t>3/4/25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8BB9CC1-B9BF-98AF-45FE-778701C53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F3AAEC4-2078-7E81-5B8C-F2C115445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76F9-0440-4171-A829-CAFB5B578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009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DF7776-A663-1EC1-42F5-DAB5C4741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A133535-DEC5-8914-90EE-3BE3E5CADB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B6F5E0-83F6-B6A3-14CC-E27E68FD8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6B2A-2FD8-491E-8DAA-E18D10215B39}" type="datetimeFigureOut">
              <a:rPr lang="en-US" smtClean="0"/>
              <a:t>3/4/25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2681613-503F-2FBA-FAC9-B01FFE1D2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4D46DEA-A9F9-8E71-C7EE-36067B8A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76F9-0440-4171-A829-CAFB5B578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262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E1515E-4B6B-6162-2BC7-C3040DF77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AA3EE6-BE57-3570-3238-F6ECB97C30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4A88307-6505-125D-0471-1A8AD7973E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71D4C01-F39E-4ADC-BB55-9A3AC08D5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6B2A-2FD8-491E-8DAA-E18D10215B39}" type="datetimeFigureOut">
              <a:rPr lang="en-US" smtClean="0"/>
              <a:t>3/4/25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0D28771-59A0-C5ED-7664-58779F087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A7119FA-39D6-4EC4-6C81-D5E81329A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76F9-0440-4171-A829-CAFB5B578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258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2DD6EE-48F6-A807-729D-CEC784A11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31270A-AB83-F1A1-2023-3DB7D940D3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882046D-EE0B-A8A2-3A3A-BED3F843A8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778E93E-3906-9B94-C30F-3DDB79D57B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89EFC8D-1ABB-DE2C-C9D7-237807DBB3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DBD4F12-83C0-A3FF-F714-3B760524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6B2A-2FD8-491E-8DAA-E18D10215B39}" type="datetimeFigureOut">
              <a:rPr lang="en-US" smtClean="0"/>
              <a:t>3/4/25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973A28E-FE7F-06EE-40CA-775251BD6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615192F-2C09-3369-7B1B-5650C309B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76F9-0440-4171-A829-CAFB5B578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372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18BE0C-B4BE-7A4E-A7A9-A74E9733D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4320778-4C5F-9646-1C34-4478E247B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6B2A-2FD8-491E-8DAA-E18D10215B39}" type="datetimeFigureOut">
              <a:rPr lang="en-US" smtClean="0"/>
              <a:t>3/4/25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2D93CE1-B4F0-8DA1-CDF5-D345A9161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5D47D3A-C82F-3579-6EFC-8B8FB0EAA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76F9-0440-4171-A829-CAFB5B578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289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72382FB-E30B-EBCE-EC5E-FE3D94248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6B2A-2FD8-491E-8DAA-E18D10215B39}" type="datetimeFigureOut">
              <a:rPr lang="en-US" smtClean="0"/>
              <a:t>3/4/25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A7A7454-6906-C407-3D55-D6C6A812C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67FEA3A-6A99-6EDD-CDED-0E2BAD594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76F9-0440-4171-A829-CAFB5B578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884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DED287-0E8E-03F9-DA08-2A1367178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7953D5D-FF43-D5E5-5F49-4F03D44C2E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DD1493B-96B5-E241-6D5D-7E7DB345BD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084FD0E-DB63-9F3E-DC64-C0E0E22AB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6B2A-2FD8-491E-8DAA-E18D10215B39}" type="datetimeFigureOut">
              <a:rPr lang="en-US" smtClean="0"/>
              <a:t>3/4/25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C420A2F-CBF2-CFCC-2B9A-29EA87A7D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B8E6BC9-D8E3-2DF0-E715-DCBF25C53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76F9-0440-4171-A829-CAFB5B578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694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9A49A0-C44A-6B6A-E94F-B3C690E7D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F921059-9A05-E414-267C-45F6F8587E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1CDCCFB-34AD-6CB7-3C3E-D6F93D2AC3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A7ADB5A-52E9-7266-ED0E-08837E785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6B2A-2FD8-491E-8DAA-E18D10215B39}" type="datetimeFigureOut">
              <a:rPr lang="en-US" smtClean="0"/>
              <a:t>3/4/25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9301306-14C4-F295-F93C-11C93DFB2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A4A9814-2E3C-2BB6-8C79-E1EB9404A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76F9-0440-4171-A829-CAFB5B578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654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BC05257-553A-2169-CAF9-4E66082F4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AE8D980-B65D-7B2D-E229-4DE63170E2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051D6B0-EAFD-2B67-BBC8-160E0D534C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91A6B2A-2FD8-491E-8DAA-E18D10215B39}" type="datetimeFigureOut">
              <a:rPr lang="en-US" smtClean="0"/>
              <a:t>3/4/25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4EFA03A-B590-A83A-AD5F-B3CBE00846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B0FDBE-4D32-B817-E2D0-2E3B712BBA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5076F9-0440-4171-A829-CAFB5B578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665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emf"/><Relationship Id="rId4" Type="http://schemas.openxmlformats.org/officeDocument/2006/relationships/image" Target="../media/image2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7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jpg"/><Relationship Id="rId5" Type="http://schemas.openxmlformats.org/officeDocument/2006/relationships/image" Target="../media/image29.jpeg"/><Relationship Id="rId4" Type="http://schemas.microsoft.com/office/2007/relationships/hdphoto" Target="../media/hdphoto4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31.png"/><Relationship Id="rId7" Type="http://schemas.openxmlformats.org/officeDocument/2006/relationships/image" Target="../media/image28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jpeg"/><Relationship Id="rId5" Type="http://schemas.openxmlformats.org/officeDocument/2006/relationships/image" Target="../media/image32.png"/><Relationship Id="rId4" Type="http://schemas.microsoft.com/office/2007/relationships/hdphoto" Target="../media/hdphoto4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31.png"/><Relationship Id="rId7" Type="http://schemas.openxmlformats.org/officeDocument/2006/relationships/image" Target="../media/image28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jpeg"/><Relationship Id="rId5" Type="http://schemas.openxmlformats.org/officeDocument/2006/relationships/image" Target="../media/image32.png"/><Relationship Id="rId4" Type="http://schemas.microsoft.com/office/2007/relationships/hdphoto" Target="../media/hdphoto4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hyperlink" Target="https://vimeo.com/914499297" TargetMode="Externa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microsoft.com/office/2007/relationships/hdphoto" Target="../media/hdphoto5.wdp"/><Relationship Id="rId7" Type="http://schemas.microsoft.com/office/2007/relationships/hdphoto" Target="../media/hdphoto7.wdp"/><Relationship Id="rId12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11" Type="http://schemas.microsoft.com/office/2007/relationships/hdphoto" Target="../media/hdphoto9.wdp"/><Relationship Id="rId5" Type="http://schemas.microsoft.com/office/2007/relationships/hdphoto" Target="../media/hdphoto6.wdp"/><Relationship Id="rId10" Type="http://schemas.openxmlformats.org/officeDocument/2006/relationships/image" Target="../media/image38.png"/><Relationship Id="rId4" Type="http://schemas.openxmlformats.org/officeDocument/2006/relationships/image" Target="../media/image35.png"/><Relationship Id="rId9" Type="http://schemas.microsoft.com/office/2007/relationships/hdphoto" Target="../media/hdphoto8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Relationship Id="rId14" Type="http://schemas.openxmlformats.org/officeDocument/2006/relationships/image" Target="../media/image7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Christian.pflaum@cerabyte.com" TargetMode="Externa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jpeg"/><Relationship Id="rId5" Type="http://schemas.openxmlformats.org/officeDocument/2006/relationships/hyperlink" Target="mailto:steffen.hellmold@cerabyte.com" TargetMode="External"/><Relationship Id="rId4" Type="http://schemas.openxmlformats.org/officeDocument/2006/relationships/image" Target="../media/image5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7.emf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microsoft.com/office/2007/relationships/hdphoto" Target="../media/hdphoto1.wdp"/><Relationship Id="rId4" Type="http://schemas.openxmlformats.org/officeDocument/2006/relationships/image" Target="../media/image14.pn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7.emf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microsoft.com/office/2007/relationships/hdphoto" Target="../media/hdphoto3.wdp"/><Relationship Id="rId11" Type="http://schemas.openxmlformats.org/officeDocument/2006/relationships/image" Target="../media/image26.png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Screenshot, Klavier, Schwarz, Schwarzweiß enthält.&#10;&#10;Automatisch generierte Beschreibung">
            <a:extLst>
              <a:ext uri="{FF2B5EF4-FFF2-40B4-BE49-F238E27FC236}">
                <a16:creationId xmlns:a16="http://schemas.microsoft.com/office/drawing/2014/main" id="{A035EEBF-8FD9-EE46-26AE-5AF262BE0B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12630"/>
            <a:ext cx="12191999" cy="687063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0FB026E0-8585-68C7-014E-643DEC09A8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0551" y="844957"/>
            <a:ext cx="7230896" cy="1058421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74BBDEF6-020B-F806-C699-0CCDE766EB28}"/>
              </a:ext>
            </a:extLst>
          </p:cNvPr>
          <p:cNvSpPr txBox="1"/>
          <p:nvPr/>
        </p:nvSpPr>
        <p:spPr>
          <a:xfrm>
            <a:off x="333085" y="2976056"/>
            <a:ext cx="1152582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de-AT" sz="4000">
                <a:solidFill>
                  <a:schemeClr val="bg1"/>
                </a:solidFill>
                <a:latin typeface="Aeonik" panose="020B0503030300000000" pitchFamily="34" charset="0"/>
              </a:rPr>
              <a:t>Sustainable Data Storage</a:t>
            </a:r>
          </a:p>
          <a:p>
            <a:pPr lvl="0" algn="ctr">
              <a:defRPr/>
            </a:pPr>
            <a:endParaRPr lang="de-AT" sz="4000">
              <a:solidFill>
                <a:schemeClr val="bg1"/>
              </a:solidFill>
              <a:latin typeface="Aeonik" panose="020B0503030300000000" pitchFamily="34" charset="0"/>
            </a:endParaRPr>
          </a:p>
          <a:p>
            <a:pPr lvl="0" algn="ctr">
              <a:defRPr/>
            </a:pPr>
            <a:r>
              <a:rPr lang="de-AT" sz="4000">
                <a:solidFill>
                  <a:schemeClr val="bg1"/>
                </a:solidFill>
                <a:latin typeface="Aeonik" panose="020B0503030300000000" pitchFamily="34" charset="0"/>
              </a:rPr>
              <a:t>to keep data accessible forever</a:t>
            </a:r>
            <a:endParaRPr lang="en-US" sz="4000">
              <a:solidFill>
                <a:schemeClr val="bg1"/>
              </a:solidFill>
              <a:latin typeface="Aeonik" panose="020B0503030300000000" pitchFamily="34" charset="0"/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7108CF7-B366-4A3F-1C2E-BE271D4D1968}"/>
              </a:ext>
            </a:extLst>
          </p:cNvPr>
          <p:cNvSpPr txBox="1">
            <a:spLocks/>
          </p:cNvSpPr>
          <p:nvPr/>
        </p:nvSpPr>
        <p:spPr>
          <a:xfrm>
            <a:off x="409722" y="6441504"/>
            <a:ext cx="2234660" cy="254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none" strike="noStrike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© 2025 </a:t>
            </a:r>
            <a:r>
              <a:rPr lang="en-US" u="none" strike="noStrike" dirty="0" err="1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www.cerabyte.com</a:t>
            </a:r>
            <a:endParaRPr lang="de-DE" dirty="0">
              <a:solidFill>
                <a:schemeClr val="bg1">
                  <a:lumMod val="50000"/>
                </a:schemeClr>
              </a:solidFill>
              <a:latin typeface="Aeonik Light" panose="020B04030303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226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29A903-BF32-5B10-37CB-7836962B19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91EF1CE3-7D63-150F-BC5D-06186A2FE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3" y="100707"/>
            <a:ext cx="7305283" cy="605285"/>
          </a:xfrm>
        </p:spPr>
        <p:txBody>
          <a:bodyPr>
            <a:normAutofit/>
          </a:bodyPr>
          <a:lstStyle/>
          <a:p>
            <a:r>
              <a:rPr lang="en-US" sz="3200" b="1" dirty="0" err="1">
                <a:solidFill>
                  <a:srgbClr val="2407FD"/>
                </a:solidFill>
                <a:latin typeface="Aeonik" panose="020B0503030300000000"/>
              </a:rPr>
              <a:t>Cerabyte</a:t>
            </a:r>
            <a:r>
              <a:rPr lang="en-US" sz="3200" b="1" dirty="0">
                <a:solidFill>
                  <a:srgbClr val="2407FD"/>
                </a:solidFill>
                <a:latin typeface="Aeonik" panose="020B0503030300000000"/>
              </a:rPr>
              <a:t> Company Overview</a:t>
            </a:r>
          </a:p>
        </p:txBody>
      </p:sp>
      <p:sp>
        <p:nvSpPr>
          <p:cNvPr id="5" name="Textfeld 13">
            <a:extLst>
              <a:ext uri="{FF2B5EF4-FFF2-40B4-BE49-F238E27FC236}">
                <a16:creationId xmlns:a16="http://schemas.microsoft.com/office/drawing/2014/main" id="{470C3972-2829-DC93-A10F-6EFE2F3B3FB3}"/>
              </a:ext>
            </a:extLst>
          </p:cNvPr>
          <p:cNvSpPr txBox="1"/>
          <p:nvPr/>
        </p:nvSpPr>
        <p:spPr>
          <a:xfrm>
            <a:off x="2774447" y="5043398"/>
            <a:ext cx="1845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b="1" dirty="0" err="1">
                <a:latin typeface="Aeonik" panose="020B0503030300000000" pitchFamily="34" charset="0"/>
              </a:rPr>
              <a:t>Femtosecond</a:t>
            </a:r>
            <a:endParaRPr lang="de-AT" b="1" dirty="0">
              <a:latin typeface="Aeonik" panose="020B0503030300000000" pitchFamily="34" charset="0"/>
            </a:endParaRPr>
          </a:p>
          <a:p>
            <a:pPr algn="ctr"/>
            <a:r>
              <a:rPr lang="de-AT" b="1">
                <a:latin typeface="Aeonik" panose="020B0503030300000000" pitchFamily="34" charset="0"/>
              </a:rPr>
              <a:t>Laser</a:t>
            </a:r>
            <a:endParaRPr lang="de-AT" b="1" dirty="0">
              <a:latin typeface="Aeonik" panose="020B0503030300000000" pitchFamily="34" charset="0"/>
            </a:endParaRPr>
          </a:p>
        </p:txBody>
      </p:sp>
      <p:pic>
        <p:nvPicPr>
          <p:cNvPr id="17" name="Picture 2" descr="Pharos - High Power and Energy Femtosecond Lasers - GMP SA">
            <a:extLst>
              <a:ext uri="{FF2B5EF4-FFF2-40B4-BE49-F238E27FC236}">
                <a16:creationId xmlns:a16="http://schemas.microsoft.com/office/drawing/2014/main" id="{14A36499-7B42-F150-3CAA-08A595B384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0909" y="3937621"/>
            <a:ext cx="1845897" cy="115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object 16">
            <a:extLst>
              <a:ext uri="{FF2B5EF4-FFF2-40B4-BE49-F238E27FC236}">
                <a16:creationId xmlns:a16="http://schemas.microsoft.com/office/drawing/2014/main" id="{4EF8D35E-DA86-7C29-C77F-855A5EFB0672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17475" y="3886155"/>
            <a:ext cx="1255313" cy="1163475"/>
          </a:xfrm>
          <a:prstGeom prst="rect">
            <a:avLst/>
          </a:prstGeom>
        </p:spPr>
      </p:pic>
      <p:sp>
        <p:nvSpPr>
          <p:cNvPr id="19" name="Textfeld 13">
            <a:extLst>
              <a:ext uri="{FF2B5EF4-FFF2-40B4-BE49-F238E27FC236}">
                <a16:creationId xmlns:a16="http://schemas.microsoft.com/office/drawing/2014/main" id="{C468B93A-4FD7-75D6-9016-6312B2FE7E67}"/>
              </a:ext>
            </a:extLst>
          </p:cNvPr>
          <p:cNvSpPr txBox="1"/>
          <p:nvPr/>
        </p:nvSpPr>
        <p:spPr>
          <a:xfrm>
            <a:off x="409722" y="5043398"/>
            <a:ext cx="2255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b="1" dirty="0" err="1">
                <a:latin typeface="Aeonik" panose="020B0503030300000000" pitchFamily="34" charset="0"/>
              </a:rPr>
              <a:t>Ceramic</a:t>
            </a:r>
            <a:r>
              <a:rPr lang="de-AT" b="1" dirty="0">
                <a:latin typeface="Aeonik" panose="020B0503030300000000" pitchFamily="34" charset="0"/>
              </a:rPr>
              <a:t>-On-Glass Sheets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908684E1-CBD0-F5F3-79EA-CBCDB65C7B8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0194" y="342658"/>
            <a:ext cx="517923" cy="241541"/>
          </a:xfrm>
          <a:prstGeom prst="rect">
            <a:avLst/>
          </a:prstGeom>
        </p:spPr>
      </p:pic>
      <p:sp>
        <p:nvSpPr>
          <p:cNvPr id="3" name="Foliennummernplatzhalter 1">
            <a:extLst>
              <a:ext uri="{FF2B5EF4-FFF2-40B4-BE49-F238E27FC236}">
                <a16:creationId xmlns:a16="http://schemas.microsoft.com/office/drawing/2014/main" id="{A7527615-7352-A6FC-63EF-E2421531BE0B}"/>
              </a:ext>
            </a:extLst>
          </p:cNvPr>
          <p:cNvSpPr txBox="1">
            <a:spLocks/>
          </p:cNvSpPr>
          <p:nvPr/>
        </p:nvSpPr>
        <p:spPr>
          <a:xfrm>
            <a:off x="11208701" y="6444056"/>
            <a:ext cx="453711" cy="25477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00000000-1234-1234-1234-123412341234}" type="slidenum">
              <a:rPr lang="en-US" sz="1200" smtClean="0">
                <a:solidFill>
                  <a:prstClr val="white">
                    <a:lumMod val="65000"/>
                  </a:prstClr>
                </a:solidFill>
                <a:latin typeface="Aeonik Light" panose="020B0403030300000000" pitchFamily="34" charset="0"/>
                <a:cs typeface="Calibri" panose="020F0502020204030204" pitchFamily="34" charset="0"/>
              </a:rPr>
              <a:pPr algn="r">
                <a:defRPr/>
              </a:pPr>
              <a:t>10</a:t>
            </a:fld>
            <a:endParaRPr lang="en-US" sz="1200" dirty="0">
              <a:solidFill>
                <a:prstClr val="white">
                  <a:lumMod val="65000"/>
                </a:prstClr>
              </a:solidFill>
              <a:latin typeface="Aeonik Light" panose="020B0403030300000000" pitchFamily="34" charset="0"/>
              <a:cs typeface="Calibri" panose="020F0502020204030204" pitchFamily="34" charset="0"/>
            </a:endParaRPr>
          </a:p>
        </p:txBody>
      </p:sp>
      <p:sp>
        <p:nvSpPr>
          <p:cNvPr id="11" name="Datumsplatzhalter 6">
            <a:extLst>
              <a:ext uri="{FF2B5EF4-FFF2-40B4-BE49-F238E27FC236}">
                <a16:creationId xmlns:a16="http://schemas.microsoft.com/office/drawing/2014/main" id="{EC1B50F1-9950-6816-8E8B-0D9B76F670FC}"/>
              </a:ext>
            </a:extLst>
          </p:cNvPr>
          <p:cNvSpPr txBox="1">
            <a:spLocks/>
          </p:cNvSpPr>
          <p:nvPr/>
        </p:nvSpPr>
        <p:spPr>
          <a:xfrm>
            <a:off x="409722" y="6441504"/>
            <a:ext cx="2234660" cy="254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none" strike="noStrike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© 2025 </a:t>
            </a:r>
            <a:r>
              <a:rPr lang="en-US" u="none" strike="noStrike" dirty="0" err="1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www.cerabyte.com</a:t>
            </a:r>
            <a:endParaRPr lang="de-DE" dirty="0">
              <a:solidFill>
                <a:schemeClr val="bg1">
                  <a:lumMod val="50000"/>
                </a:schemeClr>
              </a:solidFill>
              <a:latin typeface="Aeonik Light" panose="020B0403030300000000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3862EC6-9BD8-8BCE-3726-9F88F7646730}"/>
              </a:ext>
            </a:extLst>
          </p:cNvPr>
          <p:cNvSpPr txBox="1"/>
          <p:nvPr/>
        </p:nvSpPr>
        <p:spPr>
          <a:xfrm>
            <a:off x="623882" y="883821"/>
            <a:ext cx="11038529" cy="14185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US" sz="2000" b="1" dirty="0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Key Innovations &amp; Levers: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Ceramic on Glass Media Technology – high volume thin glass ecosystem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2407FD"/>
                </a:solidFill>
                <a:effectLst/>
                <a:highlight>
                  <a:srgbClr val="FFFFFF"/>
                </a:highlight>
                <a:latin typeface="Aeonik" panose="020B0503030300000000"/>
              </a:rPr>
              <a:t>WORM Technology punching holes through fs laser/particle beam matrix</a:t>
            </a:r>
          </a:p>
        </p:txBody>
      </p:sp>
    </p:spTree>
    <p:extLst>
      <p:ext uri="{BB962C8B-B14F-4D97-AF65-F5344CB8AC3E}">
        <p14:creationId xmlns:p14="http://schemas.microsoft.com/office/powerpoint/2010/main" val="3937962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252B69-3D8D-117A-7A60-2CF00AAA7D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2C503DC9-DB46-B401-4BBF-01513DF12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3" y="100707"/>
            <a:ext cx="7305283" cy="605285"/>
          </a:xfrm>
        </p:spPr>
        <p:txBody>
          <a:bodyPr>
            <a:normAutofit/>
          </a:bodyPr>
          <a:lstStyle/>
          <a:p>
            <a:r>
              <a:rPr lang="en-US" sz="3200" b="1" dirty="0" err="1">
                <a:solidFill>
                  <a:srgbClr val="2407FD"/>
                </a:solidFill>
                <a:latin typeface="Aeonik" panose="020B0503030300000000"/>
              </a:rPr>
              <a:t>Cerabyte</a:t>
            </a:r>
            <a:r>
              <a:rPr lang="en-US" sz="3200" b="1" dirty="0">
                <a:solidFill>
                  <a:srgbClr val="2407FD"/>
                </a:solidFill>
                <a:latin typeface="Aeonik" panose="020B0503030300000000"/>
              </a:rPr>
              <a:t> Company Overview</a:t>
            </a:r>
          </a:p>
        </p:txBody>
      </p:sp>
      <p:sp>
        <p:nvSpPr>
          <p:cNvPr id="5" name="Textfeld 13">
            <a:extLst>
              <a:ext uri="{FF2B5EF4-FFF2-40B4-BE49-F238E27FC236}">
                <a16:creationId xmlns:a16="http://schemas.microsoft.com/office/drawing/2014/main" id="{9DEF3C61-D852-ACD6-7CCA-A21F9278670B}"/>
              </a:ext>
            </a:extLst>
          </p:cNvPr>
          <p:cNvSpPr txBox="1"/>
          <p:nvPr/>
        </p:nvSpPr>
        <p:spPr>
          <a:xfrm>
            <a:off x="2774447" y="5043398"/>
            <a:ext cx="1845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b="1" dirty="0" err="1">
                <a:latin typeface="Aeonik" panose="020B0503030300000000" pitchFamily="34" charset="0"/>
              </a:rPr>
              <a:t>Femtosecond</a:t>
            </a:r>
            <a:endParaRPr lang="de-AT" b="1" dirty="0">
              <a:latin typeface="Aeonik" panose="020B0503030300000000" pitchFamily="34" charset="0"/>
            </a:endParaRPr>
          </a:p>
          <a:p>
            <a:pPr algn="ctr"/>
            <a:r>
              <a:rPr lang="de-AT" b="1">
                <a:latin typeface="Aeonik" panose="020B0503030300000000" pitchFamily="34" charset="0"/>
              </a:rPr>
              <a:t>Laser</a:t>
            </a:r>
            <a:endParaRPr lang="de-AT" b="1" dirty="0">
              <a:latin typeface="Aeonik" panose="020B0503030300000000" pitchFamily="34" charset="0"/>
            </a:endParaRPr>
          </a:p>
        </p:txBody>
      </p:sp>
      <p:sp>
        <p:nvSpPr>
          <p:cNvPr id="7" name="Textfeld 14">
            <a:extLst>
              <a:ext uri="{FF2B5EF4-FFF2-40B4-BE49-F238E27FC236}">
                <a16:creationId xmlns:a16="http://schemas.microsoft.com/office/drawing/2014/main" id="{AE564095-A557-5A0F-2C0D-E095E211A550}"/>
              </a:ext>
            </a:extLst>
          </p:cNvPr>
          <p:cNvSpPr txBox="1"/>
          <p:nvPr/>
        </p:nvSpPr>
        <p:spPr>
          <a:xfrm>
            <a:off x="4886371" y="5043398"/>
            <a:ext cx="1995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b="1" dirty="0">
                <a:latin typeface="Aeonik" panose="020B0503030300000000" pitchFamily="34" charset="0"/>
              </a:rPr>
              <a:t>Matrix Writer</a:t>
            </a:r>
          </a:p>
          <a:p>
            <a:pPr algn="ctr"/>
            <a:r>
              <a:rPr lang="de-AT" b="1" dirty="0" err="1">
                <a:latin typeface="Aeonik" panose="020B0503030300000000" pitchFamily="34" charset="0"/>
              </a:rPr>
              <a:t>with</a:t>
            </a:r>
            <a:r>
              <a:rPr lang="de-AT" b="1" dirty="0">
                <a:latin typeface="Aeonik" panose="020B0503030300000000" pitchFamily="34" charset="0"/>
              </a:rPr>
              <a:t> DMD</a:t>
            </a:r>
          </a:p>
        </p:txBody>
      </p:sp>
      <p:pic>
        <p:nvPicPr>
          <p:cNvPr id="13" name="Grafik 18" descr="Ein Bild, das Monitor, Rechteck, Elektronik, Bilderrahmen enthält.&#10;&#10;Automatisch generierte Beschreibung">
            <a:extLst>
              <a:ext uri="{FF2B5EF4-FFF2-40B4-BE49-F238E27FC236}">
                <a16:creationId xmlns:a16="http://schemas.microsoft.com/office/drawing/2014/main" id="{61222826-D070-F94C-0FC5-B2630AF23BC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185909">
            <a:off x="5580187" y="4022251"/>
            <a:ext cx="893083" cy="89308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2" descr="Pharos - High Power and Energy Femtosecond Lasers - GMP SA">
            <a:extLst>
              <a:ext uri="{FF2B5EF4-FFF2-40B4-BE49-F238E27FC236}">
                <a16:creationId xmlns:a16="http://schemas.microsoft.com/office/drawing/2014/main" id="{03266994-6D6D-2BEE-A689-9C050336E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0909" y="3937621"/>
            <a:ext cx="1845897" cy="115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object 16">
            <a:extLst>
              <a:ext uri="{FF2B5EF4-FFF2-40B4-BE49-F238E27FC236}">
                <a16:creationId xmlns:a16="http://schemas.microsoft.com/office/drawing/2014/main" id="{176F1C41-074D-3C5E-B68C-D264AFEFBBD9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17475" y="3886155"/>
            <a:ext cx="1255313" cy="1163475"/>
          </a:xfrm>
          <a:prstGeom prst="rect">
            <a:avLst/>
          </a:prstGeom>
        </p:spPr>
      </p:pic>
      <p:sp>
        <p:nvSpPr>
          <p:cNvPr id="19" name="Textfeld 13">
            <a:extLst>
              <a:ext uri="{FF2B5EF4-FFF2-40B4-BE49-F238E27FC236}">
                <a16:creationId xmlns:a16="http://schemas.microsoft.com/office/drawing/2014/main" id="{CD63D169-2AD3-E415-B425-0FE85D9F7C36}"/>
              </a:ext>
            </a:extLst>
          </p:cNvPr>
          <p:cNvSpPr txBox="1"/>
          <p:nvPr/>
        </p:nvSpPr>
        <p:spPr>
          <a:xfrm>
            <a:off x="409722" y="5043398"/>
            <a:ext cx="2255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b="1" dirty="0" err="1">
                <a:latin typeface="Aeonik" panose="020B0503030300000000" pitchFamily="34" charset="0"/>
              </a:rPr>
              <a:t>Ceramic</a:t>
            </a:r>
            <a:r>
              <a:rPr lang="de-AT" b="1" dirty="0">
                <a:latin typeface="Aeonik" panose="020B0503030300000000" pitchFamily="34" charset="0"/>
              </a:rPr>
              <a:t>-On-Glass Sheets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91FCF4-E9D1-C3E6-02EB-4063B37B884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0194" y="342658"/>
            <a:ext cx="517923" cy="241541"/>
          </a:xfrm>
          <a:prstGeom prst="rect">
            <a:avLst/>
          </a:prstGeom>
        </p:spPr>
      </p:pic>
      <p:sp>
        <p:nvSpPr>
          <p:cNvPr id="3" name="Foliennummernplatzhalter 1">
            <a:extLst>
              <a:ext uri="{FF2B5EF4-FFF2-40B4-BE49-F238E27FC236}">
                <a16:creationId xmlns:a16="http://schemas.microsoft.com/office/drawing/2014/main" id="{69B9BF4E-3E30-FB21-6910-9C566C9FEFA7}"/>
              </a:ext>
            </a:extLst>
          </p:cNvPr>
          <p:cNvSpPr txBox="1">
            <a:spLocks/>
          </p:cNvSpPr>
          <p:nvPr/>
        </p:nvSpPr>
        <p:spPr>
          <a:xfrm>
            <a:off x="11208701" y="6444056"/>
            <a:ext cx="453711" cy="25477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00000000-1234-1234-1234-123412341234}" type="slidenum">
              <a:rPr lang="en-US" sz="1200" smtClean="0">
                <a:solidFill>
                  <a:prstClr val="white">
                    <a:lumMod val="65000"/>
                  </a:prstClr>
                </a:solidFill>
                <a:latin typeface="Aeonik Light" panose="020B0403030300000000" pitchFamily="34" charset="0"/>
                <a:cs typeface="Calibri" panose="020F0502020204030204" pitchFamily="34" charset="0"/>
              </a:rPr>
              <a:pPr algn="r">
                <a:defRPr/>
              </a:pPr>
              <a:t>11</a:t>
            </a:fld>
            <a:endParaRPr lang="en-US" sz="1200" dirty="0">
              <a:solidFill>
                <a:prstClr val="white">
                  <a:lumMod val="65000"/>
                </a:prstClr>
              </a:solidFill>
              <a:latin typeface="Aeonik Light" panose="020B0403030300000000" pitchFamily="34" charset="0"/>
              <a:cs typeface="Calibri" panose="020F0502020204030204" pitchFamily="34" charset="0"/>
            </a:endParaRPr>
          </a:p>
        </p:txBody>
      </p:sp>
      <p:sp>
        <p:nvSpPr>
          <p:cNvPr id="11" name="Datumsplatzhalter 6">
            <a:extLst>
              <a:ext uri="{FF2B5EF4-FFF2-40B4-BE49-F238E27FC236}">
                <a16:creationId xmlns:a16="http://schemas.microsoft.com/office/drawing/2014/main" id="{0DA3753C-5025-6C49-5ED5-8A7A6702198E}"/>
              </a:ext>
            </a:extLst>
          </p:cNvPr>
          <p:cNvSpPr txBox="1">
            <a:spLocks/>
          </p:cNvSpPr>
          <p:nvPr/>
        </p:nvSpPr>
        <p:spPr>
          <a:xfrm>
            <a:off x="409722" y="6441504"/>
            <a:ext cx="2234660" cy="254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none" strike="noStrike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© 2025 </a:t>
            </a:r>
            <a:r>
              <a:rPr lang="en-US" u="none" strike="noStrike" dirty="0" err="1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www.cerabyte.com</a:t>
            </a:r>
            <a:endParaRPr lang="de-DE" dirty="0">
              <a:solidFill>
                <a:schemeClr val="bg1">
                  <a:lumMod val="50000"/>
                </a:schemeClr>
              </a:solidFill>
              <a:latin typeface="Aeonik Light" panose="020B0403030300000000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15E4114-EBEA-34C0-DF19-EF98C3D0356D}"/>
              </a:ext>
            </a:extLst>
          </p:cNvPr>
          <p:cNvSpPr txBox="1"/>
          <p:nvPr/>
        </p:nvSpPr>
        <p:spPr>
          <a:xfrm>
            <a:off x="623882" y="883821"/>
            <a:ext cx="11038529" cy="24225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US" sz="2000" b="1" dirty="0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Key Innovations &amp; Levers: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Ceramic on Glass Media Technology – high volume thin glass ecosystem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2407FD"/>
                </a:solidFill>
                <a:effectLst/>
                <a:highlight>
                  <a:srgbClr val="FFFFFF"/>
                </a:highlight>
                <a:latin typeface="Aeonik" panose="020B0503030300000000"/>
              </a:rPr>
              <a:t>WORM Technology punching holes through fs laser/particle beam matrix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Leverage semiconductor product and manufacturing fab tool technology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2"/>
              </a:solidFill>
              <a:highlight>
                <a:srgbClr val="FFFFFF"/>
              </a:highlight>
              <a:latin typeface="Aeonik" panose="020B0503030300000000"/>
            </a:endParaRPr>
          </a:p>
        </p:txBody>
      </p:sp>
    </p:spTree>
    <p:extLst>
      <p:ext uri="{BB962C8B-B14F-4D97-AF65-F5344CB8AC3E}">
        <p14:creationId xmlns:p14="http://schemas.microsoft.com/office/powerpoint/2010/main" val="33124383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5D9A41-EFA5-6CAD-438F-E78AA6A38F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80D7F1C1-B483-BC21-6C60-94B52269B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3" y="100707"/>
            <a:ext cx="7305283" cy="605285"/>
          </a:xfrm>
        </p:spPr>
        <p:txBody>
          <a:bodyPr>
            <a:normAutofit/>
          </a:bodyPr>
          <a:lstStyle/>
          <a:p>
            <a:r>
              <a:rPr lang="en-US" sz="3200" b="1" dirty="0" err="1">
                <a:solidFill>
                  <a:srgbClr val="2407FD"/>
                </a:solidFill>
                <a:latin typeface="Aeonik" panose="020B0503030300000000"/>
              </a:rPr>
              <a:t>Cerabyte</a:t>
            </a:r>
            <a:r>
              <a:rPr lang="en-US" sz="3200" b="1" dirty="0">
                <a:solidFill>
                  <a:srgbClr val="2407FD"/>
                </a:solidFill>
                <a:latin typeface="Aeonik" panose="020B0503030300000000"/>
              </a:rPr>
              <a:t> Company Overview</a:t>
            </a:r>
          </a:p>
        </p:txBody>
      </p:sp>
      <p:sp>
        <p:nvSpPr>
          <p:cNvPr id="5" name="Textfeld 13">
            <a:extLst>
              <a:ext uri="{FF2B5EF4-FFF2-40B4-BE49-F238E27FC236}">
                <a16:creationId xmlns:a16="http://schemas.microsoft.com/office/drawing/2014/main" id="{78E55B8B-98C8-6BDF-1DD3-E56130EDBC50}"/>
              </a:ext>
            </a:extLst>
          </p:cNvPr>
          <p:cNvSpPr txBox="1"/>
          <p:nvPr/>
        </p:nvSpPr>
        <p:spPr>
          <a:xfrm>
            <a:off x="2774447" y="5043398"/>
            <a:ext cx="1845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b="1" dirty="0" err="1">
                <a:latin typeface="Aeonik" panose="020B0503030300000000" pitchFamily="34" charset="0"/>
              </a:rPr>
              <a:t>Femtosecond</a:t>
            </a:r>
            <a:endParaRPr lang="de-AT" b="1" dirty="0">
              <a:latin typeface="Aeonik" panose="020B0503030300000000" pitchFamily="34" charset="0"/>
            </a:endParaRPr>
          </a:p>
          <a:p>
            <a:pPr algn="ctr"/>
            <a:r>
              <a:rPr lang="de-AT" b="1">
                <a:latin typeface="Aeonik" panose="020B0503030300000000" pitchFamily="34" charset="0"/>
              </a:rPr>
              <a:t>Laser</a:t>
            </a:r>
            <a:endParaRPr lang="de-AT" b="1" dirty="0">
              <a:latin typeface="Aeonik" panose="020B0503030300000000" pitchFamily="34" charset="0"/>
            </a:endParaRPr>
          </a:p>
        </p:txBody>
      </p:sp>
      <p:sp>
        <p:nvSpPr>
          <p:cNvPr id="7" name="Textfeld 14">
            <a:extLst>
              <a:ext uri="{FF2B5EF4-FFF2-40B4-BE49-F238E27FC236}">
                <a16:creationId xmlns:a16="http://schemas.microsoft.com/office/drawing/2014/main" id="{5F93D26E-0476-128C-22A6-C5758E749F06}"/>
              </a:ext>
            </a:extLst>
          </p:cNvPr>
          <p:cNvSpPr txBox="1"/>
          <p:nvPr/>
        </p:nvSpPr>
        <p:spPr>
          <a:xfrm>
            <a:off x="4886371" y="5043398"/>
            <a:ext cx="1995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b="1" dirty="0">
                <a:latin typeface="Aeonik" panose="020B0503030300000000" pitchFamily="34" charset="0"/>
              </a:rPr>
              <a:t>Matrix Writer</a:t>
            </a:r>
          </a:p>
          <a:p>
            <a:pPr algn="ctr"/>
            <a:r>
              <a:rPr lang="de-AT" b="1" dirty="0" err="1">
                <a:latin typeface="Aeonik" panose="020B0503030300000000" pitchFamily="34" charset="0"/>
              </a:rPr>
              <a:t>with</a:t>
            </a:r>
            <a:r>
              <a:rPr lang="de-AT" b="1" dirty="0">
                <a:latin typeface="Aeonik" panose="020B0503030300000000" pitchFamily="34" charset="0"/>
              </a:rPr>
              <a:t> DMD</a:t>
            </a:r>
          </a:p>
        </p:txBody>
      </p:sp>
      <p:sp>
        <p:nvSpPr>
          <p:cNvPr id="12" name="Textfeld 15">
            <a:extLst>
              <a:ext uri="{FF2B5EF4-FFF2-40B4-BE49-F238E27FC236}">
                <a16:creationId xmlns:a16="http://schemas.microsoft.com/office/drawing/2014/main" id="{6C6AFECC-0071-D2DD-D05A-E2560D0E6E6E}"/>
              </a:ext>
            </a:extLst>
          </p:cNvPr>
          <p:cNvSpPr txBox="1"/>
          <p:nvPr/>
        </p:nvSpPr>
        <p:spPr>
          <a:xfrm>
            <a:off x="6834442" y="5043398"/>
            <a:ext cx="2142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b="1" dirty="0">
                <a:latin typeface="Aeonik" panose="020B0503030300000000" pitchFamily="34" charset="0"/>
              </a:rPr>
              <a:t>CMOS </a:t>
            </a:r>
            <a:r>
              <a:rPr lang="de-AT" b="1" dirty="0" err="1">
                <a:latin typeface="Aeonik" panose="020B0503030300000000" pitchFamily="34" charset="0"/>
              </a:rPr>
              <a:t>MegaPixel</a:t>
            </a:r>
            <a:endParaRPr lang="de-AT" b="1" dirty="0">
              <a:latin typeface="Aeonik" panose="020B0503030300000000" pitchFamily="34" charset="0"/>
            </a:endParaRPr>
          </a:p>
          <a:p>
            <a:pPr algn="ctr"/>
            <a:r>
              <a:rPr lang="de-AT" b="1" dirty="0">
                <a:latin typeface="Aeonik" panose="020B0503030300000000" pitchFamily="34" charset="0"/>
              </a:rPr>
              <a:t>Sensor Reader</a:t>
            </a:r>
          </a:p>
        </p:txBody>
      </p:sp>
      <p:pic>
        <p:nvPicPr>
          <p:cNvPr id="13" name="Grafik 18" descr="Ein Bild, das Monitor, Rechteck, Elektronik, Bilderrahmen enthält.&#10;&#10;Automatisch generierte Beschreibung">
            <a:extLst>
              <a:ext uri="{FF2B5EF4-FFF2-40B4-BE49-F238E27FC236}">
                <a16:creationId xmlns:a16="http://schemas.microsoft.com/office/drawing/2014/main" id="{269D5D5C-00B8-9386-C581-FD7494C1FFB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185909">
            <a:off x="5580187" y="4022251"/>
            <a:ext cx="893083" cy="89308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4" name="Grafik 19">
            <a:extLst>
              <a:ext uri="{FF2B5EF4-FFF2-40B4-BE49-F238E27FC236}">
                <a16:creationId xmlns:a16="http://schemas.microsoft.com/office/drawing/2014/main" id="{3D355B9A-FDA2-FA0F-5A35-BE6CFD84ECD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10" b="93723" l="0" r="99462">
                        <a14:foregroundMark x1="27419" y1="90476" x2="36201" y2="90476"/>
                        <a14:foregroundMark x1="30824" y1="92641" x2="28495" y2="93723"/>
                        <a14:foregroundMark x1="68100" y1="6926" x2="66667" y2="7359"/>
                        <a14:foregroundMark x1="18638" y1="76190" x2="18638" y2="76190"/>
                        <a14:foregroundMark x1="19534" y1="78139" x2="19534" y2="78139"/>
                        <a14:foregroundMark x1="20251" y1="78571" x2="20251" y2="78571"/>
                        <a14:foregroundMark x1="20430" y1="80303" x2="21685" y2="82468"/>
                        <a14:foregroundMark x1="14158" y1="65368" x2="14516" y2="66667"/>
                        <a14:foregroundMark x1="13799" y1="64069" x2="14158" y2="65368"/>
                        <a14:foregroundMark x1="16846" y1="71429" x2="16846" y2="71429"/>
                        <a14:foregroundMark x1="2867" y1="36797" x2="2867" y2="37879"/>
                        <a14:backgroundMark x1="36201" y1="94589" x2="38710" y2="93723"/>
                        <a14:backgroundMark x1="36559" y1="93723" x2="38172" y2="92857"/>
                        <a14:backgroundMark x1="33333" y1="94589" x2="33333" y2="94589"/>
                        <a14:backgroundMark x1="18280" y1="75541" x2="18280" y2="75541"/>
                        <a14:backgroundMark x1="13978" y1="66667" x2="13978" y2="66667"/>
                        <a14:backgroundMark x1="13620" y1="65368" x2="13620" y2="653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23569" y="3858625"/>
            <a:ext cx="1391056" cy="115184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2" descr="Pharos - High Power and Energy Femtosecond Lasers - GMP SA">
            <a:extLst>
              <a:ext uri="{FF2B5EF4-FFF2-40B4-BE49-F238E27FC236}">
                <a16:creationId xmlns:a16="http://schemas.microsoft.com/office/drawing/2014/main" id="{E3543162-352D-B0C2-603C-D516CB4500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0909" y="3937621"/>
            <a:ext cx="1845897" cy="115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object 16">
            <a:extLst>
              <a:ext uri="{FF2B5EF4-FFF2-40B4-BE49-F238E27FC236}">
                <a16:creationId xmlns:a16="http://schemas.microsoft.com/office/drawing/2014/main" id="{8A692295-CFB2-D7D1-C095-7DB5113992F3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17475" y="3886155"/>
            <a:ext cx="1255313" cy="1163475"/>
          </a:xfrm>
          <a:prstGeom prst="rect">
            <a:avLst/>
          </a:prstGeom>
        </p:spPr>
      </p:pic>
      <p:sp>
        <p:nvSpPr>
          <p:cNvPr id="19" name="Textfeld 13">
            <a:extLst>
              <a:ext uri="{FF2B5EF4-FFF2-40B4-BE49-F238E27FC236}">
                <a16:creationId xmlns:a16="http://schemas.microsoft.com/office/drawing/2014/main" id="{35C0D93E-3E39-8E26-5641-3531AFF0DCDB}"/>
              </a:ext>
            </a:extLst>
          </p:cNvPr>
          <p:cNvSpPr txBox="1"/>
          <p:nvPr/>
        </p:nvSpPr>
        <p:spPr>
          <a:xfrm>
            <a:off x="409722" y="5043398"/>
            <a:ext cx="2255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b="1" dirty="0" err="1">
                <a:latin typeface="Aeonik" panose="020B0503030300000000" pitchFamily="34" charset="0"/>
              </a:rPr>
              <a:t>Ceramic</a:t>
            </a:r>
            <a:r>
              <a:rPr lang="de-AT" b="1" dirty="0">
                <a:latin typeface="Aeonik" panose="020B0503030300000000" pitchFamily="34" charset="0"/>
              </a:rPr>
              <a:t>-On-Glass Sheets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8EAF07FB-F295-678F-BC1A-FFA3CF4B042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0194" y="342658"/>
            <a:ext cx="517923" cy="241541"/>
          </a:xfrm>
          <a:prstGeom prst="rect">
            <a:avLst/>
          </a:prstGeom>
        </p:spPr>
      </p:pic>
      <p:sp>
        <p:nvSpPr>
          <p:cNvPr id="3" name="Foliennummernplatzhalter 1">
            <a:extLst>
              <a:ext uri="{FF2B5EF4-FFF2-40B4-BE49-F238E27FC236}">
                <a16:creationId xmlns:a16="http://schemas.microsoft.com/office/drawing/2014/main" id="{3DB17D09-9465-A9C6-B159-699C548FF5C3}"/>
              </a:ext>
            </a:extLst>
          </p:cNvPr>
          <p:cNvSpPr txBox="1">
            <a:spLocks/>
          </p:cNvSpPr>
          <p:nvPr/>
        </p:nvSpPr>
        <p:spPr>
          <a:xfrm>
            <a:off x="11208701" y="6444056"/>
            <a:ext cx="453711" cy="25477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00000000-1234-1234-1234-123412341234}" type="slidenum">
              <a:rPr lang="en-US" sz="1200" smtClean="0">
                <a:solidFill>
                  <a:prstClr val="white">
                    <a:lumMod val="65000"/>
                  </a:prstClr>
                </a:solidFill>
                <a:latin typeface="Aeonik Light" panose="020B0403030300000000" pitchFamily="34" charset="0"/>
                <a:cs typeface="Calibri" panose="020F0502020204030204" pitchFamily="34" charset="0"/>
              </a:rPr>
              <a:pPr algn="r">
                <a:defRPr/>
              </a:pPr>
              <a:t>12</a:t>
            </a:fld>
            <a:endParaRPr lang="en-US" sz="1200" dirty="0">
              <a:solidFill>
                <a:prstClr val="white">
                  <a:lumMod val="65000"/>
                </a:prstClr>
              </a:solidFill>
              <a:latin typeface="Aeonik Light" panose="020B0403030300000000" pitchFamily="34" charset="0"/>
              <a:cs typeface="Calibri" panose="020F0502020204030204" pitchFamily="34" charset="0"/>
            </a:endParaRPr>
          </a:p>
        </p:txBody>
      </p:sp>
      <p:sp>
        <p:nvSpPr>
          <p:cNvPr id="11" name="Datumsplatzhalter 6">
            <a:extLst>
              <a:ext uri="{FF2B5EF4-FFF2-40B4-BE49-F238E27FC236}">
                <a16:creationId xmlns:a16="http://schemas.microsoft.com/office/drawing/2014/main" id="{BBE1F2EC-EC12-FF09-2B10-FDB54478E0C3}"/>
              </a:ext>
            </a:extLst>
          </p:cNvPr>
          <p:cNvSpPr txBox="1">
            <a:spLocks/>
          </p:cNvSpPr>
          <p:nvPr/>
        </p:nvSpPr>
        <p:spPr>
          <a:xfrm>
            <a:off x="409722" y="6441504"/>
            <a:ext cx="2234660" cy="254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none" strike="noStrike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© 2025 </a:t>
            </a:r>
            <a:r>
              <a:rPr lang="en-US" u="none" strike="noStrike" dirty="0" err="1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www.cerabyte.com</a:t>
            </a:r>
            <a:endParaRPr lang="de-DE" dirty="0">
              <a:solidFill>
                <a:schemeClr val="bg1">
                  <a:lumMod val="50000"/>
                </a:schemeClr>
              </a:solidFill>
              <a:latin typeface="Aeonik Light" panose="020B0403030300000000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DD95A7B-7EA9-01EF-906C-BA3497C89A86}"/>
              </a:ext>
            </a:extLst>
          </p:cNvPr>
          <p:cNvSpPr txBox="1"/>
          <p:nvPr/>
        </p:nvSpPr>
        <p:spPr>
          <a:xfrm>
            <a:off x="623882" y="883821"/>
            <a:ext cx="11038529" cy="23419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US" sz="2000" b="1" dirty="0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Key Innovations &amp; Levers: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Ceramic on Glass Media Technology – high volume thin glass ecosystem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2407FD"/>
                </a:solidFill>
                <a:effectLst/>
                <a:highlight>
                  <a:srgbClr val="FFFFFF"/>
                </a:highlight>
                <a:latin typeface="Aeonik" panose="020B0503030300000000"/>
              </a:rPr>
              <a:t>WORM Technology punching holes through fs laser/particle beam matrix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Leverage semiconductor product and manufacturing fab tool technology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Reading via </a:t>
            </a:r>
            <a:r>
              <a:rPr lang="en-US" sz="2000" b="1" dirty="0" err="1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HiRes</a:t>
            </a:r>
            <a:r>
              <a:rPr lang="en-US" sz="2000" b="1" dirty="0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 </a:t>
            </a:r>
            <a:r>
              <a:rPr lang="en-US" sz="2000" b="1" dirty="0" err="1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MegaPixel</a:t>
            </a:r>
            <a:r>
              <a:rPr lang="en-US" sz="2000" b="1" dirty="0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 CMOS sensor, leveraging sensor ecosystem</a:t>
            </a:r>
          </a:p>
        </p:txBody>
      </p:sp>
    </p:spTree>
    <p:extLst>
      <p:ext uri="{BB962C8B-B14F-4D97-AF65-F5344CB8AC3E}">
        <p14:creationId xmlns:p14="http://schemas.microsoft.com/office/powerpoint/2010/main" val="39869632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04DAA0-9063-4E5A-E3A7-9696E63718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3B45D1A1-89D5-8F49-4EC6-B94841174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3" y="100707"/>
            <a:ext cx="7305283" cy="605285"/>
          </a:xfrm>
        </p:spPr>
        <p:txBody>
          <a:bodyPr>
            <a:normAutofit/>
          </a:bodyPr>
          <a:lstStyle/>
          <a:p>
            <a:r>
              <a:rPr lang="en-US" sz="3200" b="1" dirty="0" err="1">
                <a:solidFill>
                  <a:srgbClr val="2407FD"/>
                </a:solidFill>
                <a:latin typeface="Aeonik" panose="020B0503030300000000"/>
              </a:rPr>
              <a:t>Cerabyte</a:t>
            </a:r>
            <a:r>
              <a:rPr lang="en-US" sz="3200" b="1" dirty="0">
                <a:solidFill>
                  <a:srgbClr val="2407FD"/>
                </a:solidFill>
                <a:latin typeface="Aeonik" panose="020B0503030300000000"/>
              </a:rPr>
              <a:t> Company Overview</a:t>
            </a:r>
          </a:p>
        </p:txBody>
      </p:sp>
      <p:sp>
        <p:nvSpPr>
          <p:cNvPr id="5" name="Textfeld 13">
            <a:extLst>
              <a:ext uri="{FF2B5EF4-FFF2-40B4-BE49-F238E27FC236}">
                <a16:creationId xmlns:a16="http://schemas.microsoft.com/office/drawing/2014/main" id="{B589589A-163B-2F1D-2970-EE393B41C92A}"/>
              </a:ext>
            </a:extLst>
          </p:cNvPr>
          <p:cNvSpPr txBox="1"/>
          <p:nvPr/>
        </p:nvSpPr>
        <p:spPr>
          <a:xfrm>
            <a:off x="2774447" y="5043398"/>
            <a:ext cx="1845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b="1" dirty="0" err="1">
                <a:latin typeface="Aeonik" panose="020B0503030300000000" pitchFamily="34" charset="0"/>
              </a:rPr>
              <a:t>Femtosecond</a:t>
            </a:r>
            <a:endParaRPr lang="de-AT" b="1" dirty="0">
              <a:latin typeface="Aeonik" panose="020B0503030300000000" pitchFamily="34" charset="0"/>
            </a:endParaRPr>
          </a:p>
          <a:p>
            <a:pPr algn="ctr"/>
            <a:r>
              <a:rPr lang="de-AT" b="1">
                <a:latin typeface="Aeonik" panose="020B0503030300000000" pitchFamily="34" charset="0"/>
              </a:rPr>
              <a:t>Laser</a:t>
            </a:r>
            <a:endParaRPr lang="de-AT" b="1" dirty="0">
              <a:latin typeface="Aeonik" panose="020B0503030300000000" pitchFamily="34" charset="0"/>
            </a:endParaRPr>
          </a:p>
        </p:txBody>
      </p:sp>
      <p:sp>
        <p:nvSpPr>
          <p:cNvPr id="7" name="Textfeld 14">
            <a:extLst>
              <a:ext uri="{FF2B5EF4-FFF2-40B4-BE49-F238E27FC236}">
                <a16:creationId xmlns:a16="http://schemas.microsoft.com/office/drawing/2014/main" id="{217A6E6C-4309-F3A4-C6A8-0397709F77EE}"/>
              </a:ext>
            </a:extLst>
          </p:cNvPr>
          <p:cNvSpPr txBox="1"/>
          <p:nvPr/>
        </p:nvSpPr>
        <p:spPr>
          <a:xfrm>
            <a:off x="4886371" y="5043398"/>
            <a:ext cx="1995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b="1" dirty="0">
                <a:latin typeface="Aeonik" panose="020B0503030300000000" pitchFamily="34" charset="0"/>
              </a:rPr>
              <a:t>Matrix Writer</a:t>
            </a:r>
          </a:p>
          <a:p>
            <a:pPr algn="ctr"/>
            <a:r>
              <a:rPr lang="de-AT" b="1" dirty="0" err="1">
                <a:latin typeface="Aeonik" panose="020B0503030300000000" pitchFamily="34" charset="0"/>
              </a:rPr>
              <a:t>with</a:t>
            </a:r>
            <a:r>
              <a:rPr lang="de-AT" b="1" dirty="0">
                <a:latin typeface="Aeonik" panose="020B0503030300000000" pitchFamily="34" charset="0"/>
              </a:rPr>
              <a:t> DMD</a:t>
            </a:r>
          </a:p>
        </p:txBody>
      </p:sp>
      <p:sp>
        <p:nvSpPr>
          <p:cNvPr id="12" name="Textfeld 15">
            <a:extLst>
              <a:ext uri="{FF2B5EF4-FFF2-40B4-BE49-F238E27FC236}">
                <a16:creationId xmlns:a16="http://schemas.microsoft.com/office/drawing/2014/main" id="{D4C8F3F0-7B30-DBAE-05DB-22E2A89E8095}"/>
              </a:ext>
            </a:extLst>
          </p:cNvPr>
          <p:cNvSpPr txBox="1"/>
          <p:nvPr/>
        </p:nvSpPr>
        <p:spPr>
          <a:xfrm>
            <a:off x="6834442" y="5043398"/>
            <a:ext cx="2142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b="1" dirty="0">
                <a:latin typeface="Aeonik" panose="020B0503030300000000" pitchFamily="34" charset="0"/>
              </a:rPr>
              <a:t>CMOS </a:t>
            </a:r>
            <a:r>
              <a:rPr lang="de-AT" b="1" dirty="0" err="1">
                <a:latin typeface="Aeonik" panose="020B0503030300000000" pitchFamily="34" charset="0"/>
              </a:rPr>
              <a:t>MegaPixel</a:t>
            </a:r>
            <a:endParaRPr lang="de-AT" b="1" dirty="0">
              <a:latin typeface="Aeonik" panose="020B0503030300000000" pitchFamily="34" charset="0"/>
            </a:endParaRPr>
          </a:p>
          <a:p>
            <a:pPr algn="ctr"/>
            <a:r>
              <a:rPr lang="de-AT" b="1" dirty="0">
                <a:latin typeface="Aeonik" panose="020B0503030300000000" pitchFamily="34" charset="0"/>
              </a:rPr>
              <a:t>Sensor Reader</a:t>
            </a:r>
          </a:p>
        </p:txBody>
      </p:sp>
      <p:pic>
        <p:nvPicPr>
          <p:cNvPr id="13" name="Grafik 18" descr="Ein Bild, das Monitor, Rechteck, Elektronik, Bilderrahmen enthält.&#10;&#10;Automatisch generierte Beschreibung">
            <a:extLst>
              <a:ext uri="{FF2B5EF4-FFF2-40B4-BE49-F238E27FC236}">
                <a16:creationId xmlns:a16="http://schemas.microsoft.com/office/drawing/2014/main" id="{21435A3E-87E7-72ED-83A6-3C36F60019A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185909">
            <a:off x="5580187" y="4022251"/>
            <a:ext cx="893083" cy="89308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4" name="Grafik 19">
            <a:extLst>
              <a:ext uri="{FF2B5EF4-FFF2-40B4-BE49-F238E27FC236}">
                <a16:creationId xmlns:a16="http://schemas.microsoft.com/office/drawing/2014/main" id="{CAB1D230-DFE0-8753-37DE-D780F8CE103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10" b="93723" l="0" r="99462">
                        <a14:foregroundMark x1="27419" y1="90476" x2="36201" y2="90476"/>
                        <a14:foregroundMark x1="30824" y1="92641" x2="28495" y2="93723"/>
                        <a14:foregroundMark x1="68100" y1="6926" x2="66667" y2="7359"/>
                        <a14:foregroundMark x1="18638" y1="76190" x2="18638" y2="76190"/>
                        <a14:foregroundMark x1="19534" y1="78139" x2="19534" y2="78139"/>
                        <a14:foregroundMark x1="20251" y1="78571" x2="20251" y2="78571"/>
                        <a14:foregroundMark x1="20430" y1="80303" x2="21685" y2="82468"/>
                        <a14:foregroundMark x1="14158" y1="65368" x2="14516" y2="66667"/>
                        <a14:foregroundMark x1="13799" y1="64069" x2="14158" y2="65368"/>
                        <a14:foregroundMark x1="16846" y1="71429" x2="16846" y2="71429"/>
                        <a14:foregroundMark x1="2867" y1="36797" x2="2867" y2="37879"/>
                        <a14:backgroundMark x1="36201" y1="94589" x2="38710" y2="93723"/>
                        <a14:backgroundMark x1="36559" y1="93723" x2="38172" y2="92857"/>
                        <a14:backgroundMark x1="33333" y1="94589" x2="33333" y2="94589"/>
                        <a14:backgroundMark x1="18280" y1="75541" x2="18280" y2="75541"/>
                        <a14:backgroundMark x1="13978" y1="66667" x2="13978" y2="66667"/>
                        <a14:backgroundMark x1="13620" y1="65368" x2="13620" y2="653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23569" y="3858625"/>
            <a:ext cx="1391056" cy="115184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5" name="Textfeld 20">
            <a:extLst>
              <a:ext uri="{FF2B5EF4-FFF2-40B4-BE49-F238E27FC236}">
                <a16:creationId xmlns:a16="http://schemas.microsoft.com/office/drawing/2014/main" id="{630FE917-8EA3-24FD-F22A-BBAE03BE4757}"/>
              </a:ext>
            </a:extLst>
          </p:cNvPr>
          <p:cNvSpPr txBox="1"/>
          <p:nvPr/>
        </p:nvSpPr>
        <p:spPr>
          <a:xfrm>
            <a:off x="9086960" y="5043398"/>
            <a:ext cx="27313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b="1" err="1">
                <a:latin typeface="Aeonik" panose="020B0503030300000000" pitchFamily="34" charset="0"/>
              </a:rPr>
              <a:t>Existing</a:t>
            </a:r>
            <a:r>
              <a:rPr lang="de-AT" b="1">
                <a:latin typeface="Aeonik" panose="020B0503030300000000" pitchFamily="34" charset="0"/>
              </a:rPr>
              <a:t> Form Factors &amp;</a:t>
            </a:r>
            <a:r>
              <a:rPr lang="de-AT" b="1" dirty="0">
                <a:latin typeface="Aeonik" panose="020B0503030300000000" pitchFamily="34" charset="0"/>
              </a:rPr>
              <a:t> </a:t>
            </a:r>
            <a:r>
              <a:rPr lang="de-AT" b="1">
                <a:latin typeface="Aeonik" panose="020B0503030300000000" pitchFamily="34" charset="0"/>
              </a:rPr>
              <a:t>Automation</a:t>
            </a:r>
            <a:endParaRPr lang="de-AT" dirty="0">
              <a:latin typeface="Aeonik" panose="020B0503030300000000" pitchFamily="34" charset="0"/>
            </a:endParaRPr>
          </a:p>
        </p:txBody>
      </p:sp>
      <p:pic>
        <p:nvPicPr>
          <p:cNvPr id="16" name="Grafik 21" descr="Ein Bild, das Text, Behälter, Karton, Box enthält.&#10;&#10;Automatisch generierte Beschreibung">
            <a:extLst>
              <a:ext uri="{FF2B5EF4-FFF2-40B4-BE49-F238E27FC236}">
                <a16:creationId xmlns:a16="http://schemas.microsoft.com/office/drawing/2014/main" id="{F44B29BA-E3A7-B1DF-041D-BDF75C20D9E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3561" y="3867506"/>
            <a:ext cx="1562420" cy="1023224"/>
          </a:xfrm>
          <a:prstGeom prst="rect">
            <a:avLst/>
          </a:prstGeom>
        </p:spPr>
      </p:pic>
      <p:pic>
        <p:nvPicPr>
          <p:cNvPr id="17" name="Picture 2" descr="Pharos - High Power and Energy Femtosecond Lasers - GMP SA">
            <a:extLst>
              <a:ext uri="{FF2B5EF4-FFF2-40B4-BE49-F238E27FC236}">
                <a16:creationId xmlns:a16="http://schemas.microsoft.com/office/drawing/2014/main" id="{5ED33F95-BA05-BCD7-FF78-3818CCB95D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0909" y="3937621"/>
            <a:ext cx="1845897" cy="115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object 16">
            <a:extLst>
              <a:ext uri="{FF2B5EF4-FFF2-40B4-BE49-F238E27FC236}">
                <a16:creationId xmlns:a16="http://schemas.microsoft.com/office/drawing/2014/main" id="{7B7B7FE9-59C0-1258-B14B-A98F509CCC18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17475" y="3886155"/>
            <a:ext cx="1255313" cy="1163475"/>
          </a:xfrm>
          <a:prstGeom prst="rect">
            <a:avLst/>
          </a:prstGeom>
        </p:spPr>
      </p:pic>
      <p:sp>
        <p:nvSpPr>
          <p:cNvPr id="19" name="Textfeld 13">
            <a:extLst>
              <a:ext uri="{FF2B5EF4-FFF2-40B4-BE49-F238E27FC236}">
                <a16:creationId xmlns:a16="http://schemas.microsoft.com/office/drawing/2014/main" id="{99379EC8-DDA5-2CEA-A864-DC0EDE5C1F96}"/>
              </a:ext>
            </a:extLst>
          </p:cNvPr>
          <p:cNvSpPr txBox="1"/>
          <p:nvPr/>
        </p:nvSpPr>
        <p:spPr>
          <a:xfrm>
            <a:off x="409722" y="5043398"/>
            <a:ext cx="2255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b="1" dirty="0" err="1">
                <a:latin typeface="Aeonik" panose="020B0503030300000000" pitchFamily="34" charset="0"/>
              </a:rPr>
              <a:t>Ceramic</a:t>
            </a:r>
            <a:r>
              <a:rPr lang="de-AT" b="1" dirty="0">
                <a:latin typeface="Aeonik" panose="020B0503030300000000" pitchFamily="34" charset="0"/>
              </a:rPr>
              <a:t>-On-Glass Sheets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EC194365-1AC1-874B-5785-280C43013F6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0194" y="342658"/>
            <a:ext cx="517923" cy="241541"/>
          </a:xfrm>
          <a:prstGeom prst="rect">
            <a:avLst/>
          </a:prstGeom>
        </p:spPr>
      </p:pic>
      <p:sp>
        <p:nvSpPr>
          <p:cNvPr id="3" name="Foliennummernplatzhalter 1">
            <a:extLst>
              <a:ext uri="{FF2B5EF4-FFF2-40B4-BE49-F238E27FC236}">
                <a16:creationId xmlns:a16="http://schemas.microsoft.com/office/drawing/2014/main" id="{B5DF9746-2AFE-1D3D-28DD-37BD06024D5B}"/>
              </a:ext>
            </a:extLst>
          </p:cNvPr>
          <p:cNvSpPr txBox="1">
            <a:spLocks/>
          </p:cNvSpPr>
          <p:nvPr/>
        </p:nvSpPr>
        <p:spPr>
          <a:xfrm>
            <a:off x="11208701" y="6444056"/>
            <a:ext cx="453711" cy="25477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00000000-1234-1234-1234-123412341234}" type="slidenum">
              <a:rPr lang="en-US" sz="1200" smtClean="0">
                <a:solidFill>
                  <a:prstClr val="white">
                    <a:lumMod val="65000"/>
                  </a:prstClr>
                </a:solidFill>
                <a:latin typeface="Aeonik Light" panose="020B0403030300000000" pitchFamily="34" charset="0"/>
                <a:cs typeface="Calibri" panose="020F0502020204030204" pitchFamily="34" charset="0"/>
              </a:rPr>
              <a:pPr algn="r">
                <a:defRPr/>
              </a:pPr>
              <a:t>13</a:t>
            </a:fld>
            <a:endParaRPr lang="en-US" sz="1200" dirty="0">
              <a:solidFill>
                <a:prstClr val="white">
                  <a:lumMod val="65000"/>
                </a:prstClr>
              </a:solidFill>
              <a:latin typeface="Aeonik Light" panose="020B0403030300000000" pitchFamily="34" charset="0"/>
              <a:cs typeface="Calibri" panose="020F0502020204030204" pitchFamily="34" charset="0"/>
            </a:endParaRPr>
          </a:p>
        </p:txBody>
      </p:sp>
      <p:sp>
        <p:nvSpPr>
          <p:cNvPr id="11" name="Datumsplatzhalter 6">
            <a:extLst>
              <a:ext uri="{FF2B5EF4-FFF2-40B4-BE49-F238E27FC236}">
                <a16:creationId xmlns:a16="http://schemas.microsoft.com/office/drawing/2014/main" id="{01A4AFD2-DE90-C5E4-F99B-7AEBC6EC031F}"/>
              </a:ext>
            </a:extLst>
          </p:cNvPr>
          <p:cNvSpPr txBox="1">
            <a:spLocks/>
          </p:cNvSpPr>
          <p:nvPr/>
        </p:nvSpPr>
        <p:spPr>
          <a:xfrm>
            <a:off x="409722" y="6441504"/>
            <a:ext cx="2234660" cy="254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none" strike="noStrike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© 2025 </a:t>
            </a:r>
            <a:r>
              <a:rPr lang="en-US" u="none" strike="noStrike" dirty="0" err="1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www.cerabyte.com</a:t>
            </a:r>
            <a:endParaRPr lang="de-DE" dirty="0">
              <a:solidFill>
                <a:schemeClr val="bg1">
                  <a:lumMod val="50000"/>
                </a:schemeClr>
              </a:solidFill>
              <a:latin typeface="Aeonik Light" panose="020B0403030300000000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E8E5F17-0A12-7B17-5CCD-C01C43EAF478}"/>
              </a:ext>
            </a:extLst>
          </p:cNvPr>
          <p:cNvSpPr txBox="1"/>
          <p:nvPr/>
        </p:nvSpPr>
        <p:spPr>
          <a:xfrm>
            <a:off x="623882" y="883821"/>
            <a:ext cx="11038529" cy="47308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US" sz="2000" b="1" dirty="0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Key Innovations &amp; Levers: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Ceramic on Glass Media Technology – high volume thin glass ecosystem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2407FD"/>
                </a:solidFill>
                <a:effectLst/>
                <a:highlight>
                  <a:srgbClr val="FFFFFF"/>
                </a:highlight>
                <a:latin typeface="Aeonik" panose="020B0503030300000000"/>
              </a:rPr>
              <a:t>WORM Technology punching holes through fs laser/particle beam matrix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Leverage semiconductor product and manufacturing fab tool technology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Reading via </a:t>
            </a:r>
            <a:r>
              <a:rPr lang="en-US" sz="2000" b="1" dirty="0" err="1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HiRes</a:t>
            </a:r>
            <a:r>
              <a:rPr lang="en-US" sz="2000" b="1" dirty="0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 </a:t>
            </a:r>
            <a:r>
              <a:rPr lang="en-US" sz="2000" b="1" dirty="0" err="1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MegaPixel</a:t>
            </a:r>
            <a:r>
              <a:rPr lang="en-US" sz="2000" b="1" dirty="0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 CMOS sensor, leveraging sensor ecosystem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Leveraging LTO tape form factor &amp; tape library automation ecosystem</a:t>
            </a:r>
            <a:endParaRPr lang="en-US" sz="2000" b="1" i="0" dirty="0">
              <a:solidFill>
                <a:srgbClr val="2407FD"/>
              </a:solidFill>
              <a:effectLst/>
              <a:highlight>
                <a:srgbClr val="FFFFFF"/>
              </a:highlight>
              <a:latin typeface="Aeonik" panose="020B0503030300000000"/>
            </a:endParaRPr>
          </a:p>
          <a:p>
            <a:pPr algn="l">
              <a:lnSpc>
                <a:spcPct val="150000"/>
              </a:lnSpc>
              <a:spcBef>
                <a:spcPts val="1200"/>
              </a:spcBef>
            </a:pPr>
            <a:endParaRPr lang="en-US" sz="2000" b="1" i="0" dirty="0">
              <a:solidFill>
                <a:schemeClr val="tx2"/>
              </a:solidFill>
              <a:effectLst/>
              <a:highlight>
                <a:srgbClr val="FFFFFF"/>
              </a:highlight>
              <a:latin typeface="Aeonik" panose="020B0503030300000000"/>
            </a:endParaRPr>
          </a:p>
          <a:p>
            <a:pPr algn="l">
              <a:lnSpc>
                <a:spcPct val="150000"/>
              </a:lnSpc>
              <a:spcBef>
                <a:spcPts val="1200"/>
              </a:spcBef>
            </a:pPr>
            <a:endParaRPr lang="en-US" sz="2000" b="1" dirty="0">
              <a:solidFill>
                <a:schemeClr val="tx2"/>
              </a:solidFill>
              <a:highlight>
                <a:srgbClr val="FFFFFF"/>
              </a:highlight>
              <a:latin typeface="Aeonik" panose="020B0503030300000000"/>
            </a:endParaRPr>
          </a:p>
          <a:p>
            <a:pPr algn="l">
              <a:lnSpc>
                <a:spcPct val="150000"/>
              </a:lnSpc>
              <a:spcBef>
                <a:spcPts val="1200"/>
              </a:spcBef>
            </a:pPr>
            <a:endParaRPr lang="en-US" sz="2400" b="1" i="0" dirty="0">
              <a:solidFill>
                <a:schemeClr val="tx2"/>
              </a:solidFill>
              <a:effectLst/>
              <a:highlight>
                <a:srgbClr val="FFFFFF"/>
              </a:highlight>
              <a:latin typeface="Aeonik" panose="020B0503030300000000"/>
            </a:endParaRPr>
          </a:p>
        </p:txBody>
      </p:sp>
    </p:spTree>
    <p:extLst>
      <p:ext uri="{BB962C8B-B14F-4D97-AF65-F5344CB8AC3E}">
        <p14:creationId xmlns:p14="http://schemas.microsoft.com/office/powerpoint/2010/main" val="18639184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206988-6BFC-782B-7928-EB78EFD127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6EAA453E-0BF8-8B72-B6D1-3FBE180EE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3" y="100707"/>
            <a:ext cx="7305283" cy="605285"/>
          </a:xfrm>
        </p:spPr>
        <p:txBody>
          <a:bodyPr>
            <a:normAutofit/>
          </a:bodyPr>
          <a:lstStyle/>
          <a:p>
            <a:r>
              <a:rPr lang="en-US" sz="3200" b="1" dirty="0" err="1">
                <a:solidFill>
                  <a:srgbClr val="2407FD"/>
                </a:solidFill>
                <a:latin typeface="Aeonik" panose="020B0503030300000000"/>
              </a:rPr>
              <a:t>Cerabyte</a:t>
            </a:r>
            <a:r>
              <a:rPr lang="en-US" sz="3200" b="1" dirty="0">
                <a:solidFill>
                  <a:srgbClr val="2407FD"/>
                </a:solidFill>
                <a:latin typeface="Aeonik" panose="020B0503030300000000"/>
              </a:rPr>
              <a:t> Company Overview</a:t>
            </a:r>
          </a:p>
        </p:txBody>
      </p:sp>
      <p:sp>
        <p:nvSpPr>
          <p:cNvPr id="5" name="Textfeld 13">
            <a:extLst>
              <a:ext uri="{FF2B5EF4-FFF2-40B4-BE49-F238E27FC236}">
                <a16:creationId xmlns:a16="http://schemas.microsoft.com/office/drawing/2014/main" id="{0120616E-33EA-75FC-15AF-27492F3CEA45}"/>
              </a:ext>
            </a:extLst>
          </p:cNvPr>
          <p:cNvSpPr txBox="1"/>
          <p:nvPr/>
        </p:nvSpPr>
        <p:spPr>
          <a:xfrm>
            <a:off x="2774447" y="5043398"/>
            <a:ext cx="1845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b="1" dirty="0" err="1">
                <a:latin typeface="Aeonik" panose="020B0503030300000000" pitchFamily="34" charset="0"/>
              </a:rPr>
              <a:t>Femtosecond</a:t>
            </a:r>
            <a:endParaRPr lang="de-AT" b="1" dirty="0">
              <a:latin typeface="Aeonik" panose="020B0503030300000000" pitchFamily="34" charset="0"/>
            </a:endParaRPr>
          </a:p>
          <a:p>
            <a:pPr algn="ctr"/>
            <a:r>
              <a:rPr lang="de-AT" b="1">
                <a:latin typeface="Aeonik" panose="020B0503030300000000" pitchFamily="34" charset="0"/>
              </a:rPr>
              <a:t>Laser</a:t>
            </a:r>
            <a:endParaRPr lang="de-AT" b="1" dirty="0">
              <a:latin typeface="Aeonik" panose="020B0503030300000000" pitchFamily="34" charset="0"/>
            </a:endParaRPr>
          </a:p>
        </p:txBody>
      </p:sp>
      <p:sp>
        <p:nvSpPr>
          <p:cNvPr id="7" name="Textfeld 14">
            <a:extLst>
              <a:ext uri="{FF2B5EF4-FFF2-40B4-BE49-F238E27FC236}">
                <a16:creationId xmlns:a16="http://schemas.microsoft.com/office/drawing/2014/main" id="{26A30F81-DF3B-7382-4504-4D857FED8985}"/>
              </a:ext>
            </a:extLst>
          </p:cNvPr>
          <p:cNvSpPr txBox="1"/>
          <p:nvPr/>
        </p:nvSpPr>
        <p:spPr>
          <a:xfrm>
            <a:off x="4886371" y="5043398"/>
            <a:ext cx="1995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b="1" dirty="0">
                <a:latin typeface="Aeonik" panose="020B0503030300000000" pitchFamily="34" charset="0"/>
              </a:rPr>
              <a:t>Matrix Writer</a:t>
            </a:r>
          </a:p>
          <a:p>
            <a:pPr algn="ctr"/>
            <a:r>
              <a:rPr lang="de-AT" b="1" dirty="0" err="1">
                <a:latin typeface="Aeonik" panose="020B0503030300000000" pitchFamily="34" charset="0"/>
              </a:rPr>
              <a:t>with</a:t>
            </a:r>
            <a:r>
              <a:rPr lang="de-AT" b="1" dirty="0">
                <a:latin typeface="Aeonik" panose="020B0503030300000000" pitchFamily="34" charset="0"/>
              </a:rPr>
              <a:t> DMD</a:t>
            </a:r>
          </a:p>
        </p:txBody>
      </p:sp>
      <p:sp>
        <p:nvSpPr>
          <p:cNvPr id="12" name="Textfeld 15">
            <a:extLst>
              <a:ext uri="{FF2B5EF4-FFF2-40B4-BE49-F238E27FC236}">
                <a16:creationId xmlns:a16="http://schemas.microsoft.com/office/drawing/2014/main" id="{F9E4F797-8A83-693F-FE40-B8012A9CB262}"/>
              </a:ext>
            </a:extLst>
          </p:cNvPr>
          <p:cNvSpPr txBox="1"/>
          <p:nvPr/>
        </p:nvSpPr>
        <p:spPr>
          <a:xfrm>
            <a:off x="6834442" y="5043398"/>
            <a:ext cx="2142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b="1" dirty="0">
                <a:latin typeface="Aeonik" panose="020B0503030300000000" pitchFamily="34" charset="0"/>
              </a:rPr>
              <a:t>CMOS </a:t>
            </a:r>
            <a:r>
              <a:rPr lang="de-AT" b="1" dirty="0" err="1">
                <a:latin typeface="Aeonik" panose="020B0503030300000000" pitchFamily="34" charset="0"/>
              </a:rPr>
              <a:t>MegaPixel</a:t>
            </a:r>
            <a:endParaRPr lang="de-AT" b="1" dirty="0">
              <a:latin typeface="Aeonik" panose="020B0503030300000000" pitchFamily="34" charset="0"/>
            </a:endParaRPr>
          </a:p>
          <a:p>
            <a:pPr algn="ctr"/>
            <a:r>
              <a:rPr lang="de-AT" b="1" dirty="0">
                <a:latin typeface="Aeonik" panose="020B0503030300000000" pitchFamily="34" charset="0"/>
              </a:rPr>
              <a:t>Sensor Reader</a:t>
            </a:r>
          </a:p>
        </p:txBody>
      </p:sp>
      <p:pic>
        <p:nvPicPr>
          <p:cNvPr id="13" name="Grafik 18" descr="Ein Bild, das Monitor, Rechteck, Elektronik, Bilderrahmen enthält.&#10;&#10;Automatisch generierte Beschreibung">
            <a:extLst>
              <a:ext uri="{FF2B5EF4-FFF2-40B4-BE49-F238E27FC236}">
                <a16:creationId xmlns:a16="http://schemas.microsoft.com/office/drawing/2014/main" id="{E30A755F-715B-7DC9-24D5-F87EE9497E2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185909">
            <a:off x="5580187" y="4022251"/>
            <a:ext cx="893083" cy="89308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4" name="Grafik 19">
            <a:extLst>
              <a:ext uri="{FF2B5EF4-FFF2-40B4-BE49-F238E27FC236}">
                <a16:creationId xmlns:a16="http://schemas.microsoft.com/office/drawing/2014/main" id="{500C56CC-A6A6-196E-BC9A-CB6AD8DEA9A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10" b="93723" l="0" r="99462">
                        <a14:foregroundMark x1="27419" y1="90476" x2="36201" y2="90476"/>
                        <a14:foregroundMark x1="30824" y1="92641" x2="28495" y2="93723"/>
                        <a14:foregroundMark x1="68100" y1="6926" x2="66667" y2="7359"/>
                        <a14:foregroundMark x1="18638" y1="76190" x2="18638" y2="76190"/>
                        <a14:foregroundMark x1="19534" y1="78139" x2="19534" y2="78139"/>
                        <a14:foregroundMark x1="20251" y1="78571" x2="20251" y2="78571"/>
                        <a14:foregroundMark x1="20430" y1="80303" x2="21685" y2="82468"/>
                        <a14:foregroundMark x1="14158" y1="65368" x2="14516" y2="66667"/>
                        <a14:foregroundMark x1="13799" y1="64069" x2="14158" y2="65368"/>
                        <a14:foregroundMark x1="16846" y1="71429" x2="16846" y2="71429"/>
                        <a14:foregroundMark x1="2867" y1="36797" x2="2867" y2="37879"/>
                        <a14:backgroundMark x1="36201" y1="94589" x2="38710" y2="93723"/>
                        <a14:backgroundMark x1="36559" y1="93723" x2="38172" y2="92857"/>
                        <a14:backgroundMark x1="33333" y1="94589" x2="33333" y2="94589"/>
                        <a14:backgroundMark x1="18280" y1="75541" x2="18280" y2="75541"/>
                        <a14:backgroundMark x1="13978" y1="66667" x2="13978" y2="66667"/>
                        <a14:backgroundMark x1="13620" y1="65368" x2="13620" y2="653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23569" y="3858625"/>
            <a:ext cx="1391056" cy="115184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5" name="Textfeld 20">
            <a:extLst>
              <a:ext uri="{FF2B5EF4-FFF2-40B4-BE49-F238E27FC236}">
                <a16:creationId xmlns:a16="http://schemas.microsoft.com/office/drawing/2014/main" id="{88B3DE72-083B-60D1-8D82-C39A97C54328}"/>
              </a:ext>
            </a:extLst>
          </p:cNvPr>
          <p:cNvSpPr txBox="1"/>
          <p:nvPr/>
        </p:nvSpPr>
        <p:spPr>
          <a:xfrm>
            <a:off x="9086960" y="5043398"/>
            <a:ext cx="27313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b="1" err="1">
                <a:latin typeface="Aeonik" panose="020B0503030300000000" pitchFamily="34" charset="0"/>
              </a:rPr>
              <a:t>Existing</a:t>
            </a:r>
            <a:r>
              <a:rPr lang="de-AT" b="1">
                <a:latin typeface="Aeonik" panose="020B0503030300000000" pitchFamily="34" charset="0"/>
              </a:rPr>
              <a:t> Form Factors &amp;</a:t>
            </a:r>
            <a:r>
              <a:rPr lang="de-AT" b="1" dirty="0">
                <a:latin typeface="Aeonik" panose="020B0503030300000000" pitchFamily="34" charset="0"/>
              </a:rPr>
              <a:t> </a:t>
            </a:r>
            <a:r>
              <a:rPr lang="de-AT" b="1">
                <a:latin typeface="Aeonik" panose="020B0503030300000000" pitchFamily="34" charset="0"/>
              </a:rPr>
              <a:t>Automation</a:t>
            </a:r>
            <a:endParaRPr lang="de-AT" dirty="0">
              <a:latin typeface="Aeonik" panose="020B0503030300000000" pitchFamily="34" charset="0"/>
            </a:endParaRPr>
          </a:p>
        </p:txBody>
      </p:sp>
      <p:pic>
        <p:nvPicPr>
          <p:cNvPr id="16" name="Grafik 21" descr="Ein Bild, das Text, Behälter, Karton, Box enthält.&#10;&#10;Automatisch generierte Beschreibung">
            <a:extLst>
              <a:ext uri="{FF2B5EF4-FFF2-40B4-BE49-F238E27FC236}">
                <a16:creationId xmlns:a16="http://schemas.microsoft.com/office/drawing/2014/main" id="{22AB53AD-F43C-2260-2301-ADBCF21BCD4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3561" y="3867506"/>
            <a:ext cx="1562420" cy="1023224"/>
          </a:xfrm>
          <a:prstGeom prst="rect">
            <a:avLst/>
          </a:prstGeom>
        </p:spPr>
      </p:pic>
      <p:pic>
        <p:nvPicPr>
          <p:cNvPr id="17" name="Picture 2" descr="Pharos - High Power and Energy Femtosecond Lasers - GMP SA">
            <a:extLst>
              <a:ext uri="{FF2B5EF4-FFF2-40B4-BE49-F238E27FC236}">
                <a16:creationId xmlns:a16="http://schemas.microsoft.com/office/drawing/2014/main" id="{790B2A8D-C8D9-7EF3-6BD1-D50C55668F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0909" y="3937621"/>
            <a:ext cx="1845897" cy="115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object 16">
            <a:extLst>
              <a:ext uri="{FF2B5EF4-FFF2-40B4-BE49-F238E27FC236}">
                <a16:creationId xmlns:a16="http://schemas.microsoft.com/office/drawing/2014/main" id="{D3271CA3-A940-5D93-3A2F-C4601379E125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17475" y="3886155"/>
            <a:ext cx="1255313" cy="1163475"/>
          </a:xfrm>
          <a:prstGeom prst="rect">
            <a:avLst/>
          </a:prstGeom>
        </p:spPr>
      </p:pic>
      <p:sp>
        <p:nvSpPr>
          <p:cNvPr id="19" name="Textfeld 13">
            <a:extLst>
              <a:ext uri="{FF2B5EF4-FFF2-40B4-BE49-F238E27FC236}">
                <a16:creationId xmlns:a16="http://schemas.microsoft.com/office/drawing/2014/main" id="{08D0C20D-1D4E-1C21-29B8-30E87D0E2ADE}"/>
              </a:ext>
            </a:extLst>
          </p:cNvPr>
          <p:cNvSpPr txBox="1"/>
          <p:nvPr/>
        </p:nvSpPr>
        <p:spPr>
          <a:xfrm>
            <a:off x="409722" y="5043398"/>
            <a:ext cx="2255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b="1" dirty="0" err="1">
                <a:latin typeface="Aeonik" panose="020B0503030300000000" pitchFamily="34" charset="0"/>
              </a:rPr>
              <a:t>Ceramic</a:t>
            </a:r>
            <a:r>
              <a:rPr lang="de-AT" b="1" dirty="0">
                <a:latin typeface="Aeonik" panose="020B0503030300000000" pitchFamily="34" charset="0"/>
              </a:rPr>
              <a:t>-On-Glass Sheets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59979E89-5BB2-54ED-DAF2-E0304DFAAF6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0194" y="342658"/>
            <a:ext cx="517923" cy="241541"/>
          </a:xfrm>
          <a:prstGeom prst="rect">
            <a:avLst/>
          </a:prstGeom>
        </p:spPr>
      </p:pic>
      <p:sp>
        <p:nvSpPr>
          <p:cNvPr id="3" name="Foliennummernplatzhalter 1">
            <a:extLst>
              <a:ext uri="{FF2B5EF4-FFF2-40B4-BE49-F238E27FC236}">
                <a16:creationId xmlns:a16="http://schemas.microsoft.com/office/drawing/2014/main" id="{3C55E1BE-407F-3B77-2EEB-88DF9F901FFF}"/>
              </a:ext>
            </a:extLst>
          </p:cNvPr>
          <p:cNvSpPr txBox="1">
            <a:spLocks/>
          </p:cNvSpPr>
          <p:nvPr/>
        </p:nvSpPr>
        <p:spPr>
          <a:xfrm>
            <a:off x="11208701" y="6444056"/>
            <a:ext cx="453711" cy="25477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00000000-1234-1234-1234-123412341234}" type="slidenum">
              <a:rPr lang="en-US" sz="1200" smtClean="0">
                <a:solidFill>
                  <a:prstClr val="white">
                    <a:lumMod val="65000"/>
                  </a:prstClr>
                </a:solidFill>
                <a:latin typeface="Aeonik Light" panose="020B0403030300000000" pitchFamily="34" charset="0"/>
                <a:cs typeface="Calibri" panose="020F0502020204030204" pitchFamily="34" charset="0"/>
              </a:rPr>
              <a:pPr algn="r">
                <a:defRPr/>
              </a:pPr>
              <a:t>14</a:t>
            </a:fld>
            <a:endParaRPr lang="en-US" sz="1200" dirty="0">
              <a:solidFill>
                <a:prstClr val="white">
                  <a:lumMod val="65000"/>
                </a:prstClr>
              </a:solidFill>
              <a:latin typeface="Aeonik Light" panose="020B0403030300000000" pitchFamily="34" charset="0"/>
              <a:cs typeface="Calibri" panose="020F0502020204030204" pitchFamily="34" charset="0"/>
            </a:endParaRPr>
          </a:p>
        </p:txBody>
      </p:sp>
      <p:sp>
        <p:nvSpPr>
          <p:cNvPr id="11" name="Datumsplatzhalter 6">
            <a:extLst>
              <a:ext uri="{FF2B5EF4-FFF2-40B4-BE49-F238E27FC236}">
                <a16:creationId xmlns:a16="http://schemas.microsoft.com/office/drawing/2014/main" id="{8F9CB110-DB70-483C-BEE4-5F23B1F72FEB}"/>
              </a:ext>
            </a:extLst>
          </p:cNvPr>
          <p:cNvSpPr txBox="1">
            <a:spLocks/>
          </p:cNvSpPr>
          <p:nvPr/>
        </p:nvSpPr>
        <p:spPr>
          <a:xfrm>
            <a:off x="409722" y="6441504"/>
            <a:ext cx="2234660" cy="254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none" strike="noStrike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© 2025 </a:t>
            </a:r>
            <a:r>
              <a:rPr lang="en-US" u="none" strike="noStrike" dirty="0" err="1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www.cerabyte.com</a:t>
            </a:r>
            <a:endParaRPr lang="de-DE" dirty="0">
              <a:solidFill>
                <a:schemeClr val="bg1">
                  <a:lumMod val="50000"/>
                </a:schemeClr>
              </a:solidFill>
              <a:latin typeface="Aeonik Light" panose="020B0403030300000000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C18B376-952A-6903-0515-BD8048317312}"/>
              </a:ext>
            </a:extLst>
          </p:cNvPr>
          <p:cNvSpPr txBox="1"/>
          <p:nvPr/>
        </p:nvSpPr>
        <p:spPr>
          <a:xfrm>
            <a:off x="623882" y="883821"/>
            <a:ext cx="11038529" cy="553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US" sz="2000" b="1" dirty="0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Key Innovations &amp; Levers: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Ceramic on Glass Media Technology – high volume thin glass ecosystem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2407FD"/>
                </a:solidFill>
                <a:effectLst/>
                <a:highlight>
                  <a:srgbClr val="FFFFFF"/>
                </a:highlight>
                <a:latin typeface="Aeonik" panose="020B0503030300000000"/>
              </a:rPr>
              <a:t>WORM Technology punching holes through fs laser/particle beam matrix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Leverage semiconductor product and manufacturing fab tool technology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Reading via </a:t>
            </a:r>
            <a:r>
              <a:rPr lang="en-US" sz="2000" b="1" dirty="0" err="1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HiRes</a:t>
            </a:r>
            <a:r>
              <a:rPr lang="en-US" sz="2000" b="1" dirty="0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 </a:t>
            </a:r>
            <a:r>
              <a:rPr lang="en-US" sz="2000" b="1" dirty="0" err="1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MegaPixel</a:t>
            </a:r>
            <a:r>
              <a:rPr lang="en-US" sz="2000" b="1" dirty="0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 CMOS sensor, leveraging sensor ecosystem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Leveraging LTO tape form factor &amp; tape library automation ecosystem</a:t>
            </a:r>
            <a:endParaRPr lang="en-US" sz="2000" b="1" i="0" dirty="0">
              <a:solidFill>
                <a:srgbClr val="2407FD"/>
              </a:solidFill>
              <a:effectLst/>
              <a:highlight>
                <a:srgbClr val="FFFFFF"/>
              </a:highlight>
              <a:latin typeface="Aeonik" panose="020B0503030300000000"/>
            </a:endParaRPr>
          </a:p>
          <a:p>
            <a:pPr algn="l">
              <a:lnSpc>
                <a:spcPct val="150000"/>
              </a:lnSpc>
              <a:spcBef>
                <a:spcPts val="1200"/>
              </a:spcBef>
            </a:pPr>
            <a:endParaRPr lang="en-US" sz="2000" b="1" i="0" dirty="0">
              <a:solidFill>
                <a:schemeClr val="tx2"/>
              </a:solidFill>
              <a:effectLst/>
              <a:highlight>
                <a:srgbClr val="FFFFFF"/>
              </a:highlight>
              <a:latin typeface="Aeonik" panose="020B0503030300000000"/>
            </a:endParaRPr>
          </a:p>
          <a:p>
            <a:pPr algn="l">
              <a:lnSpc>
                <a:spcPct val="150000"/>
              </a:lnSpc>
              <a:spcBef>
                <a:spcPts val="1200"/>
              </a:spcBef>
            </a:pPr>
            <a:endParaRPr lang="en-US" sz="2000" b="1" dirty="0">
              <a:solidFill>
                <a:schemeClr val="tx2"/>
              </a:solidFill>
              <a:highlight>
                <a:srgbClr val="FFFFFF"/>
              </a:highlight>
              <a:latin typeface="Aeonik" panose="020B0503030300000000"/>
            </a:endParaRPr>
          </a:p>
          <a:p>
            <a:pPr algn="l">
              <a:lnSpc>
                <a:spcPct val="150000"/>
              </a:lnSpc>
              <a:spcBef>
                <a:spcPts val="1200"/>
              </a:spcBef>
            </a:pPr>
            <a:endParaRPr lang="en-US" sz="2400" b="1" i="0" dirty="0">
              <a:solidFill>
                <a:schemeClr val="tx2"/>
              </a:solidFill>
              <a:effectLst/>
              <a:highlight>
                <a:srgbClr val="FFFFFF"/>
              </a:highlight>
              <a:latin typeface="Aeonik" panose="020B0503030300000000"/>
            </a:endParaRPr>
          </a:p>
          <a:p>
            <a:pPr algn="ctr">
              <a:lnSpc>
                <a:spcPct val="150000"/>
              </a:lnSpc>
              <a:spcBef>
                <a:spcPts val="1200"/>
              </a:spcBef>
            </a:pPr>
            <a:r>
              <a:rPr lang="en-US" sz="2400" b="1" i="0" dirty="0">
                <a:solidFill>
                  <a:schemeClr val="tx2"/>
                </a:solidFill>
                <a:effectLst/>
                <a:highlight>
                  <a:srgbClr val="FFFFFF"/>
                </a:highlight>
                <a:latin typeface="Aeonik" panose="020B0503030300000000"/>
              </a:rPr>
              <a:t>Evolving technology from working prototype to the first commercial system </a:t>
            </a:r>
            <a:endParaRPr lang="en-US" sz="2400" dirty="0">
              <a:solidFill>
                <a:schemeClr val="tx2"/>
              </a:solidFill>
              <a:highlight>
                <a:srgbClr val="FFFFFF"/>
              </a:highlight>
              <a:latin typeface="Aeonik" panose="020B0503030300000000"/>
            </a:endParaRPr>
          </a:p>
        </p:txBody>
      </p:sp>
    </p:spTree>
    <p:extLst>
      <p:ext uri="{BB962C8B-B14F-4D97-AF65-F5344CB8AC3E}">
        <p14:creationId xmlns:p14="http://schemas.microsoft.com/office/powerpoint/2010/main" val="8182840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E20EE4-4A62-B15C-B574-5A4AD5140A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how_it_works (1080p) (2)">
            <a:hlinkClick r:id="" action="ppaction://media"/>
            <a:extLst>
              <a:ext uri="{FF2B5EF4-FFF2-40B4-BE49-F238E27FC236}">
                <a16:creationId xmlns:a16="http://schemas.microsoft.com/office/drawing/2014/main" id="{C8942BDB-0952-D83D-209B-803119A4905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hteck 4">
            <a:hlinkClick r:id="rId5"/>
            <a:extLst>
              <a:ext uri="{FF2B5EF4-FFF2-40B4-BE49-F238E27FC236}">
                <a16:creationId xmlns:a16="http://schemas.microsoft.com/office/drawing/2014/main" id="{74600935-4D31-DA17-B65E-9CCA2D499C24}"/>
              </a:ext>
            </a:extLst>
          </p:cNvPr>
          <p:cNvSpPr/>
          <p:nvPr/>
        </p:nvSpPr>
        <p:spPr>
          <a:xfrm>
            <a:off x="0" y="0"/>
            <a:ext cx="12192000" cy="59487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773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77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2BD21F71-AC11-CE01-0B51-1DE185B4D921}"/>
              </a:ext>
            </a:extLst>
          </p:cNvPr>
          <p:cNvSpPr txBox="1"/>
          <p:nvPr/>
        </p:nvSpPr>
        <p:spPr>
          <a:xfrm>
            <a:off x="577233" y="156615"/>
            <a:ext cx="81082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3200" b="1">
                <a:solidFill>
                  <a:prstClr val="black"/>
                </a:solidFill>
                <a:latin typeface="Aeonik" panose="020B0503030300000000" pitchFamily="34" charset="0"/>
              </a:rPr>
              <a:t>From Pilot to Cloud System</a:t>
            </a:r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ADF92B93-FC6B-2F79-B0B2-9B949228B6D6}"/>
              </a:ext>
            </a:extLst>
          </p:cNvPr>
          <p:cNvCxnSpPr>
            <a:cxnSpLocks/>
          </p:cNvCxnSpPr>
          <p:nvPr/>
        </p:nvCxnSpPr>
        <p:spPr>
          <a:xfrm>
            <a:off x="1859622" y="2779365"/>
            <a:ext cx="0" cy="275575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" name="object 10">
            <a:extLst>
              <a:ext uri="{FF2B5EF4-FFF2-40B4-BE49-F238E27FC236}">
                <a16:creationId xmlns:a16="http://schemas.microsoft.com/office/drawing/2014/main" id="{41C68355-CB1F-C1B7-2A32-0EEA704F6784}"/>
              </a:ext>
            </a:extLst>
          </p:cNvPr>
          <p:cNvPicPr/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2741" y="1195668"/>
            <a:ext cx="1536093" cy="1580728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03FC1465-366E-E468-C9C8-4F75BA0F7976}"/>
              </a:ext>
            </a:extLst>
          </p:cNvPr>
          <p:cNvGrpSpPr/>
          <p:nvPr/>
        </p:nvGrpSpPr>
        <p:grpSpPr>
          <a:xfrm>
            <a:off x="1048937" y="1195668"/>
            <a:ext cx="1597733" cy="1576457"/>
            <a:chOff x="524955" y="1600123"/>
            <a:chExt cx="2708091" cy="2672029"/>
          </a:xfrm>
        </p:grpSpPr>
        <p:pic>
          <p:nvPicPr>
            <p:cNvPr id="7" name="object 13">
              <a:extLst>
                <a:ext uri="{FF2B5EF4-FFF2-40B4-BE49-F238E27FC236}">
                  <a16:creationId xmlns:a16="http://schemas.microsoft.com/office/drawing/2014/main" id="{E1F3D65F-FF61-45B0-6287-55E6795E0DFF}"/>
                </a:ext>
              </a:extLst>
            </p:cNvPr>
            <p:cNvPicPr/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4955" y="1600123"/>
              <a:ext cx="2708091" cy="267202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9525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8" name="object 14">
              <a:extLst>
                <a:ext uri="{FF2B5EF4-FFF2-40B4-BE49-F238E27FC236}">
                  <a16:creationId xmlns:a16="http://schemas.microsoft.com/office/drawing/2014/main" id="{FA47A850-45B9-C784-A51A-112B9C660C5F}"/>
                </a:ext>
              </a:extLst>
            </p:cNvPr>
            <p:cNvPicPr/>
            <p:nvPr/>
          </p:nvPicPr>
          <p:blipFill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5972" y="1650961"/>
              <a:ext cx="634162" cy="2181300"/>
            </a:xfrm>
            <a:prstGeom prst="rect">
              <a:avLst/>
            </a:prstGeom>
          </p:spPr>
        </p:pic>
      </p:grpSp>
      <p:pic>
        <p:nvPicPr>
          <p:cNvPr id="9" name="object 16">
            <a:extLst>
              <a:ext uri="{FF2B5EF4-FFF2-40B4-BE49-F238E27FC236}">
                <a16:creationId xmlns:a16="http://schemas.microsoft.com/office/drawing/2014/main" id="{A6E19153-6E1A-A879-D319-20D707C2C390}"/>
              </a:ext>
            </a:extLst>
          </p:cNvPr>
          <p:cNvPicPr/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7254" y="1195668"/>
            <a:ext cx="1644903" cy="1576457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object 18">
            <a:extLst>
              <a:ext uri="{FF2B5EF4-FFF2-40B4-BE49-F238E27FC236}">
                <a16:creationId xmlns:a16="http://schemas.microsoft.com/office/drawing/2014/main" id="{2D02DB58-A32C-F923-9684-A348ABCFD70E}"/>
              </a:ext>
            </a:extLst>
          </p:cNvPr>
          <p:cNvPicPr/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9418" y="1195668"/>
            <a:ext cx="1527768" cy="1580728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object 20">
            <a:extLst>
              <a:ext uri="{FF2B5EF4-FFF2-40B4-BE49-F238E27FC236}">
                <a16:creationId xmlns:a16="http://schemas.microsoft.com/office/drawing/2014/main" id="{15AEB9EB-5D29-FDD6-8831-A4C169FA538C}"/>
              </a:ext>
            </a:extLst>
          </p:cNvPr>
          <p:cNvSpPr txBox="1"/>
          <p:nvPr/>
        </p:nvSpPr>
        <p:spPr>
          <a:xfrm>
            <a:off x="4287346" y="5823058"/>
            <a:ext cx="783361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0" u="none" strike="noStrike" kern="0" cap="none" normalizeH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eonik Light" panose="020B0403030300000000" pitchFamily="34" charset="0"/>
                <a:cs typeface="Arial"/>
              </a:rPr>
              <a:t>202</a:t>
            </a:r>
            <a:r>
              <a:rPr kumimoji="0" lang="de-AT" sz="1600" b="0" i="0" u="none" strike="noStrike" kern="0" cap="none" normalizeH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eonik Light" panose="020B0403030300000000" pitchFamily="34" charset="0"/>
                <a:cs typeface="Arial"/>
              </a:rPr>
              <a:t>6</a:t>
            </a:r>
            <a:r>
              <a:rPr kumimoji="0" lang="en-US" sz="1600" b="0" i="0" u="none" strike="noStrike" kern="0" cap="none" normalizeH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eonik Light" panose="020B0403030300000000" pitchFamily="34" charset="0"/>
                <a:cs typeface="Arial"/>
              </a:rPr>
              <a:t>-27</a:t>
            </a:r>
            <a:endParaRPr kumimoji="0" sz="1600" b="0" i="0" u="none" strike="noStrike" kern="0" cap="none" normalizeH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eonik Light" panose="020B0403030300000000" pitchFamily="34" charset="0"/>
              <a:cs typeface="Arial"/>
            </a:endParaRPr>
          </a:p>
        </p:txBody>
      </p:sp>
      <p:sp>
        <p:nvSpPr>
          <p:cNvPr id="12" name="object 21">
            <a:extLst>
              <a:ext uri="{FF2B5EF4-FFF2-40B4-BE49-F238E27FC236}">
                <a16:creationId xmlns:a16="http://schemas.microsoft.com/office/drawing/2014/main" id="{C95113F6-29CE-7DB9-7BD4-B122825180C9}"/>
              </a:ext>
            </a:extLst>
          </p:cNvPr>
          <p:cNvSpPr txBox="1"/>
          <p:nvPr/>
        </p:nvSpPr>
        <p:spPr>
          <a:xfrm>
            <a:off x="7186519" y="5823058"/>
            <a:ext cx="78803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0" u="none" strike="noStrike" kern="0" cap="none" normalizeH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eonik Light" panose="020B0403030300000000" pitchFamily="34" charset="0"/>
                <a:cs typeface="Arial"/>
              </a:rPr>
              <a:t>202</a:t>
            </a:r>
            <a:r>
              <a:rPr kumimoji="0" lang="de-AT" sz="1600" b="0" i="0" u="none" strike="noStrike" kern="0" cap="none" normalizeH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eonik Light" panose="020B0403030300000000" pitchFamily="34" charset="0"/>
                <a:cs typeface="Arial"/>
              </a:rPr>
              <a:t>7</a:t>
            </a:r>
            <a:r>
              <a:rPr kumimoji="0" sz="1600" b="0" i="0" u="none" strike="noStrike" kern="0" cap="none" normalizeH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eonik Light" panose="020B0403030300000000" pitchFamily="34" charset="0"/>
                <a:cs typeface="Arial"/>
              </a:rPr>
              <a:t>-2</a:t>
            </a:r>
            <a:r>
              <a:rPr kumimoji="0" lang="de-AT" sz="1600" b="0" i="0" u="none" strike="noStrike" kern="0" cap="none" normalizeH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eonik Light" panose="020B0403030300000000" pitchFamily="34" charset="0"/>
                <a:cs typeface="Arial"/>
              </a:rPr>
              <a:t>8</a:t>
            </a:r>
            <a:endParaRPr kumimoji="0" sz="1600" b="0" i="0" u="none" strike="noStrike" kern="0" cap="none" normalizeH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eonik Light" panose="020B0403030300000000" pitchFamily="34" charset="0"/>
              <a:cs typeface="Arial"/>
            </a:endParaRPr>
          </a:p>
        </p:txBody>
      </p:sp>
      <p:sp>
        <p:nvSpPr>
          <p:cNvPr id="13" name="object 22">
            <a:extLst>
              <a:ext uri="{FF2B5EF4-FFF2-40B4-BE49-F238E27FC236}">
                <a16:creationId xmlns:a16="http://schemas.microsoft.com/office/drawing/2014/main" id="{B61D1255-95C1-79D7-B833-7DE3BB731F86}"/>
              </a:ext>
            </a:extLst>
          </p:cNvPr>
          <p:cNvSpPr txBox="1"/>
          <p:nvPr/>
        </p:nvSpPr>
        <p:spPr>
          <a:xfrm>
            <a:off x="1376279" y="5812070"/>
            <a:ext cx="900021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0" u="none" strike="noStrike" kern="0" cap="none" normalizeH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eonik Light" panose="020B0403030300000000" pitchFamily="34" charset="0"/>
                <a:cs typeface="Arial"/>
              </a:rPr>
              <a:t>202</a:t>
            </a:r>
            <a:r>
              <a:rPr kumimoji="0" lang="de-AT" sz="1600" b="0" i="0" u="none" strike="noStrike" kern="0" cap="none" normalizeH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eonik Light" panose="020B0403030300000000" pitchFamily="34" charset="0"/>
                <a:cs typeface="Arial"/>
              </a:rPr>
              <a:t>5</a:t>
            </a:r>
            <a:r>
              <a:rPr kumimoji="0" lang="en-US" sz="1600" b="0" i="0" u="none" strike="noStrike" kern="0" cap="none" normalizeH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eonik Light" panose="020B0403030300000000" pitchFamily="34" charset="0"/>
                <a:cs typeface="Arial"/>
              </a:rPr>
              <a:t>-26</a:t>
            </a:r>
            <a:endParaRPr kumimoji="0" sz="1600" b="0" i="0" u="none" strike="noStrike" kern="0" cap="none" normalizeH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eonik Light" panose="020B0403030300000000" pitchFamily="34" charset="0"/>
              <a:cs typeface="Arial"/>
            </a:endParaRPr>
          </a:p>
        </p:txBody>
      </p:sp>
      <p:sp>
        <p:nvSpPr>
          <p:cNvPr id="14" name="object 23">
            <a:extLst>
              <a:ext uri="{FF2B5EF4-FFF2-40B4-BE49-F238E27FC236}">
                <a16:creationId xmlns:a16="http://schemas.microsoft.com/office/drawing/2014/main" id="{EE782821-7A15-BF5A-030D-BF41446DD72D}"/>
              </a:ext>
            </a:extLst>
          </p:cNvPr>
          <p:cNvSpPr txBox="1"/>
          <p:nvPr/>
        </p:nvSpPr>
        <p:spPr>
          <a:xfrm>
            <a:off x="10000194" y="5813914"/>
            <a:ext cx="81788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0" u="none" strike="noStrike" kern="0" cap="none" normalizeH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eonik Light" panose="020B0403030300000000" pitchFamily="34" charset="0"/>
                <a:cs typeface="Arial"/>
              </a:rPr>
              <a:t>2028-30</a:t>
            </a:r>
          </a:p>
        </p:txBody>
      </p: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BBAF365A-CD2F-4CC8-D681-E07B742890FB}"/>
              </a:ext>
            </a:extLst>
          </p:cNvPr>
          <p:cNvCxnSpPr>
            <a:cxnSpLocks/>
          </p:cNvCxnSpPr>
          <p:nvPr/>
        </p:nvCxnSpPr>
        <p:spPr>
          <a:xfrm>
            <a:off x="4710700" y="2779365"/>
            <a:ext cx="0" cy="275575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434CDB36-B31C-3480-E9C1-0B806BFA0C40}"/>
              </a:ext>
            </a:extLst>
          </p:cNvPr>
          <p:cNvCxnSpPr>
            <a:cxnSpLocks/>
          </p:cNvCxnSpPr>
          <p:nvPr/>
        </p:nvCxnSpPr>
        <p:spPr>
          <a:xfrm>
            <a:off x="7561778" y="2778220"/>
            <a:ext cx="0" cy="275575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5126A2F1-0AB7-BEFB-CA9A-2D02B9BCEFEB}"/>
              </a:ext>
            </a:extLst>
          </p:cNvPr>
          <p:cNvCxnSpPr>
            <a:cxnSpLocks/>
          </p:cNvCxnSpPr>
          <p:nvPr/>
        </p:nvCxnSpPr>
        <p:spPr>
          <a:xfrm>
            <a:off x="10412857" y="2779365"/>
            <a:ext cx="0" cy="275575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Bogen 22">
            <a:extLst>
              <a:ext uri="{FF2B5EF4-FFF2-40B4-BE49-F238E27FC236}">
                <a16:creationId xmlns:a16="http://schemas.microsoft.com/office/drawing/2014/main" id="{AC87F20A-F7E3-0735-CAFB-B505CE994655}"/>
              </a:ext>
            </a:extLst>
          </p:cNvPr>
          <p:cNvSpPr/>
          <p:nvPr/>
        </p:nvSpPr>
        <p:spPr>
          <a:xfrm flipV="1">
            <a:off x="-8740144" y="-182881"/>
            <a:ext cx="20009562" cy="5481805"/>
          </a:xfrm>
          <a:prstGeom prst="arc">
            <a:avLst>
              <a:gd name="adj1" fmla="val 16517876"/>
              <a:gd name="adj2" fmla="val 21259622"/>
            </a:avLst>
          </a:prstGeom>
          <a:ln w="57150">
            <a:solidFill>
              <a:srgbClr val="2407F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bject 6">
            <a:extLst>
              <a:ext uri="{FF2B5EF4-FFF2-40B4-BE49-F238E27FC236}">
                <a16:creationId xmlns:a16="http://schemas.microsoft.com/office/drawing/2014/main" id="{548AC031-961D-652D-E6B4-54F2B3EAFDF7}"/>
              </a:ext>
            </a:extLst>
          </p:cNvPr>
          <p:cNvSpPr txBox="1"/>
          <p:nvPr/>
        </p:nvSpPr>
        <p:spPr>
          <a:xfrm>
            <a:off x="1012907" y="4619889"/>
            <a:ext cx="1726252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i="0" u="none" strike="noStrike" kern="0" cap="none" normalizeH="0" noProof="0">
                <a:ln>
                  <a:noFill/>
                </a:ln>
                <a:solidFill>
                  <a:srgbClr val="2407FD"/>
                </a:solidFill>
                <a:effectLst/>
                <a:uLnTx/>
                <a:uFillTx/>
                <a:latin typeface="Aeonik Light" panose="020B0403030300000000" pitchFamily="34" charset="0"/>
                <a:cs typeface="Arial"/>
              </a:rPr>
              <a:t>1 </a:t>
            </a:r>
            <a:r>
              <a:rPr kumimoji="0" lang="de-AT" i="0" u="none" strike="noStrike" kern="0" cap="none" normalizeH="0" noProof="0">
                <a:ln>
                  <a:noFill/>
                </a:ln>
                <a:solidFill>
                  <a:srgbClr val="2407FD"/>
                </a:solidFill>
                <a:effectLst/>
                <a:uLnTx/>
                <a:uFillTx/>
                <a:latin typeface="Aeonik Light" panose="020B0403030300000000" pitchFamily="34" charset="0"/>
                <a:cs typeface="Arial"/>
              </a:rPr>
              <a:t>T</a:t>
            </a:r>
            <a:r>
              <a:rPr kumimoji="0" i="0" u="none" strike="noStrike" kern="0" cap="none" normalizeH="0" noProof="0">
                <a:ln>
                  <a:noFill/>
                </a:ln>
                <a:solidFill>
                  <a:srgbClr val="2407FD"/>
                </a:solidFill>
                <a:effectLst/>
                <a:uLnTx/>
                <a:uFillTx/>
                <a:latin typeface="Aeonik Light" panose="020B0403030300000000" pitchFamily="34" charset="0"/>
                <a:cs typeface="Arial"/>
              </a:rPr>
              <a:t>B/</a:t>
            </a:r>
            <a:r>
              <a:rPr kumimoji="0" lang="de-AT" i="0" u="none" strike="noStrike" kern="0" cap="none" normalizeH="0" noProof="0">
                <a:ln>
                  <a:noFill/>
                </a:ln>
                <a:solidFill>
                  <a:srgbClr val="2407FD"/>
                </a:solidFill>
                <a:effectLst/>
                <a:uLnTx/>
                <a:uFillTx/>
                <a:latin typeface="Aeonik Light" panose="020B0403030300000000" pitchFamily="34" charset="0"/>
                <a:cs typeface="Arial"/>
              </a:rPr>
              <a:t>cartridge</a:t>
            </a:r>
            <a:endParaRPr kumimoji="0" i="0" u="none" strike="noStrike" kern="0" cap="none" normalizeH="0" noProof="0">
              <a:ln>
                <a:noFill/>
              </a:ln>
              <a:solidFill>
                <a:srgbClr val="2407FD"/>
              </a:solidFill>
              <a:effectLst/>
              <a:uLnTx/>
              <a:uFillTx/>
              <a:latin typeface="Aeonik Light" panose="020B0403030300000000" pitchFamily="34" charset="0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i="0" u="none" strike="noStrike" kern="0" cap="none" normalizeH="0" noProof="0">
                <a:ln>
                  <a:noFill/>
                </a:ln>
                <a:solidFill>
                  <a:srgbClr val="2407FD"/>
                </a:solidFill>
                <a:effectLst/>
                <a:uLnTx/>
                <a:uFillTx/>
                <a:latin typeface="Aeonik Light" panose="020B0403030300000000" pitchFamily="34" charset="0"/>
                <a:cs typeface="Arial"/>
              </a:rPr>
              <a:t>100 MB/s</a:t>
            </a:r>
            <a:endParaRPr kumimoji="0" lang="en-US" i="0" u="none" strike="noStrike" kern="0" cap="none" normalizeH="0" noProof="0">
              <a:ln>
                <a:noFill/>
              </a:ln>
              <a:solidFill>
                <a:srgbClr val="2407FD"/>
              </a:solidFill>
              <a:effectLst/>
              <a:uLnTx/>
              <a:uFillTx/>
              <a:latin typeface="Aeonik Light" panose="020B0403030300000000" pitchFamily="34" charset="0"/>
              <a:cs typeface="Arial"/>
            </a:endParaRPr>
          </a:p>
        </p:txBody>
      </p:sp>
      <p:sp>
        <p:nvSpPr>
          <p:cNvPr id="27" name="object 9">
            <a:extLst>
              <a:ext uri="{FF2B5EF4-FFF2-40B4-BE49-F238E27FC236}">
                <a16:creationId xmlns:a16="http://schemas.microsoft.com/office/drawing/2014/main" id="{0133E090-698A-C4FA-B211-52DEBCD30267}"/>
              </a:ext>
            </a:extLst>
          </p:cNvPr>
          <p:cNvSpPr txBox="1"/>
          <p:nvPr/>
        </p:nvSpPr>
        <p:spPr>
          <a:xfrm>
            <a:off x="9632879" y="4678700"/>
            <a:ext cx="2305692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b="1" i="0" u="none" strike="noStrike" kern="0" cap="none" normalizeH="0" noProof="0" dirty="0">
                <a:ln>
                  <a:noFill/>
                </a:ln>
                <a:solidFill>
                  <a:srgbClr val="A506FE"/>
                </a:solidFill>
                <a:effectLst/>
                <a:uLnTx/>
                <a:uFillTx/>
                <a:latin typeface="Aeonik" panose="020B0503030300000000" pitchFamily="34" charset="0"/>
                <a:cs typeface="Arial"/>
              </a:rPr>
              <a:t>&lt;</a:t>
            </a:r>
            <a:r>
              <a:rPr kumimoji="0" lang="de-DE" b="1" i="0" u="none" strike="noStrike" kern="0" cap="none" normalizeH="0" noProof="0" dirty="0">
                <a:ln>
                  <a:noFill/>
                </a:ln>
                <a:solidFill>
                  <a:srgbClr val="A506FE"/>
                </a:solidFill>
                <a:effectLst/>
                <a:uLnTx/>
                <a:uFillTx/>
                <a:latin typeface="Aeonik" panose="020B0503030300000000" pitchFamily="34" charset="0"/>
                <a:cs typeface="Arial"/>
              </a:rPr>
              <a:t> </a:t>
            </a:r>
            <a:r>
              <a:rPr kumimoji="0" b="1" i="0" u="none" strike="noStrike" kern="0" cap="none" normalizeH="0" noProof="0" dirty="0">
                <a:ln>
                  <a:noFill/>
                </a:ln>
                <a:solidFill>
                  <a:srgbClr val="A506FE"/>
                </a:solidFill>
                <a:effectLst/>
                <a:uLnTx/>
                <a:uFillTx/>
                <a:latin typeface="Aeonik" panose="020B0503030300000000" pitchFamily="34" charset="0"/>
                <a:cs typeface="Arial"/>
              </a:rPr>
              <a:t>10 </a:t>
            </a:r>
            <a:r>
              <a:rPr kumimoji="0" b="1" i="0" u="none" strike="noStrike" kern="0" cap="none" normalizeH="0" baseline="0" noProof="0" dirty="0">
                <a:ln>
                  <a:noFill/>
                </a:ln>
                <a:solidFill>
                  <a:srgbClr val="A506FE"/>
                </a:solidFill>
                <a:effectLst/>
                <a:uLnTx/>
                <a:uFillTx/>
                <a:latin typeface="Aeonik" panose="020B0503030300000000" pitchFamily="34" charset="0"/>
                <a:cs typeface="Arial"/>
              </a:rPr>
              <a:t>sec</a:t>
            </a:r>
            <a:r>
              <a:rPr kumimoji="0" lang="de-AT" b="1" i="0" u="none" strike="noStrike" kern="0" cap="none" normalizeH="0" baseline="0" noProof="0" dirty="0">
                <a:ln>
                  <a:noFill/>
                </a:ln>
                <a:solidFill>
                  <a:srgbClr val="A506FE"/>
                </a:solidFill>
                <a:effectLst/>
                <a:uLnTx/>
                <a:uFillTx/>
                <a:latin typeface="Aeonik" panose="020B0503030300000000" pitchFamily="34" charset="0"/>
                <a:cs typeface="Arial"/>
              </a:rPr>
              <a:t> </a:t>
            </a:r>
            <a:r>
              <a:rPr kumimoji="0" b="1" i="0" u="none" strike="noStrike" kern="0" cap="none" normalizeH="0" baseline="0" noProof="0" dirty="0">
                <a:ln>
                  <a:noFill/>
                </a:ln>
                <a:solidFill>
                  <a:srgbClr val="A506FE"/>
                </a:solidFill>
                <a:effectLst/>
                <a:uLnTx/>
                <a:uFillTx/>
                <a:latin typeface="Aeonik" panose="020B0503030300000000" pitchFamily="34" charset="0"/>
                <a:cs typeface="Arial"/>
              </a:rPr>
              <a:t>to first byte</a:t>
            </a:r>
            <a:endParaRPr kumimoji="0" lang="de-AT" b="1" i="0" u="none" strike="noStrike" kern="0" cap="none" normalizeH="0" baseline="0" noProof="0" dirty="0">
              <a:ln>
                <a:noFill/>
              </a:ln>
              <a:solidFill>
                <a:srgbClr val="A506FE"/>
              </a:solidFill>
              <a:effectLst/>
              <a:uLnTx/>
              <a:uFillTx/>
              <a:latin typeface="Aeonik" panose="020B0503030300000000" pitchFamily="34" charset="0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b="1" i="0" u="none" strike="noStrike" kern="0" cap="none" normalizeH="0" baseline="0" noProof="0">
                <a:ln>
                  <a:noFill/>
                </a:ln>
                <a:solidFill>
                  <a:srgbClr val="A506FE"/>
                </a:solidFill>
                <a:effectLst/>
                <a:uLnTx/>
                <a:uFillTx/>
                <a:latin typeface="Aeonik" panose="020B0503030300000000" pitchFamily="34" charset="0"/>
                <a:cs typeface="Arial"/>
              </a:rPr>
              <a:t>$1/TB</a:t>
            </a:r>
            <a:endParaRPr kumimoji="0" b="1" i="0" u="none" strike="noStrike" kern="0" cap="none" normalizeH="0" baseline="0" noProof="0" dirty="0">
              <a:ln>
                <a:noFill/>
              </a:ln>
              <a:solidFill>
                <a:srgbClr val="A506FE"/>
              </a:solidFill>
              <a:effectLst/>
              <a:uLnTx/>
              <a:uFillTx/>
              <a:latin typeface="Aeonik" panose="020B0503030300000000" pitchFamily="34" charset="0"/>
              <a:cs typeface="Arial"/>
            </a:endParaRPr>
          </a:p>
        </p:txBody>
      </p:sp>
      <p:sp>
        <p:nvSpPr>
          <p:cNvPr id="28" name="object 6">
            <a:extLst>
              <a:ext uri="{FF2B5EF4-FFF2-40B4-BE49-F238E27FC236}">
                <a16:creationId xmlns:a16="http://schemas.microsoft.com/office/drawing/2014/main" id="{4E34D447-40FF-6443-8E36-B4A06D4EE484}"/>
              </a:ext>
            </a:extLst>
          </p:cNvPr>
          <p:cNvSpPr txBox="1"/>
          <p:nvPr/>
        </p:nvSpPr>
        <p:spPr>
          <a:xfrm>
            <a:off x="821933" y="1225662"/>
            <a:ext cx="2046408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i="0" u="none" strike="noStrike" kern="0" cap="none" normalizeH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eonik Light" panose="020B0403030300000000" pitchFamily="34" charset="0"/>
                <a:cs typeface="Arial"/>
              </a:rPr>
              <a:t>Pilot</a:t>
            </a:r>
            <a:endParaRPr kumimoji="0" lang="de-DE" i="0" u="none" strike="noStrike" kern="0" cap="none" normalizeH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eonik Light" panose="020B0403030300000000" pitchFamily="34" charset="0"/>
              <a:cs typeface="Arial"/>
            </a:endParaRPr>
          </a:p>
        </p:txBody>
      </p:sp>
      <p:sp>
        <p:nvSpPr>
          <p:cNvPr id="29" name="object 7">
            <a:extLst>
              <a:ext uri="{FF2B5EF4-FFF2-40B4-BE49-F238E27FC236}">
                <a16:creationId xmlns:a16="http://schemas.microsoft.com/office/drawing/2014/main" id="{57DA862E-51FE-B0E1-9B83-7C9E1649E120}"/>
              </a:ext>
            </a:extLst>
          </p:cNvPr>
          <p:cNvSpPr txBox="1"/>
          <p:nvPr/>
        </p:nvSpPr>
        <p:spPr>
          <a:xfrm>
            <a:off x="3656417" y="1225662"/>
            <a:ext cx="2128699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i="0" u="none" strike="noStrike" kern="0" cap="none" normalizeH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eonik Light" panose="020B0403030300000000" pitchFamily="34" charset="0"/>
                <a:cs typeface="Arial"/>
              </a:rPr>
              <a:t>On-Prem</a:t>
            </a:r>
            <a:endParaRPr kumimoji="0" lang="de-DE" i="0" u="none" strike="noStrike" kern="0" cap="none" normalizeH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eonik Light" panose="020B0403030300000000" pitchFamily="34" charset="0"/>
              <a:cs typeface="Arial"/>
            </a:endParaRPr>
          </a:p>
        </p:txBody>
      </p:sp>
      <p:sp>
        <p:nvSpPr>
          <p:cNvPr id="30" name="object 8">
            <a:extLst>
              <a:ext uri="{FF2B5EF4-FFF2-40B4-BE49-F238E27FC236}">
                <a16:creationId xmlns:a16="http://schemas.microsoft.com/office/drawing/2014/main" id="{7340E163-9ECB-863B-666F-920DDF856D27}"/>
              </a:ext>
            </a:extLst>
          </p:cNvPr>
          <p:cNvSpPr txBox="1"/>
          <p:nvPr/>
        </p:nvSpPr>
        <p:spPr>
          <a:xfrm>
            <a:off x="6561905" y="1225662"/>
            <a:ext cx="1973282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i="0" u="none" strike="noStrike" kern="0" cap="none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eonik Light" panose="020B0403030300000000" pitchFamily="34" charset="0"/>
                <a:cs typeface="Arial"/>
              </a:rPr>
              <a:t>Data Center</a:t>
            </a:r>
            <a:endParaRPr kumimoji="0" lang="de-DE" i="0" u="none" strike="noStrike" kern="0" cap="none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eonik Light" panose="020B0403030300000000" pitchFamily="34" charset="0"/>
              <a:cs typeface="Arial"/>
            </a:endParaRPr>
          </a:p>
        </p:txBody>
      </p:sp>
      <p:sp>
        <p:nvSpPr>
          <p:cNvPr id="31" name="object 9">
            <a:extLst>
              <a:ext uri="{FF2B5EF4-FFF2-40B4-BE49-F238E27FC236}">
                <a16:creationId xmlns:a16="http://schemas.microsoft.com/office/drawing/2014/main" id="{B170F29C-4D08-1549-7149-B15BE25E1CDC}"/>
              </a:ext>
            </a:extLst>
          </p:cNvPr>
          <p:cNvSpPr txBox="1"/>
          <p:nvPr/>
        </p:nvSpPr>
        <p:spPr>
          <a:xfrm>
            <a:off x="9125622" y="1225662"/>
            <a:ext cx="2562225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i="0" u="none" strike="noStrike" kern="0" cap="none" normalizeH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eonik Light" panose="020B0403030300000000" pitchFamily="34" charset="0"/>
                <a:cs typeface="Arial"/>
              </a:rPr>
              <a:t>Cloud</a:t>
            </a:r>
            <a:endParaRPr kumimoji="0" lang="de-DE" i="0" u="none" strike="noStrike" kern="0" cap="none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eonik Light" panose="020B0403030300000000" pitchFamily="34" charset="0"/>
              <a:cs typeface="Arial"/>
            </a:endParaRPr>
          </a:p>
        </p:txBody>
      </p:sp>
      <p:sp>
        <p:nvSpPr>
          <p:cNvPr id="32" name="Bogen 31">
            <a:extLst>
              <a:ext uri="{FF2B5EF4-FFF2-40B4-BE49-F238E27FC236}">
                <a16:creationId xmlns:a16="http://schemas.microsoft.com/office/drawing/2014/main" id="{D238A355-23B9-0246-628D-8E57897B10B4}"/>
              </a:ext>
            </a:extLst>
          </p:cNvPr>
          <p:cNvSpPr/>
          <p:nvPr/>
        </p:nvSpPr>
        <p:spPr>
          <a:xfrm flipH="1" flipV="1">
            <a:off x="-561823" y="-2587649"/>
            <a:ext cx="22759793" cy="7916444"/>
          </a:xfrm>
          <a:prstGeom prst="arc">
            <a:avLst>
              <a:gd name="adj1" fmla="val 16239728"/>
              <a:gd name="adj2" fmla="val 20757417"/>
            </a:avLst>
          </a:prstGeom>
          <a:ln w="57150">
            <a:solidFill>
              <a:srgbClr val="A506F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bject 6">
            <a:extLst>
              <a:ext uri="{FF2B5EF4-FFF2-40B4-BE49-F238E27FC236}">
                <a16:creationId xmlns:a16="http://schemas.microsoft.com/office/drawing/2014/main" id="{2FD54E03-60E5-CEB6-E89F-509CA4F44879}"/>
              </a:ext>
            </a:extLst>
          </p:cNvPr>
          <p:cNvSpPr txBox="1"/>
          <p:nvPr/>
        </p:nvSpPr>
        <p:spPr>
          <a:xfrm>
            <a:off x="800240" y="2961470"/>
            <a:ext cx="2118763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0" cap="none" normalizeH="0" noProof="0">
                <a:ln>
                  <a:noFill/>
                </a:ln>
                <a:solidFill>
                  <a:srgbClr val="A506FE"/>
                </a:solidFill>
                <a:effectLst/>
                <a:uLnTx/>
                <a:uFillTx/>
                <a:latin typeface="Aeonik Light" panose="020B0403030300000000" pitchFamily="34" charset="0"/>
                <a:cs typeface="Arial"/>
              </a:rPr>
              <a:t>90 sec to first byte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>
                <a:solidFill>
                  <a:srgbClr val="A506FE"/>
                </a:solidFill>
                <a:latin typeface="Aeonik Light" panose="020B0403030300000000" pitchFamily="34" charset="0"/>
                <a:cs typeface="Arial"/>
              </a:rPr>
              <a:t>$1000/TB</a:t>
            </a:r>
            <a:endParaRPr kumimoji="0" lang="en-US" i="0" u="none" strike="noStrike" kern="0" cap="none" normalizeH="0" noProof="0">
              <a:ln>
                <a:noFill/>
              </a:ln>
              <a:solidFill>
                <a:srgbClr val="A506FE"/>
              </a:solidFill>
              <a:effectLst/>
              <a:uLnTx/>
              <a:uFillTx/>
              <a:latin typeface="Aeonik Light" panose="020B0403030300000000" pitchFamily="34" charset="0"/>
              <a:cs typeface="Arial"/>
            </a:endParaRPr>
          </a:p>
        </p:txBody>
      </p:sp>
      <p:sp>
        <p:nvSpPr>
          <p:cNvPr id="36" name="object 9">
            <a:extLst>
              <a:ext uri="{FF2B5EF4-FFF2-40B4-BE49-F238E27FC236}">
                <a16:creationId xmlns:a16="http://schemas.microsoft.com/office/drawing/2014/main" id="{7AB06955-8157-4308-4175-A8D3ACB4A0DF}"/>
              </a:ext>
            </a:extLst>
          </p:cNvPr>
          <p:cNvSpPr txBox="1"/>
          <p:nvPr/>
        </p:nvSpPr>
        <p:spPr>
          <a:xfrm>
            <a:off x="9373333" y="2924028"/>
            <a:ext cx="2066801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b="1" i="0" u="none" strike="noStrike" kern="0" cap="none" normalizeH="0" noProof="0" dirty="0">
                <a:ln>
                  <a:noFill/>
                </a:ln>
                <a:solidFill>
                  <a:srgbClr val="2407FD"/>
                </a:solidFill>
                <a:effectLst/>
                <a:uLnTx/>
                <a:uFillTx/>
                <a:latin typeface="Aeonik" panose="020B0503030300000000" pitchFamily="34" charset="0"/>
                <a:cs typeface="Arial"/>
              </a:rPr>
              <a:t>1</a:t>
            </a:r>
            <a:r>
              <a:rPr kumimoji="0" lang="en-US" b="1" i="0" u="none" strike="noStrike" kern="0" cap="none" normalizeH="0" noProof="0" dirty="0">
                <a:ln>
                  <a:noFill/>
                </a:ln>
                <a:solidFill>
                  <a:srgbClr val="2407FD"/>
                </a:solidFill>
                <a:effectLst/>
                <a:uLnTx/>
                <a:uFillTx/>
                <a:latin typeface="Aeonik" panose="020B0503030300000000" pitchFamily="34" charset="0"/>
                <a:cs typeface="Arial"/>
              </a:rPr>
              <a:t>6</a:t>
            </a:r>
            <a:r>
              <a:rPr kumimoji="0" b="1" i="0" u="none" strike="noStrike" kern="0" cap="none" normalizeH="0" noProof="0" dirty="0">
                <a:ln>
                  <a:noFill/>
                </a:ln>
                <a:solidFill>
                  <a:srgbClr val="2407FD"/>
                </a:solidFill>
                <a:effectLst/>
                <a:uLnTx/>
                <a:uFillTx/>
                <a:latin typeface="Aeonik" panose="020B0503030300000000" pitchFamily="34" charset="0"/>
                <a:cs typeface="Arial"/>
              </a:rPr>
              <a:t>0</a:t>
            </a:r>
            <a:r>
              <a:rPr kumimoji="0" lang="de-AT" b="1" i="0" u="none" strike="noStrike" kern="0" cap="none" normalizeH="0" noProof="0" dirty="0">
                <a:ln>
                  <a:noFill/>
                </a:ln>
                <a:solidFill>
                  <a:srgbClr val="2407FD"/>
                </a:solidFill>
                <a:effectLst/>
                <a:uLnTx/>
                <a:uFillTx/>
                <a:latin typeface="Aeonik" panose="020B0503030300000000" pitchFamily="34" charset="0"/>
                <a:cs typeface="Arial"/>
              </a:rPr>
              <a:t>+</a:t>
            </a:r>
            <a:r>
              <a:rPr kumimoji="0" b="1" i="0" u="none" strike="noStrike" kern="0" cap="none" normalizeH="0" noProof="0" dirty="0">
                <a:ln>
                  <a:noFill/>
                </a:ln>
                <a:solidFill>
                  <a:srgbClr val="2407FD"/>
                </a:solidFill>
                <a:effectLst/>
                <a:uLnTx/>
                <a:uFillTx/>
                <a:latin typeface="Aeonik" panose="020B0503030300000000" pitchFamily="34" charset="0"/>
                <a:cs typeface="Arial"/>
              </a:rPr>
              <a:t> </a:t>
            </a:r>
            <a:r>
              <a:rPr lang="de-AT" b="1" kern="0" dirty="0">
                <a:solidFill>
                  <a:srgbClr val="2407FD"/>
                </a:solidFill>
                <a:latin typeface="Aeonik" panose="020B0503030300000000" pitchFamily="34" charset="0"/>
                <a:cs typeface="Arial"/>
              </a:rPr>
              <a:t>T</a:t>
            </a:r>
            <a:r>
              <a:rPr kumimoji="0" b="1" i="0" u="none" strike="noStrike" kern="0" cap="none" normalizeH="0" noProof="0" dirty="0">
                <a:ln>
                  <a:noFill/>
                </a:ln>
                <a:solidFill>
                  <a:srgbClr val="2407FD"/>
                </a:solidFill>
                <a:effectLst/>
                <a:uLnTx/>
                <a:uFillTx/>
                <a:latin typeface="Aeonik" panose="020B0503030300000000" pitchFamily="34" charset="0"/>
                <a:cs typeface="Arial"/>
              </a:rPr>
              <a:t>B/</a:t>
            </a:r>
            <a:r>
              <a:rPr kumimoji="0" lang="de-AT" b="1" i="0" u="none" strike="noStrike" kern="0" cap="none" normalizeH="0" noProof="0" dirty="0" err="1">
                <a:ln>
                  <a:noFill/>
                </a:ln>
                <a:solidFill>
                  <a:srgbClr val="2407FD"/>
                </a:solidFill>
                <a:effectLst/>
                <a:uLnTx/>
                <a:uFillTx/>
                <a:latin typeface="Aeonik" panose="020B0503030300000000" pitchFamily="34" charset="0"/>
                <a:cs typeface="Arial"/>
              </a:rPr>
              <a:t>cartridge</a:t>
            </a:r>
            <a:endParaRPr kumimoji="0" b="1" i="0" u="none" strike="noStrike" kern="0" cap="none" normalizeH="0" noProof="0" dirty="0">
              <a:ln>
                <a:noFill/>
              </a:ln>
              <a:solidFill>
                <a:srgbClr val="2407FD"/>
              </a:solidFill>
              <a:effectLst/>
              <a:uLnTx/>
              <a:uFillTx/>
              <a:latin typeface="Aeonik" panose="020B0503030300000000" pitchFamily="34" charset="0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b="1" i="0" u="none" strike="noStrike" kern="0" cap="none" normalizeH="0" noProof="0" dirty="0">
                <a:ln>
                  <a:noFill/>
                </a:ln>
                <a:solidFill>
                  <a:srgbClr val="2407FD"/>
                </a:solidFill>
                <a:effectLst/>
                <a:uLnTx/>
                <a:uFillTx/>
                <a:latin typeface="Aeonik" panose="020B0503030300000000" pitchFamily="34" charset="0"/>
                <a:cs typeface="Arial"/>
              </a:rPr>
              <a:t>2+ GB/s</a:t>
            </a:r>
          </a:p>
        </p:txBody>
      </p:sp>
      <p:pic>
        <p:nvPicPr>
          <p:cNvPr id="40" name="Grafik 39" descr="Ein Bild, das Schwarz, Dunkelheit enthält.&#10;&#10;Automatisch generierte Beschreibung">
            <a:extLst>
              <a:ext uri="{FF2B5EF4-FFF2-40B4-BE49-F238E27FC236}">
                <a16:creationId xmlns:a16="http://schemas.microsoft.com/office/drawing/2014/main" id="{8CC7A60F-554D-C30A-EF0A-2EFB2A811230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90227" y="444575"/>
            <a:ext cx="517923" cy="242472"/>
          </a:xfrm>
          <a:prstGeom prst="rect">
            <a:avLst/>
          </a:prstGeom>
        </p:spPr>
      </p:pic>
      <p:sp>
        <p:nvSpPr>
          <p:cNvPr id="3" name="Foliennummernplatzhalter 1">
            <a:extLst>
              <a:ext uri="{FF2B5EF4-FFF2-40B4-BE49-F238E27FC236}">
                <a16:creationId xmlns:a16="http://schemas.microsoft.com/office/drawing/2014/main" id="{D466E6A8-ADD8-DC49-7A23-52DDF2F8CF73}"/>
              </a:ext>
            </a:extLst>
          </p:cNvPr>
          <p:cNvSpPr txBox="1">
            <a:spLocks/>
          </p:cNvSpPr>
          <p:nvPr/>
        </p:nvSpPr>
        <p:spPr>
          <a:xfrm>
            <a:off x="11208701" y="6444056"/>
            <a:ext cx="453711" cy="25477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00000000-1234-1234-1234-123412341234}" type="slidenum">
              <a:rPr lang="en-US" sz="1200" smtClean="0">
                <a:solidFill>
                  <a:prstClr val="white">
                    <a:lumMod val="65000"/>
                  </a:prstClr>
                </a:solidFill>
                <a:latin typeface="Aeonik Light" panose="020B0403030300000000" pitchFamily="34" charset="0"/>
                <a:cs typeface="Calibri" panose="020F0502020204030204" pitchFamily="34" charset="0"/>
              </a:rPr>
              <a:pPr algn="r">
                <a:defRPr/>
              </a:pPr>
              <a:t>16</a:t>
            </a:fld>
            <a:endParaRPr lang="en-US" sz="1200" dirty="0">
              <a:solidFill>
                <a:prstClr val="white">
                  <a:lumMod val="65000"/>
                </a:prstClr>
              </a:solidFill>
              <a:latin typeface="Aeonik Light" panose="020B0403030300000000" pitchFamily="34" charset="0"/>
              <a:cs typeface="Calibri" panose="020F0502020204030204" pitchFamily="34" charset="0"/>
            </a:endParaRPr>
          </a:p>
        </p:txBody>
      </p:sp>
      <p:sp>
        <p:nvSpPr>
          <p:cNvPr id="5" name="Datumsplatzhalter 6">
            <a:extLst>
              <a:ext uri="{FF2B5EF4-FFF2-40B4-BE49-F238E27FC236}">
                <a16:creationId xmlns:a16="http://schemas.microsoft.com/office/drawing/2014/main" id="{C41F6DCB-E1D6-8753-ABC7-211691EF0E9B}"/>
              </a:ext>
            </a:extLst>
          </p:cNvPr>
          <p:cNvSpPr txBox="1">
            <a:spLocks/>
          </p:cNvSpPr>
          <p:nvPr/>
        </p:nvSpPr>
        <p:spPr>
          <a:xfrm>
            <a:off x="409722" y="6441504"/>
            <a:ext cx="2234660" cy="254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none" strike="noStrike" dirty="0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© 2024 </a:t>
            </a:r>
            <a:r>
              <a:rPr lang="en-US" u="none" strike="noStrike" dirty="0" err="1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www.cerabyte.com</a:t>
            </a:r>
            <a:endParaRPr lang="de-DE" dirty="0">
              <a:solidFill>
                <a:schemeClr val="bg1">
                  <a:lumMod val="50000"/>
                </a:schemeClr>
              </a:solidFill>
              <a:latin typeface="Aeonik Light" panose="020B04030303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3541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030AC6-1179-3004-E8C6-373D510DC3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BA689E9C-2D13-3789-3D7F-9EB1D048E453}"/>
              </a:ext>
            </a:extLst>
          </p:cNvPr>
          <p:cNvSpPr txBox="1"/>
          <p:nvPr/>
        </p:nvSpPr>
        <p:spPr>
          <a:xfrm>
            <a:off x="566162" y="70529"/>
            <a:ext cx="1184576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600" b="1" dirty="0">
                <a:latin typeface="Aeonik" panose="020B0503030300000000" pitchFamily="34" charset="0"/>
              </a:rPr>
              <a:t>Early Access </a:t>
            </a:r>
            <a:r>
              <a:rPr lang="de-AT" sz="2800" b="1" dirty="0" err="1">
                <a:latin typeface="Aeonik" panose="020B0503030300000000" pitchFamily="34" charset="0"/>
              </a:rPr>
              <a:t>From</a:t>
            </a:r>
            <a:r>
              <a:rPr lang="de-AT" sz="2800" b="1" dirty="0">
                <a:latin typeface="Aeonik" panose="020B0503030300000000" pitchFamily="34" charset="0"/>
              </a:rPr>
              <a:t> Prototype </a:t>
            </a:r>
            <a:r>
              <a:rPr lang="de-AT" sz="2800" b="1" dirty="0" err="1">
                <a:latin typeface="Aeonik" panose="020B0503030300000000" pitchFamily="34" charset="0"/>
              </a:rPr>
              <a:t>to</a:t>
            </a:r>
            <a:r>
              <a:rPr lang="de-AT" sz="2800" b="1" dirty="0">
                <a:latin typeface="Aeonik" panose="020B0503030300000000" pitchFamily="34" charset="0"/>
              </a:rPr>
              <a:t> </a:t>
            </a:r>
            <a:r>
              <a:rPr lang="de-AT" sz="2800" b="1" dirty="0" err="1">
                <a:latin typeface="Aeonik" panose="020B0503030300000000" pitchFamily="34" charset="0"/>
              </a:rPr>
              <a:t>Product</a:t>
            </a:r>
            <a:endParaRPr lang="de-AT" sz="2800" b="1" dirty="0">
              <a:latin typeface="Aeonik" panose="020B0503030300000000" pitchFamily="34" charset="0"/>
            </a:endParaRPr>
          </a:p>
          <a:p>
            <a:endParaRPr lang="de-AT" sz="3200" b="1" dirty="0">
              <a:latin typeface="Aeonik" panose="020B0503030300000000" pitchFamily="34" charset="0"/>
            </a:endParaRPr>
          </a:p>
          <a:p>
            <a:r>
              <a:rPr lang="de-AT" sz="2400" b="1" dirty="0">
                <a:latin typeface="Aeonik" panose="020B0503030300000000" pitchFamily="34" charset="0"/>
              </a:rPr>
              <a:t>2023 	</a:t>
            </a:r>
            <a:r>
              <a:rPr lang="de-AT" sz="2000" dirty="0">
                <a:latin typeface="Aeonik" panose="020B0503030300000000" pitchFamily="34" charset="0"/>
              </a:rPr>
              <a:t>#</a:t>
            </a:r>
            <a:r>
              <a:rPr lang="de-AT" sz="2400" b="1" dirty="0">
                <a:latin typeface="Aeonik" panose="020B0503030300000000" pitchFamily="34" charset="0"/>
              </a:rPr>
              <a:t> </a:t>
            </a:r>
            <a:r>
              <a:rPr lang="de-AT" sz="2000" dirty="0">
                <a:latin typeface="Aeonik" panose="020B0503030300000000" pitchFamily="34" charset="0"/>
              </a:rPr>
              <a:t>end-</a:t>
            </a:r>
            <a:r>
              <a:rPr lang="de-AT" sz="2000" dirty="0" err="1">
                <a:latin typeface="Aeonik" panose="020B0503030300000000" pitchFamily="34" charset="0"/>
              </a:rPr>
              <a:t>to</a:t>
            </a:r>
            <a:r>
              <a:rPr lang="de-AT" sz="2000" dirty="0">
                <a:latin typeface="Aeonik" panose="020B0503030300000000" pitchFamily="34" charset="0"/>
              </a:rPr>
              <a:t>-end</a:t>
            </a:r>
            <a:r>
              <a:rPr lang="de-AT" sz="2400" b="1" dirty="0">
                <a:latin typeface="Aeonik" panose="020B0503030300000000" pitchFamily="34" charset="0"/>
              </a:rPr>
              <a:t> </a:t>
            </a:r>
            <a:r>
              <a:rPr lang="de-AT" sz="2000" dirty="0">
                <a:latin typeface="Aeonik" panose="020B0503030300000000" pitchFamily="34" charset="0"/>
              </a:rPr>
              <a:t>prototype </a:t>
            </a:r>
            <a:r>
              <a:rPr lang="de-AT" sz="2000" dirty="0" err="1">
                <a:latin typeface="Aeonik" panose="020B0503030300000000" pitchFamily="34" charset="0"/>
              </a:rPr>
              <a:t>built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from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components</a:t>
            </a:r>
            <a:r>
              <a:rPr lang="de-AT" sz="2000" dirty="0">
                <a:latin typeface="Aeonik" panose="020B0503030300000000" pitchFamily="34" charset="0"/>
              </a:rPr>
              <a:t> off-</a:t>
            </a:r>
            <a:r>
              <a:rPr lang="de-AT" sz="2000" dirty="0" err="1">
                <a:latin typeface="Aeonik" panose="020B0503030300000000" pitchFamily="34" charset="0"/>
              </a:rPr>
              <a:t>the</a:t>
            </a:r>
            <a:r>
              <a:rPr lang="de-AT" sz="2000" dirty="0">
                <a:latin typeface="Aeonik" panose="020B0503030300000000" pitchFamily="34" charset="0"/>
              </a:rPr>
              <a:t>-</a:t>
            </a:r>
            <a:r>
              <a:rPr lang="de-AT" sz="2000" dirty="0" err="1">
                <a:latin typeface="Aeonik" panose="020B0503030300000000" pitchFamily="34" charset="0"/>
              </a:rPr>
              <a:t>shelf</a:t>
            </a:r>
            <a:r>
              <a:rPr lang="de-AT" sz="2000" dirty="0">
                <a:latin typeface="Aeonik" panose="020B0503030300000000" pitchFamily="34" charset="0"/>
              </a:rPr>
              <a:t>, QR </a:t>
            </a:r>
            <a:r>
              <a:rPr lang="de-AT" sz="2000" dirty="0" err="1">
                <a:latin typeface="Aeonik" panose="020B0503030300000000" pitchFamily="34" charset="0"/>
              </a:rPr>
              <a:t>codes</a:t>
            </a:r>
            <a:r>
              <a:rPr lang="de-AT" sz="2000" dirty="0">
                <a:latin typeface="Aeonik" panose="020B0503030300000000" pitchFamily="34" charset="0"/>
              </a:rPr>
              <a:t>, FPGA </a:t>
            </a:r>
          </a:p>
          <a:p>
            <a:r>
              <a:rPr lang="de-AT" sz="2000" dirty="0">
                <a:latin typeface="Aeonik" panose="020B0503030300000000" pitchFamily="34" charset="0"/>
              </a:rPr>
              <a:t>	# quick </a:t>
            </a:r>
            <a:r>
              <a:rPr lang="de-AT" sz="2000" dirty="0" err="1">
                <a:latin typeface="Aeonik" panose="020B0503030300000000" pitchFamily="34" charset="0"/>
              </a:rPr>
              <a:t>feasibility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demo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for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system</a:t>
            </a:r>
            <a:r>
              <a:rPr lang="de-AT" sz="2000" dirty="0">
                <a:latin typeface="Aeonik" panose="020B0503030300000000" pitchFamily="34" charset="0"/>
              </a:rPr>
              <a:t> and </a:t>
            </a:r>
            <a:r>
              <a:rPr lang="de-AT" sz="2000" dirty="0" err="1">
                <a:latin typeface="Aeonik" panose="020B0503030300000000" pitchFamily="34" charset="0"/>
              </a:rPr>
              <a:t>media</a:t>
            </a:r>
            <a:endParaRPr lang="de-AT" sz="2000" dirty="0">
              <a:latin typeface="Aeonik" panose="020B0503030300000000" pitchFamily="34" charset="0"/>
            </a:endParaRPr>
          </a:p>
          <a:p>
            <a:r>
              <a:rPr lang="de-AT" sz="2000" dirty="0">
                <a:latin typeface="Aeonik" panose="020B0503030300000000" pitchFamily="34" charset="0"/>
              </a:rPr>
              <a:t>	# limited </a:t>
            </a:r>
            <a:r>
              <a:rPr lang="de-AT" sz="2000" dirty="0" err="1">
                <a:latin typeface="Aeonik" panose="020B0503030300000000" pitchFamily="34" charset="0"/>
              </a:rPr>
              <a:t>compatibility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between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components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prevents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acceleration</a:t>
            </a:r>
            <a:endParaRPr lang="de-AT" sz="2400" dirty="0">
              <a:latin typeface="Aeonik" panose="020B0503030300000000" pitchFamily="34" charset="0"/>
            </a:endParaRPr>
          </a:p>
          <a:p>
            <a:endParaRPr lang="de-AT" sz="2400" b="1" dirty="0">
              <a:latin typeface="Aeonik" panose="020B0503030300000000" pitchFamily="34" charset="0"/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4F8EBE3-8E00-8714-5F91-6E4DE4A70E9F}"/>
              </a:ext>
            </a:extLst>
          </p:cNvPr>
          <p:cNvSpPr txBox="1">
            <a:spLocks/>
          </p:cNvSpPr>
          <p:nvPr/>
        </p:nvSpPr>
        <p:spPr>
          <a:xfrm>
            <a:off x="11208701" y="6444056"/>
            <a:ext cx="453711" cy="25477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00000000-1234-1234-1234-123412341234}" type="slidenum">
              <a:rPr lang="en-US" sz="1200" smtClean="0">
                <a:solidFill>
                  <a:prstClr val="white">
                    <a:lumMod val="65000"/>
                  </a:prstClr>
                </a:solidFill>
                <a:latin typeface="Aeonik Light" panose="020B0403030300000000" pitchFamily="34" charset="0"/>
                <a:cs typeface="Calibri" panose="020F0502020204030204" pitchFamily="34" charset="0"/>
              </a:rPr>
              <a:pPr algn="r">
                <a:defRPr/>
              </a:pPr>
              <a:t>17</a:t>
            </a:fld>
            <a:endParaRPr lang="en-US" sz="1200" dirty="0">
              <a:solidFill>
                <a:prstClr val="white">
                  <a:lumMod val="65000"/>
                </a:prstClr>
              </a:solidFill>
              <a:latin typeface="Aeonik Light" panose="020B0403030300000000" pitchFamily="34" charset="0"/>
              <a:cs typeface="Calibri" panose="020F0502020204030204" pitchFamily="34" charset="0"/>
            </a:endParaRPr>
          </a:p>
        </p:txBody>
      </p:sp>
      <p:sp>
        <p:nvSpPr>
          <p:cNvPr id="3" name="Datumsplatzhalter 6">
            <a:extLst>
              <a:ext uri="{FF2B5EF4-FFF2-40B4-BE49-F238E27FC236}">
                <a16:creationId xmlns:a16="http://schemas.microsoft.com/office/drawing/2014/main" id="{8D846902-0D55-1C57-E64B-A9CA18D6CBF8}"/>
              </a:ext>
            </a:extLst>
          </p:cNvPr>
          <p:cNvSpPr txBox="1">
            <a:spLocks/>
          </p:cNvSpPr>
          <p:nvPr/>
        </p:nvSpPr>
        <p:spPr>
          <a:xfrm>
            <a:off x="409722" y="6441504"/>
            <a:ext cx="2234660" cy="254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none" strike="noStrike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© 2025 </a:t>
            </a:r>
            <a:r>
              <a:rPr lang="en-US" u="none" strike="noStrike" dirty="0" err="1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www.cerabyte.com</a:t>
            </a:r>
            <a:endParaRPr lang="de-DE" dirty="0">
              <a:solidFill>
                <a:schemeClr val="bg1">
                  <a:lumMod val="50000"/>
                </a:schemeClr>
              </a:solidFill>
              <a:latin typeface="Aeonik Light" panose="020B0403030300000000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F64A15E-7554-E68A-42A3-60E822E3DD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0194" y="342658"/>
            <a:ext cx="517923" cy="24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3302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2656D5-936D-F780-C0F8-3C97BD97FD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88F837B9-BD07-F230-0081-6379D08083C3}"/>
              </a:ext>
            </a:extLst>
          </p:cNvPr>
          <p:cNvSpPr txBox="1"/>
          <p:nvPr/>
        </p:nvSpPr>
        <p:spPr>
          <a:xfrm>
            <a:off x="566162" y="70529"/>
            <a:ext cx="1184576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600" b="1" dirty="0">
                <a:latin typeface="Aeonik" panose="020B0503030300000000" pitchFamily="34" charset="0"/>
              </a:rPr>
              <a:t>Early Access </a:t>
            </a:r>
            <a:r>
              <a:rPr lang="de-AT" sz="2800" b="1" dirty="0" err="1">
                <a:latin typeface="Aeonik" panose="020B0503030300000000" pitchFamily="34" charset="0"/>
              </a:rPr>
              <a:t>From</a:t>
            </a:r>
            <a:r>
              <a:rPr lang="de-AT" sz="2800" b="1" dirty="0">
                <a:latin typeface="Aeonik" panose="020B0503030300000000" pitchFamily="34" charset="0"/>
              </a:rPr>
              <a:t> Prototype </a:t>
            </a:r>
            <a:r>
              <a:rPr lang="de-AT" sz="2800" b="1" dirty="0" err="1">
                <a:latin typeface="Aeonik" panose="020B0503030300000000" pitchFamily="34" charset="0"/>
              </a:rPr>
              <a:t>to</a:t>
            </a:r>
            <a:r>
              <a:rPr lang="de-AT" sz="2800" b="1" dirty="0">
                <a:latin typeface="Aeonik" panose="020B0503030300000000" pitchFamily="34" charset="0"/>
              </a:rPr>
              <a:t> </a:t>
            </a:r>
            <a:r>
              <a:rPr lang="de-AT" sz="2800" b="1" dirty="0" err="1">
                <a:latin typeface="Aeonik" panose="020B0503030300000000" pitchFamily="34" charset="0"/>
              </a:rPr>
              <a:t>Product</a:t>
            </a:r>
            <a:endParaRPr lang="de-AT" sz="2800" b="1" dirty="0">
              <a:latin typeface="Aeonik" panose="020B0503030300000000" pitchFamily="34" charset="0"/>
            </a:endParaRPr>
          </a:p>
          <a:p>
            <a:endParaRPr lang="de-AT" sz="3200" b="1" dirty="0">
              <a:latin typeface="Aeonik" panose="020B0503030300000000" pitchFamily="34" charset="0"/>
            </a:endParaRPr>
          </a:p>
          <a:p>
            <a:r>
              <a:rPr lang="de-AT" sz="2400" b="1" dirty="0">
                <a:latin typeface="Aeonik" panose="020B0503030300000000" pitchFamily="34" charset="0"/>
              </a:rPr>
              <a:t>2023 	</a:t>
            </a:r>
            <a:r>
              <a:rPr lang="de-AT" sz="2000" dirty="0">
                <a:latin typeface="Aeonik" panose="020B0503030300000000" pitchFamily="34" charset="0"/>
              </a:rPr>
              <a:t>#</a:t>
            </a:r>
            <a:r>
              <a:rPr lang="de-AT" sz="2400" b="1" dirty="0">
                <a:latin typeface="Aeonik" panose="020B0503030300000000" pitchFamily="34" charset="0"/>
              </a:rPr>
              <a:t> </a:t>
            </a:r>
            <a:r>
              <a:rPr lang="de-AT" sz="2000" dirty="0">
                <a:latin typeface="Aeonik" panose="020B0503030300000000" pitchFamily="34" charset="0"/>
              </a:rPr>
              <a:t>end-</a:t>
            </a:r>
            <a:r>
              <a:rPr lang="de-AT" sz="2000" dirty="0" err="1">
                <a:latin typeface="Aeonik" panose="020B0503030300000000" pitchFamily="34" charset="0"/>
              </a:rPr>
              <a:t>to</a:t>
            </a:r>
            <a:r>
              <a:rPr lang="de-AT" sz="2000" dirty="0">
                <a:latin typeface="Aeonik" panose="020B0503030300000000" pitchFamily="34" charset="0"/>
              </a:rPr>
              <a:t>-end</a:t>
            </a:r>
            <a:r>
              <a:rPr lang="de-AT" sz="2400" b="1" dirty="0">
                <a:latin typeface="Aeonik" panose="020B0503030300000000" pitchFamily="34" charset="0"/>
              </a:rPr>
              <a:t> </a:t>
            </a:r>
            <a:r>
              <a:rPr lang="de-AT" sz="2000" dirty="0">
                <a:latin typeface="Aeonik" panose="020B0503030300000000" pitchFamily="34" charset="0"/>
              </a:rPr>
              <a:t>prototype </a:t>
            </a:r>
            <a:r>
              <a:rPr lang="de-AT" sz="2000" dirty="0" err="1">
                <a:latin typeface="Aeonik" panose="020B0503030300000000" pitchFamily="34" charset="0"/>
              </a:rPr>
              <a:t>built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from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components</a:t>
            </a:r>
            <a:r>
              <a:rPr lang="de-AT" sz="2000" dirty="0">
                <a:latin typeface="Aeonik" panose="020B0503030300000000" pitchFamily="34" charset="0"/>
              </a:rPr>
              <a:t> off-</a:t>
            </a:r>
            <a:r>
              <a:rPr lang="de-AT" sz="2000" dirty="0" err="1">
                <a:latin typeface="Aeonik" panose="020B0503030300000000" pitchFamily="34" charset="0"/>
              </a:rPr>
              <a:t>the</a:t>
            </a:r>
            <a:r>
              <a:rPr lang="de-AT" sz="2000" dirty="0">
                <a:latin typeface="Aeonik" panose="020B0503030300000000" pitchFamily="34" charset="0"/>
              </a:rPr>
              <a:t>-</a:t>
            </a:r>
            <a:r>
              <a:rPr lang="de-AT" sz="2000" dirty="0" err="1">
                <a:latin typeface="Aeonik" panose="020B0503030300000000" pitchFamily="34" charset="0"/>
              </a:rPr>
              <a:t>shelf</a:t>
            </a:r>
            <a:r>
              <a:rPr lang="de-AT" sz="2000" dirty="0">
                <a:latin typeface="Aeonik" panose="020B0503030300000000" pitchFamily="34" charset="0"/>
              </a:rPr>
              <a:t>, QR </a:t>
            </a:r>
            <a:r>
              <a:rPr lang="de-AT" sz="2000" dirty="0" err="1">
                <a:latin typeface="Aeonik" panose="020B0503030300000000" pitchFamily="34" charset="0"/>
              </a:rPr>
              <a:t>codes</a:t>
            </a:r>
            <a:r>
              <a:rPr lang="de-AT" sz="2000" dirty="0">
                <a:latin typeface="Aeonik" panose="020B0503030300000000" pitchFamily="34" charset="0"/>
              </a:rPr>
              <a:t>, FPGA </a:t>
            </a:r>
          </a:p>
          <a:p>
            <a:r>
              <a:rPr lang="de-AT" sz="2000" dirty="0">
                <a:latin typeface="Aeonik" panose="020B0503030300000000" pitchFamily="34" charset="0"/>
              </a:rPr>
              <a:t>	# quick </a:t>
            </a:r>
            <a:r>
              <a:rPr lang="de-AT" sz="2000" dirty="0" err="1">
                <a:latin typeface="Aeonik" panose="020B0503030300000000" pitchFamily="34" charset="0"/>
              </a:rPr>
              <a:t>feasibility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demo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for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system</a:t>
            </a:r>
            <a:r>
              <a:rPr lang="de-AT" sz="2000" dirty="0">
                <a:latin typeface="Aeonik" panose="020B0503030300000000" pitchFamily="34" charset="0"/>
              </a:rPr>
              <a:t> and </a:t>
            </a:r>
            <a:r>
              <a:rPr lang="de-AT" sz="2000" dirty="0" err="1">
                <a:latin typeface="Aeonik" panose="020B0503030300000000" pitchFamily="34" charset="0"/>
              </a:rPr>
              <a:t>media</a:t>
            </a:r>
            <a:endParaRPr lang="de-AT" sz="2000" dirty="0">
              <a:latin typeface="Aeonik" panose="020B0503030300000000" pitchFamily="34" charset="0"/>
            </a:endParaRPr>
          </a:p>
          <a:p>
            <a:r>
              <a:rPr lang="de-AT" sz="2000" dirty="0">
                <a:latin typeface="Aeonik" panose="020B0503030300000000" pitchFamily="34" charset="0"/>
              </a:rPr>
              <a:t>	# limited </a:t>
            </a:r>
            <a:r>
              <a:rPr lang="de-AT" sz="2000" dirty="0" err="1">
                <a:latin typeface="Aeonik" panose="020B0503030300000000" pitchFamily="34" charset="0"/>
              </a:rPr>
              <a:t>compatibility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between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components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prevents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acceleration</a:t>
            </a:r>
            <a:endParaRPr lang="de-AT" sz="2400" dirty="0">
              <a:latin typeface="Aeonik" panose="020B0503030300000000" pitchFamily="34" charset="0"/>
            </a:endParaRPr>
          </a:p>
          <a:p>
            <a:endParaRPr lang="de-AT" sz="2400" b="1" dirty="0">
              <a:latin typeface="Aeonik" panose="020B0503030300000000" pitchFamily="34" charset="0"/>
            </a:endParaRPr>
          </a:p>
          <a:p>
            <a:r>
              <a:rPr lang="de-AT" sz="2400" b="1" dirty="0">
                <a:latin typeface="Aeonik" panose="020B0503030300000000" pitchFamily="34" charset="0"/>
              </a:rPr>
              <a:t>2024 	</a:t>
            </a:r>
            <a:r>
              <a:rPr lang="de-AT" sz="2000" dirty="0">
                <a:latin typeface="Aeonik" panose="020B0503030300000000" pitchFamily="34" charset="0"/>
              </a:rPr>
              <a:t>#</a:t>
            </a:r>
            <a:r>
              <a:rPr lang="de-AT" sz="2400" b="1" dirty="0">
                <a:latin typeface="Aeonik" panose="020B0503030300000000" pitchFamily="34" charset="0"/>
              </a:rPr>
              <a:t> </a:t>
            </a:r>
            <a:r>
              <a:rPr lang="de-AT" sz="2000" dirty="0">
                <a:latin typeface="Aeonik" panose="020B0503030300000000" pitchFamily="34" charset="0"/>
              </a:rPr>
              <a:t>design </a:t>
            </a:r>
            <a:r>
              <a:rPr lang="de-AT" sz="2000" dirty="0" err="1">
                <a:latin typeface="Aeonik" panose="020B0503030300000000" pitchFamily="34" charset="0"/>
              </a:rPr>
              <a:t>custom-tailored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components</a:t>
            </a:r>
            <a:r>
              <a:rPr lang="de-AT" sz="2000" dirty="0">
                <a:latin typeface="Aeonik" panose="020B0503030300000000" pitchFamily="34" charset="0"/>
              </a:rPr>
              <a:t> : </a:t>
            </a:r>
            <a:r>
              <a:rPr lang="de-AT" sz="2000" dirty="0" err="1">
                <a:latin typeface="Aeonik" panose="020B0503030300000000" pitchFamily="34" charset="0"/>
              </a:rPr>
              <a:t>align</a:t>
            </a:r>
            <a:r>
              <a:rPr lang="de-AT" sz="2000" dirty="0">
                <a:latin typeface="Aeonik" panose="020B0503030300000000" pitchFamily="34" charset="0"/>
              </a:rPr>
              <a:t> DMD framerate </a:t>
            </a:r>
            <a:r>
              <a:rPr lang="de-AT" sz="2000" dirty="0" err="1">
                <a:latin typeface="Aeonik" panose="020B0503030300000000" pitchFamily="34" charset="0"/>
              </a:rPr>
              <a:t>with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laser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pulserate</a:t>
            </a:r>
            <a:endParaRPr lang="de-AT" sz="2000" dirty="0">
              <a:latin typeface="Aeonik" panose="020B0503030300000000" pitchFamily="34" charset="0"/>
            </a:endParaRPr>
          </a:p>
          <a:p>
            <a:r>
              <a:rPr lang="de-AT" sz="2000" dirty="0">
                <a:latin typeface="Aeonik" panose="020B0503030300000000" pitchFamily="34" charset="0"/>
              </a:rPr>
              <a:t>	# DMD </a:t>
            </a:r>
            <a:r>
              <a:rPr lang="de-AT" sz="2000" dirty="0" err="1">
                <a:latin typeface="Aeonik" panose="020B0503030300000000" pitchFamily="34" charset="0"/>
              </a:rPr>
              <a:t>for</a:t>
            </a:r>
            <a:r>
              <a:rPr lang="de-AT" sz="2000" dirty="0">
                <a:latin typeface="Aeonik" panose="020B0503030300000000" pitchFamily="34" charset="0"/>
              </a:rPr>
              <a:t> UV light </a:t>
            </a:r>
            <a:r>
              <a:rPr lang="de-AT" sz="2000" dirty="0" err="1">
                <a:latin typeface="Aeonik" panose="020B0503030300000000" pitchFamily="34" charset="0"/>
              </a:rPr>
              <a:t>for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smaller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structures</a:t>
            </a:r>
            <a:r>
              <a:rPr lang="de-AT" sz="2000" dirty="0">
                <a:latin typeface="Aeonik" panose="020B0503030300000000" pitchFamily="34" charset="0"/>
              </a:rPr>
              <a:t>/</a:t>
            </a:r>
            <a:r>
              <a:rPr lang="de-AT" sz="2000" dirty="0" err="1">
                <a:latin typeface="Aeonik" panose="020B0503030300000000" pitchFamily="34" charset="0"/>
              </a:rPr>
              <a:t>higher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density</a:t>
            </a:r>
            <a:endParaRPr lang="de-AT" sz="2000" dirty="0">
              <a:latin typeface="Aeonik" panose="020B0503030300000000" pitchFamily="34" charset="0"/>
            </a:endParaRPr>
          </a:p>
          <a:p>
            <a:r>
              <a:rPr lang="de-AT" sz="2000" dirty="0">
                <a:latin typeface="Aeonik" panose="020B0503030300000000" pitchFamily="34" charset="0"/>
              </a:rPr>
              <a:t>	# Create </a:t>
            </a:r>
            <a:r>
              <a:rPr lang="de-AT" sz="2000" dirty="0" err="1">
                <a:latin typeface="Aeonik" panose="020B0503030300000000" pitchFamily="34" charset="0"/>
              </a:rPr>
              <a:t>efficient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data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matrix</a:t>
            </a:r>
            <a:endParaRPr lang="de-AT" sz="2000" dirty="0">
              <a:latin typeface="Aeonik" panose="020B0503030300000000" pitchFamily="34" charset="0"/>
            </a:endParaRPr>
          </a:p>
          <a:p>
            <a:r>
              <a:rPr lang="de-AT" sz="2000" dirty="0">
                <a:latin typeface="Aeonik" panose="020B0503030300000000" pitchFamily="34" charset="0"/>
              </a:rPr>
              <a:t>	# </a:t>
            </a:r>
            <a:r>
              <a:rPr lang="de-AT" sz="2000" dirty="0" err="1">
                <a:latin typeface="Aeonik" panose="020B0503030300000000" pitchFamily="34" charset="0"/>
              </a:rPr>
              <a:t>handling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of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media</a:t>
            </a:r>
            <a:endParaRPr lang="de-AT" sz="2000" dirty="0">
              <a:latin typeface="Aeonik" panose="020B0503030300000000" pitchFamily="34" charset="0"/>
            </a:endParaRPr>
          </a:p>
          <a:p>
            <a:endParaRPr lang="de-AT" sz="2000" dirty="0">
              <a:latin typeface="Aeonik" panose="020B0503030300000000" pitchFamily="34" charset="0"/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6590001-9216-3547-20C4-703337AED57C}"/>
              </a:ext>
            </a:extLst>
          </p:cNvPr>
          <p:cNvSpPr txBox="1">
            <a:spLocks/>
          </p:cNvSpPr>
          <p:nvPr/>
        </p:nvSpPr>
        <p:spPr>
          <a:xfrm>
            <a:off x="11208701" y="6444056"/>
            <a:ext cx="453711" cy="25477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00000000-1234-1234-1234-123412341234}" type="slidenum">
              <a:rPr lang="en-US" sz="1200" smtClean="0">
                <a:solidFill>
                  <a:prstClr val="white">
                    <a:lumMod val="65000"/>
                  </a:prstClr>
                </a:solidFill>
                <a:latin typeface="Aeonik Light" panose="020B0403030300000000" pitchFamily="34" charset="0"/>
                <a:cs typeface="Calibri" panose="020F0502020204030204" pitchFamily="34" charset="0"/>
              </a:rPr>
              <a:pPr algn="r">
                <a:defRPr/>
              </a:pPr>
              <a:t>18</a:t>
            </a:fld>
            <a:endParaRPr lang="en-US" sz="1200" dirty="0">
              <a:solidFill>
                <a:prstClr val="white">
                  <a:lumMod val="65000"/>
                </a:prstClr>
              </a:solidFill>
              <a:latin typeface="Aeonik Light" panose="020B0403030300000000" pitchFamily="34" charset="0"/>
              <a:cs typeface="Calibri" panose="020F0502020204030204" pitchFamily="34" charset="0"/>
            </a:endParaRPr>
          </a:p>
        </p:txBody>
      </p:sp>
      <p:sp>
        <p:nvSpPr>
          <p:cNvPr id="3" name="Datumsplatzhalter 6">
            <a:extLst>
              <a:ext uri="{FF2B5EF4-FFF2-40B4-BE49-F238E27FC236}">
                <a16:creationId xmlns:a16="http://schemas.microsoft.com/office/drawing/2014/main" id="{947A1EFF-728A-DA8D-B596-0B903DFCE97B}"/>
              </a:ext>
            </a:extLst>
          </p:cNvPr>
          <p:cNvSpPr txBox="1">
            <a:spLocks/>
          </p:cNvSpPr>
          <p:nvPr/>
        </p:nvSpPr>
        <p:spPr>
          <a:xfrm>
            <a:off x="409722" y="6441504"/>
            <a:ext cx="2234660" cy="254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none" strike="noStrike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© 2025 </a:t>
            </a:r>
            <a:r>
              <a:rPr lang="en-US" u="none" strike="noStrike" dirty="0" err="1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www.cerabyte.com</a:t>
            </a:r>
            <a:endParaRPr lang="de-DE" dirty="0">
              <a:solidFill>
                <a:schemeClr val="bg1">
                  <a:lumMod val="50000"/>
                </a:schemeClr>
              </a:solidFill>
              <a:latin typeface="Aeonik Light" panose="020B0403030300000000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8720C01-10F8-697C-486D-4DA6C5A5B3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0194" y="342658"/>
            <a:ext cx="517923" cy="241541"/>
          </a:xfrm>
          <a:prstGeom prst="rect">
            <a:avLst/>
          </a:prstGeom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DEE01B32-33E8-1EAC-0635-9BD6858CD5EE}"/>
              </a:ext>
            </a:extLst>
          </p:cNvPr>
          <p:cNvGrpSpPr/>
          <p:nvPr/>
        </p:nvGrpSpPr>
        <p:grpSpPr>
          <a:xfrm>
            <a:off x="5167239" y="3269451"/>
            <a:ext cx="4566463" cy="3299441"/>
            <a:chOff x="5387783" y="1085953"/>
            <a:chExt cx="6831817" cy="4915885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54CFA232-F2D6-D8DB-1683-25C154D4B1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96915" y="1085953"/>
              <a:ext cx="2967479" cy="2883862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34AB1220-C239-B730-D393-8584442324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9098" r="24665"/>
            <a:stretch/>
          </p:blipFill>
          <p:spPr>
            <a:xfrm>
              <a:off x="8797436" y="1099600"/>
              <a:ext cx="2857175" cy="2857835"/>
            </a:xfrm>
            <a:prstGeom prst="rect">
              <a:avLst/>
            </a:prstGeom>
          </p:spPr>
        </p:pic>
        <p:sp>
          <p:nvSpPr>
            <p:cNvPr id="9" name="Textfeld 3">
              <a:extLst>
                <a:ext uri="{FF2B5EF4-FFF2-40B4-BE49-F238E27FC236}">
                  <a16:creationId xmlns:a16="http://schemas.microsoft.com/office/drawing/2014/main" id="{1486BFE5-7977-560B-880E-F94341DFF807}"/>
                </a:ext>
              </a:extLst>
            </p:cNvPr>
            <p:cNvSpPr txBox="1"/>
            <p:nvPr/>
          </p:nvSpPr>
          <p:spPr>
            <a:xfrm>
              <a:off x="5857791" y="2130481"/>
              <a:ext cx="2645726" cy="1971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3200">
                  <a:solidFill>
                    <a:schemeClr val="bg1"/>
                  </a:solidFill>
                  <a:latin typeface="Aeonik" panose="020B0503030300000000" pitchFamily="34" charset="0"/>
                </a:rPr>
                <a:t>1000 </a:t>
              </a:r>
              <a:r>
                <a:rPr lang="de-DE" sz="3200" err="1">
                  <a:solidFill>
                    <a:schemeClr val="bg1"/>
                  </a:solidFill>
                  <a:latin typeface="Aeonik" panose="020B0503030300000000" pitchFamily="34" charset="0"/>
                </a:rPr>
                <a:t>nm</a:t>
              </a:r>
              <a:endParaRPr lang="de-DE" sz="3200">
                <a:solidFill>
                  <a:schemeClr val="bg1"/>
                </a:solidFill>
                <a:latin typeface="Aeonik" panose="020B0503030300000000" pitchFamily="34" charset="0"/>
              </a:endParaRPr>
            </a:p>
            <a:p>
              <a:pPr algn="ctr"/>
              <a:r>
                <a:rPr lang="de-DE" sz="1600">
                  <a:solidFill>
                    <a:schemeClr val="bg1"/>
                  </a:solidFill>
                  <a:latin typeface="Aeonik Light" panose="020B0403030300000000" pitchFamily="34" charset="0"/>
                </a:rPr>
                <a:t>- medium </a:t>
              </a:r>
              <a:r>
                <a:rPr lang="de-DE" sz="1600" err="1">
                  <a:solidFill>
                    <a:schemeClr val="bg1"/>
                  </a:solidFill>
                  <a:latin typeface="Aeonik Light" panose="020B0403030300000000" pitchFamily="34" charset="0"/>
                </a:rPr>
                <a:t>quality</a:t>
              </a:r>
              <a:r>
                <a:rPr lang="de-DE" sz="1600">
                  <a:solidFill>
                    <a:schemeClr val="bg1"/>
                  </a:solidFill>
                  <a:latin typeface="Aeonik Light" panose="020B0403030300000000" pitchFamily="34" charset="0"/>
                </a:rPr>
                <a:t> </a:t>
              </a:r>
            </a:p>
            <a:p>
              <a:pPr algn="ctr"/>
              <a:endParaRPr lang="de-DE" sz="3200">
                <a:solidFill>
                  <a:schemeClr val="bg1"/>
                </a:solidFill>
                <a:latin typeface="Aeonik" panose="020B0503030300000000" pitchFamily="34" charset="0"/>
              </a:endParaRPr>
            </a:p>
          </p:txBody>
        </p:sp>
        <p:sp>
          <p:nvSpPr>
            <p:cNvPr id="10" name="Textfeld 25">
              <a:extLst>
                <a:ext uri="{FF2B5EF4-FFF2-40B4-BE49-F238E27FC236}">
                  <a16:creationId xmlns:a16="http://schemas.microsoft.com/office/drawing/2014/main" id="{AF946172-40FF-AC7C-77F8-6277A796BFFF}"/>
                </a:ext>
              </a:extLst>
            </p:cNvPr>
            <p:cNvSpPr txBox="1"/>
            <p:nvPr/>
          </p:nvSpPr>
          <p:spPr>
            <a:xfrm>
              <a:off x="8834808" y="2130481"/>
              <a:ext cx="2782426" cy="12381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3200">
                  <a:solidFill>
                    <a:schemeClr val="bg1"/>
                  </a:solidFill>
                  <a:latin typeface="Aeonik" panose="020B0503030300000000" pitchFamily="34" charset="0"/>
                </a:rPr>
                <a:t>500 </a:t>
              </a:r>
              <a:r>
                <a:rPr lang="de-DE" sz="3200" err="1">
                  <a:solidFill>
                    <a:schemeClr val="bg1"/>
                  </a:solidFill>
                  <a:latin typeface="Aeonik" panose="020B0503030300000000" pitchFamily="34" charset="0"/>
                </a:rPr>
                <a:t>nm</a:t>
              </a:r>
              <a:endParaRPr lang="de-DE" sz="3200">
                <a:solidFill>
                  <a:schemeClr val="bg1"/>
                </a:solidFill>
                <a:latin typeface="Aeonik" panose="020B0503030300000000" pitchFamily="34" charset="0"/>
              </a:endParaRPr>
            </a:p>
            <a:p>
              <a:r>
                <a:rPr lang="de-DE" sz="1600">
                  <a:solidFill>
                    <a:schemeClr val="bg1"/>
                  </a:solidFill>
                  <a:latin typeface="Aeonik Light" panose="020B0403030300000000" pitchFamily="34" charset="0"/>
                </a:rPr>
                <a:t>- </a:t>
              </a:r>
              <a:r>
                <a:rPr lang="de-DE" sz="1600" err="1">
                  <a:solidFill>
                    <a:schemeClr val="bg1"/>
                  </a:solidFill>
                  <a:latin typeface="Aeonik Light" panose="020B0403030300000000" pitchFamily="34" charset="0"/>
                </a:rPr>
                <a:t>improved</a:t>
              </a:r>
              <a:r>
                <a:rPr lang="de-DE" sz="1600">
                  <a:solidFill>
                    <a:schemeClr val="bg1"/>
                  </a:solidFill>
                  <a:latin typeface="Aeonik Light" panose="020B0403030300000000" pitchFamily="34" charset="0"/>
                </a:rPr>
                <a:t> </a:t>
              </a:r>
              <a:r>
                <a:rPr lang="de-DE" sz="1600" err="1">
                  <a:solidFill>
                    <a:schemeClr val="bg1"/>
                  </a:solidFill>
                  <a:latin typeface="Aeonik Light" panose="020B0403030300000000" pitchFamily="34" charset="0"/>
                </a:rPr>
                <a:t>quality</a:t>
              </a:r>
              <a:r>
                <a:rPr lang="de-DE" sz="1600">
                  <a:solidFill>
                    <a:schemeClr val="bg1"/>
                  </a:solidFill>
                  <a:latin typeface="Aeonik Light" panose="020B0403030300000000" pitchFamily="34" charset="0"/>
                </a:rPr>
                <a:t> </a:t>
              </a:r>
            </a:p>
          </p:txBody>
        </p:sp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417F7754-A2A3-2DE8-48A5-28D186601C1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78447" y="4489479"/>
              <a:ext cx="2776165" cy="1512359"/>
            </a:xfrm>
            <a:prstGeom prst="rect">
              <a:avLst/>
            </a:prstGeom>
          </p:spPr>
        </p:pic>
        <p:sp>
          <p:nvSpPr>
            <p:cNvPr id="12" name="Textfeld 30">
              <a:extLst>
                <a:ext uri="{FF2B5EF4-FFF2-40B4-BE49-F238E27FC236}">
                  <a16:creationId xmlns:a16="http://schemas.microsoft.com/office/drawing/2014/main" id="{339FA0BB-CCA1-2D51-7863-BFFDC4D8F253}"/>
                </a:ext>
              </a:extLst>
            </p:cNvPr>
            <p:cNvSpPr txBox="1"/>
            <p:nvPr/>
          </p:nvSpPr>
          <p:spPr>
            <a:xfrm>
              <a:off x="8660149" y="4016378"/>
              <a:ext cx="3559451" cy="4585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400" b="1" dirty="0" err="1">
                  <a:solidFill>
                    <a:srgbClr val="4002F9"/>
                  </a:solidFill>
                  <a:latin typeface="Aeonik Light" panose="020B0403030300000000" pitchFamily="34" charset="0"/>
                </a:rPr>
                <a:t>One</a:t>
              </a:r>
              <a:r>
                <a:rPr lang="de-DE" sz="1400" b="1" dirty="0">
                  <a:solidFill>
                    <a:srgbClr val="4002F9"/>
                  </a:solidFill>
                  <a:latin typeface="Aeonik Light" panose="020B0403030300000000" pitchFamily="34" charset="0"/>
                </a:rPr>
                <a:t> </a:t>
              </a:r>
              <a:r>
                <a:rPr lang="de-DE" sz="1400" b="1" dirty="0" err="1">
                  <a:solidFill>
                    <a:srgbClr val="4002F9"/>
                  </a:solidFill>
                  <a:latin typeface="Aeonik Light" panose="020B0403030300000000" pitchFamily="34" charset="0"/>
                </a:rPr>
                <a:t>shot</a:t>
              </a:r>
              <a:r>
                <a:rPr lang="de-DE" sz="1400" b="1" dirty="0">
                  <a:solidFill>
                    <a:srgbClr val="4002F9"/>
                  </a:solidFill>
                  <a:latin typeface="Aeonik Light" panose="020B0403030300000000" pitchFamily="34" charset="0"/>
                </a:rPr>
                <a:t>: 800 x 400 </a:t>
              </a:r>
              <a:r>
                <a:rPr lang="de-DE" sz="1400" b="1" dirty="0" err="1">
                  <a:solidFill>
                    <a:srgbClr val="4002F9"/>
                  </a:solidFill>
                  <a:latin typeface="Aeonik Light" panose="020B0403030300000000" pitchFamily="34" charset="0"/>
                </a:rPr>
                <a:t>pixel</a:t>
              </a:r>
              <a:r>
                <a:rPr lang="de-DE" sz="1400" b="1" dirty="0">
                  <a:solidFill>
                    <a:srgbClr val="4002F9"/>
                  </a:solidFill>
                  <a:latin typeface="Aeonik Light" panose="020B0403030300000000" pitchFamily="34" charset="0"/>
                </a:rPr>
                <a:t> </a:t>
              </a:r>
            </a:p>
          </p:txBody>
        </p:sp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CED60A68-F62E-5CD2-A246-F09F1D0576D9}"/>
                </a:ext>
              </a:extLst>
            </p:cNvPr>
            <p:cNvGrpSpPr/>
            <p:nvPr/>
          </p:nvGrpSpPr>
          <p:grpSpPr>
            <a:xfrm>
              <a:off x="5696915" y="4489480"/>
              <a:ext cx="2967480" cy="1512357"/>
              <a:chOff x="5543371" y="1984813"/>
              <a:chExt cx="5989681" cy="2961668"/>
            </a:xfrm>
          </p:grpSpPr>
          <p:pic>
            <p:nvPicPr>
              <p:cNvPr id="15" name="Grafik 14">
                <a:extLst>
                  <a:ext uri="{FF2B5EF4-FFF2-40B4-BE49-F238E27FC236}">
                    <a16:creationId xmlns:a16="http://schemas.microsoft.com/office/drawing/2014/main" id="{A67905A7-3221-A55C-149B-0F135C5652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9098" r="24665"/>
              <a:stretch/>
            </p:blipFill>
            <p:spPr>
              <a:xfrm>
                <a:off x="7069790" y="1984813"/>
                <a:ext cx="1418994" cy="1419322"/>
              </a:xfrm>
              <a:prstGeom prst="rect">
                <a:avLst/>
              </a:prstGeom>
            </p:spPr>
          </p:pic>
          <p:pic>
            <p:nvPicPr>
              <p:cNvPr id="16" name="Grafik 15">
                <a:extLst>
                  <a:ext uri="{FF2B5EF4-FFF2-40B4-BE49-F238E27FC236}">
                    <a16:creationId xmlns:a16="http://schemas.microsoft.com/office/drawing/2014/main" id="{0D943DE6-CF68-8FC1-B6CF-DCFB0879E4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9098" r="24665"/>
              <a:stretch/>
            </p:blipFill>
            <p:spPr>
              <a:xfrm>
                <a:off x="5543371" y="1984813"/>
                <a:ext cx="1418994" cy="1419322"/>
              </a:xfrm>
              <a:prstGeom prst="rect">
                <a:avLst/>
              </a:prstGeom>
            </p:spPr>
          </p:pic>
          <p:pic>
            <p:nvPicPr>
              <p:cNvPr id="17" name="Grafik 16">
                <a:extLst>
                  <a:ext uri="{FF2B5EF4-FFF2-40B4-BE49-F238E27FC236}">
                    <a16:creationId xmlns:a16="http://schemas.microsoft.com/office/drawing/2014/main" id="{DAC1FE59-DB1E-8DE8-9499-DC58598691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9098" r="24665"/>
              <a:stretch/>
            </p:blipFill>
            <p:spPr>
              <a:xfrm>
                <a:off x="8596209" y="1984813"/>
                <a:ext cx="1418994" cy="1419322"/>
              </a:xfrm>
              <a:prstGeom prst="rect">
                <a:avLst/>
              </a:prstGeom>
            </p:spPr>
          </p:pic>
          <p:pic>
            <p:nvPicPr>
              <p:cNvPr id="18" name="Grafik 17">
                <a:extLst>
                  <a:ext uri="{FF2B5EF4-FFF2-40B4-BE49-F238E27FC236}">
                    <a16:creationId xmlns:a16="http://schemas.microsoft.com/office/drawing/2014/main" id="{48CB1AA2-F3C1-A53A-B324-E06A785094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9098" r="24665"/>
              <a:stretch/>
            </p:blipFill>
            <p:spPr>
              <a:xfrm>
                <a:off x="10114058" y="1984813"/>
                <a:ext cx="1418994" cy="1419322"/>
              </a:xfrm>
              <a:prstGeom prst="rect">
                <a:avLst/>
              </a:prstGeom>
            </p:spPr>
          </p:pic>
          <p:pic>
            <p:nvPicPr>
              <p:cNvPr id="19" name="Grafik 18">
                <a:extLst>
                  <a:ext uri="{FF2B5EF4-FFF2-40B4-BE49-F238E27FC236}">
                    <a16:creationId xmlns:a16="http://schemas.microsoft.com/office/drawing/2014/main" id="{150C36FC-B5F6-9593-52A6-B8CA5FF765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9098" r="24665"/>
              <a:stretch/>
            </p:blipFill>
            <p:spPr>
              <a:xfrm>
                <a:off x="5543371" y="3527159"/>
                <a:ext cx="1418994" cy="1419322"/>
              </a:xfrm>
              <a:prstGeom prst="rect">
                <a:avLst/>
              </a:prstGeom>
            </p:spPr>
          </p:pic>
          <p:pic>
            <p:nvPicPr>
              <p:cNvPr id="20" name="Grafik 19">
                <a:extLst>
                  <a:ext uri="{FF2B5EF4-FFF2-40B4-BE49-F238E27FC236}">
                    <a16:creationId xmlns:a16="http://schemas.microsoft.com/office/drawing/2014/main" id="{C57516AC-9B17-7CBB-F051-8938A2DB90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9098" r="24665"/>
              <a:stretch/>
            </p:blipFill>
            <p:spPr>
              <a:xfrm>
                <a:off x="7061220" y="3527159"/>
                <a:ext cx="1418994" cy="1419322"/>
              </a:xfrm>
              <a:prstGeom prst="rect">
                <a:avLst/>
              </a:prstGeom>
            </p:spPr>
          </p:pic>
          <p:pic>
            <p:nvPicPr>
              <p:cNvPr id="21" name="Grafik 20">
                <a:extLst>
                  <a:ext uri="{FF2B5EF4-FFF2-40B4-BE49-F238E27FC236}">
                    <a16:creationId xmlns:a16="http://schemas.microsoft.com/office/drawing/2014/main" id="{9E0CA7AA-41B0-79E0-3E33-67EFB5427E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9098" r="24665"/>
              <a:stretch/>
            </p:blipFill>
            <p:spPr>
              <a:xfrm>
                <a:off x="8587639" y="3527159"/>
                <a:ext cx="1418994" cy="1419322"/>
              </a:xfrm>
              <a:prstGeom prst="rect">
                <a:avLst/>
              </a:prstGeom>
            </p:spPr>
          </p:pic>
          <p:pic>
            <p:nvPicPr>
              <p:cNvPr id="22" name="Grafik 21">
                <a:extLst>
                  <a:ext uri="{FF2B5EF4-FFF2-40B4-BE49-F238E27FC236}">
                    <a16:creationId xmlns:a16="http://schemas.microsoft.com/office/drawing/2014/main" id="{4893A4FE-A1A1-031C-8618-B904DCBE4C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9098" r="24665"/>
              <a:stretch/>
            </p:blipFill>
            <p:spPr>
              <a:xfrm>
                <a:off x="10105488" y="3527159"/>
                <a:ext cx="1418994" cy="1419322"/>
              </a:xfrm>
              <a:prstGeom prst="rect">
                <a:avLst/>
              </a:prstGeom>
            </p:spPr>
          </p:pic>
        </p:grpSp>
        <p:sp>
          <p:nvSpPr>
            <p:cNvPr id="14" name="Textfeld 41">
              <a:extLst>
                <a:ext uri="{FF2B5EF4-FFF2-40B4-BE49-F238E27FC236}">
                  <a16:creationId xmlns:a16="http://schemas.microsoft.com/office/drawing/2014/main" id="{030B0109-C7EC-6220-CBC2-F4B1E23B0F8F}"/>
                </a:ext>
              </a:extLst>
            </p:cNvPr>
            <p:cNvSpPr txBox="1"/>
            <p:nvPr/>
          </p:nvSpPr>
          <p:spPr>
            <a:xfrm>
              <a:off x="5387783" y="4001838"/>
              <a:ext cx="3528274" cy="4585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400" b="1">
                  <a:latin typeface="Aeonik Light" panose="020B0403030300000000" pitchFamily="34" charset="0"/>
                </a:rPr>
                <a:t>8 x </a:t>
              </a:r>
              <a:r>
                <a:rPr lang="de-DE" sz="1400" b="1" err="1">
                  <a:latin typeface="Aeonik Light" panose="020B0403030300000000" pitchFamily="34" charset="0"/>
                </a:rPr>
                <a:t>shots</a:t>
              </a:r>
              <a:r>
                <a:rPr lang="de-DE" sz="1400" b="1">
                  <a:latin typeface="Aeonik Light" panose="020B0403030300000000" pitchFamily="34" charset="0"/>
                </a:rPr>
                <a:t>: 200 x 200 </a:t>
              </a:r>
              <a:r>
                <a:rPr lang="de-DE" sz="1400" b="1" err="1">
                  <a:latin typeface="Aeonik Light" panose="020B0403030300000000" pitchFamily="34" charset="0"/>
                </a:rPr>
                <a:t>pixel</a:t>
              </a:r>
              <a:r>
                <a:rPr lang="de-DE" sz="1400" b="1">
                  <a:latin typeface="Aeonik Light" panose="020B0403030300000000" pitchFamily="34" charset="0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19061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35942-A7B9-6145-3DF6-75B6BD5B6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5286354F-DEC2-206C-B272-5C85CED8C6FF}"/>
              </a:ext>
            </a:extLst>
          </p:cNvPr>
          <p:cNvSpPr txBox="1"/>
          <p:nvPr/>
        </p:nvSpPr>
        <p:spPr>
          <a:xfrm>
            <a:off x="566162" y="70529"/>
            <a:ext cx="1184576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600" b="1" dirty="0">
                <a:latin typeface="Aeonik" panose="020B0503030300000000" pitchFamily="34" charset="0"/>
              </a:rPr>
              <a:t>Early Access </a:t>
            </a:r>
            <a:r>
              <a:rPr lang="de-AT" sz="2800" b="1" dirty="0" err="1">
                <a:latin typeface="Aeonik" panose="020B0503030300000000" pitchFamily="34" charset="0"/>
              </a:rPr>
              <a:t>From</a:t>
            </a:r>
            <a:r>
              <a:rPr lang="de-AT" sz="2800" b="1" dirty="0">
                <a:latin typeface="Aeonik" panose="020B0503030300000000" pitchFamily="34" charset="0"/>
              </a:rPr>
              <a:t> Prototype </a:t>
            </a:r>
            <a:r>
              <a:rPr lang="de-AT" sz="2800" b="1" dirty="0" err="1">
                <a:latin typeface="Aeonik" panose="020B0503030300000000" pitchFamily="34" charset="0"/>
              </a:rPr>
              <a:t>to</a:t>
            </a:r>
            <a:r>
              <a:rPr lang="de-AT" sz="2800" b="1" dirty="0">
                <a:latin typeface="Aeonik" panose="020B0503030300000000" pitchFamily="34" charset="0"/>
              </a:rPr>
              <a:t> </a:t>
            </a:r>
            <a:r>
              <a:rPr lang="de-AT" sz="2800" b="1" dirty="0" err="1">
                <a:latin typeface="Aeonik" panose="020B0503030300000000" pitchFamily="34" charset="0"/>
              </a:rPr>
              <a:t>Product</a:t>
            </a:r>
            <a:endParaRPr lang="de-AT" sz="2800" b="1" dirty="0">
              <a:latin typeface="Aeonik" panose="020B0503030300000000" pitchFamily="34" charset="0"/>
            </a:endParaRPr>
          </a:p>
          <a:p>
            <a:endParaRPr lang="de-AT" sz="3200" b="1" dirty="0">
              <a:latin typeface="Aeonik" panose="020B0503030300000000" pitchFamily="34" charset="0"/>
            </a:endParaRPr>
          </a:p>
          <a:p>
            <a:r>
              <a:rPr lang="de-AT" sz="2400" b="1" dirty="0">
                <a:latin typeface="Aeonik" panose="020B0503030300000000" pitchFamily="34" charset="0"/>
              </a:rPr>
              <a:t>2023 	</a:t>
            </a:r>
            <a:r>
              <a:rPr lang="de-AT" sz="2000" dirty="0">
                <a:latin typeface="Aeonik" panose="020B0503030300000000" pitchFamily="34" charset="0"/>
              </a:rPr>
              <a:t>#</a:t>
            </a:r>
            <a:r>
              <a:rPr lang="de-AT" sz="2400" b="1" dirty="0">
                <a:latin typeface="Aeonik" panose="020B0503030300000000" pitchFamily="34" charset="0"/>
              </a:rPr>
              <a:t> </a:t>
            </a:r>
            <a:r>
              <a:rPr lang="de-AT" sz="2000" dirty="0">
                <a:latin typeface="Aeonik" panose="020B0503030300000000" pitchFamily="34" charset="0"/>
              </a:rPr>
              <a:t>end-</a:t>
            </a:r>
            <a:r>
              <a:rPr lang="de-AT" sz="2000" dirty="0" err="1">
                <a:latin typeface="Aeonik" panose="020B0503030300000000" pitchFamily="34" charset="0"/>
              </a:rPr>
              <a:t>to</a:t>
            </a:r>
            <a:r>
              <a:rPr lang="de-AT" sz="2000" dirty="0">
                <a:latin typeface="Aeonik" panose="020B0503030300000000" pitchFamily="34" charset="0"/>
              </a:rPr>
              <a:t>-end</a:t>
            </a:r>
            <a:r>
              <a:rPr lang="de-AT" sz="2400" b="1" dirty="0">
                <a:latin typeface="Aeonik" panose="020B0503030300000000" pitchFamily="34" charset="0"/>
              </a:rPr>
              <a:t> </a:t>
            </a:r>
            <a:r>
              <a:rPr lang="de-AT" sz="2000" dirty="0">
                <a:latin typeface="Aeonik" panose="020B0503030300000000" pitchFamily="34" charset="0"/>
              </a:rPr>
              <a:t>prototype </a:t>
            </a:r>
            <a:r>
              <a:rPr lang="de-AT" sz="2000" dirty="0" err="1">
                <a:latin typeface="Aeonik" panose="020B0503030300000000" pitchFamily="34" charset="0"/>
              </a:rPr>
              <a:t>built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from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components</a:t>
            </a:r>
            <a:r>
              <a:rPr lang="de-AT" sz="2000" dirty="0">
                <a:latin typeface="Aeonik" panose="020B0503030300000000" pitchFamily="34" charset="0"/>
              </a:rPr>
              <a:t> off-</a:t>
            </a:r>
            <a:r>
              <a:rPr lang="de-AT" sz="2000" dirty="0" err="1">
                <a:latin typeface="Aeonik" panose="020B0503030300000000" pitchFamily="34" charset="0"/>
              </a:rPr>
              <a:t>the</a:t>
            </a:r>
            <a:r>
              <a:rPr lang="de-AT" sz="2000" dirty="0">
                <a:latin typeface="Aeonik" panose="020B0503030300000000" pitchFamily="34" charset="0"/>
              </a:rPr>
              <a:t>-</a:t>
            </a:r>
            <a:r>
              <a:rPr lang="de-AT" sz="2000" dirty="0" err="1">
                <a:latin typeface="Aeonik" panose="020B0503030300000000" pitchFamily="34" charset="0"/>
              </a:rPr>
              <a:t>shelf</a:t>
            </a:r>
            <a:r>
              <a:rPr lang="de-AT" sz="2000" dirty="0">
                <a:latin typeface="Aeonik" panose="020B0503030300000000" pitchFamily="34" charset="0"/>
              </a:rPr>
              <a:t>, QR </a:t>
            </a:r>
            <a:r>
              <a:rPr lang="de-AT" sz="2000" dirty="0" err="1">
                <a:latin typeface="Aeonik" panose="020B0503030300000000" pitchFamily="34" charset="0"/>
              </a:rPr>
              <a:t>codes</a:t>
            </a:r>
            <a:r>
              <a:rPr lang="de-AT" sz="2000" dirty="0">
                <a:latin typeface="Aeonik" panose="020B0503030300000000" pitchFamily="34" charset="0"/>
              </a:rPr>
              <a:t>, FPGA </a:t>
            </a:r>
          </a:p>
          <a:p>
            <a:r>
              <a:rPr lang="de-AT" sz="2000" dirty="0">
                <a:latin typeface="Aeonik" panose="020B0503030300000000" pitchFamily="34" charset="0"/>
              </a:rPr>
              <a:t>	# quick </a:t>
            </a:r>
            <a:r>
              <a:rPr lang="de-AT" sz="2000" dirty="0" err="1">
                <a:latin typeface="Aeonik" panose="020B0503030300000000" pitchFamily="34" charset="0"/>
              </a:rPr>
              <a:t>feasibility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demo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for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system</a:t>
            </a:r>
            <a:r>
              <a:rPr lang="de-AT" sz="2000" dirty="0">
                <a:latin typeface="Aeonik" panose="020B0503030300000000" pitchFamily="34" charset="0"/>
              </a:rPr>
              <a:t> and </a:t>
            </a:r>
            <a:r>
              <a:rPr lang="de-AT" sz="2000" dirty="0" err="1">
                <a:latin typeface="Aeonik" panose="020B0503030300000000" pitchFamily="34" charset="0"/>
              </a:rPr>
              <a:t>media</a:t>
            </a:r>
            <a:endParaRPr lang="de-AT" sz="2000" dirty="0">
              <a:latin typeface="Aeonik" panose="020B0503030300000000" pitchFamily="34" charset="0"/>
            </a:endParaRPr>
          </a:p>
          <a:p>
            <a:r>
              <a:rPr lang="de-AT" sz="2000" dirty="0">
                <a:latin typeface="Aeonik" panose="020B0503030300000000" pitchFamily="34" charset="0"/>
              </a:rPr>
              <a:t>	# limited </a:t>
            </a:r>
            <a:r>
              <a:rPr lang="de-AT" sz="2000" dirty="0" err="1">
                <a:latin typeface="Aeonik" panose="020B0503030300000000" pitchFamily="34" charset="0"/>
              </a:rPr>
              <a:t>compatibility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between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components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prevents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acceleration</a:t>
            </a:r>
            <a:endParaRPr lang="de-AT" sz="2400" dirty="0">
              <a:latin typeface="Aeonik" panose="020B0503030300000000" pitchFamily="34" charset="0"/>
            </a:endParaRPr>
          </a:p>
          <a:p>
            <a:endParaRPr lang="de-AT" sz="2400" b="1" dirty="0">
              <a:latin typeface="Aeonik" panose="020B0503030300000000" pitchFamily="34" charset="0"/>
            </a:endParaRPr>
          </a:p>
          <a:p>
            <a:r>
              <a:rPr lang="de-AT" sz="2400" b="1" dirty="0">
                <a:latin typeface="Aeonik" panose="020B0503030300000000" pitchFamily="34" charset="0"/>
              </a:rPr>
              <a:t>2024 	</a:t>
            </a:r>
            <a:r>
              <a:rPr lang="de-AT" sz="2000" dirty="0">
                <a:latin typeface="Aeonik" panose="020B0503030300000000" pitchFamily="34" charset="0"/>
              </a:rPr>
              <a:t>#</a:t>
            </a:r>
            <a:r>
              <a:rPr lang="de-AT" sz="2400" b="1" dirty="0">
                <a:latin typeface="Aeonik" panose="020B0503030300000000" pitchFamily="34" charset="0"/>
              </a:rPr>
              <a:t> </a:t>
            </a:r>
            <a:r>
              <a:rPr lang="de-AT" sz="2000" dirty="0">
                <a:latin typeface="Aeonik" panose="020B0503030300000000" pitchFamily="34" charset="0"/>
              </a:rPr>
              <a:t>design </a:t>
            </a:r>
            <a:r>
              <a:rPr lang="de-AT" sz="2000" dirty="0" err="1">
                <a:latin typeface="Aeonik" panose="020B0503030300000000" pitchFamily="34" charset="0"/>
              </a:rPr>
              <a:t>custom-tailored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components</a:t>
            </a:r>
            <a:r>
              <a:rPr lang="de-AT" sz="2000" dirty="0">
                <a:latin typeface="Aeonik" panose="020B0503030300000000" pitchFamily="34" charset="0"/>
              </a:rPr>
              <a:t> : </a:t>
            </a:r>
            <a:r>
              <a:rPr lang="de-AT" sz="2000" dirty="0" err="1">
                <a:latin typeface="Aeonik" panose="020B0503030300000000" pitchFamily="34" charset="0"/>
              </a:rPr>
              <a:t>align</a:t>
            </a:r>
            <a:r>
              <a:rPr lang="de-AT" sz="2000" dirty="0">
                <a:latin typeface="Aeonik" panose="020B0503030300000000" pitchFamily="34" charset="0"/>
              </a:rPr>
              <a:t> DMD framerate </a:t>
            </a:r>
            <a:r>
              <a:rPr lang="de-AT" sz="2000" dirty="0" err="1">
                <a:latin typeface="Aeonik" panose="020B0503030300000000" pitchFamily="34" charset="0"/>
              </a:rPr>
              <a:t>with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laser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pulserate</a:t>
            </a:r>
            <a:endParaRPr lang="de-AT" sz="2000" dirty="0">
              <a:latin typeface="Aeonik" panose="020B0503030300000000" pitchFamily="34" charset="0"/>
            </a:endParaRPr>
          </a:p>
          <a:p>
            <a:r>
              <a:rPr lang="de-AT" sz="2000" dirty="0">
                <a:latin typeface="Aeonik" panose="020B0503030300000000" pitchFamily="34" charset="0"/>
              </a:rPr>
              <a:t>	# DMD </a:t>
            </a:r>
            <a:r>
              <a:rPr lang="de-AT" sz="2000" dirty="0" err="1">
                <a:latin typeface="Aeonik" panose="020B0503030300000000" pitchFamily="34" charset="0"/>
              </a:rPr>
              <a:t>for</a:t>
            </a:r>
            <a:r>
              <a:rPr lang="de-AT" sz="2000" dirty="0">
                <a:latin typeface="Aeonik" panose="020B0503030300000000" pitchFamily="34" charset="0"/>
              </a:rPr>
              <a:t> UV light </a:t>
            </a:r>
            <a:r>
              <a:rPr lang="de-AT" sz="2000" dirty="0" err="1">
                <a:latin typeface="Aeonik" panose="020B0503030300000000" pitchFamily="34" charset="0"/>
              </a:rPr>
              <a:t>for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smaller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structures</a:t>
            </a:r>
            <a:r>
              <a:rPr lang="de-AT" sz="2000" dirty="0">
                <a:latin typeface="Aeonik" panose="020B0503030300000000" pitchFamily="34" charset="0"/>
              </a:rPr>
              <a:t>/</a:t>
            </a:r>
            <a:r>
              <a:rPr lang="de-AT" sz="2000" dirty="0" err="1">
                <a:latin typeface="Aeonik" panose="020B0503030300000000" pitchFamily="34" charset="0"/>
              </a:rPr>
              <a:t>higher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density</a:t>
            </a:r>
            <a:endParaRPr lang="de-AT" sz="2000" dirty="0">
              <a:latin typeface="Aeonik" panose="020B0503030300000000" pitchFamily="34" charset="0"/>
            </a:endParaRPr>
          </a:p>
          <a:p>
            <a:r>
              <a:rPr lang="de-AT" sz="2000" dirty="0">
                <a:latin typeface="Aeonik" panose="020B0503030300000000" pitchFamily="34" charset="0"/>
              </a:rPr>
              <a:t>	# Create </a:t>
            </a:r>
            <a:r>
              <a:rPr lang="de-AT" sz="2000" dirty="0" err="1">
                <a:latin typeface="Aeonik" panose="020B0503030300000000" pitchFamily="34" charset="0"/>
              </a:rPr>
              <a:t>efficient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data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matrix</a:t>
            </a:r>
            <a:endParaRPr lang="de-AT" sz="2000" dirty="0">
              <a:latin typeface="Aeonik" panose="020B0503030300000000" pitchFamily="34" charset="0"/>
            </a:endParaRPr>
          </a:p>
          <a:p>
            <a:r>
              <a:rPr lang="de-AT" sz="2000" dirty="0">
                <a:latin typeface="Aeonik" panose="020B0503030300000000" pitchFamily="34" charset="0"/>
              </a:rPr>
              <a:t>	# </a:t>
            </a:r>
            <a:r>
              <a:rPr lang="de-AT" sz="2000" dirty="0" err="1">
                <a:latin typeface="Aeonik" panose="020B0503030300000000" pitchFamily="34" charset="0"/>
              </a:rPr>
              <a:t>handling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of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media</a:t>
            </a:r>
            <a:endParaRPr lang="de-AT" sz="2000" dirty="0">
              <a:latin typeface="Aeonik" panose="020B0503030300000000" pitchFamily="34" charset="0"/>
            </a:endParaRPr>
          </a:p>
          <a:p>
            <a:endParaRPr lang="de-AT" sz="2000" dirty="0">
              <a:latin typeface="Aeonik" panose="020B0503030300000000" pitchFamily="34" charset="0"/>
            </a:endParaRPr>
          </a:p>
          <a:p>
            <a:r>
              <a:rPr lang="de-AT" sz="2400" b="1" dirty="0">
                <a:latin typeface="Aeonik" panose="020B0503030300000000" pitchFamily="34" charset="0"/>
              </a:rPr>
              <a:t>2025</a:t>
            </a:r>
            <a:r>
              <a:rPr lang="de-AT" sz="2000" dirty="0">
                <a:latin typeface="Aeonik" panose="020B0503030300000000" pitchFamily="34" charset="0"/>
              </a:rPr>
              <a:t> 	# </a:t>
            </a:r>
            <a:r>
              <a:rPr lang="de-AT" sz="2000" dirty="0" err="1">
                <a:latin typeface="Aeonik" panose="020B0503030300000000" pitchFamily="34" charset="0"/>
              </a:rPr>
              <a:t>reliability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test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runs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to</a:t>
            </a:r>
            <a:r>
              <a:rPr lang="de-AT" sz="2000" dirty="0">
                <a:latin typeface="Aeonik" panose="020B0503030300000000" pitchFamily="34" charset="0"/>
              </a:rPr>
              <a:t> find optimal </a:t>
            </a:r>
            <a:r>
              <a:rPr lang="de-AT" sz="2000" dirty="0" err="1">
                <a:latin typeface="Aeonik" panose="020B0503030300000000" pitchFamily="34" charset="0"/>
              </a:rPr>
              <a:t>overhead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for</a:t>
            </a:r>
            <a:r>
              <a:rPr lang="de-AT" sz="2000" dirty="0">
                <a:latin typeface="Aeonik" panose="020B0503030300000000" pitchFamily="34" charset="0"/>
              </a:rPr>
              <a:t> EC, </a:t>
            </a:r>
            <a:r>
              <a:rPr lang="de-AT" sz="2000" dirty="0" err="1">
                <a:latin typeface="Aeonik" panose="020B0503030300000000" pitchFamily="34" charset="0"/>
              </a:rPr>
              <a:t>processing</a:t>
            </a:r>
            <a:r>
              <a:rPr lang="de-AT" sz="2000" dirty="0">
                <a:latin typeface="Aeonik" panose="020B0503030300000000" pitchFamily="34" charset="0"/>
              </a:rPr>
              <a:t> on CPU </a:t>
            </a:r>
            <a:r>
              <a:rPr lang="de-AT" sz="2000" dirty="0" err="1">
                <a:latin typeface="Aeonik" panose="020B0503030300000000" pitchFamily="34" charset="0"/>
              </a:rPr>
              <a:t>to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stay</a:t>
            </a:r>
            <a:r>
              <a:rPr lang="de-AT" sz="2000" dirty="0">
                <a:latin typeface="Aeonik" panose="020B0503030300000000" pitchFamily="34" charset="0"/>
              </a:rPr>
              <a:t> flexible (MB/s) </a:t>
            </a:r>
          </a:p>
          <a:p>
            <a:r>
              <a:rPr lang="de-AT" sz="2000" dirty="0">
                <a:latin typeface="Aeonik" panose="020B0503030300000000" pitchFamily="34" charset="0"/>
              </a:rPr>
              <a:t>	# </a:t>
            </a:r>
            <a:r>
              <a:rPr lang="de-AT" sz="2000" dirty="0" err="1">
                <a:latin typeface="Aeonik" panose="020B0503030300000000" pitchFamily="34" charset="0"/>
              </a:rPr>
              <a:t>minimizing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the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stucture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size</a:t>
            </a:r>
            <a:r>
              <a:rPr lang="de-AT" sz="2000" dirty="0">
                <a:latin typeface="Aeonik" panose="020B0503030300000000" pitchFamily="34" charset="0"/>
              </a:rPr>
              <a:t> – </a:t>
            </a:r>
            <a:r>
              <a:rPr lang="de-AT" sz="2000" dirty="0" err="1">
                <a:latin typeface="Aeonik" panose="020B0503030300000000" pitchFamily="34" charset="0"/>
              </a:rPr>
              <a:t>increasing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capacity</a:t>
            </a:r>
            <a:endParaRPr lang="de-AT" sz="2000" dirty="0">
              <a:latin typeface="Aeonik" panose="020B0503030300000000" pitchFamily="34" charset="0"/>
            </a:endParaRPr>
          </a:p>
          <a:p>
            <a:r>
              <a:rPr lang="de-AT" sz="2000" dirty="0">
                <a:latin typeface="Aeonik" panose="020B0503030300000000" pitchFamily="34" charset="0"/>
              </a:rPr>
              <a:t>	# </a:t>
            </a:r>
            <a:r>
              <a:rPr lang="de-AT" sz="2000" dirty="0" err="1">
                <a:latin typeface="Aeonik" panose="020B0503030300000000" pitchFamily="34" charset="0"/>
              </a:rPr>
              <a:t>write</a:t>
            </a:r>
            <a:r>
              <a:rPr lang="de-AT" sz="2000" dirty="0">
                <a:latin typeface="Aeonik" panose="020B0503030300000000" pitchFamily="34" charset="0"/>
              </a:rPr>
              <a:t>/</a:t>
            </a:r>
            <a:r>
              <a:rPr lang="de-AT" sz="2000" dirty="0" err="1">
                <a:latin typeface="Aeonik" panose="020B0503030300000000" pitchFamily="34" charset="0"/>
              </a:rPr>
              <a:t>read</a:t>
            </a:r>
            <a:r>
              <a:rPr lang="de-AT" sz="2000" dirty="0">
                <a:latin typeface="Aeonik" panose="020B0503030300000000" pitchFamily="34" charset="0"/>
              </a:rPr>
              <a:t> GB </a:t>
            </a:r>
            <a:r>
              <a:rPr lang="de-AT" sz="2000" dirty="0" err="1">
                <a:latin typeface="Aeonik" panose="020B0503030300000000" pitchFamily="34" charset="0"/>
              </a:rPr>
              <a:t>data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sheets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with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customer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data</a:t>
            </a:r>
            <a:r>
              <a:rPr lang="de-AT" sz="2000" dirty="0">
                <a:latin typeface="Aeonik" panose="020B0503030300000000" pitchFamily="34" charset="0"/>
              </a:rPr>
              <a:t>, </a:t>
            </a:r>
            <a:r>
              <a:rPr lang="de-AT" sz="2000" dirty="0" err="1">
                <a:latin typeface="Aeonik" panose="020B0503030300000000" pitchFamily="34" charset="0"/>
              </a:rPr>
              <a:t>write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entire</a:t>
            </a:r>
            <a:r>
              <a:rPr lang="de-AT" sz="2000" dirty="0">
                <a:latin typeface="Aeonik" panose="020B0503030300000000" pitchFamily="34" charset="0"/>
              </a:rPr>
              <a:t> TB </a:t>
            </a:r>
            <a:r>
              <a:rPr lang="de-AT" sz="2000" dirty="0" err="1">
                <a:latin typeface="Aeonik" panose="020B0503030300000000" pitchFamily="34" charset="0"/>
              </a:rPr>
              <a:t>cartridges</a:t>
            </a:r>
            <a:endParaRPr lang="de-AT" sz="2000" dirty="0">
              <a:latin typeface="Aeonik" panose="020B0503030300000000" pitchFamily="34" charset="0"/>
            </a:endParaRPr>
          </a:p>
          <a:p>
            <a:endParaRPr lang="de-AT" sz="2000" dirty="0">
              <a:latin typeface="Aeonik" panose="020B0503030300000000" pitchFamily="34" charset="0"/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A3AE301-570A-7B38-B90F-42165D082346}"/>
              </a:ext>
            </a:extLst>
          </p:cNvPr>
          <p:cNvSpPr txBox="1">
            <a:spLocks/>
          </p:cNvSpPr>
          <p:nvPr/>
        </p:nvSpPr>
        <p:spPr>
          <a:xfrm>
            <a:off x="11208701" y="6444056"/>
            <a:ext cx="453711" cy="25477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00000000-1234-1234-1234-123412341234}" type="slidenum">
              <a:rPr lang="en-US" sz="1200" smtClean="0">
                <a:solidFill>
                  <a:prstClr val="white">
                    <a:lumMod val="65000"/>
                  </a:prstClr>
                </a:solidFill>
                <a:latin typeface="Aeonik Light" panose="020B0403030300000000" pitchFamily="34" charset="0"/>
                <a:cs typeface="Calibri" panose="020F0502020204030204" pitchFamily="34" charset="0"/>
              </a:rPr>
              <a:pPr algn="r">
                <a:defRPr/>
              </a:pPr>
              <a:t>19</a:t>
            </a:fld>
            <a:endParaRPr lang="en-US" sz="1200" dirty="0">
              <a:solidFill>
                <a:prstClr val="white">
                  <a:lumMod val="65000"/>
                </a:prstClr>
              </a:solidFill>
              <a:latin typeface="Aeonik Light" panose="020B0403030300000000" pitchFamily="34" charset="0"/>
              <a:cs typeface="Calibri" panose="020F0502020204030204" pitchFamily="34" charset="0"/>
            </a:endParaRPr>
          </a:p>
        </p:txBody>
      </p:sp>
      <p:sp>
        <p:nvSpPr>
          <p:cNvPr id="3" name="Datumsplatzhalter 6">
            <a:extLst>
              <a:ext uri="{FF2B5EF4-FFF2-40B4-BE49-F238E27FC236}">
                <a16:creationId xmlns:a16="http://schemas.microsoft.com/office/drawing/2014/main" id="{9C6A1D27-BE16-730F-849C-BA602E068899}"/>
              </a:ext>
            </a:extLst>
          </p:cNvPr>
          <p:cNvSpPr txBox="1">
            <a:spLocks/>
          </p:cNvSpPr>
          <p:nvPr/>
        </p:nvSpPr>
        <p:spPr>
          <a:xfrm>
            <a:off x="409722" y="6441504"/>
            <a:ext cx="2234660" cy="254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none" strike="noStrike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© 2025 </a:t>
            </a:r>
            <a:r>
              <a:rPr lang="en-US" u="none" strike="noStrike" dirty="0" err="1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www.cerabyte.com</a:t>
            </a:r>
            <a:endParaRPr lang="de-DE" dirty="0">
              <a:solidFill>
                <a:schemeClr val="bg1">
                  <a:lumMod val="50000"/>
                </a:schemeClr>
              </a:solidFill>
              <a:latin typeface="Aeonik Light" panose="020B0403030300000000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A0439A0-27D6-9DBE-B30C-D77AFE3A9B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0194" y="342658"/>
            <a:ext cx="517923" cy="24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055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2">
            <a:extLst>
              <a:ext uri="{FF2B5EF4-FFF2-40B4-BE49-F238E27FC236}">
                <a16:creationId xmlns:a16="http://schemas.microsoft.com/office/drawing/2014/main" id="{156F5445-A694-0D1E-46EA-3BA452CFF53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97277" y="138559"/>
            <a:ext cx="105974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0" i="0" dirty="0">
                <a:solidFill>
                  <a:srgbClr val="001D35"/>
                </a:solidFill>
                <a:effectLst/>
                <a:latin typeface="Aeonik" panose="020B0503030300000000" pitchFamily="34" charset="0"/>
              </a:rPr>
              <a:t>CERN's tape library is the world's largest archive of scientific data 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eonik" panose="020B0503030300000000" pitchFamily="34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391FE72B-61E9-C3E6-9064-96CCBBF7C6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0" y="774794"/>
            <a:ext cx="12192000" cy="608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9573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C3BE63-55E6-20BA-5F26-D467179647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463131EC-7B2F-9F25-04B2-894185B15F33}"/>
              </a:ext>
            </a:extLst>
          </p:cNvPr>
          <p:cNvSpPr txBox="1"/>
          <p:nvPr/>
        </p:nvSpPr>
        <p:spPr>
          <a:xfrm>
            <a:off x="566162" y="70529"/>
            <a:ext cx="11845766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600" b="1" dirty="0">
                <a:latin typeface="Aeonik" panose="020B0503030300000000" pitchFamily="34" charset="0"/>
              </a:rPr>
              <a:t>Early Access </a:t>
            </a:r>
            <a:r>
              <a:rPr lang="de-AT" sz="2800" b="1" dirty="0" err="1">
                <a:latin typeface="Aeonik" panose="020B0503030300000000" pitchFamily="34" charset="0"/>
              </a:rPr>
              <a:t>From</a:t>
            </a:r>
            <a:r>
              <a:rPr lang="de-AT" sz="2800" b="1" dirty="0">
                <a:latin typeface="Aeonik" panose="020B0503030300000000" pitchFamily="34" charset="0"/>
              </a:rPr>
              <a:t> Prototype </a:t>
            </a:r>
            <a:r>
              <a:rPr lang="de-AT" sz="2800" b="1" dirty="0" err="1">
                <a:latin typeface="Aeonik" panose="020B0503030300000000" pitchFamily="34" charset="0"/>
              </a:rPr>
              <a:t>to</a:t>
            </a:r>
            <a:r>
              <a:rPr lang="de-AT" sz="2800" b="1" dirty="0">
                <a:latin typeface="Aeonik" panose="020B0503030300000000" pitchFamily="34" charset="0"/>
              </a:rPr>
              <a:t> </a:t>
            </a:r>
            <a:r>
              <a:rPr lang="de-AT" sz="2800" b="1" dirty="0" err="1">
                <a:latin typeface="Aeonik" panose="020B0503030300000000" pitchFamily="34" charset="0"/>
              </a:rPr>
              <a:t>Product</a:t>
            </a:r>
            <a:endParaRPr lang="de-AT" sz="2800" b="1" dirty="0">
              <a:latin typeface="Aeonik" panose="020B0503030300000000" pitchFamily="34" charset="0"/>
            </a:endParaRPr>
          </a:p>
          <a:p>
            <a:endParaRPr lang="de-AT" sz="3200" b="1" dirty="0">
              <a:latin typeface="Aeonik" panose="020B0503030300000000" pitchFamily="34" charset="0"/>
            </a:endParaRPr>
          </a:p>
          <a:p>
            <a:r>
              <a:rPr lang="de-AT" sz="2400" b="1" dirty="0">
                <a:latin typeface="Aeonik" panose="020B0503030300000000" pitchFamily="34" charset="0"/>
              </a:rPr>
              <a:t>2023 	</a:t>
            </a:r>
            <a:r>
              <a:rPr lang="de-AT" sz="2000" dirty="0">
                <a:latin typeface="Aeonik" panose="020B0503030300000000" pitchFamily="34" charset="0"/>
              </a:rPr>
              <a:t>#</a:t>
            </a:r>
            <a:r>
              <a:rPr lang="de-AT" sz="2400" b="1" dirty="0">
                <a:latin typeface="Aeonik" panose="020B0503030300000000" pitchFamily="34" charset="0"/>
              </a:rPr>
              <a:t> </a:t>
            </a:r>
            <a:r>
              <a:rPr lang="de-AT" sz="2000" dirty="0">
                <a:latin typeface="Aeonik" panose="020B0503030300000000" pitchFamily="34" charset="0"/>
              </a:rPr>
              <a:t>end-</a:t>
            </a:r>
            <a:r>
              <a:rPr lang="de-AT" sz="2000" dirty="0" err="1">
                <a:latin typeface="Aeonik" panose="020B0503030300000000" pitchFamily="34" charset="0"/>
              </a:rPr>
              <a:t>to</a:t>
            </a:r>
            <a:r>
              <a:rPr lang="de-AT" sz="2000" dirty="0">
                <a:latin typeface="Aeonik" panose="020B0503030300000000" pitchFamily="34" charset="0"/>
              </a:rPr>
              <a:t>-end</a:t>
            </a:r>
            <a:r>
              <a:rPr lang="de-AT" sz="2400" b="1" dirty="0">
                <a:latin typeface="Aeonik" panose="020B0503030300000000" pitchFamily="34" charset="0"/>
              </a:rPr>
              <a:t> </a:t>
            </a:r>
            <a:r>
              <a:rPr lang="de-AT" sz="2000" dirty="0">
                <a:latin typeface="Aeonik" panose="020B0503030300000000" pitchFamily="34" charset="0"/>
              </a:rPr>
              <a:t>prototype </a:t>
            </a:r>
            <a:r>
              <a:rPr lang="de-AT" sz="2000" dirty="0" err="1">
                <a:latin typeface="Aeonik" panose="020B0503030300000000" pitchFamily="34" charset="0"/>
              </a:rPr>
              <a:t>built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from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components</a:t>
            </a:r>
            <a:r>
              <a:rPr lang="de-AT" sz="2000" dirty="0">
                <a:latin typeface="Aeonik" panose="020B0503030300000000" pitchFamily="34" charset="0"/>
              </a:rPr>
              <a:t> off-</a:t>
            </a:r>
            <a:r>
              <a:rPr lang="de-AT" sz="2000" dirty="0" err="1">
                <a:latin typeface="Aeonik" panose="020B0503030300000000" pitchFamily="34" charset="0"/>
              </a:rPr>
              <a:t>the</a:t>
            </a:r>
            <a:r>
              <a:rPr lang="de-AT" sz="2000" dirty="0">
                <a:latin typeface="Aeonik" panose="020B0503030300000000" pitchFamily="34" charset="0"/>
              </a:rPr>
              <a:t>-</a:t>
            </a:r>
            <a:r>
              <a:rPr lang="de-AT" sz="2000" dirty="0" err="1">
                <a:latin typeface="Aeonik" panose="020B0503030300000000" pitchFamily="34" charset="0"/>
              </a:rPr>
              <a:t>shelf</a:t>
            </a:r>
            <a:r>
              <a:rPr lang="de-AT" sz="2000" dirty="0">
                <a:latin typeface="Aeonik" panose="020B0503030300000000" pitchFamily="34" charset="0"/>
              </a:rPr>
              <a:t>, QR </a:t>
            </a:r>
            <a:r>
              <a:rPr lang="de-AT" sz="2000" dirty="0" err="1">
                <a:latin typeface="Aeonik" panose="020B0503030300000000" pitchFamily="34" charset="0"/>
              </a:rPr>
              <a:t>codes</a:t>
            </a:r>
            <a:r>
              <a:rPr lang="de-AT" sz="2000" dirty="0">
                <a:latin typeface="Aeonik" panose="020B0503030300000000" pitchFamily="34" charset="0"/>
              </a:rPr>
              <a:t>, FPGA </a:t>
            </a:r>
          </a:p>
          <a:p>
            <a:r>
              <a:rPr lang="de-AT" sz="2000" dirty="0">
                <a:latin typeface="Aeonik" panose="020B0503030300000000" pitchFamily="34" charset="0"/>
              </a:rPr>
              <a:t>	# quick </a:t>
            </a:r>
            <a:r>
              <a:rPr lang="de-AT" sz="2000" dirty="0" err="1">
                <a:latin typeface="Aeonik" panose="020B0503030300000000" pitchFamily="34" charset="0"/>
              </a:rPr>
              <a:t>feasibility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demo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for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system</a:t>
            </a:r>
            <a:r>
              <a:rPr lang="de-AT" sz="2000" dirty="0">
                <a:latin typeface="Aeonik" panose="020B0503030300000000" pitchFamily="34" charset="0"/>
              </a:rPr>
              <a:t> and </a:t>
            </a:r>
            <a:r>
              <a:rPr lang="de-AT" sz="2000" dirty="0" err="1">
                <a:latin typeface="Aeonik" panose="020B0503030300000000" pitchFamily="34" charset="0"/>
              </a:rPr>
              <a:t>media</a:t>
            </a:r>
            <a:endParaRPr lang="de-AT" sz="2000" dirty="0">
              <a:latin typeface="Aeonik" panose="020B0503030300000000" pitchFamily="34" charset="0"/>
            </a:endParaRPr>
          </a:p>
          <a:p>
            <a:r>
              <a:rPr lang="de-AT" sz="2000" dirty="0">
                <a:latin typeface="Aeonik" panose="020B0503030300000000" pitchFamily="34" charset="0"/>
              </a:rPr>
              <a:t>	# limited </a:t>
            </a:r>
            <a:r>
              <a:rPr lang="de-AT" sz="2000" dirty="0" err="1">
                <a:latin typeface="Aeonik" panose="020B0503030300000000" pitchFamily="34" charset="0"/>
              </a:rPr>
              <a:t>compatibility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between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components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prevents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acceleration</a:t>
            </a:r>
            <a:endParaRPr lang="de-AT" sz="2400" dirty="0">
              <a:latin typeface="Aeonik" panose="020B0503030300000000" pitchFamily="34" charset="0"/>
            </a:endParaRPr>
          </a:p>
          <a:p>
            <a:endParaRPr lang="de-AT" sz="2400" b="1" dirty="0">
              <a:latin typeface="Aeonik" panose="020B0503030300000000" pitchFamily="34" charset="0"/>
            </a:endParaRPr>
          </a:p>
          <a:p>
            <a:r>
              <a:rPr lang="de-AT" sz="2400" b="1" dirty="0">
                <a:latin typeface="Aeonik" panose="020B0503030300000000" pitchFamily="34" charset="0"/>
              </a:rPr>
              <a:t>2024 	</a:t>
            </a:r>
            <a:r>
              <a:rPr lang="de-AT" sz="2000" dirty="0">
                <a:latin typeface="Aeonik" panose="020B0503030300000000" pitchFamily="34" charset="0"/>
              </a:rPr>
              <a:t>#</a:t>
            </a:r>
            <a:r>
              <a:rPr lang="de-AT" sz="2400" b="1" dirty="0">
                <a:latin typeface="Aeonik" panose="020B0503030300000000" pitchFamily="34" charset="0"/>
              </a:rPr>
              <a:t> </a:t>
            </a:r>
            <a:r>
              <a:rPr lang="de-AT" sz="2000" dirty="0">
                <a:latin typeface="Aeonik" panose="020B0503030300000000" pitchFamily="34" charset="0"/>
              </a:rPr>
              <a:t>design </a:t>
            </a:r>
            <a:r>
              <a:rPr lang="de-AT" sz="2000" dirty="0" err="1">
                <a:latin typeface="Aeonik" panose="020B0503030300000000" pitchFamily="34" charset="0"/>
              </a:rPr>
              <a:t>custom-tailored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components</a:t>
            </a:r>
            <a:r>
              <a:rPr lang="de-AT" sz="2000" dirty="0">
                <a:latin typeface="Aeonik" panose="020B0503030300000000" pitchFamily="34" charset="0"/>
              </a:rPr>
              <a:t> : </a:t>
            </a:r>
            <a:r>
              <a:rPr lang="de-AT" sz="2000" dirty="0" err="1">
                <a:latin typeface="Aeonik" panose="020B0503030300000000" pitchFamily="34" charset="0"/>
              </a:rPr>
              <a:t>align</a:t>
            </a:r>
            <a:r>
              <a:rPr lang="de-AT" sz="2000" dirty="0">
                <a:latin typeface="Aeonik" panose="020B0503030300000000" pitchFamily="34" charset="0"/>
              </a:rPr>
              <a:t> DMD framerate </a:t>
            </a:r>
            <a:r>
              <a:rPr lang="de-AT" sz="2000" dirty="0" err="1">
                <a:latin typeface="Aeonik" panose="020B0503030300000000" pitchFamily="34" charset="0"/>
              </a:rPr>
              <a:t>with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laser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pulserate</a:t>
            </a:r>
            <a:endParaRPr lang="de-AT" sz="2000" dirty="0">
              <a:latin typeface="Aeonik" panose="020B0503030300000000" pitchFamily="34" charset="0"/>
            </a:endParaRPr>
          </a:p>
          <a:p>
            <a:r>
              <a:rPr lang="de-AT" sz="2000" dirty="0">
                <a:latin typeface="Aeonik" panose="020B0503030300000000" pitchFamily="34" charset="0"/>
              </a:rPr>
              <a:t>	# DMD </a:t>
            </a:r>
            <a:r>
              <a:rPr lang="de-AT" sz="2000" dirty="0" err="1">
                <a:latin typeface="Aeonik" panose="020B0503030300000000" pitchFamily="34" charset="0"/>
              </a:rPr>
              <a:t>for</a:t>
            </a:r>
            <a:r>
              <a:rPr lang="de-AT" sz="2000" dirty="0">
                <a:latin typeface="Aeonik" panose="020B0503030300000000" pitchFamily="34" charset="0"/>
              </a:rPr>
              <a:t> UV light </a:t>
            </a:r>
            <a:r>
              <a:rPr lang="de-AT" sz="2000" dirty="0" err="1">
                <a:latin typeface="Aeonik" panose="020B0503030300000000" pitchFamily="34" charset="0"/>
              </a:rPr>
              <a:t>for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smaller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structures</a:t>
            </a:r>
            <a:r>
              <a:rPr lang="de-AT" sz="2000" dirty="0">
                <a:latin typeface="Aeonik" panose="020B0503030300000000" pitchFamily="34" charset="0"/>
              </a:rPr>
              <a:t>/</a:t>
            </a:r>
            <a:r>
              <a:rPr lang="de-AT" sz="2000" dirty="0" err="1">
                <a:latin typeface="Aeonik" panose="020B0503030300000000" pitchFamily="34" charset="0"/>
              </a:rPr>
              <a:t>higher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density</a:t>
            </a:r>
            <a:endParaRPr lang="de-AT" sz="2000" dirty="0">
              <a:latin typeface="Aeonik" panose="020B0503030300000000" pitchFamily="34" charset="0"/>
            </a:endParaRPr>
          </a:p>
          <a:p>
            <a:r>
              <a:rPr lang="de-AT" sz="2000" dirty="0">
                <a:latin typeface="Aeonik" panose="020B0503030300000000" pitchFamily="34" charset="0"/>
              </a:rPr>
              <a:t>	# Create </a:t>
            </a:r>
            <a:r>
              <a:rPr lang="de-AT" sz="2000" dirty="0" err="1">
                <a:latin typeface="Aeonik" panose="020B0503030300000000" pitchFamily="34" charset="0"/>
              </a:rPr>
              <a:t>efficient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data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matrix</a:t>
            </a:r>
            <a:endParaRPr lang="de-AT" sz="2000" dirty="0">
              <a:latin typeface="Aeonik" panose="020B0503030300000000" pitchFamily="34" charset="0"/>
            </a:endParaRPr>
          </a:p>
          <a:p>
            <a:r>
              <a:rPr lang="de-AT" sz="2000" dirty="0">
                <a:latin typeface="Aeonik" panose="020B0503030300000000" pitchFamily="34" charset="0"/>
              </a:rPr>
              <a:t>	# </a:t>
            </a:r>
            <a:r>
              <a:rPr lang="de-AT" sz="2000" dirty="0" err="1">
                <a:latin typeface="Aeonik" panose="020B0503030300000000" pitchFamily="34" charset="0"/>
              </a:rPr>
              <a:t>handling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of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media</a:t>
            </a:r>
            <a:endParaRPr lang="de-AT" sz="2000" dirty="0">
              <a:latin typeface="Aeonik" panose="020B0503030300000000" pitchFamily="34" charset="0"/>
            </a:endParaRPr>
          </a:p>
          <a:p>
            <a:endParaRPr lang="de-AT" sz="2000" dirty="0">
              <a:latin typeface="Aeonik" panose="020B0503030300000000" pitchFamily="34" charset="0"/>
            </a:endParaRPr>
          </a:p>
          <a:p>
            <a:r>
              <a:rPr lang="de-AT" sz="2400" b="1" dirty="0">
                <a:latin typeface="Aeonik" panose="020B0503030300000000" pitchFamily="34" charset="0"/>
              </a:rPr>
              <a:t>2025</a:t>
            </a:r>
            <a:r>
              <a:rPr lang="de-AT" sz="2000" dirty="0">
                <a:latin typeface="Aeonik" panose="020B0503030300000000" pitchFamily="34" charset="0"/>
              </a:rPr>
              <a:t> 	# </a:t>
            </a:r>
            <a:r>
              <a:rPr lang="de-AT" sz="2000" dirty="0" err="1">
                <a:latin typeface="Aeonik" panose="020B0503030300000000" pitchFamily="34" charset="0"/>
              </a:rPr>
              <a:t>reliability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test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runs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to</a:t>
            </a:r>
            <a:r>
              <a:rPr lang="de-AT" sz="2000" dirty="0">
                <a:latin typeface="Aeonik" panose="020B0503030300000000" pitchFamily="34" charset="0"/>
              </a:rPr>
              <a:t> find optimal </a:t>
            </a:r>
            <a:r>
              <a:rPr lang="de-AT" sz="2000" dirty="0" err="1">
                <a:latin typeface="Aeonik" panose="020B0503030300000000" pitchFamily="34" charset="0"/>
              </a:rPr>
              <a:t>overhead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for</a:t>
            </a:r>
            <a:r>
              <a:rPr lang="de-AT" sz="2000" dirty="0">
                <a:latin typeface="Aeonik" panose="020B0503030300000000" pitchFamily="34" charset="0"/>
              </a:rPr>
              <a:t> EC, </a:t>
            </a:r>
            <a:r>
              <a:rPr lang="de-AT" sz="2000" dirty="0" err="1">
                <a:latin typeface="Aeonik" panose="020B0503030300000000" pitchFamily="34" charset="0"/>
              </a:rPr>
              <a:t>processing</a:t>
            </a:r>
            <a:r>
              <a:rPr lang="de-AT" sz="2000" dirty="0">
                <a:latin typeface="Aeonik" panose="020B0503030300000000" pitchFamily="34" charset="0"/>
              </a:rPr>
              <a:t> on CPU </a:t>
            </a:r>
            <a:r>
              <a:rPr lang="de-AT" sz="2000" dirty="0" err="1">
                <a:latin typeface="Aeonik" panose="020B0503030300000000" pitchFamily="34" charset="0"/>
              </a:rPr>
              <a:t>to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stay</a:t>
            </a:r>
            <a:r>
              <a:rPr lang="de-AT" sz="2000" dirty="0">
                <a:latin typeface="Aeonik" panose="020B0503030300000000" pitchFamily="34" charset="0"/>
              </a:rPr>
              <a:t> flexible (MB/s) </a:t>
            </a:r>
          </a:p>
          <a:p>
            <a:r>
              <a:rPr lang="de-AT" sz="2000" dirty="0">
                <a:latin typeface="Aeonik" panose="020B0503030300000000" pitchFamily="34" charset="0"/>
              </a:rPr>
              <a:t>	# </a:t>
            </a:r>
            <a:r>
              <a:rPr lang="de-AT" sz="2000" dirty="0" err="1">
                <a:latin typeface="Aeonik" panose="020B0503030300000000" pitchFamily="34" charset="0"/>
              </a:rPr>
              <a:t>minimizing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the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stucture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size</a:t>
            </a:r>
            <a:r>
              <a:rPr lang="de-AT" sz="2000" dirty="0">
                <a:latin typeface="Aeonik" panose="020B0503030300000000" pitchFamily="34" charset="0"/>
              </a:rPr>
              <a:t> – </a:t>
            </a:r>
            <a:r>
              <a:rPr lang="de-AT" sz="2000" dirty="0" err="1">
                <a:latin typeface="Aeonik" panose="020B0503030300000000" pitchFamily="34" charset="0"/>
              </a:rPr>
              <a:t>increasing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capacity</a:t>
            </a:r>
            <a:endParaRPr lang="de-AT" sz="2000" dirty="0">
              <a:latin typeface="Aeonik" panose="020B0503030300000000" pitchFamily="34" charset="0"/>
            </a:endParaRPr>
          </a:p>
          <a:p>
            <a:r>
              <a:rPr lang="de-AT" sz="2000" dirty="0">
                <a:latin typeface="Aeonik" panose="020B0503030300000000" pitchFamily="34" charset="0"/>
              </a:rPr>
              <a:t>	# </a:t>
            </a:r>
            <a:r>
              <a:rPr lang="de-AT" sz="2000" dirty="0" err="1">
                <a:latin typeface="Aeonik" panose="020B0503030300000000" pitchFamily="34" charset="0"/>
              </a:rPr>
              <a:t>write</a:t>
            </a:r>
            <a:r>
              <a:rPr lang="de-AT" sz="2000" dirty="0">
                <a:latin typeface="Aeonik" panose="020B0503030300000000" pitchFamily="34" charset="0"/>
              </a:rPr>
              <a:t>/</a:t>
            </a:r>
            <a:r>
              <a:rPr lang="de-AT" sz="2000" dirty="0" err="1">
                <a:latin typeface="Aeonik" panose="020B0503030300000000" pitchFamily="34" charset="0"/>
              </a:rPr>
              <a:t>read</a:t>
            </a:r>
            <a:r>
              <a:rPr lang="de-AT" sz="2000" dirty="0">
                <a:latin typeface="Aeonik" panose="020B0503030300000000" pitchFamily="34" charset="0"/>
              </a:rPr>
              <a:t> GB </a:t>
            </a:r>
            <a:r>
              <a:rPr lang="de-AT" sz="2000" dirty="0" err="1">
                <a:latin typeface="Aeonik" panose="020B0503030300000000" pitchFamily="34" charset="0"/>
              </a:rPr>
              <a:t>data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sheets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with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customer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data</a:t>
            </a:r>
            <a:r>
              <a:rPr lang="de-AT" sz="2000" dirty="0">
                <a:latin typeface="Aeonik" panose="020B0503030300000000" pitchFamily="34" charset="0"/>
              </a:rPr>
              <a:t>, </a:t>
            </a:r>
            <a:r>
              <a:rPr lang="de-AT" sz="2000" dirty="0" err="1">
                <a:latin typeface="Aeonik" panose="020B0503030300000000" pitchFamily="34" charset="0"/>
              </a:rPr>
              <a:t>write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entire</a:t>
            </a:r>
            <a:r>
              <a:rPr lang="de-AT" sz="2000" dirty="0">
                <a:latin typeface="Aeonik" panose="020B0503030300000000" pitchFamily="34" charset="0"/>
              </a:rPr>
              <a:t> TB </a:t>
            </a:r>
            <a:r>
              <a:rPr lang="de-AT" sz="2000" dirty="0" err="1">
                <a:latin typeface="Aeonik" panose="020B0503030300000000" pitchFamily="34" charset="0"/>
              </a:rPr>
              <a:t>cartridges</a:t>
            </a:r>
            <a:endParaRPr lang="de-AT" sz="2000" dirty="0">
              <a:latin typeface="Aeonik" panose="020B0503030300000000" pitchFamily="34" charset="0"/>
            </a:endParaRPr>
          </a:p>
          <a:p>
            <a:endParaRPr lang="de-AT" sz="2000" dirty="0">
              <a:latin typeface="Aeonik" panose="020B0503030300000000" pitchFamily="34" charset="0"/>
            </a:endParaRPr>
          </a:p>
          <a:p>
            <a:r>
              <a:rPr lang="de-AT" sz="2400" b="1" dirty="0">
                <a:latin typeface="Aeonik" panose="020B0503030300000000" pitchFamily="34" charset="0"/>
              </a:rPr>
              <a:t>2026</a:t>
            </a:r>
            <a:r>
              <a:rPr lang="de-AT" sz="2000" dirty="0">
                <a:latin typeface="Aeonik" panose="020B0503030300000000" pitchFamily="34" charset="0"/>
              </a:rPr>
              <a:t>	# </a:t>
            </a:r>
            <a:r>
              <a:rPr lang="de-AT" sz="2000" dirty="0" err="1">
                <a:latin typeface="Aeonik" panose="020B0503030300000000" pitchFamily="34" charset="0"/>
              </a:rPr>
              <a:t>speed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up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reading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with</a:t>
            </a:r>
            <a:r>
              <a:rPr lang="de-AT" sz="2000" dirty="0">
                <a:latin typeface="Aeonik" panose="020B0503030300000000" pitchFamily="34" charset="0"/>
              </a:rPr>
              <a:t> FPGA/ASIC 100+MB/s</a:t>
            </a:r>
          </a:p>
          <a:p>
            <a:r>
              <a:rPr lang="de-AT" sz="2000" dirty="0">
                <a:latin typeface="Aeonik" panose="020B0503030300000000" pitchFamily="34" charset="0"/>
              </a:rPr>
              <a:t>	# </a:t>
            </a:r>
            <a:r>
              <a:rPr lang="de-AT" sz="2000" dirty="0" err="1">
                <a:latin typeface="Aeonik" panose="020B0503030300000000" pitchFamily="34" charset="0"/>
              </a:rPr>
              <a:t>shipping</a:t>
            </a:r>
            <a:r>
              <a:rPr lang="de-AT" sz="2000" dirty="0">
                <a:latin typeface="Aeonik" panose="020B0503030300000000" pitchFamily="34" charset="0"/>
              </a:rPr>
              <a:t> 1000 </a:t>
            </a:r>
            <a:r>
              <a:rPr lang="de-AT" sz="2000" dirty="0" err="1">
                <a:latin typeface="Aeonik" panose="020B0503030300000000" pitchFamily="34" charset="0"/>
              </a:rPr>
              <a:t>slot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library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systems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with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reading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unit</a:t>
            </a:r>
            <a:endParaRPr lang="de-AT" sz="2000" dirty="0">
              <a:latin typeface="Aeonik" panose="020B0503030300000000" pitchFamily="34" charset="0"/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8DDDC36-DF5A-B507-50CD-075CA2FC0DEC}"/>
              </a:ext>
            </a:extLst>
          </p:cNvPr>
          <p:cNvSpPr txBox="1">
            <a:spLocks/>
          </p:cNvSpPr>
          <p:nvPr/>
        </p:nvSpPr>
        <p:spPr>
          <a:xfrm>
            <a:off x="11208701" y="6444056"/>
            <a:ext cx="453711" cy="25477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00000000-1234-1234-1234-123412341234}" type="slidenum">
              <a:rPr lang="en-US" sz="1200" smtClean="0">
                <a:solidFill>
                  <a:prstClr val="white">
                    <a:lumMod val="65000"/>
                  </a:prstClr>
                </a:solidFill>
                <a:latin typeface="Aeonik Light" panose="020B0403030300000000" pitchFamily="34" charset="0"/>
                <a:cs typeface="Calibri" panose="020F0502020204030204" pitchFamily="34" charset="0"/>
              </a:rPr>
              <a:pPr algn="r">
                <a:defRPr/>
              </a:pPr>
              <a:t>20</a:t>
            </a:fld>
            <a:endParaRPr lang="en-US" sz="1200" dirty="0">
              <a:solidFill>
                <a:prstClr val="white">
                  <a:lumMod val="65000"/>
                </a:prstClr>
              </a:solidFill>
              <a:latin typeface="Aeonik Light" panose="020B0403030300000000" pitchFamily="34" charset="0"/>
              <a:cs typeface="Calibri" panose="020F0502020204030204" pitchFamily="34" charset="0"/>
            </a:endParaRPr>
          </a:p>
        </p:txBody>
      </p:sp>
      <p:sp>
        <p:nvSpPr>
          <p:cNvPr id="3" name="Datumsplatzhalter 6">
            <a:extLst>
              <a:ext uri="{FF2B5EF4-FFF2-40B4-BE49-F238E27FC236}">
                <a16:creationId xmlns:a16="http://schemas.microsoft.com/office/drawing/2014/main" id="{D1F68056-5FDE-5D4D-1D96-D8280D4F8083}"/>
              </a:ext>
            </a:extLst>
          </p:cNvPr>
          <p:cNvSpPr txBox="1">
            <a:spLocks/>
          </p:cNvSpPr>
          <p:nvPr/>
        </p:nvSpPr>
        <p:spPr>
          <a:xfrm>
            <a:off x="409722" y="6441504"/>
            <a:ext cx="2234660" cy="254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none" strike="noStrike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© 2025 </a:t>
            </a:r>
            <a:r>
              <a:rPr lang="en-US" u="none" strike="noStrike" dirty="0" err="1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www.cerabyte.com</a:t>
            </a:r>
            <a:endParaRPr lang="de-DE" dirty="0">
              <a:solidFill>
                <a:schemeClr val="bg1">
                  <a:lumMod val="50000"/>
                </a:schemeClr>
              </a:solidFill>
              <a:latin typeface="Aeonik Light" panose="020B0403030300000000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27E5D09-FBF1-43C0-E07A-04E54B6568D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0194" y="342658"/>
            <a:ext cx="517923" cy="24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4112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B5A4D2-6D1C-CC11-C2BB-371636D67E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90389CB0-E629-E28F-186C-289D03C32EB3}"/>
              </a:ext>
            </a:extLst>
          </p:cNvPr>
          <p:cNvSpPr txBox="1"/>
          <p:nvPr/>
        </p:nvSpPr>
        <p:spPr>
          <a:xfrm>
            <a:off x="849267" y="162258"/>
            <a:ext cx="667407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b="1">
                <a:latin typeface="Aeonik" panose="020B0503030300000000" pitchFamily="34" charset="0"/>
              </a:rPr>
              <a:t>Data from LHC: stored forever.</a:t>
            </a:r>
            <a:endParaRPr lang="de-AT">
              <a:latin typeface="Aeonik" panose="020B0503030300000000" pitchFamily="34" charset="0"/>
            </a:endParaRPr>
          </a:p>
          <a:p>
            <a:r>
              <a:rPr lang="de-AT" sz="2000">
                <a:latin typeface="Aeonik" panose="020B0503030300000000" pitchFamily="34" charset="0"/>
              </a:rPr>
              <a:t>Looking with new insights into old data</a:t>
            </a:r>
          </a:p>
          <a:p>
            <a:endParaRPr lang="de-AT" sz="2000">
              <a:latin typeface="Aeonik" panose="020B0503030300000000" pitchFamily="34" charset="0"/>
            </a:endParaRPr>
          </a:p>
          <a:p>
            <a:endParaRPr lang="de-AT" sz="2400" b="1">
              <a:solidFill>
                <a:srgbClr val="2407FD"/>
              </a:solidFill>
              <a:latin typeface="Aeonik" panose="020B0503030300000000" pitchFamily="34" charset="0"/>
            </a:endParaRPr>
          </a:p>
          <a:p>
            <a:r>
              <a:rPr lang="de-AT" sz="2400" b="1">
                <a:solidFill>
                  <a:srgbClr val="2407FD"/>
                </a:solidFill>
                <a:latin typeface="Aeonik" panose="020B0503030300000000" pitchFamily="34" charset="0"/>
              </a:rPr>
              <a:t>Digital long-term preservation with Cerabyte</a:t>
            </a:r>
          </a:p>
          <a:p>
            <a:endParaRPr lang="de-AT" sz="2000">
              <a:latin typeface="Aeonik" panose="020B0503030300000000" pitchFamily="34" charset="0"/>
            </a:endParaRPr>
          </a:p>
          <a:p>
            <a:r>
              <a:rPr lang="de-AT" sz="2000">
                <a:latin typeface="Aeonik" panose="020B0503030300000000" pitchFamily="34" charset="0"/>
              </a:rPr>
              <a:t>One time media &amp; HW acquisition costs</a:t>
            </a:r>
          </a:p>
          <a:p>
            <a:endParaRPr lang="de-AT" sz="2000">
              <a:latin typeface="Aeonik" panose="020B0503030300000000" pitchFamily="34" charset="0"/>
            </a:endParaRPr>
          </a:p>
          <a:p>
            <a:r>
              <a:rPr lang="de-AT" sz="2000">
                <a:latin typeface="Aeonik" panose="020B0503030300000000" pitchFamily="34" charset="0"/>
              </a:rPr>
              <a:t>Unlimited media lifetime, WORF, cyber secure</a:t>
            </a:r>
          </a:p>
          <a:p>
            <a:endParaRPr lang="de-AT" sz="2000">
              <a:latin typeface="Aeonik" panose="020B0503030300000000" pitchFamily="34" charset="0"/>
            </a:endParaRPr>
          </a:p>
          <a:p>
            <a:r>
              <a:rPr lang="de-AT" sz="2000">
                <a:latin typeface="Aeonik" panose="020B0503030300000000" pitchFamily="34" charset="0"/>
              </a:rPr>
              <a:t>Unlimited data lifetime, no migration &amp; fixity checks</a:t>
            </a:r>
          </a:p>
          <a:p>
            <a:endParaRPr lang="de-AT" sz="2000">
              <a:latin typeface="Aeonik" panose="020B0503030300000000" pitchFamily="34" charset="0"/>
            </a:endParaRPr>
          </a:p>
          <a:p>
            <a:r>
              <a:rPr lang="de-AT" sz="2000">
                <a:latin typeface="Aeonik" panose="020B0503030300000000" pitchFamily="34" charset="0"/>
              </a:rPr>
              <a:t>No energy &amp; A/C, sustainable, recyclable</a:t>
            </a:r>
          </a:p>
          <a:p>
            <a:endParaRPr lang="de-AT" sz="2000">
              <a:latin typeface="Aeonik" panose="020B0503030300000000" pitchFamily="34" charset="0"/>
            </a:endParaRPr>
          </a:p>
          <a:p>
            <a:r>
              <a:rPr lang="de-AT" sz="2000">
                <a:latin typeface="Aeonik" panose="020B0503030300000000" pitchFamily="34" charset="0"/>
              </a:rPr>
              <a:t>Resistant to water, corrosion, heat, radiation, EMP</a:t>
            </a:r>
          </a:p>
          <a:p>
            <a:endParaRPr lang="de-AT" sz="2000">
              <a:latin typeface="Aeonik" panose="020B0503030300000000" pitchFamily="34" charset="0"/>
            </a:endParaRPr>
          </a:p>
          <a:p>
            <a:r>
              <a:rPr lang="de-AT" sz="2000">
                <a:latin typeface="Aeonik" panose="020B0503030300000000" pitchFamily="34" charset="0"/>
              </a:rPr>
              <a:t>Significantly lower TCO</a:t>
            </a:r>
          </a:p>
          <a:p>
            <a:r>
              <a:rPr lang="de-AT">
                <a:latin typeface="Aeonik" panose="020B0503030300000000" pitchFamily="34" charset="0"/>
              </a:rPr>
              <a:t> </a:t>
            </a:r>
            <a:endParaRPr lang="en-US">
              <a:latin typeface="Aeonik" panose="020B0503030300000000" pitchFamily="34" charset="0"/>
            </a:endParaRPr>
          </a:p>
        </p:txBody>
      </p:sp>
      <p:pic>
        <p:nvPicPr>
          <p:cNvPr id="2" name="Grafik 1" descr="Ein Bild, das Symbol, Schrift, Grafiken, Reihe enthält.&#10;&#10;Automatisch generierte Beschreibung">
            <a:extLst>
              <a:ext uri="{FF2B5EF4-FFF2-40B4-BE49-F238E27FC236}">
                <a16:creationId xmlns:a16="http://schemas.microsoft.com/office/drawing/2014/main" id="{F487271D-71DA-6FE6-6A23-EB4D8FF90C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9813" y="4199238"/>
            <a:ext cx="591888" cy="582101"/>
          </a:xfrm>
          <a:prstGeom prst="rect">
            <a:avLst/>
          </a:prstGeom>
        </p:spPr>
      </p:pic>
      <p:pic>
        <p:nvPicPr>
          <p:cNvPr id="5" name="Grafik 4" descr="Ein Bild, das Grafiken, Symbol, Schrift, Design enthält.&#10;&#10;Automatisch generierte Beschreibung">
            <a:extLst>
              <a:ext uri="{FF2B5EF4-FFF2-40B4-BE49-F238E27FC236}">
                <a16:creationId xmlns:a16="http://schemas.microsoft.com/office/drawing/2014/main" id="{6127C0F1-1987-D2DA-8DB3-DD571DC6041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1957" y="4890842"/>
            <a:ext cx="596827" cy="598909"/>
          </a:xfrm>
          <a:prstGeom prst="rect">
            <a:avLst/>
          </a:prstGeom>
        </p:spPr>
      </p:pic>
      <p:pic>
        <p:nvPicPr>
          <p:cNvPr id="6" name="Grafik 5" descr="Ein Bild, das Grafiken, Symbol, Schrift, Design enthält.&#10;&#10;Automatisch generierte Beschreibung">
            <a:extLst>
              <a:ext uri="{FF2B5EF4-FFF2-40B4-BE49-F238E27FC236}">
                <a16:creationId xmlns:a16="http://schemas.microsoft.com/office/drawing/2014/main" id="{49159812-055E-F25B-019D-7E9C5B95BA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5792" y="4890842"/>
            <a:ext cx="591888" cy="587138"/>
          </a:xfrm>
          <a:prstGeom prst="rect">
            <a:avLst/>
          </a:prstGeom>
        </p:spPr>
      </p:pic>
      <p:pic>
        <p:nvPicPr>
          <p:cNvPr id="7" name="Grafik 6" descr="Ein Bild, das Grafiken, Schrift, Symbol, Reihe enthält.&#10;&#10;Automatisch generierte Beschreibung">
            <a:extLst>
              <a:ext uri="{FF2B5EF4-FFF2-40B4-BE49-F238E27FC236}">
                <a16:creationId xmlns:a16="http://schemas.microsoft.com/office/drawing/2014/main" id="{2FBC9992-DFAB-BF3D-FBF5-B4082E96D96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1663" y="4890842"/>
            <a:ext cx="596826" cy="598909"/>
          </a:xfrm>
          <a:prstGeom prst="rect">
            <a:avLst/>
          </a:prstGeom>
        </p:spPr>
      </p:pic>
      <p:pic>
        <p:nvPicPr>
          <p:cNvPr id="8" name="Grafik 7" descr="Ein Bild, das Grafiken, Schrift, Symbol, Screenshot enthält.&#10;&#10;Automatisch generierte Beschreibung">
            <a:extLst>
              <a:ext uri="{FF2B5EF4-FFF2-40B4-BE49-F238E27FC236}">
                <a16:creationId xmlns:a16="http://schemas.microsoft.com/office/drawing/2014/main" id="{4CD4EC88-9697-0D39-1AD4-1410123278E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2025" y="4199238"/>
            <a:ext cx="591888" cy="587842"/>
          </a:xfrm>
          <a:prstGeom prst="rect">
            <a:avLst/>
          </a:prstGeom>
        </p:spPr>
      </p:pic>
      <p:pic>
        <p:nvPicPr>
          <p:cNvPr id="9" name="Grafik 8" descr="Ein Bild, das Grafiken, Reihe, Schrift, Symbol enthält.&#10;&#10;Automatisch generierte Beschreibung">
            <a:extLst>
              <a:ext uri="{FF2B5EF4-FFF2-40B4-BE49-F238E27FC236}">
                <a16:creationId xmlns:a16="http://schemas.microsoft.com/office/drawing/2014/main" id="{9AD4AF03-80F2-7C90-0880-5849FAE252D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7803" y="3496987"/>
            <a:ext cx="591887" cy="592748"/>
          </a:xfrm>
          <a:prstGeom prst="rect">
            <a:avLst/>
          </a:prstGeom>
        </p:spPr>
      </p:pic>
      <p:pic>
        <p:nvPicPr>
          <p:cNvPr id="10" name="Grafik 9" descr="Ein Bild, das Grafiken, Symbol, Reihe, Kreis enthält.&#10;&#10;Automatisch generierte Beschreibung">
            <a:extLst>
              <a:ext uri="{FF2B5EF4-FFF2-40B4-BE49-F238E27FC236}">
                <a16:creationId xmlns:a16="http://schemas.microsoft.com/office/drawing/2014/main" id="{93FB650F-6369-D91D-6390-6D71062EAB0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1826" y="2111520"/>
            <a:ext cx="591888" cy="582101"/>
          </a:xfrm>
          <a:prstGeom prst="rect">
            <a:avLst/>
          </a:prstGeom>
        </p:spPr>
      </p:pic>
      <p:pic>
        <p:nvPicPr>
          <p:cNvPr id="11" name="Grafik 10" descr="Ein Bild, das Screenshot, Grafiken, Symbol, Schrift enthält.&#10;&#10;Automatisch generierte Beschreibung">
            <a:extLst>
              <a:ext uri="{FF2B5EF4-FFF2-40B4-BE49-F238E27FC236}">
                <a16:creationId xmlns:a16="http://schemas.microsoft.com/office/drawing/2014/main" id="{0161C68F-BE4D-DA29-5F61-273A911FC49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2025" y="4890842"/>
            <a:ext cx="591888" cy="587842"/>
          </a:xfrm>
          <a:prstGeom prst="rect">
            <a:avLst/>
          </a:prstGeom>
        </p:spPr>
      </p:pic>
      <p:pic>
        <p:nvPicPr>
          <p:cNvPr id="12" name="Grafik 11" descr="Ein Bild, das Grafiken, Schrift, Symbol, Design enthält.&#10;&#10;Automatisch generierte Beschreibung">
            <a:extLst>
              <a:ext uri="{FF2B5EF4-FFF2-40B4-BE49-F238E27FC236}">
                <a16:creationId xmlns:a16="http://schemas.microsoft.com/office/drawing/2014/main" id="{4791CBA6-4BB1-EBB8-0599-D7A3E4B18A56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5490" y="4890842"/>
            <a:ext cx="598263" cy="592749"/>
          </a:xfrm>
          <a:prstGeom prst="rect">
            <a:avLst/>
          </a:prstGeom>
        </p:spPr>
      </p:pic>
      <p:pic>
        <p:nvPicPr>
          <p:cNvPr id="14" name="Grafik 13" descr="Ein Bild, das Grafiken, Schrift, Symbol, Grafikdesign enthält.&#10;&#10;Automatisch generierte Beschreibung">
            <a:extLst>
              <a:ext uri="{FF2B5EF4-FFF2-40B4-BE49-F238E27FC236}">
                <a16:creationId xmlns:a16="http://schemas.microsoft.com/office/drawing/2014/main" id="{76AAE9DD-D38E-0A4F-46E9-88AC318D8288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7158" y="4199238"/>
            <a:ext cx="596827" cy="592750"/>
          </a:xfrm>
          <a:prstGeom prst="rect">
            <a:avLst/>
          </a:prstGeom>
        </p:spPr>
      </p:pic>
      <p:pic>
        <p:nvPicPr>
          <p:cNvPr id="15" name="Grafik 14" descr="Ein Bild, das Schraubenfeder, Frühling, Kreis, Natur enthält.&#10;&#10;Automatisch generierte Beschreibung">
            <a:extLst>
              <a:ext uri="{FF2B5EF4-FFF2-40B4-BE49-F238E27FC236}">
                <a16:creationId xmlns:a16="http://schemas.microsoft.com/office/drawing/2014/main" id="{62B1EB85-0746-F989-E722-DDBB52758B78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0192" y="5587484"/>
            <a:ext cx="596827" cy="592748"/>
          </a:xfrm>
          <a:prstGeom prst="rect">
            <a:avLst/>
          </a:prstGeom>
        </p:spPr>
      </p:pic>
      <p:pic>
        <p:nvPicPr>
          <p:cNvPr id="16" name="Grafik 15" descr="Ein Bild, das Grafiken, Symbol, Kunst, Design enthält.&#10;&#10;Automatisch generierte Beschreibung">
            <a:extLst>
              <a:ext uri="{FF2B5EF4-FFF2-40B4-BE49-F238E27FC236}">
                <a16:creationId xmlns:a16="http://schemas.microsoft.com/office/drawing/2014/main" id="{6A88A799-3929-7524-BCE1-BF8D150D5AE2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7142" y="2803124"/>
            <a:ext cx="588527" cy="584360"/>
          </a:xfrm>
          <a:prstGeom prst="rect">
            <a:avLst/>
          </a:prstGeom>
        </p:spPr>
      </p:pic>
      <p:sp>
        <p:nvSpPr>
          <p:cNvPr id="17" name="Foliennummernplatzhalter 1">
            <a:extLst>
              <a:ext uri="{FF2B5EF4-FFF2-40B4-BE49-F238E27FC236}">
                <a16:creationId xmlns:a16="http://schemas.microsoft.com/office/drawing/2014/main" id="{DFF73C1B-DCAD-05B4-8C39-11E72E90B192}"/>
              </a:ext>
            </a:extLst>
          </p:cNvPr>
          <p:cNvSpPr txBox="1">
            <a:spLocks/>
          </p:cNvSpPr>
          <p:nvPr/>
        </p:nvSpPr>
        <p:spPr>
          <a:xfrm>
            <a:off x="11208701" y="6444056"/>
            <a:ext cx="453711" cy="25477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00000000-1234-1234-1234-123412341234}" type="slidenum">
              <a:rPr lang="en-US" sz="1200" smtClean="0">
                <a:solidFill>
                  <a:prstClr val="white">
                    <a:lumMod val="65000"/>
                  </a:prstClr>
                </a:solidFill>
                <a:latin typeface="Aeonik Light" panose="020B0403030300000000" pitchFamily="34" charset="0"/>
                <a:cs typeface="Calibri" panose="020F0502020204030204" pitchFamily="34" charset="0"/>
              </a:rPr>
              <a:pPr algn="r">
                <a:defRPr/>
              </a:pPr>
              <a:t>21</a:t>
            </a:fld>
            <a:endParaRPr lang="en-US" sz="1200" dirty="0">
              <a:solidFill>
                <a:prstClr val="white">
                  <a:lumMod val="65000"/>
                </a:prstClr>
              </a:solidFill>
              <a:latin typeface="Aeonik Light" panose="020B0403030300000000" pitchFamily="34" charset="0"/>
              <a:cs typeface="Calibri" panose="020F0502020204030204" pitchFamily="34" charset="0"/>
            </a:endParaRPr>
          </a:p>
        </p:txBody>
      </p:sp>
      <p:sp>
        <p:nvSpPr>
          <p:cNvPr id="18" name="Datumsplatzhalter 6">
            <a:extLst>
              <a:ext uri="{FF2B5EF4-FFF2-40B4-BE49-F238E27FC236}">
                <a16:creationId xmlns:a16="http://schemas.microsoft.com/office/drawing/2014/main" id="{E073F9A3-0E3D-0E3A-218B-C8E71836138A}"/>
              </a:ext>
            </a:extLst>
          </p:cNvPr>
          <p:cNvSpPr txBox="1">
            <a:spLocks/>
          </p:cNvSpPr>
          <p:nvPr/>
        </p:nvSpPr>
        <p:spPr>
          <a:xfrm>
            <a:off x="409722" y="6441504"/>
            <a:ext cx="2234660" cy="254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none" strike="noStrike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© 2025 </a:t>
            </a:r>
            <a:r>
              <a:rPr lang="en-US" u="none" strike="noStrike" dirty="0" err="1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www.cerabyte.com</a:t>
            </a:r>
            <a:endParaRPr lang="de-DE" dirty="0">
              <a:solidFill>
                <a:schemeClr val="bg1">
                  <a:lumMod val="50000"/>
                </a:schemeClr>
              </a:solidFill>
              <a:latin typeface="Aeonik Light" panose="020B0403030300000000" pitchFamily="34" charset="0"/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C209DC49-8984-8E4F-C9E1-69B7394CAFC0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0194" y="342658"/>
            <a:ext cx="517923" cy="24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245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7108DA-5263-80EF-9F34-B76E1866BC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1C310A0E-23C3-20A7-653E-F43631DD86F3}"/>
              </a:ext>
            </a:extLst>
          </p:cNvPr>
          <p:cNvSpPr txBox="1"/>
          <p:nvPr/>
        </p:nvSpPr>
        <p:spPr>
          <a:xfrm>
            <a:off x="847117" y="159167"/>
            <a:ext cx="10721000" cy="5816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 err="1">
                <a:effectLst/>
                <a:latin typeface="Aeonik" panose="020B0503030300000000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Cerabyte</a:t>
            </a:r>
            <a:r>
              <a:rPr lang="en-US" sz="3200" b="1" dirty="0">
                <a:effectLst/>
                <a:latin typeface="Aeonik" panose="020B0503030300000000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CERN </a:t>
            </a:r>
            <a:r>
              <a:rPr lang="en-US" sz="3200" b="1" dirty="0" err="1">
                <a:effectLst/>
                <a:latin typeface="Aeonik" panose="020B0503030300000000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openlab</a:t>
            </a:r>
            <a:r>
              <a:rPr lang="en-US" sz="3200" b="1" dirty="0">
                <a:effectLst/>
                <a:latin typeface="Aeonik" panose="020B0503030300000000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Engagement</a:t>
            </a:r>
          </a:p>
          <a:p>
            <a:endParaRPr lang="en-US" sz="2000" dirty="0">
              <a:effectLst/>
              <a:latin typeface="Aeonik" panose="020B0503030300000000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solidFill>
                  <a:srgbClr val="2407FD"/>
                </a:solidFill>
                <a:latin typeface="Aeonik" panose="020B0503030300000000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2025</a:t>
            </a:r>
          </a:p>
          <a:p>
            <a:endParaRPr lang="en-US" sz="2000" dirty="0">
              <a:latin typeface="Aeonik" panose="020B0503030300000000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Aeonik" panose="020B0503030300000000" pitchFamily="34" charset="0"/>
              </a:rPr>
              <a:t>Q1  Discuss on open/self describing format/index standard for the </a:t>
            </a:r>
            <a:r>
              <a:rPr lang="en-US" sz="2000" dirty="0" err="1">
                <a:latin typeface="Aeonik" panose="020B0503030300000000" pitchFamily="34" charset="0"/>
              </a:rPr>
              <a:t>Cerabyte</a:t>
            </a:r>
            <a:r>
              <a:rPr lang="en-US" sz="2000" dirty="0">
                <a:latin typeface="Aeonik" panose="020B0503030300000000" pitchFamily="34" charset="0"/>
              </a:rPr>
              <a:t> data carrier</a:t>
            </a:r>
          </a:p>
          <a:p>
            <a:endParaRPr lang="en-US" sz="2000" dirty="0">
              <a:latin typeface="Aeonik" panose="020B0503030300000000" pitchFamily="34" charset="0"/>
            </a:endParaRPr>
          </a:p>
          <a:p>
            <a:r>
              <a:rPr lang="en-US" sz="2000" dirty="0">
                <a:latin typeface="Aeonik" panose="020B0503030300000000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Q2 GB of real data written on </a:t>
            </a:r>
            <a:r>
              <a:rPr lang="en-US" sz="2000" dirty="0" err="1">
                <a:latin typeface="Aeonik" panose="020B0503030300000000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Cerabyte</a:t>
            </a:r>
            <a:r>
              <a:rPr lang="en-US" sz="2000" dirty="0">
                <a:latin typeface="Aeonik" panose="020B0503030300000000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media and evaluated by CERN team</a:t>
            </a:r>
          </a:p>
          <a:p>
            <a:endParaRPr lang="en-US" sz="2000" dirty="0">
              <a:latin typeface="Aeonik" panose="020B0503030300000000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Aeonik" panose="020B0503030300000000" pitchFamily="34" charset="0"/>
              </a:rPr>
              <a:t>Q3 CERN’s validation of the carriers in stress/environmental conditions will be very valuable </a:t>
            </a:r>
          </a:p>
          <a:p>
            <a:endParaRPr lang="en-US" sz="2000" dirty="0">
              <a:latin typeface="Aeonik" panose="020B0503030300000000" pitchFamily="34" charset="0"/>
            </a:endParaRPr>
          </a:p>
          <a:p>
            <a:r>
              <a:rPr lang="en-US" sz="2000" dirty="0">
                <a:latin typeface="Aeonik" panose="020B0503030300000000" pitchFamily="34" charset="0"/>
              </a:rPr>
              <a:t>Q4 Writing of TB+ cartridges of CERN data with new coding scheme by </a:t>
            </a:r>
            <a:r>
              <a:rPr lang="en-US" sz="2000" dirty="0" err="1">
                <a:latin typeface="Aeonik" panose="020B0503030300000000" pitchFamily="34" charset="0"/>
              </a:rPr>
              <a:t>Cerabyte</a:t>
            </a:r>
            <a:endParaRPr lang="en-US" sz="2000" dirty="0">
              <a:latin typeface="Aeonik" panose="020B0503030300000000" pitchFamily="34" charset="0"/>
            </a:endParaRPr>
          </a:p>
          <a:p>
            <a:endParaRPr lang="en-US" sz="2000" dirty="0">
              <a:latin typeface="Aeonik" panose="020B0503030300000000" pitchFamily="34" charset="0"/>
            </a:endParaRPr>
          </a:p>
          <a:p>
            <a:r>
              <a:rPr lang="en-US" sz="2000" b="1" dirty="0">
                <a:solidFill>
                  <a:srgbClr val="2407FD"/>
                </a:solidFill>
                <a:latin typeface="Aeonik" panose="020B0503030300000000" pitchFamily="34" charset="0"/>
              </a:rPr>
              <a:t>2026</a:t>
            </a:r>
          </a:p>
          <a:p>
            <a:endParaRPr lang="en-US" sz="2000" dirty="0">
              <a:latin typeface="Aeonik" panose="020B0503030300000000" pitchFamily="34" charset="0"/>
            </a:endParaRPr>
          </a:p>
          <a:p>
            <a:r>
              <a:rPr lang="en-US" sz="2000" dirty="0">
                <a:latin typeface="Aeonik" panose="020B0503030300000000" pitchFamily="34" charset="0"/>
              </a:rPr>
              <a:t>H1  Installing a 1000 slot library incl reader on CERN premises, testing reading reliability</a:t>
            </a:r>
          </a:p>
          <a:p>
            <a:endParaRPr lang="en-US" sz="2000" dirty="0">
              <a:latin typeface="Aeonik" panose="020B0503030300000000" pitchFamily="34" charset="0"/>
            </a:endParaRPr>
          </a:p>
          <a:p>
            <a:r>
              <a:rPr lang="en-US" sz="2000" dirty="0">
                <a:latin typeface="Aeonik" panose="020B0503030300000000" pitchFamily="34" charset="0"/>
              </a:rPr>
              <a:t>H2 Installing a write unit into the library for writing on CERN premises</a:t>
            </a:r>
          </a:p>
          <a:p>
            <a:endParaRPr lang="en-US" sz="2000" dirty="0">
              <a:latin typeface="Aeonik" panose="020B0503030300000000" pitchFamily="34" charset="0"/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2179A83-12CD-0251-815B-EAD3CEE61D6F}"/>
              </a:ext>
            </a:extLst>
          </p:cNvPr>
          <p:cNvSpPr txBox="1">
            <a:spLocks/>
          </p:cNvSpPr>
          <p:nvPr/>
        </p:nvSpPr>
        <p:spPr>
          <a:xfrm>
            <a:off x="11208701" y="6444056"/>
            <a:ext cx="453711" cy="25477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00000000-1234-1234-1234-123412341234}" type="slidenum">
              <a:rPr lang="en-US" sz="1200" smtClean="0">
                <a:solidFill>
                  <a:prstClr val="white">
                    <a:lumMod val="65000"/>
                  </a:prstClr>
                </a:solidFill>
                <a:latin typeface="Aeonik Light" panose="020B0403030300000000" pitchFamily="34" charset="0"/>
                <a:cs typeface="Calibri" panose="020F0502020204030204" pitchFamily="34" charset="0"/>
              </a:rPr>
              <a:pPr algn="r">
                <a:defRPr/>
              </a:pPr>
              <a:t>22</a:t>
            </a:fld>
            <a:endParaRPr lang="en-US" sz="1200" dirty="0">
              <a:solidFill>
                <a:prstClr val="white">
                  <a:lumMod val="65000"/>
                </a:prstClr>
              </a:solidFill>
              <a:latin typeface="Aeonik Light" panose="020B0403030300000000" pitchFamily="34" charset="0"/>
              <a:cs typeface="Calibri" panose="020F0502020204030204" pitchFamily="34" charset="0"/>
            </a:endParaRPr>
          </a:p>
        </p:txBody>
      </p:sp>
      <p:sp>
        <p:nvSpPr>
          <p:cNvPr id="4" name="Datumsplatzhalter 6">
            <a:extLst>
              <a:ext uri="{FF2B5EF4-FFF2-40B4-BE49-F238E27FC236}">
                <a16:creationId xmlns:a16="http://schemas.microsoft.com/office/drawing/2014/main" id="{598434BC-738F-2E8E-08FE-AF2C1E3BEBB2}"/>
              </a:ext>
            </a:extLst>
          </p:cNvPr>
          <p:cNvSpPr txBox="1">
            <a:spLocks/>
          </p:cNvSpPr>
          <p:nvPr/>
        </p:nvSpPr>
        <p:spPr>
          <a:xfrm>
            <a:off x="409722" y="6441504"/>
            <a:ext cx="2234660" cy="254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none" strike="noStrike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© 2025 </a:t>
            </a:r>
            <a:r>
              <a:rPr lang="en-US" u="none" strike="noStrike" dirty="0" err="1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www.cerabyte.com</a:t>
            </a:r>
            <a:endParaRPr lang="de-DE" dirty="0">
              <a:solidFill>
                <a:schemeClr val="bg1">
                  <a:lumMod val="50000"/>
                </a:schemeClr>
              </a:solidFill>
              <a:latin typeface="Aeonik Light" panose="020B0403030300000000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74FE5CE-18D1-8272-4123-6A9F0825F80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0194" y="342658"/>
            <a:ext cx="517923" cy="24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3628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6BC22B-4E37-E2B8-4DCD-6373126664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CF8C2A89-EDC5-2959-9B4A-41DEB2459B42}"/>
              </a:ext>
            </a:extLst>
          </p:cNvPr>
          <p:cNvSpPr txBox="1"/>
          <p:nvPr/>
        </p:nvSpPr>
        <p:spPr>
          <a:xfrm>
            <a:off x="847117" y="159167"/>
            <a:ext cx="10721000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effectLst/>
                <a:latin typeface="Aeonik" panose="020B0503030300000000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CERN </a:t>
            </a:r>
            <a:r>
              <a:rPr lang="en-US" sz="3200" b="1" dirty="0" err="1">
                <a:effectLst/>
                <a:latin typeface="Aeonik" panose="020B0503030300000000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openlab</a:t>
            </a:r>
            <a:r>
              <a:rPr lang="en-US" sz="3200" b="1" dirty="0">
                <a:effectLst/>
                <a:latin typeface="Aeonik" panose="020B0503030300000000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innovative storage technology</a:t>
            </a:r>
          </a:p>
          <a:p>
            <a:endParaRPr lang="en-US" sz="2000" dirty="0">
              <a:effectLst/>
              <a:latin typeface="Aeonik" panose="020B0503030300000000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000" dirty="0">
              <a:latin typeface="Aeonik" panose="020B0503030300000000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dirty="0">
                <a:latin typeface="Aeonik" panose="020B0503030300000000" pitchFamily="34" charset="0"/>
              </a:rPr>
              <a:t>CERN LOI</a:t>
            </a:r>
          </a:p>
          <a:p>
            <a:endParaRPr lang="en-US" sz="2000" dirty="0">
              <a:latin typeface="Aeonik" panose="020B0503030300000000" pitchFamily="34" charset="0"/>
            </a:endParaRPr>
          </a:p>
          <a:p>
            <a:pPr algn="ctr"/>
            <a:r>
              <a:rPr lang="en-US" sz="2000" dirty="0">
                <a:latin typeface="Aeonik" panose="020B0503030300000000" pitchFamily="34" charset="0"/>
              </a:rPr>
              <a:t>“</a:t>
            </a:r>
            <a:r>
              <a:rPr lang="en-US" sz="2000" dirty="0" err="1">
                <a:latin typeface="Aeonik" panose="020B0503030300000000" pitchFamily="34" charset="0"/>
              </a:rPr>
              <a:t>Cerabyte’s</a:t>
            </a:r>
            <a:r>
              <a:rPr lang="en-US" sz="2000" dirty="0">
                <a:latin typeface="Aeonik" panose="020B0503030300000000" pitchFamily="34" charset="0"/>
              </a:rPr>
              <a:t> innovative storage technology suggests that it may be</a:t>
            </a:r>
            <a:br>
              <a:rPr lang="en-US" sz="2000" dirty="0">
                <a:latin typeface="Aeonik" panose="020B0503030300000000" pitchFamily="34" charset="0"/>
              </a:rPr>
            </a:br>
            <a:r>
              <a:rPr lang="en-US" sz="2000" dirty="0">
                <a:latin typeface="Aeonik" panose="020B0503030300000000" pitchFamily="34" charset="0"/>
              </a:rPr>
              <a:t>able to create </a:t>
            </a:r>
            <a:r>
              <a:rPr lang="en-US" sz="2000" dirty="0">
                <a:solidFill>
                  <a:srgbClr val="2407FD"/>
                </a:solidFill>
                <a:latin typeface="Aeonik" panose="020B0503030300000000" pitchFamily="34" charset="0"/>
              </a:rPr>
              <a:t>new options to store this digital data in the long term</a:t>
            </a:r>
            <a:br>
              <a:rPr lang="en-US" sz="2000" dirty="0">
                <a:solidFill>
                  <a:srgbClr val="2407FD"/>
                </a:solidFill>
                <a:latin typeface="Aeonik" panose="020B0503030300000000" pitchFamily="34" charset="0"/>
              </a:rPr>
            </a:br>
            <a:r>
              <a:rPr lang="en-US" sz="2000" dirty="0">
                <a:solidFill>
                  <a:srgbClr val="2407FD"/>
                </a:solidFill>
                <a:latin typeface="Aeonik" panose="020B0503030300000000" pitchFamily="34" charset="0"/>
              </a:rPr>
              <a:t>in a secure, cost-effective, and environmentally friendly manner.” </a:t>
            </a:r>
          </a:p>
          <a:p>
            <a:pPr algn="ctr"/>
            <a:endParaRPr lang="en-US" sz="2000" dirty="0">
              <a:latin typeface="Aeonik" panose="020B0503030300000000" pitchFamily="34" charset="0"/>
            </a:endParaRPr>
          </a:p>
          <a:p>
            <a:pPr algn="ctr"/>
            <a:r>
              <a:rPr lang="en-US" sz="2000" dirty="0">
                <a:latin typeface="Aeonik" panose="020B0503030300000000" pitchFamily="34" charset="0"/>
              </a:rPr>
              <a:t>“Additionally, </a:t>
            </a:r>
            <a:r>
              <a:rPr lang="en-US" sz="2000" dirty="0" err="1">
                <a:latin typeface="Aeonik" panose="020B0503030300000000" pitchFamily="34" charset="0"/>
              </a:rPr>
              <a:t>Cerabyte’s</a:t>
            </a:r>
            <a:r>
              <a:rPr lang="en-US" sz="2000" dirty="0">
                <a:latin typeface="Aeonik" panose="020B0503030300000000" pitchFamily="34" charset="0"/>
              </a:rPr>
              <a:t> long-term </a:t>
            </a:r>
            <a:r>
              <a:rPr lang="en-US" sz="2000" dirty="0">
                <a:solidFill>
                  <a:srgbClr val="2407FD"/>
                </a:solidFill>
                <a:latin typeface="Aeonik" panose="020B0503030300000000" pitchFamily="34" charset="0"/>
              </a:rPr>
              <a:t>particle beam technology roadmap</a:t>
            </a:r>
            <a:br>
              <a:rPr lang="en-US" sz="2000" dirty="0">
                <a:solidFill>
                  <a:srgbClr val="2407FD"/>
                </a:solidFill>
                <a:latin typeface="Aeonik" panose="020B0503030300000000" pitchFamily="34" charset="0"/>
              </a:rPr>
            </a:br>
            <a:r>
              <a:rPr lang="en-US" sz="2000" dirty="0">
                <a:solidFill>
                  <a:srgbClr val="2407FD"/>
                </a:solidFill>
                <a:latin typeface="Aeonik" panose="020B0503030300000000" pitchFamily="34" charset="0"/>
              </a:rPr>
              <a:t>is potentially enabling storage areal densities required for the Yottabyte Era</a:t>
            </a:r>
            <a:r>
              <a:rPr lang="en-US" sz="2000" dirty="0">
                <a:latin typeface="Aeonik" panose="020B0503030300000000" pitchFamily="34" charset="0"/>
              </a:rPr>
              <a:t>,</a:t>
            </a:r>
            <a:br>
              <a:rPr lang="en-US" sz="2000" dirty="0">
                <a:latin typeface="Aeonik" panose="020B0503030300000000" pitchFamily="34" charset="0"/>
              </a:rPr>
            </a:br>
            <a:r>
              <a:rPr lang="en-US" sz="2000" dirty="0">
                <a:latin typeface="Aeonik" panose="020B0503030300000000" pitchFamily="34" charset="0"/>
              </a:rPr>
              <a:t>which could also provide a European technology leadership opportunity.”</a:t>
            </a:r>
          </a:p>
          <a:p>
            <a:endParaRPr lang="en-US" sz="2000" dirty="0">
              <a:latin typeface="Aeonik" panose="020B0503030300000000" pitchFamily="34" charset="0"/>
            </a:endParaRPr>
          </a:p>
          <a:p>
            <a:endParaRPr lang="en-US" sz="2000" dirty="0">
              <a:latin typeface="Aeonik" panose="020B0503030300000000" pitchFamily="34" charset="0"/>
            </a:endParaRPr>
          </a:p>
          <a:p>
            <a:pPr algn="ctr"/>
            <a:r>
              <a:rPr lang="en-US" sz="2400" b="1" dirty="0">
                <a:latin typeface="Aeonik" panose="020B0503030300000000" pitchFamily="34" charset="0"/>
              </a:rPr>
              <a:t>Helped to secure EIC &amp; </a:t>
            </a:r>
            <a:r>
              <a:rPr lang="en-US" sz="2400" b="1">
                <a:latin typeface="Aeonik" panose="020B0503030300000000" pitchFamily="34" charset="0"/>
              </a:rPr>
              <a:t>EIB Funding</a:t>
            </a:r>
            <a:endParaRPr lang="en-US" sz="2400" dirty="0">
              <a:latin typeface="Aeonik" panose="020B0503030300000000" pitchFamily="34" charset="0"/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94A70DA-C002-7675-B14D-64B9849BC2DC}"/>
              </a:ext>
            </a:extLst>
          </p:cNvPr>
          <p:cNvSpPr txBox="1">
            <a:spLocks/>
          </p:cNvSpPr>
          <p:nvPr/>
        </p:nvSpPr>
        <p:spPr>
          <a:xfrm>
            <a:off x="11208701" y="6444056"/>
            <a:ext cx="453711" cy="25477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00000000-1234-1234-1234-123412341234}" type="slidenum">
              <a:rPr lang="en-US" sz="1200" smtClean="0">
                <a:solidFill>
                  <a:prstClr val="white">
                    <a:lumMod val="65000"/>
                  </a:prstClr>
                </a:solidFill>
                <a:latin typeface="Aeonik Light" panose="020B0403030300000000" pitchFamily="34" charset="0"/>
                <a:cs typeface="Calibri" panose="020F0502020204030204" pitchFamily="34" charset="0"/>
              </a:rPr>
              <a:pPr algn="r">
                <a:defRPr/>
              </a:pPr>
              <a:t>23</a:t>
            </a:fld>
            <a:endParaRPr lang="en-US" sz="1200" dirty="0">
              <a:solidFill>
                <a:prstClr val="white">
                  <a:lumMod val="65000"/>
                </a:prstClr>
              </a:solidFill>
              <a:latin typeface="Aeonik Light" panose="020B0403030300000000" pitchFamily="34" charset="0"/>
              <a:cs typeface="Calibri" panose="020F0502020204030204" pitchFamily="34" charset="0"/>
            </a:endParaRPr>
          </a:p>
        </p:txBody>
      </p:sp>
      <p:sp>
        <p:nvSpPr>
          <p:cNvPr id="4" name="Datumsplatzhalter 6">
            <a:extLst>
              <a:ext uri="{FF2B5EF4-FFF2-40B4-BE49-F238E27FC236}">
                <a16:creationId xmlns:a16="http://schemas.microsoft.com/office/drawing/2014/main" id="{E7237DA6-3B2E-A406-041C-8D6F2FBB280E}"/>
              </a:ext>
            </a:extLst>
          </p:cNvPr>
          <p:cNvSpPr txBox="1">
            <a:spLocks/>
          </p:cNvSpPr>
          <p:nvPr/>
        </p:nvSpPr>
        <p:spPr>
          <a:xfrm>
            <a:off x="409722" y="6441504"/>
            <a:ext cx="2234660" cy="254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none" strike="noStrike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© 2025 </a:t>
            </a:r>
            <a:r>
              <a:rPr lang="en-US" u="none" strike="noStrike" dirty="0" err="1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www.cerabyte.com</a:t>
            </a:r>
            <a:endParaRPr lang="de-DE" dirty="0">
              <a:solidFill>
                <a:schemeClr val="bg1">
                  <a:lumMod val="50000"/>
                </a:schemeClr>
              </a:solidFill>
              <a:latin typeface="Aeonik Light" panose="020B0403030300000000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6E739A5-E808-C268-282D-780611CB14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0194" y="342658"/>
            <a:ext cx="517923" cy="24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5082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5C30F7-4267-D6D8-589C-FD2282DC24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5">
            <a:extLst>
              <a:ext uri="{FF2B5EF4-FFF2-40B4-BE49-F238E27FC236}">
                <a16:creationId xmlns:a16="http://schemas.microsoft.com/office/drawing/2014/main" id="{E6D9D149-F361-1383-ED0B-B6BAA2358C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789" y="652445"/>
            <a:ext cx="4838493" cy="703252"/>
          </a:xfrm>
          <a:prstGeom prst="rect">
            <a:avLst/>
          </a:prstGeom>
        </p:spPr>
      </p:pic>
      <p:sp>
        <p:nvSpPr>
          <p:cNvPr id="5" name="Textfeld 7">
            <a:extLst>
              <a:ext uri="{FF2B5EF4-FFF2-40B4-BE49-F238E27FC236}">
                <a16:creationId xmlns:a16="http://schemas.microsoft.com/office/drawing/2014/main" id="{723BE87E-33CA-993E-0646-104734744205}"/>
              </a:ext>
            </a:extLst>
          </p:cNvPr>
          <p:cNvSpPr txBox="1"/>
          <p:nvPr/>
        </p:nvSpPr>
        <p:spPr>
          <a:xfrm>
            <a:off x="765534" y="3743237"/>
            <a:ext cx="44142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eonik Light" panose="020B0403030300000000" pitchFamily="34" charset="0"/>
                <a:ea typeface="+mn-ea"/>
                <a:cs typeface="+mn-cs"/>
              </a:rPr>
              <a:t>Steven Campbell, CTO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dirty="0">
                <a:solidFill>
                  <a:prstClr val="white"/>
                </a:solidFill>
                <a:latin typeface="Aeonik Light" panose="020B0403030300000000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eonik Light" panose="020B0403030300000000" pitchFamily="34" charset="0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teven.campbell@cerabyte.com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eonik Light" panose="020B0403030300000000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eonik Light" panose="020B0403030300000000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eonik Light" panose="020B0403030300000000" pitchFamily="34" charset="0"/>
                <a:ea typeface="+mn-ea"/>
                <a:cs typeface="+mn-cs"/>
              </a:rPr>
              <a:t>Cerabyte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eonik Light" panose="020B0403030300000000" pitchFamily="34" charset="0"/>
                <a:ea typeface="+mn-ea"/>
                <a:cs typeface="+mn-cs"/>
              </a:rPr>
              <a:t> GmbH</a:t>
            </a:r>
          </a:p>
          <a:p>
            <a:pPr>
              <a:defRPr/>
            </a:pPr>
            <a:r>
              <a:rPr lang="en-US" sz="2000" dirty="0">
                <a:solidFill>
                  <a:prstClr val="white"/>
                </a:solidFill>
                <a:latin typeface="Aeonik Light" panose="020B0403030300000000" pitchFamily="34" charset="0"/>
              </a:rPr>
              <a:t>Franz Grill Strasse 9</a:t>
            </a:r>
            <a:br>
              <a:rPr lang="en-US" sz="2000" dirty="0">
                <a:solidFill>
                  <a:prstClr val="white"/>
                </a:solidFill>
                <a:latin typeface="Aeonik Light" panose="020B0403030300000000" pitchFamily="34" charset="0"/>
              </a:rPr>
            </a:br>
            <a:r>
              <a:rPr lang="en-US" sz="2000" dirty="0">
                <a:solidFill>
                  <a:prstClr val="white"/>
                </a:solidFill>
                <a:latin typeface="Aeonik Light" panose="020B0403030300000000" pitchFamily="34" charset="0"/>
              </a:rPr>
              <a:t>1030 Vienna</a:t>
            </a:r>
            <a:br>
              <a:rPr lang="en-US" sz="2000" dirty="0">
                <a:solidFill>
                  <a:prstClr val="white"/>
                </a:solidFill>
                <a:latin typeface="Aeonik Light" panose="020B0403030300000000" pitchFamily="34" charset="0"/>
              </a:rPr>
            </a:br>
            <a:r>
              <a:rPr lang="en-US" sz="2000" dirty="0">
                <a:solidFill>
                  <a:prstClr val="white"/>
                </a:solidFill>
                <a:latin typeface="Aeonik Light" panose="020B0403030300000000" pitchFamily="34" charset="0"/>
              </a:rPr>
              <a:t>Austria</a:t>
            </a:r>
            <a:r>
              <a:rPr lang="de-DE" sz="2000" dirty="0">
                <a:solidFill>
                  <a:prstClr val="white"/>
                </a:solidFill>
                <a:latin typeface="Aeonik Light" panose="020B0403030300000000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eonik Light" panose="020B0403030300000000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eonik Light" panose="020B0403030300000000" pitchFamily="34" charset="0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760463A-E3A3-F30F-3EE2-2376C6B60A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94" y="652445"/>
            <a:ext cx="2823549" cy="2726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13">
            <a:extLst>
              <a:ext uri="{FF2B5EF4-FFF2-40B4-BE49-F238E27FC236}">
                <a16:creationId xmlns:a16="http://schemas.microsoft.com/office/drawing/2014/main" id="{5EBBECE2-67A2-8E1D-6E04-FCB08DFC64AA}"/>
              </a:ext>
            </a:extLst>
          </p:cNvPr>
          <p:cNvSpPr txBox="1"/>
          <p:nvPr/>
        </p:nvSpPr>
        <p:spPr>
          <a:xfrm>
            <a:off x="6995115" y="3753156"/>
            <a:ext cx="44142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eonik Light" panose="020B0403030300000000" pitchFamily="34" charset="0"/>
                <a:ea typeface="+mn-ea"/>
                <a:cs typeface="+mn-cs"/>
              </a:rPr>
              <a:t>Steffen Hellmold,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eonik Light" panose="020B0403030300000000" pitchFamily="34" charset="0"/>
                <a:ea typeface="+mn-ea"/>
                <a:cs typeface="+mn-cs"/>
              </a:rPr>
              <a:t>President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eonik Light" panose="020B0403030300000000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eonik Light" panose="020B0403030300000000" pitchFamily="34" charset="0"/>
                <a:ea typeface="+mn-ea"/>
                <a:cs typeface="+mn-c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steffen.hellmold@cerabyte.com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eonik Light" panose="020B0403030300000000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eonik Light" panose="020B0403030300000000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eonik Light" panose="020B0403030300000000" pitchFamily="34" charset="0"/>
                <a:ea typeface="+mn-ea"/>
                <a:cs typeface="+mn-cs"/>
              </a:rPr>
              <a:t>Cerabyte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eonik Light" panose="020B0403030300000000" pitchFamily="34" charset="0"/>
                <a:ea typeface="+mn-ea"/>
                <a:cs typeface="+mn-cs"/>
              </a:rPr>
              <a:t>, Inc.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dirty="0">
                <a:solidFill>
                  <a:prstClr val="white"/>
                </a:solidFill>
                <a:latin typeface="Aeonik Light" panose="020B0403030300000000" pitchFamily="34" charset="0"/>
              </a:rPr>
              <a:t>2445 Augustine </a:t>
            </a:r>
            <a:r>
              <a:rPr lang="de-DE" sz="2000" dirty="0" err="1">
                <a:solidFill>
                  <a:prstClr val="white"/>
                </a:solidFill>
                <a:latin typeface="Aeonik Light" panose="020B0403030300000000" pitchFamily="34" charset="0"/>
              </a:rPr>
              <a:t>Dr</a:t>
            </a:r>
            <a:r>
              <a:rPr lang="de-DE" sz="2000" dirty="0">
                <a:solidFill>
                  <a:prstClr val="white"/>
                </a:solidFill>
                <a:latin typeface="Aeonik Light" panose="020B0403030300000000" pitchFamily="34" charset="0"/>
              </a:rPr>
              <a:t> #150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dirty="0">
                <a:solidFill>
                  <a:prstClr val="white"/>
                </a:solidFill>
                <a:latin typeface="Aeonik Light" panose="020B0403030300000000" pitchFamily="34" charset="0"/>
              </a:rPr>
              <a:t>Santa Clara, CA 95054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dirty="0">
                <a:solidFill>
                  <a:prstClr val="white"/>
                </a:solidFill>
                <a:latin typeface="Aeonik Light" panose="020B0403030300000000" pitchFamily="34" charset="0"/>
              </a:rPr>
              <a:t>USA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eonik Light" panose="020B0403030300000000" pitchFamily="34" charset="0"/>
              <a:ea typeface="+mn-ea"/>
              <a:cs typeface="+mn-cs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9B102929-C0B1-6A49-95FA-8F38896B12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7258" y="651127"/>
            <a:ext cx="2823548" cy="2726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8007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1F7224-2284-9E30-2280-4D7E0B7DD2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15744D34-94DB-09BC-CD9B-EAB1925F370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6056" y="1603463"/>
            <a:ext cx="4698808" cy="4502618"/>
          </a:xfrm>
          <a:prstGeom prst="rect">
            <a:avLst/>
          </a:prstGeom>
          <a:effectLst>
            <a:outerShdw blurRad="63500" sx="102000" sy="102000" algn="ctr" rotWithShape="0">
              <a:schemeClr val="bg1">
                <a:lumMod val="50000"/>
                <a:alpha val="60000"/>
              </a:schemeClr>
            </a:outerShdw>
          </a:effectLst>
        </p:spPr>
      </p:pic>
      <p:pic>
        <p:nvPicPr>
          <p:cNvPr id="8" name="Picture 7" descr="A stack of black rectangular boxes with colorful labels&#10;&#10;AI-generated content may be incorrect.">
            <a:extLst>
              <a:ext uri="{FF2B5EF4-FFF2-40B4-BE49-F238E27FC236}">
                <a16:creationId xmlns:a16="http://schemas.microsoft.com/office/drawing/2014/main" id="{00192EC7-78A9-BD6F-A7EE-5C519E485B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9"/>
          <a:stretch/>
        </p:blipFill>
        <p:spPr>
          <a:xfrm>
            <a:off x="767136" y="1603462"/>
            <a:ext cx="5253785" cy="450261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3" name="Textfeld 4">
            <a:extLst>
              <a:ext uri="{FF2B5EF4-FFF2-40B4-BE49-F238E27FC236}">
                <a16:creationId xmlns:a16="http://schemas.microsoft.com/office/drawing/2014/main" id="{4528EB90-1F96-AFC5-3BBC-F0BEBE92CDFA}"/>
              </a:ext>
            </a:extLst>
          </p:cNvPr>
          <p:cNvSpPr txBox="1"/>
          <p:nvPr/>
        </p:nvSpPr>
        <p:spPr>
          <a:xfrm>
            <a:off x="430523" y="150617"/>
            <a:ext cx="93666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800" dirty="0">
                <a:latin typeface="Aeonik" panose="020B0503030300000000" pitchFamily="34" charset="0"/>
              </a:rPr>
              <a:t>Obsolete </a:t>
            </a:r>
            <a:r>
              <a:rPr lang="de-AT" sz="2800">
                <a:latin typeface="Aeonik" panose="020B0503030300000000" pitchFamily="34" charset="0"/>
              </a:rPr>
              <a:t>Tape - </a:t>
            </a:r>
            <a:r>
              <a:rPr lang="de-AT" sz="2800" dirty="0">
                <a:latin typeface="Aeonik" panose="020B0503030300000000" pitchFamily="34" charset="0"/>
              </a:rPr>
              <a:t>a </a:t>
            </a:r>
            <a:r>
              <a:rPr lang="de-AT" sz="2800" dirty="0" err="1">
                <a:latin typeface="Aeonik" panose="020B0503030300000000" pitchFamily="34" charset="0"/>
              </a:rPr>
              <a:t>souvenir</a:t>
            </a:r>
            <a:r>
              <a:rPr lang="de-AT" sz="2800" dirty="0">
                <a:latin typeface="Aeonik" panose="020B0503030300000000" pitchFamily="34" charset="0"/>
              </a:rPr>
              <a:t> like </a:t>
            </a:r>
            <a:r>
              <a:rPr lang="de-AT" sz="2800" dirty="0" err="1">
                <a:latin typeface="Aeonik" panose="020B0503030300000000" pitchFamily="34" charset="0"/>
              </a:rPr>
              <a:t>no</a:t>
            </a:r>
            <a:r>
              <a:rPr lang="de-AT" sz="2800" dirty="0">
                <a:latin typeface="Aeonik" panose="020B0503030300000000" pitchFamily="34" charset="0"/>
              </a:rPr>
              <a:t> </a:t>
            </a:r>
            <a:r>
              <a:rPr lang="de-AT" sz="2800" dirty="0" err="1">
                <a:latin typeface="Aeonik" panose="020B0503030300000000" pitchFamily="34" charset="0"/>
              </a:rPr>
              <a:t>other</a:t>
            </a:r>
            <a:r>
              <a:rPr lang="de-AT" sz="2800" dirty="0">
                <a:latin typeface="Aeonik" panose="020B0503030300000000" pitchFamily="34" charset="0"/>
              </a:rPr>
              <a:t> – </a:t>
            </a:r>
            <a:r>
              <a:rPr lang="de-AT" sz="2800" err="1">
                <a:latin typeface="Aeonik" panose="020B0503030300000000" pitchFamily="34" charset="0"/>
              </a:rPr>
              <a:t>creative</a:t>
            </a:r>
            <a:r>
              <a:rPr lang="de-AT" sz="2800">
                <a:latin typeface="Aeonik" panose="020B0503030300000000" pitchFamily="34" charset="0"/>
              </a:rPr>
              <a:t> reuse!</a:t>
            </a:r>
            <a:endParaRPr lang="en-US" sz="2800" dirty="0">
              <a:latin typeface="Aeonik" panose="020B05030303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157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2028B90-E1D7-60D6-21C4-2D1B151996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BAEEFDF5-9B0D-E7EF-C2AE-CBB328CA65F0}"/>
              </a:ext>
            </a:extLst>
          </p:cNvPr>
          <p:cNvSpPr txBox="1"/>
          <p:nvPr/>
        </p:nvSpPr>
        <p:spPr>
          <a:xfrm>
            <a:off x="1092722" y="0"/>
            <a:ext cx="9262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800" b="1" dirty="0">
                <a:solidFill>
                  <a:schemeClr val="bg1"/>
                </a:solidFill>
                <a:latin typeface="Aeonik" panose="020B0503030300000000" pitchFamily="34" charset="0"/>
              </a:rPr>
              <a:t>CERN </a:t>
            </a:r>
            <a:r>
              <a:rPr lang="de-AT" sz="2800" b="1" dirty="0" err="1">
                <a:solidFill>
                  <a:schemeClr val="bg1"/>
                </a:solidFill>
                <a:latin typeface="Aeonik" panose="020B0503030300000000" pitchFamily="34" charset="0"/>
              </a:rPr>
              <a:t>Archival</a:t>
            </a:r>
            <a:r>
              <a:rPr lang="de-AT" sz="2800" b="1" dirty="0">
                <a:solidFill>
                  <a:schemeClr val="bg1"/>
                </a:solidFill>
                <a:latin typeface="Aeonik" panose="020B0503030300000000" pitchFamily="34" charset="0"/>
              </a:rPr>
              <a:t> </a:t>
            </a:r>
            <a:r>
              <a:rPr lang="de-AT" sz="2800" b="1" dirty="0" err="1">
                <a:solidFill>
                  <a:schemeClr val="bg1"/>
                </a:solidFill>
                <a:latin typeface="Aeonik" panose="020B0503030300000000" pitchFamily="34" charset="0"/>
              </a:rPr>
              <a:t>demand</a:t>
            </a:r>
            <a:r>
              <a:rPr lang="de-AT" sz="2800" b="1" dirty="0">
                <a:solidFill>
                  <a:schemeClr val="bg1"/>
                </a:solidFill>
                <a:latin typeface="Aeonik" panose="020B0503030300000000" pitchFamily="34" charset="0"/>
              </a:rPr>
              <a:t> </a:t>
            </a:r>
            <a:r>
              <a:rPr lang="de-AT" sz="2800" b="1" dirty="0" err="1">
                <a:solidFill>
                  <a:schemeClr val="bg1"/>
                </a:solidFill>
                <a:latin typeface="Aeonik" panose="020B0503030300000000" pitchFamily="34" charset="0"/>
              </a:rPr>
              <a:t>by</a:t>
            </a:r>
            <a:r>
              <a:rPr lang="de-AT" sz="2800" b="1" dirty="0">
                <a:solidFill>
                  <a:schemeClr val="bg1"/>
                </a:solidFill>
                <a:latin typeface="Aeonik" panose="020B0503030300000000" pitchFamily="34" charset="0"/>
              </a:rPr>
              <a:t> 2033 </a:t>
            </a:r>
            <a:r>
              <a:rPr lang="de-AT" sz="2800" b="1" dirty="0" err="1">
                <a:solidFill>
                  <a:schemeClr val="bg1"/>
                </a:solidFill>
                <a:latin typeface="Aeonik" panose="020B0503030300000000" pitchFamily="34" charset="0"/>
              </a:rPr>
              <a:t>from</a:t>
            </a:r>
            <a:r>
              <a:rPr lang="de-AT" sz="2800" b="1" dirty="0">
                <a:solidFill>
                  <a:schemeClr val="bg1"/>
                </a:solidFill>
                <a:latin typeface="Aeonik" panose="020B0503030300000000" pitchFamily="34" charset="0"/>
              </a:rPr>
              <a:t> </a:t>
            </a:r>
            <a:r>
              <a:rPr lang="de-AT" sz="2800" b="1" dirty="0" err="1">
                <a:solidFill>
                  <a:schemeClr val="bg1"/>
                </a:solidFill>
                <a:latin typeface="Aeonik" panose="020B0503030300000000" pitchFamily="34" charset="0"/>
              </a:rPr>
              <a:t>the</a:t>
            </a:r>
            <a:r>
              <a:rPr lang="de-AT" sz="2800" b="1" dirty="0">
                <a:solidFill>
                  <a:schemeClr val="bg1"/>
                </a:solidFill>
                <a:latin typeface="Aeonik" panose="020B0503030300000000" pitchFamily="34" charset="0"/>
              </a:rPr>
              <a:t> LHC: </a:t>
            </a:r>
            <a:r>
              <a:rPr lang="de-AT" sz="4800" b="1" dirty="0">
                <a:solidFill>
                  <a:schemeClr val="bg1"/>
                </a:solidFill>
                <a:latin typeface="Aeonik" panose="020B0503030300000000" pitchFamily="34" charset="0"/>
              </a:rPr>
              <a:t>6 EB</a:t>
            </a:r>
            <a:endParaRPr lang="en-US" sz="2800" b="1" dirty="0">
              <a:solidFill>
                <a:schemeClr val="bg1"/>
              </a:solidFill>
              <a:latin typeface="Aeonik" panose="020B05030303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950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C1868F84-E0FB-1A9F-EBB4-4DD50879442C}"/>
              </a:ext>
            </a:extLst>
          </p:cNvPr>
          <p:cNvSpPr txBox="1"/>
          <p:nvPr/>
        </p:nvSpPr>
        <p:spPr>
          <a:xfrm>
            <a:off x="837167" y="161719"/>
            <a:ext cx="7850851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b="1" dirty="0">
                <a:latin typeface="Aeonik" panose="020B0503030300000000" pitchFamily="34" charset="0"/>
              </a:rPr>
              <a:t>Data </a:t>
            </a:r>
            <a:r>
              <a:rPr lang="de-AT" sz="3200" b="1" dirty="0" err="1">
                <a:latin typeface="Aeonik" panose="020B0503030300000000" pitchFamily="34" charset="0"/>
              </a:rPr>
              <a:t>from</a:t>
            </a:r>
            <a:r>
              <a:rPr lang="de-AT" sz="3200" b="1" dirty="0">
                <a:latin typeface="Aeonik" panose="020B0503030300000000" pitchFamily="34" charset="0"/>
              </a:rPr>
              <a:t> </a:t>
            </a:r>
            <a:r>
              <a:rPr lang="de-AT" sz="3200" b="1" dirty="0" err="1">
                <a:latin typeface="Aeonik" panose="020B0503030300000000" pitchFamily="34" charset="0"/>
              </a:rPr>
              <a:t>the</a:t>
            </a:r>
            <a:r>
              <a:rPr lang="de-AT" sz="3200" b="1" dirty="0">
                <a:latin typeface="Aeonik" panose="020B0503030300000000" pitchFamily="34" charset="0"/>
              </a:rPr>
              <a:t> LHC: </a:t>
            </a:r>
            <a:r>
              <a:rPr lang="de-AT" sz="3200" b="1" dirty="0" err="1">
                <a:latin typeface="Aeonik" panose="020B0503030300000000" pitchFamily="34" charset="0"/>
              </a:rPr>
              <a:t>stored</a:t>
            </a:r>
            <a:r>
              <a:rPr lang="de-AT" sz="3200" b="1" dirty="0">
                <a:latin typeface="Aeonik" panose="020B0503030300000000" pitchFamily="34" charset="0"/>
              </a:rPr>
              <a:t> </a:t>
            </a:r>
            <a:r>
              <a:rPr lang="de-AT" sz="3200" b="1" dirty="0" err="1">
                <a:latin typeface="Aeonik" panose="020B0503030300000000" pitchFamily="34" charset="0"/>
              </a:rPr>
              <a:t>for</a:t>
            </a:r>
            <a:r>
              <a:rPr lang="de-AT" sz="3200" b="1" dirty="0">
                <a:latin typeface="Aeonik" panose="020B0503030300000000" pitchFamily="34" charset="0"/>
              </a:rPr>
              <a:t>…   </a:t>
            </a:r>
            <a:r>
              <a:rPr lang="de-AT" sz="3200" b="1" dirty="0" err="1">
                <a:latin typeface="Aeonik" panose="020B0503030300000000" pitchFamily="34" charset="0"/>
              </a:rPr>
              <a:t>ever</a:t>
            </a:r>
            <a:r>
              <a:rPr lang="de-AT" sz="2800" b="1" dirty="0">
                <a:latin typeface="Aeonik" panose="020B0503030300000000" pitchFamily="34" charset="0"/>
              </a:rPr>
              <a:t>?</a:t>
            </a:r>
          </a:p>
          <a:p>
            <a:r>
              <a:rPr lang="de-AT" sz="2000" dirty="0">
                <a:latin typeface="Aeonik" panose="020B0503030300000000" pitchFamily="34" charset="0"/>
              </a:rPr>
              <a:t>Looking </a:t>
            </a:r>
            <a:r>
              <a:rPr lang="de-AT" sz="2000" dirty="0" err="1">
                <a:latin typeface="Aeonik" panose="020B0503030300000000" pitchFamily="34" charset="0"/>
              </a:rPr>
              <a:t>with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new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insights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into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old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data</a:t>
            </a:r>
            <a:endParaRPr lang="de-AT" sz="2000" dirty="0">
              <a:latin typeface="Aeonik" panose="020B0503030300000000" pitchFamily="34" charset="0"/>
            </a:endParaRPr>
          </a:p>
          <a:p>
            <a:endParaRPr lang="de-AT" sz="2000" dirty="0">
              <a:latin typeface="Aeonik" panose="020B0503030300000000" pitchFamily="34" charset="0"/>
            </a:endParaRPr>
          </a:p>
          <a:p>
            <a:endParaRPr lang="de-AT" sz="2000" dirty="0">
              <a:latin typeface="Aeonik" panose="020B0503030300000000" pitchFamily="34" charset="0"/>
            </a:endParaRPr>
          </a:p>
          <a:p>
            <a:r>
              <a:rPr lang="de-AT" sz="2400" b="1" dirty="0">
                <a:solidFill>
                  <a:srgbClr val="2407FD"/>
                </a:solidFill>
                <a:latin typeface="Aeonik" panose="020B0503030300000000" pitchFamily="34" charset="0"/>
              </a:rPr>
              <a:t>Challenges </a:t>
            </a:r>
            <a:r>
              <a:rPr lang="de-AT" sz="2400" b="1" dirty="0" err="1">
                <a:solidFill>
                  <a:srgbClr val="2407FD"/>
                </a:solidFill>
                <a:latin typeface="Aeonik" panose="020B0503030300000000" pitchFamily="34" charset="0"/>
              </a:rPr>
              <a:t>of</a:t>
            </a:r>
            <a:r>
              <a:rPr lang="de-AT" sz="2400" b="1" dirty="0">
                <a:solidFill>
                  <a:srgbClr val="2407FD"/>
                </a:solidFill>
                <a:latin typeface="Aeonik" panose="020B0503030300000000" pitchFamily="34" charset="0"/>
              </a:rPr>
              <a:t> digital </a:t>
            </a:r>
            <a:r>
              <a:rPr lang="de-AT" sz="2400" b="1" dirty="0" err="1">
                <a:solidFill>
                  <a:srgbClr val="2407FD"/>
                </a:solidFill>
                <a:latin typeface="Aeonik" panose="020B0503030300000000" pitchFamily="34" charset="0"/>
              </a:rPr>
              <a:t>long</a:t>
            </a:r>
            <a:r>
              <a:rPr lang="de-AT" sz="2400" b="1" dirty="0">
                <a:solidFill>
                  <a:srgbClr val="2407FD"/>
                </a:solidFill>
                <a:latin typeface="Aeonik" panose="020B0503030300000000" pitchFamily="34" charset="0"/>
              </a:rPr>
              <a:t>-term </a:t>
            </a:r>
            <a:r>
              <a:rPr lang="de-AT" sz="2400" b="1" dirty="0" err="1">
                <a:solidFill>
                  <a:srgbClr val="2407FD"/>
                </a:solidFill>
                <a:latin typeface="Aeonik" panose="020B0503030300000000" pitchFamily="34" charset="0"/>
              </a:rPr>
              <a:t>preservation</a:t>
            </a:r>
            <a:r>
              <a:rPr lang="de-AT" sz="2400" b="1" dirty="0">
                <a:solidFill>
                  <a:srgbClr val="2407FD"/>
                </a:solidFill>
                <a:latin typeface="Aeonik" panose="020B0503030300000000" pitchFamily="34" charset="0"/>
              </a:rPr>
              <a:t>:</a:t>
            </a:r>
          </a:p>
          <a:p>
            <a:endParaRPr lang="de-AT" sz="2000" dirty="0">
              <a:solidFill>
                <a:srgbClr val="2407FD"/>
              </a:solidFill>
              <a:latin typeface="Aeonik" panose="020B0503030300000000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AT" sz="2000" dirty="0">
                <a:latin typeface="Aeonik" panose="020B0503030300000000" pitchFamily="34" charset="0"/>
              </a:rPr>
              <a:t>Regular </a:t>
            </a:r>
            <a:r>
              <a:rPr lang="de-AT" sz="2000" dirty="0" err="1">
                <a:latin typeface="Aeonik" panose="020B0503030300000000" pitchFamily="34" charset="0"/>
              </a:rPr>
              <a:t>acquisition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costs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for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media</a:t>
            </a:r>
            <a:r>
              <a:rPr lang="de-AT" sz="2000" dirty="0">
                <a:latin typeface="Aeonik" panose="020B0503030300000000" pitchFamily="34" charset="0"/>
              </a:rPr>
              <a:t> + W/R HW</a:t>
            </a:r>
          </a:p>
          <a:p>
            <a:endParaRPr lang="de-AT" sz="2000" dirty="0">
              <a:latin typeface="Aeonik" panose="020B0503030300000000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AT" sz="2000" dirty="0">
                <a:latin typeface="Aeonik" panose="020B0503030300000000" pitchFamily="34" charset="0"/>
              </a:rPr>
              <a:t>Limited </a:t>
            </a:r>
            <a:r>
              <a:rPr lang="de-AT" sz="2000" dirty="0" err="1">
                <a:latin typeface="Aeonik" panose="020B0503030300000000" pitchFamily="34" charset="0"/>
              </a:rPr>
              <a:t>media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lifetime</a:t>
            </a:r>
            <a:endParaRPr lang="de-AT" sz="2000" dirty="0">
              <a:latin typeface="Aeonik" panose="020B0503030300000000" pitchFamily="34" charset="0"/>
            </a:endParaRPr>
          </a:p>
          <a:p>
            <a:endParaRPr lang="de-AT" sz="2000" dirty="0">
              <a:latin typeface="Aeonik" panose="020B0503030300000000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AT" sz="2000" dirty="0">
                <a:latin typeface="Aeonik" panose="020B0503030300000000" pitchFamily="34" charset="0"/>
              </a:rPr>
              <a:t>Limited </a:t>
            </a:r>
            <a:r>
              <a:rPr lang="de-AT" sz="2000" dirty="0" err="1">
                <a:latin typeface="Aeonik" panose="020B0503030300000000" pitchFamily="34" charset="0"/>
              </a:rPr>
              <a:t>data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retention</a:t>
            </a:r>
            <a:r>
              <a:rPr lang="de-AT" sz="2000" dirty="0">
                <a:latin typeface="Aeonik" panose="020B0503030300000000" pitchFamily="34" charset="0"/>
              </a:rPr>
              <a:t> due </a:t>
            </a:r>
            <a:r>
              <a:rPr lang="de-AT" sz="2000" dirty="0" err="1">
                <a:latin typeface="Aeonik" panose="020B0503030300000000" pitchFamily="34" charset="0"/>
              </a:rPr>
              <a:t>to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bit</a:t>
            </a:r>
            <a:r>
              <a:rPr lang="de-AT" sz="2000" dirty="0">
                <a:latin typeface="Aeonik" panose="020B0503030300000000" pitchFamily="34" charset="0"/>
              </a:rPr>
              <a:t> rot</a:t>
            </a:r>
          </a:p>
          <a:p>
            <a:endParaRPr lang="de-AT" sz="2000" dirty="0">
              <a:latin typeface="Aeonik" panose="020B0503030300000000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AT" sz="2000" dirty="0">
                <a:latin typeface="Aeonik" panose="020B0503030300000000" pitchFamily="34" charset="0"/>
              </a:rPr>
              <a:t>Workload </a:t>
            </a:r>
            <a:r>
              <a:rPr lang="de-AT" sz="2000" dirty="0" err="1">
                <a:latin typeface="Aeonik" panose="020B0503030300000000" pitchFamily="34" charset="0"/>
              </a:rPr>
              <a:t>of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migration</a:t>
            </a:r>
            <a:r>
              <a:rPr lang="de-AT" sz="2000" dirty="0">
                <a:latin typeface="Aeonik" panose="020B0503030300000000" pitchFamily="34" charset="0"/>
              </a:rPr>
              <a:t> &amp; </a:t>
            </a:r>
            <a:r>
              <a:rPr lang="de-AT" sz="2000" dirty="0" err="1">
                <a:latin typeface="Aeonik" panose="020B0503030300000000" pitchFamily="34" charset="0"/>
              </a:rPr>
              <a:t>fixity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checks</a:t>
            </a:r>
            <a:r>
              <a:rPr lang="de-AT" sz="2000" dirty="0">
                <a:latin typeface="Aeonik" panose="020B0503030300000000" pitchFamily="34" charset="0"/>
              </a:rPr>
              <a:t>  </a:t>
            </a:r>
          </a:p>
          <a:p>
            <a:endParaRPr lang="de-AT" sz="2000" dirty="0">
              <a:latin typeface="Aeonik" panose="020B0503030300000000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AT" sz="2000" dirty="0">
                <a:latin typeface="Aeonik" panose="020B0503030300000000" pitchFamily="34" charset="0"/>
              </a:rPr>
              <a:t>Energy </a:t>
            </a:r>
            <a:r>
              <a:rPr lang="de-AT" sz="2000" dirty="0" err="1">
                <a:latin typeface="Aeonik" panose="020B0503030300000000" pitchFamily="34" charset="0"/>
              </a:rPr>
              <a:t>supply</a:t>
            </a:r>
            <a:r>
              <a:rPr lang="de-AT" sz="2000" dirty="0">
                <a:latin typeface="Aeonik" panose="020B0503030300000000" pitchFamily="34" charset="0"/>
              </a:rPr>
              <a:t>, </a:t>
            </a:r>
            <a:r>
              <a:rPr lang="de-AT" sz="2000" dirty="0" err="1">
                <a:latin typeface="Aeonik" panose="020B0503030300000000" pitchFamily="34" charset="0"/>
              </a:rPr>
              <a:t>climate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control</a:t>
            </a:r>
            <a:r>
              <a:rPr lang="de-AT" sz="2000" dirty="0">
                <a:latin typeface="Aeonik" panose="020B0503030300000000" pitchFamily="34" charset="0"/>
              </a:rPr>
              <a:t>, vulnerable </a:t>
            </a:r>
            <a:r>
              <a:rPr lang="de-AT" sz="2000" dirty="0" err="1">
                <a:latin typeface="Aeonik" panose="020B0503030300000000" pitchFamily="34" charset="0"/>
              </a:rPr>
              <a:t>to</a:t>
            </a:r>
            <a:r>
              <a:rPr lang="de-AT" sz="2000" dirty="0">
                <a:latin typeface="Aeonik" panose="020B0503030300000000" pitchFamily="34" charset="0"/>
              </a:rPr>
              <a:t> EMP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AT" sz="2000" dirty="0">
              <a:latin typeface="Aeonik" panose="020B0503030300000000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AT" sz="2000" dirty="0">
                <a:latin typeface="Aeonik" panose="020B0503030300000000" pitchFamily="34" charset="0"/>
              </a:rPr>
              <a:t>In </a:t>
            </a:r>
            <a:r>
              <a:rPr lang="de-AT" sz="2000" dirty="0" err="1">
                <a:latin typeface="Aeonik" panose="020B0503030300000000" pitchFamily="34" charset="0"/>
              </a:rPr>
              <a:t>fact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using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the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wrong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media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is</a:t>
            </a:r>
            <a:r>
              <a:rPr lang="de-AT" sz="2000" dirty="0">
                <a:latin typeface="Aeonik" panose="020B0503030300000000" pitchFamily="34" charset="0"/>
              </a:rPr>
              <a:t> </a:t>
            </a:r>
            <a:r>
              <a:rPr lang="de-AT" sz="2000" dirty="0" err="1">
                <a:latin typeface="Aeonik" panose="020B0503030300000000" pitchFamily="34" charset="0"/>
              </a:rPr>
              <a:t>unsustainable</a:t>
            </a:r>
            <a:endParaRPr lang="de-AT" sz="2000" dirty="0">
              <a:latin typeface="Aeonik" panose="020B0503030300000000" pitchFamily="34" charset="0"/>
            </a:endParaRPr>
          </a:p>
          <a:p>
            <a:endParaRPr lang="de-AT" sz="2000" dirty="0">
              <a:latin typeface="Aeonik" panose="020B0503030300000000" pitchFamily="34" charset="0"/>
            </a:endParaRPr>
          </a:p>
          <a:p>
            <a:r>
              <a:rPr lang="de-AT" sz="2000" dirty="0">
                <a:latin typeface="Aeonik" panose="020B0503030300000000" pitchFamily="34" charset="0"/>
              </a:rPr>
              <a:t> </a:t>
            </a:r>
            <a:endParaRPr lang="en-US" sz="2000" dirty="0">
              <a:latin typeface="Aeonik" panose="020B0503030300000000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5F242685-9654-9BE1-46A8-3621BD11D6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0194" y="342658"/>
            <a:ext cx="517923" cy="241541"/>
          </a:xfrm>
          <a:prstGeom prst="rect">
            <a:avLst/>
          </a:prstGeom>
        </p:spPr>
      </p:pic>
      <p:sp>
        <p:nvSpPr>
          <p:cNvPr id="3" name="Foliennummernplatzhalter 1">
            <a:extLst>
              <a:ext uri="{FF2B5EF4-FFF2-40B4-BE49-F238E27FC236}">
                <a16:creationId xmlns:a16="http://schemas.microsoft.com/office/drawing/2014/main" id="{83983600-7911-BD37-EDC6-23310E6DB1A0}"/>
              </a:ext>
            </a:extLst>
          </p:cNvPr>
          <p:cNvSpPr txBox="1">
            <a:spLocks/>
          </p:cNvSpPr>
          <p:nvPr/>
        </p:nvSpPr>
        <p:spPr>
          <a:xfrm>
            <a:off x="11208701" y="6444056"/>
            <a:ext cx="453711" cy="25477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00000000-1234-1234-1234-123412341234}" type="slidenum">
              <a:rPr lang="en-US" sz="1200" smtClean="0">
                <a:solidFill>
                  <a:prstClr val="white">
                    <a:lumMod val="65000"/>
                  </a:prstClr>
                </a:solidFill>
                <a:latin typeface="Aeonik Light" panose="020B0403030300000000" pitchFamily="34" charset="0"/>
                <a:cs typeface="Calibri" panose="020F0502020204030204" pitchFamily="34" charset="0"/>
              </a:rPr>
              <a:pPr algn="r">
                <a:defRPr/>
              </a:pPr>
              <a:t>5</a:t>
            </a:fld>
            <a:endParaRPr lang="en-US" sz="1200" dirty="0">
              <a:solidFill>
                <a:prstClr val="white">
                  <a:lumMod val="65000"/>
                </a:prstClr>
              </a:solidFill>
              <a:latin typeface="Aeonik Light" panose="020B0403030300000000" pitchFamily="34" charset="0"/>
              <a:cs typeface="Calibri" panose="020F0502020204030204" pitchFamily="34" charset="0"/>
            </a:endParaRPr>
          </a:p>
        </p:txBody>
      </p:sp>
      <p:sp>
        <p:nvSpPr>
          <p:cNvPr id="5" name="Datumsplatzhalter 6">
            <a:extLst>
              <a:ext uri="{FF2B5EF4-FFF2-40B4-BE49-F238E27FC236}">
                <a16:creationId xmlns:a16="http://schemas.microsoft.com/office/drawing/2014/main" id="{8014D55A-F4F0-2E63-D671-88B591FDB813}"/>
              </a:ext>
            </a:extLst>
          </p:cNvPr>
          <p:cNvSpPr txBox="1">
            <a:spLocks/>
          </p:cNvSpPr>
          <p:nvPr/>
        </p:nvSpPr>
        <p:spPr>
          <a:xfrm>
            <a:off x="409722" y="6441504"/>
            <a:ext cx="2234660" cy="254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none" strike="noStrike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© 2025 </a:t>
            </a:r>
            <a:r>
              <a:rPr lang="en-US" u="none" strike="noStrike" dirty="0" err="1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www.cerabyte.com</a:t>
            </a:r>
            <a:endParaRPr lang="de-DE" dirty="0">
              <a:solidFill>
                <a:schemeClr val="bg1">
                  <a:lumMod val="50000"/>
                </a:schemeClr>
              </a:solidFill>
              <a:latin typeface="Aeonik Light" panose="020B0403030300000000" pitchFamily="34" charset="0"/>
            </a:endParaRPr>
          </a:p>
        </p:txBody>
      </p:sp>
      <p:pic>
        <p:nvPicPr>
          <p:cNvPr id="6" name="Grafik 5" descr="Ein Bild, das Grafiken, Symbol, Schrift, Kunst enthält.&#10;&#10;Automatisch generierte Beschreibung">
            <a:extLst>
              <a:ext uri="{FF2B5EF4-FFF2-40B4-BE49-F238E27FC236}">
                <a16:creationId xmlns:a16="http://schemas.microsoft.com/office/drawing/2014/main" id="{D2D45653-FCF0-2E47-220B-8C6D756AF81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8018" y="2144036"/>
            <a:ext cx="696688" cy="698002"/>
          </a:xfrm>
          <a:prstGeom prst="rect">
            <a:avLst/>
          </a:prstGeom>
        </p:spPr>
      </p:pic>
      <p:pic>
        <p:nvPicPr>
          <p:cNvPr id="7" name="Grafik 6" descr="Ein Bild, das Grafiken, Reihe, Design enthält.&#10;&#10;Automatisch generierte Beschreibung">
            <a:extLst>
              <a:ext uri="{FF2B5EF4-FFF2-40B4-BE49-F238E27FC236}">
                <a16:creationId xmlns:a16="http://schemas.microsoft.com/office/drawing/2014/main" id="{BC2907D3-AA58-A97A-A11F-98142E8EBF8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8018" y="4678740"/>
            <a:ext cx="696688" cy="694668"/>
          </a:xfrm>
          <a:prstGeom prst="rect">
            <a:avLst/>
          </a:prstGeom>
        </p:spPr>
      </p:pic>
      <p:pic>
        <p:nvPicPr>
          <p:cNvPr id="8" name="Grafik 7" descr="Ein Bild, das Grafiken, Symbol, Schrift, Screenshot enthält.&#10;&#10;Automatisch generierte Beschreibung">
            <a:extLst>
              <a:ext uri="{FF2B5EF4-FFF2-40B4-BE49-F238E27FC236}">
                <a16:creationId xmlns:a16="http://schemas.microsoft.com/office/drawing/2014/main" id="{D73B2893-F226-90F0-CA5C-7F24B11F682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8018" y="5522569"/>
            <a:ext cx="693361" cy="695502"/>
          </a:xfrm>
          <a:prstGeom prst="rect">
            <a:avLst/>
          </a:prstGeom>
        </p:spPr>
      </p:pic>
      <p:pic>
        <p:nvPicPr>
          <p:cNvPr id="10" name="Grafik 9" descr="Ein Bild, das Grafiken, Screenshot, Schrift, Kreis enthält.&#10;&#10;Automatisch generierte Beschreibung">
            <a:extLst>
              <a:ext uri="{FF2B5EF4-FFF2-40B4-BE49-F238E27FC236}">
                <a16:creationId xmlns:a16="http://schemas.microsoft.com/office/drawing/2014/main" id="{2C619116-7702-DD68-CDFE-3283668F584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8018" y="1301515"/>
            <a:ext cx="693361" cy="693361"/>
          </a:xfrm>
          <a:prstGeom prst="rect">
            <a:avLst/>
          </a:prstGeom>
        </p:spPr>
      </p:pic>
      <p:pic>
        <p:nvPicPr>
          <p:cNvPr id="11" name="Grafik 10" descr="Ein Bild, das Grafiken, Symbol, Kreis, Schrift enthält.&#10;&#10;Automatisch generierte Beschreibung">
            <a:extLst>
              <a:ext uri="{FF2B5EF4-FFF2-40B4-BE49-F238E27FC236}">
                <a16:creationId xmlns:a16="http://schemas.microsoft.com/office/drawing/2014/main" id="{874E20B6-2071-6B9A-1E87-B4DE2AA33FF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8018" y="2991198"/>
            <a:ext cx="693361" cy="695028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4AC7741A-4068-0E47-CBCF-0D4E4DC29C0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8018" y="3835386"/>
            <a:ext cx="693361" cy="694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674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7DE34-AF55-4397-4FDE-A0B423DBCC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object 22">
            <a:extLst>
              <a:ext uri="{FF2B5EF4-FFF2-40B4-BE49-F238E27FC236}">
                <a16:creationId xmlns:a16="http://schemas.microsoft.com/office/drawing/2014/main" id="{8316C8A3-D1DE-AAC4-C5DF-5A077B23E204}"/>
              </a:ext>
            </a:extLst>
          </p:cNvPr>
          <p:cNvSpPr txBox="1"/>
          <p:nvPr/>
        </p:nvSpPr>
        <p:spPr>
          <a:xfrm>
            <a:off x="4294850" y="4877553"/>
            <a:ext cx="2667870" cy="5796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ctr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b="0" i="0" u="none" strike="noStrike" kern="0" cap="none" normalizeH="0" noProof="0">
                <a:ln>
                  <a:noFill/>
                </a:ln>
                <a:effectLst/>
                <a:uLnTx/>
                <a:uFillTx/>
                <a:latin typeface="Aeonik" panose="020B0503030300000000" pitchFamily="34" charset="0"/>
                <a:cs typeface="Arial"/>
              </a:rPr>
              <a:t>Ceramic-on-glass </a:t>
            </a:r>
          </a:p>
          <a:p>
            <a:pPr marL="12700" marR="0" lvl="0" indent="0" algn="ctr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b="0" i="0" u="none" strike="noStrike" kern="0" cap="none" normalizeH="0" noProof="0">
                <a:ln>
                  <a:noFill/>
                </a:ln>
                <a:effectLst/>
                <a:uLnTx/>
                <a:uFillTx/>
                <a:latin typeface="Aeonik" panose="020B0503030300000000" pitchFamily="34" charset="0"/>
                <a:cs typeface="Arial"/>
              </a:rPr>
              <a:t>sheets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F73A5375-41AE-D25B-C180-08665D23829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0194" y="342658"/>
            <a:ext cx="517923" cy="241541"/>
          </a:xfrm>
          <a:prstGeom prst="rect">
            <a:avLst/>
          </a:prstGeom>
        </p:spPr>
      </p:pic>
      <p:sp>
        <p:nvSpPr>
          <p:cNvPr id="28" name="Foliennummernplatzhalter 1">
            <a:extLst>
              <a:ext uri="{FF2B5EF4-FFF2-40B4-BE49-F238E27FC236}">
                <a16:creationId xmlns:a16="http://schemas.microsoft.com/office/drawing/2014/main" id="{D48124B2-A164-3A3D-D386-669B2A480C5B}"/>
              </a:ext>
            </a:extLst>
          </p:cNvPr>
          <p:cNvSpPr txBox="1">
            <a:spLocks/>
          </p:cNvSpPr>
          <p:nvPr/>
        </p:nvSpPr>
        <p:spPr>
          <a:xfrm>
            <a:off x="11208701" y="6444056"/>
            <a:ext cx="453711" cy="25477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00000000-1234-1234-1234-123412341234}" type="slidenum">
              <a:rPr lang="en-US" sz="1200" smtClean="0">
                <a:solidFill>
                  <a:prstClr val="white">
                    <a:lumMod val="65000"/>
                  </a:prstClr>
                </a:solidFill>
                <a:latin typeface="Aeonik Light" panose="020B0403030300000000" pitchFamily="34" charset="0"/>
                <a:cs typeface="Calibri" panose="020F0502020204030204" pitchFamily="34" charset="0"/>
              </a:rPr>
              <a:pPr algn="r">
                <a:defRPr/>
              </a:pPr>
              <a:t>6</a:t>
            </a:fld>
            <a:endParaRPr lang="en-US" sz="1200" dirty="0">
              <a:solidFill>
                <a:prstClr val="white">
                  <a:lumMod val="65000"/>
                </a:prstClr>
              </a:solidFill>
              <a:latin typeface="Aeonik Light" panose="020B0403030300000000" pitchFamily="34" charset="0"/>
              <a:cs typeface="Calibri" panose="020F0502020204030204" pitchFamily="34" charset="0"/>
            </a:endParaRPr>
          </a:p>
        </p:txBody>
      </p:sp>
      <p:sp>
        <p:nvSpPr>
          <p:cNvPr id="29" name="Datumsplatzhalter 6">
            <a:extLst>
              <a:ext uri="{FF2B5EF4-FFF2-40B4-BE49-F238E27FC236}">
                <a16:creationId xmlns:a16="http://schemas.microsoft.com/office/drawing/2014/main" id="{77C98F5F-EA1F-4CA8-2532-C5B63FE8E555}"/>
              </a:ext>
            </a:extLst>
          </p:cNvPr>
          <p:cNvSpPr txBox="1">
            <a:spLocks/>
          </p:cNvSpPr>
          <p:nvPr/>
        </p:nvSpPr>
        <p:spPr>
          <a:xfrm>
            <a:off x="409722" y="6441504"/>
            <a:ext cx="2234660" cy="254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none" strike="noStrike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© 2025 </a:t>
            </a:r>
            <a:r>
              <a:rPr lang="en-US" u="none" strike="noStrike" dirty="0" err="1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www.cerabyte.com</a:t>
            </a:r>
            <a:endParaRPr lang="de-DE" dirty="0">
              <a:solidFill>
                <a:schemeClr val="bg1">
                  <a:lumMod val="50000"/>
                </a:schemeClr>
              </a:solidFill>
              <a:latin typeface="Aeonik Light" panose="020B0403030300000000" pitchFamily="34" charset="0"/>
            </a:endParaRPr>
          </a:p>
        </p:txBody>
      </p: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273EEF01-7B7C-2F2C-FB89-96C9DDBD3D79}"/>
              </a:ext>
            </a:extLst>
          </p:cNvPr>
          <p:cNvGrpSpPr/>
          <p:nvPr/>
        </p:nvGrpSpPr>
        <p:grpSpPr>
          <a:xfrm>
            <a:off x="688095" y="1974470"/>
            <a:ext cx="6237069" cy="2864607"/>
            <a:chOff x="1733163" y="1986537"/>
            <a:chExt cx="5014954" cy="2303305"/>
          </a:xfrm>
        </p:grpSpPr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9F4B1B38-FD89-1853-766F-F367144CFCB4}"/>
                </a:ext>
              </a:extLst>
            </p:cNvPr>
            <p:cNvCxnSpPr>
              <a:cxnSpLocks/>
            </p:cNvCxnSpPr>
            <p:nvPr/>
          </p:nvCxnSpPr>
          <p:spPr>
            <a:xfrm>
              <a:off x="2726795" y="1986537"/>
              <a:ext cx="36769" cy="0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Grafik 21" descr="Ein Bild, das Zubehör, Im Haus enthält.&#10;&#10;Automatisch generierte Beschreibung">
              <a:extLst>
                <a:ext uri="{FF2B5EF4-FFF2-40B4-BE49-F238E27FC236}">
                  <a16:creationId xmlns:a16="http://schemas.microsoft.com/office/drawing/2014/main" id="{F5ED9FD1-51B3-8DB5-0C7B-F34E2D5B9F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 flipV="1">
              <a:off x="4659170" y="2200895"/>
              <a:ext cx="2047527" cy="2130367"/>
            </a:xfrm>
            <a:prstGeom prst="rect">
              <a:avLst/>
            </a:prstGeom>
          </p:spPr>
        </p:pic>
        <p:sp>
          <p:nvSpPr>
            <p:cNvPr id="24" name="Pfeil: nach rechts 23">
              <a:extLst>
                <a:ext uri="{FF2B5EF4-FFF2-40B4-BE49-F238E27FC236}">
                  <a16:creationId xmlns:a16="http://schemas.microsoft.com/office/drawing/2014/main" id="{248050C5-3F93-D80A-CCDC-49BFA5DF0CEE}"/>
                </a:ext>
              </a:extLst>
            </p:cNvPr>
            <p:cNvSpPr/>
            <p:nvPr/>
          </p:nvSpPr>
          <p:spPr>
            <a:xfrm>
              <a:off x="4065851" y="3061511"/>
              <a:ext cx="349579" cy="293393"/>
            </a:xfrm>
            <a:prstGeom prst="rightArrow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eonik" panose="020B0503030300000000" pitchFamily="34" charset="0"/>
              </a:endParaRPr>
            </a:p>
          </p:txBody>
        </p:sp>
        <p:pic>
          <p:nvPicPr>
            <p:cNvPr id="35" name="Grafik 34" descr="Ein Bild, das Handschuhe, Handschuh, Fäustling enthält.&#10;&#10;Automatisch generierte Beschreibung mit mittlerer Zuverlässigkeit">
              <a:extLst>
                <a:ext uri="{FF2B5EF4-FFF2-40B4-BE49-F238E27FC236}">
                  <a16:creationId xmlns:a16="http://schemas.microsoft.com/office/drawing/2014/main" id="{9A0C5671-4FD2-8B32-EB96-ECAC2389330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33163" y="2242314"/>
              <a:ext cx="2130368" cy="2047528"/>
            </a:xfrm>
            <a:prstGeom prst="rect">
              <a:avLst/>
            </a:prstGeom>
          </p:spPr>
        </p:pic>
      </p:grpSp>
      <p:sp>
        <p:nvSpPr>
          <p:cNvPr id="6" name="object 22">
            <a:extLst>
              <a:ext uri="{FF2B5EF4-FFF2-40B4-BE49-F238E27FC236}">
                <a16:creationId xmlns:a16="http://schemas.microsoft.com/office/drawing/2014/main" id="{4BF08088-6BA0-7A5E-C224-2687FC8852DB}"/>
              </a:ext>
            </a:extLst>
          </p:cNvPr>
          <p:cNvSpPr txBox="1"/>
          <p:nvPr/>
        </p:nvSpPr>
        <p:spPr>
          <a:xfrm>
            <a:off x="7719506" y="4918586"/>
            <a:ext cx="1363677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ctr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b="0" i="0" u="none" strike="noStrike" kern="0" cap="none" normalizeH="0" noProof="0">
                <a:ln>
                  <a:noFill/>
                </a:ln>
                <a:effectLst/>
                <a:uLnTx/>
                <a:uFillTx/>
                <a:latin typeface="Aeonik" panose="020B0503030300000000" pitchFamily="34" charset="0"/>
                <a:cs typeface="Arial"/>
              </a:rPr>
              <a:t>Data matrix 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F0C6F6AD-D10C-FE24-6175-77D066DF6FFE}"/>
              </a:ext>
            </a:extLst>
          </p:cNvPr>
          <p:cNvSpPr txBox="1"/>
          <p:nvPr/>
        </p:nvSpPr>
        <p:spPr>
          <a:xfrm>
            <a:off x="9770907" y="4839077"/>
            <a:ext cx="166464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eonik" panose="020B0503030300000000" pitchFamily="34" charset="0"/>
              </a:rPr>
              <a:t>Physical bits ablated in dark cermic layer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eonik" panose="020B0503030300000000" pitchFamily="34" charset="0"/>
            </a:endParaRP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0475BA34-E2DC-B76F-E741-E4F4A83F5770}"/>
              </a:ext>
            </a:extLst>
          </p:cNvPr>
          <p:cNvGrpSpPr/>
          <p:nvPr/>
        </p:nvGrpSpPr>
        <p:grpSpPr>
          <a:xfrm>
            <a:off x="5995546" y="2625970"/>
            <a:ext cx="5508359" cy="1906296"/>
            <a:chOff x="6060138" y="1680829"/>
            <a:chExt cx="4291513" cy="1423009"/>
          </a:xfrm>
        </p:grpSpPr>
        <p:cxnSp>
          <p:nvCxnSpPr>
            <p:cNvPr id="19" name="Gerader Verbinder 18">
              <a:extLst>
                <a:ext uri="{FF2B5EF4-FFF2-40B4-BE49-F238E27FC236}">
                  <a16:creationId xmlns:a16="http://schemas.microsoft.com/office/drawing/2014/main" id="{4701963B-9D72-132E-8CF9-291058E8DD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60138" y="1724898"/>
              <a:ext cx="1161150" cy="462792"/>
            </a:xfrm>
            <a:prstGeom prst="line">
              <a:avLst/>
            </a:prstGeom>
            <a:ln>
              <a:solidFill>
                <a:srgbClr val="2407F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r Verbinder 19">
              <a:extLst>
                <a:ext uri="{FF2B5EF4-FFF2-40B4-BE49-F238E27FC236}">
                  <a16:creationId xmlns:a16="http://schemas.microsoft.com/office/drawing/2014/main" id="{20B5503B-D751-CBF8-27B5-E0A05EA7AC1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060138" y="2277980"/>
              <a:ext cx="1161149" cy="807469"/>
            </a:xfrm>
            <a:prstGeom prst="line">
              <a:avLst/>
            </a:prstGeom>
            <a:ln>
              <a:solidFill>
                <a:srgbClr val="2407F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361D2402-CD6E-08BE-FE29-EA0DAF3270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221287" y="1693579"/>
              <a:ext cx="1426376" cy="1410259"/>
            </a:xfrm>
            <a:prstGeom prst="rect">
              <a:avLst/>
            </a:prstGeom>
          </p:spPr>
        </p:pic>
        <p:pic>
          <p:nvPicPr>
            <p:cNvPr id="16" name="Grafik 15" descr="Ein Bild, das Muster, Schwarzweiß, Kunst, Grau enthält.&#10;&#10;Automatisch generierte Beschreibung">
              <a:extLst>
                <a:ext uri="{FF2B5EF4-FFF2-40B4-BE49-F238E27FC236}">
                  <a16:creationId xmlns:a16="http://schemas.microsoft.com/office/drawing/2014/main" id="{A68E6AC8-1602-F70E-A7BE-501A5FC8F2E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30212" y="1683635"/>
              <a:ext cx="1421439" cy="1410259"/>
            </a:xfrm>
            <a:prstGeom prst="rect">
              <a:avLst/>
            </a:prstGeom>
          </p:spPr>
        </p:pic>
        <p:cxnSp>
          <p:nvCxnSpPr>
            <p:cNvPr id="25" name="Gerader Verbinder 24">
              <a:extLst>
                <a:ext uri="{FF2B5EF4-FFF2-40B4-BE49-F238E27FC236}">
                  <a16:creationId xmlns:a16="http://schemas.microsoft.com/office/drawing/2014/main" id="{863287C8-AA25-952B-4D1D-858CEE4B89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09413" y="1680829"/>
              <a:ext cx="720799" cy="597151"/>
            </a:xfrm>
            <a:prstGeom prst="line">
              <a:avLst/>
            </a:prstGeom>
            <a:ln>
              <a:solidFill>
                <a:srgbClr val="2407F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r Verbinder 25">
              <a:extLst>
                <a:ext uri="{FF2B5EF4-FFF2-40B4-BE49-F238E27FC236}">
                  <a16:creationId xmlns:a16="http://schemas.microsoft.com/office/drawing/2014/main" id="{F5F6B7B8-D9C9-006F-5496-903B5AC9EDB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209413" y="2378820"/>
              <a:ext cx="720799" cy="715073"/>
            </a:xfrm>
            <a:prstGeom prst="line">
              <a:avLst/>
            </a:prstGeom>
            <a:ln>
              <a:solidFill>
                <a:srgbClr val="2407F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1B722077-75CA-BBC7-622A-2A941106B271}"/>
              </a:ext>
            </a:extLst>
          </p:cNvPr>
          <p:cNvSpPr txBox="1"/>
          <p:nvPr/>
        </p:nvSpPr>
        <p:spPr>
          <a:xfrm>
            <a:off x="529589" y="161719"/>
            <a:ext cx="9812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eonik" panose="020B0503030300000000" pitchFamily="34" charset="0"/>
              </a:rPr>
              <a:t>From Clay </a:t>
            </a:r>
            <a:r>
              <a:rPr lang="en-US" sz="3200" b="1" dirty="0">
                <a:solidFill>
                  <a:prstClr val="black"/>
                </a:solidFill>
                <a:latin typeface="Aeonik" panose="020B0503030300000000" pitchFamily="34" charset="0"/>
              </a:rPr>
              <a:t>T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eonik" panose="020B0503030300000000" pitchFamily="34" charset="0"/>
              </a:rPr>
              <a:t>ablets to </a:t>
            </a:r>
            <a:r>
              <a:rPr lang="en-US" sz="3200" b="1" dirty="0">
                <a:solidFill>
                  <a:prstClr val="black"/>
                </a:solidFill>
                <a:latin typeface="Aeonik" panose="020B0503030300000000" pitchFamily="34" charset="0"/>
              </a:rPr>
              <a:t>C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eonik" panose="020B0503030300000000" pitchFamily="34" charset="0"/>
              </a:rPr>
              <a:t>eramic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eonik" panose="020B0503030300000000" pitchFamily="34" charset="0"/>
              </a:rPr>
              <a:t>-on-Glass </a:t>
            </a:r>
            <a:r>
              <a:rPr lang="en-US" sz="3200" b="1" dirty="0">
                <a:solidFill>
                  <a:prstClr val="black"/>
                </a:solidFill>
                <a:latin typeface="Aeonik" panose="020B0503030300000000" pitchFamily="34" charset="0"/>
              </a:rPr>
              <a:t>S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eonik" panose="020B0503030300000000" pitchFamily="34" charset="0"/>
              </a:rPr>
              <a:t>heets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eonik" panose="020B05030303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264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feld 13">
            <a:extLst>
              <a:ext uri="{FF2B5EF4-FFF2-40B4-BE49-F238E27FC236}">
                <a16:creationId xmlns:a16="http://schemas.microsoft.com/office/drawing/2014/main" id="{EDE81178-17EA-987D-FB52-EF2CAAEA218A}"/>
              </a:ext>
            </a:extLst>
          </p:cNvPr>
          <p:cNvSpPr txBox="1"/>
          <p:nvPr/>
        </p:nvSpPr>
        <p:spPr>
          <a:xfrm>
            <a:off x="529588" y="161719"/>
            <a:ext cx="95288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sz="3200" b="1" kern="0" dirty="0">
                <a:solidFill>
                  <a:prstClr val="black"/>
                </a:solidFill>
                <a:latin typeface="Aeonik" panose="020B0503030300000000" pitchFamily="34" charset="0"/>
                <a:cs typeface="Arial"/>
              </a:rPr>
              <a:t>Durable &amp; Sustainable Permanent Data Storage</a:t>
            </a:r>
          </a:p>
        </p:txBody>
      </p: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97B811E0-8904-9F51-1864-B291EE4FFBCD}"/>
              </a:ext>
            </a:extLst>
          </p:cNvPr>
          <p:cNvGrpSpPr/>
          <p:nvPr/>
        </p:nvGrpSpPr>
        <p:grpSpPr>
          <a:xfrm>
            <a:off x="2434856" y="1009266"/>
            <a:ext cx="8497326" cy="4839467"/>
            <a:chOff x="1688451" y="1134896"/>
            <a:chExt cx="9065681" cy="5163161"/>
          </a:xfrm>
        </p:grpSpPr>
        <p:sp>
          <p:nvSpPr>
            <p:cNvPr id="4" name="Textfeld 22">
              <a:extLst>
                <a:ext uri="{FF2B5EF4-FFF2-40B4-BE49-F238E27FC236}">
                  <a16:creationId xmlns:a16="http://schemas.microsoft.com/office/drawing/2014/main" id="{55BC0C84-37D8-A0F4-DE61-6D9DB8493628}"/>
                </a:ext>
              </a:extLst>
            </p:cNvPr>
            <p:cNvSpPr txBox="1"/>
            <p:nvPr/>
          </p:nvSpPr>
          <p:spPr>
            <a:xfrm>
              <a:off x="7042013" y="4329534"/>
              <a:ext cx="3712119" cy="7552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2000" b="0" i="0" u="none" strike="noStrike" kern="1200" cap="none" spc="-25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No</a:t>
              </a:r>
              <a:r>
                <a:rPr kumimoji="0" lang="de-AT" sz="2000" b="0" i="0" u="none" strike="noStrike" kern="1200" cap="none" spc="-25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 </a:t>
              </a:r>
              <a:r>
                <a:rPr kumimoji="0" lang="de-AT" sz="2000" b="0" i="0" u="none" strike="noStrike" kern="1200" cap="none" spc="-25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data</a:t>
              </a:r>
              <a:r>
                <a:rPr kumimoji="0" lang="de-AT" sz="2000" b="0" i="0" u="none" strike="noStrike" kern="1200" cap="none" spc="-25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 </a:t>
              </a:r>
              <a:r>
                <a:rPr kumimoji="0" lang="de-AT" sz="2000" b="0" i="0" u="none" strike="noStrike" kern="1200" cap="none" spc="-25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migration</a:t>
              </a:r>
              <a:r>
                <a:rPr kumimoji="0" lang="de-AT" sz="2000" b="0" i="0" u="none" strike="noStrike" kern="1200" cap="none" spc="-25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, </a:t>
              </a:r>
              <a:r>
                <a:rPr kumimoji="0" lang="de-AT" sz="2000" b="1" i="0" u="none" strike="noStrike" kern="1200" cap="none" spc="-25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no</a:t>
              </a:r>
              <a:r>
                <a:rPr kumimoji="0" lang="de-AT" sz="2000" b="1" i="0" u="none" strike="noStrike" kern="1200" cap="none" spc="-25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 </a:t>
              </a:r>
              <a:r>
                <a:rPr kumimoji="0" lang="de-AT" sz="2000" b="1" i="0" u="none" strike="noStrike" kern="1200" cap="none" spc="-25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bit</a:t>
              </a:r>
              <a:r>
                <a:rPr kumimoji="0" lang="de-AT" sz="2000" b="1" i="0" u="none" strike="noStrike" kern="1200" cap="none" spc="-25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 rot </a:t>
              </a:r>
              <a:r>
                <a:rPr kumimoji="0" lang="de-AT" sz="2000" b="0" i="0" u="none" strike="noStrike" kern="1200" cap="none" spc="-25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nor</a:t>
              </a:r>
              <a:r>
                <a:rPr kumimoji="0" lang="de-AT" sz="2000" b="0" i="0" u="none" strike="noStrike" kern="1200" cap="none" spc="-25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 </a:t>
              </a:r>
              <a:r>
                <a:rPr kumimoji="0" lang="de-AT" sz="2000" b="0" i="0" u="none" strike="noStrike" kern="1200" cap="none" spc="-25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periodic</a:t>
              </a:r>
              <a:r>
                <a:rPr kumimoji="0" lang="de-AT" sz="2000" b="0" i="0" u="none" strike="noStrike" kern="1200" cap="none" spc="-25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 </a:t>
              </a:r>
              <a:r>
                <a:rPr kumimoji="0" lang="de-AT" sz="2000" b="0" i="0" u="none" strike="noStrike" kern="1200" cap="none" spc="-25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fixity</a:t>
              </a:r>
              <a:r>
                <a:rPr kumimoji="0" lang="de-AT" sz="2000" b="0" i="0" u="none" strike="noStrike" kern="1200" cap="none" spc="-25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 check</a:t>
              </a:r>
            </a:p>
          </p:txBody>
        </p:sp>
        <p:pic>
          <p:nvPicPr>
            <p:cNvPr id="5" name="Grafik 23" descr="Ein Bild, das Grafiken, Reihe, Schrift, Symbol enthält.&#10;&#10;Automatisch generierte Beschreibung">
              <a:extLst>
                <a:ext uri="{FF2B5EF4-FFF2-40B4-BE49-F238E27FC236}">
                  <a16:creationId xmlns:a16="http://schemas.microsoft.com/office/drawing/2014/main" id="{0BB2A442-736D-D3C8-C6F6-151783CB97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17719" y="4348334"/>
              <a:ext cx="954239" cy="916049"/>
            </a:xfrm>
            <a:prstGeom prst="rect">
              <a:avLst/>
            </a:prstGeom>
          </p:spPr>
        </p:pic>
        <p:pic>
          <p:nvPicPr>
            <p:cNvPr id="6" name="Grafik 24" descr="Ein Bild, das Grafiken, Symbol, Reihe, Kreis enthält.&#10;&#10;Automatisch generierte Beschreibung">
              <a:extLst>
                <a:ext uri="{FF2B5EF4-FFF2-40B4-BE49-F238E27FC236}">
                  <a16:creationId xmlns:a16="http://schemas.microsoft.com/office/drawing/2014/main" id="{438AB5D1-AC2B-27C1-7380-257EDE60E3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17719" y="3314672"/>
              <a:ext cx="951933" cy="912739"/>
            </a:xfrm>
            <a:prstGeom prst="rect">
              <a:avLst/>
            </a:prstGeom>
          </p:spPr>
        </p:pic>
        <p:pic>
          <p:nvPicPr>
            <p:cNvPr id="7" name="Grafik 25" descr="Ein Bild, das Grafiken, Farbigkeit, Symbol, Reihe enthält.&#10;&#10;Automatisch generierte Beschreibung">
              <a:extLst>
                <a:ext uri="{FF2B5EF4-FFF2-40B4-BE49-F238E27FC236}">
                  <a16:creationId xmlns:a16="http://schemas.microsoft.com/office/drawing/2014/main" id="{4987DE38-24CF-E946-784B-3DC8224078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17719" y="2239528"/>
              <a:ext cx="951935" cy="954222"/>
            </a:xfrm>
            <a:prstGeom prst="rect">
              <a:avLst/>
            </a:prstGeom>
          </p:spPr>
        </p:pic>
        <p:pic>
          <p:nvPicPr>
            <p:cNvPr id="8" name="Grafik 7" descr="Ein Bild, das Symbol, Schrift, Grafiken, Reihe enthält.&#10;&#10;Automatisch generierte Beschreibung">
              <a:extLst>
                <a:ext uri="{FF2B5EF4-FFF2-40B4-BE49-F238E27FC236}">
                  <a16:creationId xmlns:a16="http://schemas.microsoft.com/office/drawing/2014/main" id="{4B9CDDAC-9C6F-B344-5820-741EBC8EC9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17719" y="1164384"/>
              <a:ext cx="962883" cy="954222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E5097258-B436-F794-24EE-5561373A1D51}"/>
                </a:ext>
              </a:extLst>
            </p:cNvPr>
            <p:cNvSpPr txBox="1"/>
            <p:nvPr/>
          </p:nvSpPr>
          <p:spPr>
            <a:xfrm>
              <a:off x="7042012" y="1134896"/>
              <a:ext cx="3606995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+mn-cs"/>
                </a:rPr>
                <a:t>Energy </a:t>
              </a:r>
              <a:r>
                <a:rPr kumimoji="0" lang="de-DE" sz="2000" b="0" i="0" u="none" strike="noStrike" kern="120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+mn-cs"/>
                </a:rPr>
                <a:t>free</a:t>
              </a:r>
              <a:r>
                <a:rPr kumimoji="0" lang="de-DE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+mn-cs"/>
                </a:rPr>
                <a:t> retention,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+mn-cs"/>
                </a:rPr>
                <a:t>no AC for storage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eonik" panose="020B0503030300000000" pitchFamily="34" charset="0"/>
                <a:ea typeface="+mn-ea"/>
                <a:cs typeface="+mn-cs"/>
              </a:endParaRPr>
            </a:p>
          </p:txBody>
        </p:sp>
        <p:pic>
          <p:nvPicPr>
            <p:cNvPr id="10" name="Grafik 9" descr="Ein Bild, das Grafiken, Schrift, Symbol, Screenshot enthält.&#10;&#10;Automatisch generierte Beschreibung">
              <a:extLst>
                <a:ext uri="{FF2B5EF4-FFF2-40B4-BE49-F238E27FC236}">
                  <a16:creationId xmlns:a16="http://schemas.microsoft.com/office/drawing/2014/main" id="{5BD5204C-18B9-E9FA-39FD-8B9BC63EE7B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17719" y="5385305"/>
              <a:ext cx="951935" cy="912752"/>
            </a:xfrm>
            <a:prstGeom prst="rect">
              <a:avLst/>
            </a:prstGeom>
          </p:spPr>
        </p:pic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A718FA0F-1D75-0B7D-912E-BAC090B9AC94}"/>
                </a:ext>
              </a:extLst>
            </p:cNvPr>
            <p:cNvSpPr txBox="1"/>
            <p:nvPr/>
          </p:nvSpPr>
          <p:spPr>
            <a:xfrm>
              <a:off x="7042013" y="2234549"/>
              <a:ext cx="3606994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2000" b="0" i="0" u="none" strike="noStrike" kern="1200" cap="none" spc="-25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Immutable record,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2000" b="0" i="0" u="none" strike="noStrike" kern="1200" cap="none" spc="-25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cyber secure / WORF media </a:t>
              </a:r>
              <a:endParaRPr kumimoji="0" lang="de-AT" sz="2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eonik" panose="020B0503030300000000" pitchFamily="34" charset="0"/>
                <a:ea typeface="+mn-ea"/>
                <a:cs typeface="Arial"/>
              </a:endParaRP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C9D6D215-2777-68DD-BF81-A68C925D88EC}"/>
                </a:ext>
              </a:extLst>
            </p:cNvPr>
            <p:cNvSpPr txBox="1"/>
            <p:nvPr/>
          </p:nvSpPr>
          <p:spPr>
            <a:xfrm>
              <a:off x="7042014" y="3274850"/>
              <a:ext cx="3606994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2000" b="0" i="0" u="none" strike="noStrike" kern="1200" cap="none" spc="-25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No media degradation forcing periodic replacement</a:t>
              </a:r>
              <a:endParaRPr kumimoji="0" lang="de-AT" sz="2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eonik" panose="020B0503030300000000" pitchFamily="34" charset="0"/>
                <a:ea typeface="+mn-ea"/>
                <a:cs typeface="Arial"/>
              </a:endParaRPr>
            </a:p>
          </p:txBody>
        </p:sp>
        <p:sp>
          <p:nvSpPr>
            <p:cNvPr id="13" name="Textfeld 22">
              <a:extLst>
                <a:ext uri="{FF2B5EF4-FFF2-40B4-BE49-F238E27FC236}">
                  <a16:creationId xmlns:a16="http://schemas.microsoft.com/office/drawing/2014/main" id="{DB712973-88BB-565D-4B61-3C4293252EF1}"/>
                </a:ext>
              </a:extLst>
            </p:cNvPr>
            <p:cNvSpPr txBox="1"/>
            <p:nvPr/>
          </p:nvSpPr>
          <p:spPr>
            <a:xfrm>
              <a:off x="7042012" y="5425638"/>
              <a:ext cx="3067759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2000" b="0" i="0" u="none" strike="noStrike" kern="1200" cap="none" spc="-25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Deletable,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2000" b="0" i="0" u="none" strike="noStrike" kern="1200" cap="none" spc="-25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100% recyclable</a:t>
              </a:r>
              <a:endParaRPr kumimoji="0" lang="de-AT" sz="2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eonik" panose="020B0503030300000000" pitchFamily="34" charset="0"/>
                <a:ea typeface="+mn-ea"/>
                <a:cs typeface="Arial"/>
              </a:endParaRPr>
            </a:p>
          </p:txBody>
        </p:sp>
        <p:sp>
          <p:nvSpPr>
            <p:cNvPr id="16" name="Textfeld 2">
              <a:extLst>
                <a:ext uri="{FF2B5EF4-FFF2-40B4-BE49-F238E27FC236}">
                  <a16:creationId xmlns:a16="http://schemas.microsoft.com/office/drawing/2014/main" id="{B42AB123-02EA-100B-998B-BE7029A8E384}"/>
                </a:ext>
              </a:extLst>
            </p:cNvPr>
            <p:cNvSpPr txBox="1"/>
            <p:nvPr/>
          </p:nvSpPr>
          <p:spPr>
            <a:xfrm>
              <a:off x="2865898" y="1251235"/>
              <a:ext cx="1514236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2000" b="0" i="0" u="none" strike="noStrike" kern="1200" cap="none" spc="-25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-272 °C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2000" b="0" i="0" u="none" strike="noStrike" kern="1200" cap="none" spc="-25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-459 °F</a:t>
              </a:r>
            </a:p>
          </p:txBody>
        </p:sp>
        <p:pic>
          <p:nvPicPr>
            <p:cNvPr id="17" name="Grafik 4" descr="Ein Bild, das Symbol, Grafiken, Symmetrie, Design enthält.&#10;&#10;Automatisch generierte Beschreibung">
              <a:extLst>
                <a:ext uri="{FF2B5EF4-FFF2-40B4-BE49-F238E27FC236}">
                  <a16:creationId xmlns:a16="http://schemas.microsoft.com/office/drawing/2014/main" id="{F8C3962E-2A35-32C0-C689-C45E623C467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88451" y="1164384"/>
              <a:ext cx="953079" cy="913839"/>
            </a:xfrm>
            <a:prstGeom prst="rect">
              <a:avLst/>
            </a:prstGeom>
          </p:spPr>
        </p:pic>
        <p:pic>
          <p:nvPicPr>
            <p:cNvPr id="18" name="Grafik 5" descr="Ein Bild, das Grafiken, Symbol, Schrift, Design enthält.&#10;&#10;Automatisch generierte Beschreibung">
              <a:extLst>
                <a:ext uri="{FF2B5EF4-FFF2-40B4-BE49-F238E27FC236}">
                  <a16:creationId xmlns:a16="http://schemas.microsoft.com/office/drawing/2014/main" id="{CF282543-460D-103A-14D9-9D8D7FBA0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88451" y="3274850"/>
              <a:ext cx="953077" cy="912741"/>
            </a:xfrm>
            <a:prstGeom prst="rect">
              <a:avLst/>
            </a:prstGeom>
          </p:spPr>
        </p:pic>
        <p:pic>
          <p:nvPicPr>
            <p:cNvPr id="19" name="Grafik 6" descr="Ein Bild, das Grafiken, Symbol, Schrift, Design enthält.&#10;&#10;Automatisch generierte Beschreibung">
              <a:extLst>
                <a:ext uri="{FF2B5EF4-FFF2-40B4-BE49-F238E27FC236}">
                  <a16:creationId xmlns:a16="http://schemas.microsoft.com/office/drawing/2014/main" id="{616A75CF-97C9-FD5F-1A8D-829CDBB35E8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88451" y="2220166"/>
              <a:ext cx="953077" cy="912741"/>
            </a:xfrm>
            <a:prstGeom prst="rect">
              <a:avLst/>
            </a:prstGeom>
          </p:spPr>
        </p:pic>
        <p:pic>
          <p:nvPicPr>
            <p:cNvPr id="20" name="Grafik 7" descr="Ein Bild, das Grafiken, Schrift, Symbol, Reihe enthält.&#10;&#10;Automatisch generierte Beschreibung">
              <a:extLst>
                <a:ext uri="{FF2B5EF4-FFF2-40B4-BE49-F238E27FC236}">
                  <a16:creationId xmlns:a16="http://schemas.microsoft.com/office/drawing/2014/main" id="{E0A64035-7E52-E50B-1D4A-DE7D7F4CE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88451" y="5384218"/>
              <a:ext cx="951933" cy="913839"/>
            </a:xfrm>
            <a:prstGeom prst="rect">
              <a:avLst/>
            </a:prstGeom>
          </p:spPr>
        </p:pic>
        <p:pic>
          <p:nvPicPr>
            <p:cNvPr id="21" name="Grafik 8" descr="Ein Bild, das Screenshot, Grafiken, Symbol, Schrift enthält.&#10;&#10;Automatisch generierte Beschreibung">
              <a:extLst>
                <a:ext uri="{FF2B5EF4-FFF2-40B4-BE49-F238E27FC236}">
                  <a16:creationId xmlns:a16="http://schemas.microsoft.com/office/drawing/2014/main" id="{D95CBEE2-EAE7-628C-3530-A98C3D08CF9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88451" y="4329534"/>
              <a:ext cx="951935" cy="912741"/>
            </a:xfrm>
            <a:prstGeom prst="rect">
              <a:avLst/>
            </a:prstGeom>
          </p:spPr>
        </p:pic>
        <p:sp>
          <p:nvSpPr>
            <p:cNvPr id="22" name="Textfeld 9">
              <a:extLst>
                <a:ext uri="{FF2B5EF4-FFF2-40B4-BE49-F238E27FC236}">
                  <a16:creationId xmlns:a16="http://schemas.microsoft.com/office/drawing/2014/main" id="{63026D6E-DB15-E8F6-2867-15AD94B446FB}"/>
                </a:ext>
              </a:extLst>
            </p:cNvPr>
            <p:cNvSpPr txBox="1"/>
            <p:nvPr/>
          </p:nvSpPr>
          <p:spPr>
            <a:xfrm>
              <a:off x="2865898" y="2259010"/>
              <a:ext cx="1718528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2000" b="0" i="0" u="none" strike="noStrike" kern="1200" cap="none" spc="-25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+500 °C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2000" b="0" i="0" u="none" strike="noStrike" kern="1200" cap="none" spc="-25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+930 °F</a:t>
              </a:r>
            </a:p>
          </p:txBody>
        </p:sp>
        <p:sp>
          <p:nvSpPr>
            <p:cNvPr id="23" name="Textfeld 10">
              <a:extLst>
                <a:ext uri="{FF2B5EF4-FFF2-40B4-BE49-F238E27FC236}">
                  <a16:creationId xmlns:a16="http://schemas.microsoft.com/office/drawing/2014/main" id="{3D9AB331-83F5-CCE1-FEB5-54C9CE0B7059}"/>
                </a:ext>
              </a:extLst>
            </p:cNvPr>
            <p:cNvSpPr txBox="1"/>
            <p:nvPr/>
          </p:nvSpPr>
          <p:spPr>
            <a:xfrm>
              <a:off x="2865898" y="3361152"/>
              <a:ext cx="1906282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2000" b="0" i="0" u="none" strike="noStrike" kern="1200" cap="none" spc="-25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Moisture</a:t>
              </a:r>
              <a:r>
                <a:rPr kumimoji="0" lang="de-AT" sz="2000" b="0" i="0" u="none" strike="noStrike" kern="1200" cap="none" spc="-25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 </a:t>
              </a:r>
              <a:r>
                <a:rPr kumimoji="0" lang="de-AT" sz="2000" b="0" i="0" u="none" strike="noStrike" kern="1200" cap="none" spc="-25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&amp; flood </a:t>
              </a:r>
              <a:r>
                <a:rPr kumimoji="0" lang="de-AT" sz="2000" b="0" i="0" u="none" strike="noStrike" kern="1200" cap="none" spc="-25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proof</a:t>
              </a:r>
              <a:endParaRPr kumimoji="0" lang="de-AT" sz="2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eonik" panose="020B0503030300000000" pitchFamily="34" charset="0"/>
                <a:ea typeface="+mn-ea"/>
                <a:cs typeface="Arial"/>
              </a:endParaRPr>
            </a:p>
          </p:txBody>
        </p:sp>
        <p:sp>
          <p:nvSpPr>
            <p:cNvPr id="24" name="Textfeld 11">
              <a:extLst>
                <a:ext uri="{FF2B5EF4-FFF2-40B4-BE49-F238E27FC236}">
                  <a16:creationId xmlns:a16="http://schemas.microsoft.com/office/drawing/2014/main" id="{B2398977-102B-E87E-A22E-BF34E4A5FACC}"/>
                </a:ext>
              </a:extLst>
            </p:cNvPr>
            <p:cNvSpPr txBox="1"/>
            <p:nvPr/>
          </p:nvSpPr>
          <p:spPr>
            <a:xfrm>
              <a:off x="2865898" y="4415836"/>
              <a:ext cx="1718528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2000" b="0" i="0" u="none" strike="noStrike" kern="1200" cap="none" spc="-25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Corrosion</a:t>
              </a:r>
              <a:endParaRPr kumimoji="0" lang="de-AT" sz="2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eonik" panose="020B0503030300000000" pitchFamily="34" charset="0"/>
                <a:ea typeface="+mn-ea"/>
                <a:cs typeface="Arial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2000" b="0" i="0" u="none" strike="noStrike" kern="1200" cap="none" spc="-25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resistant</a:t>
              </a:r>
              <a:endParaRPr kumimoji="0" lang="de-AT" sz="2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eonik" panose="020B0503030300000000" pitchFamily="34" charset="0"/>
                <a:ea typeface="+mn-ea"/>
                <a:cs typeface="Arial"/>
              </a:endParaRPr>
            </a:p>
          </p:txBody>
        </p:sp>
        <p:sp>
          <p:nvSpPr>
            <p:cNvPr id="25" name="Textfeld 12">
              <a:extLst>
                <a:ext uri="{FF2B5EF4-FFF2-40B4-BE49-F238E27FC236}">
                  <a16:creationId xmlns:a16="http://schemas.microsoft.com/office/drawing/2014/main" id="{4932D511-A4D3-60C0-0543-FB836C608607}"/>
                </a:ext>
              </a:extLst>
            </p:cNvPr>
            <p:cNvSpPr txBox="1"/>
            <p:nvPr/>
          </p:nvSpPr>
          <p:spPr>
            <a:xfrm>
              <a:off x="2865898" y="5456137"/>
              <a:ext cx="1834912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2000" b="0" i="0" u="none" strike="noStrike" kern="1200" cap="none" spc="-25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Radiation &amp; EMP </a:t>
              </a:r>
              <a:r>
                <a:rPr kumimoji="0" lang="de-AT" sz="2000" b="0" i="0" u="none" strike="noStrike" kern="1200" cap="none" spc="-25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eonik" panose="020B0503030300000000" pitchFamily="34" charset="0"/>
                  <a:ea typeface="+mn-ea"/>
                  <a:cs typeface="Arial"/>
                </a:rPr>
                <a:t>proof</a:t>
              </a:r>
              <a:endParaRPr kumimoji="0" lang="de-AT" sz="20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eonik" panose="020B0503030300000000" pitchFamily="34" charset="0"/>
                <a:ea typeface="+mn-ea"/>
                <a:cs typeface="Arial"/>
              </a:endParaRPr>
            </a:p>
          </p:txBody>
        </p:sp>
      </p:grpSp>
      <p:pic>
        <p:nvPicPr>
          <p:cNvPr id="27" name="Grafik 26">
            <a:extLst>
              <a:ext uri="{FF2B5EF4-FFF2-40B4-BE49-F238E27FC236}">
                <a16:creationId xmlns:a16="http://schemas.microsoft.com/office/drawing/2014/main" id="{D15A4951-4BC3-4991-32E7-08EE640AE21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0194" y="342658"/>
            <a:ext cx="517923" cy="241541"/>
          </a:xfrm>
          <a:prstGeom prst="rect">
            <a:avLst/>
          </a:prstGeom>
        </p:spPr>
      </p:pic>
      <p:sp>
        <p:nvSpPr>
          <p:cNvPr id="28" name="Foliennummernplatzhalter 1">
            <a:extLst>
              <a:ext uri="{FF2B5EF4-FFF2-40B4-BE49-F238E27FC236}">
                <a16:creationId xmlns:a16="http://schemas.microsoft.com/office/drawing/2014/main" id="{01EC6B95-404D-8F70-ED74-108F938FF4E6}"/>
              </a:ext>
            </a:extLst>
          </p:cNvPr>
          <p:cNvSpPr txBox="1">
            <a:spLocks/>
          </p:cNvSpPr>
          <p:nvPr/>
        </p:nvSpPr>
        <p:spPr>
          <a:xfrm>
            <a:off x="11208701" y="6444056"/>
            <a:ext cx="453711" cy="25477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00000000-1234-1234-1234-123412341234}" type="slidenum">
              <a:rPr lang="en-US" sz="1200" smtClean="0">
                <a:solidFill>
                  <a:prstClr val="white">
                    <a:lumMod val="65000"/>
                  </a:prstClr>
                </a:solidFill>
                <a:latin typeface="Aeonik Light" panose="020B0403030300000000" pitchFamily="34" charset="0"/>
                <a:cs typeface="Calibri" panose="020F0502020204030204" pitchFamily="34" charset="0"/>
              </a:rPr>
              <a:pPr algn="r">
                <a:defRPr/>
              </a:pPr>
              <a:t>7</a:t>
            </a:fld>
            <a:endParaRPr lang="en-US" sz="1200" dirty="0">
              <a:solidFill>
                <a:prstClr val="white">
                  <a:lumMod val="65000"/>
                </a:prstClr>
              </a:solidFill>
              <a:latin typeface="Aeonik Light" panose="020B0403030300000000" pitchFamily="34" charset="0"/>
              <a:cs typeface="Calibri" panose="020F0502020204030204" pitchFamily="34" charset="0"/>
            </a:endParaRPr>
          </a:p>
        </p:txBody>
      </p:sp>
      <p:sp>
        <p:nvSpPr>
          <p:cNvPr id="29" name="Datumsplatzhalter 6">
            <a:extLst>
              <a:ext uri="{FF2B5EF4-FFF2-40B4-BE49-F238E27FC236}">
                <a16:creationId xmlns:a16="http://schemas.microsoft.com/office/drawing/2014/main" id="{F2401438-0780-876B-751D-7B98D63CDB32}"/>
              </a:ext>
            </a:extLst>
          </p:cNvPr>
          <p:cNvSpPr txBox="1">
            <a:spLocks/>
          </p:cNvSpPr>
          <p:nvPr/>
        </p:nvSpPr>
        <p:spPr>
          <a:xfrm>
            <a:off x="409722" y="6441504"/>
            <a:ext cx="2234660" cy="254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none" strike="noStrike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© 2025 </a:t>
            </a:r>
            <a:r>
              <a:rPr lang="en-US" u="none" strike="noStrike" dirty="0" err="1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www.cerabyte.com</a:t>
            </a:r>
            <a:endParaRPr lang="de-DE" dirty="0">
              <a:solidFill>
                <a:schemeClr val="bg1">
                  <a:lumMod val="50000"/>
                </a:schemeClr>
              </a:solidFill>
              <a:latin typeface="Aeonik Light" panose="020B04030303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787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FCC27733-B907-9E76-0994-E146F1FC01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0194" y="342658"/>
            <a:ext cx="517923" cy="241541"/>
          </a:xfrm>
          <a:prstGeom prst="rect">
            <a:avLst/>
          </a:prstGeom>
        </p:spPr>
      </p:pic>
      <p:sp>
        <p:nvSpPr>
          <p:cNvPr id="3" name="Foliennummernplatzhalter 1">
            <a:extLst>
              <a:ext uri="{FF2B5EF4-FFF2-40B4-BE49-F238E27FC236}">
                <a16:creationId xmlns:a16="http://schemas.microsoft.com/office/drawing/2014/main" id="{E8B9F6C3-1EF8-4D57-F74D-04C100CF29B7}"/>
              </a:ext>
            </a:extLst>
          </p:cNvPr>
          <p:cNvSpPr txBox="1">
            <a:spLocks/>
          </p:cNvSpPr>
          <p:nvPr/>
        </p:nvSpPr>
        <p:spPr>
          <a:xfrm>
            <a:off x="11208701" y="6444056"/>
            <a:ext cx="453711" cy="25477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00000000-1234-1234-1234-123412341234}" type="slidenum">
              <a:rPr lang="en-US" sz="1200" smtClean="0">
                <a:solidFill>
                  <a:prstClr val="white">
                    <a:lumMod val="65000"/>
                  </a:prstClr>
                </a:solidFill>
                <a:latin typeface="Aeonik Light" panose="020B0403030300000000" pitchFamily="34" charset="0"/>
                <a:cs typeface="Calibri" panose="020F0502020204030204" pitchFamily="34" charset="0"/>
              </a:rPr>
              <a:pPr algn="r">
                <a:defRPr/>
              </a:pPr>
              <a:t>8</a:t>
            </a:fld>
            <a:endParaRPr lang="en-US" sz="1200" dirty="0">
              <a:solidFill>
                <a:prstClr val="white">
                  <a:lumMod val="65000"/>
                </a:prstClr>
              </a:solidFill>
              <a:latin typeface="Aeonik Light" panose="020B0403030300000000" pitchFamily="34" charset="0"/>
              <a:cs typeface="Calibri" panose="020F0502020204030204" pitchFamily="34" charset="0"/>
            </a:endParaRPr>
          </a:p>
        </p:txBody>
      </p:sp>
      <p:sp>
        <p:nvSpPr>
          <p:cNvPr id="11" name="Datumsplatzhalter 6">
            <a:extLst>
              <a:ext uri="{FF2B5EF4-FFF2-40B4-BE49-F238E27FC236}">
                <a16:creationId xmlns:a16="http://schemas.microsoft.com/office/drawing/2014/main" id="{25266E4C-3E54-D16A-96C2-22E33A65567F}"/>
              </a:ext>
            </a:extLst>
          </p:cNvPr>
          <p:cNvSpPr txBox="1">
            <a:spLocks/>
          </p:cNvSpPr>
          <p:nvPr/>
        </p:nvSpPr>
        <p:spPr>
          <a:xfrm>
            <a:off x="409722" y="6441504"/>
            <a:ext cx="2234660" cy="254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none" strike="noStrike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© 2025 </a:t>
            </a:r>
            <a:r>
              <a:rPr lang="en-US" u="none" strike="noStrike" dirty="0" err="1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www.cerabyte.com</a:t>
            </a:r>
            <a:endParaRPr lang="de-DE" dirty="0">
              <a:solidFill>
                <a:schemeClr val="bg1">
                  <a:lumMod val="50000"/>
                </a:schemeClr>
              </a:solidFill>
              <a:latin typeface="Aeonik Light" panose="020B0403030300000000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37D5333C-F5B2-8D55-CDF1-21718142D710}"/>
              </a:ext>
            </a:extLst>
          </p:cNvPr>
          <p:cNvSpPr txBox="1"/>
          <p:nvPr/>
        </p:nvSpPr>
        <p:spPr>
          <a:xfrm>
            <a:off x="623883" y="2015122"/>
            <a:ext cx="10944234" cy="3077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b="0" i="0" u="none" strike="noStrike" dirty="0">
                <a:solidFill>
                  <a:srgbClr val="212121"/>
                </a:solidFill>
                <a:effectLst/>
                <a:latin typeface="Aeonik" panose="020B0503030300000000" pitchFamily="34" charset="0"/>
              </a:rPr>
              <a:t>Martin Kunze, a ceramist, identified the need for permanent storage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b="0" i="0" u="none" strike="noStrike" dirty="0">
                <a:solidFill>
                  <a:srgbClr val="212121"/>
                </a:solidFill>
                <a:effectLst/>
                <a:latin typeface="Aeonik" panose="020B0503030300000000" pitchFamily="34" charset="0"/>
              </a:rPr>
              <a:t>Together with Christian &amp; Alex Pflaum founded </a:t>
            </a:r>
            <a:r>
              <a:rPr lang="en-US" sz="2400" b="0" i="0" u="none" strike="noStrike" dirty="0" err="1">
                <a:solidFill>
                  <a:srgbClr val="212121"/>
                </a:solidFill>
                <a:effectLst/>
                <a:latin typeface="Aeonik" panose="020B0503030300000000" pitchFamily="34" charset="0"/>
              </a:rPr>
              <a:t>Cerabyte</a:t>
            </a:r>
            <a:r>
              <a:rPr lang="en-US" sz="2400" b="0" i="0" u="none" strike="noStrike" dirty="0">
                <a:solidFill>
                  <a:srgbClr val="212121"/>
                </a:solidFill>
                <a:effectLst/>
                <a:latin typeface="Aeonik" panose="020B0503030300000000" pitchFamily="34" charset="0"/>
              </a:rPr>
              <a:t> in 2022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b="0" i="0" u="none" strike="noStrike" dirty="0">
                <a:solidFill>
                  <a:srgbClr val="212121"/>
                </a:solidFill>
                <a:effectLst/>
                <a:latin typeface="Aeonik" panose="020B0503030300000000" pitchFamily="34" charset="0"/>
              </a:rPr>
              <a:t>The team has raised an initial </a:t>
            </a:r>
            <a:r>
              <a:rPr lang="en-US" sz="240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eonik" panose="020B0503030300000000" pitchFamily="34" charset="0"/>
              </a:rPr>
              <a:t>$10M seed round &amp; $4M grant funding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Aeonik" panose="020B0503030300000000" pitchFamily="34" charset="0"/>
              </a:rPr>
              <a:t>Raising Series A, support from flash, disk, clean tech &amp; IC companies </a:t>
            </a:r>
            <a:endParaRPr lang="en-US" sz="240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Aeonik" panose="020B0503030300000000" pitchFamily="34" charset="0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000000"/>
                </a:solidFill>
                <a:highlight>
                  <a:srgbClr val="FFFFFF"/>
                </a:highlight>
                <a:latin typeface="Aeonik" panose="020B0503030300000000" pitchFamily="34" charset="0"/>
              </a:rPr>
              <a:t>Cerabyte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Aeonik" panose="020B0503030300000000" pitchFamily="34" charset="0"/>
              </a:rPr>
              <a:t> is headquartered in Munich, Germany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Aeonik" panose="020B0503030300000000" pitchFamily="34" charset="0"/>
              </a:rPr>
              <a:t>With offices in Vienna, Silicon Valley and Colorado </a:t>
            </a:r>
            <a:endParaRPr lang="en-US" sz="2400" i="0" dirty="0">
              <a:effectLst/>
              <a:highlight>
                <a:srgbClr val="FFFFFF"/>
              </a:highlight>
              <a:latin typeface="Aeonik" panose="020B0503030300000000" pitchFamily="34" charset="0"/>
            </a:endParaRPr>
          </a:p>
        </p:txBody>
      </p:sp>
      <p:sp>
        <p:nvSpPr>
          <p:cNvPr id="24" name="Title 9">
            <a:extLst>
              <a:ext uri="{FF2B5EF4-FFF2-40B4-BE49-F238E27FC236}">
                <a16:creationId xmlns:a16="http://schemas.microsoft.com/office/drawing/2014/main" id="{E1021132-0839-84E8-9F5A-E8691873A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3" y="100707"/>
            <a:ext cx="7305283" cy="605285"/>
          </a:xfrm>
        </p:spPr>
        <p:txBody>
          <a:bodyPr>
            <a:normAutofit/>
          </a:bodyPr>
          <a:lstStyle/>
          <a:p>
            <a:r>
              <a:rPr lang="en-US" sz="3200" b="1" dirty="0" err="1">
                <a:solidFill>
                  <a:srgbClr val="2407FD"/>
                </a:solidFill>
                <a:latin typeface="Aeonik" panose="020B0503030300000000"/>
              </a:rPr>
              <a:t>Cerabyte</a:t>
            </a:r>
            <a:r>
              <a:rPr lang="en-US" sz="3200" b="1" dirty="0">
                <a:solidFill>
                  <a:srgbClr val="2407FD"/>
                </a:solidFill>
                <a:latin typeface="Aeonik" panose="020B0503030300000000"/>
              </a:rPr>
              <a:t> – Ceramic Data Storage</a:t>
            </a:r>
          </a:p>
        </p:txBody>
      </p:sp>
    </p:spTree>
    <p:extLst>
      <p:ext uri="{BB962C8B-B14F-4D97-AF65-F5344CB8AC3E}">
        <p14:creationId xmlns:p14="http://schemas.microsoft.com/office/powerpoint/2010/main" val="35075949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9A0A09-936F-B8BE-46C1-9A7DD89613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6DE49270-82A0-EB53-68D5-0AD94FD62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3" y="100707"/>
            <a:ext cx="7305283" cy="605285"/>
          </a:xfrm>
        </p:spPr>
        <p:txBody>
          <a:bodyPr>
            <a:normAutofit/>
          </a:bodyPr>
          <a:lstStyle/>
          <a:p>
            <a:r>
              <a:rPr lang="en-US" sz="3200" b="1" dirty="0" err="1">
                <a:solidFill>
                  <a:srgbClr val="2407FD"/>
                </a:solidFill>
                <a:latin typeface="Aeonik" panose="020B0503030300000000"/>
              </a:rPr>
              <a:t>Cerabyte</a:t>
            </a:r>
            <a:r>
              <a:rPr lang="en-US" sz="3200" b="1" dirty="0">
                <a:solidFill>
                  <a:srgbClr val="2407FD"/>
                </a:solidFill>
                <a:latin typeface="Aeonik" panose="020B0503030300000000"/>
              </a:rPr>
              <a:t> Company Overview</a:t>
            </a:r>
          </a:p>
        </p:txBody>
      </p:sp>
      <p:pic>
        <p:nvPicPr>
          <p:cNvPr id="18" name="object 16">
            <a:extLst>
              <a:ext uri="{FF2B5EF4-FFF2-40B4-BE49-F238E27FC236}">
                <a16:creationId xmlns:a16="http://schemas.microsoft.com/office/drawing/2014/main" id="{8D6A787B-C309-EF8D-C989-719517B260B8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7475" y="3886155"/>
            <a:ext cx="1255313" cy="1163475"/>
          </a:xfrm>
          <a:prstGeom prst="rect">
            <a:avLst/>
          </a:prstGeom>
        </p:spPr>
      </p:pic>
      <p:sp>
        <p:nvSpPr>
          <p:cNvPr id="19" name="Textfeld 13">
            <a:extLst>
              <a:ext uri="{FF2B5EF4-FFF2-40B4-BE49-F238E27FC236}">
                <a16:creationId xmlns:a16="http://schemas.microsoft.com/office/drawing/2014/main" id="{EF06A4B7-1D30-B6CB-0E00-0F04318DBDFB}"/>
              </a:ext>
            </a:extLst>
          </p:cNvPr>
          <p:cNvSpPr txBox="1"/>
          <p:nvPr/>
        </p:nvSpPr>
        <p:spPr>
          <a:xfrm>
            <a:off x="409722" y="5043398"/>
            <a:ext cx="2255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b="1" dirty="0" err="1">
                <a:latin typeface="Aeonik" panose="020B0503030300000000" pitchFamily="34" charset="0"/>
              </a:rPr>
              <a:t>Ceramic</a:t>
            </a:r>
            <a:r>
              <a:rPr lang="de-AT" b="1" dirty="0">
                <a:latin typeface="Aeonik" panose="020B0503030300000000" pitchFamily="34" charset="0"/>
              </a:rPr>
              <a:t>-On-Glass Sheets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456B4601-E32B-5A96-FE1F-9B5D529BDAA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0194" y="342658"/>
            <a:ext cx="517923" cy="241541"/>
          </a:xfrm>
          <a:prstGeom prst="rect">
            <a:avLst/>
          </a:prstGeom>
        </p:spPr>
      </p:pic>
      <p:sp>
        <p:nvSpPr>
          <p:cNvPr id="3" name="Foliennummernplatzhalter 1">
            <a:extLst>
              <a:ext uri="{FF2B5EF4-FFF2-40B4-BE49-F238E27FC236}">
                <a16:creationId xmlns:a16="http://schemas.microsoft.com/office/drawing/2014/main" id="{29209572-DEDA-0108-06D1-61AC340240E8}"/>
              </a:ext>
            </a:extLst>
          </p:cNvPr>
          <p:cNvSpPr txBox="1">
            <a:spLocks/>
          </p:cNvSpPr>
          <p:nvPr/>
        </p:nvSpPr>
        <p:spPr>
          <a:xfrm>
            <a:off x="11208701" y="6444056"/>
            <a:ext cx="453711" cy="25477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00000000-1234-1234-1234-123412341234}" type="slidenum">
              <a:rPr lang="en-US" sz="1200" smtClean="0">
                <a:solidFill>
                  <a:prstClr val="white">
                    <a:lumMod val="65000"/>
                  </a:prstClr>
                </a:solidFill>
                <a:latin typeface="Aeonik Light" panose="020B0403030300000000" pitchFamily="34" charset="0"/>
                <a:cs typeface="Calibri" panose="020F0502020204030204" pitchFamily="34" charset="0"/>
              </a:rPr>
              <a:pPr algn="r">
                <a:defRPr/>
              </a:pPr>
              <a:t>9</a:t>
            </a:fld>
            <a:endParaRPr lang="en-US" sz="1200" dirty="0">
              <a:solidFill>
                <a:prstClr val="white">
                  <a:lumMod val="65000"/>
                </a:prstClr>
              </a:solidFill>
              <a:latin typeface="Aeonik Light" panose="020B0403030300000000" pitchFamily="34" charset="0"/>
              <a:cs typeface="Calibri" panose="020F0502020204030204" pitchFamily="34" charset="0"/>
            </a:endParaRPr>
          </a:p>
        </p:txBody>
      </p:sp>
      <p:sp>
        <p:nvSpPr>
          <p:cNvPr id="11" name="Datumsplatzhalter 6">
            <a:extLst>
              <a:ext uri="{FF2B5EF4-FFF2-40B4-BE49-F238E27FC236}">
                <a16:creationId xmlns:a16="http://schemas.microsoft.com/office/drawing/2014/main" id="{713483B8-DD6A-B402-E981-7481728B8819}"/>
              </a:ext>
            </a:extLst>
          </p:cNvPr>
          <p:cNvSpPr txBox="1">
            <a:spLocks/>
          </p:cNvSpPr>
          <p:nvPr/>
        </p:nvSpPr>
        <p:spPr>
          <a:xfrm>
            <a:off x="409722" y="6441504"/>
            <a:ext cx="2234660" cy="254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none" strike="noStrike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© 2025 </a:t>
            </a:r>
            <a:r>
              <a:rPr lang="en-US" u="none" strike="noStrike" dirty="0" err="1">
                <a:solidFill>
                  <a:schemeClr val="bg1">
                    <a:lumMod val="50000"/>
                  </a:schemeClr>
                </a:solidFill>
                <a:effectLst/>
                <a:latin typeface="Aeonik Light" panose="020B0403030300000000" pitchFamily="34" charset="0"/>
              </a:rPr>
              <a:t>www.cerabyte.com</a:t>
            </a:r>
            <a:endParaRPr lang="de-DE" dirty="0">
              <a:solidFill>
                <a:schemeClr val="bg1">
                  <a:lumMod val="50000"/>
                </a:schemeClr>
              </a:solidFill>
              <a:latin typeface="Aeonik Light" panose="020B0403030300000000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4FFAF33-6089-CCB5-624C-ECEBFEC09C9B}"/>
              </a:ext>
            </a:extLst>
          </p:cNvPr>
          <p:cNvSpPr txBox="1"/>
          <p:nvPr/>
        </p:nvSpPr>
        <p:spPr>
          <a:xfrm>
            <a:off x="623882" y="883821"/>
            <a:ext cx="11038529" cy="956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US" sz="2000" b="1" dirty="0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Key Innovations &amp; Levers: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2407FD"/>
                </a:solidFill>
                <a:highlight>
                  <a:srgbClr val="FFFFFF"/>
                </a:highlight>
                <a:latin typeface="Aeonik" panose="020B0503030300000000"/>
              </a:rPr>
              <a:t>Ceramic on Glass Media Technology – high volume thin glass ecosystem</a:t>
            </a:r>
          </a:p>
        </p:txBody>
      </p:sp>
    </p:spTree>
    <p:extLst>
      <p:ext uri="{BB962C8B-B14F-4D97-AF65-F5344CB8AC3E}">
        <p14:creationId xmlns:p14="http://schemas.microsoft.com/office/powerpoint/2010/main" val="2845026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1387</TotalTime>
  <Words>1582</Words>
  <Application>Microsoft Macintosh PowerPoint</Application>
  <PresentationFormat>Widescreen</PresentationFormat>
  <Paragraphs>294</Paragraphs>
  <Slides>24</Slides>
  <Notes>3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Aeonik</vt:lpstr>
      <vt:lpstr>Aeonik Light</vt:lpstr>
      <vt:lpstr>Aptos</vt:lpstr>
      <vt:lpstr>Aptos Display</vt:lpstr>
      <vt:lpstr>Arial</vt:lpstr>
      <vt:lpstr>Calibri</vt:lpstr>
      <vt:lpstr>Google Sans</vt:lpstr>
      <vt:lpstr>Office</vt:lpstr>
      <vt:lpstr>PowerPoint Presentation</vt:lpstr>
      <vt:lpstr>CERN's tape library is the world's largest archive of scientific data 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Cerabyte – Ceramic Data Storage</vt:lpstr>
      <vt:lpstr>Cerabyte Company Overview</vt:lpstr>
      <vt:lpstr>Cerabyte Company Overview</vt:lpstr>
      <vt:lpstr>Cerabyte Company Overview</vt:lpstr>
      <vt:lpstr>Cerabyte Company Overview</vt:lpstr>
      <vt:lpstr>Cerabyte Company Overview</vt:lpstr>
      <vt:lpstr>Cerabyte Company 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Martin Kunze</dc:creator>
  <cp:lastModifiedBy>Steffen Hellmold</cp:lastModifiedBy>
  <cp:revision>40</cp:revision>
  <dcterms:created xsi:type="dcterms:W3CDTF">2025-02-13T16:02:38Z</dcterms:created>
  <dcterms:modified xsi:type="dcterms:W3CDTF">2025-03-05T07:00:52Z</dcterms:modified>
</cp:coreProperties>
</file>