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62" r:id="rId3"/>
    <p:sldId id="267" r:id="rId4"/>
    <p:sldId id="263" r:id="rId5"/>
    <p:sldId id="264" r:id="rId6"/>
    <p:sldId id="265" r:id="rId7"/>
    <p:sldId id="266" r:id="rId8"/>
    <p:sldId id="268" r:id="rId9"/>
    <p:sldId id="269" r:id="rId10"/>
    <p:sldId id="272" r:id="rId11"/>
    <p:sldId id="271" r:id="rId12"/>
    <p:sldId id="270" r:id="rId13"/>
    <p:sldId id="260" r:id="rId14"/>
    <p:sldId id="26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63AD15B-989E-4C49-8807-EAC815305DDE}">
          <p14:sldIdLst/>
        </p14:section>
        <p14:section name="Untitled Section" id="{D331E951-4B15-4CAA-B1AC-F47780C6F16E}">
          <p14:sldIdLst>
            <p14:sldId id="259"/>
            <p14:sldId id="262"/>
            <p14:sldId id="267"/>
            <p14:sldId id="263"/>
            <p14:sldId id="264"/>
            <p14:sldId id="265"/>
            <p14:sldId id="266"/>
            <p14:sldId id="268"/>
            <p14:sldId id="269"/>
            <p14:sldId id="272"/>
            <p14:sldId id="271"/>
            <p14:sldId id="270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1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potocky\cernbox\Documents\_IT-DA-DB\openlab_tech_workshop_2024\switch-over_timings.od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mpi\cernbox\Documents\_IT-DA-DB\OCI_DR_costs\grap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potocky\cernbox\Documents\_IT-DA-DB\OCI_DR_costs\graph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300" b="0">
                <a:solidFill>
                  <a:srgbClr val="1B64FF"/>
                </a:solidFill>
              </a:defRPr>
            </a:pPr>
            <a:r>
              <a:rPr lang="en-GB" sz="2000" dirty="0">
                <a:solidFill>
                  <a:sysClr val="windowText" lastClr="000000"/>
                </a:solidFill>
              </a:rPr>
              <a:t>Switch-over timing</a:t>
            </a:r>
          </a:p>
        </c:rich>
      </c:tx>
      <c:layout>
        <c:manualLayout>
          <c:xMode val="edge"/>
          <c:yMode val="edge"/>
          <c:x val="0.34949462359030969"/>
          <c:y val="4.9358442024974476E-2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noFill/>
        <a:ln>
          <a:solidFill>
            <a:srgbClr val="1B64FF"/>
          </a:solidFill>
          <a:prstDash val="solid"/>
        </a:ln>
      </c:spPr>
    </c:sideWall>
    <c:backWall>
      <c:thickness val="0"/>
      <c:spPr>
        <a:noFill/>
        <a:ln>
          <a:solidFill>
            <a:srgbClr val="1B64FF"/>
          </a:solidFill>
          <a:prstDash val="solid"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'[switch-over_timings.ods]Sheet1'!$B$1</c:f>
              <c:strCache>
                <c:ptCount val="1"/>
                <c:pt idx="0">
                  <c:v>Switch-over time [s]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invertIfNegative val="0"/>
          <c:cat>
            <c:strRef>
              <c:f>'[switch-over_timings.ods]Sheet1'!$A$2:$A$11</c:f>
              <c:strCach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ADG 6</c:v>
                </c:pt>
                <c:pt idx="6">
                  <c:v>7</c:v>
                </c:pt>
                <c:pt idx="7">
                  <c:v>ADG 8</c:v>
                </c:pt>
                <c:pt idx="8">
                  <c:v>ADG 9</c:v>
                </c:pt>
                <c:pt idx="9">
                  <c:v>ADG 10</c:v>
                </c:pt>
              </c:strCache>
            </c:strRef>
          </c:cat>
          <c:val>
            <c:numRef>
              <c:f>'[switch-over_timings.ods]Sheet1'!$B$2:$B$11</c:f>
              <c:numCache>
                <c:formatCode>General</c:formatCode>
                <c:ptCount val="10"/>
                <c:pt idx="0">
                  <c:v>12</c:v>
                </c:pt>
                <c:pt idx="1">
                  <c:v>18</c:v>
                </c:pt>
                <c:pt idx="2">
                  <c:v>13</c:v>
                </c:pt>
                <c:pt idx="3">
                  <c:v>14</c:v>
                </c:pt>
                <c:pt idx="4">
                  <c:v>13</c:v>
                </c:pt>
                <c:pt idx="5">
                  <c:v>24</c:v>
                </c:pt>
                <c:pt idx="6">
                  <c:v>17</c:v>
                </c:pt>
                <c:pt idx="7">
                  <c:v>27</c:v>
                </c:pt>
                <c:pt idx="8">
                  <c:v>25</c:v>
                </c:pt>
                <c:pt idx="9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EB-4A5F-BC99-2E9AC62C7A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136463"/>
        <c:axId val="23273167"/>
        <c:axId val="0"/>
      </c:bar3DChart>
      <c:valAx>
        <c:axId val="23273167"/>
        <c:scaling>
          <c:orientation val="minMax"/>
        </c:scaling>
        <c:delete val="0"/>
        <c:axPos val="l"/>
        <c:majorGridlines>
          <c:spPr>
            <a:ln>
              <a:solidFill>
                <a:srgbClr val="1B64FF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900" b="0">
                    <a:solidFill>
                      <a:srgbClr val="1B64FF"/>
                    </a:solidFill>
                  </a:defRPr>
                </a:pPr>
                <a:r>
                  <a:rPr lang="en-GB"/>
                  <a:t>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>
                <a:solidFill>
                  <a:srgbClr val="1B64FF"/>
                </a:solidFill>
              </a:defRPr>
            </a:pPr>
            <a:endParaRPr lang="en-US"/>
          </a:p>
        </c:txPr>
        <c:crossAx val="27136463"/>
        <c:crossesAt val="0"/>
        <c:crossBetween val="between"/>
      </c:valAx>
      <c:catAx>
        <c:axId val="27136463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0">
                    <a:solidFill>
                      <a:srgbClr val="1B64FF"/>
                    </a:solidFill>
                  </a:defRPr>
                </a:pPr>
                <a:r>
                  <a:rPr lang="en-GB"/>
                  <a:t>Test #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rgbClr val="1B64FF"/>
            </a:solidFill>
          </a:ln>
        </c:spPr>
        <c:txPr>
          <a:bodyPr/>
          <a:lstStyle/>
          <a:p>
            <a:pPr>
              <a:defRPr sz="1000" b="0">
                <a:solidFill>
                  <a:srgbClr val="1B64FF"/>
                </a:solidFill>
              </a:defRPr>
            </a:pPr>
            <a:endParaRPr lang="en-US"/>
          </a:p>
        </c:txPr>
        <c:crossAx val="23273167"/>
        <c:crossesAt val="0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solidFill>
      <a:schemeClr val="bg2">
        <a:alpha val="77000"/>
      </a:schemeClr>
    </a:solidFill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0DA6-468F-B9F1-601D6A4C2721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0DA6-468F-B9F1-601D6A4C2721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0DA6-468F-B9F1-601D6A4C2721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A6-468F-B9F1-601D6A4C2721}"/>
                </c:ext>
              </c:extLst>
            </c:dLbl>
            <c:dLbl>
              <c:idx val="1"/>
              <c:layout>
                <c:manualLayout>
                  <c:x val="1.9323671497583832E-3"/>
                  <c:y val="0.28235294117647047"/>
                </c:manualLayout>
              </c:layout>
              <c:tx>
                <c:rich>
                  <a:bodyPr/>
                  <a:lstStyle/>
                  <a:p>
                    <a:r>
                      <a:rPr lang="en-US" sz="2800"/>
                      <a:t>x </a:t>
                    </a:r>
                    <a:fld id="{62BDB422-5450-4BFC-97AD-A4A7E1475720}" type="VALUE">
                      <a:rPr lang="en-US" sz="2800"/>
                      <a:pPr/>
                      <a:t>[VALUE]</a:t>
                    </a:fld>
                    <a:endParaRPr lang="en-US" sz="28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DA6-468F-B9F1-601D6A4C2721}"/>
                </c:ext>
              </c:extLst>
            </c:dLbl>
            <c:dLbl>
              <c:idx val="2"/>
              <c:layout>
                <c:manualLayout>
                  <c:x val="3.8647342995167663E-3"/>
                  <c:y val="0.4360784313725490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x </a:t>
                    </a:r>
                    <a:fld id="{1D365414-BCC9-4DA0-BB0B-A17C1B848898}" type="VALUE">
                      <a:rPr lang="en-US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DA6-468F-B9F1-601D6A4C27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Sheet1!$B$18:$B$20</c:f>
              <c:strCache>
                <c:ptCount val="3"/>
                <c:pt idx="0">
                  <c:v>On Premise</c:v>
                </c:pt>
                <c:pt idx="1">
                  <c:v>Oracle Cloud (BYOL)</c:v>
                </c:pt>
                <c:pt idx="2">
                  <c:v>Oracle Cloud</c:v>
                </c:pt>
              </c:strCache>
            </c:strRef>
          </c:cat>
          <c:val>
            <c:numRef>
              <c:f>Sheet1!$C$18:$C$20</c:f>
              <c:numCache>
                <c:formatCode>0.00</c:formatCode>
                <c:ptCount val="3"/>
                <c:pt idx="0">
                  <c:v>1</c:v>
                </c:pt>
                <c:pt idx="1">
                  <c:v>1.1040239732298933</c:v>
                </c:pt>
                <c:pt idx="2">
                  <c:v>1.3866110842892105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DA6-468F-B9F1-601D6A4C27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gapDepth val="18"/>
        <c:shape val="box"/>
        <c:axId val="973573808"/>
        <c:axId val="973575728"/>
        <c:axId val="0"/>
      </c:bar3DChart>
      <c:catAx>
        <c:axId val="973573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3575728"/>
        <c:crosses val="autoZero"/>
        <c:auto val="1"/>
        <c:lblAlgn val="ctr"/>
        <c:lblOffset val="100"/>
        <c:noMultiLvlLbl val="0"/>
      </c:catAx>
      <c:valAx>
        <c:axId val="97357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3573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5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Sheet2!$B$11</c:f>
              <c:strCache>
                <c:ptCount val="1"/>
                <c:pt idx="0">
                  <c:v>License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Sheet2!$A$12:$A$14</c:f>
              <c:strCache>
                <c:ptCount val="3"/>
                <c:pt idx="0">
                  <c:v>Oracle Cloud</c:v>
                </c:pt>
                <c:pt idx="1">
                  <c:v>Oracle Cloud (BYOL)</c:v>
                </c:pt>
                <c:pt idx="2">
                  <c:v>On Premise</c:v>
                </c:pt>
              </c:strCache>
            </c:strRef>
          </c:cat>
          <c:val>
            <c:numRef>
              <c:f>Sheet2!$B$12:$B$14</c:f>
              <c:numCache>
                <c:formatCode>0.00</c:formatCode>
                <c:ptCount val="3"/>
                <c:pt idx="0">
                  <c:v>52.064335355899551</c:v>
                </c:pt>
                <c:pt idx="1">
                  <c:v>31.684640266113519</c:v>
                </c:pt>
                <c:pt idx="2">
                  <c:v>31.684640266113519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CC-44BF-8610-56294D897F2E}"/>
            </c:ext>
          </c:extLst>
        </c:ser>
        <c:ser>
          <c:idx val="1"/>
          <c:order val="1"/>
          <c:tx>
            <c:strRef>
              <c:f>Sheet2!$C$11</c:f>
              <c:strCache>
                <c:ptCount val="1"/>
                <c:pt idx="0">
                  <c:v>Compute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Sheet2!$A$12:$A$14</c:f>
              <c:strCache>
                <c:ptCount val="3"/>
                <c:pt idx="0">
                  <c:v>Oracle Cloud</c:v>
                </c:pt>
                <c:pt idx="1">
                  <c:v>Oracle Cloud (BYOL)</c:v>
                </c:pt>
                <c:pt idx="2">
                  <c:v>On Premise</c:v>
                </c:pt>
              </c:strCache>
            </c:strRef>
          </c:cat>
          <c:val>
            <c:numRef>
              <c:f>Sheet2!$C$12:$C$14</c:f>
              <c:numCache>
                <c:formatCode>0.00</c:formatCode>
                <c:ptCount val="3"/>
                <c:pt idx="0">
                  <c:v>19.750372579672884</c:v>
                </c:pt>
                <c:pt idx="1">
                  <c:v>19.750372579672884</c:v>
                </c:pt>
                <c:pt idx="2">
                  <c:v>8.6025179047632943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CC-44BF-8610-56294D897F2E}"/>
            </c:ext>
          </c:extLst>
        </c:ser>
        <c:ser>
          <c:idx val="2"/>
          <c:order val="2"/>
          <c:tx>
            <c:strRef>
              <c:f>Sheet2!$D$11</c:f>
              <c:strCache>
                <c:ptCount val="1"/>
                <c:pt idx="0">
                  <c:v>Network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Sheet2!$A$12:$A$14</c:f>
              <c:strCache>
                <c:ptCount val="3"/>
                <c:pt idx="0">
                  <c:v>Oracle Cloud</c:v>
                </c:pt>
                <c:pt idx="1">
                  <c:v>Oracle Cloud (BYOL)</c:v>
                </c:pt>
                <c:pt idx="2">
                  <c:v>On Premise</c:v>
                </c:pt>
              </c:strCache>
            </c:strRef>
          </c:cat>
          <c:val>
            <c:numRef>
              <c:f>Sheet2!$D$12:$D$14</c:f>
              <c:numCache>
                <c:formatCode>0.00</c:formatCode>
                <c:ptCount val="3"/>
                <c:pt idx="0">
                  <c:v>5.5108942334771136</c:v>
                </c:pt>
                <c:pt idx="1">
                  <c:v>5.5108942334771136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CC-44BF-8610-56294D897F2E}"/>
            </c:ext>
          </c:extLst>
        </c:ser>
        <c:ser>
          <c:idx val="3"/>
          <c:order val="3"/>
          <c:tx>
            <c:strRef>
              <c:f>Sheet2!$E$11</c:f>
              <c:strCache>
                <c:ptCount val="1"/>
                <c:pt idx="0">
                  <c:v>Storage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Sheet2!$A$12:$A$14</c:f>
              <c:strCache>
                <c:ptCount val="3"/>
                <c:pt idx="0">
                  <c:v>Oracle Cloud</c:v>
                </c:pt>
                <c:pt idx="1">
                  <c:v>Oracle Cloud (BYOL)</c:v>
                </c:pt>
                <c:pt idx="2">
                  <c:v>On Premise</c:v>
                </c:pt>
              </c:strCache>
            </c:strRef>
          </c:cat>
          <c:val>
            <c:numRef>
              <c:f>Sheet2!$E$12:$E$14</c:f>
              <c:numCache>
                <c:formatCode>0.00</c:formatCode>
                <c:ptCount val="3"/>
                <c:pt idx="0">
                  <c:v>22.674397830950447</c:v>
                </c:pt>
                <c:pt idx="1">
                  <c:v>22.674397830950447</c:v>
                </c:pt>
                <c:pt idx="2">
                  <c:v>30.015763798894955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5CC-44BF-8610-56294D897F2E}"/>
            </c:ext>
          </c:extLst>
        </c:ser>
        <c:ser>
          <c:idx val="4"/>
          <c:order val="4"/>
          <c:tx>
            <c:strRef>
              <c:f>Sheet2!$F$11</c:f>
              <c:strCache>
                <c:ptCount val="1"/>
                <c:pt idx="0">
                  <c:v>Power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cat>
            <c:strRef>
              <c:f>Sheet2!$A$12:$A$14</c:f>
              <c:strCache>
                <c:ptCount val="3"/>
                <c:pt idx="0">
                  <c:v>Oracle Cloud</c:v>
                </c:pt>
                <c:pt idx="1">
                  <c:v>Oracle Cloud (BYOL)</c:v>
                </c:pt>
                <c:pt idx="2">
                  <c:v>On Premise</c:v>
                </c:pt>
              </c:strCache>
            </c:strRef>
          </c:cat>
          <c:val>
            <c:numRef>
              <c:f>Sheet2!$F$12:$F$14</c:f>
              <c:numCache>
                <c:formatCode>0.00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1.8153533945571676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CC-44BF-8610-56294D897F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99259600"/>
        <c:axId val="1199252400"/>
        <c:axId val="0"/>
      </c:bar3DChart>
      <c:catAx>
        <c:axId val="1199259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9252400"/>
        <c:crosses val="autoZero"/>
        <c:auto val="1"/>
        <c:lblAlgn val="ctr"/>
        <c:lblOffset val="100"/>
        <c:noMultiLvlLbl val="0"/>
      </c:catAx>
      <c:valAx>
        <c:axId val="119925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9259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59BF7-B187-4379-97B3-5981F9B80FFE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3389A-AF1F-422C-8B55-EE329718B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569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3389A-AF1F-422C-8B55-EE329718B7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2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3389A-AF1F-422C-8B55-EE329718B7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89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052CA-32CB-C0F8-7293-BD71B24FBD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CFFD1-023F-356D-EC99-D0DFE8BDC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E62D7-D01E-0C9C-F327-90DFCF49C2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7800" y="5735637"/>
            <a:ext cx="2743200" cy="365125"/>
          </a:xfrm>
        </p:spPr>
        <p:txBody>
          <a:bodyPr/>
          <a:lstStyle/>
          <a:p>
            <a:fld id="{A7C62D5C-661B-4456-BAE1-2693A715FAA9}" type="datetime1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D630B-2CB4-5EDE-7082-F140D58C8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789737"/>
            <a:ext cx="4114800" cy="1365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Miroslav Potocky | 2025 CERN </a:t>
            </a:r>
            <a:r>
              <a:rPr lang="en-US" dirty="0" err="1"/>
              <a:t>openlab</a:t>
            </a:r>
            <a:r>
              <a:rPr lang="en-US" dirty="0"/>
              <a:t> Technical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03D58-9136-A516-68FD-E9D7C3ACE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97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903D4-590D-EF8E-CA78-6B0369069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86E116-3CC2-369A-CC19-F4F8E1F0E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63928-331A-97C1-E864-D8714E27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4567-F97F-48B1-9516-4C2518B2F69F}" type="datetime1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F5BD2-B0B2-3418-1F5B-44BE28B5F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FBA85-83AA-7398-E462-C8DAFA162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71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32E293-C508-07E9-3E49-18368F637F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C8CD84-C8B7-D0AC-7794-B4F775558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EDBB3-600D-9A66-A24C-4107310E1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90A1-4912-4FE7-88D4-36EAAB016F30}" type="datetime1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09AFF-DD4C-E0D3-4171-D22B99ECD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6FF62-A12C-CD58-C968-22BF837A5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74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9FD7-7C54-AD67-8942-9E7C6A56F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56669-96EE-CE0F-EA05-3089E72C1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272BE-DCE0-DA9D-AB4B-CC2973190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AEBB-21A1-4D4F-A6E2-2557F615CC5F}" type="datetime1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C91D5-63CF-33F0-72FA-B9244FE05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99060" y="659257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Miroslav Potocky | 2025 CERN </a:t>
            </a:r>
            <a:r>
              <a:rPr lang="en-US" dirty="0" err="1"/>
              <a:t>openlab</a:t>
            </a:r>
            <a:r>
              <a:rPr lang="en-US" dirty="0"/>
              <a:t> Technical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4781B-EBDA-FF8B-C656-77766D0C3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-67469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fld id="{838C31D3-3686-479E-9A1E-15C4000185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580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C3113-8196-FEDF-E70B-C47FB9EB5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1B2D1B-28B1-2F72-4C70-7B241D874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F69C3-6CF2-7A61-BF6A-0A4AB4C9D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95F0-0194-4EFD-BC23-A39820F8499A}" type="datetime1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9DF53-D75E-F92E-B049-69FF955D5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AC962-56B3-7971-A194-C77EA142E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213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3EBC4-11DA-B0FF-DB17-6A686C9A8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EF812-A941-6558-E65D-A7DF53428F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57F8BF-33D7-48F4-8AAD-B7B814FC9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FD61A-F8CE-47B7-BF65-478A3D2EA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0D8D-AF43-4F2B-B156-077766B68843}" type="datetime1">
              <a:rPr lang="en-US" smtClean="0"/>
              <a:t>3/5/2025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BA3B63-B0C8-1692-D345-702CE0977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723D1A-8B68-F550-28EF-78FC16A07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07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ED67E-4241-99D6-66E0-A1158F133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AE16EF-4072-F04F-514F-7CB72466D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226F0-4119-3D39-8BA4-A194B26891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286EC3-0CB3-A7E1-5290-6F1985F170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12B0EE-1507-BBC2-993F-F90E026691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B77A4D-D27B-927D-70DE-D47155B3C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D1D0A-5C1F-4ADB-8D53-56091CC03F92}" type="datetime1">
              <a:rPr lang="en-US" smtClean="0"/>
              <a:t>3/5/2025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DFCC0F-475D-786A-675F-6FDB14A51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33ACA2-A9F4-81CB-30FD-331E6507E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1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9EC82-CA35-A6AF-2B47-0BC9BE276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50263A-FD1E-141C-D27D-9475AC54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14F6-1B66-4500-A9CB-181C9DD52990}" type="datetime1">
              <a:rPr lang="en-US" smtClean="0"/>
              <a:t>3/5/2025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65039-A4A3-0A92-C638-BC68A44C0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9F39C3-777B-5CD9-32ED-A5B26EFFF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46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E053A4-5C55-D506-D16B-1A18C386B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F08D-BF45-4567-8CB6-6B3CF5C17900}" type="datetime1">
              <a:rPr lang="en-US" smtClean="0"/>
              <a:t>3/5/2025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5C4D5D-E797-3683-252B-F612DE1C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960694-0FAE-89CF-865D-59B0D9B67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3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47D9A-DE61-306A-1B02-A83AE422A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B13EA-3AD9-8F00-FCA2-674A73019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37F4D2-97AD-395A-3EA3-2AAC8219D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D96422-03B2-BBEB-0B8E-0F49FDB2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3241-51CA-4697-BCFE-33910CA19CF8}" type="datetime1">
              <a:rPr lang="en-US" smtClean="0"/>
              <a:t>3/5/2025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D245DD-4424-253A-18D5-C1F9B6F93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4981B-5DAD-434C-74D3-3213D66C4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13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F8588-6C82-756D-1C42-22260D624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013002-0783-CBB3-B1E6-8CCFDC0A50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AA7225-9D60-CA33-BC71-0B3A753569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D8309-EF0C-C12A-C2B5-C716FFF8E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A68C-E0AE-40B7-A641-A9507567DA55}" type="datetime1">
              <a:rPr lang="en-US" smtClean="0"/>
              <a:t>3/5/2025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498993-38EC-C656-0A45-791083291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6A7EF3-45E5-C035-6B19-2D564250C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1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A09FA4-D2FF-ADCA-75F3-3AEC7DAAA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ADA9A-9ECF-8B55-09B2-4B9A1F998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7128D0-F4B3-F2BD-C264-F7068C8A9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21E928-EF83-462A-9E00-61CE30CBB4F8}" type="datetime1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BADAB-A4E8-BD44-5D4A-F296440A2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Miroslav Potocky | 2025 CERN openlab Technical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DDBAD-5A76-0AB6-7C95-42D663EE5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8C31D3-3686-479E-9A1E-15C400018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4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image" Target="../media/image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svg"/><Relationship Id="rId4" Type="http://schemas.openxmlformats.org/officeDocument/2006/relationships/video" Target="../media/media2.mp4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github.com/oracle/terraform-provider-oc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white">
            <a:extLst>
              <a:ext uri="{FF2B5EF4-FFF2-40B4-BE49-F238E27FC236}">
                <a16:creationId xmlns:a16="http://schemas.microsoft.com/office/drawing/2014/main" id="{03985A79-4F1A-CF42-3DDB-1E86CCD8E9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347460" y="-830580"/>
            <a:ext cx="6873240" cy="8389620"/>
          </a:xfrm>
          <a:prstGeom prst="rect">
            <a:avLst/>
          </a:prstGeom>
          <a:solidFill>
            <a:schemeClr val="bg1">
              <a:alpha val="2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Video 35" title="Dots Connecting Lines">
            <a:hlinkClick r:id="" action="ppaction://media"/>
            <a:extLst>
              <a:ext uri="{FF2B5EF4-FFF2-40B4-BE49-F238E27FC236}">
                <a16:creationId xmlns:a16="http://schemas.microsoft.com/office/drawing/2014/main" id="{58459A01-A355-BAB0-488C-FC9A7AE810F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3" name="Video 42" title="Cloudy Sky Sun Rays">
            <a:hlinkClick r:id="" action="ppaction://media"/>
            <a:extLst>
              <a:ext uri="{FF2B5EF4-FFF2-40B4-BE49-F238E27FC236}">
                <a16:creationId xmlns:a16="http://schemas.microsoft.com/office/drawing/2014/main" id="{342CFEF8-7511-5CB9-5452-53F173F134C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3" name="rectangle">
            <a:extLst>
              <a:ext uri="{FF2B5EF4-FFF2-40B4-BE49-F238E27FC236}">
                <a16:creationId xmlns:a16="http://schemas.microsoft.com/office/drawing/2014/main" id="{52BF5A73-368A-5A08-4896-C6F09DBD811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46037"/>
            <a:ext cx="12192000" cy="6924675"/>
          </a:xfrm>
          <a:custGeom>
            <a:avLst/>
            <a:gdLst>
              <a:gd name="connsiteX0" fmla="*/ 10174671 w 12192000"/>
              <a:gd name="connsiteY0" fmla="*/ 5381625 h 6924675"/>
              <a:gd name="connsiteX1" fmla="*/ 9829800 w 12192000"/>
              <a:gd name="connsiteY1" fmla="*/ 6071367 h 6924675"/>
              <a:gd name="connsiteX2" fmla="*/ 10174671 w 12192000"/>
              <a:gd name="connsiteY2" fmla="*/ 6761108 h 6924675"/>
              <a:gd name="connsiteX3" fmla="*/ 11085129 w 12192000"/>
              <a:gd name="connsiteY3" fmla="*/ 6761108 h 6924675"/>
              <a:gd name="connsiteX4" fmla="*/ 11430000 w 12192000"/>
              <a:gd name="connsiteY4" fmla="*/ 6071367 h 6924675"/>
              <a:gd name="connsiteX5" fmla="*/ 11085129 w 12192000"/>
              <a:gd name="connsiteY5" fmla="*/ 5381625 h 6924675"/>
              <a:gd name="connsiteX6" fmla="*/ 10174671 w 12192000"/>
              <a:gd name="connsiteY6" fmla="*/ 3921508 h 6924675"/>
              <a:gd name="connsiteX7" fmla="*/ 9829800 w 12192000"/>
              <a:gd name="connsiteY7" fmla="*/ 4611250 h 6924675"/>
              <a:gd name="connsiteX8" fmla="*/ 10174671 w 12192000"/>
              <a:gd name="connsiteY8" fmla="*/ 5300991 h 6924675"/>
              <a:gd name="connsiteX9" fmla="*/ 11085129 w 12192000"/>
              <a:gd name="connsiteY9" fmla="*/ 5300991 h 6924675"/>
              <a:gd name="connsiteX10" fmla="*/ 11430000 w 12192000"/>
              <a:gd name="connsiteY10" fmla="*/ 4611250 h 6924675"/>
              <a:gd name="connsiteX11" fmla="*/ 11085129 w 12192000"/>
              <a:gd name="connsiteY11" fmla="*/ 3921508 h 6924675"/>
              <a:gd name="connsiteX12" fmla="*/ 7507671 w 12192000"/>
              <a:gd name="connsiteY12" fmla="*/ 3881191 h 6924675"/>
              <a:gd name="connsiteX13" fmla="*/ 7162800 w 12192000"/>
              <a:gd name="connsiteY13" fmla="*/ 4570933 h 6924675"/>
              <a:gd name="connsiteX14" fmla="*/ 7507671 w 12192000"/>
              <a:gd name="connsiteY14" fmla="*/ 5260674 h 6924675"/>
              <a:gd name="connsiteX15" fmla="*/ 8418129 w 12192000"/>
              <a:gd name="connsiteY15" fmla="*/ 5260674 h 6924675"/>
              <a:gd name="connsiteX16" fmla="*/ 8763000 w 12192000"/>
              <a:gd name="connsiteY16" fmla="*/ 4570933 h 6924675"/>
              <a:gd name="connsiteX17" fmla="*/ 8418129 w 12192000"/>
              <a:gd name="connsiteY17" fmla="*/ 3881191 h 6924675"/>
              <a:gd name="connsiteX18" fmla="*/ 8841171 w 12192000"/>
              <a:gd name="connsiteY18" fmla="*/ 3149985 h 6924675"/>
              <a:gd name="connsiteX19" fmla="*/ 8496300 w 12192000"/>
              <a:gd name="connsiteY19" fmla="*/ 3839725 h 6924675"/>
              <a:gd name="connsiteX20" fmla="*/ 8841171 w 12192000"/>
              <a:gd name="connsiteY20" fmla="*/ 4529466 h 6924675"/>
              <a:gd name="connsiteX21" fmla="*/ 9751629 w 12192000"/>
              <a:gd name="connsiteY21" fmla="*/ 4529466 h 6924675"/>
              <a:gd name="connsiteX22" fmla="*/ 10096500 w 12192000"/>
              <a:gd name="connsiteY22" fmla="*/ 3839725 h 6924675"/>
              <a:gd name="connsiteX23" fmla="*/ 9751629 w 12192000"/>
              <a:gd name="connsiteY23" fmla="*/ 3149985 h 6924675"/>
              <a:gd name="connsiteX24" fmla="*/ 10174671 w 12192000"/>
              <a:gd name="connsiteY24" fmla="*/ 2461391 h 6924675"/>
              <a:gd name="connsiteX25" fmla="*/ 9829800 w 12192000"/>
              <a:gd name="connsiteY25" fmla="*/ 3151134 h 6924675"/>
              <a:gd name="connsiteX26" fmla="*/ 10174671 w 12192000"/>
              <a:gd name="connsiteY26" fmla="*/ 3840874 h 6924675"/>
              <a:gd name="connsiteX27" fmla="*/ 11085129 w 12192000"/>
              <a:gd name="connsiteY27" fmla="*/ 3840874 h 6924675"/>
              <a:gd name="connsiteX28" fmla="*/ 11430000 w 12192000"/>
              <a:gd name="connsiteY28" fmla="*/ 3151134 h 6924675"/>
              <a:gd name="connsiteX29" fmla="*/ 11085129 w 12192000"/>
              <a:gd name="connsiteY29" fmla="*/ 2461391 h 6924675"/>
              <a:gd name="connsiteX30" fmla="*/ 7507671 w 12192000"/>
              <a:gd name="connsiteY30" fmla="*/ 2419925 h 6924675"/>
              <a:gd name="connsiteX31" fmla="*/ 7162800 w 12192000"/>
              <a:gd name="connsiteY31" fmla="*/ 3109668 h 6924675"/>
              <a:gd name="connsiteX32" fmla="*/ 7507671 w 12192000"/>
              <a:gd name="connsiteY32" fmla="*/ 3799408 h 6924675"/>
              <a:gd name="connsiteX33" fmla="*/ 8418129 w 12192000"/>
              <a:gd name="connsiteY33" fmla="*/ 3799408 h 6924675"/>
              <a:gd name="connsiteX34" fmla="*/ 8763000 w 12192000"/>
              <a:gd name="connsiteY34" fmla="*/ 3109668 h 6924675"/>
              <a:gd name="connsiteX35" fmla="*/ 8418129 w 12192000"/>
              <a:gd name="connsiteY35" fmla="*/ 2419925 h 6924675"/>
              <a:gd name="connsiteX36" fmla="*/ 8841171 w 12192000"/>
              <a:gd name="connsiteY36" fmla="*/ 1689867 h 6924675"/>
              <a:gd name="connsiteX37" fmla="*/ 8496300 w 12192000"/>
              <a:gd name="connsiteY37" fmla="*/ 2379608 h 6924675"/>
              <a:gd name="connsiteX38" fmla="*/ 8841171 w 12192000"/>
              <a:gd name="connsiteY38" fmla="*/ 3069349 h 6924675"/>
              <a:gd name="connsiteX39" fmla="*/ 9751629 w 12192000"/>
              <a:gd name="connsiteY39" fmla="*/ 3069349 h 6924675"/>
              <a:gd name="connsiteX40" fmla="*/ 10096500 w 12192000"/>
              <a:gd name="connsiteY40" fmla="*/ 2379608 h 6924675"/>
              <a:gd name="connsiteX41" fmla="*/ 9751629 w 12192000"/>
              <a:gd name="connsiteY41" fmla="*/ 1689867 h 6924675"/>
              <a:gd name="connsiteX42" fmla="*/ 10174671 w 12192000"/>
              <a:gd name="connsiteY42" fmla="*/ 1000126 h 6924675"/>
              <a:gd name="connsiteX43" fmla="*/ 9829800 w 12192000"/>
              <a:gd name="connsiteY43" fmla="*/ 1689868 h 6924675"/>
              <a:gd name="connsiteX44" fmla="*/ 10174671 w 12192000"/>
              <a:gd name="connsiteY44" fmla="*/ 2379608 h 6924675"/>
              <a:gd name="connsiteX45" fmla="*/ 11085129 w 12192000"/>
              <a:gd name="connsiteY45" fmla="*/ 2379608 h 6924675"/>
              <a:gd name="connsiteX46" fmla="*/ 11430000 w 12192000"/>
              <a:gd name="connsiteY46" fmla="*/ 1689868 h 6924675"/>
              <a:gd name="connsiteX47" fmla="*/ 11085129 w 12192000"/>
              <a:gd name="connsiteY47" fmla="*/ 1000126 h 6924675"/>
              <a:gd name="connsiteX48" fmla="*/ 8841171 w 12192000"/>
              <a:gd name="connsiteY48" fmla="*/ 228601 h 6924675"/>
              <a:gd name="connsiteX49" fmla="*/ 8496300 w 12192000"/>
              <a:gd name="connsiteY49" fmla="*/ 918343 h 6924675"/>
              <a:gd name="connsiteX50" fmla="*/ 8841171 w 12192000"/>
              <a:gd name="connsiteY50" fmla="*/ 1608084 h 6924675"/>
              <a:gd name="connsiteX51" fmla="*/ 9751629 w 12192000"/>
              <a:gd name="connsiteY51" fmla="*/ 1608084 h 6924675"/>
              <a:gd name="connsiteX52" fmla="*/ 10096500 w 12192000"/>
              <a:gd name="connsiteY52" fmla="*/ 918343 h 6924675"/>
              <a:gd name="connsiteX53" fmla="*/ 9751629 w 12192000"/>
              <a:gd name="connsiteY53" fmla="*/ 228601 h 6924675"/>
              <a:gd name="connsiteX54" fmla="*/ 0 w 12192000"/>
              <a:gd name="connsiteY54" fmla="*/ 0 h 6924675"/>
              <a:gd name="connsiteX55" fmla="*/ 7256902 w 12192000"/>
              <a:gd name="connsiteY55" fmla="*/ 0 h 6924675"/>
              <a:gd name="connsiteX56" fmla="*/ 7162800 w 12192000"/>
              <a:gd name="connsiteY56" fmla="*/ 188204 h 6924675"/>
              <a:gd name="connsiteX57" fmla="*/ 7507671 w 12192000"/>
              <a:gd name="connsiteY57" fmla="*/ 877945 h 6924675"/>
              <a:gd name="connsiteX58" fmla="*/ 8418129 w 12192000"/>
              <a:gd name="connsiteY58" fmla="*/ 877945 h 6924675"/>
              <a:gd name="connsiteX59" fmla="*/ 8763000 w 12192000"/>
              <a:gd name="connsiteY59" fmla="*/ 188204 h 6924675"/>
              <a:gd name="connsiteX60" fmla="*/ 8668898 w 12192000"/>
              <a:gd name="connsiteY60" fmla="*/ 0 h 6924675"/>
              <a:gd name="connsiteX61" fmla="*/ 12192000 w 12192000"/>
              <a:gd name="connsiteY61" fmla="*/ 0 h 6924675"/>
              <a:gd name="connsiteX62" fmla="*/ 12192000 w 12192000"/>
              <a:gd name="connsiteY62" fmla="*/ 310383 h 6924675"/>
              <a:gd name="connsiteX63" fmla="*/ 11508171 w 12192000"/>
              <a:gd name="connsiteY63" fmla="*/ 310383 h 6924675"/>
              <a:gd name="connsiteX64" fmla="*/ 11163300 w 12192000"/>
              <a:gd name="connsiteY64" fmla="*/ 1000126 h 6924675"/>
              <a:gd name="connsiteX65" fmla="*/ 11508171 w 12192000"/>
              <a:gd name="connsiteY65" fmla="*/ 1689867 h 6924675"/>
              <a:gd name="connsiteX66" fmla="*/ 12192000 w 12192000"/>
              <a:gd name="connsiteY66" fmla="*/ 1689867 h 6924675"/>
              <a:gd name="connsiteX67" fmla="*/ 12192000 w 12192000"/>
              <a:gd name="connsiteY67" fmla="*/ 3191451 h 6924675"/>
              <a:gd name="connsiteX68" fmla="*/ 11508171 w 12192000"/>
              <a:gd name="connsiteY68" fmla="*/ 3191451 h 6924675"/>
              <a:gd name="connsiteX69" fmla="*/ 11163300 w 12192000"/>
              <a:gd name="connsiteY69" fmla="*/ 3881192 h 6924675"/>
              <a:gd name="connsiteX70" fmla="*/ 11508171 w 12192000"/>
              <a:gd name="connsiteY70" fmla="*/ 4570933 h 6924675"/>
              <a:gd name="connsiteX71" fmla="*/ 12192000 w 12192000"/>
              <a:gd name="connsiteY71" fmla="*/ 4570933 h 6924675"/>
              <a:gd name="connsiteX72" fmla="*/ 12192000 w 12192000"/>
              <a:gd name="connsiteY72" fmla="*/ 4662815 h 6924675"/>
              <a:gd name="connsiteX73" fmla="*/ 11508171 w 12192000"/>
              <a:gd name="connsiteY73" fmla="*/ 4662815 h 6924675"/>
              <a:gd name="connsiteX74" fmla="*/ 11163300 w 12192000"/>
              <a:gd name="connsiteY74" fmla="*/ 5352557 h 6924675"/>
              <a:gd name="connsiteX75" fmla="*/ 11508171 w 12192000"/>
              <a:gd name="connsiteY75" fmla="*/ 6042298 h 6924675"/>
              <a:gd name="connsiteX76" fmla="*/ 12192000 w 12192000"/>
              <a:gd name="connsiteY76" fmla="*/ 6042298 h 6924675"/>
              <a:gd name="connsiteX77" fmla="*/ 12192000 w 12192000"/>
              <a:gd name="connsiteY77" fmla="*/ 6924675 h 6924675"/>
              <a:gd name="connsiteX78" fmla="*/ 10014756 w 12192000"/>
              <a:gd name="connsiteY78" fmla="*/ 6924675 h 6924675"/>
              <a:gd name="connsiteX79" fmla="*/ 10096500 w 12192000"/>
              <a:gd name="connsiteY79" fmla="*/ 6761188 h 6924675"/>
              <a:gd name="connsiteX80" fmla="*/ 9751629 w 12192000"/>
              <a:gd name="connsiteY80" fmla="*/ 6071446 h 6924675"/>
              <a:gd name="connsiteX81" fmla="*/ 8841171 w 12192000"/>
              <a:gd name="connsiteY81" fmla="*/ 6071446 h 6924675"/>
              <a:gd name="connsiteX82" fmla="*/ 8496300 w 12192000"/>
              <a:gd name="connsiteY82" fmla="*/ 6761188 h 6924675"/>
              <a:gd name="connsiteX83" fmla="*/ 8578044 w 12192000"/>
              <a:gd name="connsiteY83" fmla="*/ 6924675 h 6924675"/>
              <a:gd name="connsiteX84" fmla="*/ 0 w 12192000"/>
              <a:gd name="connsiteY84" fmla="*/ 6924675 h 692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12192000" h="6924675">
                <a:moveTo>
                  <a:pt x="10174671" y="5381625"/>
                </a:moveTo>
                <a:lnTo>
                  <a:pt x="9829800" y="6071367"/>
                </a:lnTo>
                <a:lnTo>
                  <a:pt x="10174671" y="6761108"/>
                </a:lnTo>
                <a:lnTo>
                  <a:pt x="11085129" y="6761108"/>
                </a:lnTo>
                <a:lnTo>
                  <a:pt x="11430000" y="6071367"/>
                </a:lnTo>
                <a:lnTo>
                  <a:pt x="11085129" y="5381625"/>
                </a:lnTo>
                <a:close/>
                <a:moveTo>
                  <a:pt x="10174671" y="3921508"/>
                </a:moveTo>
                <a:lnTo>
                  <a:pt x="9829800" y="4611250"/>
                </a:lnTo>
                <a:lnTo>
                  <a:pt x="10174671" y="5300991"/>
                </a:lnTo>
                <a:lnTo>
                  <a:pt x="11085129" y="5300991"/>
                </a:lnTo>
                <a:lnTo>
                  <a:pt x="11430000" y="4611250"/>
                </a:lnTo>
                <a:lnTo>
                  <a:pt x="11085129" y="3921508"/>
                </a:lnTo>
                <a:close/>
                <a:moveTo>
                  <a:pt x="7507671" y="3881191"/>
                </a:moveTo>
                <a:lnTo>
                  <a:pt x="7162800" y="4570933"/>
                </a:lnTo>
                <a:lnTo>
                  <a:pt x="7507671" y="5260674"/>
                </a:lnTo>
                <a:lnTo>
                  <a:pt x="8418129" y="5260674"/>
                </a:lnTo>
                <a:lnTo>
                  <a:pt x="8763000" y="4570933"/>
                </a:lnTo>
                <a:lnTo>
                  <a:pt x="8418129" y="3881191"/>
                </a:lnTo>
                <a:close/>
                <a:moveTo>
                  <a:pt x="8841171" y="3149985"/>
                </a:moveTo>
                <a:lnTo>
                  <a:pt x="8496300" y="3839725"/>
                </a:lnTo>
                <a:lnTo>
                  <a:pt x="8841171" y="4529466"/>
                </a:lnTo>
                <a:lnTo>
                  <a:pt x="9751629" y="4529466"/>
                </a:lnTo>
                <a:lnTo>
                  <a:pt x="10096500" y="3839725"/>
                </a:lnTo>
                <a:lnTo>
                  <a:pt x="9751629" y="3149985"/>
                </a:lnTo>
                <a:close/>
                <a:moveTo>
                  <a:pt x="10174671" y="2461391"/>
                </a:moveTo>
                <a:lnTo>
                  <a:pt x="9829800" y="3151134"/>
                </a:lnTo>
                <a:lnTo>
                  <a:pt x="10174671" y="3840874"/>
                </a:lnTo>
                <a:lnTo>
                  <a:pt x="11085129" y="3840874"/>
                </a:lnTo>
                <a:lnTo>
                  <a:pt x="11430000" y="3151134"/>
                </a:lnTo>
                <a:lnTo>
                  <a:pt x="11085129" y="2461391"/>
                </a:lnTo>
                <a:close/>
                <a:moveTo>
                  <a:pt x="7507671" y="2419925"/>
                </a:moveTo>
                <a:lnTo>
                  <a:pt x="7162800" y="3109668"/>
                </a:lnTo>
                <a:lnTo>
                  <a:pt x="7507671" y="3799408"/>
                </a:lnTo>
                <a:lnTo>
                  <a:pt x="8418129" y="3799408"/>
                </a:lnTo>
                <a:lnTo>
                  <a:pt x="8763000" y="3109668"/>
                </a:lnTo>
                <a:lnTo>
                  <a:pt x="8418129" y="2419925"/>
                </a:lnTo>
                <a:close/>
                <a:moveTo>
                  <a:pt x="8841171" y="1689867"/>
                </a:moveTo>
                <a:lnTo>
                  <a:pt x="8496300" y="2379608"/>
                </a:lnTo>
                <a:lnTo>
                  <a:pt x="8841171" y="3069349"/>
                </a:lnTo>
                <a:lnTo>
                  <a:pt x="9751629" y="3069349"/>
                </a:lnTo>
                <a:lnTo>
                  <a:pt x="10096500" y="2379608"/>
                </a:lnTo>
                <a:lnTo>
                  <a:pt x="9751629" y="1689867"/>
                </a:lnTo>
                <a:close/>
                <a:moveTo>
                  <a:pt x="10174671" y="1000126"/>
                </a:moveTo>
                <a:lnTo>
                  <a:pt x="9829800" y="1689868"/>
                </a:lnTo>
                <a:lnTo>
                  <a:pt x="10174671" y="2379608"/>
                </a:lnTo>
                <a:lnTo>
                  <a:pt x="11085129" y="2379608"/>
                </a:lnTo>
                <a:lnTo>
                  <a:pt x="11430000" y="1689868"/>
                </a:lnTo>
                <a:lnTo>
                  <a:pt x="11085129" y="1000126"/>
                </a:lnTo>
                <a:close/>
                <a:moveTo>
                  <a:pt x="8841171" y="228601"/>
                </a:moveTo>
                <a:lnTo>
                  <a:pt x="8496300" y="918343"/>
                </a:lnTo>
                <a:lnTo>
                  <a:pt x="8841171" y="1608084"/>
                </a:lnTo>
                <a:lnTo>
                  <a:pt x="9751629" y="1608084"/>
                </a:lnTo>
                <a:lnTo>
                  <a:pt x="10096500" y="918343"/>
                </a:lnTo>
                <a:lnTo>
                  <a:pt x="9751629" y="228601"/>
                </a:lnTo>
                <a:close/>
                <a:moveTo>
                  <a:pt x="0" y="0"/>
                </a:moveTo>
                <a:lnTo>
                  <a:pt x="7256902" y="0"/>
                </a:lnTo>
                <a:lnTo>
                  <a:pt x="7162800" y="188204"/>
                </a:lnTo>
                <a:lnTo>
                  <a:pt x="7507671" y="877945"/>
                </a:lnTo>
                <a:lnTo>
                  <a:pt x="8418129" y="877945"/>
                </a:lnTo>
                <a:lnTo>
                  <a:pt x="8763000" y="188204"/>
                </a:lnTo>
                <a:lnTo>
                  <a:pt x="8668898" y="0"/>
                </a:lnTo>
                <a:lnTo>
                  <a:pt x="12192000" y="0"/>
                </a:lnTo>
                <a:lnTo>
                  <a:pt x="12192000" y="310383"/>
                </a:lnTo>
                <a:lnTo>
                  <a:pt x="11508171" y="310383"/>
                </a:lnTo>
                <a:lnTo>
                  <a:pt x="11163300" y="1000126"/>
                </a:lnTo>
                <a:lnTo>
                  <a:pt x="11508171" y="1689867"/>
                </a:lnTo>
                <a:lnTo>
                  <a:pt x="12192000" y="1689867"/>
                </a:lnTo>
                <a:lnTo>
                  <a:pt x="12192000" y="3191451"/>
                </a:lnTo>
                <a:lnTo>
                  <a:pt x="11508171" y="3191451"/>
                </a:lnTo>
                <a:lnTo>
                  <a:pt x="11163300" y="3881192"/>
                </a:lnTo>
                <a:lnTo>
                  <a:pt x="11508171" y="4570933"/>
                </a:lnTo>
                <a:lnTo>
                  <a:pt x="12192000" y="4570933"/>
                </a:lnTo>
                <a:lnTo>
                  <a:pt x="12192000" y="4662815"/>
                </a:lnTo>
                <a:lnTo>
                  <a:pt x="11508171" y="4662815"/>
                </a:lnTo>
                <a:lnTo>
                  <a:pt x="11163300" y="5352557"/>
                </a:lnTo>
                <a:lnTo>
                  <a:pt x="11508171" y="6042298"/>
                </a:lnTo>
                <a:lnTo>
                  <a:pt x="12192000" y="6042298"/>
                </a:lnTo>
                <a:lnTo>
                  <a:pt x="12192000" y="6924675"/>
                </a:lnTo>
                <a:lnTo>
                  <a:pt x="10014756" y="6924675"/>
                </a:lnTo>
                <a:lnTo>
                  <a:pt x="10096500" y="6761188"/>
                </a:lnTo>
                <a:lnTo>
                  <a:pt x="9751629" y="6071446"/>
                </a:lnTo>
                <a:lnTo>
                  <a:pt x="8841171" y="6071446"/>
                </a:lnTo>
                <a:lnTo>
                  <a:pt x="8496300" y="6761188"/>
                </a:lnTo>
                <a:lnTo>
                  <a:pt x="8578044" y="6924675"/>
                </a:lnTo>
                <a:lnTo>
                  <a:pt x="0" y="6924675"/>
                </a:lnTo>
                <a:close/>
              </a:path>
            </a:pathLst>
          </a:custGeom>
          <a:gradFill>
            <a:gsLst>
              <a:gs pos="100000">
                <a:schemeClr val="tx2">
                  <a:lumMod val="75000"/>
                  <a:lumOff val="25000"/>
                </a:schemeClr>
              </a:gs>
              <a:gs pos="0">
                <a:schemeClr val="tx2">
                  <a:lumMod val="63000"/>
                  <a:lumOff val="37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borders">
            <a:extLst>
              <a:ext uri="{FF2B5EF4-FFF2-40B4-BE49-F238E27FC236}">
                <a16:creationId xmlns:a16="http://schemas.microsoft.com/office/drawing/2014/main" id="{06E456F6-396F-4C8B-E471-520228BAE4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153275" y="-547234"/>
            <a:ext cx="5600700" cy="7952467"/>
          </a:xfrm>
          <a:custGeom>
            <a:avLst/>
            <a:gdLst>
              <a:gd name="connsiteX0" fmla="*/ 1678371 w 5600700"/>
              <a:gd name="connsiteY0" fmla="*/ 6572984 h 7952467"/>
              <a:gd name="connsiteX1" fmla="*/ 2588829 w 5600700"/>
              <a:gd name="connsiteY1" fmla="*/ 6572984 h 7952467"/>
              <a:gd name="connsiteX2" fmla="*/ 2933700 w 5600700"/>
              <a:gd name="connsiteY2" fmla="*/ 7262726 h 7952467"/>
              <a:gd name="connsiteX3" fmla="*/ 2588829 w 5600700"/>
              <a:gd name="connsiteY3" fmla="*/ 7952467 h 7952467"/>
              <a:gd name="connsiteX4" fmla="*/ 1678371 w 5600700"/>
              <a:gd name="connsiteY4" fmla="*/ 7952467 h 7952467"/>
              <a:gd name="connsiteX5" fmla="*/ 1333500 w 5600700"/>
              <a:gd name="connsiteY5" fmla="*/ 7262726 h 7952467"/>
              <a:gd name="connsiteX6" fmla="*/ 3011871 w 5600700"/>
              <a:gd name="connsiteY6" fmla="*/ 5883163 h 7952467"/>
              <a:gd name="connsiteX7" fmla="*/ 3922329 w 5600700"/>
              <a:gd name="connsiteY7" fmla="*/ 5883163 h 7952467"/>
              <a:gd name="connsiteX8" fmla="*/ 4267200 w 5600700"/>
              <a:gd name="connsiteY8" fmla="*/ 6572905 h 7952467"/>
              <a:gd name="connsiteX9" fmla="*/ 3922329 w 5600700"/>
              <a:gd name="connsiteY9" fmla="*/ 7262646 h 7952467"/>
              <a:gd name="connsiteX10" fmla="*/ 3011871 w 5600700"/>
              <a:gd name="connsiteY10" fmla="*/ 7262646 h 7952467"/>
              <a:gd name="connsiteX11" fmla="*/ 2667000 w 5600700"/>
              <a:gd name="connsiteY11" fmla="*/ 6572905 h 7952467"/>
              <a:gd name="connsiteX12" fmla="*/ 4345371 w 5600700"/>
              <a:gd name="connsiteY12" fmla="*/ 5164353 h 7952467"/>
              <a:gd name="connsiteX13" fmla="*/ 5255829 w 5600700"/>
              <a:gd name="connsiteY13" fmla="*/ 5164353 h 7952467"/>
              <a:gd name="connsiteX14" fmla="*/ 5600700 w 5600700"/>
              <a:gd name="connsiteY14" fmla="*/ 5854095 h 7952467"/>
              <a:gd name="connsiteX15" fmla="*/ 5255829 w 5600700"/>
              <a:gd name="connsiteY15" fmla="*/ 6543836 h 7952467"/>
              <a:gd name="connsiteX16" fmla="*/ 4345371 w 5600700"/>
              <a:gd name="connsiteY16" fmla="*/ 6543836 h 7952467"/>
              <a:gd name="connsiteX17" fmla="*/ 4000500 w 5600700"/>
              <a:gd name="connsiteY17" fmla="*/ 5854095 h 7952467"/>
              <a:gd name="connsiteX18" fmla="*/ 3011871 w 5600700"/>
              <a:gd name="connsiteY18" fmla="*/ 4423046 h 7952467"/>
              <a:gd name="connsiteX19" fmla="*/ 3922329 w 5600700"/>
              <a:gd name="connsiteY19" fmla="*/ 4423046 h 7952467"/>
              <a:gd name="connsiteX20" fmla="*/ 4267200 w 5600700"/>
              <a:gd name="connsiteY20" fmla="*/ 5112788 h 7952467"/>
              <a:gd name="connsiteX21" fmla="*/ 3922329 w 5600700"/>
              <a:gd name="connsiteY21" fmla="*/ 5802529 h 7952467"/>
              <a:gd name="connsiteX22" fmla="*/ 3011871 w 5600700"/>
              <a:gd name="connsiteY22" fmla="*/ 5802529 h 7952467"/>
              <a:gd name="connsiteX23" fmla="*/ 2667000 w 5600700"/>
              <a:gd name="connsiteY23" fmla="*/ 5112788 h 7952467"/>
              <a:gd name="connsiteX24" fmla="*/ 344871 w 5600700"/>
              <a:gd name="connsiteY24" fmla="*/ 4382729 h 7952467"/>
              <a:gd name="connsiteX25" fmla="*/ 1255329 w 5600700"/>
              <a:gd name="connsiteY25" fmla="*/ 4382729 h 7952467"/>
              <a:gd name="connsiteX26" fmla="*/ 1600200 w 5600700"/>
              <a:gd name="connsiteY26" fmla="*/ 5072471 h 7952467"/>
              <a:gd name="connsiteX27" fmla="*/ 1255329 w 5600700"/>
              <a:gd name="connsiteY27" fmla="*/ 5762212 h 7952467"/>
              <a:gd name="connsiteX28" fmla="*/ 344871 w 5600700"/>
              <a:gd name="connsiteY28" fmla="*/ 5762212 h 7952467"/>
              <a:gd name="connsiteX29" fmla="*/ 0 w 5600700"/>
              <a:gd name="connsiteY29" fmla="*/ 5072471 h 7952467"/>
              <a:gd name="connsiteX30" fmla="*/ 4345371 w 5600700"/>
              <a:gd name="connsiteY30" fmla="*/ 3692989 h 7952467"/>
              <a:gd name="connsiteX31" fmla="*/ 5255829 w 5600700"/>
              <a:gd name="connsiteY31" fmla="*/ 3692989 h 7952467"/>
              <a:gd name="connsiteX32" fmla="*/ 5600700 w 5600700"/>
              <a:gd name="connsiteY32" fmla="*/ 4382730 h 7952467"/>
              <a:gd name="connsiteX33" fmla="*/ 5255829 w 5600700"/>
              <a:gd name="connsiteY33" fmla="*/ 5072471 h 7952467"/>
              <a:gd name="connsiteX34" fmla="*/ 4345371 w 5600700"/>
              <a:gd name="connsiteY34" fmla="*/ 5072471 h 7952467"/>
              <a:gd name="connsiteX35" fmla="*/ 4000500 w 5600700"/>
              <a:gd name="connsiteY35" fmla="*/ 4382730 h 7952467"/>
              <a:gd name="connsiteX36" fmla="*/ 1678371 w 5600700"/>
              <a:gd name="connsiteY36" fmla="*/ 3651523 h 7952467"/>
              <a:gd name="connsiteX37" fmla="*/ 2588829 w 5600700"/>
              <a:gd name="connsiteY37" fmla="*/ 3651523 h 7952467"/>
              <a:gd name="connsiteX38" fmla="*/ 2933700 w 5600700"/>
              <a:gd name="connsiteY38" fmla="*/ 4341263 h 7952467"/>
              <a:gd name="connsiteX39" fmla="*/ 2588829 w 5600700"/>
              <a:gd name="connsiteY39" fmla="*/ 5031004 h 7952467"/>
              <a:gd name="connsiteX40" fmla="*/ 1678371 w 5600700"/>
              <a:gd name="connsiteY40" fmla="*/ 5031004 h 7952467"/>
              <a:gd name="connsiteX41" fmla="*/ 1333500 w 5600700"/>
              <a:gd name="connsiteY41" fmla="*/ 4341263 h 7952467"/>
              <a:gd name="connsiteX42" fmla="*/ 3011871 w 5600700"/>
              <a:gd name="connsiteY42" fmla="*/ 2962929 h 7952467"/>
              <a:gd name="connsiteX43" fmla="*/ 3922329 w 5600700"/>
              <a:gd name="connsiteY43" fmla="*/ 2962929 h 7952467"/>
              <a:gd name="connsiteX44" fmla="*/ 4267200 w 5600700"/>
              <a:gd name="connsiteY44" fmla="*/ 3652672 h 7952467"/>
              <a:gd name="connsiteX45" fmla="*/ 3922329 w 5600700"/>
              <a:gd name="connsiteY45" fmla="*/ 4342412 h 7952467"/>
              <a:gd name="connsiteX46" fmla="*/ 3011871 w 5600700"/>
              <a:gd name="connsiteY46" fmla="*/ 4342412 h 7952467"/>
              <a:gd name="connsiteX47" fmla="*/ 2667000 w 5600700"/>
              <a:gd name="connsiteY47" fmla="*/ 3652672 h 7952467"/>
              <a:gd name="connsiteX48" fmla="*/ 344871 w 5600700"/>
              <a:gd name="connsiteY48" fmla="*/ 2921463 h 7952467"/>
              <a:gd name="connsiteX49" fmla="*/ 1255329 w 5600700"/>
              <a:gd name="connsiteY49" fmla="*/ 2921463 h 7952467"/>
              <a:gd name="connsiteX50" fmla="*/ 1600200 w 5600700"/>
              <a:gd name="connsiteY50" fmla="*/ 3611206 h 7952467"/>
              <a:gd name="connsiteX51" fmla="*/ 1255329 w 5600700"/>
              <a:gd name="connsiteY51" fmla="*/ 4300946 h 7952467"/>
              <a:gd name="connsiteX52" fmla="*/ 344871 w 5600700"/>
              <a:gd name="connsiteY52" fmla="*/ 4300946 h 7952467"/>
              <a:gd name="connsiteX53" fmla="*/ 0 w 5600700"/>
              <a:gd name="connsiteY53" fmla="*/ 3611206 h 7952467"/>
              <a:gd name="connsiteX54" fmla="*/ 1678371 w 5600700"/>
              <a:gd name="connsiteY54" fmla="*/ 2191405 h 7952467"/>
              <a:gd name="connsiteX55" fmla="*/ 2588829 w 5600700"/>
              <a:gd name="connsiteY55" fmla="*/ 2191405 h 7952467"/>
              <a:gd name="connsiteX56" fmla="*/ 2933700 w 5600700"/>
              <a:gd name="connsiteY56" fmla="*/ 2881146 h 7952467"/>
              <a:gd name="connsiteX57" fmla="*/ 2588829 w 5600700"/>
              <a:gd name="connsiteY57" fmla="*/ 3570887 h 7952467"/>
              <a:gd name="connsiteX58" fmla="*/ 1678371 w 5600700"/>
              <a:gd name="connsiteY58" fmla="*/ 3570887 h 7952467"/>
              <a:gd name="connsiteX59" fmla="*/ 1333500 w 5600700"/>
              <a:gd name="connsiteY59" fmla="*/ 2881146 h 7952467"/>
              <a:gd name="connsiteX60" fmla="*/ 3011871 w 5600700"/>
              <a:gd name="connsiteY60" fmla="*/ 1501664 h 7952467"/>
              <a:gd name="connsiteX61" fmla="*/ 3922329 w 5600700"/>
              <a:gd name="connsiteY61" fmla="*/ 1501664 h 7952467"/>
              <a:gd name="connsiteX62" fmla="*/ 4267200 w 5600700"/>
              <a:gd name="connsiteY62" fmla="*/ 2191406 h 7952467"/>
              <a:gd name="connsiteX63" fmla="*/ 3922329 w 5600700"/>
              <a:gd name="connsiteY63" fmla="*/ 2881146 h 7952467"/>
              <a:gd name="connsiteX64" fmla="*/ 3011871 w 5600700"/>
              <a:gd name="connsiteY64" fmla="*/ 2881146 h 7952467"/>
              <a:gd name="connsiteX65" fmla="*/ 2667000 w 5600700"/>
              <a:gd name="connsiteY65" fmla="*/ 2191406 h 7952467"/>
              <a:gd name="connsiteX66" fmla="*/ 4345371 w 5600700"/>
              <a:gd name="connsiteY66" fmla="*/ 811921 h 7952467"/>
              <a:gd name="connsiteX67" fmla="*/ 5255829 w 5600700"/>
              <a:gd name="connsiteY67" fmla="*/ 811921 h 7952467"/>
              <a:gd name="connsiteX68" fmla="*/ 5600700 w 5600700"/>
              <a:gd name="connsiteY68" fmla="*/ 1501664 h 7952467"/>
              <a:gd name="connsiteX69" fmla="*/ 5255829 w 5600700"/>
              <a:gd name="connsiteY69" fmla="*/ 2191405 h 7952467"/>
              <a:gd name="connsiteX70" fmla="*/ 4345371 w 5600700"/>
              <a:gd name="connsiteY70" fmla="*/ 2191405 h 7952467"/>
              <a:gd name="connsiteX71" fmla="*/ 4000500 w 5600700"/>
              <a:gd name="connsiteY71" fmla="*/ 1501664 h 7952467"/>
              <a:gd name="connsiteX72" fmla="*/ 1678371 w 5600700"/>
              <a:gd name="connsiteY72" fmla="*/ 730139 h 7952467"/>
              <a:gd name="connsiteX73" fmla="*/ 2588829 w 5600700"/>
              <a:gd name="connsiteY73" fmla="*/ 730139 h 7952467"/>
              <a:gd name="connsiteX74" fmla="*/ 2933700 w 5600700"/>
              <a:gd name="connsiteY74" fmla="*/ 1419881 h 7952467"/>
              <a:gd name="connsiteX75" fmla="*/ 2588829 w 5600700"/>
              <a:gd name="connsiteY75" fmla="*/ 2109622 h 7952467"/>
              <a:gd name="connsiteX76" fmla="*/ 1678371 w 5600700"/>
              <a:gd name="connsiteY76" fmla="*/ 2109622 h 7952467"/>
              <a:gd name="connsiteX77" fmla="*/ 1333500 w 5600700"/>
              <a:gd name="connsiteY77" fmla="*/ 1419881 h 7952467"/>
              <a:gd name="connsiteX78" fmla="*/ 344871 w 5600700"/>
              <a:gd name="connsiteY78" fmla="*/ 0 h 7952467"/>
              <a:gd name="connsiteX79" fmla="*/ 1255329 w 5600700"/>
              <a:gd name="connsiteY79" fmla="*/ 0 h 7952467"/>
              <a:gd name="connsiteX80" fmla="*/ 1600200 w 5600700"/>
              <a:gd name="connsiteY80" fmla="*/ 689742 h 7952467"/>
              <a:gd name="connsiteX81" fmla="*/ 1255329 w 5600700"/>
              <a:gd name="connsiteY81" fmla="*/ 1379483 h 7952467"/>
              <a:gd name="connsiteX82" fmla="*/ 344871 w 5600700"/>
              <a:gd name="connsiteY82" fmla="*/ 1379483 h 7952467"/>
              <a:gd name="connsiteX83" fmla="*/ 0 w 5600700"/>
              <a:gd name="connsiteY83" fmla="*/ 689742 h 795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600700" h="7952467">
                <a:moveTo>
                  <a:pt x="1678371" y="6572984"/>
                </a:moveTo>
                <a:lnTo>
                  <a:pt x="2588829" y="6572984"/>
                </a:lnTo>
                <a:lnTo>
                  <a:pt x="2933700" y="7262726"/>
                </a:lnTo>
                <a:lnTo>
                  <a:pt x="2588829" y="7952467"/>
                </a:lnTo>
                <a:lnTo>
                  <a:pt x="1678371" y="7952467"/>
                </a:lnTo>
                <a:lnTo>
                  <a:pt x="1333500" y="7262726"/>
                </a:lnTo>
                <a:close/>
                <a:moveTo>
                  <a:pt x="3011871" y="5883163"/>
                </a:moveTo>
                <a:lnTo>
                  <a:pt x="3922329" y="5883163"/>
                </a:lnTo>
                <a:lnTo>
                  <a:pt x="4267200" y="6572905"/>
                </a:lnTo>
                <a:lnTo>
                  <a:pt x="3922329" y="7262646"/>
                </a:lnTo>
                <a:lnTo>
                  <a:pt x="3011871" y="7262646"/>
                </a:lnTo>
                <a:lnTo>
                  <a:pt x="2667000" y="6572905"/>
                </a:lnTo>
                <a:close/>
                <a:moveTo>
                  <a:pt x="4345371" y="5164353"/>
                </a:moveTo>
                <a:lnTo>
                  <a:pt x="5255829" y="5164353"/>
                </a:lnTo>
                <a:lnTo>
                  <a:pt x="5600700" y="5854095"/>
                </a:lnTo>
                <a:lnTo>
                  <a:pt x="5255829" y="6543836"/>
                </a:lnTo>
                <a:lnTo>
                  <a:pt x="4345371" y="6543836"/>
                </a:lnTo>
                <a:lnTo>
                  <a:pt x="4000500" y="5854095"/>
                </a:lnTo>
                <a:close/>
                <a:moveTo>
                  <a:pt x="3011871" y="4423046"/>
                </a:moveTo>
                <a:lnTo>
                  <a:pt x="3922329" y="4423046"/>
                </a:lnTo>
                <a:lnTo>
                  <a:pt x="4267200" y="5112788"/>
                </a:lnTo>
                <a:lnTo>
                  <a:pt x="3922329" y="5802529"/>
                </a:lnTo>
                <a:lnTo>
                  <a:pt x="3011871" y="5802529"/>
                </a:lnTo>
                <a:lnTo>
                  <a:pt x="2667000" y="5112788"/>
                </a:lnTo>
                <a:close/>
                <a:moveTo>
                  <a:pt x="344871" y="4382729"/>
                </a:moveTo>
                <a:lnTo>
                  <a:pt x="1255329" y="4382729"/>
                </a:lnTo>
                <a:lnTo>
                  <a:pt x="1600200" y="5072471"/>
                </a:lnTo>
                <a:lnTo>
                  <a:pt x="1255329" y="5762212"/>
                </a:lnTo>
                <a:lnTo>
                  <a:pt x="344871" y="5762212"/>
                </a:lnTo>
                <a:lnTo>
                  <a:pt x="0" y="5072471"/>
                </a:lnTo>
                <a:close/>
                <a:moveTo>
                  <a:pt x="4345371" y="3692989"/>
                </a:moveTo>
                <a:lnTo>
                  <a:pt x="5255829" y="3692989"/>
                </a:lnTo>
                <a:lnTo>
                  <a:pt x="5600700" y="4382730"/>
                </a:lnTo>
                <a:lnTo>
                  <a:pt x="5255829" y="5072471"/>
                </a:lnTo>
                <a:lnTo>
                  <a:pt x="4345371" y="5072471"/>
                </a:lnTo>
                <a:lnTo>
                  <a:pt x="4000500" y="4382730"/>
                </a:lnTo>
                <a:close/>
                <a:moveTo>
                  <a:pt x="1678371" y="3651523"/>
                </a:moveTo>
                <a:lnTo>
                  <a:pt x="2588829" y="3651523"/>
                </a:lnTo>
                <a:lnTo>
                  <a:pt x="2933700" y="4341263"/>
                </a:lnTo>
                <a:lnTo>
                  <a:pt x="2588829" y="5031004"/>
                </a:lnTo>
                <a:lnTo>
                  <a:pt x="1678371" y="5031004"/>
                </a:lnTo>
                <a:lnTo>
                  <a:pt x="1333500" y="4341263"/>
                </a:lnTo>
                <a:close/>
                <a:moveTo>
                  <a:pt x="3011871" y="2962929"/>
                </a:moveTo>
                <a:lnTo>
                  <a:pt x="3922329" y="2962929"/>
                </a:lnTo>
                <a:lnTo>
                  <a:pt x="4267200" y="3652672"/>
                </a:lnTo>
                <a:lnTo>
                  <a:pt x="3922329" y="4342412"/>
                </a:lnTo>
                <a:lnTo>
                  <a:pt x="3011871" y="4342412"/>
                </a:lnTo>
                <a:lnTo>
                  <a:pt x="2667000" y="3652672"/>
                </a:lnTo>
                <a:close/>
                <a:moveTo>
                  <a:pt x="344871" y="2921463"/>
                </a:moveTo>
                <a:lnTo>
                  <a:pt x="1255329" y="2921463"/>
                </a:lnTo>
                <a:lnTo>
                  <a:pt x="1600200" y="3611206"/>
                </a:lnTo>
                <a:lnTo>
                  <a:pt x="1255329" y="4300946"/>
                </a:lnTo>
                <a:lnTo>
                  <a:pt x="344871" y="4300946"/>
                </a:lnTo>
                <a:lnTo>
                  <a:pt x="0" y="3611206"/>
                </a:lnTo>
                <a:close/>
                <a:moveTo>
                  <a:pt x="1678371" y="2191405"/>
                </a:moveTo>
                <a:lnTo>
                  <a:pt x="2588829" y="2191405"/>
                </a:lnTo>
                <a:lnTo>
                  <a:pt x="2933700" y="2881146"/>
                </a:lnTo>
                <a:lnTo>
                  <a:pt x="2588829" y="3570887"/>
                </a:lnTo>
                <a:lnTo>
                  <a:pt x="1678371" y="3570887"/>
                </a:lnTo>
                <a:lnTo>
                  <a:pt x="1333500" y="2881146"/>
                </a:lnTo>
                <a:close/>
                <a:moveTo>
                  <a:pt x="3011871" y="1501664"/>
                </a:moveTo>
                <a:lnTo>
                  <a:pt x="3922329" y="1501664"/>
                </a:lnTo>
                <a:lnTo>
                  <a:pt x="4267200" y="2191406"/>
                </a:lnTo>
                <a:lnTo>
                  <a:pt x="3922329" y="2881146"/>
                </a:lnTo>
                <a:lnTo>
                  <a:pt x="3011871" y="2881146"/>
                </a:lnTo>
                <a:lnTo>
                  <a:pt x="2667000" y="2191406"/>
                </a:lnTo>
                <a:close/>
                <a:moveTo>
                  <a:pt x="4345371" y="811921"/>
                </a:moveTo>
                <a:lnTo>
                  <a:pt x="5255829" y="811921"/>
                </a:lnTo>
                <a:lnTo>
                  <a:pt x="5600700" y="1501664"/>
                </a:lnTo>
                <a:lnTo>
                  <a:pt x="5255829" y="2191405"/>
                </a:lnTo>
                <a:lnTo>
                  <a:pt x="4345371" y="2191405"/>
                </a:lnTo>
                <a:lnTo>
                  <a:pt x="4000500" y="1501664"/>
                </a:lnTo>
                <a:close/>
                <a:moveTo>
                  <a:pt x="1678371" y="730139"/>
                </a:moveTo>
                <a:lnTo>
                  <a:pt x="2588829" y="730139"/>
                </a:lnTo>
                <a:lnTo>
                  <a:pt x="2933700" y="1419881"/>
                </a:lnTo>
                <a:lnTo>
                  <a:pt x="2588829" y="2109622"/>
                </a:lnTo>
                <a:lnTo>
                  <a:pt x="1678371" y="2109622"/>
                </a:lnTo>
                <a:lnTo>
                  <a:pt x="1333500" y="1419881"/>
                </a:lnTo>
                <a:close/>
                <a:moveTo>
                  <a:pt x="344871" y="0"/>
                </a:moveTo>
                <a:lnTo>
                  <a:pt x="1255329" y="0"/>
                </a:lnTo>
                <a:lnTo>
                  <a:pt x="1600200" y="689742"/>
                </a:lnTo>
                <a:lnTo>
                  <a:pt x="1255329" y="1379483"/>
                </a:lnTo>
                <a:lnTo>
                  <a:pt x="344871" y="1379483"/>
                </a:lnTo>
                <a:lnTo>
                  <a:pt x="0" y="689742"/>
                </a:ln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0" name="Title 39">
            <a:extLst>
              <a:ext uri="{FF2B5EF4-FFF2-40B4-BE49-F238E27FC236}">
                <a16:creationId xmlns:a16="http://schemas.microsoft.com/office/drawing/2014/main" id="{4A5F61F6-A25C-A720-F628-39C646048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689" y="1421266"/>
            <a:ext cx="6976586" cy="23876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Integration of </a:t>
            </a:r>
            <a:r>
              <a:rPr lang="en-US" sz="4800" dirty="0">
                <a:solidFill>
                  <a:srgbClr val="FF0000"/>
                </a:solidFill>
              </a:rPr>
              <a:t>Oracle Cloud</a:t>
            </a:r>
            <a:r>
              <a:rPr lang="en-US" sz="4800" dirty="0">
                <a:solidFill>
                  <a:srgbClr val="C00000"/>
                </a:solidFill>
              </a:rPr>
              <a:t> </a:t>
            </a:r>
            <a:r>
              <a:rPr lang="en-US" sz="4800" dirty="0">
                <a:solidFill>
                  <a:schemeClr val="bg1"/>
                </a:solidFill>
              </a:rPr>
              <a:t>Resources into CERN IT Business Continuity &amp; Disaster Recovery</a:t>
            </a:r>
          </a:p>
        </p:txBody>
      </p:sp>
      <p:sp>
        <p:nvSpPr>
          <p:cNvPr id="41" name="Subtitle 40">
            <a:extLst>
              <a:ext uri="{FF2B5EF4-FFF2-40B4-BE49-F238E27FC236}">
                <a16:creationId xmlns:a16="http://schemas.microsoft.com/office/drawing/2014/main" id="{2832E623-D101-C1CA-7BCA-53D5E61042C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-728662" y="4931909"/>
            <a:ext cx="9144000" cy="1655762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2025 CERN </a:t>
            </a:r>
            <a:r>
              <a:rPr lang="en-US" b="1" dirty="0" err="1">
                <a:solidFill>
                  <a:schemeClr val="bg1"/>
                </a:solidFill>
              </a:rPr>
              <a:t>openlab</a:t>
            </a:r>
            <a:r>
              <a:rPr lang="en-US" b="1" dirty="0">
                <a:solidFill>
                  <a:schemeClr val="bg1"/>
                </a:solidFill>
              </a:rPr>
              <a:t> Technical Workshop</a:t>
            </a:r>
          </a:p>
          <a:p>
            <a:r>
              <a:rPr lang="en-US" dirty="0">
                <a:solidFill>
                  <a:schemeClr val="bg1"/>
                </a:solidFill>
              </a:rPr>
              <a:t>5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March 2025</a:t>
            </a:r>
          </a:p>
          <a:p>
            <a:r>
              <a:rPr lang="en-US" dirty="0">
                <a:solidFill>
                  <a:schemeClr val="bg1"/>
                </a:solidFill>
              </a:rPr>
              <a:t>Miro Potocky</a:t>
            </a:r>
          </a:p>
        </p:txBody>
      </p:sp>
      <p:pic>
        <p:nvPicPr>
          <p:cNvPr id="44" name="cern">
            <a:extLst>
              <a:ext uri="{FF2B5EF4-FFF2-40B4-BE49-F238E27FC236}">
                <a16:creationId xmlns:a16="http://schemas.microsoft.com/office/drawing/2014/main" id="{54B78386-9098-B70E-A037-9FE30407AC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21662" y="4706519"/>
            <a:ext cx="1198981" cy="1198981"/>
          </a:xfrm>
          <a:prstGeom prst="rect">
            <a:avLst/>
          </a:prstGeom>
        </p:spPr>
      </p:pic>
      <p:sp>
        <p:nvSpPr>
          <p:cNvPr id="48" name="Slide Number Placeholder 47">
            <a:extLst>
              <a:ext uri="{FF2B5EF4-FFF2-40B4-BE49-F238E27FC236}">
                <a16:creationId xmlns:a16="http://schemas.microsoft.com/office/drawing/2014/main" id="{44D82915-3652-7290-680E-79F4B6F2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A white circle with lines in center&#10;&#10;AI-generated content may be incorrect.">
            <a:extLst>
              <a:ext uri="{FF2B5EF4-FFF2-40B4-BE49-F238E27FC236}">
                <a16:creationId xmlns:a16="http://schemas.microsoft.com/office/drawing/2014/main" id="{57CF9B93-0B61-C015-8A5A-A666866972A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586" y="5444077"/>
            <a:ext cx="1198982" cy="119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06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0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6296A-6D98-CC8B-EE7A-CA283AD38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C0BB139-48A3-D9F2-846C-BC070BABD13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D196A1D-1C17-9841-1926-8A1DDCD6DD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1B3C50B-985D-0289-5CCC-4733A2CC137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C521138C-2B84-6E64-3162-CEE66A0B0E2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8A18463-F38D-651D-0963-2F8A08EEDB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Cost / Comparison</a:t>
            </a:r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876557A6-E04B-AF73-21B1-3043FCBF84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8585" y="1516063"/>
            <a:ext cx="12862560" cy="515112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E58AD6-B278-1EE4-E34D-71C866BA74A7}"/>
              </a:ext>
            </a:extLst>
          </p:cNvPr>
          <p:cNvSpPr txBox="1"/>
          <p:nvPr/>
        </p:nvSpPr>
        <p:spPr>
          <a:xfrm>
            <a:off x="4257675" y="1970782"/>
            <a:ext cx="413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Yearly cost breakdown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041B7E8-3BF9-98E8-63AC-70F3F9417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10</a:t>
            </a:fld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B5BA8AE-9BEB-4284-3260-64FA6527D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A0710002-E394-B3AE-BDF4-FEE22C10C7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032243"/>
              </p:ext>
            </p:extLst>
          </p:nvPr>
        </p:nvGraphicFramePr>
        <p:xfrm>
          <a:off x="2986087" y="2362676"/>
          <a:ext cx="6219825" cy="4314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9570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D344A-58A2-C2BC-6559-87E8F65EF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82E33-2C8A-9F78-487A-D646F6426DB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56402C6-CBAE-F137-921E-AC534808FAF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4AD614C-FCD6-301A-6C8F-1258A8D77D7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6F672E93-6B78-F4D1-2D28-524A75E211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D4F1119-60D0-B811-33F7-01FEF375F0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Summary /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7BBBC-4967-6C2F-0812-D1B97A3F9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04494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Disaster Recovery site in cloud can be deployed rapidly once template is created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Cost of maintaining a Disaster Recovery site in Oracle Cloud is approaching</a:t>
            </a:r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>
                <a:solidFill>
                  <a:schemeClr val="bg1"/>
                </a:solidFill>
              </a:rPr>
              <a:t> cost of running it on premise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Change of approach to resource consumption is necessary to retain cost control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Further work needs to be done to estimate the cost of Business Continuity use-case</a:t>
            </a:r>
          </a:p>
          <a:p>
            <a:pPr>
              <a:lnSpc>
                <a:spcPct val="10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1C25D1-DBA9-6BC2-484F-ABB4D552F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11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FC3AC1D-DFBE-9F21-EAE6-EC9F62615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3818902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E7041-A8CD-FC63-ADAC-B22B07906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ideo 42" title="Cloudy Sky Sun Rays">
            <a:hlinkClick r:id="" action="ppaction://media"/>
            <a:extLst>
              <a:ext uri="{FF2B5EF4-FFF2-40B4-BE49-F238E27FC236}">
                <a16:creationId xmlns:a16="http://schemas.microsoft.com/office/drawing/2014/main" id="{030E9F69-D351-2E78-7077-7FDB1D4FD0D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angle">
            <a:extLst>
              <a:ext uri="{FF2B5EF4-FFF2-40B4-BE49-F238E27FC236}">
                <a16:creationId xmlns:a16="http://schemas.microsoft.com/office/drawing/2014/main" id="{EBDF9AB7-89FB-A830-3EEE-22A1E289461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924675"/>
          </a:xfrm>
          <a:custGeom>
            <a:avLst/>
            <a:gdLst>
              <a:gd name="connsiteX0" fmla="*/ 10174671 w 12192000"/>
              <a:gd name="connsiteY0" fmla="*/ 5381625 h 6924675"/>
              <a:gd name="connsiteX1" fmla="*/ 9829800 w 12192000"/>
              <a:gd name="connsiteY1" fmla="*/ 6071367 h 6924675"/>
              <a:gd name="connsiteX2" fmla="*/ 10174671 w 12192000"/>
              <a:gd name="connsiteY2" fmla="*/ 6761108 h 6924675"/>
              <a:gd name="connsiteX3" fmla="*/ 11085129 w 12192000"/>
              <a:gd name="connsiteY3" fmla="*/ 6761108 h 6924675"/>
              <a:gd name="connsiteX4" fmla="*/ 11430000 w 12192000"/>
              <a:gd name="connsiteY4" fmla="*/ 6071367 h 6924675"/>
              <a:gd name="connsiteX5" fmla="*/ 11085129 w 12192000"/>
              <a:gd name="connsiteY5" fmla="*/ 5381625 h 6924675"/>
              <a:gd name="connsiteX6" fmla="*/ 10174671 w 12192000"/>
              <a:gd name="connsiteY6" fmla="*/ 3921508 h 6924675"/>
              <a:gd name="connsiteX7" fmla="*/ 9829800 w 12192000"/>
              <a:gd name="connsiteY7" fmla="*/ 4611250 h 6924675"/>
              <a:gd name="connsiteX8" fmla="*/ 10174671 w 12192000"/>
              <a:gd name="connsiteY8" fmla="*/ 5300991 h 6924675"/>
              <a:gd name="connsiteX9" fmla="*/ 11085129 w 12192000"/>
              <a:gd name="connsiteY9" fmla="*/ 5300991 h 6924675"/>
              <a:gd name="connsiteX10" fmla="*/ 11430000 w 12192000"/>
              <a:gd name="connsiteY10" fmla="*/ 4611250 h 6924675"/>
              <a:gd name="connsiteX11" fmla="*/ 11085129 w 12192000"/>
              <a:gd name="connsiteY11" fmla="*/ 3921508 h 6924675"/>
              <a:gd name="connsiteX12" fmla="*/ 7507671 w 12192000"/>
              <a:gd name="connsiteY12" fmla="*/ 3881191 h 6924675"/>
              <a:gd name="connsiteX13" fmla="*/ 7162800 w 12192000"/>
              <a:gd name="connsiteY13" fmla="*/ 4570933 h 6924675"/>
              <a:gd name="connsiteX14" fmla="*/ 7507671 w 12192000"/>
              <a:gd name="connsiteY14" fmla="*/ 5260674 h 6924675"/>
              <a:gd name="connsiteX15" fmla="*/ 8418129 w 12192000"/>
              <a:gd name="connsiteY15" fmla="*/ 5260674 h 6924675"/>
              <a:gd name="connsiteX16" fmla="*/ 8763000 w 12192000"/>
              <a:gd name="connsiteY16" fmla="*/ 4570933 h 6924675"/>
              <a:gd name="connsiteX17" fmla="*/ 8418129 w 12192000"/>
              <a:gd name="connsiteY17" fmla="*/ 3881191 h 6924675"/>
              <a:gd name="connsiteX18" fmla="*/ 8841171 w 12192000"/>
              <a:gd name="connsiteY18" fmla="*/ 3149985 h 6924675"/>
              <a:gd name="connsiteX19" fmla="*/ 8496300 w 12192000"/>
              <a:gd name="connsiteY19" fmla="*/ 3839725 h 6924675"/>
              <a:gd name="connsiteX20" fmla="*/ 8841171 w 12192000"/>
              <a:gd name="connsiteY20" fmla="*/ 4529466 h 6924675"/>
              <a:gd name="connsiteX21" fmla="*/ 9751629 w 12192000"/>
              <a:gd name="connsiteY21" fmla="*/ 4529466 h 6924675"/>
              <a:gd name="connsiteX22" fmla="*/ 10096500 w 12192000"/>
              <a:gd name="connsiteY22" fmla="*/ 3839725 h 6924675"/>
              <a:gd name="connsiteX23" fmla="*/ 9751629 w 12192000"/>
              <a:gd name="connsiteY23" fmla="*/ 3149985 h 6924675"/>
              <a:gd name="connsiteX24" fmla="*/ 10174671 w 12192000"/>
              <a:gd name="connsiteY24" fmla="*/ 2461391 h 6924675"/>
              <a:gd name="connsiteX25" fmla="*/ 9829800 w 12192000"/>
              <a:gd name="connsiteY25" fmla="*/ 3151134 h 6924675"/>
              <a:gd name="connsiteX26" fmla="*/ 10174671 w 12192000"/>
              <a:gd name="connsiteY26" fmla="*/ 3840874 h 6924675"/>
              <a:gd name="connsiteX27" fmla="*/ 11085129 w 12192000"/>
              <a:gd name="connsiteY27" fmla="*/ 3840874 h 6924675"/>
              <a:gd name="connsiteX28" fmla="*/ 11430000 w 12192000"/>
              <a:gd name="connsiteY28" fmla="*/ 3151134 h 6924675"/>
              <a:gd name="connsiteX29" fmla="*/ 11085129 w 12192000"/>
              <a:gd name="connsiteY29" fmla="*/ 2461391 h 6924675"/>
              <a:gd name="connsiteX30" fmla="*/ 7507671 w 12192000"/>
              <a:gd name="connsiteY30" fmla="*/ 2419925 h 6924675"/>
              <a:gd name="connsiteX31" fmla="*/ 7162800 w 12192000"/>
              <a:gd name="connsiteY31" fmla="*/ 3109668 h 6924675"/>
              <a:gd name="connsiteX32" fmla="*/ 7507671 w 12192000"/>
              <a:gd name="connsiteY32" fmla="*/ 3799408 h 6924675"/>
              <a:gd name="connsiteX33" fmla="*/ 8418129 w 12192000"/>
              <a:gd name="connsiteY33" fmla="*/ 3799408 h 6924675"/>
              <a:gd name="connsiteX34" fmla="*/ 8763000 w 12192000"/>
              <a:gd name="connsiteY34" fmla="*/ 3109668 h 6924675"/>
              <a:gd name="connsiteX35" fmla="*/ 8418129 w 12192000"/>
              <a:gd name="connsiteY35" fmla="*/ 2419925 h 6924675"/>
              <a:gd name="connsiteX36" fmla="*/ 8841171 w 12192000"/>
              <a:gd name="connsiteY36" fmla="*/ 1689867 h 6924675"/>
              <a:gd name="connsiteX37" fmla="*/ 8496300 w 12192000"/>
              <a:gd name="connsiteY37" fmla="*/ 2379608 h 6924675"/>
              <a:gd name="connsiteX38" fmla="*/ 8841171 w 12192000"/>
              <a:gd name="connsiteY38" fmla="*/ 3069349 h 6924675"/>
              <a:gd name="connsiteX39" fmla="*/ 9751629 w 12192000"/>
              <a:gd name="connsiteY39" fmla="*/ 3069349 h 6924675"/>
              <a:gd name="connsiteX40" fmla="*/ 10096500 w 12192000"/>
              <a:gd name="connsiteY40" fmla="*/ 2379608 h 6924675"/>
              <a:gd name="connsiteX41" fmla="*/ 9751629 w 12192000"/>
              <a:gd name="connsiteY41" fmla="*/ 1689867 h 6924675"/>
              <a:gd name="connsiteX42" fmla="*/ 10174671 w 12192000"/>
              <a:gd name="connsiteY42" fmla="*/ 1000126 h 6924675"/>
              <a:gd name="connsiteX43" fmla="*/ 9829800 w 12192000"/>
              <a:gd name="connsiteY43" fmla="*/ 1689868 h 6924675"/>
              <a:gd name="connsiteX44" fmla="*/ 10174671 w 12192000"/>
              <a:gd name="connsiteY44" fmla="*/ 2379608 h 6924675"/>
              <a:gd name="connsiteX45" fmla="*/ 11085129 w 12192000"/>
              <a:gd name="connsiteY45" fmla="*/ 2379608 h 6924675"/>
              <a:gd name="connsiteX46" fmla="*/ 11430000 w 12192000"/>
              <a:gd name="connsiteY46" fmla="*/ 1689868 h 6924675"/>
              <a:gd name="connsiteX47" fmla="*/ 11085129 w 12192000"/>
              <a:gd name="connsiteY47" fmla="*/ 1000126 h 6924675"/>
              <a:gd name="connsiteX48" fmla="*/ 8841171 w 12192000"/>
              <a:gd name="connsiteY48" fmla="*/ 228601 h 6924675"/>
              <a:gd name="connsiteX49" fmla="*/ 8496300 w 12192000"/>
              <a:gd name="connsiteY49" fmla="*/ 918343 h 6924675"/>
              <a:gd name="connsiteX50" fmla="*/ 8841171 w 12192000"/>
              <a:gd name="connsiteY50" fmla="*/ 1608084 h 6924675"/>
              <a:gd name="connsiteX51" fmla="*/ 9751629 w 12192000"/>
              <a:gd name="connsiteY51" fmla="*/ 1608084 h 6924675"/>
              <a:gd name="connsiteX52" fmla="*/ 10096500 w 12192000"/>
              <a:gd name="connsiteY52" fmla="*/ 918343 h 6924675"/>
              <a:gd name="connsiteX53" fmla="*/ 9751629 w 12192000"/>
              <a:gd name="connsiteY53" fmla="*/ 228601 h 6924675"/>
              <a:gd name="connsiteX54" fmla="*/ 0 w 12192000"/>
              <a:gd name="connsiteY54" fmla="*/ 0 h 6924675"/>
              <a:gd name="connsiteX55" fmla="*/ 7256902 w 12192000"/>
              <a:gd name="connsiteY55" fmla="*/ 0 h 6924675"/>
              <a:gd name="connsiteX56" fmla="*/ 7162800 w 12192000"/>
              <a:gd name="connsiteY56" fmla="*/ 188204 h 6924675"/>
              <a:gd name="connsiteX57" fmla="*/ 7507671 w 12192000"/>
              <a:gd name="connsiteY57" fmla="*/ 877945 h 6924675"/>
              <a:gd name="connsiteX58" fmla="*/ 8418129 w 12192000"/>
              <a:gd name="connsiteY58" fmla="*/ 877945 h 6924675"/>
              <a:gd name="connsiteX59" fmla="*/ 8763000 w 12192000"/>
              <a:gd name="connsiteY59" fmla="*/ 188204 h 6924675"/>
              <a:gd name="connsiteX60" fmla="*/ 8668898 w 12192000"/>
              <a:gd name="connsiteY60" fmla="*/ 0 h 6924675"/>
              <a:gd name="connsiteX61" fmla="*/ 12192000 w 12192000"/>
              <a:gd name="connsiteY61" fmla="*/ 0 h 6924675"/>
              <a:gd name="connsiteX62" fmla="*/ 12192000 w 12192000"/>
              <a:gd name="connsiteY62" fmla="*/ 310383 h 6924675"/>
              <a:gd name="connsiteX63" fmla="*/ 11508171 w 12192000"/>
              <a:gd name="connsiteY63" fmla="*/ 310383 h 6924675"/>
              <a:gd name="connsiteX64" fmla="*/ 11163300 w 12192000"/>
              <a:gd name="connsiteY64" fmla="*/ 1000126 h 6924675"/>
              <a:gd name="connsiteX65" fmla="*/ 11508171 w 12192000"/>
              <a:gd name="connsiteY65" fmla="*/ 1689867 h 6924675"/>
              <a:gd name="connsiteX66" fmla="*/ 12192000 w 12192000"/>
              <a:gd name="connsiteY66" fmla="*/ 1689867 h 6924675"/>
              <a:gd name="connsiteX67" fmla="*/ 12192000 w 12192000"/>
              <a:gd name="connsiteY67" fmla="*/ 3191451 h 6924675"/>
              <a:gd name="connsiteX68" fmla="*/ 11508171 w 12192000"/>
              <a:gd name="connsiteY68" fmla="*/ 3191451 h 6924675"/>
              <a:gd name="connsiteX69" fmla="*/ 11163300 w 12192000"/>
              <a:gd name="connsiteY69" fmla="*/ 3881192 h 6924675"/>
              <a:gd name="connsiteX70" fmla="*/ 11508171 w 12192000"/>
              <a:gd name="connsiteY70" fmla="*/ 4570933 h 6924675"/>
              <a:gd name="connsiteX71" fmla="*/ 12192000 w 12192000"/>
              <a:gd name="connsiteY71" fmla="*/ 4570933 h 6924675"/>
              <a:gd name="connsiteX72" fmla="*/ 12192000 w 12192000"/>
              <a:gd name="connsiteY72" fmla="*/ 4662815 h 6924675"/>
              <a:gd name="connsiteX73" fmla="*/ 11508171 w 12192000"/>
              <a:gd name="connsiteY73" fmla="*/ 4662815 h 6924675"/>
              <a:gd name="connsiteX74" fmla="*/ 11163300 w 12192000"/>
              <a:gd name="connsiteY74" fmla="*/ 5352557 h 6924675"/>
              <a:gd name="connsiteX75" fmla="*/ 11508171 w 12192000"/>
              <a:gd name="connsiteY75" fmla="*/ 6042298 h 6924675"/>
              <a:gd name="connsiteX76" fmla="*/ 12192000 w 12192000"/>
              <a:gd name="connsiteY76" fmla="*/ 6042298 h 6924675"/>
              <a:gd name="connsiteX77" fmla="*/ 12192000 w 12192000"/>
              <a:gd name="connsiteY77" fmla="*/ 6924675 h 6924675"/>
              <a:gd name="connsiteX78" fmla="*/ 10014756 w 12192000"/>
              <a:gd name="connsiteY78" fmla="*/ 6924675 h 6924675"/>
              <a:gd name="connsiteX79" fmla="*/ 10096500 w 12192000"/>
              <a:gd name="connsiteY79" fmla="*/ 6761188 h 6924675"/>
              <a:gd name="connsiteX80" fmla="*/ 9751629 w 12192000"/>
              <a:gd name="connsiteY80" fmla="*/ 6071446 h 6924675"/>
              <a:gd name="connsiteX81" fmla="*/ 8841171 w 12192000"/>
              <a:gd name="connsiteY81" fmla="*/ 6071446 h 6924675"/>
              <a:gd name="connsiteX82" fmla="*/ 8496300 w 12192000"/>
              <a:gd name="connsiteY82" fmla="*/ 6761188 h 6924675"/>
              <a:gd name="connsiteX83" fmla="*/ 8578044 w 12192000"/>
              <a:gd name="connsiteY83" fmla="*/ 6924675 h 6924675"/>
              <a:gd name="connsiteX84" fmla="*/ 0 w 12192000"/>
              <a:gd name="connsiteY84" fmla="*/ 6924675 h 692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12192000" h="6924675">
                <a:moveTo>
                  <a:pt x="10174671" y="5381625"/>
                </a:moveTo>
                <a:lnTo>
                  <a:pt x="9829800" y="6071367"/>
                </a:lnTo>
                <a:lnTo>
                  <a:pt x="10174671" y="6761108"/>
                </a:lnTo>
                <a:lnTo>
                  <a:pt x="11085129" y="6761108"/>
                </a:lnTo>
                <a:lnTo>
                  <a:pt x="11430000" y="6071367"/>
                </a:lnTo>
                <a:lnTo>
                  <a:pt x="11085129" y="5381625"/>
                </a:lnTo>
                <a:close/>
                <a:moveTo>
                  <a:pt x="10174671" y="3921508"/>
                </a:moveTo>
                <a:lnTo>
                  <a:pt x="9829800" y="4611250"/>
                </a:lnTo>
                <a:lnTo>
                  <a:pt x="10174671" y="5300991"/>
                </a:lnTo>
                <a:lnTo>
                  <a:pt x="11085129" y="5300991"/>
                </a:lnTo>
                <a:lnTo>
                  <a:pt x="11430000" y="4611250"/>
                </a:lnTo>
                <a:lnTo>
                  <a:pt x="11085129" y="3921508"/>
                </a:lnTo>
                <a:close/>
                <a:moveTo>
                  <a:pt x="7507671" y="3881191"/>
                </a:moveTo>
                <a:lnTo>
                  <a:pt x="7162800" y="4570933"/>
                </a:lnTo>
                <a:lnTo>
                  <a:pt x="7507671" y="5260674"/>
                </a:lnTo>
                <a:lnTo>
                  <a:pt x="8418129" y="5260674"/>
                </a:lnTo>
                <a:lnTo>
                  <a:pt x="8763000" y="4570933"/>
                </a:lnTo>
                <a:lnTo>
                  <a:pt x="8418129" y="3881191"/>
                </a:lnTo>
                <a:close/>
                <a:moveTo>
                  <a:pt x="8841171" y="3149985"/>
                </a:moveTo>
                <a:lnTo>
                  <a:pt x="8496300" y="3839725"/>
                </a:lnTo>
                <a:lnTo>
                  <a:pt x="8841171" y="4529466"/>
                </a:lnTo>
                <a:lnTo>
                  <a:pt x="9751629" y="4529466"/>
                </a:lnTo>
                <a:lnTo>
                  <a:pt x="10096500" y="3839725"/>
                </a:lnTo>
                <a:lnTo>
                  <a:pt x="9751629" y="3149985"/>
                </a:lnTo>
                <a:close/>
                <a:moveTo>
                  <a:pt x="10174671" y="2461391"/>
                </a:moveTo>
                <a:lnTo>
                  <a:pt x="9829800" y="3151134"/>
                </a:lnTo>
                <a:lnTo>
                  <a:pt x="10174671" y="3840874"/>
                </a:lnTo>
                <a:lnTo>
                  <a:pt x="11085129" y="3840874"/>
                </a:lnTo>
                <a:lnTo>
                  <a:pt x="11430000" y="3151134"/>
                </a:lnTo>
                <a:lnTo>
                  <a:pt x="11085129" y="2461391"/>
                </a:lnTo>
                <a:close/>
                <a:moveTo>
                  <a:pt x="7507671" y="2419925"/>
                </a:moveTo>
                <a:lnTo>
                  <a:pt x="7162800" y="3109668"/>
                </a:lnTo>
                <a:lnTo>
                  <a:pt x="7507671" y="3799408"/>
                </a:lnTo>
                <a:lnTo>
                  <a:pt x="8418129" y="3799408"/>
                </a:lnTo>
                <a:lnTo>
                  <a:pt x="8763000" y="3109668"/>
                </a:lnTo>
                <a:lnTo>
                  <a:pt x="8418129" y="2419925"/>
                </a:lnTo>
                <a:close/>
                <a:moveTo>
                  <a:pt x="8841171" y="1689867"/>
                </a:moveTo>
                <a:lnTo>
                  <a:pt x="8496300" y="2379608"/>
                </a:lnTo>
                <a:lnTo>
                  <a:pt x="8841171" y="3069349"/>
                </a:lnTo>
                <a:lnTo>
                  <a:pt x="9751629" y="3069349"/>
                </a:lnTo>
                <a:lnTo>
                  <a:pt x="10096500" y="2379608"/>
                </a:lnTo>
                <a:lnTo>
                  <a:pt x="9751629" y="1689867"/>
                </a:lnTo>
                <a:close/>
                <a:moveTo>
                  <a:pt x="10174671" y="1000126"/>
                </a:moveTo>
                <a:lnTo>
                  <a:pt x="9829800" y="1689868"/>
                </a:lnTo>
                <a:lnTo>
                  <a:pt x="10174671" y="2379608"/>
                </a:lnTo>
                <a:lnTo>
                  <a:pt x="11085129" y="2379608"/>
                </a:lnTo>
                <a:lnTo>
                  <a:pt x="11430000" y="1689868"/>
                </a:lnTo>
                <a:lnTo>
                  <a:pt x="11085129" y="1000126"/>
                </a:lnTo>
                <a:close/>
                <a:moveTo>
                  <a:pt x="8841171" y="228601"/>
                </a:moveTo>
                <a:lnTo>
                  <a:pt x="8496300" y="918343"/>
                </a:lnTo>
                <a:lnTo>
                  <a:pt x="8841171" y="1608084"/>
                </a:lnTo>
                <a:lnTo>
                  <a:pt x="9751629" y="1608084"/>
                </a:lnTo>
                <a:lnTo>
                  <a:pt x="10096500" y="918343"/>
                </a:lnTo>
                <a:lnTo>
                  <a:pt x="9751629" y="228601"/>
                </a:lnTo>
                <a:close/>
                <a:moveTo>
                  <a:pt x="0" y="0"/>
                </a:moveTo>
                <a:lnTo>
                  <a:pt x="7256902" y="0"/>
                </a:lnTo>
                <a:lnTo>
                  <a:pt x="7162800" y="188204"/>
                </a:lnTo>
                <a:lnTo>
                  <a:pt x="7507671" y="877945"/>
                </a:lnTo>
                <a:lnTo>
                  <a:pt x="8418129" y="877945"/>
                </a:lnTo>
                <a:lnTo>
                  <a:pt x="8763000" y="188204"/>
                </a:lnTo>
                <a:lnTo>
                  <a:pt x="8668898" y="0"/>
                </a:lnTo>
                <a:lnTo>
                  <a:pt x="12192000" y="0"/>
                </a:lnTo>
                <a:lnTo>
                  <a:pt x="12192000" y="310383"/>
                </a:lnTo>
                <a:lnTo>
                  <a:pt x="11508171" y="310383"/>
                </a:lnTo>
                <a:lnTo>
                  <a:pt x="11163300" y="1000126"/>
                </a:lnTo>
                <a:lnTo>
                  <a:pt x="11508171" y="1689867"/>
                </a:lnTo>
                <a:lnTo>
                  <a:pt x="12192000" y="1689867"/>
                </a:lnTo>
                <a:lnTo>
                  <a:pt x="12192000" y="3191451"/>
                </a:lnTo>
                <a:lnTo>
                  <a:pt x="11508171" y="3191451"/>
                </a:lnTo>
                <a:lnTo>
                  <a:pt x="11163300" y="3881192"/>
                </a:lnTo>
                <a:lnTo>
                  <a:pt x="11508171" y="4570933"/>
                </a:lnTo>
                <a:lnTo>
                  <a:pt x="12192000" y="4570933"/>
                </a:lnTo>
                <a:lnTo>
                  <a:pt x="12192000" y="4662815"/>
                </a:lnTo>
                <a:lnTo>
                  <a:pt x="11508171" y="4662815"/>
                </a:lnTo>
                <a:lnTo>
                  <a:pt x="11163300" y="5352557"/>
                </a:lnTo>
                <a:lnTo>
                  <a:pt x="11508171" y="6042298"/>
                </a:lnTo>
                <a:lnTo>
                  <a:pt x="12192000" y="6042298"/>
                </a:lnTo>
                <a:lnTo>
                  <a:pt x="12192000" y="6924675"/>
                </a:lnTo>
                <a:lnTo>
                  <a:pt x="10014756" y="6924675"/>
                </a:lnTo>
                <a:lnTo>
                  <a:pt x="10096500" y="6761188"/>
                </a:lnTo>
                <a:lnTo>
                  <a:pt x="9751629" y="6071446"/>
                </a:lnTo>
                <a:lnTo>
                  <a:pt x="8841171" y="6071446"/>
                </a:lnTo>
                <a:lnTo>
                  <a:pt x="8496300" y="6761188"/>
                </a:lnTo>
                <a:lnTo>
                  <a:pt x="8578044" y="6924675"/>
                </a:lnTo>
                <a:lnTo>
                  <a:pt x="0" y="6924675"/>
                </a:lnTo>
                <a:close/>
              </a:path>
            </a:pathLst>
          </a:custGeom>
          <a:gradFill>
            <a:gsLst>
              <a:gs pos="100000">
                <a:schemeClr val="tx2">
                  <a:lumMod val="75000"/>
                  <a:lumOff val="25000"/>
                </a:schemeClr>
              </a:gs>
              <a:gs pos="0">
                <a:schemeClr val="tx2">
                  <a:lumMod val="63000"/>
                  <a:lumOff val="37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borders">
            <a:extLst>
              <a:ext uri="{FF2B5EF4-FFF2-40B4-BE49-F238E27FC236}">
                <a16:creationId xmlns:a16="http://schemas.microsoft.com/office/drawing/2014/main" id="{265D9FAE-8990-87D7-72FB-35C9F66C634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158037" y="-509135"/>
            <a:ext cx="5600700" cy="7952467"/>
          </a:xfrm>
          <a:custGeom>
            <a:avLst/>
            <a:gdLst>
              <a:gd name="connsiteX0" fmla="*/ 1678371 w 5600700"/>
              <a:gd name="connsiteY0" fmla="*/ 6572984 h 7952467"/>
              <a:gd name="connsiteX1" fmla="*/ 2588829 w 5600700"/>
              <a:gd name="connsiteY1" fmla="*/ 6572984 h 7952467"/>
              <a:gd name="connsiteX2" fmla="*/ 2933700 w 5600700"/>
              <a:gd name="connsiteY2" fmla="*/ 7262726 h 7952467"/>
              <a:gd name="connsiteX3" fmla="*/ 2588829 w 5600700"/>
              <a:gd name="connsiteY3" fmla="*/ 7952467 h 7952467"/>
              <a:gd name="connsiteX4" fmla="*/ 1678371 w 5600700"/>
              <a:gd name="connsiteY4" fmla="*/ 7952467 h 7952467"/>
              <a:gd name="connsiteX5" fmla="*/ 1333500 w 5600700"/>
              <a:gd name="connsiteY5" fmla="*/ 7262726 h 7952467"/>
              <a:gd name="connsiteX6" fmla="*/ 3011871 w 5600700"/>
              <a:gd name="connsiteY6" fmla="*/ 5883163 h 7952467"/>
              <a:gd name="connsiteX7" fmla="*/ 3922329 w 5600700"/>
              <a:gd name="connsiteY7" fmla="*/ 5883163 h 7952467"/>
              <a:gd name="connsiteX8" fmla="*/ 4267200 w 5600700"/>
              <a:gd name="connsiteY8" fmla="*/ 6572905 h 7952467"/>
              <a:gd name="connsiteX9" fmla="*/ 3922329 w 5600700"/>
              <a:gd name="connsiteY9" fmla="*/ 7262646 h 7952467"/>
              <a:gd name="connsiteX10" fmla="*/ 3011871 w 5600700"/>
              <a:gd name="connsiteY10" fmla="*/ 7262646 h 7952467"/>
              <a:gd name="connsiteX11" fmla="*/ 2667000 w 5600700"/>
              <a:gd name="connsiteY11" fmla="*/ 6572905 h 7952467"/>
              <a:gd name="connsiteX12" fmla="*/ 4345371 w 5600700"/>
              <a:gd name="connsiteY12" fmla="*/ 5164353 h 7952467"/>
              <a:gd name="connsiteX13" fmla="*/ 5255829 w 5600700"/>
              <a:gd name="connsiteY13" fmla="*/ 5164353 h 7952467"/>
              <a:gd name="connsiteX14" fmla="*/ 5600700 w 5600700"/>
              <a:gd name="connsiteY14" fmla="*/ 5854095 h 7952467"/>
              <a:gd name="connsiteX15" fmla="*/ 5255829 w 5600700"/>
              <a:gd name="connsiteY15" fmla="*/ 6543836 h 7952467"/>
              <a:gd name="connsiteX16" fmla="*/ 4345371 w 5600700"/>
              <a:gd name="connsiteY16" fmla="*/ 6543836 h 7952467"/>
              <a:gd name="connsiteX17" fmla="*/ 4000500 w 5600700"/>
              <a:gd name="connsiteY17" fmla="*/ 5854095 h 7952467"/>
              <a:gd name="connsiteX18" fmla="*/ 3011871 w 5600700"/>
              <a:gd name="connsiteY18" fmla="*/ 4423046 h 7952467"/>
              <a:gd name="connsiteX19" fmla="*/ 3922329 w 5600700"/>
              <a:gd name="connsiteY19" fmla="*/ 4423046 h 7952467"/>
              <a:gd name="connsiteX20" fmla="*/ 4267200 w 5600700"/>
              <a:gd name="connsiteY20" fmla="*/ 5112788 h 7952467"/>
              <a:gd name="connsiteX21" fmla="*/ 3922329 w 5600700"/>
              <a:gd name="connsiteY21" fmla="*/ 5802529 h 7952467"/>
              <a:gd name="connsiteX22" fmla="*/ 3011871 w 5600700"/>
              <a:gd name="connsiteY22" fmla="*/ 5802529 h 7952467"/>
              <a:gd name="connsiteX23" fmla="*/ 2667000 w 5600700"/>
              <a:gd name="connsiteY23" fmla="*/ 5112788 h 7952467"/>
              <a:gd name="connsiteX24" fmla="*/ 344871 w 5600700"/>
              <a:gd name="connsiteY24" fmla="*/ 4382729 h 7952467"/>
              <a:gd name="connsiteX25" fmla="*/ 1255329 w 5600700"/>
              <a:gd name="connsiteY25" fmla="*/ 4382729 h 7952467"/>
              <a:gd name="connsiteX26" fmla="*/ 1600200 w 5600700"/>
              <a:gd name="connsiteY26" fmla="*/ 5072471 h 7952467"/>
              <a:gd name="connsiteX27" fmla="*/ 1255329 w 5600700"/>
              <a:gd name="connsiteY27" fmla="*/ 5762212 h 7952467"/>
              <a:gd name="connsiteX28" fmla="*/ 344871 w 5600700"/>
              <a:gd name="connsiteY28" fmla="*/ 5762212 h 7952467"/>
              <a:gd name="connsiteX29" fmla="*/ 0 w 5600700"/>
              <a:gd name="connsiteY29" fmla="*/ 5072471 h 7952467"/>
              <a:gd name="connsiteX30" fmla="*/ 4345371 w 5600700"/>
              <a:gd name="connsiteY30" fmla="*/ 3692989 h 7952467"/>
              <a:gd name="connsiteX31" fmla="*/ 5255829 w 5600700"/>
              <a:gd name="connsiteY31" fmla="*/ 3692989 h 7952467"/>
              <a:gd name="connsiteX32" fmla="*/ 5600700 w 5600700"/>
              <a:gd name="connsiteY32" fmla="*/ 4382730 h 7952467"/>
              <a:gd name="connsiteX33" fmla="*/ 5255829 w 5600700"/>
              <a:gd name="connsiteY33" fmla="*/ 5072471 h 7952467"/>
              <a:gd name="connsiteX34" fmla="*/ 4345371 w 5600700"/>
              <a:gd name="connsiteY34" fmla="*/ 5072471 h 7952467"/>
              <a:gd name="connsiteX35" fmla="*/ 4000500 w 5600700"/>
              <a:gd name="connsiteY35" fmla="*/ 4382730 h 7952467"/>
              <a:gd name="connsiteX36" fmla="*/ 1678371 w 5600700"/>
              <a:gd name="connsiteY36" fmla="*/ 3651523 h 7952467"/>
              <a:gd name="connsiteX37" fmla="*/ 2588829 w 5600700"/>
              <a:gd name="connsiteY37" fmla="*/ 3651523 h 7952467"/>
              <a:gd name="connsiteX38" fmla="*/ 2933700 w 5600700"/>
              <a:gd name="connsiteY38" fmla="*/ 4341263 h 7952467"/>
              <a:gd name="connsiteX39" fmla="*/ 2588829 w 5600700"/>
              <a:gd name="connsiteY39" fmla="*/ 5031004 h 7952467"/>
              <a:gd name="connsiteX40" fmla="*/ 1678371 w 5600700"/>
              <a:gd name="connsiteY40" fmla="*/ 5031004 h 7952467"/>
              <a:gd name="connsiteX41" fmla="*/ 1333500 w 5600700"/>
              <a:gd name="connsiteY41" fmla="*/ 4341263 h 7952467"/>
              <a:gd name="connsiteX42" fmla="*/ 3011871 w 5600700"/>
              <a:gd name="connsiteY42" fmla="*/ 2962929 h 7952467"/>
              <a:gd name="connsiteX43" fmla="*/ 3922329 w 5600700"/>
              <a:gd name="connsiteY43" fmla="*/ 2962929 h 7952467"/>
              <a:gd name="connsiteX44" fmla="*/ 4267200 w 5600700"/>
              <a:gd name="connsiteY44" fmla="*/ 3652672 h 7952467"/>
              <a:gd name="connsiteX45" fmla="*/ 3922329 w 5600700"/>
              <a:gd name="connsiteY45" fmla="*/ 4342412 h 7952467"/>
              <a:gd name="connsiteX46" fmla="*/ 3011871 w 5600700"/>
              <a:gd name="connsiteY46" fmla="*/ 4342412 h 7952467"/>
              <a:gd name="connsiteX47" fmla="*/ 2667000 w 5600700"/>
              <a:gd name="connsiteY47" fmla="*/ 3652672 h 7952467"/>
              <a:gd name="connsiteX48" fmla="*/ 344871 w 5600700"/>
              <a:gd name="connsiteY48" fmla="*/ 2921463 h 7952467"/>
              <a:gd name="connsiteX49" fmla="*/ 1255329 w 5600700"/>
              <a:gd name="connsiteY49" fmla="*/ 2921463 h 7952467"/>
              <a:gd name="connsiteX50" fmla="*/ 1600200 w 5600700"/>
              <a:gd name="connsiteY50" fmla="*/ 3611206 h 7952467"/>
              <a:gd name="connsiteX51" fmla="*/ 1255329 w 5600700"/>
              <a:gd name="connsiteY51" fmla="*/ 4300946 h 7952467"/>
              <a:gd name="connsiteX52" fmla="*/ 344871 w 5600700"/>
              <a:gd name="connsiteY52" fmla="*/ 4300946 h 7952467"/>
              <a:gd name="connsiteX53" fmla="*/ 0 w 5600700"/>
              <a:gd name="connsiteY53" fmla="*/ 3611206 h 7952467"/>
              <a:gd name="connsiteX54" fmla="*/ 1678371 w 5600700"/>
              <a:gd name="connsiteY54" fmla="*/ 2191405 h 7952467"/>
              <a:gd name="connsiteX55" fmla="*/ 2588829 w 5600700"/>
              <a:gd name="connsiteY55" fmla="*/ 2191405 h 7952467"/>
              <a:gd name="connsiteX56" fmla="*/ 2933700 w 5600700"/>
              <a:gd name="connsiteY56" fmla="*/ 2881146 h 7952467"/>
              <a:gd name="connsiteX57" fmla="*/ 2588829 w 5600700"/>
              <a:gd name="connsiteY57" fmla="*/ 3570887 h 7952467"/>
              <a:gd name="connsiteX58" fmla="*/ 1678371 w 5600700"/>
              <a:gd name="connsiteY58" fmla="*/ 3570887 h 7952467"/>
              <a:gd name="connsiteX59" fmla="*/ 1333500 w 5600700"/>
              <a:gd name="connsiteY59" fmla="*/ 2881146 h 7952467"/>
              <a:gd name="connsiteX60" fmla="*/ 3011871 w 5600700"/>
              <a:gd name="connsiteY60" fmla="*/ 1501664 h 7952467"/>
              <a:gd name="connsiteX61" fmla="*/ 3922329 w 5600700"/>
              <a:gd name="connsiteY61" fmla="*/ 1501664 h 7952467"/>
              <a:gd name="connsiteX62" fmla="*/ 4267200 w 5600700"/>
              <a:gd name="connsiteY62" fmla="*/ 2191406 h 7952467"/>
              <a:gd name="connsiteX63" fmla="*/ 3922329 w 5600700"/>
              <a:gd name="connsiteY63" fmla="*/ 2881146 h 7952467"/>
              <a:gd name="connsiteX64" fmla="*/ 3011871 w 5600700"/>
              <a:gd name="connsiteY64" fmla="*/ 2881146 h 7952467"/>
              <a:gd name="connsiteX65" fmla="*/ 2667000 w 5600700"/>
              <a:gd name="connsiteY65" fmla="*/ 2191406 h 7952467"/>
              <a:gd name="connsiteX66" fmla="*/ 4345371 w 5600700"/>
              <a:gd name="connsiteY66" fmla="*/ 811921 h 7952467"/>
              <a:gd name="connsiteX67" fmla="*/ 5255829 w 5600700"/>
              <a:gd name="connsiteY67" fmla="*/ 811921 h 7952467"/>
              <a:gd name="connsiteX68" fmla="*/ 5600700 w 5600700"/>
              <a:gd name="connsiteY68" fmla="*/ 1501664 h 7952467"/>
              <a:gd name="connsiteX69" fmla="*/ 5255829 w 5600700"/>
              <a:gd name="connsiteY69" fmla="*/ 2191405 h 7952467"/>
              <a:gd name="connsiteX70" fmla="*/ 4345371 w 5600700"/>
              <a:gd name="connsiteY70" fmla="*/ 2191405 h 7952467"/>
              <a:gd name="connsiteX71" fmla="*/ 4000500 w 5600700"/>
              <a:gd name="connsiteY71" fmla="*/ 1501664 h 7952467"/>
              <a:gd name="connsiteX72" fmla="*/ 1678371 w 5600700"/>
              <a:gd name="connsiteY72" fmla="*/ 730139 h 7952467"/>
              <a:gd name="connsiteX73" fmla="*/ 2588829 w 5600700"/>
              <a:gd name="connsiteY73" fmla="*/ 730139 h 7952467"/>
              <a:gd name="connsiteX74" fmla="*/ 2933700 w 5600700"/>
              <a:gd name="connsiteY74" fmla="*/ 1419881 h 7952467"/>
              <a:gd name="connsiteX75" fmla="*/ 2588829 w 5600700"/>
              <a:gd name="connsiteY75" fmla="*/ 2109622 h 7952467"/>
              <a:gd name="connsiteX76" fmla="*/ 1678371 w 5600700"/>
              <a:gd name="connsiteY76" fmla="*/ 2109622 h 7952467"/>
              <a:gd name="connsiteX77" fmla="*/ 1333500 w 5600700"/>
              <a:gd name="connsiteY77" fmla="*/ 1419881 h 7952467"/>
              <a:gd name="connsiteX78" fmla="*/ 344871 w 5600700"/>
              <a:gd name="connsiteY78" fmla="*/ 0 h 7952467"/>
              <a:gd name="connsiteX79" fmla="*/ 1255329 w 5600700"/>
              <a:gd name="connsiteY79" fmla="*/ 0 h 7952467"/>
              <a:gd name="connsiteX80" fmla="*/ 1600200 w 5600700"/>
              <a:gd name="connsiteY80" fmla="*/ 689742 h 7952467"/>
              <a:gd name="connsiteX81" fmla="*/ 1255329 w 5600700"/>
              <a:gd name="connsiteY81" fmla="*/ 1379483 h 7952467"/>
              <a:gd name="connsiteX82" fmla="*/ 344871 w 5600700"/>
              <a:gd name="connsiteY82" fmla="*/ 1379483 h 7952467"/>
              <a:gd name="connsiteX83" fmla="*/ 0 w 5600700"/>
              <a:gd name="connsiteY83" fmla="*/ 689742 h 795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600700" h="7952467">
                <a:moveTo>
                  <a:pt x="1678371" y="6572984"/>
                </a:moveTo>
                <a:lnTo>
                  <a:pt x="2588829" y="6572984"/>
                </a:lnTo>
                <a:lnTo>
                  <a:pt x="2933700" y="7262726"/>
                </a:lnTo>
                <a:lnTo>
                  <a:pt x="2588829" y="7952467"/>
                </a:lnTo>
                <a:lnTo>
                  <a:pt x="1678371" y="7952467"/>
                </a:lnTo>
                <a:lnTo>
                  <a:pt x="1333500" y="7262726"/>
                </a:lnTo>
                <a:close/>
                <a:moveTo>
                  <a:pt x="3011871" y="5883163"/>
                </a:moveTo>
                <a:lnTo>
                  <a:pt x="3922329" y="5883163"/>
                </a:lnTo>
                <a:lnTo>
                  <a:pt x="4267200" y="6572905"/>
                </a:lnTo>
                <a:lnTo>
                  <a:pt x="3922329" y="7262646"/>
                </a:lnTo>
                <a:lnTo>
                  <a:pt x="3011871" y="7262646"/>
                </a:lnTo>
                <a:lnTo>
                  <a:pt x="2667000" y="6572905"/>
                </a:lnTo>
                <a:close/>
                <a:moveTo>
                  <a:pt x="4345371" y="5164353"/>
                </a:moveTo>
                <a:lnTo>
                  <a:pt x="5255829" y="5164353"/>
                </a:lnTo>
                <a:lnTo>
                  <a:pt x="5600700" y="5854095"/>
                </a:lnTo>
                <a:lnTo>
                  <a:pt x="5255829" y="6543836"/>
                </a:lnTo>
                <a:lnTo>
                  <a:pt x="4345371" y="6543836"/>
                </a:lnTo>
                <a:lnTo>
                  <a:pt x="4000500" y="5854095"/>
                </a:lnTo>
                <a:close/>
                <a:moveTo>
                  <a:pt x="3011871" y="4423046"/>
                </a:moveTo>
                <a:lnTo>
                  <a:pt x="3922329" y="4423046"/>
                </a:lnTo>
                <a:lnTo>
                  <a:pt x="4267200" y="5112788"/>
                </a:lnTo>
                <a:lnTo>
                  <a:pt x="3922329" y="5802529"/>
                </a:lnTo>
                <a:lnTo>
                  <a:pt x="3011871" y="5802529"/>
                </a:lnTo>
                <a:lnTo>
                  <a:pt x="2667000" y="5112788"/>
                </a:lnTo>
                <a:close/>
                <a:moveTo>
                  <a:pt x="344871" y="4382729"/>
                </a:moveTo>
                <a:lnTo>
                  <a:pt x="1255329" y="4382729"/>
                </a:lnTo>
                <a:lnTo>
                  <a:pt x="1600200" y="5072471"/>
                </a:lnTo>
                <a:lnTo>
                  <a:pt x="1255329" y="5762212"/>
                </a:lnTo>
                <a:lnTo>
                  <a:pt x="344871" y="5762212"/>
                </a:lnTo>
                <a:lnTo>
                  <a:pt x="0" y="5072471"/>
                </a:lnTo>
                <a:close/>
                <a:moveTo>
                  <a:pt x="4345371" y="3692989"/>
                </a:moveTo>
                <a:lnTo>
                  <a:pt x="5255829" y="3692989"/>
                </a:lnTo>
                <a:lnTo>
                  <a:pt x="5600700" y="4382730"/>
                </a:lnTo>
                <a:lnTo>
                  <a:pt x="5255829" y="5072471"/>
                </a:lnTo>
                <a:lnTo>
                  <a:pt x="4345371" y="5072471"/>
                </a:lnTo>
                <a:lnTo>
                  <a:pt x="4000500" y="4382730"/>
                </a:lnTo>
                <a:close/>
                <a:moveTo>
                  <a:pt x="1678371" y="3651523"/>
                </a:moveTo>
                <a:lnTo>
                  <a:pt x="2588829" y="3651523"/>
                </a:lnTo>
                <a:lnTo>
                  <a:pt x="2933700" y="4341263"/>
                </a:lnTo>
                <a:lnTo>
                  <a:pt x="2588829" y="5031004"/>
                </a:lnTo>
                <a:lnTo>
                  <a:pt x="1678371" y="5031004"/>
                </a:lnTo>
                <a:lnTo>
                  <a:pt x="1333500" y="4341263"/>
                </a:lnTo>
                <a:close/>
                <a:moveTo>
                  <a:pt x="3011871" y="2962929"/>
                </a:moveTo>
                <a:lnTo>
                  <a:pt x="3922329" y="2962929"/>
                </a:lnTo>
                <a:lnTo>
                  <a:pt x="4267200" y="3652672"/>
                </a:lnTo>
                <a:lnTo>
                  <a:pt x="3922329" y="4342412"/>
                </a:lnTo>
                <a:lnTo>
                  <a:pt x="3011871" y="4342412"/>
                </a:lnTo>
                <a:lnTo>
                  <a:pt x="2667000" y="3652672"/>
                </a:lnTo>
                <a:close/>
                <a:moveTo>
                  <a:pt x="344871" y="2921463"/>
                </a:moveTo>
                <a:lnTo>
                  <a:pt x="1255329" y="2921463"/>
                </a:lnTo>
                <a:lnTo>
                  <a:pt x="1600200" y="3611206"/>
                </a:lnTo>
                <a:lnTo>
                  <a:pt x="1255329" y="4300946"/>
                </a:lnTo>
                <a:lnTo>
                  <a:pt x="344871" y="4300946"/>
                </a:lnTo>
                <a:lnTo>
                  <a:pt x="0" y="3611206"/>
                </a:lnTo>
                <a:close/>
                <a:moveTo>
                  <a:pt x="1678371" y="2191405"/>
                </a:moveTo>
                <a:lnTo>
                  <a:pt x="2588829" y="2191405"/>
                </a:lnTo>
                <a:lnTo>
                  <a:pt x="2933700" y="2881146"/>
                </a:lnTo>
                <a:lnTo>
                  <a:pt x="2588829" y="3570887"/>
                </a:lnTo>
                <a:lnTo>
                  <a:pt x="1678371" y="3570887"/>
                </a:lnTo>
                <a:lnTo>
                  <a:pt x="1333500" y="2881146"/>
                </a:lnTo>
                <a:close/>
                <a:moveTo>
                  <a:pt x="3011871" y="1501664"/>
                </a:moveTo>
                <a:lnTo>
                  <a:pt x="3922329" y="1501664"/>
                </a:lnTo>
                <a:lnTo>
                  <a:pt x="4267200" y="2191406"/>
                </a:lnTo>
                <a:lnTo>
                  <a:pt x="3922329" y="2881146"/>
                </a:lnTo>
                <a:lnTo>
                  <a:pt x="3011871" y="2881146"/>
                </a:lnTo>
                <a:lnTo>
                  <a:pt x="2667000" y="2191406"/>
                </a:lnTo>
                <a:close/>
                <a:moveTo>
                  <a:pt x="4345371" y="811921"/>
                </a:moveTo>
                <a:lnTo>
                  <a:pt x="5255829" y="811921"/>
                </a:lnTo>
                <a:lnTo>
                  <a:pt x="5600700" y="1501664"/>
                </a:lnTo>
                <a:lnTo>
                  <a:pt x="5255829" y="2191405"/>
                </a:lnTo>
                <a:lnTo>
                  <a:pt x="4345371" y="2191405"/>
                </a:lnTo>
                <a:lnTo>
                  <a:pt x="4000500" y="1501664"/>
                </a:lnTo>
                <a:close/>
                <a:moveTo>
                  <a:pt x="1678371" y="730139"/>
                </a:moveTo>
                <a:lnTo>
                  <a:pt x="2588829" y="730139"/>
                </a:lnTo>
                <a:lnTo>
                  <a:pt x="2933700" y="1419881"/>
                </a:lnTo>
                <a:lnTo>
                  <a:pt x="2588829" y="2109622"/>
                </a:lnTo>
                <a:lnTo>
                  <a:pt x="1678371" y="2109622"/>
                </a:lnTo>
                <a:lnTo>
                  <a:pt x="1333500" y="1419881"/>
                </a:lnTo>
                <a:close/>
                <a:moveTo>
                  <a:pt x="344871" y="0"/>
                </a:moveTo>
                <a:lnTo>
                  <a:pt x="1255329" y="0"/>
                </a:lnTo>
                <a:lnTo>
                  <a:pt x="1600200" y="689742"/>
                </a:lnTo>
                <a:lnTo>
                  <a:pt x="1255329" y="1379483"/>
                </a:lnTo>
                <a:lnTo>
                  <a:pt x="344871" y="1379483"/>
                </a:lnTo>
                <a:lnTo>
                  <a:pt x="0" y="689742"/>
                </a:ln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8" name="cern">
            <a:extLst>
              <a:ext uri="{FF2B5EF4-FFF2-40B4-BE49-F238E27FC236}">
                <a16:creationId xmlns:a16="http://schemas.microsoft.com/office/drawing/2014/main" id="{51D96075-4643-4231-3024-812904617D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21662" y="4706519"/>
            <a:ext cx="1198981" cy="11989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76BDD6-A8CA-3006-E79E-16DE98AC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954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Thank you / Questions</a:t>
            </a:r>
          </a:p>
        </p:txBody>
      </p:sp>
      <p:pic>
        <p:nvPicPr>
          <p:cNvPr id="5" name="Picture 4" descr="A white circle with lines in center&#10;&#10;AI-generated content may be incorrect.">
            <a:extLst>
              <a:ext uri="{FF2B5EF4-FFF2-40B4-BE49-F238E27FC236}">
                <a16:creationId xmlns:a16="http://schemas.microsoft.com/office/drawing/2014/main" id="{1B65B79D-9447-3AA2-6624-03B3ADD62B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586" y="5444077"/>
            <a:ext cx="1198982" cy="119898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E65C21E-E96B-6713-183C-4CA855BB3A56}"/>
              </a:ext>
            </a:extLst>
          </p:cNvPr>
          <p:cNvSpPr txBox="1">
            <a:spLocks/>
          </p:cNvSpPr>
          <p:nvPr/>
        </p:nvSpPr>
        <p:spPr>
          <a:xfrm>
            <a:off x="838200" y="426263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chemeClr val="bg1"/>
                </a:solidFill>
              </a:rPr>
              <a:t>Special thanks to:</a:t>
            </a:r>
          </a:p>
          <a:p>
            <a:r>
              <a:rPr lang="en-US" sz="1800" dirty="0">
                <a:solidFill>
                  <a:schemeClr val="bg1"/>
                </a:solidFill>
              </a:rPr>
              <a:t>Oracle team – </a:t>
            </a:r>
            <a:r>
              <a:rPr lang="en-US" sz="1800" dirty="0" err="1">
                <a:solidFill>
                  <a:schemeClr val="bg1"/>
                </a:solidFill>
              </a:rPr>
              <a:t>Şengül</a:t>
            </a:r>
            <a:r>
              <a:rPr lang="en-US" sz="1800" dirty="0">
                <a:solidFill>
                  <a:schemeClr val="bg1"/>
                </a:solidFill>
              </a:rPr>
              <a:t>, Sebastien, Audrey, Chris, John and Stefan</a:t>
            </a:r>
          </a:p>
          <a:p>
            <a:r>
              <a:rPr lang="en-US" sz="1800" dirty="0">
                <a:solidFill>
                  <a:schemeClr val="bg1"/>
                </a:solidFill>
              </a:rPr>
              <a:t>CERN </a:t>
            </a:r>
            <a:r>
              <a:rPr lang="en-US" sz="1800" dirty="0" err="1">
                <a:solidFill>
                  <a:schemeClr val="bg1"/>
                </a:solidFill>
              </a:rPr>
              <a:t>Openlab</a:t>
            </a:r>
            <a:r>
              <a:rPr lang="en-US" sz="1800" dirty="0">
                <a:solidFill>
                  <a:schemeClr val="bg1"/>
                </a:solidFill>
              </a:rPr>
              <a:t> members – Antonio, Alexandros, Adrian</a:t>
            </a:r>
          </a:p>
          <a:p>
            <a:r>
              <a:rPr lang="en-US" sz="1800" dirty="0">
                <a:solidFill>
                  <a:schemeClr val="bg1"/>
                </a:solidFill>
              </a:rPr>
              <a:t>CERN Network support team</a:t>
            </a:r>
          </a:p>
        </p:txBody>
      </p:sp>
    </p:spTree>
    <p:extLst>
      <p:ext uri="{BB962C8B-B14F-4D97-AF65-F5344CB8AC3E}">
        <p14:creationId xmlns:p14="http://schemas.microsoft.com/office/powerpoint/2010/main" val="325304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1CEA2A9-28AB-DD30-27F9-C8FB5E5747AC}"/>
              </a:ext>
            </a:extLst>
          </p:cNvPr>
          <p:cNvSpPr/>
          <p:nvPr/>
        </p:nvSpPr>
        <p:spPr>
          <a:xfrm>
            <a:off x="7162800" y="-501538"/>
            <a:ext cx="5600700" cy="7952467"/>
          </a:xfrm>
          <a:custGeom>
            <a:avLst/>
            <a:gdLst>
              <a:gd name="connsiteX0" fmla="*/ 1678371 w 5600700"/>
              <a:gd name="connsiteY0" fmla="*/ 6572984 h 7952467"/>
              <a:gd name="connsiteX1" fmla="*/ 2588829 w 5600700"/>
              <a:gd name="connsiteY1" fmla="*/ 6572984 h 7952467"/>
              <a:gd name="connsiteX2" fmla="*/ 2933700 w 5600700"/>
              <a:gd name="connsiteY2" fmla="*/ 7262726 h 7952467"/>
              <a:gd name="connsiteX3" fmla="*/ 2588829 w 5600700"/>
              <a:gd name="connsiteY3" fmla="*/ 7952467 h 7952467"/>
              <a:gd name="connsiteX4" fmla="*/ 1678371 w 5600700"/>
              <a:gd name="connsiteY4" fmla="*/ 7952467 h 7952467"/>
              <a:gd name="connsiteX5" fmla="*/ 1333500 w 5600700"/>
              <a:gd name="connsiteY5" fmla="*/ 7262726 h 7952467"/>
              <a:gd name="connsiteX6" fmla="*/ 3011871 w 5600700"/>
              <a:gd name="connsiteY6" fmla="*/ 5883163 h 7952467"/>
              <a:gd name="connsiteX7" fmla="*/ 3922329 w 5600700"/>
              <a:gd name="connsiteY7" fmla="*/ 5883163 h 7952467"/>
              <a:gd name="connsiteX8" fmla="*/ 4267200 w 5600700"/>
              <a:gd name="connsiteY8" fmla="*/ 6572905 h 7952467"/>
              <a:gd name="connsiteX9" fmla="*/ 3922329 w 5600700"/>
              <a:gd name="connsiteY9" fmla="*/ 7262646 h 7952467"/>
              <a:gd name="connsiteX10" fmla="*/ 3011871 w 5600700"/>
              <a:gd name="connsiteY10" fmla="*/ 7262646 h 7952467"/>
              <a:gd name="connsiteX11" fmla="*/ 2667000 w 5600700"/>
              <a:gd name="connsiteY11" fmla="*/ 6572905 h 7952467"/>
              <a:gd name="connsiteX12" fmla="*/ 4345371 w 5600700"/>
              <a:gd name="connsiteY12" fmla="*/ 5164353 h 7952467"/>
              <a:gd name="connsiteX13" fmla="*/ 5255829 w 5600700"/>
              <a:gd name="connsiteY13" fmla="*/ 5164353 h 7952467"/>
              <a:gd name="connsiteX14" fmla="*/ 5600700 w 5600700"/>
              <a:gd name="connsiteY14" fmla="*/ 5854095 h 7952467"/>
              <a:gd name="connsiteX15" fmla="*/ 5255829 w 5600700"/>
              <a:gd name="connsiteY15" fmla="*/ 6543836 h 7952467"/>
              <a:gd name="connsiteX16" fmla="*/ 4345371 w 5600700"/>
              <a:gd name="connsiteY16" fmla="*/ 6543836 h 7952467"/>
              <a:gd name="connsiteX17" fmla="*/ 4000500 w 5600700"/>
              <a:gd name="connsiteY17" fmla="*/ 5854095 h 7952467"/>
              <a:gd name="connsiteX18" fmla="*/ 3011871 w 5600700"/>
              <a:gd name="connsiteY18" fmla="*/ 4423046 h 7952467"/>
              <a:gd name="connsiteX19" fmla="*/ 3922329 w 5600700"/>
              <a:gd name="connsiteY19" fmla="*/ 4423046 h 7952467"/>
              <a:gd name="connsiteX20" fmla="*/ 4267200 w 5600700"/>
              <a:gd name="connsiteY20" fmla="*/ 5112788 h 7952467"/>
              <a:gd name="connsiteX21" fmla="*/ 3922329 w 5600700"/>
              <a:gd name="connsiteY21" fmla="*/ 5802529 h 7952467"/>
              <a:gd name="connsiteX22" fmla="*/ 3011871 w 5600700"/>
              <a:gd name="connsiteY22" fmla="*/ 5802529 h 7952467"/>
              <a:gd name="connsiteX23" fmla="*/ 2667000 w 5600700"/>
              <a:gd name="connsiteY23" fmla="*/ 5112788 h 7952467"/>
              <a:gd name="connsiteX24" fmla="*/ 344871 w 5600700"/>
              <a:gd name="connsiteY24" fmla="*/ 4382729 h 7952467"/>
              <a:gd name="connsiteX25" fmla="*/ 1255329 w 5600700"/>
              <a:gd name="connsiteY25" fmla="*/ 4382729 h 7952467"/>
              <a:gd name="connsiteX26" fmla="*/ 1600200 w 5600700"/>
              <a:gd name="connsiteY26" fmla="*/ 5072471 h 7952467"/>
              <a:gd name="connsiteX27" fmla="*/ 1255329 w 5600700"/>
              <a:gd name="connsiteY27" fmla="*/ 5762212 h 7952467"/>
              <a:gd name="connsiteX28" fmla="*/ 344871 w 5600700"/>
              <a:gd name="connsiteY28" fmla="*/ 5762212 h 7952467"/>
              <a:gd name="connsiteX29" fmla="*/ 0 w 5600700"/>
              <a:gd name="connsiteY29" fmla="*/ 5072471 h 7952467"/>
              <a:gd name="connsiteX30" fmla="*/ 4345371 w 5600700"/>
              <a:gd name="connsiteY30" fmla="*/ 3692989 h 7952467"/>
              <a:gd name="connsiteX31" fmla="*/ 5255829 w 5600700"/>
              <a:gd name="connsiteY31" fmla="*/ 3692989 h 7952467"/>
              <a:gd name="connsiteX32" fmla="*/ 5600700 w 5600700"/>
              <a:gd name="connsiteY32" fmla="*/ 4382730 h 7952467"/>
              <a:gd name="connsiteX33" fmla="*/ 5255829 w 5600700"/>
              <a:gd name="connsiteY33" fmla="*/ 5072471 h 7952467"/>
              <a:gd name="connsiteX34" fmla="*/ 4345371 w 5600700"/>
              <a:gd name="connsiteY34" fmla="*/ 5072471 h 7952467"/>
              <a:gd name="connsiteX35" fmla="*/ 4000500 w 5600700"/>
              <a:gd name="connsiteY35" fmla="*/ 4382730 h 7952467"/>
              <a:gd name="connsiteX36" fmla="*/ 1678371 w 5600700"/>
              <a:gd name="connsiteY36" fmla="*/ 3651523 h 7952467"/>
              <a:gd name="connsiteX37" fmla="*/ 2588829 w 5600700"/>
              <a:gd name="connsiteY37" fmla="*/ 3651523 h 7952467"/>
              <a:gd name="connsiteX38" fmla="*/ 2933700 w 5600700"/>
              <a:gd name="connsiteY38" fmla="*/ 4341263 h 7952467"/>
              <a:gd name="connsiteX39" fmla="*/ 2588829 w 5600700"/>
              <a:gd name="connsiteY39" fmla="*/ 5031004 h 7952467"/>
              <a:gd name="connsiteX40" fmla="*/ 1678371 w 5600700"/>
              <a:gd name="connsiteY40" fmla="*/ 5031004 h 7952467"/>
              <a:gd name="connsiteX41" fmla="*/ 1333500 w 5600700"/>
              <a:gd name="connsiteY41" fmla="*/ 4341263 h 7952467"/>
              <a:gd name="connsiteX42" fmla="*/ 3011871 w 5600700"/>
              <a:gd name="connsiteY42" fmla="*/ 2962929 h 7952467"/>
              <a:gd name="connsiteX43" fmla="*/ 3922329 w 5600700"/>
              <a:gd name="connsiteY43" fmla="*/ 2962929 h 7952467"/>
              <a:gd name="connsiteX44" fmla="*/ 4267200 w 5600700"/>
              <a:gd name="connsiteY44" fmla="*/ 3652672 h 7952467"/>
              <a:gd name="connsiteX45" fmla="*/ 3922329 w 5600700"/>
              <a:gd name="connsiteY45" fmla="*/ 4342412 h 7952467"/>
              <a:gd name="connsiteX46" fmla="*/ 3011871 w 5600700"/>
              <a:gd name="connsiteY46" fmla="*/ 4342412 h 7952467"/>
              <a:gd name="connsiteX47" fmla="*/ 2667000 w 5600700"/>
              <a:gd name="connsiteY47" fmla="*/ 3652672 h 7952467"/>
              <a:gd name="connsiteX48" fmla="*/ 344871 w 5600700"/>
              <a:gd name="connsiteY48" fmla="*/ 2921463 h 7952467"/>
              <a:gd name="connsiteX49" fmla="*/ 1255329 w 5600700"/>
              <a:gd name="connsiteY49" fmla="*/ 2921463 h 7952467"/>
              <a:gd name="connsiteX50" fmla="*/ 1600200 w 5600700"/>
              <a:gd name="connsiteY50" fmla="*/ 3611206 h 7952467"/>
              <a:gd name="connsiteX51" fmla="*/ 1255329 w 5600700"/>
              <a:gd name="connsiteY51" fmla="*/ 4300946 h 7952467"/>
              <a:gd name="connsiteX52" fmla="*/ 344871 w 5600700"/>
              <a:gd name="connsiteY52" fmla="*/ 4300946 h 7952467"/>
              <a:gd name="connsiteX53" fmla="*/ 0 w 5600700"/>
              <a:gd name="connsiteY53" fmla="*/ 3611206 h 7952467"/>
              <a:gd name="connsiteX54" fmla="*/ 1678371 w 5600700"/>
              <a:gd name="connsiteY54" fmla="*/ 2191405 h 7952467"/>
              <a:gd name="connsiteX55" fmla="*/ 2588829 w 5600700"/>
              <a:gd name="connsiteY55" fmla="*/ 2191405 h 7952467"/>
              <a:gd name="connsiteX56" fmla="*/ 2933700 w 5600700"/>
              <a:gd name="connsiteY56" fmla="*/ 2881146 h 7952467"/>
              <a:gd name="connsiteX57" fmla="*/ 2588829 w 5600700"/>
              <a:gd name="connsiteY57" fmla="*/ 3570887 h 7952467"/>
              <a:gd name="connsiteX58" fmla="*/ 1678371 w 5600700"/>
              <a:gd name="connsiteY58" fmla="*/ 3570887 h 7952467"/>
              <a:gd name="connsiteX59" fmla="*/ 1333500 w 5600700"/>
              <a:gd name="connsiteY59" fmla="*/ 2881146 h 7952467"/>
              <a:gd name="connsiteX60" fmla="*/ 3011871 w 5600700"/>
              <a:gd name="connsiteY60" fmla="*/ 1501664 h 7952467"/>
              <a:gd name="connsiteX61" fmla="*/ 3922329 w 5600700"/>
              <a:gd name="connsiteY61" fmla="*/ 1501664 h 7952467"/>
              <a:gd name="connsiteX62" fmla="*/ 4267200 w 5600700"/>
              <a:gd name="connsiteY62" fmla="*/ 2191406 h 7952467"/>
              <a:gd name="connsiteX63" fmla="*/ 3922329 w 5600700"/>
              <a:gd name="connsiteY63" fmla="*/ 2881146 h 7952467"/>
              <a:gd name="connsiteX64" fmla="*/ 3011871 w 5600700"/>
              <a:gd name="connsiteY64" fmla="*/ 2881146 h 7952467"/>
              <a:gd name="connsiteX65" fmla="*/ 2667000 w 5600700"/>
              <a:gd name="connsiteY65" fmla="*/ 2191406 h 7952467"/>
              <a:gd name="connsiteX66" fmla="*/ 4345371 w 5600700"/>
              <a:gd name="connsiteY66" fmla="*/ 811921 h 7952467"/>
              <a:gd name="connsiteX67" fmla="*/ 5255829 w 5600700"/>
              <a:gd name="connsiteY67" fmla="*/ 811921 h 7952467"/>
              <a:gd name="connsiteX68" fmla="*/ 5600700 w 5600700"/>
              <a:gd name="connsiteY68" fmla="*/ 1501664 h 7952467"/>
              <a:gd name="connsiteX69" fmla="*/ 5255829 w 5600700"/>
              <a:gd name="connsiteY69" fmla="*/ 2191405 h 7952467"/>
              <a:gd name="connsiteX70" fmla="*/ 4345371 w 5600700"/>
              <a:gd name="connsiteY70" fmla="*/ 2191405 h 7952467"/>
              <a:gd name="connsiteX71" fmla="*/ 4000500 w 5600700"/>
              <a:gd name="connsiteY71" fmla="*/ 1501664 h 7952467"/>
              <a:gd name="connsiteX72" fmla="*/ 1678371 w 5600700"/>
              <a:gd name="connsiteY72" fmla="*/ 730139 h 7952467"/>
              <a:gd name="connsiteX73" fmla="*/ 2588829 w 5600700"/>
              <a:gd name="connsiteY73" fmla="*/ 730139 h 7952467"/>
              <a:gd name="connsiteX74" fmla="*/ 2933700 w 5600700"/>
              <a:gd name="connsiteY74" fmla="*/ 1419881 h 7952467"/>
              <a:gd name="connsiteX75" fmla="*/ 2588829 w 5600700"/>
              <a:gd name="connsiteY75" fmla="*/ 2109622 h 7952467"/>
              <a:gd name="connsiteX76" fmla="*/ 1678371 w 5600700"/>
              <a:gd name="connsiteY76" fmla="*/ 2109622 h 7952467"/>
              <a:gd name="connsiteX77" fmla="*/ 1333500 w 5600700"/>
              <a:gd name="connsiteY77" fmla="*/ 1419881 h 7952467"/>
              <a:gd name="connsiteX78" fmla="*/ 344871 w 5600700"/>
              <a:gd name="connsiteY78" fmla="*/ 0 h 7952467"/>
              <a:gd name="connsiteX79" fmla="*/ 1255329 w 5600700"/>
              <a:gd name="connsiteY79" fmla="*/ 0 h 7952467"/>
              <a:gd name="connsiteX80" fmla="*/ 1600200 w 5600700"/>
              <a:gd name="connsiteY80" fmla="*/ 689742 h 7952467"/>
              <a:gd name="connsiteX81" fmla="*/ 1255329 w 5600700"/>
              <a:gd name="connsiteY81" fmla="*/ 1379483 h 7952467"/>
              <a:gd name="connsiteX82" fmla="*/ 344871 w 5600700"/>
              <a:gd name="connsiteY82" fmla="*/ 1379483 h 7952467"/>
              <a:gd name="connsiteX83" fmla="*/ 0 w 5600700"/>
              <a:gd name="connsiteY83" fmla="*/ 689742 h 795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600700" h="7952467">
                <a:moveTo>
                  <a:pt x="1678371" y="6572984"/>
                </a:moveTo>
                <a:lnTo>
                  <a:pt x="2588829" y="6572984"/>
                </a:lnTo>
                <a:lnTo>
                  <a:pt x="2933700" y="7262726"/>
                </a:lnTo>
                <a:lnTo>
                  <a:pt x="2588829" y="7952467"/>
                </a:lnTo>
                <a:lnTo>
                  <a:pt x="1678371" y="7952467"/>
                </a:lnTo>
                <a:lnTo>
                  <a:pt x="1333500" y="7262726"/>
                </a:lnTo>
                <a:close/>
                <a:moveTo>
                  <a:pt x="3011871" y="5883163"/>
                </a:moveTo>
                <a:lnTo>
                  <a:pt x="3922329" y="5883163"/>
                </a:lnTo>
                <a:lnTo>
                  <a:pt x="4267200" y="6572905"/>
                </a:lnTo>
                <a:lnTo>
                  <a:pt x="3922329" y="7262646"/>
                </a:lnTo>
                <a:lnTo>
                  <a:pt x="3011871" y="7262646"/>
                </a:lnTo>
                <a:lnTo>
                  <a:pt x="2667000" y="6572905"/>
                </a:lnTo>
                <a:close/>
                <a:moveTo>
                  <a:pt x="4345371" y="5164353"/>
                </a:moveTo>
                <a:lnTo>
                  <a:pt x="5255829" y="5164353"/>
                </a:lnTo>
                <a:lnTo>
                  <a:pt x="5600700" y="5854095"/>
                </a:lnTo>
                <a:lnTo>
                  <a:pt x="5255829" y="6543836"/>
                </a:lnTo>
                <a:lnTo>
                  <a:pt x="4345371" y="6543836"/>
                </a:lnTo>
                <a:lnTo>
                  <a:pt x="4000500" y="5854095"/>
                </a:lnTo>
                <a:close/>
                <a:moveTo>
                  <a:pt x="3011871" y="4423046"/>
                </a:moveTo>
                <a:lnTo>
                  <a:pt x="3922329" y="4423046"/>
                </a:lnTo>
                <a:lnTo>
                  <a:pt x="4267200" y="5112788"/>
                </a:lnTo>
                <a:lnTo>
                  <a:pt x="3922329" y="5802529"/>
                </a:lnTo>
                <a:lnTo>
                  <a:pt x="3011871" y="5802529"/>
                </a:lnTo>
                <a:lnTo>
                  <a:pt x="2667000" y="5112788"/>
                </a:lnTo>
                <a:close/>
                <a:moveTo>
                  <a:pt x="344871" y="4382729"/>
                </a:moveTo>
                <a:lnTo>
                  <a:pt x="1255329" y="4382729"/>
                </a:lnTo>
                <a:lnTo>
                  <a:pt x="1600200" y="5072471"/>
                </a:lnTo>
                <a:lnTo>
                  <a:pt x="1255329" y="5762212"/>
                </a:lnTo>
                <a:lnTo>
                  <a:pt x="344871" y="5762212"/>
                </a:lnTo>
                <a:lnTo>
                  <a:pt x="0" y="5072471"/>
                </a:lnTo>
                <a:close/>
                <a:moveTo>
                  <a:pt x="4345371" y="3692989"/>
                </a:moveTo>
                <a:lnTo>
                  <a:pt x="5255829" y="3692989"/>
                </a:lnTo>
                <a:lnTo>
                  <a:pt x="5600700" y="4382730"/>
                </a:lnTo>
                <a:lnTo>
                  <a:pt x="5255829" y="5072471"/>
                </a:lnTo>
                <a:lnTo>
                  <a:pt x="4345371" y="5072471"/>
                </a:lnTo>
                <a:lnTo>
                  <a:pt x="4000500" y="4382730"/>
                </a:lnTo>
                <a:close/>
                <a:moveTo>
                  <a:pt x="1678371" y="3651523"/>
                </a:moveTo>
                <a:lnTo>
                  <a:pt x="2588829" y="3651523"/>
                </a:lnTo>
                <a:lnTo>
                  <a:pt x="2933700" y="4341263"/>
                </a:lnTo>
                <a:lnTo>
                  <a:pt x="2588829" y="5031004"/>
                </a:lnTo>
                <a:lnTo>
                  <a:pt x="1678371" y="5031004"/>
                </a:lnTo>
                <a:lnTo>
                  <a:pt x="1333500" y="4341263"/>
                </a:lnTo>
                <a:close/>
                <a:moveTo>
                  <a:pt x="3011871" y="2962929"/>
                </a:moveTo>
                <a:lnTo>
                  <a:pt x="3922329" y="2962929"/>
                </a:lnTo>
                <a:lnTo>
                  <a:pt x="4267200" y="3652672"/>
                </a:lnTo>
                <a:lnTo>
                  <a:pt x="3922329" y="4342412"/>
                </a:lnTo>
                <a:lnTo>
                  <a:pt x="3011871" y="4342412"/>
                </a:lnTo>
                <a:lnTo>
                  <a:pt x="2667000" y="3652672"/>
                </a:lnTo>
                <a:close/>
                <a:moveTo>
                  <a:pt x="344871" y="2921463"/>
                </a:moveTo>
                <a:lnTo>
                  <a:pt x="1255329" y="2921463"/>
                </a:lnTo>
                <a:lnTo>
                  <a:pt x="1600200" y="3611206"/>
                </a:lnTo>
                <a:lnTo>
                  <a:pt x="1255329" y="4300946"/>
                </a:lnTo>
                <a:lnTo>
                  <a:pt x="344871" y="4300946"/>
                </a:lnTo>
                <a:lnTo>
                  <a:pt x="0" y="3611206"/>
                </a:lnTo>
                <a:close/>
                <a:moveTo>
                  <a:pt x="1678371" y="2191405"/>
                </a:moveTo>
                <a:lnTo>
                  <a:pt x="2588829" y="2191405"/>
                </a:lnTo>
                <a:lnTo>
                  <a:pt x="2933700" y="2881146"/>
                </a:lnTo>
                <a:lnTo>
                  <a:pt x="2588829" y="3570887"/>
                </a:lnTo>
                <a:lnTo>
                  <a:pt x="1678371" y="3570887"/>
                </a:lnTo>
                <a:lnTo>
                  <a:pt x="1333500" y="2881146"/>
                </a:lnTo>
                <a:close/>
                <a:moveTo>
                  <a:pt x="3011871" y="1501664"/>
                </a:moveTo>
                <a:lnTo>
                  <a:pt x="3922329" y="1501664"/>
                </a:lnTo>
                <a:lnTo>
                  <a:pt x="4267200" y="2191406"/>
                </a:lnTo>
                <a:lnTo>
                  <a:pt x="3922329" y="2881146"/>
                </a:lnTo>
                <a:lnTo>
                  <a:pt x="3011871" y="2881146"/>
                </a:lnTo>
                <a:lnTo>
                  <a:pt x="2667000" y="2191406"/>
                </a:lnTo>
                <a:close/>
                <a:moveTo>
                  <a:pt x="4345371" y="811921"/>
                </a:moveTo>
                <a:lnTo>
                  <a:pt x="5255829" y="811921"/>
                </a:lnTo>
                <a:lnTo>
                  <a:pt x="5600700" y="1501664"/>
                </a:lnTo>
                <a:lnTo>
                  <a:pt x="5255829" y="2191405"/>
                </a:lnTo>
                <a:lnTo>
                  <a:pt x="4345371" y="2191405"/>
                </a:lnTo>
                <a:lnTo>
                  <a:pt x="4000500" y="1501664"/>
                </a:lnTo>
                <a:close/>
                <a:moveTo>
                  <a:pt x="1678371" y="730139"/>
                </a:moveTo>
                <a:lnTo>
                  <a:pt x="2588829" y="730139"/>
                </a:lnTo>
                <a:lnTo>
                  <a:pt x="2933700" y="1419881"/>
                </a:lnTo>
                <a:lnTo>
                  <a:pt x="2588829" y="2109622"/>
                </a:lnTo>
                <a:lnTo>
                  <a:pt x="1678371" y="2109622"/>
                </a:lnTo>
                <a:lnTo>
                  <a:pt x="1333500" y="1419881"/>
                </a:lnTo>
                <a:close/>
                <a:moveTo>
                  <a:pt x="344871" y="0"/>
                </a:moveTo>
                <a:lnTo>
                  <a:pt x="1255329" y="0"/>
                </a:lnTo>
                <a:lnTo>
                  <a:pt x="1600200" y="689742"/>
                </a:lnTo>
                <a:lnTo>
                  <a:pt x="1255329" y="1379483"/>
                </a:lnTo>
                <a:lnTo>
                  <a:pt x="344871" y="1379483"/>
                </a:lnTo>
                <a:lnTo>
                  <a:pt x="0" y="689742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10E93A-3021-F597-796E-8AC841AEC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96EDA-9F41-1876-F1DF-188075106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1578753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2FF7AF-B2D9-E7E8-629D-6EE537A7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A0FAFD-6476-4269-D398-7BD558AC9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2296509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E07B448-EB98-C782-036C-29E5C4461F0E}"/>
              </a:ext>
            </a:extLst>
          </p:cNvPr>
          <p:cNvGrpSpPr>
            <a:grpSpLocks/>
          </p:cNvGrpSpPr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E8EDF80-C61C-9A09-79EC-987967F735FF}"/>
                </a:ext>
              </a:extLst>
            </p:cNvPr>
            <p:cNvSpPr>
              <a:spLocks/>
            </p:cNvSpPr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8ACA5DB-C432-F56A-D802-976A2BFCCA6F}"/>
                </a:ext>
              </a:extLst>
            </p:cNvPr>
            <p:cNvSpPr>
              <a:spLocks/>
            </p:cNvSpPr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B21E244C-FED4-C8B3-8043-13704E953903}"/>
                </a:ext>
              </a:extLst>
            </p:cNvPr>
            <p:cNvSpPr>
              <a:spLocks/>
            </p:cNvSpPr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6DFAC-3EDF-73B3-B501-60744E46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Goals &amp; Milestones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482DA-CFD7-F3B6-0461-1BAEF31B0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19976" cy="435133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20000"/>
              </a:lnSpc>
            </a:pPr>
            <a:r>
              <a:rPr lang="en-US" sz="2400" dirty="0">
                <a:solidFill>
                  <a:schemeClr val="bg1"/>
                </a:solidFill>
              </a:rPr>
              <a:t>Build a replica of on-premise DR datacenter in Oracle Cloud</a:t>
            </a:r>
          </a:p>
          <a:p>
            <a:pPr>
              <a:lnSpc>
                <a:spcPct val="220000"/>
              </a:lnSpc>
            </a:pPr>
            <a:r>
              <a:rPr lang="en-US" sz="2400" dirty="0">
                <a:solidFill>
                  <a:schemeClr val="bg1"/>
                </a:solidFill>
              </a:rPr>
              <a:t>Create repeatable deployment configuration as code</a:t>
            </a:r>
          </a:p>
          <a:p>
            <a:pPr>
              <a:lnSpc>
                <a:spcPct val="220000"/>
              </a:lnSpc>
            </a:pPr>
            <a:r>
              <a:rPr lang="en-US" sz="2400" dirty="0">
                <a:solidFill>
                  <a:schemeClr val="bg1"/>
                </a:solidFill>
              </a:rPr>
              <a:t>Automate replication using Oracle Data Guard</a:t>
            </a:r>
          </a:p>
          <a:p>
            <a:pPr>
              <a:lnSpc>
                <a:spcPct val="220000"/>
              </a:lnSpc>
            </a:pPr>
            <a:r>
              <a:rPr lang="en-US" sz="2400" dirty="0">
                <a:solidFill>
                  <a:schemeClr val="bg1"/>
                </a:solidFill>
              </a:rPr>
              <a:t>Collect standardized infrastructure usage details</a:t>
            </a:r>
          </a:p>
          <a:p>
            <a:pPr>
              <a:lnSpc>
                <a:spcPct val="220000"/>
              </a:lnSpc>
            </a:pPr>
            <a:r>
              <a:rPr lang="en-US" sz="2400" dirty="0">
                <a:solidFill>
                  <a:schemeClr val="bg1"/>
                </a:solidFill>
              </a:rPr>
              <a:t>Summarize costs of running such infrastructure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826AA4-ECED-FDDF-0515-64DA24D29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0922D66-C3B4-9C29-E6E0-52681DCC2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Miroslav Potocky | 2025 CERN </a:t>
            </a:r>
            <a:r>
              <a:rPr lang="en-US" dirty="0" err="1"/>
              <a:t>openlab</a:t>
            </a:r>
            <a:r>
              <a:rPr lang="en-US" dirty="0"/>
              <a:t>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1560519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F58A5-8CE7-49A4-7D10-59D40EFBF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B98B0C8-BE06-75BE-C4D8-E2558C08F2CF}"/>
              </a:ext>
            </a:extLst>
          </p:cNvPr>
          <p:cNvGrpSpPr/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15596D8-92FC-3554-8078-42B7FC838AD3}"/>
                </a:ext>
              </a:extLst>
            </p:cNvPr>
            <p:cNvSpPr/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364EC19-D137-697B-CA91-914085CE716A}"/>
                </a:ext>
              </a:extLst>
            </p:cNvPr>
            <p:cNvSpPr/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9039708D-0D2E-BADA-CDF6-6B9B55BF6148}"/>
                </a:ext>
              </a:extLst>
            </p:cNvPr>
            <p:cNvSpPr/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CFFEF0A-ECA9-9344-0DA9-EB82EDFFF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Infrastructure / Connectivity</a:t>
            </a:r>
          </a:p>
        </p:txBody>
      </p:sp>
      <p:sp>
        <p:nvSpPr>
          <p:cNvPr id="553" name="Rectangle 552">
            <a:extLst>
              <a:ext uri="{FF2B5EF4-FFF2-40B4-BE49-F238E27FC236}">
                <a16:creationId xmlns:a16="http://schemas.microsoft.com/office/drawing/2014/main" id="{CB4E988D-2DFE-99B8-9032-251421AB467D}"/>
              </a:ext>
            </a:extLst>
          </p:cNvPr>
          <p:cNvSpPr/>
          <p:nvPr/>
        </p:nvSpPr>
        <p:spPr>
          <a:xfrm>
            <a:off x="-108585" y="1516063"/>
            <a:ext cx="12862560" cy="515112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aphic 42">
            <a:extLst>
              <a:ext uri="{FF2B5EF4-FFF2-40B4-BE49-F238E27FC236}">
                <a16:creationId xmlns:a16="http://schemas.microsoft.com/office/drawing/2014/main" id="{92399DE5-EBC3-9F9F-2F93-B3EBCB3DC15E}"/>
              </a:ext>
            </a:extLst>
          </p:cNvPr>
          <p:cNvGrpSpPr/>
          <p:nvPr/>
        </p:nvGrpSpPr>
        <p:grpSpPr>
          <a:xfrm>
            <a:off x="2623134" y="1714303"/>
            <a:ext cx="6945732" cy="4754639"/>
            <a:chOff x="3287327" y="1500524"/>
            <a:chExt cx="6360787" cy="484564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4DA2D65-4CBA-54F9-24C4-A43DA75DC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30419"/>
            <a:stretch/>
          </p:blipFill>
          <p:spPr>
            <a:xfrm>
              <a:off x="3287327" y="1500524"/>
              <a:ext cx="6360787" cy="4845649"/>
            </a:xfrm>
            <a:custGeom>
              <a:avLst/>
              <a:gdLst>
                <a:gd name="connsiteX0" fmla="*/ 0 w 12179310"/>
                <a:gd name="connsiteY0" fmla="*/ 0 h 4845649"/>
                <a:gd name="connsiteX1" fmla="*/ 12179311 w 12179310"/>
                <a:gd name="connsiteY1" fmla="*/ 0 h 4845649"/>
                <a:gd name="connsiteX2" fmla="*/ 12179311 w 12179310"/>
                <a:gd name="connsiteY2" fmla="*/ 4845649 h 4845649"/>
                <a:gd name="connsiteX3" fmla="*/ 0 w 12179310"/>
                <a:gd name="connsiteY3" fmla="*/ 4845649 h 484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9310" h="4845649">
                  <a:moveTo>
                    <a:pt x="0" y="0"/>
                  </a:moveTo>
                  <a:lnTo>
                    <a:pt x="12179311" y="0"/>
                  </a:lnTo>
                  <a:lnTo>
                    <a:pt x="12179311" y="4845649"/>
                  </a:lnTo>
                  <a:lnTo>
                    <a:pt x="0" y="4845649"/>
                  </a:lnTo>
                  <a:close/>
                </a:path>
              </a:pathLst>
            </a:custGeom>
            <a:ln>
              <a:solidFill>
                <a:schemeClr val="tx1"/>
              </a:solidFill>
            </a:ln>
          </p:spPr>
        </p:pic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097874D-C1A6-D1F1-CD4F-BE7DCC1316CC}"/>
                </a:ext>
              </a:extLst>
            </p:cNvPr>
            <p:cNvSpPr/>
            <p:nvPr/>
          </p:nvSpPr>
          <p:spPr>
            <a:xfrm>
              <a:off x="5108777" y="3754616"/>
              <a:ext cx="1297945" cy="865294"/>
            </a:xfrm>
            <a:custGeom>
              <a:avLst/>
              <a:gdLst>
                <a:gd name="connsiteX0" fmla="*/ 0 w 1297945"/>
                <a:gd name="connsiteY0" fmla="*/ 0 h 865294"/>
                <a:gd name="connsiteX1" fmla="*/ 1297945 w 1297945"/>
                <a:gd name="connsiteY1" fmla="*/ 0 h 865294"/>
                <a:gd name="connsiteX2" fmla="*/ 1297945 w 1297945"/>
                <a:gd name="connsiteY2" fmla="*/ 865295 h 865294"/>
                <a:gd name="connsiteX3" fmla="*/ 0 w 1297945"/>
                <a:gd name="connsiteY3" fmla="*/ 865295 h 86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7945" h="865294">
                  <a:moveTo>
                    <a:pt x="0" y="0"/>
                  </a:moveTo>
                  <a:lnTo>
                    <a:pt x="1297945" y="0"/>
                  </a:lnTo>
                  <a:lnTo>
                    <a:pt x="1297945" y="865295"/>
                  </a:lnTo>
                  <a:lnTo>
                    <a:pt x="0" y="865295"/>
                  </a:lnTo>
                  <a:close/>
                </a:path>
              </a:pathLst>
            </a:custGeom>
            <a:noFill/>
            <a:ln w="60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B192E5A-B20F-66AD-78AE-11799E051E64}"/>
                </a:ext>
              </a:extLst>
            </p:cNvPr>
            <p:cNvSpPr txBox="1"/>
            <p:nvPr/>
          </p:nvSpPr>
          <p:spPr>
            <a:xfrm>
              <a:off x="4322490" y="3923348"/>
              <a:ext cx="1268356" cy="2195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b="1" spc="0" baseline="0" dirty="0">
                  <a:ln/>
                  <a:solidFill>
                    <a:srgbClr val="1D3557"/>
                  </a:solidFill>
                  <a:latin typeface="Helvetica"/>
                  <a:cs typeface="Helvetica"/>
                  <a:sym typeface="Helvetica"/>
                  <a:rtl val="0"/>
                </a:rPr>
                <a:t>GÉANT Network</a:t>
              </a: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7462CF-2AAA-8F07-A07D-3E9210D0E92D}"/>
                </a:ext>
              </a:extLst>
            </p:cNvPr>
            <p:cNvSpPr/>
            <p:nvPr/>
          </p:nvSpPr>
          <p:spPr>
            <a:xfrm>
              <a:off x="7418496" y="2963396"/>
              <a:ext cx="1713906" cy="1113250"/>
            </a:xfrm>
            <a:custGeom>
              <a:avLst/>
              <a:gdLst>
                <a:gd name="connsiteX0" fmla="*/ 352272 w 1705792"/>
                <a:gd name="connsiteY0" fmla="*/ 162940 h 889787"/>
                <a:gd name="connsiteX1" fmla="*/ 180943 w 1705792"/>
                <a:gd name="connsiteY1" fmla="*/ 474446 h 889787"/>
                <a:gd name="connsiteX2" fmla="*/ 466491 w 1705792"/>
                <a:gd name="connsiteY2" fmla="*/ 734035 h 889787"/>
                <a:gd name="connsiteX3" fmla="*/ 1399281 w 1705792"/>
                <a:gd name="connsiteY3" fmla="*/ 734035 h 889787"/>
                <a:gd name="connsiteX4" fmla="*/ 1542055 w 1705792"/>
                <a:gd name="connsiteY4" fmla="*/ 422529 h 889787"/>
                <a:gd name="connsiteX5" fmla="*/ 1066141 w 1705792"/>
                <a:gd name="connsiteY5" fmla="*/ 111023 h 889787"/>
                <a:gd name="connsiteX6" fmla="*/ 352272 w 1705792"/>
                <a:gd name="connsiteY6" fmla="*/ 162940 h 88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5792" h="889787">
                  <a:moveTo>
                    <a:pt x="352272" y="162940"/>
                  </a:moveTo>
                  <a:cubicBezTo>
                    <a:pt x="-28459" y="162940"/>
                    <a:pt x="-123642" y="422529"/>
                    <a:pt x="180943" y="474446"/>
                  </a:cubicBezTo>
                  <a:cubicBezTo>
                    <a:pt x="-123642" y="588665"/>
                    <a:pt x="219016" y="837870"/>
                    <a:pt x="466491" y="734035"/>
                  </a:cubicBezTo>
                  <a:cubicBezTo>
                    <a:pt x="637819" y="941705"/>
                    <a:pt x="1208915" y="941705"/>
                    <a:pt x="1399281" y="734035"/>
                  </a:cubicBezTo>
                  <a:cubicBezTo>
                    <a:pt x="1780011" y="734035"/>
                    <a:pt x="1780011" y="526364"/>
                    <a:pt x="1542055" y="422529"/>
                  </a:cubicBezTo>
                  <a:cubicBezTo>
                    <a:pt x="1780011" y="214858"/>
                    <a:pt x="1399281" y="7187"/>
                    <a:pt x="1066141" y="111023"/>
                  </a:cubicBezTo>
                  <a:cubicBezTo>
                    <a:pt x="828185" y="-44730"/>
                    <a:pt x="447454" y="-44730"/>
                    <a:pt x="352272" y="162940"/>
                  </a:cubicBezTo>
                  <a:close/>
                </a:path>
              </a:pathLst>
            </a:custGeom>
            <a:solidFill>
              <a:srgbClr val="0070C0"/>
            </a:solidFill>
            <a:ln w="6023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2D60619-FCAB-C47D-8457-65AFF4D9AD6F}"/>
                </a:ext>
              </a:extLst>
            </p:cNvPr>
            <p:cNvSpPr txBox="1"/>
            <p:nvPr/>
          </p:nvSpPr>
          <p:spPr>
            <a:xfrm>
              <a:off x="7828961" y="3159868"/>
              <a:ext cx="1270455" cy="6587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b="1" spc="0" baseline="0" dirty="0">
                  <a:ln/>
                  <a:solidFill>
                    <a:schemeClr val="bg1"/>
                  </a:solidFill>
                  <a:latin typeface="Helvetica"/>
                  <a:cs typeface="Helvetica"/>
                  <a:sym typeface="Helvetica"/>
                  <a:rtl val="0"/>
                </a:rPr>
                <a:t>Oracle</a:t>
              </a:r>
            </a:p>
            <a:p>
              <a:pPr algn="l"/>
              <a:r>
                <a:rPr lang="en-GB" sz="1400" b="1" dirty="0">
                  <a:ln/>
                  <a:solidFill>
                    <a:schemeClr val="bg1"/>
                  </a:solidFill>
                  <a:latin typeface="Helvetica"/>
                  <a:cs typeface="Helvetica"/>
                  <a:sym typeface="Helvetica"/>
                  <a:rtl val="0"/>
                </a:rPr>
                <a:t>Cloud infrastructure</a:t>
              </a:r>
              <a:endParaRPr lang="en-GB" sz="1400" b="1" spc="0" baseline="0" dirty="0">
                <a:ln/>
                <a:solidFill>
                  <a:schemeClr val="bg1"/>
                </a:solidFill>
                <a:latin typeface="Helvetica"/>
                <a:cs typeface="Helvetica"/>
                <a:sym typeface="Helvetica"/>
                <a:rtl val="0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B46883D-BEBE-606B-A7AB-36DC5F7DA5E6}"/>
                </a:ext>
              </a:extLst>
            </p:cNvPr>
            <p:cNvSpPr/>
            <p:nvPr/>
          </p:nvSpPr>
          <p:spPr>
            <a:xfrm>
              <a:off x="6775678" y="3212864"/>
              <a:ext cx="605707" cy="605707"/>
            </a:xfrm>
            <a:custGeom>
              <a:avLst/>
              <a:gdLst>
                <a:gd name="connsiteX0" fmla="*/ 276895 w 605707"/>
                <a:gd name="connsiteY0" fmla="*/ 0 h 605706"/>
                <a:gd name="connsiteX1" fmla="*/ 605708 w 605707"/>
                <a:gd name="connsiteY1" fmla="*/ 237956 h 605706"/>
                <a:gd name="connsiteX2" fmla="*/ 276895 w 605707"/>
                <a:gd name="connsiteY2" fmla="*/ 475912 h 605706"/>
                <a:gd name="connsiteX3" fmla="*/ 276895 w 605707"/>
                <a:gd name="connsiteY3" fmla="*/ 367750 h 605706"/>
                <a:gd name="connsiteX4" fmla="*/ 0 w 605707"/>
                <a:gd name="connsiteY4" fmla="*/ 605706 h 605706"/>
                <a:gd name="connsiteX5" fmla="*/ 276895 w 605707"/>
                <a:gd name="connsiteY5" fmla="*/ 108162 h 6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5707" h="605706">
                  <a:moveTo>
                    <a:pt x="276895" y="0"/>
                  </a:moveTo>
                  <a:lnTo>
                    <a:pt x="605708" y="237956"/>
                  </a:lnTo>
                  <a:lnTo>
                    <a:pt x="276895" y="475912"/>
                  </a:lnTo>
                  <a:lnTo>
                    <a:pt x="276895" y="367750"/>
                  </a:lnTo>
                  <a:cubicBezTo>
                    <a:pt x="123997" y="367750"/>
                    <a:pt x="0" y="474268"/>
                    <a:pt x="0" y="605706"/>
                  </a:cubicBezTo>
                  <a:cubicBezTo>
                    <a:pt x="0" y="330889"/>
                    <a:pt x="123997" y="108162"/>
                    <a:pt x="276895" y="108162"/>
                  </a:cubicBezTo>
                  <a:close/>
                </a:path>
              </a:pathLst>
            </a:custGeom>
            <a:solidFill>
              <a:schemeClr val="bg2"/>
            </a:solidFill>
            <a:ln w="6023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9E9C9BF-8C57-7028-2E2E-B32DCB18B7A8}"/>
                </a:ext>
              </a:extLst>
            </p:cNvPr>
            <p:cNvSpPr/>
            <p:nvPr/>
          </p:nvSpPr>
          <p:spPr>
            <a:xfrm>
              <a:off x="4849186" y="4578561"/>
              <a:ext cx="1038356" cy="519176"/>
            </a:xfrm>
            <a:custGeom>
              <a:avLst/>
              <a:gdLst>
                <a:gd name="connsiteX0" fmla="*/ 960479 w 1038356"/>
                <a:gd name="connsiteY0" fmla="*/ 0 h 519176"/>
                <a:gd name="connsiteX1" fmla="*/ 1038356 w 1038356"/>
                <a:gd name="connsiteY1" fmla="*/ 77877 h 519176"/>
                <a:gd name="connsiteX2" fmla="*/ 1038356 w 1038356"/>
                <a:gd name="connsiteY2" fmla="*/ 441300 h 519176"/>
                <a:gd name="connsiteX3" fmla="*/ 960479 w 1038356"/>
                <a:gd name="connsiteY3" fmla="*/ 519177 h 519176"/>
                <a:gd name="connsiteX4" fmla="*/ 77877 w 1038356"/>
                <a:gd name="connsiteY4" fmla="*/ 519177 h 519176"/>
                <a:gd name="connsiteX5" fmla="*/ 0 w 1038356"/>
                <a:gd name="connsiteY5" fmla="*/ 441300 h 519176"/>
                <a:gd name="connsiteX6" fmla="*/ 0 w 1038356"/>
                <a:gd name="connsiteY6" fmla="*/ 77877 h 519176"/>
                <a:gd name="connsiteX7" fmla="*/ 77877 w 1038356"/>
                <a:gd name="connsiteY7" fmla="*/ 0 h 519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8356" h="519176">
                  <a:moveTo>
                    <a:pt x="960479" y="0"/>
                  </a:moveTo>
                  <a:cubicBezTo>
                    <a:pt x="1003489" y="0"/>
                    <a:pt x="1038356" y="34867"/>
                    <a:pt x="1038356" y="77877"/>
                  </a:cubicBezTo>
                  <a:lnTo>
                    <a:pt x="1038356" y="441300"/>
                  </a:lnTo>
                  <a:cubicBezTo>
                    <a:pt x="1038356" y="484310"/>
                    <a:pt x="1003489" y="519177"/>
                    <a:pt x="960479" y="519177"/>
                  </a:cubicBezTo>
                  <a:lnTo>
                    <a:pt x="77877" y="519177"/>
                  </a:lnTo>
                  <a:cubicBezTo>
                    <a:pt x="34867" y="519177"/>
                    <a:pt x="0" y="484310"/>
                    <a:pt x="0" y="441300"/>
                  </a:cubicBezTo>
                  <a:lnTo>
                    <a:pt x="0" y="77877"/>
                  </a:lnTo>
                  <a:cubicBezTo>
                    <a:pt x="0" y="34867"/>
                    <a:pt x="34867" y="0"/>
                    <a:pt x="77877" y="0"/>
                  </a:cubicBezTo>
                  <a:close/>
                </a:path>
              </a:pathLst>
            </a:custGeom>
            <a:solidFill>
              <a:srgbClr val="0070C0"/>
            </a:solidFill>
            <a:ln w="6023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B995D32-6319-1361-7A58-E7EF19AA5E7E}"/>
                </a:ext>
              </a:extLst>
            </p:cNvPr>
            <p:cNvSpPr txBox="1"/>
            <p:nvPr/>
          </p:nvSpPr>
          <p:spPr>
            <a:xfrm>
              <a:off x="5068890" y="4695285"/>
              <a:ext cx="598945" cy="2823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spc="0" baseline="0" dirty="0">
                  <a:ln/>
                  <a:solidFill>
                    <a:schemeClr val="bg1"/>
                  </a:solidFill>
                  <a:latin typeface="Helvetica"/>
                  <a:cs typeface="Helvetica"/>
                  <a:sym typeface="Helvetica"/>
                  <a:rtl val="0"/>
                </a:rPr>
                <a:t>CERN</a:t>
              </a:r>
              <a:endParaRPr lang="en-GB" sz="900" b="1" spc="0" baseline="0" dirty="0">
                <a:ln/>
                <a:solidFill>
                  <a:schemeClr val="bg1"/>
                </a:solidFill>
                <a:latin typeface="Helvetica"/>
                <a:cs typeface="Helvetica"/>
                <a:sym typeface="Helvetica"/>
                <a:rtl val="0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E7D011-9F04-39CD-858D-D5D8D7661237}"/>
                </a:ext>
              </a:extLst>
            </p:cNvPr>
            <p:cNvSpPr/>
            <p:nvPr/>
          </p:nvSpPr>
          <p:spPr>
            <a:xfrm rot="10800000">
              <a:off x="5974073" y="4405502"/>
              <a:ext cx="605707" cy="605707"/>
            </a:xfrm>
            <a:custGeom>
              <a:avLst/>
              <a:gdLst>
                <a:gd name="connsiteX0" fmla="*/ 276895 w 605707"/>
                <a:gd name="connsiteY0" fmla="*/ 0 h 605706"/>
                <a:gd name="connsiteX1" fmla="*/ 605708 w 605707"/>
                <a:gd name="connsiteY1" fmla="*/ 237956 h 605706"/>
                <a:gd name="connsiteX2" fmla="*/ 276895 w 605707"/>
                <a:gd name="connsiteY2" fmla="*/ 475912 h 605706"/>
                <a:gd name="connsiteX3" fmla="*/ 276895 w 605707"/>
                <a:gd name="connsiteY3" fmla="*/ 367750 h 605706"/>
                <a:gd name="connsiteX4" fmla="*/ 0 w 605707"/>
                <a:gd name="connsiteY4" fmla="*/ 605706 h 605706"/>
                <a:gd name="connsiteX5" fmla="*/ 276895 w 605707"/>
                <a:gd name="connsiteY5" fmla="*/ 108162 h 6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5707" h="605706">
                  <a:moveTo>
                    <a:pt x="276895" y="0"/>
                  </a:moveTo>
                  <a:lnTo>
                    <a:pt x="605708" y="237956"/>
                  </a:lnTo>
                  <a:lnTo>
                    <a:pt x="276895" y="475912"/>
                  </a:lnTo>
                  <a:lnTo>
                    <a:pt x="276895" y="367750"/>
                  </a:lnTo>
                  <a:cubicBezTo>
                    <a:pt x="123997" y="367750"/>
                    <a:pt x="0" y="474268"/>
                    <a:pt x="0" y="605706"/>
                  </a:cubicBezTo>
                  <a:cubicBezTo>
                    <a:pt x="0" y="330889"/>
                    <a:pt x="123997" y="108162"/>
                    <a:pt x="276895" y="108162"/>
                  </a:cubicBezTo>
                  <a:close/>
                </a:path>
              </a:pathLst>
            </a:custGeom>
            <a:solidFill>
              <a:schemeClr val="bg2"/>
            </a:solidFill>
            <a:ln w="6023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556" name="Slide Number Placeholder 555">
            <a:extLst>
              <a:ext uri="{FF2B5EF4-FFF2-40B4-BE49-F238E27FC236}">
                <a16:creationId xmlns:a16="http://schemas.microsoft.com/office/drawing/2014/main" id="{B78427F0-7C32-F96B-39F4-01948774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3</a:t>
            </a:fld>
            <a:endParaRPr lang="en-US"/>
          </a:p>
        </p:txBody>
      </p:sp>
      <p:sp>
        <p:nvSpPr>
          <p:cNvPr id="557" name="Footer Placeholder 556">
            <a:extLst>
              <a:ext uri="{FF2B5EF4-FFF2-40B4-BE49-F238E27FC236}">
                <a16:creationId xmlns:a16="http://schemas.microsoft.com/office/drawing/2014/main" id="{57705895-AEAA-4328-DC7E-698E12D8C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2864989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14AB9-26F4-D86F-F221-5FAA3B0DE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0ED285C-5729-3A0E-D24F-E178402BBFDE}"/>
              </a:ext>
            </a:extLst>
          </p:cNvPr>
          <p:cNvGrpSpPr/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6BC84E-0FB2-EC84-D639-F3F45C69DA94}"/>
                </a:ext>
              </a:extLst>
            </p:cNvPr>
            <p:cNvSpPr/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1EC571F-31AD-A729-A78F-3590F368AA69}"/>
                </a:ext>
              </a:extLst>
            </p:cNvPr>
            <p:cNvSpPr/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B723975C-5510-DE18-263C-3CCA55CA0C52}"/>
                </a:ext>
              </a:extLst>
            </p:cNvPr>
            <p:cNvSpPr/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EC32E16-D9AD-13E0-97B6-DFA61B569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Infrastructure / Network</a:t>
            </a: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123770C8-C0A6-B55C-BE8D-494F4DDC6727}"/>
              </a:ext>
            </a:extLst>
          </p:cNvPr>
          <p:cNvGrpSpPr/>
          <p:nvPr/>
        </p:nvGrpSpPr>
        <p:grpSpPr>
          <a:xfrm>
            <a:off x="-108585" y="1516063"/>
            <a:ext cx="12862560" cy="5151120"/>
            <a:chOff x="-108585" y="1348423"/>
            <a:chExt cx="12862560" cy="5151120"/>
          </a:xfrm>
        </p:grpSpPr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02810010-0F37-45A3-E133-FBB86F7282F4}"/>
                </a:ext>
              </a:extLst>
            </p:cNvPr>
            <p:cNvSpPr/>
            <p:nvPr/>
          </p:nvSpPr>
          <p:spPr>
            <a:xfrm>
              <a:off x="-108585" y="1348423"/>
              <a:ext cx="12862560" cy="5151120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09817295-E594-91BD-5538-5FD3E2D10A64}"/>
                </a:ext>
              </a:extLst>
            </p:cNvPr>
            <p:cNvGrpSpPr/>
            <p:nvPr/>
          </p:nvGrpSpPr>
          <p:grpSpPr>
            <a:xfrm>
              <a:off x="699333" y="1400122"/>
              <a:ext cx="10700661" cy="4997694"/>
              <a:chOff x="432160" y="906464"/>
              <a:chExt cx="11351855" cy="5301832"/>
            </a:xfrm>
          </p:grpSpPr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040E40BA-0410-F1C7-110B-C81A54C81521}"/>
                  </a:ext>
                </a:extLst>
              </p:cNvPr>
              <p:cNvSpPr/>
              <p:nvPr/>
            </p:nvSpPr>
            <p:spPr>
              <a:xfrm>
                <a:off x="5000826" y="977146"/>
                <a:ext cx="6681838" cy="4974389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accent1"/>
                    </a:solidFill>
                    <a:latin typeface="Calibri" charset="0"/>
                    <a:ea typeface="Calibri" charset="0"/>
                    <a:cs typeface="Calibri" charset="0"/>
                  </a:rPr>
                  <a:t>CERN TENANCY</a:t>
                </a:r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70BA920F-39BD-9CE9-AD3C-E6BABCFBFBAA}"/>
                  </a:ext>
                </a:extLst>
              </p:cNvPr>
              <p:cNvSpPr/>
              <p:nvPr/>
            </p:nvSpPr>
            <p:spPr>
              <a:xfrm>
                <a:off x="4910890" y="906464"/>
                <a:ext cx="6873125" cy="530183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tx1"/>
                    </a:solidFill>
                    <a:latin typeface="Calibri" charset="0"/>
                    <a:ea typeface="Calibri" charset="0"/>
                    <a:cs typeface="Calibri" charset="0"/>
                  </a:rPr>
                  <a:t>FRA REGION</a:t>
                </a: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CB898744-9FFA-E54A-5C01-6CA6053060BE}"/>
                  </a:ext>
                </a:extLst>
              </p:cNvPr>
              <p:cNvSpPr/>
              <p:nvPr/>
            </p:nvSpPr>
            <p:spPr>
              <a:xfrm>
                <a:off x="6397734" y="1412542"/>
                <a:ext cx="1752600" cy="2013762"/>
              </a:xfrm>
              <a:prstGeom prst="rect">
                <a:avLst/>
              </a:prstGeom>
              <a:noFill/>
              <a:ln w="19050">
                <a:solidFill>
                  <a:schemeClr val="accent3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accent3"/>
                    </a:solidFill>
                    <a:latin typeface="Calibri" charset="0"/>
                    <a:ea typeface="Calibri" charset="0"/>
                    <a:cs typeface="Calibri" charset="0"/>
                  </a:rPr>
                  <a:t>GENERAL PURPOSE SUBNET</a:t>
                </a:r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4BBAC06B-FCC6-C47B-BE96-5093624D841C}"/>
                  </a:ext>
                </a:extLst>
              </p:cNvPr>
              <p:cNvSpPr/>
              <p:nvPr/>
            </p:nvSpPr>
            <p:spPr>
              <a:xfrm>
                <a:off x="9541338" y="1386331"/>
                <a:ext cx="1752600" cy="2006013"/>
              </a:xfrm>
              <a:prstGeom prst="rect">
                <a:avLst/>
              </a:prstGeom>
              <a:noFill/>
              <a:ln w="19050">
                <a:solidFill>
                  <a:schemeClr val="accent3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accent3"/>
                    </a:solidFill>
                    <a:latin typeface="Calibri" charset="0"/>
                    <a:ea typeface="Calibri" charset="0"/>
                    <a:cs typeface="Calibri" charset="0"/>
                  </a:rPr>
                  <a:t>TECHNICAL SUBNET</a:t>
                </a: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8A1ECBA1-7224-6BE5-F7BC-704CADE55507}"/>
                  </a:ext>
                </a:extLst>
              </p:cNvPr>
              <p:cNvSpPr/>
              <p:nvPr/>
            </p:nvSpPr>
            <p:spPr>
              <a:xfrm>
                <a:off x="9541338" y="3538325"/>
                <a:ext cx="1752600" cy="1999854"/>
              </a:xfrm>
              <a:prstGeom prst="rect">
                <a:avLst/>
              </a:prstGeom>
              <a:noFill/>
              <a:ln w="19050">
                <a:solidFill>
                  <a:schemeClr val="accent3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accent3"/>
                    </a:solidFill>
                    <a:latin typeface="Calibri" charset="0"/>
                    <a:ea typeface="Calibri" charset="0"/>
                    <a:cs typeface="Calibri" charset="0"/>
                  </a:rPr>
                  <a:t>EXPERIMENT SUBNET</a:t>
                </a:r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B8A3512C-9122-7E59-0AB1-1E113FCE346C}"/>
                  </a:ext>
                </a:extLst>
              </p:cNvPr>
              <p:cNvSpPr/>
              <p:nvPr/>
            </p:nvSpPr>
            <p:spPr>
              <a:xfrm>
                <a:off x="6397734" y="3531371"/>
                <a:ext cx="1752600" cy="2013762"/>
              </a:xfrm>
              <a:prstGeom prst="rect">
                <a:avLst/>
              </a:prstGeom>
              <a:noFill/>
              <a:ln w="19050">
                <a:solidFill>
                  <a:schemeClr val="accent3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solidFill>
                      <a:schemeClr val="accent3"/>
                    </a:solidFill>
                    <a:latin typeface="Calibri" charset="0"/>
                    <a:ea typeface="Calibri" charset="0"/>
                    <a:cs typeface="Calibri" charset="0"/>
                  </a:rPr>
                  <a:t>DC SUBNET</a:t>
                </a:r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82573757-F5E2-9CFD-4E60-0DECD4ABF9AC}"/>
                  </a:ext>
                </a:extLst>
              </p:cNvPr>
              <p:cNvSpPr/>
              <p:nvPr/>
            </p:nvSpPr>
            <p:spPr>
              <a:xfrm>
                <a:off x="6233351" y="1275997"/>
                <a:ext cx="2105959" cy="4563170"/>
              </a:xfrm>
              <a:prstGeom prst="rect">
                <a:avLst/>
              </a:prstGeom>
              <a:noFill/>
              <a:ln w="19050">
                <a:solidFill>
                  <a:schemeClr val="accent3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accent3"/>
                    </a:solidFill>
                    <a:latin typeface="Calibri" charset="0"/>
                    <a:ea typeface="Calibri" charset="0"/>
                    <a:cs typeface="Calibri" charset="0"/>
                  </a:rPr>
                  <a:t>GPN/DC VCN</a:t>
                </a: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C5A8665B-0F33-4BB6-C6C0-CEC110A68D7B}"/>
                  </a:ext>
                </a:extLst>
              </p:cNvPr>
              <p:cNvSpPr/>
              <p:nvPr/>
            </p:nvSpPr>
            <p:spPr>
              <a:xfrm>
                <a:off x="9364659" y="1249786"/>
                <a:ext cx="2105959" cy="4563170"/>
              </a:xfrm>
              <a:prstGeom prst="rect">
                <a:avLst/>
              </a:prstGeom>
              <a:noFill/>
              <a:ln w="19050">
                <a:solidFill>
                  <a:schemeClr val="accent3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accent3"/>
                    </a:solidFill>
                    <a:latin typeface="Calibri" charset="0"/>
                    <a:ea typeface="Calibri" charset="0"/>
                    <a:cs typeface="Calibri" charset="0"/>
                  </a:rPr>
                  <a:t>PROTECTED VCN</a:t>
                </a:r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1DAB1397-C1DC-00D8-FB75-BE0E691FA14F}"/>
                  </a:ext>
                </a:extLst>
              </p:cNvPr>
              <p:cNvGrpSpPr/>
              <p:nvPr/>
            </p:nvGrpSpPr>
            <p:grpSpPr>
              <a:xfrm>
                <a:off x="8455278" y="2980548"/>
                <a:ext cx="805942" cy="1171551"/>
                <a:chOff x="2558095" y="2625219"/>
                <a:chExt cx="805942" cy="1171551"/>
              </a:xfrm>
            </p:grpSpPr>
            <p:grpSp>
              <p:nvGrpSpPr>
                <p:cNvPr id="304" name="Group 303">
                  <a:extLst>
                    <a:ext uri="{FF2B5EF4-FFF2-40B4-BE49-F238E27FC236}">
                      <a16:creationId xmlns:a16="http://schemas.microsoft.com/office/drawing/2014/main" id="{37F35F51-5279-7784-29B2-B7D8253F7C15}"/>
                    </a:ext>
                  </a:extLst>
                </p:cNvPr>
                <p:cNvGrpSpPr/>
                <p:nvPr/>
              </p:nvGrpSpPr>
              <p:grpSpPr>
                <a:xfrm>
                  <a:off x="2681212" y="2625219"/>
                  <a:ext cx="582945" cy="635162"/>
                  <a:chOff x="2681212" y="2882206"/>
                  <a:chExt cx="582945" cy="635162"/>
                </a:xfrm>
              </p:grpSpPr>
              <p:sp>
                <p:nvSpPr>
                  <p:cNvPr id="306" name="Rectangle 305">
                    <a:extLst>
                      <a:ext uri="{FF2B5EF4-FFF2-40B4-BE49-F238E27FC236}">
                        <a16:creationId xmlns:a16="http://schemas.microsoft.com/office/drawing/2014/main" id="{92AB27A0-5FFA-2CD9-8B9D-A0B81FA4AF94}"/>
                      </a:ext>
                    </a:extLst>
                  </p:cNvPr>
                  <p:cNvSpPr/>
                  <p:nvPr/>
                </p:nvSpPr>
                <p:spPr>
                  <a:xfrm>
                    <a:off x="2681212" y="2882206"/>
                    <a:ext cx="582945" cy="635162"/>
                  </a:xfrm>
                  <a:prstGeom prst="rect">
                    <a:avLst/>
                  </a:prstGeom>
                  <a:noFill/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90000"/>
                      </a:lnSpc>
                    </a:pPr>
                    <a:endParaRPr lang="en-US" dirty="0"/>
                  </a:p>
                </p:txBody>
              </p:sp>
              <p:grpSp>
                <p:nvGrpSpPr>
                  <p:cNvPr id="307" name="Group 306">
                    <a:extLst>
                      <a:ext uri="{FF2B5EF4-FFF2-40B4-BE49-F238E27FC236}">
                        <a16:creationId xmlns:a16="http://schemas.microsoft.com/office/drawing/2014/main" id="{DF26ED6E-68FF-50AE-6A72-1DFD701C9F4C}"/>
                      </a:ext>
                    </a:extLst>
                  </p:cNvPr>
                  <p:cNvGrpSpPr/>
                  <p:nvPr/>
                </p:nvGrpSpPr>
                <p:grpSpPr>
                  <a:xfrm>
                    <a:off x="2764251" y="2955081"/>
                    <a:ext cx="426432" cy="465796"/>
                    <a:chOff x="5830888" y="5080000"/>
                    <a:chExt cx="515937" cy="563563"/>
                  </a:xfrm>
                </p:grpSpPr>
                <p:sp>
                  <p:nvSpPr>
                    <p:cNvPr id="308" name="Freeform 47">
                      <a:extLst>
                        <a:ext uri="{FF2B5EF4-FFF2-40B4-BE49-F238E27FC236}">
                          <a16:creationId xmlns:a16="http://schemas.microsoft.com/office/drawing/2014/main" id="{5173B5F2-7F22-AFD9-A05B-6ACA55457D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57900" y="5189538"/>
                      <a:ext cx="61913" cy="222250"/>
                    </a:xfrm>
                    <a:custGeom>
                      <a:avLst/>
                      <a:gdLst>
                        <a:gd name="T0" fmla="*/ 107 w 174"/>
                        <a:gd name="T1" fmla="*/ 152 h 617"/>
                        <a:gd name="T2" fmla="*/ 173 w 174"/>
                        <a:gd name="T3" fmla="*/ 152 h 617"/>
                        <a:gd name="T4" fmla="*/ 86 w 174"/>
                        <a:gd name="T5" fmla="*/ 0 h 617"/>
                        <a:gd name="T6" fmla="*/ 0 w 174"/>
                        <a:gd name="T7" fmla="*/ 152 h 617"/>
                        <a:gd name="T8" fmla="*/ 65 w 174"/>
                        <a:gd name="T9" fmla="*/ 152 h 617"/>
                        <a:gd name="T10" fmla="*/ 65 w 174"/>
                        <a:gd name="T11" fmla="*/ 466 h 617"/>
                        <a:gd name="T12" fmla="*/ 0 w 174"/>
                        <a:gd name="T13" fmla="*/ 466 h 617"/>
                        <a:gd name="T14" fmla="*/ 86 w 174"/>
                        <a:gd name="T15" fmla="*/ 616 h 617"/>
                        <a:gd name="T16" fmla="*/ 173 w 174"/>
                        <a:gd name="T17" fmla="*/ 466 h 617"/>
                        <a:gd name="T18" fmla="*/ 107 w 174"/>
                        <a:gd name="T19" fmla="*/ 466 h 617"/>
                        <a:gd name="T20" fmla="*/ 107 w 174"/>
                        <a:gd name="T21" fmla="*/ 152 h 6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174" h="617">
                          <a:moveTo>
                            <a:pt x="107" y="152"/>
                          </a:moveTo>
                          <a:lnTo>
                            <a:pt x="173" y="152"/>
                          </a:lnTo>
                          <a:lnTo>
                            <a:pt x="86" y="0"/>
                          </a:lnTo>
                          <a:lnTo>
                            <a:pt x="0" y="152"/>
                          </a:lnTo>
                          <a:lnTo>
                            <a:pt x="65" y="152"/>
                          </a:lnTo>
                          <a:lnTo>
                            <a:pt x="65" y="466"/>
                          </a:lnTo>
                          <a:lnTo>
                            <a:pt x="0" y="466"/>
                          </a:lnTo>
                          <a:lnTo>
                            <a:pt x="86" y="616"/>
                          </a:lnTo>
                          <a:lnTo>
                            <a:pt x="173" y="466"/>
                          </a:lnTo>
                          <a:lnTo>
                            <a:pt x="107" y="466"/>
                          </a:lnTo>
                          <a:lnTo>
                            <a:pt x="107" y="152"/>
                          </a:lnTo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09" name="Freeform 48">
                      <a:extLst>
                        <a:ext uri="{FF2B5EF4-FFF2-40B4-BE49-F238E27FC236}">
                          <a16:creationId xmlns:a16="http://schemas.microsoft.com/office/drawing/2014/main" id="{7C53BFD9-4960-3194-C2EA-0B24C7A56E1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975350" y="5268913"/>
                      <a:ext cx="93663" cy="61912"/>
                    </a:xfrm>
                    <a:custGeom>
                      <a:avLst/>
                      <a:gdLst>
                        <a:gd name="T0" fmla="*/ 257 w 258"/>
                        <a:gd name="T1" fmla="*/ 87 h 174"/>
                        <a:gd name="T2" fmla="*/ 107 w 258"/>
                        <a:gd name="T3" fmla="*/ 0 h 174"/>
                        <a:gd name="T4" fmla="*/ 107 w 258"/>
                        <a:gd name="T5" fmla="*/ 63 h 174"/>
                        <a:gd name="T6" fmla="*/ 0 w 258"/>
                        <a:gd name="T7" fmla="*/ 63 h 174"/>
                        <a:gd name="T8" fmla="*/ 0 w 258"/>
                        <a:gd name="T9" fmla="*/ 108 h 174"/>
                        <a:gd name="T10" fmla="*/ 107 w 258"/>
                        <a:gd name="T11" fmla="*/ 108 h 174"/>
                        <a:gd name="T12" fmla="*/ 107 w 258"/>
                        <a:gd name="T13" fmla="*/ 173 h 174"/>
                        <a:gd name="T14" fmla="*/ 257 w 258"/>
                        <a:gd name="T15" fmla="*/ 87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58" h="174">
                          <a:moveTo>
                            <a:pt x="257" y="87"/>
                          </a:moveTo>
                          <a:lnTo>
                            <a:pt x="107" y="0"/>
                          </a:lnTo>
                          <a:lnTo>
                            <a:pt x="107" y="63"/>
                          </a:lnTo>
                          <a:lnTo>
                            <a:pt x="0" y="63"/>
                          </a:lnTo>
                          <a:lnTo>
                            <a:pt x="0" y="108"/>
                          </a:lnTo>
                          <a:lnTo>
                            <a:pt x="107" y="108"/>
                          </a:lnTo>
                          <a:lnTo>
                            <a:pt x="107" y="173"/>
                          </a:lnTo>
                          <a:lnTo>
                            <a:pt x="257" y="87"/>
                          </a:lnTo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10" name="Freeform 49">
                      <a:extLst>
                        <a:ext uri="{FF2B5EF4-FFF2-40B4-BE49-F238E27FC236}">
                          <a16:creationId xmlns:a16="http://schemas.microsoft.com/office/drawing/2014/main" id="{F4565C48-AC5B-11CF-B681-D99489A4AA9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10288" y="5268913"/>
                      <a:ext cx="93662" cy="61912"/>
                    </a:xfrm>
                    <a:custGeom>
                      <a:avLst/>
                      <a:gdLst>
                        <a:gd name="T0" fmla="*/ 152 w 258"/>
                        <a:gd name="T1" fmla="*/ 0 h 174"/>
                        <a:gd name="T2" fmla="*/ 0 w 258"/>
                        <a:gd name="T3" fmla="*/ 87 h 174"/>
                        <a:gd name="T4" fmla="*/ 152 w 258"/>
                        <a:gd name="T5" fmla="*/ 173 h 174"/>
                        <a:gd name="T6" fmla="*/ 152 w 258"/>
                        <a:gd name="T7" fmla="*/ 108 h 174"/>
                        <a:gd name="T8" fmla="*/ 257 w 258"/>
                        <a:gd name="T9" fmla="*/ 108 h 174"/>
                        <a:gd name="T10" fmla="*/ 257 w 258"/>
                        <a:gd name="T11" fmla="*/ 63 h 174"/>
                        <a:gd name="T12" fmla="*/ 152 w 258"/>
                        <a:gd name="T13" fmla="*/ 63 h 174"/>
                        <a:gd name="T14" fmla="*/ 152 w 258"/>
                        <a:gd name="T15" fmla="*/ 0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58" h="174">
                          <a:moveTo>
                            <a:pt x="152" y="0"/>
                          </a:moveTo>
                          <a:lnTo>
                            <a:pt x="0" y="87"/>
                          </a:lnTo>
                          <a:lnTo>
                            <a:pt x="152" y="173"/>
                          </a:lnTo>
                          <a:lnTo>
                            <a:pt x="152" y="108"/>
                          </a:lnTo>
                          <a:lnTo>
                            <a:pt x="257" y="108"/>
                          </a:lnTo>
                          <a:lnTo>
                            <a:pt x="257" y="63"/>
                          </a:lnTo>
                          <a:lnTo>
                            <a:pt x="152" y="63"/>
                          </a:lnTo>
                          <a:lnTo>
                            <a:pt x="152" y="0"/>
                          </a:lnTo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11" name="Freeform 50">
                      <a:extLst>
                        <a:ext uri="{FF2B5EF4-FFF2-40B4-BE49-F238E27FC236}">
                          <a16:creationId xmlns:a16="http://schemas.microsoft.com/office/drawing/2014/main" id="{CF3765D8-62EA-08F8-2CD3-681F06AD628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75363" y="5524500"/>
                      <a:ext cx="23812" cy="19050"/>
                    </a:xfrm>
                    <a:custGeom>
                      <a:avLst/>
                      <a:gdLst>
                        <a:gd name="T0" fmla="*/ 52 w 66"/>
                        <a:gd name="T1" fmla="*/ 5 h 53"/>
                        <a:gd name="T2" fmla="*/ 26 w 66"/>
                        <a:gd name="T3" fmla="*/ 0 h 53"/>
                        <a:gd name="T4" fmla="*/ 0 w 66"/>
                        <a:gd name="T5" fmla="*/ 0 h 53"/>
                        <a:gd name="T6" fmla="*/ 0 w 66"/>
                        <a:gd name="T7" fmla="*/ 52 h 53"/>
                        <a:gd name="T8" fmla="*/ 34 w 66"/>
                        <a:gd name="T9" fmla="*/ 52 h 53"/>
                        <a:gd name="T10" fmla="*/ 55 w 66"/>
                        <a:gd name="T11" fmla="*/ 47 h 53"/>
                        <a:gd name="T12" fmla="*/ 65 w 66"/>
                        <a:gd name="T13" fmla="*/ 26 h 53"/>
                        <a:gd name="T14" fmla="*/ 52 w 66"/>
                        <a:gd name="T15" fmla="*/ 5 h 5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66" h="53">
                          <a:moveTo>
                            <a:pt x="52" y="5"/>
                          </a:moveTo>
                          <a:cubicBezTo>
                            <a:pt x="47" y="0"/>
                            <a:pt x="39" y="0"/>
                            <a:pt x="26" y="0"/>
                          </a:cubicBezTo>
                          <a:lnTo>
                            <a:pt x="0" y="0"/>
                          </a:lnTo>
                          <a:lnTo>
                            <a:pt x="0" y="52"/>
                          </a:lnTo>
                          <a:lnTo>
                            <a:pt x="34" y="52"/>
                          </a:lnTo>
                          <a:cubicBezTo>
                            <a:pt x="39" y="52"/>
                            <a:pt x="47" y="52"/>
                            <a:pt x="55" y="47"/>
                          </a:cubicBezTo>
                          <a:cubicBezTo>
                            <a:pt x="58" y="44"/>
                            <a:pt x="65" y="39"/>
                            <a:pt x="65" y="26"/>
                          </a:cubicBezTo>
                          <a:cubicBezTo>
                            <a:pt x="63" y="16"/>
                            <a:pt x="55" y="8"/>
                            <a:pt x="52" y="5"/>
                          </a:cubicBezTo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12" name="Freeform 51">
                      <a:extLst>
                        <a:ext uri="{FF2B5EF4-FFF2-40B4-BE49-F238E27FC236}">
                          <a16:creationId xmlns:a16="http://schemas.microsoft.com/office/drawing/2014/main" id="{72D41313-4588-F64C-3DA7-ACE4413C3B1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03925" y="5526088"/>
                      <a:ext cx="28575" cy="47625"/>
                    </a:xfrm>
                    <a:custGeom>
                      <a:avLst/>
                      <a:gdLst>
                        <a:gd name="T0" fmla="*/ 42 w 80"/>
                        <a:gd name="T1" fmla="*/ 3 h 131"/>
                        <a:gd name="T2" fmla="*/ 0 w 80"/>
                        <a:gd name="T3" fmla="*/ 0 h 131"/>
                        <a:gd name="T4" fmla="*/ 0 w 80"/>
                        <a:gd name="T5" fmla="*/ 129 h 131"/>
                        <a:gd name="T6" fmla="*/ 16 w 80"/>
                        <a:gd name="T7" fmla="*/ 129 h 131"/>
                        <a:gd name="T8" fmla="*/ 61 w 80"/>
                        <a:gd name="T9" fmla="*/ 116 h 131"/>
                        <a:gd name="T10" fmla="*/ 79 w 80"/>
                        <a:gd name="T11" fmla="*/ 63 h 131"/>
                        <a:gd name="T12" fmla="*/ 42 w 80"/>
                        <a:gd name="T13" fmla="*/ 3 h 1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80" h="131">
                          <a:moveTo>
                            <a:pt x="42" y="3"/>
                          </a:moveTo>
                          <a:cubicBezTo>
                            <a:pt x="34" y="0"/>
                            <a:pt x="24" y="0"/>
                            <a:pt x="0" y="0"/>
                          </a:cubicBezTo>
                          <a:lnTo>
                            <a:pt x="0" y="129"/>
                          </a:lnTo>
                          <a:cubicBezTo>
                            <a:pt x="6" y="129"/>
                            <a:pt x="11" y="129"/>
                            <a:pt x="16" y="129"/>
                          </a:cubicBezTo>
                          <a:cubicBezTo>
                            <a:pt x="34" y="129"/>
                            <a:pt x="48" y="130"/>
                            <a:pt x="61" y="116"/>
                          </a:cubicBezTo>
                          <a:cubicBezTo>
                            <a:pt x="77" y="101"/>
                            <a:pt x="79" y="71"/>
                            <a:pt x="79" y="63"/>
                          </a:cubicBezTo>
                          <a:cubicBezTo>
                            <a:pt x="79" y="35"/>
                            <a:pt x="68" y="11"/>
                            <a:pt x="42" y="3"/>
                          </a:cubicBezTo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13" name="Freeform 52">
                      <a:extLst>
                        <a:ext uri="{FF2B5EF4-FFF2-40B4-BE49-F238E27FC236}">
                          <a16:creationId xmlns:a16="http://schemas.microsoft.com/office/drawing/2014/main" id="{3CF69BF3-03B5-FEEB-90B7-771083753AF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830888" y="5080000"/>
                      <a:ext cx="515937" cy="563563"/>
                    </a:xfrm>
                    <a:custGeom>
                      <a:avLst/>
                      <a:gdLst>
                        <a:gd name="T0" fmla="*/ 1350 w 1432"/>
                        <a:gd name="T1" fmla="*/ 0 h 1564"/>
                        <a:gd name="T2" fmla="*/ 79 w 1432"/>
                        <a:gd name="T3" fmla="*/ 0 h 1564"/>
                        <a:gd name="T4" fmla="*/ 0 w 1432"/>
                        <a:gd name="T5" fmla="*/ 79 h 1564"/>
                        <a:gd name="T6" fmla="*/ 0 w 1432"/>
                        <a:gd name="T7" fmla="*/ 1484 h 1564"/>
                        <a:gd name="T8" fmla="*/ 79 w 1432"/>
                        <a:gd name="T9" fmla="*/ 1563 h 1564"/>
                        <a:gd name="T10" fmla="*/ 1350 w 1432"/>
                        <a:gd name="T11" fmla="*/ 1563 h 1564"/>
                        <a:gd name="T12" fmla="*/ 1429 w 1432"/>
                        <a:gd name="T13" fmla="*/ 1484 h 1564"/>
                        <a:gd name="T14" fmla="*/ 1429 w 1432"/>
                        <a:gd name="T15" fmla="*/ 79 h 1564"/>
                        <a:gd name="T16" fmla="*/ 1350 w 1432"/>
                        <a:gd name="T17" fmla="*/ 0 h 1564"/>
                        <a:gd name="T18" fmla="*/ 535 w 1432"/>
                        <a:gd name="T19" fmla="*/ 1395 h 1564"/>
                        <a:gd name="T20" fmla="*/ 501 w 1432"/>
                        <a:gd name="T21" fmla="*/ 1397 h 1564"/>
                        <a:gd name="T22" fmla="*/ 440 w 1432"/>
                        <a:gd name="T23" fmla="*/ 1397 h 1564"/>
                        <a:gd name="T24" fmla="*/ 440 w 1432"/>
                        <a:gd name="T25" fmla="*/ 1209 h 1564"/>
                        <a:gd name="T26" fmla="*/ 503 w 1432"/>
                        <a:gd name="T27" fmla="*/ 1209 h 1564"/>
                        <a:gd name="T28" fmla="*/ 569 w 1432"/>
                        <a:gd name="T29" fmla="*/ 1227 h 1564"/>
                        <a:gd name="T30" fmla="*/ 600 w 1432"/>
                        <a:gd name="T31" fmla="*/ 1303 h 1564"/>
                        <a:gd name="T32" fmla="*/ 535 w 1432"/>
                        <a:gd name="T33" fmla="*/ 1395 h 1564"/>
                        <a:gd name="T34" fmla="*/ 744 w 1432"/>
                        <a:gd name="T35" fmla="*/ 1397 h 1564"/>
                        <a:gd name="T36" fmla="*/ 734 w 1432"/>
                        <a:gd name="T37" fmla="*/ 1332 h 1564"/>
                        <a:gd name="T38" fmla="*/ 713 w 1432"/>
                        <a:gd name="T39" fmla="*/ 1321 h 1564"/>
                        <a:gd name="T40" fmla="*/ 679 w 1432"/>
                        <a:gd name="T41" fmla="*/ 1321 h 1564"/>
                        <a:gd name="T42" fmla="*/ 679 w 1432"/>
                        <a:gd name="T43" fmla="*/ 1397 h 1564"/>
                        <a:gd name="T44" fmla="*/ 637 w 1432"/>
                        <a:gd name="T45" fmla="*/ 1397 h 1564"/>
                        <a:gd name="T46" fmla="*/ 637 w 1432"/>
                        <a:gd name="T47" fmla="*/ 1206 h 1564"/>
                        <a:gd name="T48" fmla="*/ 710 w 1432"/>
                        <a:gd name="T49" fmla="*/ 1206 h 1564"/>
                        <a:gd name="T50" fmla="*/ 768 w 1432"/>
                        <a:gd name="T51" fmla="*/ 1219 h 1564"/>
                        <a:gd name="T52" fmla="*/ 784 w 1432"/>
                        <a:gd name="T53" fmla="*/ 1256 h 1564"/>
                        <a:gd name="T54" fmla="*/ 744 w 1432"/>
                        <a:gd name="T55" fmla="*/ 1303 h 1564"/>
                        <a:gd name="T56" fmla="*/ 779 w 1432"/>
                        <a:gd name="T57" fmla="*/ 1348 h 1564"/>
                        <a:gd name="T58" fmla="*/ 784 w 1432"/>
                        <a:gd name="T59" fmla="*/ 1384 h 1564"/>
                        <a:gd name="T60" fmla="*/ 789 w 1432"/>
                        <a:gd name="T61" fmla="*/ 1397 h 1564"/>
                        <a:gd name="T62" fmla="*/ 744 w 1432"/>
                        <a:gd name="T63" fmla="*/ 1397 h 1564"/>
                        <a:gd name="T64" fmla="*/ 870 w 1432"/>
                        <a:gd name="T65" fmla="*/ 1355 h 1564"/>
                        <a:gd name="T66" fmla="*/ 915 w 1432"/>
                        <a:gd name="T67" fmla="*/ 1371 h 1564"/>
                        <a:gd name="T68" fmla="*/ 946 w 1432"/>
                        <a:gd name="T69" fmla="*/ 1369 h 1564"/>
                        <a:gd name="T70" fmla="*/ 946 w 1432"/>
                        <a:gd name="T71" fmla="*/ 1327 h 1564"/>
                        <a:gd name="T72" fmla="*/ 910 w 1432"/>
                        <a:gd name="T73" fmla="*/ 1327 h 1564"/>
                        <a:gd name="T74" fmla="*/ 910 w 1432"/>
                        <a:gd name="T75" fmla="*/ 1295 h 1564"/>
                        <a:gd name="T76" fmla="*/ 988 w 1432"/>
                        <a:gd name="T77" fmla="*/ 1295 h 1564"/>
                        <a:gd name="T78" fmla="*/ 988 w 1432"/>
                        <a:gd name="T79" fmla="*/ 1389 h 1564"/>
                        <a:gd name="T80" fmla="*/ 917 w 1432"/>
                        <a:gd name="T81" fmla="*/ 1400 h 1564"/>
                        <a:gd name="T82" fmla="*/ 836 w 1432"/>
                        <a:gd name="T83" fmla="*/ 1374 h 1564"/>
                        <a:gd name="T84" fmla="*/ 810 w 1432"/>
                        <a:gd name="T85" fmla="*/ 1303 h 1564"/>
                        <a:gd name="T86" fmla="*/ 910 w 1432"/>
                        <a:gd name="T87" fmla="*/ 1201 h 1564"/>
                        <a:gd name="T88" fmla="*/ 975 w 1432"/>
                        <a:gd name="T89" fmla="*/ 1224 h 1564"/>
                        <a:gd name="T90" fmla="*/ 988 w 1432"/>
                        <a:gd name="T91" fmla="*/ 1264 h 1564"/>
                        <a:gd name="T92" fmla="*/ 946 w 1432"/>
                        <a:gd name="T93" fmla="*/ 1264 h 1564"/>
                        <a:gd name="T94" fmla="*/ 941 w 1432"/>
                        <a:gd name="T95" fmla="*/ 1245 h 1564"/>
                        <a:gd name="T96" fmla="*/ 910 w 1432"/>
                        <a:gd name="T97" fmla="*/ 1230 h 1564"/>
                        <a:gd name="T98" fmla="*/ 855 w 1432"/>
                        <a:gd name="T99" fmla="*/ 1303 h 1564"/>
                        <a:gd name="T100" fmla="*/ 870 w 1432"/>
                        <a:gd name="T101" fmla="*/ 1355 h 1564"/>
                        <a:gd name="T102" fmla="*/ 716 w 1432"/>
                        <a:gd name="T103" fmla="*/ 1030 h 1564"/>
                        <a:gd name="T104" fmla="*/ 296 w 1432"/>
                        <a:gd name="T105" fmla="*/ 611 h 1564"/>
                        <a:gd name="T106" fmla="*/ 716 w 1432"/>
                        <a:gd name="T107" fmla="*/ 191 h 1564"/>
                        <a:gd name="T108" fmla="*/ 1135 w 1432"/>
                        <a:gd name="T109" fmla="*/ 611 h 1564"/>
                        <a:gd name="T110" fmla="*/ 716 w 1432"/>
                        <a:gd name="T111" fmla="*/ 1030 h 15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</a:cxnLst>
                      <a:rect l="0" t="0" r="r" b="b"/>
                      <a:pathLst>
                        <a:path w="1432" h="1564">
                          <a:moveTo>
                            <a:pt x="1350" y="0"/>
                          </a:moveTo>
                          <a:lnTo>
                            <a:pt x="79" y="0"/>
                          </a:lnTo>
                          <a:cubicBezTo>
                            <a:pt x="34" y="0"/>
                            <a:pt x="0" y="34"/>
                            <a:pt x="0" y="79"/>
                          </a:cubicBezTo>
                          <a:lnTo>
                            <a:pt x="0" y="1484"/>
                          </a:lnTo>
                          <a:cubicBezTo>
                            <a:pt x="0" y="1528"/>
                            <a:pt x="34" y="1563"/>
                            <a:pt x="79" y="1563"/>
                          </a:cubicBezTo>
                          <a:lnTo>
                            <a:pt x="1350" y="1563"/>
                          </a:lnTo>
                          <a:cubicBezTo>
                            <a:pt x="1395" y="1563"/>
                            <a:pt x="1429" y="1528"/>
                            <a:pt x="1429" y="1484"/>
                          </a:cubicBezTo>
                          <a:lnTo>
                            <a:pt x="1429" y="79"/>
                          </a:lnTo>
                          <a:cubicBezTo>
                            <a:pt x="1431" y="37"/>
                            <a:pt x="1395" y="0"/>
                            <a:pt x="1350" y="0"/>
                          </a:cubicBezTo>
                          <a:close/>
                          <a:moveTo>
                            <a:pt x="535" y="1395"/>
                          </a:moveTo>
                          <a:cubicBezTo>
                            <a:pt x="527" y="1395"/>
                            <a:pt x="519" y="1397"/>
                            <a:pt x="501" y="1397"/>
                          </a:cubicBezTo>
                          <a:lnTo>
                            <a:pt x="440" y="1397"/>
                          </a:lnTo>
                          <a:lnTo>
                            <a:pt x="440" y="1209"/>
                          </a:lnTo>
                          <a:lnTo>
                            <a:pt x="503" y="1209"/>
                          </a:lnTo>
                          <a:cubicBezTo>
                            <a:pt x="514" y="1209"/>
                            <a:pt x="546" y="1209"/>
                            <a:pt x="569" y="1227"/>
                          </a:cubicBezTo>
                          <a:cubicBezTo>
                            <a:pt x="593" y="1245"/>
                            <a:pt x="600" y="1274"/>
                            <a:pt x="600" y="1303"/>
                          </a:cubicBezTo>
                          <a:cubicBezTo>
                            <a:pt x="603" y="1358"/>
                            <a:pt x="571" y="1389"/>
                            <a:pt x="535" y="1395"/>
                          </a:cubicBezTo>
                          <a:close/>
                          <a:moveTo>
                            <a:pt x="744" y="1397"/>
                          </a:moveTo>
                          <a:cubicBezTo>
                            <a:pt x="742" y="1387"/>
                            <a:pt x="737" y="1340"/>
                            <a:pt x="734" y="1332"/>
                          </a:cubicBezTo>
                          <a:cubicBezTo>
                            <a:pt x="731" y="1321"/>
                            <a:pt x="721" y="1321"/>
                            <a:pt x="713" y="1321"/>
                          </a:cubicBezTo>
                          <a:lnTo>
                            <a:pt x="679" y="1321"/>
                          </a:lnTo>
                          <a:lnTo>
                            <a:pt x="679" y="1397"/>
                          </a:lnTo>
                          <a:lnTo>
                            <a:pt x="637" y="1397"/>
                          </a:lnTo>
                          <a:lnTo>
                            <a:pt x="637" y="1206"/>
                          </a:lnTo>
                          <a:lnTo>
                            <a:pt x="710" y="1206"/>
                          </a:lnTo>
                          <a:cubicBezTo>
                            <a:pt x="731" y="1206"/>
                            <a:pt x="752" y="1206"/>
                            <a:pt x="768" y="1219"/>
                          </a:cubicBezTo>
                          <a:cubicBezTo>
                            <a:pt x="781" y="1230"/>
                            <a:pt x="784" y="1243"/>
                            <a:pt x="784" y="1256"/>
                          </a:cubicBezTo>
                          <a:cubicBezTo>
                            <a:pt x="784" y="1292"/>
                            <a:pt x="752" y="1300"/>
                            <a:pt x="744" y="1303"/>
                          </a:cubicBezTo>
                          <a:cubicBezTo>
                            <a:pt x="773" y="1306"/>
                            <a:pt x="776" y="1321"/>
                            <a:pt x="779" y="1348"/>
                          </a:cubicBezTo>
                          <a:cubicBezTo>
                            <a:pt x="781" y="1371"/>
                            <a:pt x="784" y="1379"/>
                            <a:pt x="784" y="1384"/>
                          </a:cubicBezTo>
                          <a:cubicBezTo>
                            <a:pt x="786" y="1392"/>
                            <a:pt x="786" y="1395"/>
                            <a:pt x="789" y="1397"/>
                          </a:cubicBezTo>
                          <a:lnTo>
                            <a:pt x="744" y="1397"/>
                          </a:lnTo>
                          <a:close/>
                          <a:moveTo>
                            <a:pt x="870" y="1355"/>
                          </a:moveTo>
                          <a:cubicBezTo>
                            <a:pt x="881" y="1366"/>
                            <a:pt x="891" y="1371"/>
                            <a:pt x="915" y="1371"/>
                          </a:cubicBezTo>
                          <a:cubicBezTo>
                            <a:pt x="936" y="1371"/>
                            <a:pt x="941" y="1369"/>
                            <a:pt x="946" y="1369"/>
                          </a:cubicBezTo>
                          <a:lnTo>
                            <a:pt x="946" y="1327"/>
                          </a:lnTo>
                          <a:lnTo>
                            <a:pt x="910" y="1327"/>
                          </a:lnTo>
                          <a:lnTo>
                            <a:pt x="910" y="1295"/>
                          </a:lnTo>
                          <a:lnTo>
                            <a:pt x="988" y="1295"/>
                          </a:lnTo>
                          <a:lnTo>
                            <a:pt x="988" y="1389"/>
                          </a:lnTo>
                          <a:cubicBezTo>
                            <a:pt x="975" y="1392"/>
                            <a:pt x="957" y="1400"/>
                            <a:pt x="917" y="1400"/>
                          </a:cubicBezTo>
                          <a:cubicBezTo>
                            <a:pt x="873" y="1400"/>
                            <a:pt x="852" y="1390"/>
                            <a:pt x="836" y="1374"/>
                          </a:cubicBezTo>
                          <a:cubicBezTo>
                            <a:pt x="815" y="1354"/>
                            <a:pt x="810" y="1324"/>
                            <a:pt x="810" y="1303"/>
                          </a:cubicBezTo>
                          <a:cubicBezTo>
                            <a:pt x="810" y="1235"/>
                            <a:pt x="852" y="1201"/>
                            <a:pt x="910" y="1201"/>
                          </a:cubicBezTo>
                          <a:cubicBezTo>
                            <a:pt x="933" y="1201"/>
                            <a:pt x="959" y="1209"/>
                            <a:pt x="975" y="1224"/>
                          </a:cubicBezTo>
                          <a:cubicBezTo>
                            <a:pt x="988" y="1240"/>
                            <a:pt x="988" y="1253"/>
                            <a:pt x="988" y="1264"/>
                          </a:cubicBezTo>
                          <a:lnTo>
                            <a:pt x="946" y="1264"/>
                          </a:lnTo>
                          <a:cubicBezTo>
                            <a:pt x="946" y="1258"/>
                            <a:pt x="946" y="1251"/>
                            <a:pt x="941" y="1245"/>
                          </a:cubicBezTo>
                          <a:cubicBezTo>
                            <a:pt x="933" y="1232"/>
                            <a:pt x="917" y="1230"/>
                            <a:pt x="910" y="1230"/>
                          </a:cubicBezTo>
                          <a:cubicBezTo>
                            <a:pt x="862" y="1230"/>
                            <a:pt x="855" y="1272"/>
                            <a:pt x="855" y="1303"/>
                          </a:cubicBezTo>
                          <a:cubicBezTo>
                            <a:pt x="855" y="1316"/>
                            <a:pt x="855" y="1340"/>
                            <a:pt x="870" y="1355"/>
                          </a:cubicBezTo>
                          <a:close/>
                          <a:moveTo>
                            <a:pt x="716" y="1030"/>
                          </a:moveTo>
                          <a:cubicBezTo>
                            <a:pt x="485" y="1030"/>
                            <a:pt x="296" y="842"/>
                            <a:pt x="296" y="611"/>
                          </a:cubicBezTo>
                          <a:cubicBezTo>
                            <a:pt x="296" y="380"/>
                            <a:pt x="485" y="191"/>
                            <a:pt x="716" y="191"/>
                          </a:cubicBezTo>
                          <a:cubicBezTo>
                            <a:pt x="946" y="191"/>
                            <a:pt x="1135" y="380"/>
                            <a:pt x="1135" y="611"/>
                          </a:cubicBezTo>
                          <a:cubicBezTo>
                            <a:pt x="1132" y="842"/>
                            <a:pt x="946" y="1030"/>
                            <a:pt x="716" y="1030"/>
                          </a:cubicBezTo>
                          <a:close/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sp>
              <p:nvSpPr>
                <p:cNvPr id="305" name="Rectangle 304">
                  <a:extLst>
                    <a:ext uri="{FF2B5EF4-FFF2-40B4-BE49-F238E27FC236}">
                      <a16:creationId xmlns:a16="http://schemas.microsoft.com/office/drawing/2014/main" id="{51A57B6D-7B86-1F81-E655-7064922D95B1}"/>
                    </a:ext>
                  </a:extLst>
                </p:cNvPr>
                <p:cNvSpPr/>
                <p:nvPr/>
              </p:nvSpPr>
              <p:spPr>
                <a:xfrm>
                  <a:off x="2558095" y="3211995"/>
                  <a:ext cx="805942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schemeClr val="accent1"/>
                      </a:solidFill>
                      <a:latin typeface="Arial" charset="0"/>
                      <a:ea typeface="Arial" charset="0"/>
                      <a:cs typeface="Arial" charset="0"/>
                    </a:rPr>
                    <a:t>Dynamic Routing Gateway</a:t>
                  </a:r>
                </a:p>
                <a:p>
                  <a:pPr algn="ctr"/>
                  <a:endParaRPr lang="en-US" sz="800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BA57F671-CFF2-B75F-B305-AEA0AABFAB6A}"/>
                  </a:ext>
                </a:extLst>
              </p:cNvPr>
              <p:cNvGrpSpPr/>
              <p:nvPr/>
            </p:nvGrpSpPr>
            <p:grpSpPr>
              <a:xfrm>
                <a:off x="5199117" y="2000814"/>
                <a:ext cx="857553" cy="918558"/>
                <a:chOff x="9452672" y="1364811"/>
                <a:chExt cx="857553" cy="918558"/>
              </a:xfrm>
            </p:grpSpPr>
            <p:grpSp>
              <p:nvGrpSpPr>
                <p:cNvPr id="295" name="Group 294">
                  <a:extLst>
                    <a:ext uri="{FF2B5EF4-FFF2-40B4-BE49-F238E27FC236}">
                      <a16:creationId xmlns:a16="http://schemas.microsoft.com/office/drawing/2014/main" id="{7C7E0C05-C8A5-0459-3A8E-67D7BB780423}"/>
                    </a:ext>
                  </a:extLst>
                </p:cNvPr>
                <p:cNvGrpSpPr/>
                <p:nvPr/>
              </p:nvGrpSpPr>
              <p:grpSpPr>
                <a:xfrm>
                  <a:off x="9469238" y="1364811"/>
                  <a:ext cx="787878" cy="750236"/>
                  <a:chOff x="3657327" y="2882206"/>
                  <a:chExt cx="667030" cy="635162"/>
                </a:xfrm>
              </p:grpSpPr>
              <p:sp>
                <p:nvSpPr>
                  <p:cNvPr id="297" name="Rectangle 296">
                    <a:extLst>
                      <a:ext uri="{FF2B5EF4-FFF2-40B4-BE49-F238E27FC236}">
                        <a16:creationId xmlns:a16="http://schemas.microsoft.com/office/drawing/2014/main" id="{91771B0A-A310-EA60-7153-C9FF9C6A4B5F}"/>
                      </a:ext>
                    </a:extLst>
                  </p:cNvPr>
                  <p:cNvSpPr/>
                  <p:nvPr/>
                </p:nvSpPr>
                <p:spPr>
                  <a:xfrm>
                    <a:off x="3657327" y="2882206"/>
                    <a:ext cx="667030" cy="635162"/>
                  </a:xfrm>
                  <a:prstGeom prst="rect">
                    <a:avLst/>
                  </a:prstGeom>
                  <a:noFill/>
                  <a:ln w="19050">
                    <a:noFill/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90000"/>
                      </a:lnSpc>
                    </a:pPr>
                    <a:endParaRPr lang="en-US" dirty="0"/>
                  </a:p>
                </p:txBody>
              </p:sp>
              <p:grpSp>
                <p:nvGrpSpPr>
                  <p:cNvPr id="298" name="Group 297">
                    <a:extLst>
                      <a:ext uri="{FF2B5EF4-FFF2-40B4-BE49-F238E27FC236}">
                        <a16:creationId xmlns:a16="http://schemas.microsoft.com/office/drawing/2014/main" id="{CAC87F50-42E5-D92C-D870-4E8243E75B72}"/>
                      </a:ext>
                    </a:extLst>
                  </p:cNvPr>
                  <p:cNvGrpSpPr/>
                  <p:nvPr/>
                </p:nvGrpSpPr>
                <p:grpSpPr>
                  <a:xfrm>
                    <a:off x="3734737" y="2945555"/>
                    <a:ext cx="561579" cy="482853"/>
                    <a:chOff x="6826250" y="5070475"/>
                    <a:chExt cx="679450" cy="584200"/>
                  </a:xfrm>
                </p:grpSpPr>
                <p:sp>
                  <p:nvSpPr>
                    <p:cNvPr id="299" name="Freeform 41">
                      <a:extLst>
                        <a:ext uri="{FF2B5EF4-FFF2-40B4-BE49-F238E27FC236}">
                          <a16:creationId xmlns:a16="http://schemas.microsoft.com/office/drawing/2014/main" id="{3E23791D-37B2-9555-5400-6830820D09C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6250" y="5370513"/>
                      <a:ext cx="241300" cy="79375"/>
                    </a:xfrm>
                    <a:custGeom>
                      <a:avLst/>
                      <a:gdLst>
                        <a:gd name="T0" fmla="*/ 634 w 669"/>
                        <a:gd name="T1" fmla="*/ 0 h 221"/>
                        <a:gd name="T2" fmla="*/ 34 w 669"/>
                        <a:gd name="T3" fmla="*/ 0 h 221"/>
                        <a:gd name="T4" fmla="*/ 0 w 669"/>
                        <a:gd name="T5" fmla="*/ 34 h 221"/>
                        <a:gd name="T6" fmla="*/ 0 w 669"/>
                        <a:gd name="T7" fmla="*/ 220 h 221"/>
                        <a:gd name="T8" fmla="*/ 668 w 669"/>
                        <a:gd name="T9" fmla="*/ 220 h 221"/>
                        <a:gd name="T10" fmla="*/ 668 w 669"/>
                        <a:gd name="T11" fmla="*/ 34 h 221"/>
                        <a:gd name="T12" fmla="*/ 634 w 669"/>
                        <a:gd name="T13" fmla="*/ 0 h 221"/>
                        <a:gd name="T14" fmla="*/ 576 w 669"/>
                        <a:gd name="T15" fmla="*/ 152 h 221"/>
                        <a:gd name="T16" fmla="*/ 540 w 669"/>
                        <a:gd name="T17" fmla="*/ 115 h 221"/>
                        <a:gd name="T18" fmla="*/ 576 w 669"/>
                        <a:gd name="T19" fmla="*/ 79 h 221"/>
                        <a:gd name="T20" fmla="*/ 613 w 669"/>
                        <a:gd name="T21" fmla="*/ 115 h 221"/>
                        <a:gd name="T22" fmla="*/ 576 w 669"/>
                        <a:gd name="T23" fmla="*/ 152 h 22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669" h="221">
                          <a:moveTo>
                            <a:pt x="634" y="0"/>
                          </a:moveTo>
                          <a:lnTo>
                            <a:pt x="34" y="0"/>
                          </a:lnTo>
                          <a:cubicBezTo>
                            <a:pt x="15" y="0"/>
                            <a:pt x="0" y="16"/>
                            <a:pt x="0" y="34"/>
                          </a:cubicBezTo>
                          <a:lnTo>
                            <a:pt x="0" y="220"/>
                          </a:lnTo>
                          <a:lnTo>
                            <a:pt x="668" y="220"/>
                          </a:lnTo>
                          <a:lnTo>
                            <a:pt x="668" y="34"/>
                          </a:lnTo>
                          <a:cubicBezTo>
                            <a:pt x="668" y="16"/>
                            <a:pt x="652" y="0"/>
                            <a:pt x="634" y="0"/>
                          </a:cubicBezTo>
                          <a:close/>
                          <a:moveTo>
                            <a:pt x="576" y="152"/>
                          </a:moveTo>
                          <a:cubicBezTo>
                            <a:pt x="555" y="152"/>
                            <a:pt x="540" y="136"/>
                            <a:pt x="540" y="115"/>
                          </a:cubicBezTo>
                          <a:cubicBezTo>
                            <a:pt x="540" y="94"/>
                            <a:pt x="555" y="79"/>
                            <a:pt x="576" y="79"/>
                          </a:cubicBezTo>
                          <a:cubicBezTo>
                            <a:pt x="597" y="79"/>
                            <a:pt x="613" y="94"/>
                            <a:pt x="613" y="115"/>
                          </a:cubicBezTo>
                          <a:cubicBezTo>
                            <a:pt x="611" y="134"/>
                            <a:pt x="595" y="152"/>
                            <a:pt x="576" y="152"/>
                          </a:cubicBezTo>
                          <a:close/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00" name="Freeform 42">
                      <a:extLst>
                        <a:ext uri="{FF2B5EF4-FFF2-40B4-BE49-F238E27FC236}">
                          <a16:creationId xmlns:a16="http://schemas.microsoft.com/office/drawing/2014/main" id="{EC1971A3-D2BF-22E4-9490-380C82BCB2F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6250" y="5473700"/>
                      <a:ext cx="241300" cy="79375"/>
                    </a:xfrm>
                    <a:custGeom>
                      <a:avLst/>
                      <a:gdLst>
                        <a:gd name="T0" fmla="*/ 0 w 670"/>
                        <a:gd name="T1" fmla="*/ 0 h 221"/>
                        <a:gd name="T2" fmla="*/ 0 w 670"/>
                        <a:gd name="T3" fmla="*/ 220 h 221"/>
                        <a:gd name="T4" fmla="*/ 669 w 670"/>
                        <a:gd name="T5" fmla="*/ 220 h 221"/>
                        <a:gd name="T6" fmla="*/ 669 w 670"/>
                        <a:gd name="T7" fmla="*/ 0 h 221"/>
                        <a:gd name="T8" fmla="*/ 0 w 670"/>
                        <a:gd name="T9" fmla="*/ 0 h 221"/>
                        <a:gd name="T10" fmla="*/ 574 w 670"/>
                        <a:gd name="T11" fmla="*/ 149 h 221"/>
                        <a:gd name="T12" fmla="*/ 538 w 670"/>
                        <a:gd name="T13" fmla="*/ 112 h 221"/>
                        <a:gd name="T14" fmla="*/ 574 w 670"/>
                        <a:gd name="T15" fmla="*/ 76 h 221"/>
                        <a:gd name="T16" fmla="*/ 611 w 670"/>
                        <a:gd name="T17" fmla="*/ 112 h 221"/>
                        <a:gd name="T18" fmla="*/ 574 w 670"/>
                        <a:gd name="T19" fmla="*/ 149 h 22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670" h="221">
                          <a:moveTo>
                            <a:pt x="0" y="0"/>
                          </a:moveTo>
                          <a:lnTo>
                            <a:pt x="0" y="220"/>
                          </a:lnTo>
                          <a:lnTo>
                            <a:pt x="669" y="220"/>
                          </a:lnTo>
                          <a:lnTo>
                            <a:pt x="669" y="0"/>
                          </a:lnTo>
                          <a:lnTo>
                            <a:pt x="0" y="0"/>
                          </a:lnTo>
                          <a:close/>
                          <a:moveTo>
                            <a:pt x="574" y="149"/>
                          </a:moveTo>
                          <a:cubicBezTo>
                            <a:pt x="553" y="149"/>
                            <a:pt x="538" y="133"/>
                            <a:pt x="538" y="112"/>
                          </a:cubicBezTo>
                          <a:cubicBezTo>
                            <a:pt x="538" y="91"/>
                            <a:pt x="553" y="76"/>
                            <a:pt x="574" y="76"/>
                          </a:cubicBezTo>
                          <a:cubicBezTo>
                            <a:pt x="595" y="76"/>
                            <a:pt x="611" y="91"/>
                            <a:pt x="611" y="112"/>
                          </a:cubicBezTo>
                          <a:cubicBezTo>
                            <a:pt x="609" y="133"/>
                            <a:pt x="593" y="149"/>
                            <a:pt x="574" y="149"/>
                          </a:cubicBezTo>
                          <a:close/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01" name="Freeform 43">
                      <a:extLst>
                        <a:ext uri="{FF2B5EF4-FFF2-40B4-BE49-F238E27FC236}">
                          <a16:creationId xmlns:a16="http://schemas.microsoft.com/office/drawing/2014/main" id="{F478FEA6-3C83-0071-E1E8-16F054A5482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6250" y="5575300"/>
                      <a:ext cx="241300" cy="79375"/>
                    </a:xfrm>
                    <a:custGeom>
                      <a:avLst/>
                      <a:gdLst>
                        <a:gd name="T0" fmla="*/ 34 w 670"/>
                        <a:gd name="T1" fmla="*/ 220 h 221"/>
                        <a:gd name="T2" fmla="*/ 635 w 670"/>
                        <a:gd name="T3" fmla="*/ 220 h 221"/>
                        <a:gd name="T4" fmla="*/ 669 w 670"/>
                        <a:gd name="T5" fmla="*/ 186 h 221"/>
                        <a:gd name="T6" fmla="*/ 669 w 670"/>
                        <a:gd name="T7" fmla="*/ 0 h 221"/>
                        <a:gd name="T8" fmla="*/ 0 w 670"/>
                        <a:gd name="T9" fmla="*/ 0 h 221"/>
                        <a:gd name="T10" fmla="*/ 0 w 670"/>
                        <a:gd name="T11" fmla="*/ 186 h 221"/>
                        <a:gd name="T12" fmla="*/ 34 w 670"/>
                        <a:gd name="T13" fmla="*/ 220 h 221"/>
                        <a:gd name="T14" fmla="*/ 574 w 670"/>
                        <a:gd name="T15" fmla="*/ 71 h 221"/>
                        <a:gd name="T16" fmla="*/ 611 w 670"/>
                        <a:gd name="T17" fmla="*/ 107 h 221"/>
                        <a:gd name="T18" fmla="*/ 574 w 670"/>
                        <a:gd name="T19" fmla="*/ 144 h 221"/>
                        <a:gd name="T20" fmla="*/ 538 w 670"/>
                        <a:gd name="T21" fmla="*/ 107 h 221"/>
                        <a:gd name="T22" fmla="*/ 574 w 670"/>
                        <a:gd name="T23" fmla="*/ 71 h 22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670" h="221">
                          <a:moveTo>
                            <a:pt x="34" y="220"/>
                          </a:moveTo>
                          <a:lnTo>
                            <a:pt x="635" y="220"/>
                          </a:lnTo>
                          <a:cubicBezTo>
                            <a:pt x="653" y="220"/>
                            <a:pt x="669" y="204"/>
                            <a:pt x="669" y="186"/>
                          </a:cubicBezTo>
                          <a:lnTo>
                            <a:pt x="669" y="0"/>
                          </a:lnTo>
                          <a:lnTo>
                            <a:pt x="0" y="0"/>
                          </a:lnTo>
                          <a:lnTo>
                            <a:pt x="0" y="186"/>
                          </a:lnTo>
                          <a:cubicBezTo>
                            <a:pt x="0" y="204"/>
                            <a:pt x="16" y="220"/>
                            <a:pt x="34" y="220"/>
                          </a:cubicBezTo>
                          <a:close/>
                          <a:moveTo>
                            <a:pt x="574" y="71"/>
                          </a:moveTo>
                          <a:cubicBezTo>
                            <a:pt x="595" y="71"/>
                            <a:pt x="611" y="86"/>
                            <a:pt x="611" y="107"/>
                          </a:cubicBezTo>
                          <a:cubicBezTo>
                            <a:pt x="611" y="128"/>
                            <a:pt x="595" y="144"/>
                            <a:pt x="574" y="144"/>
                          </a:cubicBezTo>
                          <a:cubicBezTo>
                            <a:pt x="553" y="144"/>
                            <a:pt x="538" y="128"/>
                            <a:pt x="538" y="107"/>
                          </a:cubicBezTo>
                          <a:cubicBezTo>
                            <a:pt x="538" y="89"/>
                            <a:pt x="553" y="71"/>
                            <a:pt x="574" y="71"/>
                          </a:cubicBezTo>
                          <a:close/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02" name="Freeform 44">
                      <a:extLst>
                        <a:ext uri="{FF2B5EF4-FFF2-40B4-BE49-F238E27FC236}">
                          <a16:creationId xmlns:a16="http://schemas.microsoft.com/office/drawing/2014/main" id="{465C4088-5BC1-9E39-1884-A8BA757632B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148513" y="5070475"/>
                      <a:ext cx="357187" cy="201613"/>
                    </a:xfrm>
                    <a:custGeom>
                      <a:avLst/>
                      <a:gdLst>
                        <a:gd name="T0" fmla="*/ 810 w 990"/>
                        <a:gd name="T1" fmla="*/ 199 h 559"/>
                        <a:gd name="T2" fmla="*/ 795 w 990"/>
                        <a:gd name="T3" fmla="*/ 199 h 559"/>
                        <a:gd name="T4" fmla="*/ 624 w 990"/>
                        <a:gd name="T5" fmla="*/ 76 h 559"/>
                        <a:gd name="T6" fmla="*/ 567 w 990"/>
                        <a:gd name="T7" fmla="*/ 86 h 559"/>
                        <a:gd name="T8" fmla="*/ 401 w 990"/>
                        <a:gd name="T9" fmla="*/ 0 h 559"/>
                        <a:gd name="T10" fmla="*/ 207 w 990"/>
                        <a:gd name="T11" fmla="*/ 155 h 559"/>
                        <a:gd name="T12" fmla="*/ 202 w 990"/>
                        <a:gd name="T13" fmla="*/ 155 h 559"/>
                        <a:gd name="T14" fmla="*/ 0 w 990"/>
                        <a:gd name="T15" fmla="*/ 356 h 559"/>
                        <a:gd name="T16" fmla="*/ 202 w 990"/>
                        <a:gd name="T17" fmla="*/ 558 h 559"/>
                        <a:gd name="T18" fmla="*/ 810 w 990"/>
                        <a:gd name="T19" fmla="*/ 558 h 559"/>
                        <a:gd name="T20" fmla="*/ 989 w 990"/>
                        <a:gd name="T21" fmla="*/ 380 h 559"/>
                        <a:gd name="T22" fmla="*/ 810 w 990"/>
                        <a:gd name="T23" fmla="*/ 199 h 5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990" h="559">
                          <a:moveTo>
                            <a:pt x="810" y="199"/>
                          </a:moveTo>
                          <a:cubicBezTo>
                            <a:pt x="805" y="199"/>
                            <a:pt x="800" y="199"/>
                            <a:pt x="795" y="199"/>
                          </a:cubicBezTo>
                          <a:cubicBezTo>
                            <a:pt x="771" y="128"/>
                            <a:pt x="705" y="76"/>
                            <a:pt x="624" y="76"/>
                          </a:cubicBezTo>
                          <a:cubicBezTo>
                            <a:pt x="603" y="76"/>
                            <a:pt x="585" y="78"/>
                            <a:pt x="567" y="86"/>
                          </a:cubicBezTo>
                          <a:cubicBezTo>
                            <a:pt x="530" y="34"/>
                            <a:pt x="470" y="0"/>
                            <a:pt x="401" y="0"/>
                          </a:cubicBezTo>
                          <a:cubicBezTo>
                            <a:pt x="307" y="0"/>
                            <a:pt x="228" y="65"/>
                            <a:pt x="207" y="155"/>
                          </a:cubicBezTo>
                          <a:cubicBezTo>
                            <a:pt x="205" y="155"/>
                            <a:pt x="205" y="155"/>
                            <a:pt x="202" y="155"/>
                          </a:cubicBezTo>
                          <a:cubicBezTo>
                            <a:pt x="92" y="155"/>
                            <a:pt x="0" y="244"/>
                            <a:pt x="0" y="356"/>
                          </a:cubicBezTo>
                          <a:cubicBezTo>
                            <a:pt x="0" y="469"/>
                            <a:pt x="89" y="558"/>
                            <a:pt x="202" y="558"/>
                          </a:cubicBezTo>
                          <a:lnTo>
                            <a:pt x="810" y="558"/>
                          </a:lnTo>
                          <a:cubicBezTo>
                            <a:pt x="907" y="558"/>
                            <a:pt x="989" y="480"/>
                            <a:pt x="989" y="380"/>
                          </a:cubicBezTo>
                          <a:cubicBezTo>
                            <a:pt x="989" y="278"/>
                            <a:pt x="910" y="199"/>
                            <a:pt x="810" y="199"/>
                          </a:cubicBezTo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03" name="Freeform 45">
                      <a:extLst>
                        <a:ext uri="{FF2B5EF4-FFF2-40B4-BE49-F238E27FC236}">
                          <a16:creationId xmlns:a16="http://schemas.microsoft.com/office/drawing/2014/main" id="{51609B9F-DC60-B10F-20E3-6F686EF4474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069138" y="5265738"/>
                      <a:ext cx="128587" cy="112712"/>
                    </a:xfrm>
                    <a:custGeom>
                      <a:avLst/>
                      <a:gdLst>
                        <a:gd name="T0" fmla="*/ 47 w 355"/>
                        <a:gd name="T1" fmla="*/ 314 h 315"/>
                        <a:gd name="T2" fmla="*/ 0 w 355"/>
                        <a:gd name="T3" fmla="*/ 259 h 315"/>
                        <a:gd name="T4" fmla="*/ 45 w 355"/>
                        <a:gd name="T5" fmla="*/ 223 h 315"/>
                        <a:gd name="T6" fmla="*/ 92 w 355"/>
                        <a:gd name="T7" fmla="*/ 278 h 315"/>
                        <a:gd name="T8" fmla="*/ 47 w 355"/>
                        <a:gd name="T9" fmla="*/ 314 h 315"/>
                        <a:gd name="T10" fmla="*/ 136 w 355"/>
                        <a:gd name="T11" fmla="*/ 238 h 315"/>
                        <a:gd name="T12" fmla="*/ 89 w 355"/>
                        <a:gd name="T13" fmla="*/ 183 h 315"/>
                        <a:gd name="T14" fmla="*/ 134 w 355"/>
                        <a:gd name="T15" fmla="*/ 147 h 315"/>
                        <a:gd name="T16" fmla="*/ 181 w 355"/>
                        <a:gd name="T17" fmla="*/ 202 h 315"/>
                        <a:gd name="T18" fmla="*/ 136 w 355"/>
                        <a:gd name="T19" fmla="*/ 238 h 315"/>
                        <a:gd name="T20" fmla="*/ 223 w 355"/>
                        <a:gd name="T21" fmla="*/ 165 h 315"/>
                        <a:gd name="T22" fmla="*/ 176 w 355"/>
                        <a:gd name="T23" fmla="*/ 110 h 315"/>
                        <a:gd name="T24" fmla="*/ 220 w 355"/>
                        <a:gd name="T25" fmla="*/ 73 h 315"/>
                        <a:gd name="T26" fmla="*/ 267 w 355"/>
                        <a:gd name="T27" fmla="*/ 128 h 315"/>
                        <a:gd name="T28" fmla="*/ 223 w 355"/>
                        <a:gd name="T29" fmla="*/ 165 h 315"/>
                        <a:gd name="T30" fmla="*/ 309 w 355"/>
                        <a:gd name="T31" fmla="*/ 92 h 315"/>
                        <a:gd name="T32" fmla="*/ 262 w 355"/>
                        <a:gd name="T33" fmla="*/ 37 h 315"/>
                        <a:gd name="T34" fmla="*/ 307 w 355"/>
                        <a:gd name="T35" fmla="*/ 0 h 315"/>
                        <a:gd name="T36" fmla="*/ 354 w 355"/>
                        <a:gd name="T37" fmla="*/ 55 h 315"/>
                        <a:gd name="T38" fmla="*/ 309 w 355"/>
                        <a:gd name="T39" fmla="*/ 92 h 3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355" h="315">
                          <a:moveTo>
                            <a:pt x="47" y="314"/>
                          </a:moveTo>
                          <a:lnTo>
                            <a:pt x="0" y="259"/>
                          </a:lnTo>
                          <a:lnTo>
                            <a:pt x="45" y="223"/>
                          </a:lnTo>
                          <a:lnTo>
                            <a:pt x="92" y="278"/>
                          </a:lnTo>
                          <a:lnTo>
                            <a:pt x="47" y="314"/>
                          </a:lnTo>
                          <a:close/>
                          <a:moveTo>
                            <a:pt x="136" y="238"/>
                          </a:moveTo>
                          <a:lnTo>
                            <a:pt x="89" y="183"/>
                          </a:lnTo>
                          <a:lnTo>
                            <a:pt x="134" y="147"/>
                          </a:lnTo>
                          <a:lnTo>
                            <a:pt x="181" y="202"/>
                          </a:lnTo>
                          <a:lnTo>
                            <a:pt x="136" y="238"/>
                          </a:lnTo>
                          <a:close/>
                          <a:moveTo>
                            <a:pt x="223" y="165"/>
                          </a:moveTo>
                          <a:lnTo>
                            <a:pt x="176" y="110"/>
                          </a:lnTo>
                          <a:lnTo>
                            <a:pt x="220" y="73"/>
                          </a:lnTo>
                          <a:lnTo>
                            <a:pt x="267" y="128"/>
                          </a:lnTo>
                          <a:lnTo>
                            <a:pt x="223" y="165"/>
                          </a:lnTo>
                          <a:close/>
                          <a:moveTo>
                            <a:pt x="309" y="92"/>
                          </a:moveTo>
                          <a:lnTo>
                            <a:pt x="262" y="37"/>
                          </a:lnTo>
                          <a:lnTo>
                            <a:pt x="307" y="0"/>
                          </a:lnTo>
                          <a:lnTo>
                            <a:pt x="354" y="55"/>
                          </a:lnTo>
                          <a:lnTo>
                            <a:pt x="309" y="92"/>
                          </a:lnTo>
                          <a:close/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sp>
              <p:nvSpPr>
                <p:cNvPr id="296" name="Rectangle 295">
                  <a:extLst>
                    <a:ext uri="{FF2B5EF4-FFF2-40B4-BE49-F238E27FC236}">
                      <a16:creationId xmlns:a16="http://schemas.microsoft.com/office/drawing/2014/main" id="{ED5A858A-A3BE-5E68-9153-D8BCCB40A251}"/>
                    </a:ext>
                  </a:extLst>
                </p:cNvPr>
                <p:cNvSpPr/>
                <p:nvPr/>
              </p:nvSpPr>
              <p:spPr>
                <a:xfrm>
                  <a:off x="9452672" y="2054814"/>
                  <a:ext cx="857553" cy="22855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schemeClr val="accent1"/>
                      </a:solidFill>
                      <a:latin typeface="Arial" charset="0"/>
                      <a:ea typeface="Arial" charset="0"/>
                      <a:cs typeface="Arial" charset="0"/>
                    </a:rPr>
                    <a:t>FastConnect </a:t>
                  </a:r>
                </a:p>
              </p:txBody>
            </p: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2E5672C7-2E26-9700-9E31-5EAFDDFECCC2}"/>
                  </a:ext>
                </a:extLst>
              </p:cNvPr>
              <p:cNvGrpSpPr/>
              <p:nvPr/>
            </p:nvGrpSpPr>
            <p:grpSpPr>
              <a:xfrm>
                <a:off x="6487790" y="1486861"/>
                <a:ext cx="1665481" cy="1741144"/>
                <a:chOff x="7241951" y="1415812"/>
                <a:chExt cx="1665481" cy="1741144"/>
              </a:xfrm>
            </p:grpSpPr>
            <p:grpSp>
              <p:nvGrpSpPr>
                <p:cNvPr id="272" name="Group 271">
                  <a:extLst>
                    <a:ext uri="{FF2B5EF4-FFF2-40B4-BE49-F238E27FC236}">
                      <a16:creationId xmlns:a16="http://schemas.microsoft.com/office/drawing/2014/main" id="{A827D5B0-9C2B-6713-40D6-9780DA89A648}"/>
                    </a:ext>
                  </a:extLst>
                </p:cNvPr>
                <p:cNvGrpSpPr/>
                <p:nvPr/>
              </p:nvGrpSpPr>
              <p:grpSpPr>
                <a:xfrm>
                  <a:off x="7241951" y="1415812"/>
                  <a:ext cx="805942" cy="936024"/>
                  <a:chOff x="3595167" y="1468849"/>
                  <a:chExt cx="805942" cy="936024"/>
                </a:xfrm>
              </p:grpSpPr>
              <p:grpSp>
                <p:nvGrpSpPr>
                  <p:cNvPr id="289" name="Group 288">
                    <a:extLst>
                      <a:ext uri="{FF2B5EF4-FFF2-40B4-BE49-F238E27FC236}">
                        <a16:creationId xmlns:a16="http://schemas.microsoft.com/office/drawing/2014/main" id="{67A453DE-2510-9E84-F0B3-B8CB61D7FF74}"/>
                      </a:ext>
                    </a:extLst>
                  </p:cNvPr>
                  <p:cNvGrpSpPr/>
                  <p:nvPr/>
                </p:nvGrpSpPr>
                <p:grpSpPr>
                  <a:xfrm>
                    <a:off x="3716745" y="1468849"/>
                    <a:ext cx="582945" cy="635162"/>
                    <a:chOff x="3716745" y="1758788"/>
                    <a:chExt cx="582945" cy="635162"/>
                  </a:xfrm>
                </p:grpSpPr>
                <p:sp>
                  <p:nvSpPr>
                    <p:cNvPr id="291" name="Rectangle 290">
                      <a:extLst>
                        <a:ext uri="{FF2B5EF4-FFF2-40B4-BE49-F238E27FC236}">
                          <a16:creationId xmlns:a16="http://schemas.microsoft.com/office/drawing/2014/main" id="{05E75F20-07EE-8263-F96D-24B0EAED84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16745" y="1758788"/>
                      <a:ext cx="582945" cy="63516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grpSp>
                  <p:nvGrpSpPr>
                    <p:cNvPr id="292" name="Group 291">
                      <a:extLst>
                        <a:ext uri="{FF2B5EF4-FFF2-40B4-BE49-F238E27FC236}">
                          <a16:creationId xmlns:a16="http://schemas.microsoft.com/office/drawing/2014/main" id="{638E7989-8CE6-B93A-5A4F-EE61BBB092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95657" y="1844483"/>
                      <a:ext cx="425120" cy="464483"/>
                      <a:chOff x="5838825" y="2987675"/>
                      <a:chExt cx="514350" cy="561975"/>
                    </a:xfrm>
                  </p:grpSpPr>
                  <p:sp>
                    <p:nvSpPr>
                      <p:cNvPr id="293" name="Freeform 39">
                        <a:extLst>
                          <a:ext uri="{FF2B5EF4-FFF2-40B4-BE49-F238E27FC236}">
                            <a16:creationId xmlns:a16="http://schemas.microsoft.com/office/drawing/2014/main" id="{85FB37DD-0C19-8980-27FD-0D419274134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05525" y="3278188"/>
                        <a:ext cx="125413" cy="130175"/>
                      </a:xfrm>
                      <a:custGeom>
                        <a:avLst/>
                        <a:gdLst>
                          <a:gd name="T0" fmla="*/ 236 w 349"/>
                          <a:gd name="T1" fmla="*/ 81 h 360"/>
                          <a:gd name="T2" fmla="*/ 236 w 349"/>
                          <a:gd name="T3" fmla="*/ 0 h 360"/>
                          <a:gd name="T4" fmla="*/ 113 w 349"/>
                          <a:gd name="T5" fmla="*/ 0 h 360"/>
                          <a:gd name="T6" fmla="*/ 113 w 349"/>
                          <a:gd name="T7" fmla="*/ 81 h 360"/>
                          <a:gd name="T8" fmla="*/ 81 w 349"/>
                          <a:gd name="T9" fmla="*/ 113 h 360"/>
                          <a:gd name="T10" fmla="*/ 0 w 349"/>
                          <a:gd name="T11" fmla="*/ 113 h 360"/>
                          <a:gd name="T12" fmla="*/ 0 w 349"/>
                          <a:gd name="T13" fmla="*/ 359 h 360"/>
                          <a:gd name="T14" fmla="*/ 236 w 349"/>
                          <a:gd name="T15" fmla="*/ 359 h 360"/>
                          <a:gd name="T16" fmla="*/ 236 w 349"/>
                          <a:gd name="T17" fmla="*/ 278 h 360"/>
                          <a:gd name="T18" fmla="*/ 267 w 349"/>
                          <a:gd name="T19" fmla="*/ 246 h 360"/>
                          <a:gd name="T20" fmla="*/ 348 w 349"/>
                          <a:gd name="T21" fmla="*/ 246 h 360"/>
                          <a:gd name="T22" fmla="*/ 348 w 349"/>
                          <a:gd name="T23" fmla="*/ 115 h 360"/>
                          <a:gd name="T24" fmla="*/ 267 w 349"/>
                          <a:gd name="T25" fmla="*/ 115 h 360"/>
                          <a:gd name="T26" fmla="*/ 236 w 349"/>
                          <a:gd name="T27" fmla="*/ 81 h 36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349" h="360">
                            <a:moveTo>
                              <a:pt x="236" y="81"/>
                            </a:moveTo>
                            <a:lnTo>
                              <a:pt x="236" y="0"/>
                            </a:lnTo>
                            <a:lnTo>
                              <a:pt x="113" y="0"/>
                            </a:lnTo>
                            <a:lnTo>
                              <a:pt x="113" y="81"/>
                            </a:lnTo>
                            <a:cubicBezTo>
                              <a:pt x="113" y="99"/>
                              <a:pt x="97" y="113"/>
                              <a:pt x="81" y="113"/>
                            </a:cubicBezTo>
                            <a:lnTo>
                              <a:pt x="0" y="113"/>
                            </a:lnTo>
                            <a:lnTo>
                              <a:pt x="0" y="359"/>
                            </a:lnTo>
                            <a:lnTo>
                              <a:pt x="236" y="359"/>
                            </a:lnTo>
                            <a:lnTo>
                              <a:pt x="236" y="278"/>
                            </a:lnTo>
                            <a:cubicBezTo>
                              <a:pt x="236" y="259"/>
                              <a:pt x="251" y="246"/>
                              <a:pt x="267" y="246"/>
                            </a:cubicBezTo>
                            <a:lnTo>
                              <a:pt x="348" y="246"/>
                            </a:lnTo>
                            <a:lnTo>
                              <a:pt x="348" y="115"/>
                            </a:lnTo>
                            <a:lnTo>
                              <a:pt x="267" y="115"/>
                            </a:lnTo>
                            <a:cubicBezTo>
                              <a:pt x="251" y="113"/>
                              <a:pt x="236" y="99"/>
                              <a:pt x="236" y="81"/>
                            </a:cubicBez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94" name="Freeform 40">
                        <a:extLst>
                          <a:ext uri="{FF2B5EF4-FFF2-40B4-BE49-F238E27FC236}">
                            <a16:creationId xmlns:a16="http://schemas.microsoft.com/office/drawing/2014/main" id="{A7ADA05F-2A3F-B886-1738-287778BD502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838825" y="2987675"/>
                        <a:ext cx="514350" cy="561975"/>
                      </a:xfrm>
                      <a:custGeom>
                        <a:avLst/>
                        <a:gdLst>
                          <a:gd name="T0" fmla="*/ 79 w 1430"/>
                          <a:gd name="T1" fmla="*/ 0 h 1563"/>
                          <a:gd name="T2" fmla="*/ 0 w 1430"/>
                          <a:gd name="T3" fmla="*/ 1484 h 1563"/>
                          <a:gd name="T4" fmla="*/ 1350 w 1430"/>
                          <a:gd name="T5" fmla="*/ 1562 h 1563"/>
                          <a:gd name="T6" fmla="*/ 1429 w 1430"/>
                          <a:gd name="T7" fmla="*/ 79 h 1563"/>
                          <a:gd name="T8" fmla="*/ 1245 w 1430"/>
                          <a:gd name="T9" fmla="*/ 886 h 1563"/>
                          <a:gd name="T10" fmla="*/ 1133 w 1430"/>
                          <a:gd name="T11" fmla="*/ 918 h 1563"/>
                          <a:gd name="T12" fmla="*/ 1214 w 1430"/>
                          <a:gd name="T13" fmla="*/ 1049 h 1563"/>
                          <a:gd name="T14" fmla="*/ 1245 w 1430"/>
                          <a:gd name="T15" fmla="*/ 1287 h 1563"/>
                          <a:gd name="T16" fmla="*/ 1007 w 1430"/>
                          <a:gd name="T17" fmla="*/ 1319 h 1563"/>
                          <a:gd name="T18" fmla="*/ 975 w 1430"/>
                          <a:gd name="T19" fmla="*/ 1206 h 1563"/>
                          <a:gd name="T20" fmla="*/ 695 w 1430"/>
                          <a:gd name="T21" fmla="*/ 915 h 1563"/>
                          <a:gd name="T22" fmla="*/ 582 w 1430"/>
                          <a:gd name="T23" fmla="*/ 883 h 1563"/>
                          <a:gd name="T24" fmla="*/ 459 w 1430"/>
                          <a:gd name="T25" fmla="*/ 802 h 1563"/>
                          <a:gd name="T26" fmla="*/ 427 w 1430"/>
                          <a:gd name="T27" fmla="*/ 915 h 1563"/>
                          <a:gd name="T28" fmla="*/ 346 w 1430"/>
                          <a:gd name="T29" fmla="*/ 1046 h 1563"/>
                          <a:gd name="T30" fmla="*/ 459 w 1430"/>
                          <a:gd name="T31" fmla="*/ 1077 h 1563"/>
                          <a:gd name="T32" fmla="*/ 427 w 1430"/>
                          <a:gd name="T33" fmla="*/ 1316 h 1563"/>
                          <a:gd name="T34" fmla="*/ 189 w 1430"/>
                          <a:gd name="T35" fmla="*/ 1285 h 1563"/>
                          <a:gd name="T36" fmla="*/ 220 w 1430"/>
                          <a:gd name="T37" fmla="*/ 1051 h 1563"/>
                          <a:gd name="T38" fmla="*/ 302 w 1430"/>
                          <a:gd name="T39" fmla="*/ 920 h 1563"/>
                          <a:gd name="T40" fmla="*/ 189 w 1430"/>
                          <a:gd name="T41" fmla="*/ 889 h 1563"/>
                          <a:gd name="T42" fmla="*/ 220 w 1430"/>
                          <a:gd name="T43" fmla="*/ 650 h 1563"/>
                          <a:gd name="T44" fmla="*/ 459 w 1430"/>
                          <a:gd name="T45" fmla="*/ 682 h 1563"/>
                          <a:gd name="T46" fmla="*/ 582 w 1430"/>
                          <a:gd name="T47" fmla="*/ 763 h 1563"/>
                          <a:gd name="T48" fmla="*/ 614 w 1430"/>
                          <a:gd name="T49" fmla="*/ 650 h 1563"/>
                          <a:gd name="T50" fmla="*/ 695 w 1430"/>
                          <a:gd name="T51" fmla="*/ 519 h 1563"/>
                          <a:gd name="T52" fmla="*/ 582 w 1430"/>
                          <a:gd name="T53" fmla="*/ 488 h 1563"/>
                          <a:gd name="T54" fmla="*/ 614 w 1430"/>
                          <a:gd name="T55" fmla="*/ 249 h 1563"/>
                          <a:gd name="T56" fmla="*/ 852 w 1430"/>
                          <a:gd name="T57" fmla="*/ 280 h 1563"/>
                          <a:gd name="T58" fmla="*/ 821 w 1430"/>
                          <a:gd name="T59" fmla="*/ 519 h 1563"/>
                          <a:gd name="T60" fmla="*/ 739 w 1430"/>
                          <a:gd name="T61" fmla="*/ 650 h 1563"/>
                          <a:gd name="T62" fmla="*/ 852 w 1430"/>
                          <a:gd name="T63" fmla="*/ 682 h 1563"/>
                          <a:gd name="T64" fmla="*/ 975 w 1430"/>
                          <a:gd name="T65" fmla="*/ 763 h 1563"/>
                          <a:gd name="T66" fmla="*/ 1007 w 1430"/>
                          <a:gd name="T67" fmla="*/ 650 h 1563"/>
                          <a:gd name="T68" fmla="*/ 1245 w 1430"/>
                          <a:gd name="T69" fmla="*/ 682 h 156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</a:cxnLst>
                        <a:rect l="0" t="0" r="r" b="b"/>
                        <a:pathLst>
                          <a:path w="1430" h="1563">
                            <a:moveTo>
                              <a:pt x="1350" y="0"/>
                            </a:moveTo>
                            <a:lnTo>
                              <a:pt x="79" y="0"/>
                            </a:lnTo>
                            <a:cubicBezTo>
                              <a:pt x="34" y="0"/>
                              <a:pt x="0" y="34"/>
                              <a:pt x="0" y="79"/>
                            </a:cubicBezTo>
                            <a:lnTo>
                              <a:pt x="0" y="1484"/>
                            </a:lnTo>
                            <a:cubicBezTo>
                              <a:pt x="0" y="1528"/>
                              <a:pt x="34" y="1562"/>
                              <a:pt x="79" y="1562"/>
                            </a:cubicBezTo>
                            <a:lnTo>
                              <a:pt x="1350" y="1562"/>
                            </a:lnTo>
                            <a:cubicBezTo>
                              <a:pt x="1395" y="1562"/>
                              <a:pt x="1429" y="1528"/>
                              <a:pt x="1429" y="1484"/>
                            </a:cubicBezTo>
                            <a:lnTo>
                              <a:pt x="1429" y="79"/>
                            </a:lnTo>
                            <a:cubicBezTo>
                              <a:pt x="1429" y="37"/>
                              <a:pt x="1395" y="0"/>
                              <a:pt x="1350" y="0"/>
                            </a:cubicBezTo>
                            <a:close/>
                            <a:moveTo>
                              <a:pt x="1245" y="886"/>
                            </a:moveTo>
                            <a:cubicBezTo>
                              <a:pt x="1245" y="904"/>
                              <a:pt x="1230" y="918"/>
                              <a:pt x="1214" y="918"/>
                            </a:cubicBezTo>
                            <a:lnTo>
                              <a:pt x="1133" y="918"/>
                            </a:lnTo>
                            <a:lnTo>
                              <a:pt x="1133" y="1049"/>
                            </a:lnTo>
                            <a:lnTo>
                              <a:pt x="1214" y="1049"/>
                            </a:lnTo>
                            <a:cubicBezTo>
                              <a:pt x="1232" y="1049"/>
                              <a:pt x="1245" y="1064"/>
                              <a:pt x="1245" y="1080"/>
                            </a:cubicBezTo>
                            <a:lnTo>
                              <a:pt x="1245" y="1287"/>
                            </a:lnTo>
                            <a:cubicBezTo>
                              <a:pt x="1245" y="1306"/>
                              <a:pt x="1230" y="1319"/>
                              <a:pt x="1214" y="1319"/>
                            </a:cubicBezTo>
                            <a:lnTo>
                              <a:pt x="1007" y="1319"/>
                            </a:lnTo>
                            <a:cubicBezTo>
                              <a:pt x="988" y="1319"/>
                              <a:pt x="975" y="1303"/>
                              <a:pt x="975" y="1287"/>
                            </a:cubicBezTo>
                            <a:lnTo>
                              <a:pt x="975" y="1206"/>
                            </a:lnTo>
                            <a:lnTo>
                              <a:pt x="695" y="1206"/>
                            </a:lnTo>
                            <a:lnTo>
                              <a:pt x="695" y="915"/>
                            </a:lnTo>
                            <a:lnTo>
                              <a:pt x="614" y="915"/>
                            </a:lnTo>
                            <a:cubicBezTo>
                              <a:pt x="595" y="915"/>
                              <a:pt x="582" y="899"/>
                              <a:pt x="582" y="883"/>
                            </a:cubicBezTo>
                            <a:lnTo>
                              <a:pt x="582" y="802"/>
                            </a:lnTo>
                            <a:lnTo>
                              <a:pt x="459" y="802"/>
                            </a:lnTo>
                            <a:lnTo>
                              <a:pt x="459" y="883"/>
                            </a:lnTo>
                            <a:cubicBezTo>
                              <a:pt x="459" y="902"/>
                              <a:pt x="443" y="915"/>
                              <a:pt x="427" y="915"/>
                            </a:cubicBezTo>
                            <a:lnTo>
                              <a:pt x="346" y="915"/>
                            </a:lnTo>
                            <a:lnTo>
                              <a:pt x="346" y="1046"/>
                            </a:lnTo>
                            <a:lnTo>
                              <a:pt x="427" y="1046"/>
                            </a:lnTo>
                            <a:cubicBezTo>
                              <a:pt x="446" y="1046"/>
                              <a:pt x="459" y="1062"/>
                              <a:pt x="459" y="1077"/>
                            </a:cubicBezTo>
                            <a:lnTo>
                              <a:pt x="459" y="1285"/>
                            </a:lnTo>
                            <a:cubicBezTo>
                              <a:pt x="459" y="1303"/>
                              <a:pt x="443" y="1316"/>
                              <a:pt x="427" y="1316"/>
                            </a:cubicBezTo>
                            <a:lnTo>
                              <a:pt x="220" y="1316"/>
                            </a:lnTo>
                            <a:cubicBezTo>
                              <a:pt x="202" y="1316"/>
                              <a:pt x="189" y="1300"/>
                              <a:pt x="189" y="1285"/>
                            </a:cubicBezTo>
                            <a:lnTo>
                              <a:pt x="189" y="1083"/>
                            </a:lnTo>
                            <a:cubicBezTo>
                              <a:pt x="189" y="1064"/>
                              <a:pt x="205" y="1051"/>
                              <a:pt x="220" y="1051"/>
                            </a:cubicBezTo>
                            <a:lnTo>
                              <a:pt x="302" y="1051"/>
                            </a:lnTo>
                            <a:lnTo>
                              <a:pt x="302" y="920"/>
                            </a:lnTo>
                            <a:lnTo>
                              <a:pt x="220" y="920"/>
                            </a:lnTo>
                            <a:cubicBezTo>
                              <a:pt x="202" y="920"/>
                              <a:pt x="189" y="904"/>
                              <a:pt x="189" y="889"/>
                            </a:cubicBezTo>
                            <a:lnTo>
                              <a:pt x="189" y="682"/>
                            </a:lnTo>
                            <a:cubicBezTo>
                              <a:pt x="189" y="663"/>
                              <a:pt x="205" y="650"/>
                              <a:pt x="220" y="650"/>
                            </a:cubicBezTo>
                            <a:lnTo>
                              <a:pt x="427" y="650"/>
                            </a:lnTo>
                            <a:cubicBezTo>
                              <a:pt x="446" y="650"/>
                              <a:pt x="459" y="666"/>
                              <a:pt x="459" y="682"/>
                            </a:cubicBezTo>
                            <a:lnTo>
                              <a:pt x="459" y="763"/>
                            </a:lnTo>
                            <a:lnTo>
                              <a:pt x="582" y="763"/>
                            </a:lnTo>
                            <a:lnTo>
                              <a:pt x="582" y="682"/>
                            </a:lnTo>
                            <a:cubicBezTo>
                              <a:pt x="582" y="663"/>
                              <a:pt x="598" y="650"/>
                              <a:pt x="614" y="650"/>
                            </a:cubicBezTo>
                            <a:lnTo>
                              <a:pt x="695" y="650"/>
                            </a:lnTo>
                            <a:lnTo>
                              <a:pt x="695" y="519"/>
                            </a:lnTo>
                            <a:lnTo>
                              <a:pt x="614" y="519"/>
                            </a:lnTo>
                            <a:cubicBezTo>
                              <a:pt x="595" y="519"/>
                              <a:pt x="582" y="503"/>
                              <a:pt x="582" y="488"/>
                            </a:cubicBezTo>
                            <a:lnTo>
                              <a:pt x="582" y="280"/>
                            </a:lnTo>
                            <a:cubicBezTo>
                              <a:pt x="582" y="262"/>
                              <a:pt x="598" y="249"/>
                              <a:pt x="614" y="249"/>
                            </a:cubicBezTo>
                            <a:lnTo>
                              <a:pt x="821" y="249"/>
                            </a:lnTo>
                            <a:cubicBezTo>
                              <a:pt x="839" y="249"/>
                              <a:pt x="852" y="265"/>
                              <a:pt x="852" y="280"/>
                            </a:cubicBezTo>
                            <a:lnTo>
                              <a:pt x="852" y="488"/>
                            </a:lnTo>
                            <a:cubicBezTo>
                              <a:pt x="852" y="506"/>
                              <a:pt x="836" y="519"/>
                              <a:pt x="821" y="519"/>
                            </a:cubicBezTo>
                            <a:lnTo>
                              <a:pt x="739" y="519"/>
                            </a:lnTo>
                            <a:lnTo>
                              <a:pt x="739" y="650"/>
                            </a:lnTo>
                            <a:lnTo>
                              <a:pt x="821" y="650"/>
                            </a:lnTo>
                            <a:cubicBezTo>
                              <a:pt x="839" y="650"/>
                              <a:pt x="852" y="666"/>
                              <a:pt x="852" y="682"/>
                            </a:cubicBezTo>
                            <a:lnTo>
                              <a:pt x="852" y="763"/>
                            </a:lnTo>
                            <a:lnTo>
                              <a:pt x="975" y="763"/>
                            </a:lnTo>
                            <a:lnTo>
                              <a:pt x="975" y="682"/>
                            </a:lnTo>
                            <a:cubicBezTo>
                              <a:pt x="975" y="663"/>
                              <a:pt x="991" y="650"/>
                              <a:pt x="1007" y="650"/>
                            </a:cubicBezTo>
                            <a:lnTo>
                              <a:pt x="1214" y="650"/>
                            </a:lnTo>
                            <a:cubicBezTo>
                              <a:pt x="1232" y="650"/>
                              <a:pt x="1245" y="666"/>
                              <a:pt x="1245" y="682"/>
                            </a:cubicBezTo>
                            <a:lnTo>
                              <a:pt x="1245" y="886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90" name="Rectangle 289">
                    <a:extLst>
                      <a:ext uri="{FF2B5EF4-FFF2-40B4-BE49-F238E27FC236}">
                        <a16:creationId xmlns:a16="http://schemas.microsoft.com/office/drawing/2014/main" id="{08EB7742-52C2-AF96-99DE-47572C8FD98B}"/>
                      </a:ext>
                    </a:extLst>
                  </p:cNvPr>
                  <p:cNvSpPr/>
                  <p:nvPr/>
                </p:nvSpPr>
                <p:spPr>
                  <a:xfrm>
                    <a:off x="3595167" y="2066319"/>
                    <a:ext cx="805942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Database Systems</a:t>
                    </a:r>
                  </a:p>
                </p:txBody>
              </p:sp>
            </p:grpSp>
            <p:grpSp>
              <p:nvGrpSpPr>
                <p:cNvPr id="273" name="Group 272">
                  <a:extLst>
                    <a:ext uri="{FF2B5EF4-FFF2-40B4-BE49-F238E27FC236}">
                      <a16:creationId xmlns:a16="http://schemas.microsoft.com/office/drawing/2014/main" id="{0D585FC1-419D-A4C3-EB2A-60A18018FB26}"/>
                    </a:ext>
                  </a:extLst>
                </p:cNvPr>
                <p:cNvGrpSpPr/>
                <p:nvPr/>
              </p:nvGrpSpPr>
              <p:grpSpPr>
                <a:xfrm>
                  <a:off x="8044240" y="1441449"/>
                  <a:ext cx="863192" cy="801008"/>
                  <a:chOff x="10011110" y="2625219"/>
                  <a:chExt cx="863192" cy="801008"/>
                </a:xfrm>
              </p:grpSpPr>
              <p:grpSp>
                <p:nvGrpSpPr>
                  <p:cNvPr id="279" name="Group 278">
                    <a:extLst>
                      <a:ext uri="{FF2B5EF4-FFF2-40B4-BE49-F238E27FC236}">
                        <a16:creationId xmlns:a16="http://schemas.microsoft.com/office/drawing/2014/main" id="{7A3C884C-3B85-25EC-2C35-546E1DE81395}"/>
                      </a:ext>
                    </a:extLst>
                  </p:cNvPr>
                  <p:cNvGrpSpPr/>
                  <p:nvPr/>
                </p:nvGrpSpPr>
                <p:grpSpPr>
                  <a:xfrm>
                    <a:off x="10131618" y="2625219"/>
                    <a:ext cx="582945" cy="546202"/>
                    <a:chOff x="10131618" y="2882206"/>
                    <a:chExt cx="582945" cy="546202"/>
                  </a:xfrm>
                </p:grpSpPr>
                <p:sp>
                  <p:nvSpPr>
                    <p:cNvPr id="281" name="Rectangle 280">
                      <a:extLst>
                        <a:ext uri="{FF2B5EF4-FFF2-40B4-BE49-F238E27FC236}">
                          <a16:creationId xmlns:a16="http://schemas.microsoft.com/office/drawing/2014/main" id="{3ED8D5B5-5435-C5C2-1638-690CB71DBA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31618" y="2882206"/>
                      <a:ext cx="582945" cy="54620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grpSp>
                  <p:nvGrpSpPr>
                    <p:cNvPr id="282" name="Group 281">
                      <a:extLst>
                        <a:ext uri="{FF2B5EF4-FFF2-40B4-BE49-F238E27FC236}">
                          <a16:creationId xmlns:a16="http://schemas.microsoft.com/office/drawing/2014/main" id="{F37870D3-AC3C-A82D-5A4F-527DB6D338B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244335" y="2981585"/>
                      <a:ext cx="363452" cy="358203"/>
                      <a:chOff x="5998087" y="3035933"/>
                      <a:chExt cx="439738" cy="433387"/>
                    </a:xfrm>
                  </p:grpSpPr>
                  <p:sp>
                    <p:nvSpPr>
                      <p:cNvPr id="283" name="Freeform 4">
                        <a:extLst>
                          <a:ext uri="{FF2B5EF4-FFF2-40B4-BE49-F238E27FC236}">
                            <a16:creationId xmlns:a16="http://schemas.microsoft.com/office/drawing/2014/main" id="{C5EFDDE7-965D-FF7B-671A-8BB8B89FE26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035933"/>
                        <a:ext cx="109538" cy="114300"/>
                      </a:xfrm>
                      <a:custGeom>
                        <a:avLst/>
                        <a:gdLst>
                          <a:gd name="T0" fmla="*/ 152 w 305"/>
                          <a:gd name="T1" fmla="*/ 315 h 316"/>
                          <a:gd name="T2" fmla="*/ 0 w 305"/>
                          <a:gd name="T3" fmla="*/ 315 h 316"/>
                          <a:gd name="T4" fmla="*/ 0 w 305"/>
                          <a:gd name="T5" fmla="*/ 0 h 316"/>
                          <a:gd name="T6" fmla="*/ 304 w 305"/>
                          <a:gd name="T7" fmla="*/ 0 h 316"/>
                          <a:gd name="T8" fmla="*/ 304 w 305"/>
                          <a:gd name="T9" fmla="*/ 315 h 316"/>
                          <a:gd name="T10" fmla="*/ 152 w 305"/>
                          <a:gd name="T11" fmla="*/ 315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6">
                            <a:moveTo>
                              <a:pt x="152" y="315"/>
                            </a:moveTo>
                            <a:lnTo>
                              <a:pt x="0" y="315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5"/>
                            </a:lnTo>
                            <a:lnTo>
                              <a:pt x="152" y="315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84" name="Freeform 5">
                        <a:extLst>
                          <a:ext uri="{FF2B5EF4-FFF2-40B4-BE49-F238E27FC236}">
                            <a16:creationId xmlns:a16="http://schemas.microsoft.com/office/drawing/2014/main" id="{3E5ACDDE-5DC4-3CA5-10FD-CC092B5FDA8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035933"/>
                        <a:ext cx="295275" cy="114300"/>
                      </a:xfrm>
                      <a:custGeom>
                        <a:avLst/>
                        <a:gdLst>
                          <a:gd name="T0" fmla="*/ 821 w 822"/>
                          <a:gd name="T1" fmla="*/ 315 h 316"/>
                          <a:gd name="T2" fmla="*/ 821 w 822"/>
                          <a:gd name="T3" fmla="*/ 0 h 316"/>
                          <a:gd name="T4" fmla="*/ 0 w 822"/>
                          <a:gd name="T5" fmla="*/ 0 h 316"/>
                          <a:gd name="T6" fmla="*/ 0 w 822"/>
                          <a:gd name="T7" fmla="*/ 315 h 316"/>
                          <a:gd name="T8" fmla="*/ 821 w 822"/>
                          <a:gd name="T9" fmla="*/ 315 h 316"/>
                          <a:gd name="T10" fmla="*/ 582 w 822"/>
                          <a:gd name="T11" fmla="*/ 121 h 316"/>
                          <a:gd name="T12" fmla="*/ 627 w 822"/>
                          <a:gd name="T13" fmla="*/ 121 h 316"/>
                          <a:gd name="T14" fmla="*/ 650 w 822"/>
                          <a:gd name="T15" fmla="*/ 163 h 316"/>
                          <a:gd name="T16" fmla="*/ 676 w 822"/>
                          <a:gd name="T17" fmla="*/ 121 h 316"/>
                          <a:gd name="T18" fmla="*/ 716 w 822"/>
                          <a:gd name="T19" fmla="*/ 121 h 316"/>
                          <a:gd name="T20" fmla="*/ 674 w 822"/>
                          <a:gd name="T21" fmla="*/ 183 h 316"/>
                          <a:gd name="T22" fmla="*/ 716 w 822"/>
                          <a:gd name="T23" fmla="*/ 249 h 316"/>
                          <a:gd name="T24" fmla="*/ 671 w 822"/>
                          <a:gd name="T25" fmla="*/ 249 h 316"/>
                          <a:gd name="T26" fmla="*/ 645 w 822"/>
                          <a:gd name="T27" fmla="*/ 202 h 316"/>
                          <a:gd name="T28" fmla="*/ 619 w 822"/>
                          <a:gd name="T29" fmla="*/ 249 h 316"/>
                          <a:gd name="T30" fmla="*/ 579 w 822"/>
                          <a:gd name="T31" fmla="*/ 249 h 316"/>
                          <a:gd name="T32" fmla="*/ 621 w 822"/>
                          <a:gd name="T33" fmla="*/ 181 h 316"/>
                          <a:gd name="T34" fmla="*/ 582 w 822"/>
                          <a:gd name="T35" fmla="*/ 121 h 316"/>
                          <a:gd name="T36" fmla="*/ 514 w 822"/>
                          <a:gd name="T37" fmla="*/ 215 h 316"/>
                          <a:gd name="T38" fmla="*/ 545 w 822"/>
                          <a:gd name="T39" fmla="*/ 215 h 316"/>
                          <a:gd name="T40" fmla="*/ 545 w 822"/>
                          <a:gd name="T41" fmla="*/ 249 h 316"/>
                          <a:gd name="T42" fmla="*/ 514 w 822"/>
                          <a:gd name="T43" fmla="*/ 249 h 316"/>
                          <a:gd name="T44" fmla="*/ 514 w 822"/>
                          <a:gd name="T45" fmla="*/ 215 h 316"/>
                          <a:gd name="T46" fmla="*/ 343 w 822"/>
                          <a:gd name="T47" fmla="*/ 121 h 316"/>
                          <a:gd name="T48" fmla="*/ 388 w 822"/>
                          <a:gd name="T49" fmla="*/ 121 h 316"/>
                          <a:gd name="T50" fmla="*/ 412 w 822"/>
                          <a:gd name="T51" fmla="*/ 163 h 316"/>
                          <a:gd name="T52" fmla="*/ 438 w 822"/>
                          <a:gd name="T53" fmla="*/ 121 h 316"/>
                          <a:gd name="T54" fmla="*/ 477 w 822"/>
                          <a:gd name="T55" fmla="*/ 121 h 316"/>
                          <a:gd name="T56" fmla="*/ 435 w 822"/>
                          <a:gd name="T57" fmla="*/ 183 h 316"/>
                          <a:gd name="T58" fmla="*/ 477 w 822"/>
                          <a:gd name="T59" fmla="*/ 249 h 316"/>
                          <a:gd name="T60" fmla="*/ 433 w 822"/>
                          <a:gd name="T61" fmla="*/ 249 h 316"/>
                          <a:gd name="T62" fmla="*/ 406 w 822"/>
                          <a:gd name="T63" fmla="*/ 202 h 316"/>
                          <a:gd name="T64" fmla="*/ 380 w 822"/>
                          <a:gd name="T65" fmla="*/ 249 h 316"/>
                          <a:gd name="T66" fmla="*/ 341 w 822"/>
                          <a:gd name="T67" fmla="*/ 249 h 316"/>
                          <a:gd name="T68" fmla="*/ 383 w 822"/>
                          <a:gd name="T69" fmla="*/ 181 h 316"/>
                          <a:gd name="T70" fmla="*/ 343 w 822"/>
                          <a:gd name="T71" fmla="*/ 121 h 316"/>
                          <a:gd name="T72" fmla="*/ 275 w 822"/>
                          <a:gd name="T73" fmla="*/ 215 h 316"/>
                          <a:gd name="T74" fmla="*/ 307 w 822"/>
                          <a:gd name="T75" fmla="*/ 215 h 316"/>
                          <a:gd name="T76" fmla="*/ 307 w 822"/>
                          <a:gd name="T77" fmla="*/ 249 h 316"/>
                          <a:gd name="T78" fmla="*/ 275 w 822"/>
                          <a:gd name="T79" fmla="*/ 249 h 316"/>
                          <a:gd name="T80" fmla="*/ 275 w 822"/>
                          <a:gd name="T81" fmla="*/ 215 h 316"/>
                          <a:gd name="T82" fmla="*/ 173 w 822"/>
                          <a:gd name="T83" fmla="*/ 163 h 316"/>
                          <a:gd name="T84" fmla="*/ 199 w 822"/>
                          <a:gd name="T85" fmla="*/ 121 h 316"/>
                          <a:gd name="T86" fmla="*/ 239 w 822"/>
                          <a:gd name="T87" fmla="*/ 121 h 316"/>
                          <a:gd name="T88" fmla="*/ 197 w 822"/>
                          <a:gd name="T89" fmla="*/ 183 h 316"/>
                          <a:gd name="T90" fmla="*/ 239 w 822"/>
                          <a:gd name="T91" fmla="*/ 249 h 316"/>
                          <a:gd name="T92" fmla="*/ 194 w 822"/>
                          <a:gd name="T93" fmla="*/ 249 h 316"/>
                          <a:gd name="T94" fmla="*/ 168 w 822"/>
                          <a:gd name="T95" fmla="*/ 202 h 316"/>
                          <a:gd name="T96" fmla="*/ 142 w 822"/>
                          <a:gd name="T97" fmla="*/ 249 h 316"/>
                          <a:gd name="T98" fmla="*/ 102 w 822"/>
                          <a:gd name="T99" fmla="*/ 249 h 316"/>
                          <a:gd name="T100" fmla="*/ 144 w 822"/>
                          <a:gd name="T101" fmla="*/ 181 h 316"/>
                          <a:gd name="T102" fmla="*/ 102 w 822"/>
                          <a:gd name="T103" fmla="*/ 121 h 316"/>
                          <a:gd name="T104" fmla="*/ 150 w 822"/>
                          <a:gd name="T105" fmla="*/ 121 h 316"/>
                          <a:gd name="T106" fmla="*/ 173 w 822"/>
                          <a:gd name="T107" fmla="*/ 163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6">
                            <a:moveTo>
                              <a:pt x="821" y="315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5"/>
                            </a:lnTo>
                            <a:lnTo>
                              <a:pt x="821" y="315"/>
                            </a:lnTo>
                            <a:close/>
                            <a:moveTo>
                              <a:pt x="582" y="121"/>
                            </a:moveTo>
                            <a:lnTo>
                              <a:pt x="627" y="121"/>
                            </a:lnTo>
                            <a:lnTo>
                              <a:pt x="650" y="163"/>
                            </a:lnTo>
                            <a:lnTo>
                              <a:pt x="676" y="121"/>
                            </a:lnTo>
                            <a:lnTo>
                              <a:pt x="716" y="121"/>
                            </a:lnTo>
                            <a:lnTo>
                              <a:pt x="674" y="183"/>
                            </a:lnTo>
                            <a:lnTo>
                              <a:pt x="716" y="249"/>
                            </a:lnTo>
                            <a:lnTo>
                              <a:pt x="671" y="249"/>
                            </a:lnTo>
                            <a:lnTo>
                              <a:pt x="645" y="202"/>
                            </a:lnTo>
                            <a:lnTo>
                              <a:pt x="619" y="249"/>
                            </a:lnTo>
                            <a:lnTo>
                              <a:pt x="579" y="249"/>
                            </a:lnTo>
                            <a:lnTo>
                              <a:pt x="621" y="181"/>
                            </a:lnTo>
                            <a:lnTo>
                              <a:pt x="582" y="121"/>
                            </a:lnTo>
                            <a:close/>
                            <a:moveTo>
                              <a:pt x="514" y="215"/>
                            </a:moveTo>
                            <a:lnTo>
                              <a:pt x="545" y="215"/>
                            </a:lnTo>
                            <a:lnTo>
                              <a:pt x="545" y="249"/>
                            </a:lnTo>
                            <a:lnTo>
                              <a:pt x="514" y="249"/>
                            </a:lnTo>
                            <a:lnTo>
                              <a:pt x="514" y="215"/>
                            </a:lnTo>
                            <a:close/>
                            <a:moveTo>
                              <a:pt x="343" y="121"/>
                            </a:moveTo>
                            <a:lnTo>
                              <a:pt x="388" y="121"/>
                            </a:lnTo>
                            <a:lnTo>
                              <a:pt x="412" y="163"/>
                            </a:lnTo>
                            <a:lnTo>
                              <a:pt x="438" y="121"/>
                            </a:lnTo>
                            <a:lnTo>
                              <a:pt x="477" y="121"/>
                            </a:lnTo>
                            <a:lnTo>
                              <a:pt x="435" y="183"/>
                            </a:lnTo>
                            <a:lnTo>
                              <a:pt x="477" y="249"/>
                            </a:lnTo>
                            <a:lnTo>
                              <a:pt x="433" y="249"/>
                            </a:lnTo>
                            <a:lnTo>
                              <a:pt x="406" y="202"/>
                            </a:lnTo>
                            <a:lnTo>
                              <a:pt x="380" y="249"/>
                            </a:lnTo>
                            <a:lnTo>
                              <a:pt x="341" y="249"/>
                            </a:lnTo>
                            <a:lnTo>
                              <a:pt x="383" y="181"/>
                            </a:lnTo>
                            <a:lnTo>
                              <a:pt x="343" y="121"/>
                            </a:lnTo>
                            <a:close/>
                            <a:moveTo>
                              <a:pt x="275" y="215"/>
                            </a:moveTo>
                            <a:lnTo>
                              <a:pt x="307" y="215"/>
                            </a:lnTo>
                            <a:lnTo>
                              <a:pt x="307" y="249"/>
                            </a:lnTo>
                            <a:lnTo>
                              <a:pt x="275" y="249"/>
                            </a:lnTo>
                            <a:lnTo>
                              <a:pt x="275" y="215"/>
                            </a:lnTo>
                            <a:close/>
                            <a:moveTo>
                              <a:pt x="173" y="163"/>
                            </a:moveTo>
                            <a:lnTo>
                              <a:pt x="199" y="121"/>
                            </a:lnTo>
                            <a:lnTo>
                              <a:pt x="239" y="121"/>
                            </a:lnTo>
                            <a:lnTo>
                              <a:pt x="197" y="183"/>
                            </a:lnTo>
                            <a:lnTo>
                              <a:pt x="239" y="249"/>
                            </a:lnTo>
                            <a:lnTo>
                              <a:pt x="194" y="249"/>
                            </a:lnTo>
                            <a:lnTo>
                              <a:pt x="168" y="202"/>
                            </a:lnTo>
                            <a:lnTo>
                              <a:pt x="142" y="249"/>
                            </a:lnTo>
                            <a:lnTo>
                              <a:pt x="102" y="249"/>
                            </a:lnTo>
                            <a:lnTo>
                              <a:pt x="144" y="181"/>
                            </a:lnTo>
                            <a:lnTo>
                              <a:pt x="102" y="121"/>
                            </a:lnTo>
                            <a:lnTo>
                              <a:pt x="150" y="121"/>
                            </a:lnTo>
                            <a:lnTo>
                              <a:pt x="173" y="163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85" name="Freeform 6">
                        <a:extLst>
                          <a:ext uri="{FF2B5EF4-FFF2-40B4-BE49-F238E27FC236}">
                            <a16:creationId xmlns:a16="http://schemas.microsoft.com/office/drawing/2014/main" id="{03B744AB-4C5C-3E73-C0C8-CA5520B5846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194683"/>
                        <a:ext cx="109538" cy="112712"/>
                      </a:xfrm>
                      <a:custGeom>
                        <a:avLst/>
                        <a:gdLst>
                          <a:gd name="T0" fmla="*/ 152 w 305"/>
                          <a:gd name="T1" fmla="*/ 314 h 315"/>
                          <a:gd name="T2" fmla="*/ 0 w 305"/>
                          <a:gd name="T3" fmla="*/ 314 h 315"/>
                          <a:gd name="T4" fmla="*/ 0 w 305"/>
                          <a:gd name="T5" fmla="*/ 0 h 315"/>
                          <a:gd name="T6" fmla="*/ 304 w 305"/>
                          <a:gd name="T7" fmla="*/ 0 h 315"/>
                          <a:gd name="T8" fmla="*/ 304 w 305"/>
                          <a:gd name="T9" fmla="*/ 314 h 315"/>
                          <a:gd name="T10" fmla="*/ 152 w 305"/>
                          <a:gd name="T11" fmla="*/ 314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5">
                            <a:moveTo>
                              <a:pt x="152" y="314"/>
                            </a:moveTo>
                            <a:lnTo>
                              <a:pt x="0" y="314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4"/>
                            </a:lnTo>
                            <a:lnTo>
                              <a:pt x="152" y="314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86" name="Freeform 7">
                        <a:extLst>
                          <a:ext uri="{FF2B5EF4-FFF2-40B4-BE49-F238E27FC236}">
                            <a16:creationId xmlns:a16="http://schemas.microsoft.com/office/drawing/2014/main" id="{243424E0-128C-DD40-53BB-5E30C046AEC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194683"/>
                        <a:ext cx="295275" cy="112712"/>
                      </a:xfrm>
                      <a:custGeom>
                        <a:avLst/>
                        <a:gdLst>
                          <a:gd name="T0" fmla="*/ 821 w 822"/>
                          <a:gd name="T1" fmla="*/ 314 h 315"/>
                          <a:gd name="T2" fmla="*/ 821 w 822"/>
                          <a:gd name="T3" fmla="*/ 0 h 315"/>
                          <a:gd name="T4" fmla="*/ 0 w 822"/>
                          <a:gd name="T5" fmla="*/ 0 h 315"/>
                          <a:gd name="T6" fmla="*/ 0 w 822"/>
                          <a:gd name="T7" fmla="*/ 314 h 315"/>
                          <a:gd name="T8" fmla="*/ 821 w 822"/>
                          <a:gd name="T9" fmla="*/ 314 h 315"/>
                          <a:gd name="T10" fmla="*/ 582 w 822"/>
                          <a:gd name="T11" fmla="*/ 105 h 315"/>
                          <a:gd name="T12" fmla="*/ 627 w 822"/>
                          <a:gd name="T13" fmla="*/ 105 h 315"/>
                          <a:gd name="T14" fmla="*/ 650 w 822"/>
                          <a:gd name="T15" fmla="*/ 147 h 315"/>
                          <a:gd name="T16" fmla="*/ 676 w 822"/>
                          <a:gd name="T17" fmla="*/ 105 h 315"/>
                          <a:gd name="T18" fmla="*/ 716 w 822"/>
                          <a:gd name="T19" fmla="*/ 105 h 315"/>
                          <a:gd name="T20" fmla="*/ 674 w 822"/>
                          <a:gd name="T21" fmla="*/ 168 h 315"/>
                          <a:gd name="T22" fmla="*/ 716 w 822"/>
                          <a:gd name="T23" fmla="*/ 232 h 315"/>
                          <a:gd name="T24" fmla="*/ 671 w 822"/>
                          <a:gd name="T25" fmla="*/ 232 h 315"/>
                          <a:gd name="T26" fmla="*/ 645 w 822"/>
                          <a:gd name="T27" fmla="*/ 186 h 315"/>
                          <a:gd name="T28" fmla="*/ 619 w 822"/>
                          <a:gd name="T29" fmla="*/ 232 h 315"/>
                          <a:gd name="T30" fmla="*/ 579 w 822"/>
                          <a:gd name="T31" fmla="*/ 232 h 315"/>
                          <a:gd name="T32" fmla="*/ 621 w 822"/>
                          <a:gd name="T33" fmla="*/ 165 h 315"/>
                          <a:gd name="T34" fmla="*/ 582 w 822"/>
                          <a:gd name="T35" fmla="*/ 105 h 315"/>
                          <a:gd name="T36" fmla="*/ 514 w 822"/>
                          <a:gd name="T37" fmla="*/ 199 h 315"/>
                          <a:gd name="T38" fmla="*/ 545 w 822"/>
                          <a:gd name="T39" fmla="*/ 199 h 315"/>
                          <a:gd name="T40" fmla="*/ 545 w 822"/>
                          <a:gd name="T41" fmla="*/ 232 h 315"/>
                          <a:gd name="T42" fmla="*/ 514 w 822"/>
                          <a:gd name="T43" fmla="*/ 232 h 315"/>
                          <a:gd name="T44" fmla="*/ 514 w 822"/>
                          <a:gd name="T45" fmla="*/ 199 h 315"/>
                          <a:gd name="T46" fmla="*/ 343 w 822"/>
                          <a:gd name="T47" fmla="*/ 105 h 315"/>
                          <a:gd name="T48" fmla="*/ 388 w 822"/>
                          <a:gd name="T49" fmla="*/ 105 h 315"/>
                          <a:gd name="T50" fmla="*/ 412 w 822"/>
                          <a:gd name="T51" fmla="*/ 147 h 315"/>
                          <a:gd name="T52" fmla="*/ 438 w 822"/>
                          <a:gd name="T53" fmla="*/ 105 h 315"/>
                          <a:gd name="T54" fmla="*/ 477 w 822"/>
                          <a:gd name="T55" fmla="*/ 105 h 315"/>
                          <a:gd name="T56" fmla="*/ 435 w 822"/>
                          <a:gd name="T57" fmla="*/ 168 h 315"/>
                          <a:gd name="T58" fmla="*/ 477 w 822"/>
                          <a:gd name="T59" fmla="*/ 232 h 315"/>
                          <a:gd name="T60" fmla="*/ 433 w 822"/>
                          <a:gd name="T61" fmla="*/ 232 h 315"/>
                          <a:gd name="T62" fmla="*/ 406 w 822"/>
                          <a:gd name="T63" fmla="*/ 186 h 315"/>
                          <a:gd name="T64" fmla="*/ 380 w 822"/>
                          <a:gd name="T65" fmla="*/ 232 h 315"/>
                          <a:gd name="T66" fmla="*/ 341 w 822"/>
                          <a:gd name="T67" fmla="*/ 232 h 315"/>
                          <a:gd name="T68" fmla="*/ 383 w 822"/>
                          <a:gd name="T69" fmla="*/ 165 h 315"/>
                          <a:gd name="T70" fmla="*/ 343 w 822"/>
                          <a:gd name="T71" fmla="*/ 105 h 315"/>
                          <a:gd name="T72" fmla="*/ 275 w 822"/>
                          <a:gd name="T73" fmla="*/ 199 h 315"/>
                          <a:gd name="T74" fmla="*/ 307 w 822"/>
                          <a:gd name="T75" fmla="*/ 199 h 315"/>
                          <a:gd name="T76" fmla="*/ 307 w 822"/>
                          <a:gd name="T77" fmla="*/ 232 h 315"/>
                          <a:gd name="T78" fmla="*/ 275 w 822"/>
                          <a:gd name="T79" fmla="*/ 232 h 315"/>
                          <a:gd name="T80" fmla="*/ 275 w 822"/>
                          <a:gd name="T81" fmla="*/ 199 h 315"/>
                          <a:gd name="T82" fmla="*/ 173 w 822"/>
                          <a:gd name="T83" fmla="*/ 147 h 315"/>
                          <a:gd name="T84" fmla="*/ 199 w 822"/>
                          <a:gd name="T85" fmla="*/ 105 h 315"/>
                          <a:gd name="T86" fmla="*/ 239 w 822"/>
                          <a:gd name="T87" fmla="*/ 105 h 315"/>
                          <a:gd name="T88" fmla="*/ 197 w 822"/>
                          <a:gd name="T89" fmla="*/ 168 h 315"/>
                          <a:gd name="T90" fmla="*/ 239 w 822"/>
                          <a:gd name="T91" fmla="*/ 232 h 315"/>
                          <a:gd name="T92" fmla="*/ 194 w 822"/>
                          <a:gd name="T93" fmla="*/ 232 h 315"/>
                          <a:gd name="T94" fmla="*/ 168 w 822"/>
                          <a:gd name="T95" fmla="*/ 186 h 315"/>
                          <a:gd name="T96" fmla="*/ 142 w 822"/>
                          <a:gd name="T97" fmla="*/ 232 h 315"/>
                          <a:gd name="T98" fmla="*/ 102 w 822"/>
                          <a:gd name="T99" fmla="*/ 232 h 315"/>
                          <a:gd name="T100" fmla="*/ 144 w 822"/>
                          <a:gd name="T101" fmla="*/ 165 h 315"/>
                          <a:gd name="T102" fmla="*/ 102 w 822"/>
                          <a:gd name="T103" fmla="*/ 105 h 315"/>
                          <a:gd name="T104" fmla="*/ 150 w 822"/>
                          <a:gd name="T105" fmla="*/ 105 h 315"/>
                          <a:gd name="T106" fmla="*/ 173 w 822"/>
                          <a:gd name="T107" fmla="*/ 147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5">
                            <a:moveTo>
                              <a:pt x="821" y="314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4"/>
                            </a:lnTo>
                            <a:lnTo>
                              <a:pt x="821" y="314"/>
                            </a:lnTo>
                            <a:close/>
                            <a:moveTo>
                              <a:pt x="582" y="105"/>
                            </a:moveTo>
                            <a:lnTo>
                              <a:pt x="627" y="105"/>
                            </a:lnTo>
                            <a:lnTo>
                              <a:pt x="650" y="147"/>
                            </a:lnTo>
                            <a:lnTo>
                              <a:pt x="676" y="105"/>
                            </a:lnTo>
                            <a:lnTo>
                              <a:pt x="716" y="105"/>
                            </a:lnTo>
                            <a:lnTo>
                              <a:pt x="674" y="168"/>
                            </a:lnTo>
                            <a:lnTo>
                              <a:pt x="716" y="232"/>
                            </a:lnTo>
                            <a:lnTo>
                              <a:pt x="671" y="232"/>
                            </a:lnTo>
                            <a:lnTo>
                              <a:pt x="645" y="186"/>
                            </a:lnTo>
                            <a:lnTo>
                              <a:pt x="619" y="232"/>
                            </a:lnTo>
                            <a:lnTo>
                              <a:pt x="579" y="232"/>
                            </a:lnTo>
                            <a:lnTo>
                              <a:pt x="621" y="165"/>
                            </a:lnTo>
                            <a:lnTo>
                              <a:pt x="582" y="105"/>
                            </a:lnTo>
                            <a:close/>
                            <a:moveTo>
                              <a:pt x="514" y="199"/>
                            </a:moveTo>
                            <a:lnTo>
                              <a:pt x="545" y="199"/>
                            </a:lnTo>
                            <a:lnTo>
                              <a:pt x="545" y="232"/>
                            </a:lnTo>
                            <a:lnTo>
                              <a:pt x="514" y="232"/>
                            </a:lnTo>
                            <a:lnTo>
                              <a:pt x="514" y="199"/>
                            </a:lnTo>
                            <a:close/>
                            <a:moveTo>
                              <a:pt x="343" y="105"/>
                            </a:moveTo>
                            <a:lnTo>
                              <a:pt x="388" y="105"/>
                            </a:lnTo>
                            <a:lnTo>
                              <a:pt x="412" y="147"/>
                            </a:lnTo>
                            <a:lnTo>
                              <a:pt x="438" y="105"/>
                            </a:lnTo>
                            <a:lnTo>
                              <a:pt x="477" y="105"/>
                            </a:lnTo>
                            <a:lnTo>
                              <a:pt x="435" y="168"/>
                            </a:lnTo>
                            <a:lnTo>
                              <a:pt x="477" y="232"/>
                            </a:lnTo>
                            <a:lnTo>
                              <a:pt x="433" y="232"/>
                            </a:lnTo>
                            <a:lnTo>
                              <a:pt x="406" y="186"/>
                            </a:lnTo>
                            <a:lnTo>
                              <a:pt x="380" y="232"/>
                            </a:lnTo>
                            <a:lnTo>
                              <a:pt x="341" y="232"/>
                            </a:lnTo>
                            <a:lnTo>
                              <a:pt x="383" y="165"/>
                            </a:lnTo>
                            <a:lnTo>
                              <a:pt x="343" y="105"/>
                            </a:lnTo>
                            <a:close/>
                            <a:moveTo>
                              <a:pt x="275" y="199"/>
                            </a:moveTo>
                            <a:lnTo>
                              <a:pt x="307" y="199"/>
                            </a:lnTo>
                            <a:lnTo>
                              <a:pt x="307" y="232"/>
                            </a:lnTo>
                            <a:lnTo>
                              <a:pt x="275" y="232"/>
                            </a:lnTo>
                            <a:lnTo>
                              <a:pt x="275" y="199"/>
                            </a:lnTo>
                            <a:close/>
                            <a:moveTo>
                              <a:pt x="173" y="147"/>
                            </a:moveTo>
                            <a:lnTo>
                              <a:pt x="199" y="105"/>
                            </a:lnTo>
                            <a:lnTo>
                              <a:pt x="239" y="105"/>
                            </a:lnTo>
                            <a:lnTo>
                              <a:pt x="197" y="168"/>
                            </a:lnTo>
                            <a:lnTo>
                              <a:pt x="239" y="232"/>
                            </a:lnTo>
                            <a:lnTo>
                              <a:pt x="194" y="232"/>
                            </a:lnTo>
                            <a:lnTo>
                              <a:pt x="168" y="186"/>
                            </a:lnTo>
                            <a:lnTo>
                              <a:pt x="142" y="232"/>
                            </a:lnTo>
                            <a:lnTo>
                              <a:pt x="102" y="232"/>
                            </a:lnTo>
                            <a:lnTo>
                              <a:pt x="144" y="165"/>
                            </a:lnTo>
                            <a:lnTo>
                              <a:pt x="102" y="105"/>
                            </a:lnTo>
                            <a:lnTo>
                              <a:pt x="150" y="105"/>
                            </a:lnTo>
                            <a:lnTo>
                              <a:pt x="173" y="147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87" name="Freeform 8">
                        <a:extLst>
                          <a:ext uri="{FF2B5EF4-FFF2-40B4-BE49-F238E27FC236}">
                            <a16:creationId xmlns:a16="http://schemas.microsoft.com/office/drawing/2014/main" id="{66DA3F61-2379-BE72-9BA5-B1C69D327E7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355020"/>
                        <a:ext cx="295275" cy="114300"/>
                      </a:xfrm>
                      <a:custGeom>
                        <a:avLst/>
                        <a:gdLst>
                          <a:gd name="T0" fmla="*/ 821 w 822"/>
                          <a:gd name="T1" fmla="*/ 315 h 316"/>
                          <a:gd name="T2" fmla="*/ 821 w 822"/>
                          <a:gd name="T3" fmla="*/ 0 h 316"/>
                          <a:gd name="T4" fmla="*/ 0 w 822"/>
                          <a:gd name="T5" fmla="*/ 0 h 316"/>
                          <a:gd name="T6" fmla="*/ 0 w 822"/>
                          <a:gd name="T7" fmla="*/ 315 h 316"/>
                          <a:gd name="T8" fmla="*/ 821 w 822"/>
                          <a:gd name="T9" fmla="*/ 315 h 316"/>
                          <a:gd name="T10" fmla="*/ 582 w 822"/>
                          <a:gd name="T11" fmla="*/ 89 h 316"/>
                          <a:gd name="T12" fmla="*/ 627 w 822"/>
                          <a:gd name="T13" fmla="*/ 89 h 316"/>
                          <a:gd name="T14" fmla="*/ 650 w 822"/>
                          <a:gd name="T15" fmla="*/ 131 h 316"/>
                          <a:gd name="T16" fmla="*/ 676 w 822"/>
                          <a:gd name="T17" fmla="*/ 89 h 316"/>
                          <a:gd name="T18" fmla="*/ 716 w 822"/>
                          <a:gd name="T19" fmla="*/ 89 h 316"/>
                          <a:gd name="T20" fmla="*/ 674 w 822"/>
                          <a:gd name="T21" fmla="*/ 152 h 316"/>
                          <a:gd name="T22" fmla="*/ 716 w 822"/>
                          <a:gd name="T23" fmla="*/ 218 h 316"/>
                          <a:gd name="T24" fmla="*/ 671 w 822"/>
                          <a:gd name="T25" fmla="*/ 218 h 316"/>
                          <a:gd name="T26" fmla="*/ 645 w 822"/>
                          <a:gd name="T27" fmla="*/ 170 h 316"/>
                          <a:gd name="T28" fmla="*/ 619 w 822"/>
                          <a:gd name="T29" fmla="*/ 218 h 316"/>
                          <a:gd name="T30" fmla="*/ 579 w 822"/>
                          <a:gd name="T31" fmla="*/ 218 h 316"/>
                          <a:gd name="T32" fmla="*/ 621 w 822"/>
                          <a:gd name="T33" fmla="*/ 149 h 316"/>
                          <a:gd name="T34" fmla="*/ 582 w 822"/>
                          <a:gd name="T35" fmla="*/ 89 h 316"/>
                          <a:gd name="T36" fmla="*/ 514 w 822"/>
                          <a:gd name="T37" fmla="*/ 184 h 316"/>
                          <a:gd name="T38" fmla="*/ 545 w 822"/>
                          <a:gd name="T39" fmla="*/ 184 h 316"/>
                          <a:gd name="T40" fmla="*/ 545 w 822"/>
                          <a:gd name="T41" fmla="*/ 218 h 316"/>
                          <a:gd name="T42" fmla="*/ 514 w 822"/>
                          <a:gd name="T43" fmla="*/ 218 h 316"/>
                          <a:gd name="T44" fmla="*/ 514 w 822"/>
                          <a:gd name="T45" fmla="*/ 184 h 316"/>
                          <a:gd name="T46" fmla="*/ 343 w 822"/>
                          <a:gd name="T47" fmla="*/ 89 h 316"/>
                          <a:gd name="T48" fmla="*/ 388 w 822"/>
                          <a:gd name="T49" fmla="*/ 89 h 316"/>
                          <a:gd name="T50" fmla="*/ 412 w 822"/>
                          <a:gd name="T51" fmla="*/ 131 h 316"/>
                          <a:gd name="T52" fmla="*/ 438 w 822"/>
                          <a:gd name="T53" fmla="*/ 89 h 316"/>
                          <a:gd name="T54" fmla="*/ 477 w 822"/>
                          <a:gd name="T55" fmla="*/ 89 h 316"/>
                          <a:gd name="T56" fmla="*/ 435 w 822"/>
                          <a:gd name="T57" fmla="*/ 152 h 316"/>
                          <a:gd name="T58" fmla="*/ 477 w 822"/>
                          <a:gd name="T59" fmla="*/ 218 h 316"/>
                          <a:gd name="T60" fmla="*/ 433 w 822"/>
                          <a:gd name="T61" fmla="*/ 218 h 316"/>
                          <a:gd name="T62" fmla="*/ 406 w 822"/>
                          <a:gd name="T63" fmla="*/ 170 h 316"/>
                          <a:gd name="T64" fmla="*/ 380 w 822"/>
                          <a:gd name="T65" fmla="*/ 218 h 316"/>
                          <a:gd name="T66" fmla="*/ 341 w 822"/>
                          <a:gd name="T67" fmla="*/ 218 h 316"/>
                          <a:gd name="T68" fmla="*/ 383 w 822"/>
                          <a:gd name="T69" fmla="*/ 149 h 316"/>
                          <a:gd name="T70" fmla="*/ 343 w 822"/>
                          <a:gd name="T71" fmla="*/ 89 h 316"/>
                          <a:gd name="T72" fmla="*/ 275 w 822"/>
                          <a:gd name="T73" fmla="*/ 184 h 316"/>
                          <a:gd name="T74" fmla="*/ 307 w 822"/>
                          <a:gd name="T75" fmla="*/ 184 h 316"/>
                          <a:gd name="T76" fmla="*/ 307 w 822"/>
                          <a:gd name="T77" fmla="*/ 218 h 316"/>
                          <a:gd name="T78" fmla="*/ 275 w 822"/>
                          <a:gd name="T79" fmla="*/ 218 h 316"/>
                          <a:gd name="T80" fmla="*/ 275 w 822"/>
                          <a:gd name="T81" fmla="*/ 184 h 316"/>
                          <a:gd name="T82" fmla="*/ 173 w 822"/>
                          <a:gd name="T83" fmla="*/ 131 h 316"/>
                          <a:gd name="T84" fmla="*/ 199 w 822"/>
                          <a:gd name="T85" fmla="*/ 89 h 316"/>
                          <a:gd name="T86" fmla="*/ 239 w 822"/>
                          <a:gd name="T87" fmla="*/ 89 h 316"/>
                          <a:gd name="T88" fmla="*/ 197 w 822"/>
                          <a:gd name="T89" fmla="*/ 152 h 316"/>
                          <a:gd name="T90" fmla="*/ 239 w 822"/>
                          <a:gd name="T91" fmla="*/ 218 h 316"/>
                          <a:gd name="T92" fmla="*/ 194 w 822"/>
                          <a:gd name="T93" fmla="*/ 218 h 316"/>
                          <a:gd name="T94" fmla="*/ 168 w 822"/>
                          <a:gd name="T95" fmla="*/ 170 h 316"/>
                          <a:gd name="T96" fmla="*/ 142 w 822"/>
                          <a:gd name="T97" fmla="*/ 218 h 316"/>
                          <a:gd name="T98" fmla="*/ 102 w 822"/>
                          <a:gd name="T99" fmla="*/ 218 h 316"/>
                          <a:gd name="T100" fmla="*/ 144 w 822"/>
                          <a:gd name="T101" fmla="*/ 149 h 316"/>
                          <a:gd name="T102" fmla="*/ 102 w 822"/>
                          <a:gd name="T103" fmla="*/ 89 h 316"/>
                          <a:gd name="T104" fmla="*/ 150 w 822"/>
                          <a:gd name="T105" fmla="*/ 89 h 316"/>
                          <a:gd name="T106" fmla="*/ 173 w 822"/>
                          <a:gd name="T107" fmla="*/ 131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6">
                            <a:moveTo>
                              <a:pt x="821" y="315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5"/>
                            </a:lnTo>
                            <a:lnTo>
                              <a:pt x="821" y="315"/>
                            </a:lnTo>
                            <a:close/>
                            <a:moveTo>
                              <a:pt x="582" y="89"/>
                            </a:moveTo>
                            <a:lnTo>
                              <a:pt x="627" y="89"/>
                            </a:lnTo>
                            <a:lnTo>
                              <a:pt x="650" y="131"/>
                            </a:lnTo>
                            <a:lnTo>
                              <a:pt x="676" y="89"/>
                            </a:lnTo>
                            <a:lnTo>
                              <a:pt x="716" y="89"/>
                            </a:lnTo>
                            <a:lnTo>
                              <a:pt x="674" y="152"/>
                            </a:lnTo>
                            <a:lnTo>
                              <a:pt x="716" y="218"/>
                            </a:lnTo>
                            <a:lnTo>
                              <a:pt x="671" y="218"/>
                            </a:lnTo>
                            <a:lnTo>
                              <a:pt x="645" y="170"/>
                            </a:lnTo>
                            <a:lnTo>
                              <a:pt x="619" y="218"/>
                            </a:lnTo>
                            <a:lnTo>
                              <a:pt x="579" y="218"/>
                            </a:lnTo>
                            <a:lnTo>
                              <a:pt x="621" y="149"/>
                            </a:lnTo>
                            <a:lnTo>
                              <a:pt x="582" y="89"/>
                            </a:lnTo>
                            <a:close/>
                            <a:moveTo>
                              <a:pt x="514" y="184"/>
                            </a:moveTo>
                            <a:lnTo>
                              <a:pt x="545" y="184"/>
                            </a:lnTo>
                            <a:lnTo>
                              <a:pt x="545" y="218"/>
                            </a:lnTo>
                            <a:lnTo>
                              <a:pt x="514" y="218"/>
                            </a:lnTo>
                            <a:lnTo>
                              <a:pt x="514" y="184"/>
                            </a:lnTo>
                            <a:close/>
                            <a:moveTo>
                              <a:pt x="343" y="89"/>
                            </a:moveTo>
                            <a:lnTo>
                              <a:pt x="388" y="89"/>
                            </a:lnTo>
                            <a:lnTo>
                              <a:pt x="412" y="131"/>
                            </a:lnTo>
                            <a:lnTo>
                              <a:pt x="438" y="89"/>
                            </a:lnTo>
                            <a:lnTo>
                              <a:pt x="477" y="89"/>
                            </a:lnTo>
                            <a:lnTo>
                              <a:pt x="435" y="152"/>
                            </a:lnTo>
                            <a:lnTo>
                              <a:pt x="477" y="218"/>
                            </a:lnTo>
                            <a:lnTo>
                              <a:pt x="433" y="218"/>
                            </a:lnTo>
                            <a:lnTo>
                              <a:pt x="406" y="170"/>
                            </a:lnTo>
                            <a:lnTo>
                              <a:pt x="380" y="218"/>
                            </a:lnTo>
                            <a:lnTo>
                              <a:pt x="341" y="218"/>
                            </a:lnTo>
                            <a:lnTo>
                              <a:pt x="383" y="149"/>
                            </a:lnTo>
                            <a:lnTo>
                              <a:pt x="343" y="89"/>
                            </a:lnTo>
                            <a:close/>
                            <a:moveTo>
                              <a:pt x="275" y="184"/>
                            </a:moveTo>
                            <a:lnTo>
                              <a:pt x="307" y="184"/>
                            </a:lnTo>
                            <a:lnTo>
                              <a:pt x="307" y="218"/>
                            </a:lnTo>
                            <a:lnTo>
                              <a:pt x="275" y="218"/>
                            </a:lnTo>
                            <a:lnTo>
                              <a:pt x="275" y="184"/>
                            </a:lnTo>
                            <a:close/>
                            <a:moveTo>
                              <a:pt x="173" y="131"/>
                            </a:moveTo>
                            <a:lnTo>
                              <a:pt x="199" y="89"/>
                            </a:lnTo>
                            <a:lnTo>
                              <a:pt x="239" y="89"/>
                            </a:lnTo>
                            <a:lnTo>
                              <a:pt x="197" y="152"/>
                            </a:lnTo>
                            <a:lnTo>
                              <a:pt x="239" y="218"/>
                            </a:lnTo>
                            <a:lnTo>
                              <a:pt x="194" y="218"/>
                            </a:lnTo>
                            <a:lnTo>
                              <a:pt x="168" y="170"/>
                            </a:lnTo>
                            <a:lnTo>
                              <a:pt x="142" y="218"/>
                            </a:lnTo>
                            <a:lnTo>
                              <a:pt x="102" y="218"/>
                            </a:lnTo>
                            <a:lnTo>
                              <a:pt x="144" y="149"/>
                            </a:lnTo>
                            <a:lnTo>
                              <a:pt x="102" y="89"/>
                            </a:lnTo>
                            <a:lnTo>
                              <a:pt x="150" y="89"/>
                            </a:lnTo>
                            <a:lnTo>
                              <a:pt x="173" y="131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88" name="Freeform 9">
                        <a:extLst>
                          <a:ext uri="{FF2B5EF4-FFF2-40B4-BE49-F238E27FC236}">
                            <a16:creationId xmlns:a16="http://schemas.microsoft.com/office/drawing/2014/main" id="{7E9A8DD7-D15B-2620-6209-4B1B58905A8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355020"/>
                        <a:ext cx="109538" cy="114300"/>
                      </a:xfrm>
                      <a:custGeom>
                        <a:avLst/>
                        <a:gdLst>
                          <a:gd name="T0" fmla="*/ 152 w 305"/>
                          <a:gd name="T1" fmla="*/ 315 h 316"/>
                          <a:gd name="T2" fmla="*/ 0 w 305"/>
                          <a:gd name="T3" fmla="*/ 315 h 316"/>
                          <a:gd name="T4" fmla="*/ 0 w 305"/>
                          <a:gd name="T5" fmla="*/ 0 h 316"/>
                          <a:gd name="T6" fmla="*/ 304 w 305"/>
                          <a:gd name="T7" fmla="*/ 0 h 316"/>
                          <a:gd name="T8" fmla="*/ 304 w 305"/>
                          <a:gd name="T9" fmla="*/ 315 h 316"/>
                          <a:gd name="T10" fmla="*/ 152 w 305"/>
                          <a:gd name="T11" fmla="*/ 315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6">
                            <a:moveTo>
                              <a:pt x="152" y="315"/>
                            </a:moveTo>
                            <a:lnTo>
                              <a:pt x="0" y="315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5"/>
                            </a:lnTo>
                            <a:lnTo>
                              <a:pt x="152" y="315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80" name="Rectangle 279">
                    <a:extLst>
                      <a:ext uri="{FF2B5EF4-FFF2-40B4-BE49-F238E27FC236}">
                        <a16:creationId xmlns:a16="http://schemas.microsoft.com/office/drawing/2014/main" id="{0E6F13A3-A515-E3F5-7CA2-2C9EEF202BD1}"/>
                      </a:ext>
                    </a:extLst>
                  </p:cNvPr>
                  <p:cNvSpPr/>
                  <p:nvPr/>
                </p:nvSpPr>
                <p:spPr>
                  <a:xfrm>
                    <a:off x="10011110" y="3210783"/>
                    <a:ext cx="863192" cy="21544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Route Table</a:t>
                    </a:r>
                  </a:p>
                </p:txBody>
              </p:sp>
            </p:grpSp>
            <p:grpSp>
              <p:nvGrpSpPr>
                <p:cNvPr id="274" name="Group 273">
                  <a:extLst>
                    <a:ext uri="{FF2B5EF4-FFF2-40B4-BE49-F238E27FC236}">
                      <a16:creationId xmlns:a16="http://schemas.microsoft.com/office/drawing/2014/main" id="{878DE50A-85DF-51D3-8AFA-B1EBD32633E3}"/>
                    </a:ext>
                  </a:extLst>
                </p:cNvPr>
                <p:cNvGrpSpPr/>
                <p:nvPr/>
              </p:nvGrpSpPr>
              <p:grpSpPr>
                <a:xfrm>
                  <a:off x="7746101" y="2188802"/>
                  <a:ext cx="663602" cy="968154"/>
                  <a:chOff x="3674869" y="4320417"/>
                  <a:chExt cx="663602" cy="968154"/>
                </a:xfrm>
              </p:grpSpPr>
              <p:grpSp>
                <p:nvGrpSpPr>
                  <p:cNvPr id="275" name="Group 274">
                    <a:extLst>
                      <a:ext uri="{FF2B5EF4-FFF2-40B4-BE49-F238E27FC236}">
                        <a16:creationId xmlns:a16="http://schemas.microsoft.com/office/drawing/2014/main" id="{21EAA4F6-9B3B-E73E-FEAC-76B23283EF08}"/>
                      </a:ext>
                    </a:extLst>
                  </p:cNvPr>
                  <p:cNvGrpSpPr/>
                  <p:nvPr/>
                </p:nvGrpSpPr>
                <p:grpSpPr>
                  <a:xfrm>
                    <a:off x="3680635" y="4320417"/>
                    <a:ext cx="582945" cy="635162"/>
                    <a:chOff x="11128158" y="2882206"/>
                    <a:chExt cx="582945" cy="635162"/>
                  </a:xfrm>
                </p:grpSpPr>
                <p:sp>
                  <p:nvSpPr>
                    <p:cNvPr id="277" name="Rectangle 276">
                      <a:extLst>
                        <a:ext uri="{FF2B5EF4-FFF2-40B4-BE49-F238E27FC236}">
                          <a16:creationId xmlns:a16="http://schemas.microsoft.com/office/drawing/2014/main" id="{F89E4A51-C046-1065-6491-53A86A3B0F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28158" y="2882206"/>
                      <a:ext cx="582945" cy="63516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sp>
                  <p:nvSpPr>
                    <p:cNvPr id="278" name="Freeform 28">
                      <a:extLst>
                        <a:ext uri="{FF2B5EF4-FFF2-40B4-BE49-F238E27FC236}">
                          <a16:creationId xmlns:a16="http://schemas.microsoft.com/office/drawing/2014/main" id="{58C6C0B2-712D-171A-575D-5396B2D9C2C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41003" y="2951107"/>
                      <a:ext cx="359515" cy="478917"/>
                    </a:xfrm>
                    <a:custGeom>
                      <a:avLst/>
                      <a:gdLst>
                        <a:gd name="T0" fmla="*/ 603 w 1207"/>
                        <a:gd name="T1" fmla="*/ 0 h 1610"/>
                        <a:gd name="T2" fmla="*/ 0 w 1207"/>
                        <a:gd name="T3" fmla="*/ 260 h 1610"/>
                        <a:gd name="T4" fmla="*/ 0 w 1207"/>
                        <a:gd name="T5" fmla="*/ 834 h 1610"/>
                        <a:gd name="T6" fmla="*/ 0 w 1207"/>
                        <a:gd name="T7" fmla="*/ 834 h 1610"/>
                        <a:gd name="T8" fmla="*/ 603 w 1207"/>
                        <a:gd name="T9" fmla="*/ 1609 h 1610"/>
                        <a:gd name="T10" fmla="*/ 1206 w 1207"/>
                        <a:gd name="T11" fmla="*/ 834 h 1610"/>
                        <a:gd name="T12" fmla="*/ 1206 w 1207"/>
                        <a:gd name="T13" fmla="*/ 834 h 1610"/>
                        <a:gd name="T14" fmla="*/ 1206 w 1207"/>
                        <a:gd name="T15" fmla="*/ 260 h 1610"/>
                        <a:gd name="T16" fmla="*/ 603 w 1207"/>
                        <a:gd name="T17" fmla="*/ 0 h 1610"/>
                        <a:gd name="T18" fmla="*/ 702 w 1207"/>
                        <a:gd name="T19" fmla="*/ 1051 h 1610"/>
                        <a:gd name="T20" fmla="*/ 267 w 1207"/>
                        <a:gd name="T21" fmla="*/ 1051 h 1610"/>
                        <a:gd name="T22" fmla="*/ 267 w 1207"/>
                        <a:gd name="T23" fmla="*/ 990 h 1610"/>
                        <a:gd name="T24" fmla="*/ 702 w 1207"/>
                        <a:gd name="T25" fmla="*/ 990 h 1610"/>
                        <a:gd name="T26" fmla="*/ 702 w 1207"/>
                        <a:gd name="T27" fmla="*/ 1051 h 1610"/>
                        <a:gd name="T28" fmla="*/ 702 w 1207"/>
                        <a:gd name="T29" fmla="*/ 816 h 1610"/>
                        <a:gd name="T30" fmla="*/ 267 w 1207"/>
                        <a:gd name="T31" fmla="*/ 816 h 1610"/>
                        <a:gd name="T32" fmla="*/ 267 w 1207"/>
                        <a:gd name="T33" fmla="*/ 756 h 1610"/>
                        <a:gd name="T34" fmla="*/ 702 w 1207"/>
                        <a:gd name="T35" fmla="*/ 756 h 1610"/>
                        <a:gd name="T36" fmla="*/ 702 w 1207"/>
                        <a:gd name="T37" fmla="*/ 816 h 1610"/>
                        <a:gd name="T38" fmla="*/ 702 w 1207"/>
                        <a:gd name="T39" fmla="*/ 567 h 1610"/>
                        <a:gd name="T40" fmla="*/ 267 w 1207"/>
                        <a:gd name="T41" fmla="*/ 567 h 1610"/>
                        <a:gd name="T42" fmla="*/ 267 w 1207"/>
                        <a:gd name="T43" fmla="*/ 506 h 1610"/>
                        <a:gd name="T44" fmla="*/ 702 w 1207"/>
                        <a:gd name="T45" fmla="*/ 506 h 1610"/>
                        <a:gd name="T46" fmla="*/ 702 w 1207"/>
                        <a:gd name="T47" fmla="*/ 567 h 1610"/>
                        <a:gd name="T48" fmla="*/ 964 w 1207"/>
                        <a:gd name="T49" fmla="*/ 967 h 1610"/>
                        <a:gd name="T50" fmla="*/ 860 w 1207"/>
                        <a:gd name="T51" fmla="*/ 1072 h 1610"/>
                        <a:gd name="T52" fmla="*/ 791 w 1207"/>
                        <a:gd name="T53" fmla="*/ 1004 h 1610"/>
                        <a:gd name="T54" fmla="*/ 791 w 1207"/>
                        <a:gd name="T55" fmla="*/ 975 h 1610"/>
                        <a:gd name="T56" fmla="*/ 820 w 1207"/>
                        <a:gd name="T57" fmla="*/ 975 h 1610"/>
                        <a:gd name="T58" fmla="*/ 860 w 1207"/>
                        <a:gd name="T59" fmla="*/ 1014 h 1610"/>
                        <a:gd name="T60" fmla="*/ 938 w 1207"/>
                        <a:gd name="T61" fmla="*/ 935 h 1610"/>
                        <a:gd name="T62" fmla="*/ 967 w 1207"/>
                        <a:gd name="T63" fmla="*/ 935 h 1610"/>
                        <a:gd name="T64" fmla="*/ 964 w 1207"/>
                        <a:gd name="T65" fmla="*/ 967 h 1610"/>
                        <a:gd name="T66" fmla="*/ 815 w 1207"/>
                        <a:gd name="T67" fmla="*/ 732 h 1610"/>
                        <a:gd name="T68" fmla="*/ 815 w 1207"/>
                        <a:gd name="T69" fmla="*/ 703 h 1610"/>
                        <a:gd name="T70" fmla="*/ 844 w 1207"/>
                        <a:gd name="T71" fmla="*/ 703 h 1610"/>
                        <a:gd name="T72" fmla="*/ 886 w 1207"/>
                        <a:gd name="T73" fmla="*/ 745 h 1610"/>
                        <a:gd name="T74" fmla="*/ 928 w 1207"/>
                        <a:gd name="T75" fmla="*/ 703 h 1610"/>
                        <a:gd name="T76" fmla="*/ 957 w 1207"/>
                        <a:gd name="T77" fmla="*/ 703 h 1610"/>
                        <a:gd name="T78" fmla="*/ 957 w 1207"/>
                        <a:gd name="T79" fmla="*/ 732 h 1610"/>
                        <a:gd name="T80" fmla="*/ 915 w 1207"/>
                        <a:gd name="T81" fmla="*/ 774 h 1610"/>
                        <a:gd name="T82" fmla="*/ 957 w 1207"/>
                        <a:gd name="T83" fmla="*/ 816 h 1610"/>
                        <a:gd name="T84" fmla="*/ 957 w 1207"/>
                        <a:gd name="T85" fmla="*/ 845 h 1610"/>
                        <a:gd name="T86" fmla="*/ 943 w 1207"/>
                        <a:gd name="T87" fmla="*/ 850 h 1610"/>
                        <a:gd name="T88" fmla="*/ 930 w 1207"/>
                        <a:gd name="T89" fmla="*/ 845 h 1610"/>
                        <a:gd name="T90" fmla="*/ 888 w 1207"/>
                        <a:gd name="T91" fmla="*/ 803 h 1610"/>
                        <a:gd name="T92" fmla="*/ 846 w 1207"/>
                        <a:gd name="T93" fmla="*/ 845 h 1610"/>
                        <a:gd name="T94" fmla="*/ 833 w 1207"/>
                        <a:gd name="T95" fmla="*/ 850 h 1610"/>
                        <a:gd name="T96" fmla="*/ 820 w 1207"/>
                        <a:gd name="T97" fmla="*/ 845 h 1610"/>
                        <a:gd name="T98" fmla="*/ 820 w 1207"/>
                        <a:gd name="T99" fmla="*/ 816 h 1610"/>
                        <a:gd name="T100" fmla="*/ 862 w 1207"/>
                        <a:gd name="T101" fmla="*/ 774 h 1610"/>
                        <a:gd name="T102" fmla="*/ 815 w 1207"/>
                        <a:gd name="T103" fmla="*/ 732 h 1610"/>
                        <a:gd name="T104" fmla="*/ 970 w 1207"/>
                        <a:gd name="T105" fmla="*/ 501 h 1610"/>
                        <a:gd name="T106" fmla="*/ 865 w 1207"/>
                        <a:gd name="T107" fmla="*/ 606 h 1610"/>
                        <a:gd name="T108" fmla="*/ 797 w 1207"/>
                        <a:gd name="T109" fmla="*/ 538 h 1610"/>
                        <a:gd name="T110" fmla="*/ 797 w 1207"/>
                        <a:gd name="T111" fmla="*/ 509 h 1610"/>
                        <a:gd name="T112" fmla="*/ 825 w 1207"/>
                        <a:gd name="T113" fmla="*/ 509 h 1610"/>
                        <a:gd name="T114" fmla="*/ 865 w 1207"/>
                        <a:gd name="T115" fmla="*/ 548 h 1610"/>
                        <a:gd name="T116" fmla="*/ 943 w 1207"/>
                        <a:gd name="T117" fmla="*/ 470 h 1610"/>
                        <a:gd name="T118" fmla="*/ 972 w 1207"/>
                        <a:gd name="T119" fmla="*/ 470 h 1610"/>
                        <a:gd name="T120" fmla="*/ 970 w 1207"/>
                        <a:gd name="T121" fmla="*/ 501 h 16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</a:cxnLst>
                      <a:rect l="0" t="0" r="r" b="b"/>
                      <a:pathLst>
                        <a:path w="1207" h="1610">
                          <a:moveTo>
                            <a:pt x="603" y="0"/>
                          </a:moveTo>
                          <a:lnTo>
                            <a:pt x="0" y="260"/>
                          </a:lnTo>
                          <a:lnTo>
                            <a:pt x="0" y="834"/>
                          </a:lnTo>
                          <a:lnTo>
                            <a:pt x="0" y="834"/>
                          </a:lnTo>
                          <a:cubicBezTo>
                            <a:pt x="18" y="1153"/>
                            <a:pt x="251" y="1433"/>
                            <a:pt x="603" y="1609"/>
                          </a:cubicBezTo>
                          <a:cubicBezTo>
                            <a:pt x="954" y="1433"/>
                            <a:pt x="1187" y="1153"/>
                            <a:pt x="1206" y="834"/>
                          </a:cubicBezTo>
                          <a:lnTo>
                            <a:pt x="1206" y="834"/>
                          </a:lnTo>
                          <a:lnTo>
                            <a:pt x="1206" y="260"/>
                          </a:lnTo>
                          <a:lnTo>
                            <a:pt x="603" y="0"/>
                          </a:lnTo>
                          <a:close/>
                          <a:moveTo>
                            <a:pt x="702" y="1051"/>
                          </a:moveTo>
                          <a:lnTo>
                            <a:pt x="267" y="1051"/>
                          </a:lnTo>
                          <a:lnTo>
                            <a:pt x="267" y="990"/>
                          </a:lnTo>
                          <a:lnTo>
                            <a:pt x="702" y="990"/>
                          </a:lnTo>
                          <a:lnTo>
                            <a:pt x="702" y="1051"/>
                          </a:lnTo>
                          <a:close/>
                          <a:moveTo>
                            <a:pt x="702" y="816"/>
                          </a:moveTo>
                          <a:lnTo>
                            <a:pt x="267" y="816"/>
                          </a:lnTo>
                          <a:lnTo>
                            <a:pt x="267" y="756"/>
                          </a:lnTo>
                          <a:lnTo>
                            <a:pt x="702" y="756"/>
                          </a:lnTo>
                          <a:lnTo>
                            <a:pt x="702" y="816"/>
                          </a:lnTo>
                          <a:close/>
                          <a:moveTo>
                            <a:pt x="702" y="567"/>
                          </a:moveTo>
                          <a:lnTo>
                            <a:pt x="267" y="567"/>
                          </a:lnTo>
                          <a:lnTo>
                            <a:pt x="267" y="506"/>
                          </a:lnTo>
                          <a:lnTo>
                            <a:pt x="702" y="506"/>
                          </a:lnTo>
                          <a:lnTo>
                            <a:pt x="702" y="567"/>
                          </a:lnTo>
                          <a:close/>
                          <a:moveTo>
                            <a:pt x="964" y="967"/>
                          </a:moveTo>
                          <a:lnTo>
                            <a:pt x="860" y="1072"/>
                          </a:lnTo>
                          <a:lnTo>
                            <a:pt x="791" y="1004"/>
                          </a:lnTo>
                          <a:cubicBezTo>
                            <a:pt x="784" y="996"/>
                            <a:pt x="783" y="983"/>
                            <a:pt x="791" y="975"/>
                          </a:cubicBezTo>
                          <a:cubicBezTo>
                            <a:pt x="798" y="967"/>
                            <a:pt x="812" y="967"/>
                            <a:pt x="820" y="975"/>
                          </a:cubicBezTo>
                          <a:lnTo>
                            <a:pt x="860" y="1014"/>
                          </a:lnTo>
                          <a:lnTo>
                            <a:pt x="938" y="935"/>
                          </a:lnTo>
                          <a:cubicBezTo>
                            <a:pt x="946" y="928"/>
                            <a:pt x="959" y="928"/>
                            <a:pt x="967" y="935"/>
                          </a:cubicBezTo>
                          <a:cubicBezTo>
                            <a:pt x="972" y="946"/>
                            <a:pt x="972" y="959"/>
                            <a:pt x="964" y="967"/>
                          </a:cubicBezTo>
                          <a:close/>
                          <a:moveTo>
                            <a:pt x="815" y="732"/>
                          </a:moveTo>
                          <a:cubicBezTo>
                            <a:pt x="807" y="724"/>
                            <a:pt x="807" y="711"/>
                            <a:pt x="815" y="703"/>
                          </a:cubicBezTo>
                          <a:cubicBezTo>
                            <a:pt x="823" y="695"/>
                            <a:pt x="836" y="695"/>
                            <a:pt x="844" y="703"/>
                          </a:cubicBezTo>
                          <a:lnTo>
                            <a:pt x="886" y="745"/>
                          </a:lnTo>
                          <a:lnTo>
                            <a:pt x="928" y="703"/>
                          </a:lnTo>
                          <a:cubicBezTo>
                            <a:pt x="936" y="695"/>
                            <a:pt x="949" y="695"/>
                            <a:pt x="957" y="703"/>
                          </a:cubicBezTo>
                          <a:cubicBezTo>
                            <a:pt x="964" y="711"/>
                            <a:pt x="964" y="724"/>
                            <a:pt x="957" y="732"/>
                          </a:cubicBezTo>
                          <a:lnTo>
                            <a:pt x="915" y="774"/>
                          </a:lnTo>
                          <a:lnTo>
                            <a:pt x="957" y="816"/>
                          </a:lnTo>
                          <a:cubicBezTo>
                            <a:pt x="964" y="824"/>
                            <a:pt x="964" y="837"/>
                            <a:pt x="957" y="845"/>
                          </a:cubicBezTo>
                          <a:cubicBezTo>
                            <a:pt x="954" y="847"/>
                            <a:pt x="948" y="850"/>
                            <a:pt x="943" y="850"/>
                          </a:cubicBezTo>
                          <a:cubicBezTo>
                            <a:pt x="937" y="850"/>
                            <a:pt x="933" y="847"/>
                            <a:pt x="930" y="845"/>
                          </a:cubicBezTo>
                          <a:lnTo>
                            <a:pt x="888" y="803"/>
                          </a:lnTo>
                          <a:lnTo>
                            <a:pt x="846" y="845"/>
                          </a:lnTo>
                          <a:cubicBezTo>
                            <a:pt x="844" y="847"/>
                            <a:pt x="838" y="850"/>
                            <a:pt x="833" y="850"/>
                          </a:cubicBezTo>
                          <a:cubicBezTo>
                            <a:pt x="827" y="850"/>
                            <a:pt x="823" y="847"/>
                            <a:pt x="820" y="845"/>
                          </a:cubicBezTo>
                          <a:cubicBezTo>
                            <a:pt x="812" y="837"/>
                            <a:pt x="812" y="824"/>
                            <a:pt x="820" y="816"/>
                          </a:cubicBezTo>
                          <a:lnTo>
                            <a:pt x="862" y="774"/>
                          </a:lnTo>
                          <a:lnTo>
                            <a:pt x="815" y="732"/>
                          </a:lnTo>
                          <a:close/>
                          <a:moveTo>
                            <a:pt x="970" y="501"/>
                          </a:moveTo>
                          <a:lnTo>
                            <a:pt x="865" y="606"/>
                          </a:lnTo>
                          <a:lnTo>
                            <a:pt x="797" y="538"/>
                          </a:lnTo>
                          <a:cubicBezTo>
                            <a:pt x="789" y="530"/>
                            <a:pt x="789" y="517"/>
                            <a:pt x="797" y="509"/>
                          </a:cubicBezTo>
                          <a:cubicBezTo>
                            <a:pt x="805" y="501"/>
                            <a:pt x="818" y="501"/>
                            <a:pt x="825" y="509"/>
                          </a:cubicBezTo>
                          <a:lnTo>
                            <a:pt x="865" y="548"/>
                          </a:lnTo>
                          <a:lnTo>
                            <a:pt x="943" y="470"/>
                          </a:lnTo>
                          <a:cubicBezTo>
                            <a:pt x="951" y="462"/>
                            <a:pt x="964" y="462"/>
                            <a:pt x="972" y="470"/>
                          </a:cubicBezTo>
                          <a:cubicBezTo>
                            <a:pt x="978" y="480"/>
                            <a:pt x="978" y="493"/>
                            <a:pt x="970" y="501"/>
                          </a:cubicBezTo>
                          <a:close/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276" name="Rectangle 275">
                    <a:extLst>
                      <a:ext uri="{FF2B5EF4-FFF2-40B4-BE49-F238E27FC236}">
                        <a16:creationId xmlns:a16="http://schemas.microsoft.com/office/drawing/2014/main" id="{A653CA7F-D707-92A1-CD99-21DD4D43F825}"/>
                      </a:ext>
                    </a:extLst>
                  </p:cNvPr>
                  <p:cNvSpPr/>
                  <p:nvPr/>
                </p:nvSpPr>
                <p:spPr>
                  <a:xfrm>
                    <a:off x="3674869" y="4929414"/>
                    <a:ext cx="663602" cy="35915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Security Lists</a:t>
                    </a:r>
                  </a:p>
                </p:txBody>
              </p:sp>
            </p:grpSp>
          </p:grpSp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id="{1B89E40D-4528-0EA1-D352-9CD6FB762196}"/>
                  </a:ext>
                </a:extLst>
              </p:cNvPr>
              <p:cNvGrpSpPr/>
              <p:nvPr/>
            </p:nvGrpSpPr>
            <p:grpSpPr>
              <a:xfrm>
                <a:off x="6465293" y="3630577"/>
                <a:ext cx="1665481" cy="1741144"/>
                <a:chOff x="7241951" y="1415812"/>
                <a:chExt cx="1665481" cy="1741144"/>
              </a:xfrm>
            </p:grpSpPr>
            <p:grpSp>
              <p:nvGrpSpPr>
                <p:cNvPr id="249" name="Group 248">
                  <a:extLst>
                    <a:ext uri="{FF2B5EF4-FFF2-40B4-BE49-F238E27FC236}">
                      <a16:creationId xmlns:a16="http://schemas.microsoft.com/office/drawing/2014/main" id="{8959D7C2-430E-8230-BD79-35C85774F7C1}"/>
                    </a:ext>
                  </a:extLst>
                </p:cNvPr>
                <p:cNvGrpSpPr/>
                <p:nvPr/>
              </p:nvGrpSpPr>
              <p:grpSpPr>
                <a:xfrm>
                  <a:off x="7241951" y="1415812"/>
                  <a:ext cx="805942" cy="936024"/>
                  <a:chOff x="3595167" y="1468849"/>
                  <a:chExt cx="805942" cy="936024"/>
                </a:xfrm>
              </p:grpSpPr>
              <p:grpSp>
                <p:nvGrpSpPr>
                  <p:cNvPr id="266" name="Group 265">
                    <a:extLst>
                      <a:ext uri="{FF2B5EF4-FFF2-40B4-BE49-F238E27FC236}">
                        <a16:creationId xmlns:a16="http://schemas.microsoft.com/office/drawing/2014/main" id="{C5500048-A0F6-097C-B179-54FF74EDA9C5}"/>
                      </a:ext>
                    </a:extLst>
                  </p:cNvPr>
                  <p:cNvGrpSpPr/>
                  <p:nvPr/>
                </p:nvGrpSpPr>
                <p:grpSpPr>
                  <a:xfrm>
                    <a:off x="3716745" y="1468849"/>
                    <a:ext cx="582945" cy="635162"/>
                    <a:chOff x="3716745" y="1758788"/>
                    <a:chExt cx="582945" cy="635162"/>
                  </a:xfrm>
                </p:grpSpPr>
                <p:sp>
                  <p:nvSpPr>
                    <p:cNvPr id="268" name="Rectangle 267">
                      <a:extLst>
                        <a:ext uri="{FF2B5EF4-FFF2-40B4-BE49-F238E27FC236}">
                          <a16:creationId xmlns:a16="http://schemas.microsoft.com/office/drawing/2014/main" id="{27323DEF-1678-1727-0950-074E037927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16745" y="1758788"/>
                      <a:ext cx="582945" cy="63516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grpSp>
                  <p:nvGrpSpPr>
                    <p:cNvPr id="269" name="Group 268">
                      <a:extLst>
                        <a:ext uri="{FF2B5EF4-FFF2-40B4-BE49-F238E27FC236}">
                          <a16:creationId xmlns:a16="http://schemas.microsoft.com/office/drawing/2014/main" id="{11728765-A2C1-F4B8-9CD3-980BA8E86A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95657" y="1844483"/>
                      <a:ext cx="425120" cy="464483"/>
                      <a:chOff x="5838825" y="2987675"/>
                      <a:chExt cx="514350" cy="561975"/>
                    </a:xfrm>
                  </p:grpSpPr>
                  <p:sp>
                    <p:nvSpPr>
                      <p:cNvPr id="270" name="Freeform 39">
                        <a:extLst>
                          <a:ext uri="{FF2B5EF4-FFF2-40B4-BE49-F238E27FC236}">
                            <a16:creationId xmlns:a16="http://schemas.microsoft.com/office/drawing/2014/main" id="{9B4D2040-3419-BB9B-B8EB-B2BB4BAA1AB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05525" y="3278188"/>
                        <a:ext cx="125413" cy="130175"/>
                      </a:xfrm>
                      <a:custGeom>
                        <a:avLst/>
                        <a:gdLst>
                          <a:gd name="T0" fmla="*/ 236 w 349"/>
                          <a:gd name="T1" fmla="*/ 81 h 360"/>
                          <a:gd name="T2" fmla="*/ 236 w 349"/>
                          <a:gd name="T3" fmla="*/ 0 h 360"/>
                          <a:gd name="T4" fmla="*/ 113 w 349"/>
                          <a:gd name="T5" fmla="*/ 0 h 360"/>
                          <a:gd name="T6" fmla="*/ 113 w 349"/>
                          <a:gd name="T7" fmla="*/ 81 h 360"/>
                          <a:gd name="T8" fmla="*/ 81 w 349"/>
                          <a:gd name="T9" fmla="*/ 113 h 360"/>
                          <a:gd name="T10" fmla="*/ 0 w 349"/>
                          <a:gd name="T11" fmla="*/ 113 h 360"/>
                          <a:gd name="T12" fmla="*/ 0 w 349"/>
                          <a:gd name="T13" fmla="*/ 359 h 360"/>
                          <a:gd name="T14" fmla="*/ 236 w 349"/>
                          <a:gd name="T15" fmla="*/ 359 h 360"/>
                          <a:gd name="T16" fmla="*/ 236 w 349"/>
                          <a:gd name="T17" fmla="*/ 278 h 360"/>
                          <a:gd name="T18" fmla="*/ 267 w 349"/>
                          <a:gd name="T19" fmla="*/ 246 h 360"/>
                          <a:gd name="T20" fmla="*/ 348 w 349"/>
                          <a:gd name="T21" fmla="*/ 246 h 360"/>
                          <a:gd name="T22" fmla="*/ 348 w 349"/>
                          <a:gd name="T23" fmla="*/ 115 h 360"/>
                          <a:gd name="T24" fmla="*/ 267 w 349"/>
                          <a:gd name="T25" fmla="*/ 115 h 360"/>
                          <a:gd name="T26" fmla="*/ 236 w 349"/>
                          <a:gd name="T27" fmla="*/ 81 h 36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349" h="360">
                            <a:moveTo>
                              <a:pt x="236" y="81"/>
                            </a:moveTo>
                            <a:lnTo>
                              <a:pt x="236" y="0"/>
                            </a:lnTo>
                            <a:lnTo>
                              <a:pt x="113" y="0"/>
                            </a:lnTo>
                            <a:lnTo>
                              <a:pt x="113" y="81"/>
                            </a:lnTo>
                            <a:cubicBezTo>
                              <a:pt x="113" y="99"/>
                              <a:pt x="97" y="113"/>
                              <a:pt x="81" y="113"/>
                            </a:cubicBezTo>
                            <a:lnTo>
                              <a:pt x="0" y="113"/>
                            </a:lnTo>
                            <a:lnTo>
                              <a:pt x="0" y="359"/>
                            </a:lnTo>
                            <a:lnTo>
                              <a:pt x="236" y="359"/>
                            </a:lnTo>
                            <a:lnTo>
                              <a:pt x="236" y="278"/>
                            </a:lnTo>
                            <a:cubicBezTo>
                              <a:pt x="236" y="259"/>
                              <a:pt x="251" y="246"/>
                              <a:pt x="267" y="246"/>
                            </a:cubicBezTo>
                            <a:lnTo>
                              <a:pt x="348" y="246"/>
                            </a:lnTo>
                            <a:lnTo>
                              <a:pt x="348" y="115"/>
                            </a:lnTo>
                            <a:lnTo>
                              <a:pt x="267" y="115"/>
                            </a:lnTo>
                            <a:cubicBezTo>
                              <a:pt x="251" y="113"/>
                              <a:pt x="236" y="99"/>
                              <a:pt x="236" y="81"/>
                            </a:cubicBez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71" name="Freeform 40">
                        <a:extLst>
                          <a:ext uri="{FF2B5EF4-FFF2-40B4-BE49-F238E27FC236}">
                            <a16:creationId xmlns:a16="http://schemas.microsoft.com/office/drawing/2014/main" id="{C023265E-829D-0342-3F7A-7222B8E4756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838825" y="2987675"/>
                        <a:ext cx="514350" cy="561975"/>
                      </a:xfrm>
                      <a:custGeom>
                        <a:avLst/>
                        <a:gdLst>
                          <a:gd name="T0" fmla="*/ 79 w 1430"/>
                          <a:gd name="T1" fmla="*/ 0 h 1563"/>
                          <a:gd name="T2" fmla="*/ 0 w 1430"/>
                          <a:gd name="T3" fmla="*/ 1484 h 1563"/>
                          <a:gd name="T4" fmla="*/ 1350 w 1430"/>
                          <a:gd name="T5" fmla="*/ 1562 h 1563"/>
                          <a:gd name="T6" fmla="*/ 1429 w 1430"/>
                          <a:gd name="T7" fmla="*/ 79 h 1563"/>
                          <a:gd name="T8" fmla="*/ 1245 w 1430"/>
                          <a:gd name="T9" fmla="*/ 886 h 1563"/>
                          <a:gd name="T10" fmla="*/ 1133 w 1430"/>
                          <a:gd name="T11" fmla="*/ 918 h 1563"/>
                          <a:gd name="T12" fmla="*/ 1214 w 1430"/>
                          <a:gd name="T13" fmla="*/ 1049 h 1563"/>
                          <a:gd name="T14" fmla="*/ 1245 w 1430"/>
                          <a:gd name="T15" fmla="*/ 1287 h 1563"/>
                          <a:gd name="T16" fmla="*/ 1007 w 1430"/>
                          <a:gd name="T17" fmla="*/ 1319 h 1563"/>
                          <a:gd name="T18" fmla="*/ 975 w 1430"/>
                          <a:gd name="T19" fmla="*/ 1206 h 1563"/>
                          <a:gd name="T20" fmla="*/ 695 w 1430"/>
                          <a:gd name="T21" fmla="*/ 915 h 1563"/>
                          <a:gd name="T22" fmla="*/ 582 w 1430"/>
                          <a:gd name="T23" fmla="*/ 883 h 1563"/>
                          <a:gd name="T24" fmla="*/ 459 w 1430"/>
                          <a:gd name="T25" fmla="*/ 802 h 1563"/>
                          <a:gd name="T26" fmla="*/ 427 w 1430"/>
                          <a:gd name="T27" fmla="*/ 915 h 1563"/>
                          <a:gd name="T28" fmla="*/ 346 w 1430"/>
                          <a:gd name="T29" fmla="*/ 1046 h 1563"/>
                          <a:gd name="T30" fmla="*/ 459 w 1430"/>
                          <a:gd name="T31" fmla="*/ 1077 h 1563"/>
                          <a:gd name="T32" fmla="*/ 427 w 1430"/>
                          <a:gd name="T33" fmla="*/ 1316 h 1563"/>
                          <a:gd name="T34" fmla="*/ 189 w 1430"/>
                          <a:gd name="T35" fmla="*/ 1285 h 1563"/>
                          <a:gd name="T36" fmla="*/ 220 w 1430"/>
                          <a:gd name="T37" fmla="*/ 1051 h 1563"/>
                          <a:gd name="T38" fmla="*/ 302 w 1430"/>
                          <a:gd name="T39" fmla="*/ 920 h 1563"/>
                          <a:gd name="T40" fmla="*/ 189 w 1430"/>
                          <a:gd name="T41" fmla="*/ 889 h 1563"/>
                          <a:gd name="T42" fmla="*/ 220 w 1430"/>
                          <a:gd name="T43" fmla="*/ 650 h 1563"/>
                          <a:gd name="T44" fmla="*/ 459 w 1430"/>
                          <a:gd name="T45" fmla="*/ 682 h 1563"/>
                          <a:gd name="T46" fmla="*/ 582 w 1430"/>
                          <a:gd name="T47" fmla="*/ 763 h 1563"/>
                          <a:gd name="T48" fmla="*/ 614 w 1430"/>
                          <a:gd name="T49" fmla="*/ 650 h 1563"/>
                          <a:gd name="T50" fmla="*/ 695 w 1430"/>
                          <a:gd name="T51" fmla="*/ 519 h 1563"/>
                          <a:gd name="T52" fmla="*/ 582 w 1430"/>
                          <a:gd name="T53" fmla="*/ 488 h 1563"/>
                          <a:gd name="T54" fmla="*/ 614 w 1430"/>
                          <a:gd name="T55" fmla="*/ 249 h 1563"/>
                          <a:gd name="T56" fmla="*/ 852 w 1430"/>
                          <a:gd name="T57" fmla="*/ 280 h 1563"/>
                          <a:gd name="T58" fmla="*/ 821 w 1430"/>
                          <a:gd name="T59" fmla="*/ 519 h 1563"/>
                          <a:gd name="T60" fmla="*/ 739 w 1430"/>
                          <a:gd name="T61" fmla="*/ 650 h 1563"/>
                          <a:gd name="T62" fmla="*/ 852 w 1430"/>
                          <a:gd name="T63" fmla="*/ 682 h 1563"/>
                          <a:gd name="T64" fmla="*/ 975 w 1430"/>
                          <a:gd name="T65" fmla="*/ 763 h 1563"/>
                          <a:gd name="T66" fmla="*/ 1007 w 1430"/>
                          <a:gd name="T67" fmla="*/ 650 h 1563"/>
                          <a:gd name="T68" fmla="*/ 1245 w 1430"/>
                          <a:gd name="T69" fmla="*/ 682 h 156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</a:cxnLst>
                        <a:rect l="0" t="0" r="r" b="b"/>
                        <a:pathLst>
                          <a:path w="1430" h="1563">
                            <a:moveTo>
                              <a:pt x="1350" y="0"/>
                            </a:moveTo>
                            <a:lnTo>
                              <a:pt x="79" y="0"/>
                            </a:lnTo>
                            <a:cubicBezTo>
                              <a:pt x="34" y="0"/>
                              <a:pt x="0" y="34"/>
                              <a:pt x="0" y="79"/>
                            </a:cubicBezTo>
                            <a:lnTo>
                              <a:pt x="0" y="1484"/>
                            </a:lnTo>
                            <a:cubicBezTo>
                              <a:pt x="0" y="1528"/>
                              <a:pt x="34" y="1562"/>
                              <a:pt x="79" y="1562"/>
                            </a:cubicBezTo>
                            <a:lnTo>
                              <a:pt x="1350" y="1562"/>
                            </a:lnTo>
                            <a:cubicBezTo>
                              <a:pt x="1395" y="1562"/>
                              <a:pt x="1429" y="1528"/>
                              <a:pt x="1429" y="1484"/>
                            </a:cubicBezTo>
                            <a:lnTo>
                              <a:pt x="1429" y="79"/>
                            </a:lnTo>
                            <a:cubicBezTo>
                              <a:pt x="1429" y="37"/>
                              <a:pt x="1395" y="0"/>
                              <a:pt x="1350" y="0"/>
                            </a:cubicBezTo>
                            <a:close/>
                            <a:moveTo>
                              <a:pt x="1245" y="886"/>
                            </a:moveTo>
                            <a:cubicBezTo>
                              <a:pt x="1245" y="904"/>
                              <a:pt x="1230" y="918"/>
                              <a:pt x="1214" y="918"/>
                            </a:cubicBezTo>
                            <a:lnTo>
                              <a:pt x="1133" y="918"/>
                            </a:lnTo>
                            <a:lnTo>
                              <a:pt x="1133" y="1049"/>
                            </a:lnTo>
                            <a:lnTo>
                              <a:pt x="1214" y="1049"/>
                            </a:lnTo>
                            <a:cubicBezTo>
                              <a:pt x="1232" y="1049"/>
                              <a:pt x="1245" y="1064"/>
                              <a:pt x="1245" y="1080"/>
                            </a:cubicBezTo>
                            <a:lnTo>
                              <a:pt x="1245" y="1287"/>
                            </a:lnTo>
                            <a:cubicBezTo>
                              <a:pt x="1245" y="1306"/>
                              <a:pt x="1230" y="1319"/>
                              <a:pt x="1214" y="1319"/>
                            </a:cubicBezTo>
                            <a:lnTo>
                              <a:pt x="1007" y="1319"/>
                            </a:lnTo>
                            <a:cubicBezTo>
                              <a:pt x="988" y="1319"/>
                              <a:pt x="975" y="1303"/>
                              <a:pt x="975" y="1287"/>
                            </a:cubicBezTo>
                            <a:lnTo>
                              <a:pt x="975" y="1206"/>
                            </a:lnTo>
                            <a:lnTo>
                              <a:pt x="695" y="1206"/>
                            </a:lnTo>
                            <a:lnTo>
                              <a:pt x="695" y="915"/>
                            </a:lnTo>
                            <a:lnTo>
                              <a:pt x="614" y="915"/>
                            </a:lnTo>
                            <a:cubicBezTo>
                              <a:pt x="595" y="915"/>
                              <a:pt x="582" y="899"/>
                              <a:pt x="582" y="883"/>
                            </a:cubicBezTo>
                            <a:lnTo>
                              <a:pt x="582" y="802"/>
                            </a:lnTo>
                            <a:lnTo>
                              <a:pt x="459" y="802"/>
                            </a:lnTo>
                            <a:lnTo>
                              <a:pt x="459" y="883"/>
                            </a:lnTo>
                            <a:cubicBezTo>
                              <a:pt x="459" y="902"/>
                              <a:pt x="443" y="915"/>
                              <a:pt x="427" y="915"/>
                            </a:cubicBezTo>
                            <a:lnTo>
                              <a:pt x="346" y="915"/>
                            </a:lnTo>
                            <a:lnTo>
                              <a:pt x="346" y="1046"/>
                            </a:lnTo>
                            <a:lnTo>
                              <a:pt x="427" y="1046"/>
                            </a:lnTo>
                            <a:cubicBezTo>
                              <a:pt x="446" y="1046"/>
                              <a:pt x="459" y="1062"/>
                              <a:pt x="459" y="1077"/>
                            </a:cubicBezTo>
                            <a:lnTo>
                              <a:pt x="459" y="1285"/>
                            </a:lnTo>
                            <a:cubicBezTo>
                              <a:pt x="459" y="1303"/>
                              <a:pt x="443" y="1316"/>
                              <a:pt x="427" y="1316"/>
                            </a:cubicBezTo>
                            <a:lnTo>
                              <a:pt x="220" y="1316"/>
                            </a:lnTo>
                            <a:cubicBezTo>
                              <a:pt x="202" y="1316"/>
                              <a:pt x="189" y="1300"/>
                              <a:pt x="189" y="1285"/>
                            </a:cubicBezTo>
                            <a:lnTo>
                              <a:pt x="189" y="1083"/>
                            </a:lnTo>
                            <a:cubicBezTo>
                              <a:pt x="189" y="1064"/>
                              <a:pt x="205" y="1051"/>
                              <a:pt x="220" y="1051"/>
                            </a:cubicBezTo>
                            <a:lnTo>
                              <a:pt x="302" y="1051"/>
                            </a:lnTo>
                            <a:lnTo>
                              <a:pt x="302" y="920"/>
                            </a:lnTo>
                            <a:lnTo>
                              <a:pt x="220" y="920"/>
                            </a:lnTo>
                            <a:cubicBezTo>
                              <a:pt x="202" y="920"/>
                              <a:pt x="189" y="904"/>
                              <a:pt x="189" y="889"/>
                            </a:cubicBezTo>
                            <a:lnTo>
                              <a:pt x="189" y="682"/>
                            </a:lnTo>
                            <a:cubicBezTo>
                              <a:pt x="189" y="663"/>
                              <a:pt x="205" y="650"/>
                              <a:pt x="220" y="650"/>
                            </a:cubicBezTo>
                            <a:lnTo>
                              <a:pt x="427" y="650"/>
                            </a:lnTo>
                            <a:cubicBezTo>
                              <a:pt x="446" y="650"/>
                              <a:pt x="459" y="666"/>
                              <a:pt x="459" y="682"/>
                            </a:cubicBezTo>
                            <a:lnTo>
                              <a:pt x="459" y="763"/>
                            </a:lnTo>
                            <a:lnTo>
                              <a:pt x="582" y="763"/>
                            </a:lnTo>
                            <a:lnTo>
                              <a:pt x="582" y="682"/>
                            </a:lnTo>
                            <a:cubicBezTo>
                              <a:pt x="582" y="663"/>
                              <a:pt x="598" y="650"/>
                              <a:pt x="614" y="650"/>
                            </a:cubicBezTo>
                            <a:lnTo>
                              <a:pt x="695" y="650"/>
                            </a:lnTo>
                            <a:lnTo>
                              <a:pt x="695" y="519"/>
                            </a:lnTo>
                            <a:lnTo>
                              <a:pt x="614" y="519"/>
                            </a:lnTo>
                            <a:cubicBezTo>
                              <a:pt x="595" y="519"/>
                              <a:pt x="582" y="503"/>
                              <a:pt x="582" y="488"/>
                            </a:cubicBezTo>
                            <a:lnTo>
                              <a:pt x="582" y="280"/>
                            </a:lnTo>
                            <a:cubicBezTo>
                              <a:pt x="582" y="262"/>
                              <a:pt x="598" y="249"/>
                              <a:pt x="614" y="249"/>
                            </a:cubicBezTo>
                            <a:lnTo>
                              <a:pt x="821" y="249"/>
                            </a:lnTo>
                            <a:cubicBezTo>
                              <a:pt x="839" y="249"/>
                              <a:pt x="852" y="265"/>
                              <a:pt x="852" y="280"/>
                            </a:cubicBezTo>
                            <a:lnTo>
                              <a:pt x="852" y="488"/>
                            </a:lnTo>
                            <a:cubicBezTo>
                              <a:pt x="852" y="506"/>
                              <a:pt x="836" y="519"/>
                              <a:pt x="821" y="519"/>
                            </a:cubicBezTo>
                            <a:lnTo>
                              <a:pt x="739" y="519"/>
                            </a:lnTo>
                            <a:lnTo>
                              <a:pt x="739" y="650"/>
                            </a:lnTo>
                            <a:lnTo>
                              <a:pt x="821" y="650"/>
                            </a:lnTo>
                            <a:cubicBezTo>
                              <a:pt x="839" y="650"/>
                              <a:pt x="852" y="666"/>
                              <a:pt x="852" y="682"/>
                            </a:cubicBezTo>
                            <a:lnTo>
                              <a:pt x="852" y="763"/>
                            </a:lnTo>
                            <a:lnTo>
                              <a:pt x="975" y="763"/>
                            </a:lnTo>
                            <a:lnTo>
                              <a:pt x="975" y="682"/>
                            </a:lnTo>
                            <a:cubicBezTo>
                              <a:pt x="975" y="663"/>
                              <a:pt x="991" y="650"/>
                              <a:pt x="1007" y="650"/>
                            </a:cubicBezTo>
                            <a:lnTo>
                              <a:pt x="1214" y="650"/>
                            </a:lnTo>
                            <a:cubicBezTo>
                              <a:pt x="1232" y="650"/>
                              <a:pt x="1245" y="666"/>
                              <a:pt x="1245" y="682"/>
                            </a:cubicBezTo>
                            <a:lnTo>
                              <a:pt x="1245" y="886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67" name="Rectangle 266">
                    <a:extLst>
                      <a:ext uri="{FF2B5EF4-FFF2-40B4-BE49-F238E27FC236}">
                        <a16:creationId xmlns:a16="http://schemas.microsoft.com/office/drawing/2014/main" id="{75BE729E-433B-6D85-B623-51FBEC5273D1}"/>
                      </a:ext>
                    </a:extLst>
                  </p:cNvPr>
                  <p:cNvSpPr/>
                  <p:nvPr/>
                </p:nvSpPr>
                <p:spPr>
                  <a:xfrm>
                    <a:off x="3595167" y="2066319"/>
                    <a:ext cx="805942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Database Systems</a:t>
                    </a:r>
                  </a:p>
                </p:txBody>
              </p:sp>
            </p:grpSp>
            <p:grpSp>
              <p:nvGrpSpPr>
                <p:cNvPr id="250" name="Group 249">
                  <a:extLst>
                    <a:ext uri="{FF2B5EF4-FFF2-40B4-BE49-F238E27FC236}">
                      <a16:creationId xmlns:a16="http://schemas.microsoft.com/office/drawing/2014/main" id="{445B1AFB-FA2C-B5B3-D8DC-9B26432A690B}"/>
                    </a:ext>
                  </a:extLst>
                </p:cNvPr>
                <p:cNvGrpSpPr/>
                <p:nvPr/>
              </p:nvGrpSpPr>
              <p:grpSpPr>
                <a:xfrm>
                  <a:off x="8044240" y="1441449"/>
                  <a:ext cx="863192" cy="801008"/>
                  <a:chOff x="10011110" y="2625219"/>
                  <a:chExt cx="863192" cy="801008"/>
                </a:xfrm>
              </p:grpSpPr>
              <p:grpSp>
                <p:nvGrpSpPr>
                  <p:cNvPr id="256" name="Group 255">
                    <a:extLst>
                      <a:ext uri="{FF2B5EF4-FFF2-40B4-BE49-F238E27FC236}">
                        <a16:creationId xmlns:a16="http://schemas.microsoft.com/office/drawing/2014/main" id="{E19C633C-1D11-669C-B9F0-0C5254380513}"/>
                      </a:ext>
                    </a:extLst>
                  </p:cNvPr>
                  <p:cNvGrpSpPr/>
                  <p:nvPr/>
                </p:nvGrpSpPr>
                <p:grpSpPr>
                  <a:xfrm>
                    <a:off x="10131618" y="2625219"/>
                    <a:ext cx="582945" cy="546202"/>
                    <a:chOff x="10131618" y="2882206"/>
                    <a:chExt cx="582945" cy="546202"/>
                  </a:xfrm>
                </p:grpSpPr>
                <p:sp>
                  <p:nvSpPr>
                    <p:cNvPr id="258" name="Rectangle 257">
                      <a:extLst>
                        <a:ext uri="{FF2B5EF4-FFF2-40B4-BE49-F238E27FC236}">
                          <a16:creationId xmlns:a16="http://schemas.microsoft.com/office/drawing/2014/main" id="{5723900C-CA18-76A8-75CD-741718678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31618" y="2882206"/>
                      <a:ext cx="582945" cy="54620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grpSp>
                  <p:nvGrpSpPr>
                    <p:cNvPr id="259" name="Group 258">
                      <a:extLst>
                        <a:ext uri="{FF2B5EF4-FFF2-40B4-BE49-F238E27FC236}">
                          <a16:creationId xmlns:a16="http://schemas.microsoft.com/office/drawing/2014/main" id="{1ACE9C62-FF0F-887C-9E79-334F262FBAE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244335" y="2981585"/>
                      <a:ext cx="363452" cy="358203"/>
                      <a:chOff x="5998087" y="3035933"/>
                      <a:chExt cx="439738" cy="433387"/>
                    </a:xfrm>
                  </p:grpSpPr>
                  <p:sp>
                    <p:nvSpPr>
                      <p:cNvPr id="260" name="Freeform 4">
                        <a:extLst>
                          <a:ext uri="{FF2B5EF4-FFF2-40B4-BE49-F238E27FC236}">
                            <a16:creationId xmlns:a16="http://schemas.microsoft.com/office/drawing/2014/main" id="{98AF0037-E986-1A30-1631-3788636BFD6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035933"/>
                        <a:ext cx="109538" cy="114300"/>
                      </a:xfrm>
                      <a:custGeom>
                        <a:avLst/>
                        <a:gdLst>
                          <a:gd name="T0" fmla="*/ 152 w 305"/>
                          <a:gd name="T1" fmla="*/ 315 h 316"/>
                          <a:gd name="T2" fmla="*/ 0 w 305"/>
                          <a:gd name="T3" fmla="*/ 315 h 316"/>
                          <a:gd name="T4" fmla="*/ 0 w 305"/>
                          <a:gd name="T5" fmla="*/ 0 h 316"/>
                          <a:gd name="T6" fmla="*/ 304 w 305"/>
                          <a:gd name="T7" fmla="*/ 0 h 316"/>
                          <a:gd name="T8" fmla="*/ 304 w 305"/>
                          <a:gd name="T9" fmla="*/ 315 h 316"/>
                          <a:gd name="T10" fmla="*/ 152 w 305"/>
                          <a:gd name="T11" fmla="*/ 315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6">
                            <a:moveTo>
                              <a:pt x="152" y="315"/>
                            </a:moveTo>
                            <a:lnTo>
                              <a:pt x="0" y="315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5"/>
                            </a:lnTo>
                            <a:lnTo>
                              <a:pt x="152" y="315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61" name="Freeform 5">
                        <a:extLst>
                          <a:ext uri="{FF2B5EF4-FFF2-40B4-BE49-F238E27FC236}">
                            <a16:creationId xmlns:a16="http://schemas.microsoft.com/office/drawing/2014/main" id="{C0192DD2-2CED-2648-FF1C-DE308EA534C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035933"/>
                        <a:ext cx="295275" cy="114300"/>
                      </a:xfrm>
                      <a:custGeom>
                        <a:avLst/>
                        <a:gdLst>
                          <a:gd name="T0" fmla="*/ 821 w 822"/>
                          <a:gd name="T1" fmla="*/ 315 h 316"/>
                          <a:gd name="T2" fmla="*/ 821 w 822"/>
                          <a:gd name="T3" fmla="*/ 0 h 316"/>
                          <a:gd name="T4" fmla="*/ 0 w 822"/>
                          <a:gd name="T5" fmla="*/ 0 h 316"/>
                          <a:gd name="T6" fmla="*/ 0 w 822"/>
                          <a:gd name="T7" fmla="*/ 315 h 316"/>
                          <a:gd name="T8" fmla="*/ 821 w 822"/>
                          <a:gd name="T9" fmla="*/ 315 h 316"/>
                          <a:gd name="T10" fmla="*/ 582 w 822"/>
                          <a:gd name="T11" fmla="*/ 121 h 316"/>
                          <a:gd name="T12" fmla="*/ 627 w 822"/>
                          <a:gd name="T13" fmla="*/ 121 h 316"/>
                          <a:gd name="T14" fmla="*/ 650 w 822"/>
                          <a:gd name="T15" fmla="*/ 163 h 316"/>
                          <a:gd name="T16" fmla="*/ 676 w 822"/>
                          <a:gd name="T17" fmla="*/ 121 h 316"/>
                          <a:gd name="T18" fmla="*/ 716 w 822"/>
                          <a:gd name="T19" fmla="*/ 121 h 316"/>
                          <a:gd name="T20" fmla="*/ 674 w 822"/>
                          <a:gd name="T21" fmla="*/ 183 h 316"/>
                          <a:gd name="T22" fmla="*/ 716 w 822"/>
                          <a:gd name="T23" fmla="*/ 249 h 316"/>
                          <a:gd name="T24" fmla="*/ 671 w 822"/>
                          <a:gd name="T25" fmla="*/ 249 h 316"/>
                          <a:gd name="T26" fmla="*/ 645 w 822"/>
                          <a:gd name="T27" fmla="*/ 202 h 316"/>
                          <a:gd name="T28" fmla="*/ 619 w 822"/>
                          <a:gd name="T29" fmla="*/ 249 h 316"/>
                          <a:gd name="T30" fmla="*/ 579 w 822"/>
                          <a:gd name="T31" fmla="*/ 249 h 316"/>
                          <a:gd name="T32" fmla="*/ 621 w 822"/>
                          <a:gd name="T33" fmla="*/ 181 h 316"/>
                          <a:gd name="T34" fmla="*/ 582 w 822"/>
                          <a:gd name="T35" fmla="*/ 121 h 316"/>
                          <a:gd name="T36" fmla="*/ 514 w 822"/>
                          <a:gd name="T37" fmla="*/ 215 h 316"/>
                          <a:gd name="T38" fmla="*/ 545 w 822"/>
                          <a:gd name="T39" fmla="*/ 215 h 316"/>
                          <a:gd name="T40" fmla="*/ 545 w 822"/>
                          <a:gd name="T41" fmla="*/ 249 h 316"/>
                          <a:gd name="T42" fmla="*/ 514 w 822"/>
                          <a:gd name="T43" fmla="*/ 249 h 316"/>
                          <a:gd name="T44" fmla="*/ 514 w 822"/>
                          <a:gd name="T45" fmla="*/ 215 h 316"/>
                          <a:gd name="T46" fmla="*/ 343 w 822"/>
                          <a:gd name="T47" fmla="*/ 121 h 316"/>
                          <a:gd name="T48" fmla="*/ 388 w 822"/>
                          <a:gd name="T49" fmla="*/ 121 h 316"/>
                          <a:gd name="T50" fmla="*/ 412 w 822"/>
                          <a:gd name="T51" fmla="*/ 163 h 316"/>
                          <a:gd name="T52" fmla="*/ 438 w 822"/>
                          <a:gd name="T53" fmla="*/ 121 h 316"/>
                          <a:gd name="T54" fmla="*/ 477 w 822"/>
                          <a:gd name="T55" fmla="*/ 121 h 316"/>
                          <a:gd name="T56" fmla="*/ 435 w 822"/>
                          <a:gd name="T57" fmla="*/ 183 h 316"/>
                          <a:gd name="T58" fmla="*/ 477 w 822"/>
                          <a:gd name="T59" fmla="*/ 249 h 316"/>
                          <a:gd name="T60" fmla="*/ 433 w 822"/>
                          <a:gd name="T61" fmla="*/ 249 h 316"/>
                          <a:gd name="T62" fmla="*/ 406 w 822"/>
                          <a:gd name="T63" fmla="*/ 202 h 316"/>
                          <a:gd name="T64" fmla="*/ 380 w 822"/>
                          <a:gd name="T65" fmla="*/ 249 h 316"/>
                          <a:gd name="T66" fmla="*/ 341 w 822"/>
                          <a:gd name="T67" fmla="*/ 249 h 316"/>
                          <a:gd name="T68" fmla="*/ 383 w 822"/>
                          <a:gd name="T69" fmla="*/ 181 h 316"/>
                          <a:gd name="T70" fmla="*/ 343 w 822"/>
                          <a:gd name="T71" fmla="*/ 121 h 316"/>
                          <a:gd name="T72" fmla="*/ 275 w 822"/>
                          <a:gd name="T73" fmla="*/ 215 h 316"/>
                          <a:gd name="T74" fmla="*/ 307 w 822"/>
                          <a:gd name="T75" fmla="*/ 215 h 316"/>
                          <a:gd name="T76" fmla="*/ 307 w 822"/>
                          <a:gd name="T77" fmla="*/ 249 h 316"/>
                          <a:gd name="T78" fmla="*/ 275 w 822"/>
                          <a:gd name="T79" fmla="*/ 249 h 316"/>
                          <a:gd name="T80" fmla="*/ 275 w 822"/>
                          <a:gd name="T81" fmla="*/ 215 h 316"/>
                          <a:gd name="T82" fmla="*/ 173 w 822"/>
                          <a:gd name="T83" fmla="*/ 163 h 316"/>
                          <a:gd name="T84" fmla="*/ 199 w 822"/>
                          <a:gd name="T85" fmla="*/ 121 h 316"/>
                          <a:gd name="T86" fmla="*/ 239 w 822"/>
                          <a:gd name="T87" fmla="*/ 121 h 316"/>
                          <a:gd name="T88" fmla="*/ 197 w 822"/>
                          <a:gd name="T89" fmla="*/ 183 h 316"/>
                          <a:gd name="T90" fmla="*/ 239 w 822"/>
                          <a:gd name="T91" fmla="*/ 249 h 316"/>
                          <a:gd name="T92" fmla="*/ 194 w 822"/>
                          <a:gd name="T93" fmla="*/ 249 h 316"/>
                          <a:gd name="T94" fmla="*/ 168 w 822"/>
                          <a:gd name="T95" fmla="*/ 202 h 316"/>
                          <a:gd name="T96" fmla="*/ 142 w 822"/>
                          <a:gd name="T97" fmla="*/ 249 h 316"/>
                          <a:gd name="T98" fmla="*/ 102 w 822"/>
                          <a:gd name="T99" fmla="*/ 249 h 316"/>
                          <a:gd name="T100" fmla="*/ 144 w 822"/>
                          <a:gd name="T101" fmla="*/ 181 h 316"/>
                          <a:gd name="T102" fmla="*/ 102 w 822"/>
                          <a:gd name="T103" fmla="*/ 121 h 316"/>
                          <a:gd name="T104" fmla="*/ 150 w 822"/>
                          <a:gd name="T105" fmla="*/ 121 h 316"/>
                          <a:gd name="T106" fmla="*/ 173 w 822"/>
                          <a:gd name="T107" fmla="*/ 163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6">
                            <a:moveTo>
                              <a:pt x="821" y="315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5"/>
                            </a:lnTo>
                            <a:lnTo>
                              <a:pt x="821" y="315"/>
                            </a:lnTo>
                            <a:close/>
                            <a:moveTo>
                              <a:pt x="582" y="121"/>
                            </a:moveTo>
                            <a:lnTo>
                              <a:pt x="627" y="121"/>
                            </a:lnTo>
                            <a:lnTo>
                              <a:pt x="650" y="163"/>
                            </a:lnTo>
                            <a:lnTo>
                              <a:pt x="676" y="121"/>
                            </a:lnTo>
                            <a:lnTo>
                              <a:pt x="716" y="121"/>
                            </a:lnTo>
                            <a:lnTo>
                              <a:pt x="674" y="183"/>
                            </a:lnTo>
                            <a:lnTo>
                              <a:pt x="716" y="249"/>
                            </a:lnTo>
                            <a:lnTo>
                              <a:pt x="671" y="249"/>
                            </a:lnTo>
                            <a:lnTo>
                              <a:pt x="645" y="202"/>
                            </a:lnTo>
                            <a:lnTo>
                              <a:pt x="619" y="249"/>
                            </a:lnTo>
                            <a:lnTo>
                              <a:pt x="579" y="249"/>
                            </a:lnTo>
                            <a:lnTo>
                              <a:pt x="621" y="181"/>
                            </a:lnTo>
                            <a:lnTo>
                              <a:pt x="582" y="121"/>
                            </a:lnTo>
                            <a:close/>
                            <a:moveTo>
                              <a:pt x="514" y="215"/>
                            </a:moveTo>
                            <a:lnTo>
                              <a:pt x="545" y="215"/>
                            </a:lnTo>
                            <a:lnTo>
                              <a:pt x="545" y="249"/>
                            </a:lnTo>
                            <a:lnTo>
                              <a:pt x="514" y="249"/>
                            </a:lnTo>
                            <a:lnTo>
                              <a:pt x="514" y="215"/>
                            </a:lnTo>
                            <a:close/>
                            <a:moveTo>
                              <a:pt x="343" y="121"/>
                            </a:moveTo>
                            <a:lnTo>
                              <a:pt x="388" y="121"/>
                            </a:lnTo>
                            <a:lnTo>
                              <a:pt x="412" y="163"/>
                            </a:lnTo>
                            <a:lnTo>
                              <a:pt x="438" y="121"/>
                            </a:lnTo>
                            <a:lnTo>
                              <a:pt x="477" y="121"/>
                            </a:lnTo>
                            <a:lnTo>
                              <a:pt x="435" y="183"/>
                            </a:lnTo>
                            <a:lnTo>
                              <a:pt x="477" y="249"/>
                            </a:lnTo>
                            <a:lnTo>
                              <a:pt x="433" y="249"/>
                            </a:lnTo>
                            <a:lnTo>
                              <a:pt x="406" y="202"/>
                            </a:lnTo>
                            <a:lnTo>
                              <a:pt x="380" y="249"/>
                            </a:lnTo>
                            <a:lnTo>
                              <a:pt x="341" y="249"/>
                            </a:lnTo>
                            <a:lnTo>
                              <a:pt x="383" y="181"/>
                            </a:lnTo>
                            <a:lnTo>
                              <a:pt x="343" y="121"/>
                            </a:lnTo>
                            <a:close/>
                            <a:moveTo>
                              <a:pt x="275" y="215"/>
                            </a:moveTo>
                            <a:lnTo>
                              <a:pt x="307" y="215"/>
                            </a:lnTo>
                            <a:lnTo>
                              <a:pt x="307" y="249"/>
                            </a:lnTo>
                            <a:lnTo>
                              <a:pt x="275" y="249"/>
                            </a:lnTo>
                            <a:lnTo>
                              <a:pt x="275" y="215"/>
                            </a:lnTo>
                            <a:close/>
                            <a:moveTo>
                              <a:pt x="173" y="163"/>
                            </a:moveTo>
                            <a:lnTo>
                              <a:pt x="199" y="121"/>
                            </a:lnTo>
                            <a:lnTo>
                              <a:pt x="239" y="121"/>
                            </a:lnTo>
                            <a:lnTo>
                              <a:pt x="197" y="183"/>
                            </a:lnTo>
                            <a:lnTo>
                              <a:pt x="239" y="249"/>
                            </a:lnTo>
                            <a:lnTo>
                              <a:pt x="194" y="249"/>
                            </a:lnTo>
                            <a:lnTo>
                              <a:pt x="168" y="202"/>
                            </a:lnTo>
                            <a:lnTo>
                              <a:pt x="142" y="249"/>
                            </a:lnTo>
                            <a:lnTo>
                              <a:pt x="102" y="249"/>
                            </a:lnTo>
                            <a:lnTo>
                              <a:pt x="144" y="181"/>
                            </a:lnTo>
                            <a:lnTo>
                              <a:pt x="102" y="121"/>
                            </a:lnTo>
                            <a:lnTo>
                              <a:pt x="150" y="121"/>
                            </a:lnTo>
                            <a:lnTo>
                              <a:pt x="173" y="163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62" name="Freeform 6">
                        <a:extLst>
                          <a:ext uri="{FF2B5EF4-FFF2-40B4-BE49-F238E27FC236}">
                            <a16:creationId xmlns:a16="http://schemas.microsoft.com/office/drawing/2014/main" id="{82ED6D0D-6A16-682A-EC9F-9BF30D48D1C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194683"/>
                        <a:ext cx="109538" cy="112712"/>
                      </a:xfrm>
                      <a:custGeom>
                        <a:avLst/>
                        <a:gdLst>
                          <a:gd name="T0" fmla="*/ 152 w 305"/>
                          <a:gd name="T1" fmla="*/ 314 h 315"/>
                          <a:gd name="T2" fmla="*/ 0 w 305"/>
                          <a:gd name="T3" fmla="*/ 314 h 315"/>
                          <a:gd name="T4" fmla="*/ 0 w 305"/>
                          <a:gd name="T5" fmla="*/ 0 h 315"/>
                          <a:gd name="T6" fmla="*/ 304 w 305"/>
                          <a:gd name="T7" fmla="*/ 0 h 315"/>
                          <a:gd name="T8" fmla="*/ 304 w 305"/>
                          <a:gd name="T9" fmla="*/ 314 h 315"/>
                          <a:gd name="T10" fmla="*/ 152 w 305"/>
                          <a:gd name="T11" fmla="*/ 314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5">
                            <a:moveTo>
                              <a:pt x="152" y="314"/>
                            </a:moveTo>
                            <a:lnTo>
                              <a:pt x="0" y="314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4"/>
                            </a:lnTo>
                            <a:lnTo>
                              <a:pt x="152" y="314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63" name="Freeform 7">
                        <a:extLst>
                          <a:ext uri="{FF2B5EF4-FFF2-40B4-BE49-F238E27FC236}">
                            <a16:creationId xmlns:a16="http://schemas.microsoft.com/office/drawing/2014/main" id="{2609D3D6-0C1E-D429-2C18-C79199621EC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194683"/>
                        <a:ext cx="295275" cy="112712"/>
                      </a:xfrm>
                      <a:custGeom>
                        <a:avLst/>
                        <a:gdLst>
                          <a:gd name="T0" fmla="*/ 821 w 822"/>
                          <a:gd name="T1" fmla="*/ 314 h 315"/>
                          <a:gd name="T2" fmla="*/ 821 w 822"/>
                          <a:gd name="T3" fmla="*/ 0 h 315"/>
                          <a:gd name="T4" fmla="*/ 0 w 822"/>
                          <a:gd name="T5" fmla="*/ 0 h 315"/>
                          <a:gd name="T6" fmla="*/ 0 w 822"/>
                          <a:gd name="T7" fmla="*/ 314 h 315"/>
                          <a:gd name="T8" fmla="*/ 821 w 822"/>
                          <a:gd name="T9" fmla="*/ 314 h 315"/>
                          <a:gd name="T10" fmla="*/ 582 w 822"/>
                          <a:gd name="T11" fmla="*/ 105 h 315"/>
                          <a:gd name="T12" fmla="*/ 627 w 822"/>
                          <a:gd name="T13" fmla="*/ 105 h 315"/>
                          <a:gd name="T14" fmla="*/ 650 w 822"/>
                          <a:gd name="T15" fmla="*/ 147 h 315"/>
                          <a:gd name="T16" fmla="*/ 676 w 822"/>
                          <a:gd name="T17" fmla="*/ 105 h 315"/>
                          <a:gd name="T18" fmla="*/ 716 w 822"/>
                          <a:gd name="T19" fmla="*/ 105 h 315"/>
                          <a:gd name="T20" fmla="*/ 674 w 822"/>
                          <a:gd name="T21" fmla="*/ 168 h 315"/>
                          <a:gd name="T22" fmla="*/ 716 w 822"/>
                          <a:gd name="T23" fmla="*/ 232 h 315"/>
                          <a:gd name="T24" fmla="*/ 671 w 822"/>
                          <a:gd name="T25" fmla="*/ 232 h 315"/>
                          <a:gd name="T26" fmla="*/ 645 w 822"/>
                          <a:gd name="T27" fmla="*/ 186 h 315"/>
                          <a:gd name="T28" fmla="*/ 619 w 822"/>
                          <a:gd name="T29" fmla="*/ 232 h 315"/>
                          <a:gd name="T30" fmla="*/ 579 w 822"/>
                          <a:gd name="T31" fmla="*/ 232 h 315"/>
                          <a:gd name="T32" fmla="*/ 621 w 822"/>
                          <a:gd name="T33" fmla="*/ 165 h 315"/>
                          <a:gd name="T34" fmla="*/ 582 w 822"/>
                          <a:gd name="T35" fmla="*/ 105 h 315"/>
                          <a:gd name="T36" fmla="*/ 514 w 822"/>
                          <a:gd name="T37" fmla="*/ 199 h 315"/>
                          <a:gd name="T38" fmla="*/ 545 w 822"/>
                          <a:gd name="T39" fmla="*/ 199 h 315"/>
                          <a:gd name="T40" fmla="*/ 545 w 822"/>
                          <a:gd name="T41" fmla="*/ 232 h 315"/>
                          <a:gd name="T42" fmla="*/ 514 w 822"/>
                          <a:gd name="T43" fmla="*/ 232 h 315"/>
                          <a:gd name="T44" fmla="*/ 514 w 822"/>
                          <a:gd name="T45" fmla="*/ 199 h 315"/>
                          <a:gd name="T46" fmla="*/ 343 w 822"/>
                          <a:gd name="T47" fmla="*/ 105 h 315"/>
                          <a:gd name="T48" fmla="*/ 388 w 822"/>
                          <a:gd name="T49" fmla="*/ 105 h 315"/>
                          <a:gd name="T50" fmla="*/ 412 w 822"/>
                          <a:gd name="T51" fmla="*/ 147 h 315"/>
                          <a:gd name="T52" fmla="*/ 438 w 822"/>
                          <a:gd name="T53" fmla="*/ 105 h 315"/>
                          <a:gd name="T54" fmla="*/ 477 w 822"/>
                          <a:gd name="T55" fmla="*/ 105 h 315"/>
                          <a:gd name="T56" fmla="*/ 435 w 822"/>
                          <a:gd name="T57" fmla="*/ 168 h 315"/>
                          <a:gd name="T58" fmla="*/ 477 w 822"/>
                          <a:gd name="T59" fmla="*/ 232 h 315"/>
                          <a:gd name="T60" fmla="*/ 433 w 822"/>
                          <a:gd name="T61" fmla="*/ 232 h 315"/>
                          <a:gd name="T62" fmla="*/ 406 w 822"/>
                          <a:gd name="T63" fmla="*/ 186 h 315"/>
                          <a:gd name="T64" fmla="*/ 380 w 822"/>
                          <a:gd name="T65" fmla="*/ 232 h 315"/>
                          <a:gd name="T66" fmla="*/ 341 w 822"/>
                          <a:gd name="T67" fmla="*/ 232 h 315"/>
                          <a:gd name="T68" fmla="*/ 383 w 822"/>
                          <a:gd name="T69" fmla="*/ 165 h 315"/>
                          <a:gd name="T70" fmla="*/ 343 w 822"/>
                          <a:gd name="T71" fmla="*/ 105 h 315"/>
                          <a:gd name="T72" fmla="*/ 275 w 822"/>
                          <a:gd name="T73" fmla="*/ 199 h 315"/>
                          <a:gd name="T74" fmla="*/ 307 w 822"/>
                          <a:gd name="T75" fmla="*/ 199 h 315"/>
                          <a:gd name="T76" fmla="*/ 307 w 822"/>
                          <a:gd name="T77" fmla="*/ 232 h 315"/>
                          <a:gd name="T78" fmla="*/ 275 w 822"/>
                          <a:gd name="T79" fmla="*/ 232 h 315"/>
                          <a:gd name="T80" fmla="*/ 275 w 822"/>
                          <a:gd name="T81" fmla="*/ 199 h 315"/>
                          <a:gd name="T82" fmla="*/ 173 w 822"/>
                          <a:gd name="T83" fmla="*/ 147 h 315"/>
                          <a:gd name="T84" fmla="*/ 199 w 822"/>
                          <a:gd name="T85" fmla="*/ 105 h 315"/>
                          <a:gd name="T86" fmla="*/ 239 w 822"/>
                          <a:gd name="T87" fmla="*/ 105 h 315"/>
                          <a:gd name="T88" fmla="*/ 197 w 822"/>
                          <a:gd name="T89" fmla="*/ 168 h 315"/>
                          <a:gd name="T90" fmla="*/ 239 w 822"/>
                          <a:gd name="T91" fmla="*/ 232 h 315"/>
                          <a:gd name="T92" fmla="*/ 194 w 822"/>
                          <a:gd name="T93" fmla="*/ 232 h 315"/>
                          <a:gd name="T94" fmla="*/ 168 w 822"/>
                          <a:gd name="T95" fmla="*/ 186 h 315"/>
                          <a:gd name="T96" fmla="*/ 142 w 822"/>
                          <a:gd name="T97" fmla="*/ 232 h 315"/>
                          <a:gd name="T98" fmla="*/ 102 w 822"/>
                          <a:gd name="T99" fmla="*/ 232 h 315"/>
                          <a:gd name="T100" fmla="*/ 144 w 822"/>
                          <a:gd name="T101" fmla="*/ 165 h 315"/>
                          <a:gd name="T102" fmla="*/ 102 w 822"/>
                          <a:gd name="T103" fmla="*/ 105 h 315"/>
                          <a:gd name="T104" fmla="*/ 150 w 822"/>
                          <a:gd name="T105" fmla="*/ 105 h 315"/>
                          <a:gd name="T106" fmla="*/ 173 w 822"/>
                          <a:gd name="T107" fmla="*/ 147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5">
                            <a:moveTo>
                              <a:pt x="821" y="314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4"/>
                            </a:lnTo>
                            <a:lnTo>
                              <a:pt x="821" y="314"/>
                            </a:lnTo>
                            <a:close/>
                            <a:moveTo>
                              <a:pt x="582" y="105"/>
                            </a:moveTo>
                            <a:lnTo>
                              <a:pt x="627" y="105"/>
                            </a:lnTo>
                            <a:lnTo>
                              <a:pt x="650" y="147"/>
                            </a:lnTo>
                            <a:lnTo>
                              <a:pt x="676" y="105"/>
                            </a:lnTo>
                            <a:lnTo>
                              <a:pt x="716" y="105"/>
                            </a:lnTo>
                            <a:lnTo>
                              <a:pt x="674" y="168"/>
                            </a:lnTo>
                            <a:lnTo>
                              <a:pt x="716" y="232"/>
                            </a:lnTo>
                            <a:lnTo>
                              <a:pt x="671" y="232"/>
                            </a:lnTo>
                            <a:lnTo>
                              <a:pt x="645" y="186"/>
                            </a:lnTo>
                            <a:lnTo>
                              <a:pt x="619" y="232"/>
                            </a:lnTo>
                            <a:lnTo>
                              <a:pt x="579" y="232"/>
                            </a:lnTo>
                            <a:lnTo>
                              <a:pt x="621" y="165"/>
                            </a:lnTo>
                            <a:lnTo>
                              <a:pt x="582" y="105"/>
                            </a:lnTo>
                            <a:close/>
                            <a:moveTo>
                              <a:pt x="514" y="199"/>
                            </a:moveTo>
                            <a:lnTo>
                              <a:pt x="545" y="199"/>
                            </a:lnTo>
                            <a:lnTo>
                              <a:pt x="545" y="232"/>
                            </a:lnTo>
                            <a:lnTo>
                              <a:pt x="514" y="232"/>
                            </a:lnTo>
                            <a:lnTo>
                              <a:pt x="514" y="199"/>
                            </a:lnTo>
                            <a:close/>
                            <a:moveTo>
                              <a:pt x="343" y="105"/>
                            </a:moveTo>
                            <a:lnTo>
                              <a:pt x="388" y="105"/>
                            </a:lnTo>
                            <a:lnTo>
                              <a:pt x="412" y="147"/>
                            </a:lnTo>
                            <a:lnTo>
                              <a:pt x="438" y="105"/>
                            </a:lnTo>
                            <a:lnTo>
                              <a:pt x="477" y="105"/>
                            </a:lnTo>
                            <a:lnTo>
                              <a:pt x="435" y="168"/>
                            </a:lnTo>
                            <a:lnTo>
                              <a:pt x="477" y="232"/>
                            </a:lnTo>
                            <a:lnTo>
                              <a:pt x="433" y="232"/>
                            </a:lnTo>
                            <a:lnTo>
                              <a:pt x="406" y="186"/>
                            </a:lnTo>
                            <a:lnTo>
                              <a:pt x="380" y="232"/>
                            </a:lnTo>
                            <a:lnTo>
                              <a:pt x="341" y="232"/>
                            </a:lnTo>
                            <a:lnTo>
                              <a:pt x="383" y="165"/>
                            </a:lnTo>
                            <a:lnTo>
                              <a:pt x="343" y="105"/>
                            </a:lnTo>
                            <a:close/>
                            <a:moveTo>
                              <a:pt x="275" y="199"/>
                            </a:moveTo>
                            <a:lnTo>
                              <a:pt x="307" y="199"/>
                            </a:lnTo>
                            <a:lnTo>
                              <a:pt x="307" y="232"/>
                            </a:lnTo>
                            <a:lnTo>
                              <a:pt x="275" y="232"/>
                            </a:lnTo>
                            <a:lnTo>
                              <a:pt x="275" y="199"/>
                            </a:lnTo>
                            <a:close/>
                            <a:moveTo>
                              <a:pt x="173" y="147"/>
                            </a:moveTo>
                            <a:lnTo>
                              <a:pt x="199" y="105"/>
                            </a:lnTo>
                            <a:lnTo>
                              <a:pt x="239" y="105"/>
                            </a:lnTo>
                            <a:lnTo>
                              <a:pt x="197" y="168"/>
                            </a:lnTo>
                            <a:lnTo>
                              <a:pt x="239" y="232"/>
                            </a:lnTo>
                            <a:lnTo>
                              <a:pt x="194" y="232"/>
                            </a:lnTo>
                            <a:lnTo>
                              <a:pt x="168" y="186"/>
                            </a:lnTo>
                            <a:lnTo>
                              <a:pt x="142" y="232"/>
                            </a:lnTo>
                            <a:lnTo>
                              <a:pt x="102" y="232"/>
                            </a:lnTo>
                            <a:lnTo>
                              <a:pt x="144" y="165"/>
                            </a:lnTo>
                            <a:lnTo>
                              <a:pt x="102" y="105"/>
                            </a:lnTo>
                            <a:lnTo>
                              <a:pt x="150" y="105"/>
                            </a:lnTo>
                            <a:lnTo>
                              <a:pt x="173" y="147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64" name="Freeform 8">
                        <a:extLst>
                          <a:ext uri="{FF2B5EF4-FFF2-40B4-BE49-F238E27FC236}">
                            <a16:creationId xmlns:a16="http://schemas.microsoft.com/office/drawing/2014/main" id="{3F8759F2-CE67-C8B3-4828-23E3377F406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355020"/>
                        <a:ext cx="295275" cy="114300"/>
                      </a:xfrm>
                      <a:custGeom>
                        <a:avLst/>
                        <a:gdLst>
                          <a:gd name="T0" fmla="*/ 821 w 822"/>
                          <a:gd name="T1" fmla="*/ 315 h 316"/>
                          <a:gd name="T2" fmla="*/ 821 w 822"/>
                          <a:gd name="T3" fmla="*/ 0 h 316"/>
                          <a:gd name="T4" fmla="*/ 0 w 822"/>
                          <a:gd name="T5" fmla="*/ 0 h 316"/>
                          <a:gd name="T6" fmla="*/ 0 w 822"/>
                          <a:gd name="T7" fmla="*/ 315 h 316"/>
                          <a:gd name="T8" fmla="*/ 821 w 822"/>
                          <a:gd name="T9" fmla="*/ 315 h 316"/>
                          <a:gd name="T10" fmla="*/ 582 w 822"/>
                          <a:gd name="T11" fmla="*/ 89 h 316"/>
                          <a:gd name="T12" fmla="*/ 627 w 822"/>
                          <a:gd name="T13" fmla="*/ 89 h 316"/>
                          <a:gd name="T14" fmla="*/ 650 w 822"/>
                          <a:gd name="T15" fmla="*/ 131 h 316"/>
                          <a:gd name="T16" fmla="*/ 676 w 822"/>
                          <a:gd name="T17" fmla="*/ 89 h 316"/>
                          <a:gd name="T18" fmla="*/ 716 w 822"/>
                          <a:gd name="T19" fmla="*/ 89 h 316"/>
                          <a:gd name="T20" fmla="*/ 674 w 822"/>
                          <a:gd name="T21" fmla="*/ 152 h 316"/>
                          <a:gd name="T22" fmla="*/ 716 w 822"/>
                          <a:gd name="T23" fmla="*/ 218 h 316"/>
                          <a:gd name="T24" fmla="*/ 671 w 822"/>
                          <a:gd name="T25" fmla="*/ 218 h 316"/>
                          <a:gd name="T26" fmla="*/ 645 w 822"/>
                          <a:gd name="T27" fmla="*/ 170 h 316"/>
                          <a:gd name="T28" fmla="*/ 619 w 822"/>
                          <a:gd name="T29" fmla="*/ 218 h 316"/>
                          <a:gd name="T30" fmla="*/ 579 w 822"/>
                          <a:gd name="T31" fmla="*/ 218 h 316"/>
                          <a:gd name="T32" fmla="*/ 621 w 822"/>
                          <a:gd name="T33" fmla="*/ 149 h 316"/>
                          <a:gd name="T34" fmla="*/ 582 w 822"/>
                          <a:gd name="T35" fmla="*/ 89 h 316"/>
                          <a:gd name="T36" fmla="*/ 514 w 822"/>
                          <a:gd name="T37" fmla="*/ 184 h 316"/>
                          <a:gd name="T38" fmla="*/ 545 w 822"/>
                          <a:gd name="T39" fmla="*/ 184 h 316"/>
                          <a:gd name="T40" fmla="*/ 545 w 822"/>
                          <a:gd name="T41" fmla="*/ 218 h 316"/>
                          <a:gd name="T42" fmla="*/ 514 w 822"/>
                          <a:gd name="T43" fmla="*/ 218 h 316"/>
                          <a:gd name="T44" fmla="*/ 514 w 822"/>
                          <a:gd name="T45" fmla="*/ 184 h 316"/>
                          <a:gd name="T46" fmla="*/ 343 w 822"/>
                          <a:gd name="T47" fmla="*/ 89 h 316"/>
                          <a:gd name="T48" fmla="*/ 388 w 822"/>
                          <a:gd name="T49" fmla="*/ 89 h 316"/>
                          <a:gd name="T50" fmla="*/ 412 w 822"/>
                          <a:gd name="T51" fmla="*/ 131 h 316"/>
                          <a:gd name="T52" fmla="*/ 438 w 822"/>
                          <a:gd name="T53" fmla="*/ 89 h 316"/>
                          <a:gd name="T54" fmla="*/ 477 w 822"/>
                          <a:gd name="T55" fmla="*/ 89 h 316"/>
                          <a:gd name="T56" fmla="*/ 435 w 822"/>
                          <a:gd name="T57" fmla="*/ 152 h 316"/>
                          <a:gd name="T58" fmla="*/ 477 w 822"/>
                          <a:gd name="T59" fmla="*/ 218 h 316"/>
                          <a:gd name="T60" fmla="*/ 433 w 822"/>
                          <a:gd name="T61" fmla="*/ 218 h 316"/>
                          <a:gd name="T62" fmla="*/ 406 w 822"/>
                          <a:gd name="T63" fmla="*/ 170 h 316"/>
                          <a:gd name="T64" fmla="*/ 380 w 822"/>
                          <a:gd name="T65" fmla="*/ 218 h 316"/>
                          <a:gd name="T66" fmla="*/ 341 w 822"/>
                          <a:gd name="T67" fmla="*/ 218 h 316"/>
                          <a:gd name="T68" fmla="*/ 383 w 822"/>
                          <a:gd name="T69" fmla="*/ 149 h 316"/>
                          <a:gd name="T70" fmla="*/ 343 w 822"/>
                          <a:gd name="T71" fmla="*/ 89 h 316"/>
                          <a:gd name="T72" fmla="*/ 275 w 822"/>
                          <a:gd name="T73" fmla="*/ 184 h 316"/>
                          <a:gd name="T74" fmla="*/ 307 w 822"/>
                          <a:gd name="T75" fmla="*/ 184 h 316"/>
                          <a:gd name="T76" fmla="*/ 307 w 822"/>
                          <a:gd name="T77" fmla="*/ 218 h 316"/>
                          <a:gd name="T78" fmla="*/ 275 w 822"/>
                          <a:gd name="T79" fmla="*/ 218 h 316"/>
                          <a:gd name="T80" fmla="*/ 275 w 822"/>
                          <a:gd name="T81" fmla="*/ 184 h 316"/>
                          <a:gd name="T82" fmla="*/ 173 w 822"/>
                          <a:gd name="T83" fmla="*/ 131 h 316"/>
                          <a:gd name="T84" fmla="*/ 199 w 822"/>
                          <a:gd name="T85" fmla="*/ 89 h 316"/>
                          <a:gd name="T86" fmla="*/ 239 w 822"/>
                          <a:gd name="T87" fmla="*/ 89 h 316"/>
                          <a:gd name="T88" fmla="*/ 197 w 822"/>
                          <a:gd name="T89" fmla="*/ 152 h 316"/>
                          <a:gd name="T90" fmla="*/ 239 w 822"/>
                          <a:gd name="T91" fmla="*/ 218 h 316"/>
                          <a:gd name="T92" fmla="*/ 194 w 822"/>
                          <a:gd name="T93" fmla="*/ 218 h 316"/>
                          <a:gd name="T94" fmla="*/ 168 w 822"/>
                          <a:gd name="T95" fmla="*/ 170 h 316"/>
                          <a:gd name="T96" fmla="*/ 142 w 822"/>
                          <a:gd name="T97" fmla="*/ 218 h 316"/>
                          <a:gd name="T98" fmla="*/ 102 w 822"/>
                          <a:gd name="T99" fmla="*/ 218 h 316"/>
                          <a:gd name="T100" fmla="*/ 144 w 822"/>
                          <a:gd name="T101" fmla="*/ 149 h 316"/>
                          <a:gd name="T102" fmla="*/ 102 w 822"/>
                          <a:gd name="T103" fmla="*/ 89 h 316"/>
                          <a:gd name="T104" fmla="*/ 150 w 822"/>
                          <a:gd name="T105" fmla="*/ 89 h 316"/>
                          <a:gd name="T106" fmla="*/ 173 w 822"/>
                          <a:gd name="T107" fmla="*/ 131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6">
                            <a:moveTo>
                              <a:pt x="821" y="315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5"/>
                            </a:lnTo>
                            <a:lnTo>
                              <a:pt x="821" y="315"/>
                            </a:lnTo>
                            <a:close/>
                            <a:moveTo>
                              <a:pt x="582" y="89"/>
                            </a:moveTo>
                            <a:lnTo>
                              <a:pt x="627" y="89"/>
                            </a:lnTo>
                            <a:lnTo>
                              <a:pt x="650" y="131"/>
                            </a:lnTo>
                            <a:lnTo>
                              <a:pt x="676" y="89"/>
                            </a:lnTo>
                            <a:lnTo>
                              <a:pt x="716" y="89"/>
                            </a:lnTo>
                            <a:lnTo>
                              <a:pt x="674" y="152"/>
                            </a:lnTo>
                            <a:lnTo>
                              <a:pt x="716" y="218"/>
                            </a:lnTo>
                            <a:lnTo>
                              <a:pt x="671" y="218"/>
                            </a:lnTo>
                            <a:lnTo>
                              <a:pt x="645" y="170"/>
                            </a:lnTo>
                            <a:lnTo>
                              <a:pt x="619" y="218"/>
                            </a:lnTo>
                            <a:lnTo>
                              <a:pt x="579" y="218"/>
                            </a:lnTo>
                            <a:lnTo>
                              <a:pt x="621" y="149"/>
                            </a:lnTo>
                            <a:lnTo>
                              <a:pt x="582" y="89"/>
                            </a:lnTo>
                            <a:close/>
                            <a:moveTo>
                              <a:pt x="514" y="184"/>
                            </a:moveTo>
                            <a:lnTo>
                              <a:pt x="545" y="184"/>
                            </a:lnTo>
                            <a:lnTo>
                              <a:pt x="545" y="218"/>
                            </a:lnTo>
                            <a:lnTo>
                              <a:pt x="514" y="218"/>
                            </a:lnTo>
                            <a:lnTo>
                              <a:pt x="514" y="184"/>
                            </a:lnTo>
                            <a:close/>
                            <a:moveTo>
                              <a:pt x="343" y="89"/>
                            </a:moveTo>
                            <a:lnTo>
                              <a:pt x="388" y="89"/>
                            </a:lnTo>
                            <a:lnTo>
                              <a:pt x="412" y="131"/>
                            </a:lnTo>
                            <a:lnTo>
                              <a:pt x="438" y="89"/>
                            </a:lnTo>
                            <a:lnTo>
                              <a:pt x="477" y="89"/>
                            </a:lnTo>
                            <a:lnTo>
                              <a:pt x="435" y="152"/>
                            </a:lnTo>
                            <a:lnTo>
                              <a:pt x="477" y="218"/>
                            </a:lnTo>
                            <a:lnTo>
                              <a:pt x="433" y="218"/>
                            </a:lnTo>
                            <a:lnTo>
                              <a:pt x="406" y="170"/>
                            </a:lnTo>
                            <a:lnTo>
                              <a:pt x="380" y="218"/>
                            </a:lnTo>
                            <a:lnTo>
                              <a:pt x="341" y="218"/>
                            </a:lnTo>
                            <a:lnTo>
                              <a:pt x="383" y="149"/>
                            </a:lnTo>
                            <a:lnTo>
                              <a:pt x="343" y="89"/>
                            </a:lnTo>
                            <a:close/>
                            <a:moveTo>
                              <a:pt x="275" y="184"/>
                            </a:moveTo>
                            <a:lnTo>
                              <a:pt x="307" y="184"/>
                            </a:lnTo>
                            <a:lnTo>
                              <a:pt x="307" y="218"/>
                            </a:lnTo>
                            <a:lnTo>
                              <a:pt x="275" y="218"/>
                            </a:lnTo>
                            <a:lnTo>
                              <a:pt x="275" y="184"/>
                            </a:lnTo>
                            <a:close/>
                            <a:moveTo>
                              <a:pt x="173" y="131"/>
                            </a:moveTo>
                            <a:lnTo>
                              <a:pt x="199" y="89"/>
                            </a:lnTo>
                            <a:lnTo>
                              <a:pt x="239" y="89"/>
                            </a:lnTo>
                            <a:lnTo>
                              <a:pt x="197" y="152"/>
                            </a:lnTo>
                            <a:lnTo>
                              <a:pt x="239" y="218"/>
                            </a:lnTo>
                            <a:lnTo>
                              <a:pt x="194" y="218"/>
                            </a:lnTo>
                            <a:lnTo>
                              <a:pt x="168" y="170"/>
                            </a:lnTo>
                            <a:lnTo>
                              <a:pt x="142" y="218"/>
                            </a:lnTo>
                            <a:lnTo>
                              <a:pt x="102" y="218"/>
                            </a:lnTo>
                            <a:lnTo>
                              <a:pt x="144" y="149"/>
                            </a:lnTo>
                            <a:lnTo>
                              <a:pt x="102" y="89"/>
                            </a:lnTo>
                            <a:lnTo>
                              <a:pt x="150" y="89"/>
                            </a:lnTo>
                            <a:lnTo>
                              <a:pt x="173" y="131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65" name="Freeform 9">
                        <a:extLst>
                          <a:ext uri="{FF2B5EF4-FFF2-40B4-BE49-F238E27FC236}">
                            <a16:creationId xmlns:a16="http://schemas.microsoft.com/office/drawing/2014/main" id="{A470E9D4-72F2-3F31-E80F-76DB732EB3F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355020"/>
                        <a:ext cx="109538" cy="114300"/>
                      </a:xfrm>
                      <a:custGeom>
                        <a:avLst/>
                        <a:gdLst>
                          <a:gd name="T0" fmla="*/ 152 w 305"/>
                          <a:gd name="T1" fmla="*/ 315 h 316"/>
                          <a:gd name="T2" fmla="*/ 0 w 305"/>
                          <a:gd name="T3" fmla="*/ 315 h 316"/>
                          <a:gd name="T4" fmla="*/ 0 w 305"/>
                          <a:gd name="T5" fmla="*/ 0 h 316"/>
                          <a:gd name="T6" fmla="*/ 304 w 305"/>
                          <a:gd name="T7" fmla="*/ 0 h 316"/>
                          <a:gd name="T8" fmla="*/ 304 w 305"/>
                          <a:gd name="T9" fmla="*/ 315 h 316"/>
                          <a:gd name="T10" fmla="*/ 152 w 305"/>
                          <a:gd name="T11" fmla="*/ 315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6">
                            <a:moveTo>
                              <a:pt x="152" y="315"/>
                            </a:moveTo>
                            <a:lnTo>
                              <a:pt x="0" y="315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5"/>
                            </a:lnTo>
                            <a:lnTo>
                              <a:pt x="152" y="315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57" name="Rectangle 256">
                    <a:extLst>
                      <a:ext uri="{FF2B5EF4-FFF2-40B4-BE49-F238E27FC236}">
                        <a16:creationId xmlns:a16="http://schemas.microsoft.com/office/drawing/2014/main" id="{E2B7923E-B1B9-3188-9BDD-612F82E0E9FD}"/>
                      </a:ext>
                    </a:extLst>
                  </p:cNvPr>
                  <p:cNvSpPr/>
                  <p:nvPr/>
                </p:nvSpPr>
                <p:spPr>
                  <a:xfrm>
                    <a:off x="10011110" y="3210783"/>
                    <a:ext cx="863192" cy="21544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Route Table</a:t>
                    </a:r>
                  </a:p>
                </p:txBody>
              </p:sp>
            </p:grpSp>
            <p:grpSp>
              <p:nvGrpSpPr>
                <p:cNvPr id="251" name="Group 250">
                  <a:extLst>
                    <a:ext uri="{FF2B5EF4-FFF2-40B4-BE49-F238E27FC236}">
                      <a16:creationId xmlns:a16="http://schemas.microsoft.com/office/drawing/2014/main" id="{A32CE330-9F29-37BC-AF54-6D762312696A}"/>
                    </a:ext>
                  </a:extLst>
                </p:cNvPr>
                <p:cNvGrpSpPr/>
                <p:nvPr/>
              </p:nvGrpSpPr>
              <p:grpSpPr>
                <a:xfrm>
                  <a:off x="7746101" y="2188802"/>
                  <a:ext cx="686100" cy="968154"/>
                  <a:chOff x="3674869" y="4320417"/>
                  <a:chExt cx="686100" cy="968154"/>
                </a:xfrm>
              </p:grpSpPr>
              <p:grpSp>
                <p:nvGrpSpPr>
                  <p:cNvPr id="252" name="Group 251">
                    <a:extLst>
                      <a:ext uri="{FF2B5EF4-FFF2-40B4-BE49-F238E27FC236}">
                        <a16:creationId xmlns:a16="http://schemas.microsoft.com/office/drawing/2014/main" id="{FCDC0A9E-1050-E00C-92C7-EECCD2244E72}"/>
                      </a:ext>
                    </a:extLst>
                  </p:cNvPr>
                  <p:cNvGrpSpPr/>
                  <p:nvPr/>
                </p:nvGrpSpPr>
                <p:grpSpPr>
                  <a:xfrm>
                    <a:off x="3680635" y="4320417"/>
                    <a:ext cx="582945" cy="635162"/>
                    <a:chOff x="11128158" y="2882206"/>
                    <a:chExt cx="582945" cy="635162"/>
                  </a:xfrm>
                </p:grpSpPr>
                <p:sp>
                  <p:nvSpPr>
                    <p:cNvPr id="254" name="Rectangle 253">
                      <a:extLst>
                        <a:ext uri="{FF2B5EF4-FFF2-40B4-BE49-F238E27FC236}">
                          <a16:creationId xmlns:a16="http://schemas.microsoft.com/office/drawing/2014/main" id="{244BA0B2-1454-73D6-D121-AC016244B7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28158" y="2882206"/>
                      <a:ext cx="582945" cy="63516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sp>
                  <p:nvSpPr>
                    <p:cNvPr id="255" name="Freeform 28">
                      <a:extLst>
                        <a:ext uri="{FF2B5EF4-FFF2-40B4-BE49-F238E27FC236}">
                          <a16:creationId xmlns:a16="http://schemas.microsoft.com/office/drawing/2014/main" id="{AC0FA819-6DF5-9B19-CE62-041267E475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41003" y="2951107"/>
                      <a:ext cx="359515" cy="478917"/>
                    </a:xfrm>
                    <a:custGeom>
                      <a:avLst/>
                      <a:gdLst>
                        <a:gd name="T0" fmla="*/ 603 w 1207"/>
                        <a:gd name="T1" fmla="*/ 0 h 1610"/>
                        <a:gd name="T2" fmla="*/ 0 w 1207"/>
                        <a:gd name="T3" fmla="*/ 260 h 1610"/>
                        <a:gd name="T4" fmla="*/ 0 w 1207"/>
                        <a:gd name="T5" fmla="*/ 834 h 1610"/>
                        <a:gd name="T6" fmla="*/ 0 w 1207"/>
                        <a:gd name="T7" fmla="*/ 834 h 1610"/>
                        <a:gd name="T8" fmla="*/ 603 w 1207"/>
                        <a:gd name="T9" fmla="*/ 1609 h 1610"/>
                        <a:gd name="T10" fmla="*/ 1206 w 1207"/>
                        <a:gd name="T11" fmla="*/ 834 h 1610"/>
                        <a:gd name="T12" fmla="*/ 1206 w 1207"/>
                        <a:gd name="T13" fmla="*/ 834 h 1610"/>
                        <a:gd name="T14" fmla="*/ 1206 w 1207"/>
                        <a:gd name="T15" fmla="*/ 260 h 1610"/>
                        <a:gd name="T16" fmla="*/ 603 w 1207"/>
                        <a:gd name="T17" fmla="*/ 0 h 1610"/>
                        <a:gd name="T18" fmla="*/ 702 w 1207"/>
                        <a:gd name="T19" fmla="*/ 1051 h 1610"/>
                        <a:gd name="T20" fmla="*/ 267 w 1207"/>
                        <a:gd name="T21" fmla="*/ 1051 h 1610"/>
                        <a:gd name="T22" fmla="*/ 267 w 1207"/>
                        <a:gd name="T23" fmla="*/ 990 h 1610"/>
                        <a:gd name="T24" fmla="*/ 702 w 1207"/>
                        <a:gd name="T25" fmla="*/ 990 h 1610"/>
                        <a:gd name="T26" fmla="*/ 702 w 1207"/>
                        <a:gd name="T27" fmla="*/ 1051 h 1610"/>
                        <a:gd name="T28" fmla="*/ 702 w 1207"/>
                        <a:gd name="T29" fmla="*/ 816 h 1610"/>
                        <a:gd name="T30" fmla="*/ 267 w 1207"/>
                        <a:gd name="T31" fmla="*/ 816 h 1610"/>
                        <a:gd name="T32" fmla="*/ 267 w 1207"/>
                        <a:gd name="T33" fmla="*/ 756 h 1610"/>
                        <a:gd name="T34" fmla="*/ 702 w 1207"/>
                        <a:gd name="T35" fmla="*/ 756 h 1610"/>
                        <a:gd name="T36" fmla="*/ 702 w 1207"/>
                        <a:gd name="T37" fmla="*/ 816 h 1610"/>
                        <a:gd name="T38" fmla="*/ 702 w 1207"/>
                        <a:gd name="T39" fmla="*/ 567 h 1610"/>
                        <a:gd name="T40" fmla="*/ 267 w 1207"/>
                        <a:gd name="T41" fmla="*/ 567 h 1610"/>
                        <a:gd name="T42" fmla="*/ 267 w 1207"/>
                        <a:gd name="T43" fmla="*/ 506 h 1610"/>
                        <a:gd name="T44" fmla="*/ 702 w 1207"/>
                        <a:gd name="T45" fmla="*/ 506 h 1610"/>
                        <a:gd name="T46" fmla="*/ 702 w 1207"/>
                        <a:gd name="T47" fmla="*/ 567 h 1610"/>
                        <a:gd name="T48" fmla="*/ 964 w 1207"/>
                        <a:gd name="T49" fmla="*/ 967 h 1610"/>
                        <a:gd name="T50" fmla="*/ 860 w 1207"/>
                        <a:gd name="T51" fmla="*/ 1072 h 1610"/>
                        <a:gd name="T52" fmla="*/ 791 w 1207"/>
                        <a:gd name="T53" fmla="*/ 1004 h 1610"/>
                        <a:gd name="T54" fmla="*/ 791 w 1207"/>
                        <a:gd name="T55" fmla="*/ 975 h 1610"/>
                        <a:gd name="T56" fmla="*/ 820 w 1207"/>
                        <a:gd name="T57" fmla="*/ 975 h 1610"/>
                        <a:gd name="T58" fmla="*/ 860 w 1207"/>
                        <a:gd name="T59" fmla="*/ 1014 h 1610"/>
                        <a:gd name="T60" fmla="*/ 938 w 1207"/>
                        <a:gd name="T61" fmla="*/ 935 h 1610"/>
                        <a:gd name="T62" fmla="*/ 967 w 1207"/>
                        <a:gd name="T63" fmla="*/ 935 h 1610"/>
                        <a:gd name="T64" fmla="*/ 964 w 1207"/>
                        <a:gd name="T65" fmla="*/ 967 h 1610"/>
                        <a:gd name="T66" fmla="*/ 815 w 1207"/>
                        <a:gd name="T67" fmla="*/ 732 h 1610"/>
                        <a:gd name="T68" fmla="*/ 815 w 1207"/>
                        <a:gd name="T69" fmla="*/ 703 h 1610"/>
                        <a:gd name="T70" fmla="*/ 844 w 1207"/>
                        <a:gd name="T71" fmla="*/ 703 h 1610"/>
                        <a:gd name="T72" fmla="*/ 886 w 1207"/>
                        <a:gd name="T73" fmla="*/ 745 h 1610"/>
                        <a:gd name="T74" fmla="*/ 928 w 1207"/>
                        <a:gd name="T75" fmla="*/ 703 h 1610"/>
                        <a:gd name="T76" fmla="*/ 957 w 1207"/>
                        <a:gd name="T77" fmla="*/ 703 h 1610"/>
                        <a:gd name="T78" fmla="*/ 957 w 1207"/>
                        <a:gd name="T79" fmla="*/ 732 h 1610"/>
                        <a:gd name="T80" fmla="*/ 915 w 1207"/>
                        <a:gd name="T81" fmla="*/ 774 h 1610"/>
                        <a:gd name="T82" fmla="*/ 957 w 1207"/>
                        <a:gd name="T83" fmla="*/ 816 h 1610"/>
                        <a:gd name="T84" fmla="*/ 957 w 1207"/>
                        <a:gd name="T85" fmla="*/ 845 h 1610"/>
                        <a:gd name="T86" fmla="*/ 943 w 1207"/>
                        <a:gd name="T87" fmla="*/ 850 h 1610"/>
                        <a:gd name="T88" fmla="*/ 930 w 1207"/>
                        <a:gd name="T89" fmla="*/ 845 h 1610"/>
                        <a:gd name="T90" fmla="*/ 888 w 1207"/>
                        <a:gd name="T91" fmla="*/ 803 h 1610"/>
                        <a:gd name="T92" fmla="*/ 846 w 1207"/>
                        <a:gd name="T93" fmla="*/ 845 h 1610"/>
                        <a:gd name="T94" fmla="*/ 833 w 1207"/>
                        <a:gd name="T95" fmla="*/ 850 h 1610"/>
                        <a:gd name="T96" fmla="*/ 820 w 1207"/>
                        <a:gd name="T97" fmla="*/ 845 h 1610"/>
                        <a:gd name="T98" fmla="*/ 820 w 1207"/>
                        <a:gd name="T99" fmla="*/ 816 h 1610"/>
                        <a:gd name="T100" fmla="*/ 862 w 1207"/>
                        <a:gd name="T101" fmla="*/ 774 h 1610"/>
                        <a:gd name="T102" fmla="*/ 815 w 1207"/>
                        <a:gd name="T103" fmla="*/ 732 h 1610"/>
                        <a:gd name="T104" fmla="*/ 970 w 1207"/>
                        <a:gd name="T105" fmla="*/ 501 h 1610"/>
                        <a:gd name="T106" fmla="*/ 865 w 1207"/>
                        <a:gd name="T107" fmla="*/ 606 h 1610"/>
                        <a:gd name="T108" fmla="*/ 797 w 1207"/>
                        <a:gd name="T109" fmla="*/ 538 h 1610"/>
                        <a:gd name="T110" fmla="*/ 797 w 1207"/>
                        <a:gd name="T111" fmla="*/ 509 h 1610"/>
                        <a:gd name="T112" fmla="*/ 825 w 1207"/>
                        <a:gd name="T113" fmla="*/ 509 h 1610"/>
                        <a:gd name="T114" fmla="*/ 865 w 1207"/>
                        <a:gd name="T115" fmla="*/ 548 h 1610"/>
                        <a:gd name="T116" fmla="*/ 943 w 1207"/>
                        <a:gd name="T117" fmla="*/ 470 h 1610"/>
                        <a:gd name="T118" fmla="*/ 972 w 1207"/>
                        <a:gd name="T119" fmla="*/ 470 h 1610"/>
                        <a:gd name="T120" fmla="*/ 970 w 1207"/>
                        <a:gd name="T121" fmla="*/ 501 h 16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</a:cxnLst>
                      <a:rect l="0" t="0" r="r" b="b"/>
                      <a:pathLst>
                        <a:path w="1207" h="1610">
                          <a:moveTo>
                            <a:pt x="603" y="0"/>
                          </a:moveTo>
                          <a:lnTo>
                            <a:pt x="0" y="260"/>
                          </a:lnTo>
                          <a:lnTo>
                            <a:pt x="0" y="834"/>
                          </a:lnTo>
                          <a:lnTo>
                            <a:pt x="0" y="834"/>
                          </a:lnTo>
                          <a:cubicBezTo>
                            <a:pt x="18" y="1153"/>
                            <a:pt x="251" y="1433"/>
                            <a:pt x="603" y="1609"/>
                          </a:cubicBezTo>
                          <a:cubicBezTo>
                            <a:pt x="954" y="1433"/>
                            <a:pt x="1187" y="1153"/>
                            <a:pt x="1206" y="834"/>
                          </a:cubicBezTo>
                          <a:lnTo>
                            <a:pt x="1206" y="834"/>
                          </a:lnTo>
                          <a:lnTo>
                            <a:pt x="1206" y="260"/>
                          </a:lnTo>
                          <a:lnTo>
                            <a:pt x="603" y="0"/>
                          </a:lnTo>
                          <a:close/>
                          <a:moveTo>
                            <a:pt x="702" y="1051"/>
                          </a:moveTo>
                          <a:lnTo>
                            <a:pt x="267" y="1051"/>
                          </a:lnTo>
                          <a:lnTo>
                            <a:pt x="267" y="990"/>
                          </a:lnTo>
                          <a:lnTo>
                            <a:pt x="702" y="990"/>
                          </a:lnTo>
                          <a:lnTo>
                            <a:pt x="702" y="1051"/>
                          </a:lnTo>
                          <a:close/>
                          <a:moveTo>
                            <a:pt x="702" y="816"/>
                          </a:moveTo>
                          <a:lnTo>
                            <a:pt x="267" y="816"/>
                          </a:lnTo>
                          <a:lnTo>
                            <a:pt x="267" y="756"/>
                          </a:lnTo>
                          <a:lnTo>
                            <a:pt x="702" y="756"/>
                          </a:lnTo>
                          <a:lnTo>
                            <a:pt x="702" y="816"/>
                          </a:lnTo>
                          <a:close/>
                          <a:moveTo>
                            <a:pt x="702" y="567"/>
                          </a:moveTo>
                          <a:lnTo>
                            <a:pt x="267" y="567"/>
                          </a:lnTo>
                          <a:lnTo>
                            <a:pt x="267" y="506"/>
                          </a:lnTo>
                          <a:lnTo>
                            <a:pt x="702" y="506"/>
                          </a:lnTo>
                          <a:lnTo>
                            <a:pt x="702" y="567"/>
                          </a:lnTo>
                          <a:close/>
                          <a:moveTo>
                            <a:pt x="964" y="967"/>
                          </a:moveTo>
                          <a:lnTo>
                            <a:pt x="860" y="1072"/>
                          </a:lnTo>
                          <a:lnTo>
                            <a:pt x="791" y="1004"/>
                          </a:lnTo>
                          <a:cubicBezTo>
                            <a:pt x="784" y="996"/>
                            <a:pt x="783" y="983"/>
                            <a:pt x="791" y="975"/>
                          </a:cubicBezTo>
                          <a:cubicBezTo>
                            <a:pt x="798" y="967"/>
                            <a:pt x="812" y="967"/>
                            <a:pt x="820" y="975"/>
                          </a:cubicBezTo>
                          <a:lnTo>
                            <a:pt x="860" y="1014"/>
                          </a:lnTo>
                          <a:lnTo>
                            <a:pt x="938" y="935"/>
                          </a:lnTo>
                          <a:cubicBezTo>
                            <a:pt x="946" y="928"/>
                            <a:pt x="959" y="928"/>
                            <a:pt x="967" y="935"/>
                          </a:cubicBezTo>
                          <a:cubicBezTo>
                            <a:pt x="972" y="946"/>
                            <a:pt x="972" y="959"/>
                            <a:pt x="964" y="967"/>
                          </a:cubicBezTo>
                          <a:close/>
                          <a:moveTo>
                            <a:pt x="815" y="732"/>
                          </a:moveTo>
                          <a:cubicBezTo>
                            <a:pt x="807" y="724"/>
                            <a:pt x="807" y="711"/>
                            <a:pt x="815" y="703"/>
                          </a:cubicBezTo>
                          <a:cubicBezTo>
                            <a:pt x="823" y="695"/>
                            <a:pt x="836" y="695"/>
                            <a:pt x="844" y="703"/>
                          </a:cubicBezTo>
                          <a:lnTo>
                            <a:pt x="886" y="745"/>
                          </a:lnTo>
                          <a:lnTo>
                            <a:pt x="928" y="703"/>
                          </a:lnTo>
                          <a:cubicBezTo>
                            <a:pt x="936" y="695"/>
                            <a:pt x="949" y="695"/>
                            <a:pt x="957" y="703"/>
                          </a:cubicBezTo>
                          <a:cubicBezTo>
                            <a:pt x="964" y="711"/>
                            <a:pt x="964" y="724"/>
                            <a:pt x="957" y="732"/>
                          </a:cubicBezTo>
                          <a:lnTo>
                            <a:pt x="915" y="774"/>
                          </a:lnTo>
                          <a:lnTo>
                            <a:pt x="957" y="816"/>
                          </a:lnTo>
                          <a:cubicBezTo>
                            <a:pt x="964" y="824"/>
                            <a:pt x="964" y="837"/>
                            <a:pt x="957" y="845"/>
                          </a:cubicBezTo>
                          <a:cubicBezTo>
                            <a:pt x="954" y="847"/>
                            <a:pt x="948" y="850"/>
                            <a:pt x="943" y="850"/>
                          </a:cubicBezTo>
                          <a:cubicBezTo>
                            <a:pt x="937" y="850"/>
                            <a:pt x="933" y="847"/>
                            <a:pt x="930" y="845"/>
                          </a:cubicBezTo>
                          <a:lnTo>
                            <a:pt x="888" y="803"/>
                          </a:lnTo>
                          <a:lnTo>
                            <a:pt x="846" y="845"/>
                          </a:lnTo>
                          <a:cubicBezTo>
                            <a:pt x="844" y="847"/>
                            <a:pt x="838" y="850"/>
                            <a:pt x="833" y="850"/>
                          </a:cubicBezTo>
                          <a:cubicBezTo>
                            <a:pt x="827" y="850"/>
                            <a:pt x="823" y="847"/>
                            <a:pt x="820" y="845"/>
                          </a:cubicBezTo>
                          <a:cubicBezTo>
                            <a:pt x="812" y="837"/>
                            <a:pt x="812" y="824"/>
                            <a:pt x="820" y="816"/>
                          </a:cubicBezTo>
                          <a:lnTo>
                            <a:pt x="862" y="774"/>
                          </a:lnTo>
                          <a:lnTo>
                            <a:pt x="815" y="732"/>
                          </a:lnTo>
                          <a:close/>
                          <a:moveTo>
                            <a:pt x="970" y="501"/>
                          </a:moveTo>
                          <a:lnTo>
                            <a:pt x="865" y="606"/>
                          </a:lnTo>
                          <a:lnTo>
                            <a:pt x="797" y="538"/>
                          </a:lnTo>
                          <a:cubicBezTo>
                            <a:pt x="789" y="530"/>
                            <a:pt x="789" y="517"/>
                            <a:pt x="797" y="509"/>
                          </a:cubicBezTo>
                          <a:cubicBezTo>
                            <a:pt x="805" y="501"/>
                            <a:pt x="818" y="501"/>
                            <a:pt x="825" y="509"/>
                          </a:cubicBezTo>
                          <a:lnTo>
                            <a:pt x="865" y="548"/>
                          </a:lnTo>
                          <a:lnTo>
                            <a:pt x="943" y="470"/>
                          </a:lnTo>
                          <a:cubicBezTo>
                            <a:pt x="951" y="462"/>
                            <a:pt x="964" y="462"/>
                            <a:pt x="972" y="470"/>
                          </a:cubicBezTo>
                          <a:cubicBezTo>
                            <a:pt x="978" y="480"/>
                            <a:pt x="978" y="493"/>
                            <a:pt x="970" y="501"/>
                          </a:cubicBezTo>
                          <a:close/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253" name="Rectangle 252">
                    <a:extLst>
                      <a:ext uri="{FF2B5EF4-FFF2-40B4-BE49-F238E27FC236}">
                        <a16:creationId xmlns:a16="http://schemas.microsoft.com/office/drawing/2014/main" id="{93B98AEF-CFC7-BF7F-59C5-3B1E92187D78}"/>
                      </a:ext>
                    </a:extLst>
                  </p:cNvPr>
                  <p:cNvSpPr/>
                  <p:nvPr/>
                </p:nvSpPr>
                <p:spPr>
                  <a:xfrm>
                    <a:off x="3674869" y="4929414"/>
                    <a:ext cx="686100" cy="35915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Security Lists</a:t>
                    </a:r>
                  </a:p>
                </p:txBody>
              </p:sp>
            </p:grpSp>
          </p:grpSp>
          <p:grpSp>
            <p:nvGrpSpPr>
              <p:cNvPr id="175" name="Group 174">
                <a:extLst>
                  <a:ext uri="{FF2B5EF4-FFF2-40B4-BE49-F238E27FC236}">
                    <a16:creationId xmlns:a16="http://schemas.microsoft.com/office/drawing/2014/main" id="{63CBA8E4-2156-6D3E-51B1-52367FBDDB87}"/>
                  </a:ext>
                </a:extLst>
              </p:cNvPr>
              <p:cNvGrpSpPr/>
              <p:nvPr/>
            </p:nvGrpSpPr>
            <p:grpSpPr>
              <a:xfrm>
                <a:off x="9613471" y="1460650"/>
                <a:ext cx="1665481" cy="1741144"/>
                <a:chOff x="7241951" y="1415812"/>
                <a:chExt cx="1665481" cy="1741144"/>
              </a:xfrm>
            </p:grpSpPr>
            <p:grpSp>
              <p:nvGrpSpPr>
                <p:cNvPr id="226" name="Group 225">
                  <a:extLst>
                    <a:ext uri="{FF2B5EF4-FFF2-40B4-BE49-F238E27FC236}">
                      <a16:creationId xmlns:a16="http://schemas.microsoft.com/office/drawing/2014/main" id="{FF05AE80-458E-50B5-BF42-F342766192F6}"/>
                    </a:ext>
                  </a:extLst>
                </p:cNvPr>
                <p:cNvGrpSpPr/>
                <p:nvPr/>
              </p:nvGrpSpPr>
              <p:grpSpPr>
                <a:xfrm>
                  <a:off x="7241951" y="1415812"/>
                  <a:ext cx="805942" cy="936024"/>
                  <a:chOff x="3595167" y="1468849"/>
                  <a:chExt cx="805942" cy="936024"/>
                </a:xfrm>
              </p:grpSpPr>
              <p:grpSp>
                <p:nvGrpSpPr>
                  <p:cNvPr id="243" name="Group 242">
                    <a:extLst>
                      <a:ext uri="{FF2B5EF4-FFF2-40B4-BE49-F238E27FC236}">
                        <a16:creationId xmlns:a16="http://schemas.microsoft.com/office/drawing/2014/main" id="{8B66FBC2-C526-DAE5-F658-85ABB0DD7504}"/>
                      </a:ext>
                    </a:extLst>
                  </p:cNvPr>
                  <p:cNvGrpSpPr/>
                  <p:nvPr/>
                </p:nvGrpSpPr>
                <p:grpSpPr>
                  <a:xfrm>
                    <a:off x="3716745" y="1468849"/>
                    <a:ext cx="582945" cy="635162"/>
                    <a:chOff x="3716745" y="1758788"/>
                    <a:chExt cx="582945" cy="635162"/>
                  </a:xfrm>
                </p:grpSpPr>
                <p:sp>
                  <p:nvSpPr>
                    <p:cNvPr id="245" name="Rectangle 244">
                      <a:extLst>
                        <a:ext uri="{FF2B5EF4-FFF2-40B4-BE49-F238E27FC236}">
                          <a16:creationId xmlns:a16="http://schemas.microsoft.com/office/drawing/2014/main" id="{DC79335E-2EBB-FC4A-E2D0-1E320EEFAF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16745" y="1758788"/>
                      <a:ext cx="582945" cy="63516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grpSp>
                  <p:nvGrpSpPr>
                    <p:cNvPr id="246" name="Group 245">
                      <a:extLst>
                        <a:ext uri="{FF2B5EF4-FFF2-40B4-BE49-F238E27FC236}">
                          <a16:creationId xmlns:a16="http://schemas.microsoft.com/office/drawing/2014/main" id="{35352E77-FCAA-81CA-3B39-3A21237813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95657" y="1844483"/>
                      <a:ext cx="425120" cy="464483"/>
                      <a:chOff x="5838825" y="2987675"/>
                      <a:chExt cx="514350" cy="561975"/>
                    </a:xfrm>
                  </p:grpSpPr>
                  <p:sp>
                    <p:nvSpPr>
                      <p:cNvPr id="247" name="Freeform 39">
                        <a:extLst>
                          <a:ext uri="{FF2B5EF4-FFF2-40B4-BE49-F238E27FC236}">
                            <a16:creationId xmlns:a16="http://schemas.microsoft.com/office/drawing/2014/main" id="{F13CAD5B-40F2-DE9C-A4C1-4B80948AE7D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05525" y="3278188"/>
                        <a:ext cx="125413" cy="130175"/>
                      </a:xfrm>
                      <a:custGeom>
                        <a:avLst/>
                        <a:gdLst>
                          <a:gd name="T0" fmla="*/ 236 w 349"/>
                          <a:gd name="T1" fmla="*/ 81 h 360"/>
                          <a:gd name="T2" fmla="*/ 236 w 349"/>
                          <a:gd name="T3" fmla="*/ 0 h 360"/>
                          <a:gd name="T4" fmla="*/ 113 w 349"/>
                          <a:gd name="T5" fmla="*/ 0 h 360"/>
                          <a:gd name="T6" fmla="*/ 113 w 349"/>
                          <a:gd name="T7" fmla="*/ 81 h 360"/>
                          <a:gd name="T8" fmla="*/ 81 w 349"/>
                          <a:gd name="T9" fmla="*/ 113 h 360"/>
                          <a:gd name="T10" fmla="*/ 0 w 349"/>
                          <a:gd name="T11" fmla="*/ 113 h 360"/>
                          <a:gd name="T12" fmla="*/ 0 w 349"/>
                          <a:gd name="T13" fmla="*/ 359 h 360"/>
                          <a:gd name="T14" fmla="*/ 236 w 349"/>
                          <a:gd name="T15" fmla="*/ 359 h 360"/>
                          <a:gd name="T16" fmla="*/ 236 w 349"/>
                          <a:gd name="T17" fmla="*/ 278 h 360"/>
                          <a:gd name="T18" fmla="*/ 267 w 349"/>
                          <a:gd name="T19" fmla="*/ 246 h 360"/>
                          <a:gd name="T20" fmla="*/ 348 w 349"/>
                          <a:gd name="T21" fmla="*/ 246 h 360"/>
                          <a:gd name="T22" fmla="*/ 348 w 349"/>
                          <a:gd name="T23" fmla="*/ 115 h 360"/>
                          <a:gd name="T24" fmla="*/ 267 w 349"/>
                          <a:gd name="T25" fmla="*/ 115 h 360"/>
                          <a:gd name="T26" fmla="*/ 236 w 349"/>
                          <a:gd name="T27" fmla="*/ 81 h 36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349" h="360">
                            <a:moveTo>
                              <a:pt x="236" y="81"/>
                            </a:moveTo>
                            <a:lnTo>
                              <a:pt x="236" y="0"/>
                            </a:lnTo>
                            <a:lnTo>
                              <a:pt x="113" y="0"/>
                            </a:lnTo>
                            <a:lnTo>
                              <a:pt x="113" y="81"/>
                            </a:lnTo>
                            <a:cubicBezTo>
                              <a:pt x="113" y="99"/>
                              <a:pt x="97" y="113"/>
                              <a:pt x="81" y="113"/>
                            </a:cubicBezTo>
                            <a:lnTo>
                              <a:pt x="0" y="113"/>
                            </a:lnTo>
                            <a:lnTo>
                              <a:pt x="0" y="359"/>
                            </a:lnTo>
                            <a:lnTo>
                              <a:pt x="236" y="359"/>
                            </a:lnTo>
                            <a:lnTo>
                              <a:pt x="236" y="278"/>
                            </a:lnTo>
                            <a:cubicBezTo>
                              <a:pt x="236" y="259"/>
                              <a:pt x="251" y="246"/>
                              <a:pt x="267" y="246"/>
                            </a:cubicBezTo>
                            <a:lnTo>
                              <a:pt x="348" y="246"/>
                            </a:lnTo>
                            <a:lnTo>
                              <a:pt x="348" y="115"/>
                            </a:lnTo>
                            <a:lnTo>
                              <a:pt x="267" y="115"/>
                            </a:lnTo>
                            <a:cubicBezTo>
                              <a:pt x="251" y="113"/>
                              <a:pt x="236" y="99"/>
                              <a:pt x="236" y="81"/>
                            </a:cubicBez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48" name="Freeform 40">
                        <a:extLst>
                          <a:ext uri="{FF2B5EF4-FFF2-40B4-BE49-F238E27FC236}">
                            <a16:creationId xmlns:a16="http://schemas.microsoft.com/office/drawing/2014/main" id="{75D7A7BC-FF5B-56FC-A259-38D84D022FD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838825" y="2987675"/>
                        <a:ext cx="514350" cy="561975"/>
                      </a:xfrm>
                      <a:custGeom>
                        <a:avLst/>
                        <a:gdLst>
                          <a:gd name="T0" fmla="*/ 79 w 1430"/>
                          <a:gd name="T1" fmla="*/ 0 h 1563"/>
                          <a:gd name="T2" fmla="*/ 0 w 1430"/>
                          <a:gd name="T3" fmla="*/ 1484 h 1563"/>
                          <a:gd name="T4" fmla="*/ 1350 w 1430"/>
                          <a:gd name="T5" fmla="*/ 1562 h 1563"/>
                          <a:gd name="T6" fmla="*/ 1429 w 1430"/>
                          <a:gd name="T7" fmla="*/ 79 h 1563"/>
                          <a:gd name="T8" fmla="*/ 1245 w 1430"/>
                          <a:gd name="T9" fmla="*/ 886 h 1563"/>
                          <a:gd name="T10" fmla="*/ 1133 w 1430"/>
                          <a:gd name="T11" fmla="*/ 918 h 1563"/>
                          <a:gd name="T12" fmla="*/ 1214 w 1430"/>
                          <a:gd name="T13" fmla="*/ 1049 h 1563"/>
                          <a:gd name="T14" fmla="*/ 1245 w 1430"/>
                          <a:gd name="T15" fmla="*/ 1287 h 1563"/>
                          <a:gd name="T16" fmla="*/ 1007 w 1430"/>
                          <a:gd name="T17" fmla="*/ 1319 h 1563"/>
                          <a:gd name="T18" fmla="*/ 975 w 1430"/>
                          <a:gd name="T19" fmla="*/ 1206 h 1563"/>
                          <a:gd name="T20" fmla="*/ 695 w 1430"/>
                          <a:gd name="T21" fmla="*/ 915 h 1563"/>
                          <a:gd name="T22" fmla="*/ 582 w 1430"/>
                          <a:gd name="T23" fmla="*/ 883 h 1563"/>
                          <a:gd name="T24" fmla="*/ 459 w 1430"/>
                          <a:gd name="T25" fmla="*/ 802 h 1563"/>
                          <a:gd name="T26" fmla="*/ 427 w 1430"/>
                          <a:gd name="T27" fmla="*/ 915 h 1563"/>
                          <a:gd name="T28" fmla="*/ 346 w 1430"/>
                          <a:gd name="T29" fmla="*/ 1046 h 1563"/>
                          <a:gd name="T30" fmla="*/ 459 w 1430"/>
                          <a:gd name="T31" fmla="*/ 1077 h 1563"/>
                          <a:gd name="T32" fmla="*/ 427 w 1430"/>
                          <a:gd name="T33" fmla="*/ 1316 h 1563"/>
                          <a:gd name="T34" fmla="*/ 189 w 1430"/>
                          <a:gd name="T35" fmla="*/ 1285 h 1563"/>
                          <a:gd name="T36" fmla="*/ 220 w 1430"/>
                          <a:gd name="T37" fmla="*/ 1051 h 1563"/>
                          <a:gd name="T38" fmla="*/ 302 w 1430"/>
                          <a:gd name="T39" fmla="*/ 920 h 1563"/>
                          <a:gd name="T40" fmla="*/ 189 w 1430"/>
                          <a:gd name="T41" fmla="*/ 889 h 1563"/>
                          <a:gd name="T42" fmla="*/ 220 w 1430"/>
                          <a:gd name="T43" fmla="*/ 650 h 1563"/>
                          <a:gd name="T44" fmla="*/ 459 w 1430"/>
                          <a:gd name="T45" fmla="*/ 682 h 1563"/>
                          <a:gd name="T46" fmla="*/ 582 w 1430"/>
                          <a:gd name="T47" fmla="*/ 763 h 1563"/>
                          <a:gd name="T48" fmla="*/ 614 w 1430"/>
                          <a:gd name="T49" fmla="*/ 650 h 1563"/>
                          <a:gd name="T50" fmla="*/ 695 w 1430"/>
                          <a:gd name="T51" fmla="*/ 519 h 1563"/>
                          <a:gd name="T52" fmla="*/ 582 w 1430"/>
                          <a:gd name="T53" fmla="*/ 488 h 1563"/>
                          <a:gd name="T54" fmla="*/ 614 w 1430"/>
                          <a:gd name="T55" fmla="*/ 249 h 1563"/>
                          <a:gd name="T56" fmla="*/ 852 w 1430"/>
                          <a:gd name="T57" fmla="*/ 280 h 1563"/>
                          <a:gd name="T58" fmla="*/ 821 w 1430"/>
                          <a:gd name="T59" fmla="*/ 519 h 1563"/>
                          <a:gd name="T60" fmla="*/ 739 w 1430"/>
                          <a:gd name="T61" fmla="*/ 650 h 1563"/>
                          <a:gd name="T62" fmla="*/ 852 w 1430"/>
                          <a:gd name="T63" fmla="*/ 682 h 1563"/>
                          <a:gd name="T64" fmla="*/ 975 w 1430"/>
                          <a:gd name="T65" fmla="*/ 763 h 1563"/>
                          <a:gd name="T66" fmla="*/ 1007 w 1430"/>
                          <a:gd name="T67" fmla="*/ 650 h 1563"/>
                          <a:gd name="T68" fmla="*/ 1245 w 1430"/>
                          <a:gd name="T69" fmla="*/ 682 h 156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</a:cxnLst>
                        <a:rect l="0" t="0" r="r" b="b"/>
                        <a:pathLst>
                          <a:path w="1430" h="1563">
                            <a:moveTo>
                              <a:pt x="1350" y="0"/>
                            </a:moveTo>
                            <a:lnTo>
                              <a:pt x="79" y="0"/>
                            </a:lnTo>
                            <a:cubicBezTo>
                              <a:pt x="34" y="0"/>
                              <a:pt x="0" y="34"/>
                              <a:pt x="0" y="79"/>
                            </a:cubicBezTo>
                            <a:lnTo>
                              <a:pt x="0" y="1484"/>
                            </a:lnTo>
                            <a:cubicBezTo>
                              <a:pt x="0" y="1528"/>
                              <a:pt x="34" y="1562"/>
                              <a:pt x="79" y="1562"/>
                            </a:cubicBezTo>
                            <a:lnTo>
                              <a:pt x="1350" y="1562"/>
                            </a:lnTo>
                            <a:cubicBezTo>
                              <a:pt x="1395" y="1562"/>
                              <a:pt x="1429" y="1528"/>
                              <a:pt x="1429" y="1484"/>
                            </a:cubicBezTo>
                            <a:lnTo>
                              <a:pt x="1429" y="79"/>
                            </a:lnTo>
                            <a:cubicBezTo>
                              <a:pt x="1429" y="37"/>
                              <a:pt x="1395" y="0"/>
                              <a:pt x="1350" y="0"/>
                            </a:cubicBezTo>
                            <a:close/>
                            <a:moveTo>
                              <a:pt x="1245" y="886"/>
                            </a:moveTo>
                            <a:cubicBezTo>
                              <a:pt x="1245" y="904"/>
                              <a:pt x="1230" y="918"/>
                              <a:pt x="1214" y="918"/>
                            </a:cubicBezTo>
                            <a:lnTo>
                              <a:pt x="1133" y="918"/>
                            </a:lnTo>
                            <a:lnTo>
                              <a:pt x="1133" y="1049"/>
                            </a:lnTo>
                            <a:lnTo>
                              <a:pt x="1214" y="1049"/>
                            </a:lnTo>
                            <a:cubicBezTo>
                              <a:pt x="1232" y="1049"/>
                              <a:pt x="1245" y="1064"/>
                              <a:pt x="1245" y="1080"/>
                            </a:cubicBezTo>
                            <a:lnTo>
                              <a:pt x="1245" y="1287"/>
                            </a:lnTo>
                            <a:cubicBezTo>
                              <a:pt x="1245" y="1306"/>
                              <a:pt x="1230" y="1319"/>
                              <a:pt x="1214" y="1319"/>
                            </a:cubicBezTo>
                            <a:lnTo>
                              <a:pt x="1007" y="1319"/>
                            </a:lnTo>
                            <a:cubicBezTo>
                              <a:pt x="988" y="1319"/>
                              <a:pt x="975" y="1303"/>
                              <a:pt x="975" y="1287"/>
                            </a:cubicBezTo>
                            <a:lnTo>
                              <a:pt x="975" y="1206"/>
                            </a:lnTo>
                            <a:lnTo>
                              <a:pt x="695" y="1206"/>
                            </a:lnTo>
                            <a:lnTo>
                              <a:pt x="695" y="915"/>
                            </a:lnTo>
                            <a:lnTo>
                              <a:pt x="614" y="915"/>
                            </a:lnTo>
                            <a:cubicBezTo>
                              <a:pt x="595" y="915"/>
                              <a:pt x="582" y="899"/>
                              <a:pt x="582" y="883"/>
                            </a:cubicBezTo>
                            <a:lnTo>
                              <a:pt x="582" y="802"/>
                            </a:lnTo>
                            <a:lnTo>
                              <a:pt x="459" y="802"/>
                            </a:lnTo>
                            <a:lnTo>
                              <a:pt x="459" y="883"/>
                            </a:lnTo>
                            <a:cubicBezTo>
                              <a:pt x="459" y="902"/>
                              <a:pt x="443" y="915"/>
                              <a:pt x="427" y="915"/>
                            </a:cubicBezTo>
                            <a:lnTo>
                              <a:pt x="346" y="915"/>
                            </a:lnTo>
                            <a:lnTo>
                              <a:pt x="346" y="1046"/>
                            </a:lnTo>
                            <a:lnTo>
                              <a:pt x="427" y="1046"/>
                            </a:lnTo>
                            <a:cubicBezTo>
                              <a:pt x="446" y="1046"/>
                              <a:pt x="459" y="1062"/>
                              <a:pt x="459" y="1077"/>
                            </a:cubicBezTo>
                            <a:lnTo>
                              <a:pt x="459" y="1285"/>
                            </a:lnTo>
                            <a:cubicBezTo>
                              <a:pt x="459" y="1303"/>
                              <a:pt x="443" y="1316"/>
                              <a:pt x="427" y="1316"/>
                            </a:cubicBezTo>
                            <a:lnTo>
                              <a:pt x="220" y="1316"/>
                            </a:lnTo>
                            <a:cubicBezTo>
                              <a:pt x="202" y="1316"/>
                              <a:pt x="189" y="1300"/>
                              <a:pt x="189" y="1285"/>
                            </a:cubicBezTo>
                            <a:lnTo>
                              <a:pt x="189" y="1083"/>
                            </a:lnTo>
                            <a:cubicBezTo>
                              <a:pt x="189" y="1064"/>
                              <a:pt x="205" y="1051"/>
                              <a:pt x="220" y="1051"/>
                            </a:cubicBezTo>
                            <a:lnTo>
                              <a:pt x="302" y="1051"/>
                            </a:lnTo>
                            <a:lnTo>
                              <a:pt x="302" y="920"/>
                            </a:lnTo>
                            <a:lnTo>
                              <a:pt x="220" y="920"/>
                            </a:lnTo>
                            <a:cubicBezTo>
                              <a:pt x="202" y="920"/>
                              <a:pt x="189" y="904"/>
                              <a:pt x="189" y="889"/>
                            </a:cubicBezTo>
                            <a:lnTo>
                              <a:pt x="189" y="682"/>
                            </a:lnTo>
                            <a:cubicBezTo>
                              <a:pt x="189" y="663"/>
                              <a:pt x="205" y="650"/>
                              <a:pt x="220" y="650"/>
                            </a:cubicBezTo>
                            <a:lnTo>
                              <a:pt x="427" y="650"/>
                            </a:lnTo>
                            <a:cubicBezTo>
                              <a:pt x="446" y="650"/>
                              <a:pt x="459" y="666"/>
                              <a:pt x="459" y="682"/>
                            </a:cubicBezTo>
                            <a:lnTo>
                              <a:pt x="459" y="763"/>
                            </a:lnTo>
                            <a:lnTo>
                              <a:pt x="582" y="763"/>
                            </a:lnTo>
                            <a:lnTo>
                              <a:pt x="582" y="682"/>
                            </a:lnTo>
                            <a:cubicBezTo>
                              <a:pt x="582" y="663"/>
                              <a:pt x="598" y="650"/>
                              <a:pt x="614" y="650"/>
                            </a:cubicBezTo>
                            <a:lnTo>
                              <a:pt x="695" y="650"/>
                            </a:lnTo>
                            <a:lnTo>
                              <a:pt x="695" y="519"/>
                            </a:lnTo>
                            <a:lnTo>
                              <a:pt x="614" y="519"/>
                            </a:lnTo>
                            <a:cubicBezTo>
                              <a:pt x="595" y="519"/>
                              <a:pt x="582" y="503"/>
                              <a:pt x="582" y="488"/>
                            </a:cubicBezTo>
                            <a:lnTo>
                              <a:pt x="582" y="280"/>
                            </a:lnTo>
                            <a:cubicBezTo>
                              <a:pt x="582" y="262"/>
                              <a:pt x="598" y="249"/>
                              <a:pt x="614" y="249"/>
                            </a:cubicBezTo>
                            <a:lnTo>
                              <a:pt x="821" y="249"/>
                            </a:lnTo>
                            <a:cubicBezTo>
                              <a:pt x="839" y="249"/>
                              <a:pt x="852" y="265"/>
                              <a:pt x="852" y="280"/>
                            </a:cubicBezTo>
                            <a:lnTo>
                              <a:pt x="852" y="488"/>
                            </a:lnTo>
                            <a:cubicBezTo>
                              <a:pt x="852" y="506"/>
                              <a:pt x="836" y="519"/>
                              <a:pt x="821" y="519"/>
                            </a:cubicBezTo>
                            <a:lnTo>
                              <a:pt x="739" y="519"/>
                            </a:lnTo>
                            <a:lnTo>
                              <a:pt x="739" y="650"/>
                            </a:lnTo>
                            <a:lnTo>
                              <a:pt x="821" y="650"/>
                            </a:lnTo>
                            <a:cubicBezTo>
                              <a:pt x="839" y="650"/>
                              <a:pt x="852" y="666"/>
                              <a:pt x="852" y="682"/>
                            </a:cubicBezTo>
                            <a:lnTo>
                              <a:pt x="852" y="763"/>
                            </a:lnTo>
                            <a:lnTo>
                              <a:pt x="975" y="763"/>
                            </a:lnTo>
                            <a:lnTo>
                              <a:pt x="975" y="682"/>
                            </a:lnTo>
                            <a:cubicBezTo>
                              <a:pt x="975" y="663"/>
                              <a:pt x="991" y="650"/>
                              <a:pt x="1007" y="650"/>
                            </a:cubicBezTo>
                            <a:lnTo>
                              <a:pt x="1214" y="650"/>
                            </a:lnTo>
                            <a:cubicBezTo>
                              <a:pt x="1232" y="650"/>
                              <a:pt x="1245" y="666"/>
                              <a:pt x="1245" y="682"/>
                            </a:cubicBezTo>
                            <a:lnTo>
                              <a:pt x="1245" y="886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44" name="Rectangle 243">
                    <a:extLst>
                      <a:ext uri="{FF2B5EF4-FFF2-40B4-BE49-F238E27FC236}">
                        <a16:creationId xmlns:a16="http://schemas.microsoft.com/office/drawing/2014/main" id="{B95F3018-D4A2-2A53-59D1-84D9114FF50E}"/>
                      </a:ext>
                    </a:extLst>
                  </p:cNvPr>
                  <p:cNvSpPr/>
                  <p:nvPr/>
                </p:nvSpPr>
                <p:spPr>
                  <a:xfrm>
                    <a:off x="3595167" y="2066319"/>
                    <a:ext cx="805942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Database Systems</a:t>
                    </a:r>
                  </a:p>
                </p:txBody>
              </p:sp>
            </p:grpSp>
            <p:grpSp>
              <p:nvGrpSpPr>
                <p:cNvPr id="227" name="Group 226">
                  <a:extLst>
                    <a:ext uri="{FF2B5EF4-FFF2-40B4-BE49-F238E27FC236}">
                      <a16:creationId xmlns:a16="http://schemas.microsoft.com/office/drawing/2014/main" id="{706288F0-9E23-2F20-6B0F-3F962C7D1B73}"/>
                    </a:ext>
                  </a:extLst>
                </p:cNvPr>
                <p:cNvGrpSpPr/>
                <p:nvPr/>
              </p:nvGrpSpPr>
              <p:grpSpPr>
                <a:xfrm>
                  <a:off x="8044240" y="1441449"/>
                  <a:ext cx="863192" cy="801008"/>
                  <a:chOff x="10011110" y="2625219"/>
                  <a:chExt cx="863192" cy="801008"/>
                </a:xfrm>
              </p:grpSpPr>
              <p:grpSp>
                <p:nvGrpSpPr>
                  <p:cNvPr id="233" name="Group 232">
                    <a:extLst>
                      <a:ext uri="{FF2B5EF4-FFF2-40B4-BE49-F238E27FC236}">
                        <a16:creationId xmlns:a16="http://schemas.microsoft.com/office/drawing/2014/main" id="{29C46BE8-660D-36C8-9595-CC0E4D70C838}"/>
                      </a:ext>
                    </a:extLst>
                  </p:cNvPr>
                  <p:cNvGrpSpPr/>
                  <p:nvPr/>
                </p:nvGrpSpPr>
                <p:grpSpPr>
                  <a:xfrm>
                    <a:off x="10131618" y="2625219"/>
                    <a:ext cx="582945" cy="546202"/>
                    <a:chOff x="10131618" y="2882206"/>
                    <a:chExt cx="582945" cy="546202"/>
                  </a:xfrm>
                </p:grpSpPr>
                <p:sp>
                  <p:nvSpPr>
                    <p:cNvPr id="235" name="Rectangle 234">
                      <a:extLst>
                        <a:ext uri="{FF2B5EF4-FFF2-40B4-BE49-F238E27FC236}">
                          <a16:creationId xmlns:a16="http://schemas.microsoft.com/office/drawing/2014/main" id="{635E6535-F18B-8344-EC05-7F8899608C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31618" y="2882206"/>
                      <a:ext cx="582945" cy="54620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grpSp>
                  <p:nvGrpSpPr>
                    <p:cNvPr id="236" name="Group 235">
                      <a:extLst>
                        <a:ext uri="{FF2B5EF4-FFF2-40B4-BE49-F238E27FC236}">
                          <a16:creationId xmlns:a16="http://schemas.microsoft.com/office/drawing/2014/main" id="{44C1D60F-A882-AB6E-F463-035FCEB5F5D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244335" y="2981585"/>
                      <a:ext cx="363452" cy="358203"/>
                      <a:chOff x="5998087" y="3035933"/>
                      <a:chExt cx="439738" cy="433387"/>
                    </a:xfrm>
                  </p:grpSpPr>
                  <p:sp>
                    <p:nvSpPr>
                      <p:cNvPr id="237" name="Freeform 4">
                        <a:extLst>
                          <a:ext uri="{FF2B5EF4-FFF2-40B4-BE49-F238E27FC236}">
                            <a16:creationId xmlns:a16="http://schemas.microsoft.com/office/drawing/2014/main" id="{DBC0F84E-00BA-9DE5-2D45-39EDB5E2BDD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035933"/>
                        <a:ext cx="109538" cy="114300"/>
                      </a:xfrm>
                      <a:custGeom>
                        <a:avLst/>
                        <a:gdLst>
                          <a:gd name="T0" fmla="*/ 152 w 305"/>
                          <a:gd name="T1" fmla="*/ 315 h 316"/>
                          <a:gd name="T2" fmla="*/ 0 w 305"/>
                          <a:gd name="T3" fmla="*/ 315 h 316"/>
                          <a:gd name="T4" fmla="*/ 0 w 305"/>
                          <a:gd name="T5" fmla="*/ 0 h 316"/>
                          <a:gd name="T6" fmla="*/ 304 w 305"/>
                          <a:gd name="T7" fmla="*/ 0 h 316"/>
                          <a:gd name="T8" fmla="*/ 304 w 305"/>
                          <a:gd name="T9" fmla="*/ 315 h 316"/>
                          <a:gd name="T10" fmla="*/ 152 w 305"/>
                          <a:gd name="T11" fmla="*/ 315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6">
                            <a:moveTo>
                              <a:pt x="152" y="315"/>
                            </a:moveTo>
                            <a:lnTo>
                              <a:pt x="0" y="315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5"/>
                            </a:lnTo>
                            <a:lnTo>
                              <a:pt x="152" y="315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38" name="Freeform 5">
                        <a:extLst>
                          <a:ext uri="{FF2B5EF4-FFF2-40B4-BE49-F238E27FC236}">
                            <a16:creationId xmlns:a16="http://schemas.microsoft.com/office/drawing/2014/main" id="{B6102226-E4BF-AA10-BC27-815F30F1A17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035933"/>
                        <a:ext cx="295275" cy="114300"/>
                      </a:xfrm>
                      <a:custGeom>
                        <a:avLst/>
                        <a:gdLst>
                          <a:gd name="T0" fmla="*/ 821 w 822"/>
                          <a:gd name="T1" fmla="*/ 315 h 316"/>
                          <a:gd name="T2" fmla="*/ 821 w 822"/>
                          <a:gd name="T3" fmla="*/ 0 h 316"/>
                          <a:gd name="T4" fmla="*/ 0 w 822"/>
                          <a:gd name="T5" fmla="*/ 0 h 316"/>
                          <a:gd name="T6" fmla="*/ 0 w 822"/>
                          <a:gd name="T7" fmla="*/ 315 h 316"/>
                          <a:gd name="T8" fmla="*/ 821 w 822"/>
                          <a:gd name="T9" fmla="*/ 315 h 316"/>
                          <a:gd name="T10" fmla="*/ 582 w 822"/>
                          <a:gd name="T11" fmla="*/ 121 h 316"/>
                          <a:gd name="T12" fmla="*/ 627 w 822"/>
                          <a:gd name="T13" fmla="*/ 121 h 316"/>
                          <a:gd name="T14" fmla="*/ 650 w 822"/>
                          <a:gd name="T15" fmla="*/ 163 h 316"/>
                          <a:gd name="T16" fmla="*/ 676 w 822"/>
                          <a:gd name="T17" fmla="*/ 121 h 316"/>
                          <a:gd name="T18" fmla="*/ 716 w 822"/>
                          <a:gd name="T19" fmla="*/ 121 h 316"/>
                          <a:gd name="T20" fmla="*/ 674 w 822"/>
                          <a:gd name="T21" fmla="*/ 183 h 316"/>
                          <a:gd name="T22" fmla="*/ 716 w 822"/>
                          <a:gd name="T23" fmla="*/ 249 h 316"/>
                          <a:gd name="T24" fmla="*/ 671 w 822"/>
                          <a:gd name="T25" fmla="*/ 249 h 316"/>
                          <a:gd name="T26" fmla="*/ 645 w 822"/>
                          <a:gd name="T27" fmla="*/ 202 h 316"/>
                          <a:gd name="T28" fmla="*/ 619 w 822"/>
                          <a:gd name="T29" fmla="*/ 249 h 316"/>
                          <a:gd name="T30" fmla="*/ 579 w 822"/>
                          <a:gd name="T31" fmla="*/ 249 h 316"/>
                          <a:gd name="T32" fmla="*/ 621 w 822"/>
                          <a:gd name="T33" fmla="*/ 181 h 316"/>
                          <a:gd name="T34" fmla="*/ 582 w 822"/>
                          <a:gd name="T35" fmla="*/ 121 h 316"/>
                          <a:gd name="T36" fmla="*/ 514 w 822"/>
                          <a:gd name="T37" fmla="*/ 215 h 316"/>
                          <a:gd name="T38" fmla="*/ 545 w 822"/>
                          <a:gd name="T39" fmla="*/ 215 h 316"/>
                          <a:gd name="T40" fmla="*/ 545 w 822"/>
                          <a:gd name="T41" fmla="*/ 249 h 316"/>
                          <a:gd name="T42" fmla="*/ 514 w 822"/>
                          <a:gd name="T43" fmla="*/ 249 h 316"/>
                          <a:gd name="T44" fmla="*/ 514 w 822"/>
                          <a:gd name="T45" fmla="*/ 215 h 316"/>
                          <a:gd name="T46" fmla="*/ 343 w 822"/>
                          <a:gd name="T47" fmla="*/ 121 h 316"/>
                          <a:gd name="T48" fmla="*/ 388 w 822"/>
                          <a:gd name="T49" fmla="*/ 121 h 316"/>
                          <a:gd name="T50" fmla="*/ 412 w 822"/>
                          <a:gd name="T51" fmla="*/ 163 h 316"/>
                          <a:gd name="T52" fmla="*/ 438 w 822"/>
                          <a:gd name="T53" fmla="*/ 121 h 316"/>
                          <a:gd name="T54" fmla="*/ 477 w 822"/>
                          <a:gd name="T55" fmla="*/ 121 h 316"/>
                          <a:gd name="T56" fmla="*/ 435 w 822"/>
                          <a:gd name="T57" fmla="*/ 183 h 316"/>
                          <a:gd name="T58" fmla="*/ 477 w 822"/>
                          <a:gd name="T59" fmla="*/ 249 h 316"/>
                          <a:gd name="T60" fmla="*/ 433 w 822"/>
                          <a:gd name="T61" fmla="*/ 249 h 316"/>
                          <a:gd name="T62" fmla="*/ 406 w 822"/>
                          <a:gd name="T63" fmla="*/ 202 h 316"/>
                          <a:gd name="T64" fmla="*/ 380 w 822"/>
                          <a:gd name="T65" fmla="*/ 249 h 316"/>
                          <a:gd name="T66" fmla="*/ 341 w 822"/>
                          <a:gd name="T67" fmla="*/ 249 h 316"/>
                          <a:gd name="T68" fmla="*/ 383 w 822"/>
                          <a:gd name="T69" fmla="*/ 181 h 316"/>
                          <a:gd name="T70" fmla="*/ 343 w 822"/>
                          <a:gd name="T71" fmla="*/ 121 h 316"/>
                          <a:gd name="T72" fmla="*/ 275 w 822"/>
                          <a:gd name="T73" fmla="*/ 215 h 316"/>
                          <a:gd name="T74" fmla="*/ 307 w 822"/>
                          <a:gd name="T75" fmla="*/ 215 h 316"/>
                          <a:gd name="T76" fmla="*/ 307 w 822"/>
                          <a:gd name="T77" fmla="*/ 249 h 316"/>
                          <a:gd name="T78" fmla="*/ 275 w 822"/>
                          <a:gd name="T79" fmla="*/ 249 h 316"/>
                          <a:gd name="T80" fmla="*/ 275 w 822"/>
                          <a:gd name="T81" fmla="*/ 215 h 316"/>
                          <a:gd name="T82" fmla="*/ 173 w 822"/>
                          <a:gd name="T83" fmla="*/ 163 h 316"/>
                          <a:gd name="T84" fmla="*/ 199 w 822"/>
                          <a:gd name="T85" fmla="*/ 121 h 316"/>
                          <a:gd name="T86" fmla="*/ 239 w 822"/>
                          <a:gd name="T87" fmla="*/ 121 h 316"/>
                          <a:gd name="T88" fmla="*/ 197 w 822"/>
                          <a:gd name="T89" fmla="*/ 183 h 316"/>
                          <a:gd name="T90" fmla="*/ 239 w 822"/>
                          <a:gd name="T91" fmla="*/ 249 h 316"/>
                          <a:gd name="T92" fmla="*/ 194 w 822"/>
                          <a:gd name="T93" fmla="*/ 249 h 316"/>
                          <a:gd name="T94" fmla="*/ 168 w 822"/>
                          <a:gd name="T95" fmla="*/ 202 h 316"/>
                          <a:gd name="T96" fmla="*/ 142 w 822"/>
                          <a:gd name="T97" fmla="*/ 249 h 316"/>
                          <a:gd name="T98" fmla="*/ 102 w 822"/>
                          <a:gd name="T99" fmla="*/ 249 h 316"/>
                          <a:gd name="T100" fmla="*/ 144 w 822"/>
                          <a:gd name="T101" fmla="*/ 181 h 316"/>
                          <a:gd name="T102" fmla="*/ 102 w 822"/>
                          <a:gd name="T103" fmla="*/ 121 h 316"/>
                          <a:gd name="T104" fmla="*/ 150 w 822"/>
                          <a:gd name="T105" fmla="*/ 121 h 316"/>
                          <a:gd name="T106" fmla="*/ 173 w 822"/>
                          <a:gd name="T107" fmla="*/ 163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6">
                            <a:moveTo>
                              <a:pt x="821" y="315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5"/>
                            </a:lnTo>
                            <a:lnTo>
                              <a:pt x="821" y="315"/>
                            </a:lnTo>
                            <a:close/>
                            <a:moveTo>
                              <a:pt x="582" y="121"/>
                            </a:moveTo>
                            <a:lnTo>
                              <a:pt x="627" y="121"/>
                            </a:lnTo>
                            <a:lnTo>
                              <a:pt x="650" y="163"/>
                            </a:lnTo>
                            <a:lnTo>
                              <a:pt x="676" y="121"/>
                            </a:lnTo>
                            <a:lnTo>
                              <a:pt x="716" y="121"/>
                            </a:lnTo>
                            <a:lnTo>
                              <a:pt x="674" y="183"/>
                            </a:lnTo>
                            <a:lnTo>
                              <a:pt x="716" y="249"/>
                            </a:lnTo>
                            <a:lnTo>
                              <a:pt x="671" y="249"/>
                            </a:lnTo>
                            <a:lnTo>
                              <a:pt x="645" y="202"/>
                            </a:lnTo>
                            <a:lnTo>
                              <a:pt x="619" y="249"/>
                            </a:lnTo>
                            <a:lnTo>
                              <a:pt x="579" y="249"/>
                            </a:lnTo>
                            <a:lnTo>
                              <a:pt x="621" y="181"/>
                            </a:lnTo>
                            <a:lnTo>
                              <a:pt x="582" y="121"/>
                            </a:lnTo>
                            <a:close/>
                            <a:moveTo>
                              <a:pt x="514" y="215"/>
                            </a:moveTo>
                            <a:lnTo>
                              <a:pt x="545" y="215"/>
                            </a:lnTo>
                            <a:lnTo>
                              <a:pt x="545" y="249"/>
                            </a:lnTo>
                            <a:lnTo>
                              <a:pt x="514" y="249"/>
                            </a:lnTo>
                            <a:lnTo>
                              <a:pt x="514" y="215"/>
                            </a:lnTo>
                            <a:close/>
                            <a:moveTo>
                              <a:pt x="343" y="121"/>
                            </a:moveTo>
                            <a:lnTo>
                              <a:pt x="388" y="121"/>
                            </a:lnTo>
                            <a:lnTo>
                              <a:pt x="412" y="163"/>
                            </a:lnTo>
                            <a:lnTo>
                              <a:pt x="438" y="121"/>
                            </a:lnTo>
                            <a:lnTo>
                              <a:pt x="477" y="121"/>
                            </a:lnTo>
                            <a:lnTo>
                              <a:pt x="435" y="183"/>
                            </a:lnTo>
                            <a:lnTo>
                              <a:pt x="477" y="249"/>
                            </a:lnTo>
                            <a:lnTo>
                              <a:pt x="433" y="249"/>
                            </a:lnTo>
                            <a:lnTo>
                              <a:pt x="406" y="202"/>
                            </a:lnTo>
                            <a:lnTo>
                              <a:pt x="380" y="249"/>
                            </a:lnTo>
                            <a:lnTo>
                              <a:pt x="341" y="249"/>
                            </a:lnTo>
                            <a:lnTo>
                              <a:pt x="383" y="181"/>
                            </a:lnTo>
                            <a:lnTo>
                              <a:pt x="343" y="121"/>
                            </a:lnTo>
                            <a:close/>
                            <a:moveTo>
                              <a:pt x="275" y="215"/>
                            </a:moveTo>
                            <a:lnTo>
                              <a:pt x="307" y="215"/>
                            </a:lnTo>
                            <a:lnTo>
                              <a:pt x="307" y="249"/>
                            </a:lnTo>
                            <a:lnTo>
                              <a:pt x="275" y="249"/>
                            </a:lnTo>
                            <a:lnTo>
                              <a:pt x="275" y="215"/>
                            </a:lnTo>
                            <a:close/>
                            <a:moveTo>
                              <a:pt x="173" y="163"/>
                            </a:moveTo>
                            <a:lnTo>
                              <a:pt x="199" y="121"/>
                            </a:lnTo>
                            <a:lnTo>
                              <a:pt x="239" y="121"/>
                            </a:lnTo>
                            <a:lnTo>
                              <a:pt x="197" y="183"/>
                            </a:lnTo>
                            <a:lnTo>
                              <a:pt x="239" y="249"/>
                            </a:lnTo>
                            <a:lnTo>
                              <a:pt x="194" y="249"/>
                            </a:lnTo>
                            <a:lnTo>
                              <a:pt x="168" y="202"/>
                            </a:lnTo>
                            <a:lnTo>
                              <a:pt x="142" y="249"/>
                            </a:lnTo>
                            <a:lnTo>
                              <a:pt x="102" y="249"/>
                            </a:lnTo>
                            <a:lnTo>
                              <a:pt x="144" y="181"/>
                            </a:lnTo>
                            <a:lnTo>
                              <a:pt x="102" y="121"/>
                            </a:lnTo>
                            <a:lnTo>
                              <a:pt x="150" y="121"/>
                            </a:lnTo>
                            <a:lnTo>
                              <a:pt x="173" y="163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39" name="Freeform 6">
                        <a:extLst>
                          <a:ext uri="{FF2B5EF4-FFF2-40B4-BE49-F238E27FC236}">
                            <a16:creationId xmlns:a16="http://schemas.microsoft.com/office/drawing/2014/main" id="{A0940719-D751-3C13-5A0F-CD59EC86CBC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194683"/>
                        <a:ext cx="109538" cy="112712"/>
                      </a:xfrm>
                      <a:custGeom>
                        <a:avLst/>
                        <a:gdLst>
                          <a:gd name="T0" fmla="*/ 152 w 305"/>
                          <a:gd name="T1" fmla="*/ 314 h 315"/>
                          <a:gd name="T2" fmla="*/ 0 w 305"/>
                          <a:gd name="T3" fmla="*/ 314 h 315"/>
                          <a:gd name="T4" fmla="*/ 0 w 305"/>
                          <a:gd name="T5" fmla="*/ 0 h 315"/>
                          <a:gd name="T6" fmla="*/ 304 w 305"/>
                          <a:gd name="T7" fmla="*/ 0 h 315"/>
                          <a:gd name="T8" fmla="*/ 304 w 305"/>
                          <a:gd name="T9" fmla="*/ 314 h 315"/>
                          <a:gd name="T10" fmla="*/ 152 w 305"/>
                          <a:gd name="T11" fmla="*/ 314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5">
                            <a:moveTo>
                              <a:pt x="152" y="314"/>
                            </a:moveTo>
                            <a:lnTo>
                              <a:pt x="0" y="314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4"/>
                            </a:lnTo>
                            <a:lnTo>
                              <a:pt x="152" y="314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40" name="Freeform 7">
                        <a:extLst>
                          <a:ext uri="{FF2B5EF4-FFF2-40B4-BE49-F238E27FC236}">
                            <a16:creationId xmlns:a16="http://schemas.microsoft.com/office/drawing/2014/main" id="{0EAC2F1A-671D-E323-8127-97A781D81E8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194683"/>
                        <a:ext cx="295275" cy="112712"/>
                      </a:xfrm>
                      <a:custGeom>
                        <a:avLst/>
                        <a:gdLst>
                          <a:gd name="T0" fmla="*/ 821 w 822"/>
                          <a:gd name="T1" fmla="*/ 314 h 315"/>
                          <a:gd name="T2" fmla="*/ 821 w 822"/>
                          <a:gd name="T3" fmla="*/ 0 h 315"/>
                          <a:gd name="T4" fmla="*/ 0 w 822"/>
                          <a:gd name="T5" fmla="*/ 0 h 315"/>
                          <a:gd name="T6" fmla="*/ 0 w 822"/>
                          <a:gd name="T7" fmla="*/ 314 h 315"/>
                          <a:gd name="T8" fmla="*/ 821 w 822"/>
                          <a:gd name="T9" fmla="*/ 314 h 315"/>
                          <a:gd name="T10" fmla="*/ 582 w 822"/>
                          <a:gd name="T11" fmla="*/ 105 h 315"/>
                          <a:gd name="T12" fmla="*/ 627 w 822"/>
                          <a:gd name="T13" fmla="*/ 105 h 315"/>
                          <a:gd name="T14" fmla="*/ 650 w 822"/>
                          <a:gd name="T15" fmla="*/ 147 h 315"/>
                          <a:gd name="T16" fmla="*/ 676 w 822"/>
                          <a:gd name="T17" fmla="*/ 105 h 315"/>
                          <a:gd name="T18" fmla="*/ 716 w 822"/>
                          <a:gd name="T19" fmla="*/ 105 h 315"/>
                          <a:gd name="T20" fmla="*/ 674 w 822"/>
                          <a:gd name="T21" fmla="*/ 168 h 315"/>
                          <a:gd name="T22" fmla="*/ 716 w 822"/>
                          <a:gd name="T23" fmla="*/ 232 h 315"/>
                          <a:gd name="T24" fmla="*/ 671 w 822"/>
                          <a:gd name="T25" fmla="*/ 232 h 315"/>
                          <a:gd name="T26" fmla="*/ 645 w 822"/>
                          <a:gd name="T27" fmla="*/ 186 h 315"/>
                          <a:gd name="T28" fmla="*/ 619 w 822"/>
                          <a:gd name="T29" fmla="*/ 232 h 315"/>
                          <a:gd name="T30" fmla="*/ 579 w 822"/>
                          <a:gd name="T31" fmla="*/ 232 h 315"/>
                          <a:gd name="T32" fmla="*/ 621 w 822"/>
                          <a:gd name="T33" fmla="*/ 165 h 315"/>
                          <a:gd name="T34" fmla="*/ 582 w 822"/>
                          <a:gd name="T35" fmla="*/ 105 h 315"/>
                          <a:gd name="T36" fmla="*/ 514 w 822"/>
                          <a:gd name="T37" fmla="*/ 199 h 315"/>
                          <a:gd name="T38" fmla="*/ 545 w 822"/>
                          <a:gd name="T39" fmla="*/ 199 h 315"/>
                          <a:gd name="T40" fmla="*/ 545 w 822"/>
                          <a:gd name="T41" fmla="*/ 232 h 315"/>
                          <a:gd name="T42" fmla="*/ 514 w 822"/>
                          <a:gd name="T43" fmla="*/ 232 h 315"/>
                          <a:gd name="T44" fmla="*/ 514 w 822"/>
                          <a:gd name="T45" fmla="*/ 199 h 315"/>
                          <a:gd name="T46" fmla="*/ 343 w 822"/>
                          <a:gd name="T47" fmla="*/ 105 h 315"/>
                          <a:gd name="T48" fmla="*/ 388 w 822"/>
                          <a:gd name="T49" fmla="*/ 105 h 315"/>
                          <a:gd name="T50" fmla="*/ 412 w 822"/>
                          <a:gd name="T51" fmla="*/ 147 h 315"/>
                          <a:gd name="T52" fmla="*/ 438 w 822"/>
                          <a:gd name="T53" fmla="*/ 105 h 315"/>
                          <a:gd name="T54" fmla="*/ 477 w 822"/>
                          <a:gd name="T55" fmla="*/ 105 h 315"/>
                          <a:gd name="T56" fmla="*/ 435 w 822"/>
                          <a:gd name="T57" fmla="*/ 168 h 315"/>
                          <a:gd name="T58" fmla="*/ 477 w 822"/>
                          <a:gd name="T59" fmla="*/ 232 h 315"/>
                          <a:gd name="T60" fmla="*/ 433 w 822"/>
                          <a:gd name="T61" fmla="*/ 232 h 315"/>
                          <a:gd name="T62" fmla="*/ 406 w 822"/>
                          <a:gd name="T63" fmla="*/ 186 h 315"/>
                          <a:gd name="T64" fmla="*/ 380 w 822"/>
                          <a:gd name="T65" fmla="*/ 232 h 315"/>
                          <a:gd name="T66" fmla="*/ 341 w 822"/>
                          <a:gd name="T67" fmla="*/ 232 h 315"/>
                          <a:gd name="T68" fmla="*/ 383 w 822"/>
                          <a:gd name="T69" fmla="*/ 165 h 315"/>
                          <a:gd name="T70" fmla="*/ 343 w 822"/>
                          <a:gd name="T71" fmla="*/ 105 h 315"/>
                          <a:gd name="T72" fmla="*/ 275 w 822"/>
                          <a:gd name="T73" fmla="*/ 199 h 315"/>
                          <a:gd name="T74" fmla="*/ 307 w 822"/>
                          <a:gd name="T75" fmla="*/ 199 h 315"/>
                          <a:gd name="T76" fmla="*/ 307 w 822"/>
                          <a:gd name="T77" fmla="*/ 232 h 315"/>
                          <a:gd name="T78" fmla="*/ 275 w 822"/>
                          <a:gd name="T79" fmla="*/ 232 h 315"/>
                          <a:gd name="T80" fmla="*/ 275 w 822"/>
                          <a:gd name="T81" fmla="*/ 199 h 315"/>
                          <a:gd name="T82" fmla="*/ 173 w 822"/>
                          <a:gd name="T83" fmla="*/ 147 h 315"/>
                          <a:gd name="T84" fmla="*/ 199 w 822"/>
                          <a:gd name="T85" fmla="*/ 105 h 315"/>
                          <a:gd name="T86" fmla="*/ 239 w 822"/>
                          <a:gd name="T87" fmla="*/ 105 h 315"/>
                          <a:gd name="T88" fmla="*/ 197 w 822"/>
                          <a:gd name="T89" fmla="*/ 168 h 315"/>
                          <a:gd name="T90" fmla="*/ 239 w 822"/>
                          <a:gd name="T91" fmla="*/ 232 h 315"/>
                          <a:gd name="T92" fmla="*/ 194 w 822"/>
                          <a:gd name="T93" fmla="*/ 232 h 315"/>
                          <a:gd name="T94" fmla="*/ 168 w 822"/>
                          <a:gd name="T95" fmla="*/ 186 h 315"/>
                          <a:gd name="T96" fmla="*/ 142 w 822"/>
                          <a:gd name="T97" fmla="*/ 232 h 315"/>
                          <a:gd name="T98" fmla="*/ 102 w 822"/>
                          <a:gd name="T99" fmla="*/ 232 h 315"/>
                          <a:gd name="T100" fmla="*/ 144 w 822"/>
                          <a:gd name="T101" fmla="*/ 165 h 315"/>
                          <a:gd name="T102" fmla="*/ 102 w 822"/>
                          <a:gd name="T103" fmla="*/ 105 h 315"/>
                          <a:gd name="T104" fmla="*/ 150 w 822"/>
                          <a:gd name="T105" fmla="*/ 105 h 315"/>
                          <a:gd name="T106" fmla="*/ 173 w 822"/>
                          <a:gd name="T107" fmla="*/ 147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5">
                            <a:moveTo>
                              <a:pt x="821" y="314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4"/>
                            </a:lnTo>
                            <a:lnTo>
                              <a:pt x="821" y="314"/>
                            </a:lnTo>
                            <a:close/>
                            <a:moveTo>
                              <a:pt x="582" y="105"/>
                            </a:moveTo>
                            <a:lnTo>
                              <a:pt x="627" y="105"/>
                            </a:lnTo>
                            <a:lnTo>
                              <a:pt x="650" y="147"/>
                            </a:lnTo>
                            <a:lnTo>
                              <a:pt x="676" y="105"/>
                            </a:lnTo>
                            <a:lnTo>
                              <a:pt x="716" y="105"/>
                            </a:lnTo>
                            <a:lnTo>
                              <a:pt x="674" y="168"/>
                            </a:lnTo>
                            <a:lnTo>
                              <a:pt x="716" y="232"/>
                            </a:lnTo>
                            <a:lnTo>
                              <a:pt x="671" y="232"/>
                            </a:lnTo>
                            <a:lnTo>
                              <a:pt x="645" y="186"/>
                            </a:lnTo>
                            <a:lnTo>
                              <a:pt x="619" y="232"/>
                            </a:lnTo>
                            <a:lnTo>
                              <a:pt x="579" y="232"/>
                            </a:lnTo>
                            <a:lnTo>
                              <a:pt x="621" y="165"/>
                            </a:lnTo>
                            <a:lnTo>
                              <a:pt x="582" y="105"/>
                            </a:lnTo>
                            <a:close/>
                            <a:moveTo>
                              <a:pt x="514" y="199"/>
                            </a:moveTo>
                            <a:lnTo>
                              <a:pt x="545" y="199"/>
                            </a:lnTo>
                            <a:lnTo>
                              <a:pt x="545" y="232"/>
                            </a:lnTo>
                            <a:lnTo>
                              <a:pt x="514" y="232"/>
                            </a:lnTo>
                            <a:lnTo>
                              <a:pt x="514" y="199"/>
                            </a:lnTo>
                            <a:close/>
                            <a:moveTo>
                              <a:pt x="343" y="105"/>
                            </a:moveTo>
                            <a:lnTo>
                              <a:pt x="388" y="105"/>
                            </a:lnTo>
                            <a:lnTo>
                              <a:pt x="412" y="147"/>
                            </a:lnTo>
                            <a:lnTo>
                              <a:pt x="438" y="105"/>
                            </a:lnTo>
                            <a:lnTo>
                              <a:pt x="477" y="105"/>
                            </a:lnTo>
                            <a:lnTo>
                              <a:pt x="435" y="168"/>
                            </a:lnTo>
                            <a:lnTo>
                              <a:pt x="477" y="232"/>
                            </a:lnTo>
                            <a:lnTo>
                              <a:pt x="433" y="232"/>
                            </a:lnTo>
                            <a:lnTo>
                              <a:pt x="406" y="186"/>
                            </a:lnTo>
                            <a:lnTo>
                              <a:pt x="380" y="232"/>
                            </a:lnTo>
                            <a:lnTo>
                              <a:pt x="341" y="232"/>
                            </a:lnTo>
                            <a:lnTo>
                              <a:pt x="383" y="165"/>
                            </a:lnTo>
                            <a:lnTo>
                              <a:pt x="343" y="105"/>
                            </a:lnTo>
                            <a:close/>
                            <a:moveTo>
                              <a:pt x="275" y="199"/>
                            </a:moveTo>
                            <a:lnTo>
                              <a:pt x="307" y="199"/>
                            </a:lnTo>
                            <a:lnTo>
                              <a:pt x="307" y="232"/>
                            </a:lnTo>
                            <a:lnTo>
                              <a:pt x="275" y="232"/>
                            </a:lnTo>
                            <a:lnTo>
                              <a:pt x="275" y="199"/>
                            </a:lnTo>
                            <a:close/>
                            <a:moveTo>
                              <a:pt x="173" y="147"/>
                            </a:moveTo>
                            <a:lnTo>
                              <a:pt x="199" y="105"/>
                            </a:lnTo>
                            <a:lnTo>
                              <a:pt x="239" y="105"/>
                            </a:lnTo>
                            <a:lnTo>
                              <a:pt x="197" y="168"/>
                            </a:lnTo>
                            <a:lnTo>
                              <a:pt x="239" y="232"/>
                            </a:lnTo>
                            <a:lnTo>
                              <a:pt x="194" y="232"/>
                            </a:lnTo>
                            <a:lnTo>
                              <a:pt x="168" y="186"/>
                            </a:lnTo>
                            <a:lnTo>
                              <a:pt x="142" y="232"/>
                            </a:lnTo>
                            <a:lnTo>
                              <a:pt x="102" y="232"/>
                            </a:lnTo>
                            <a:lnTo>
                              <a:pt x="144" y="165"/>
                            </a:lnTo>
                            <a:lnTo>
                              <a:pt x="102" y="105"/>
                            </a:lnTo>
                            <a:lnTo>
                              <a:pt x="150" y="105"/>
                            </a:lnTo>
                            <a:lnTo>
                              <a:pt x="173" y="147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41" name="Freeform 8">
                        <a:extLst>
                          <a:ext uri="{FF2B5EF4-FFF2-40B4-BE49-F238E27FC236}">
                            <a16:creationId xmlns:a16="http://schemas.microsoft.com/office/drawing/2014/main" id="{4E155ED2-E076-5054-FA08-C0A31898031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355020"/>
                        <a:ext cx="295275" cy="114300"/>
                      </a:xfrm>
                      <a:custGeom>
                        <a:avLst/>
                        <a:gdLst>
                          <a:gd name="T0" fmla="*/ 821 w 822"/>
                          <a:gd name="T1" fmla="*/ 315 h 316"/>
                          <a:gd name="T2" fmla="*/ 821 w 822"/>
                          <a:gd name="T3" fmla="*/ 0 h 316"/>
                          <a:gd name="T4" fmla="*/ 0 w 822"/>
                          <a:gd name="T5" fmla="*/ 0 h 316"/>
                          <a:gd name="T6" fmla="*/ 0 w 822"/>
                          <a:gd name="T7" fmla="*/ 315 h 316"/>
                          <a:gd name="T8" fmla="*/ 821 w 822"/>
                          <a:gd name="T9" fmla="*/ 315 h 316"/>
                          <a:gd name="T10" fmla="*/ 582 w 822"/>
                          <a:gd name="T11" fmla="*/ 89 h 316"/>
                          <a:gd name="T12" fmla="*/ 627 w 822"/>
                          <a:gd name="T13" fmla="*/ 89 h 316"/>
                          <a:gd name="T14" fmla="*/ 650 w 822"/>
                          <a:gd name="T15" fmla="*/ 131 h 316"/>
                          <a:gd name="T16" fmla="*/ 676 w 822"/>
                          <a:gd name="T17" fmla="*/ 89 h 316"/>
                          <a:gd name="T18" fmla="*/ 716 w 822"/>
                          <a:gd name="T19" fmla="*/ 89 h 316"/>
                          <a:gd name="T20" fmla="*/ 674 w 822"/>
                          <a:gd name="T21" fmla="*/ 152 h 316"/>
                          <a:gd name="T22" fmla="*/ 716 w 822"/>
                          <a:gd name="T23" fmla="*/ 218 h 316"/>
                          <a:gd name="T24" fmla="*/ 671 w 822"/>
                          <a:gd name="T25" fmla="*/ 218 h 316"/>
                          <a:gd name="T26" fmla="*/ 645 w 822"/>
                          <a:gd name="T27" fmla="*/ 170 h 316"/>
                          <a:gd name="T28" fmla="*/ 619 w 822"/>
                          <a:gd name="T29" fmla="*/ 218 h 316"/>
                          <a:gd name="T30" fmla="*/ 579 w 822"/>
                          <a:gd name="T31" fmla="*/ 218 h 316"/>
                          <a:gd name="T32" fmla="*/ 621 w 822"/>
                          <a:gd name="T33" fmla="*/ 149 h 316"/>
                          <a:gd name="T34" fmla="*/ 582 w 822"/>
                          <a:gd name="T35" fmla="*/ 89 h 316"/>
                          <a:gd name="T36" fmla="*/ 514 w 822"/>
                          <a:gd name="T37" fmla="*/ 184 h 316"/>
                          <a:gd name="T38" fmla="*/ 545 w 822"/>
                          <a:gd name="T39" fmla="*/ 184 h 316"/>
                          <a:gd name="T40" fmla="*/ 545 w 822"/>
                          <a:gd name="T41" fmla="*/ 218 h 316"/>
                          <a:gd name="T42" fmla="*/ 514 w 822"/>
                          <a:gd name="T43" fmla="*/ 218 h 316"/>
                          <a:gd name="T44" fmla="*/ 514 w 822"/>
                          <a:gd name="T45" fmla="*/ 184 h 316"/>
                          <a:gd name="T46" fmla="*/ 343 w 822"/>
                          <a:gd name="T47" fmla="*/ 89 h 316"/>
                          <a:gd name="T48" fmla="*/ 388 w 822"/>
                          <a:gd name="T49" fmla="*/ 89 h 316"/>
                          <a:gd name="T50" fmla="*/ 412 w 822"/>
                          <a:gd name="T51" fmla="*/ 131 h 316"/>
                          <a:gd name="T52" fmla="*/ 438 w 822"/>
                          <a:gd name="T53" fmla="*/ 89 h 316"/>
                          <a:gd name="T54" fmla="*/ 477 w 822"/>
                          <a:gd name="T55" fmla="*/ 89 h 316"/>
                          <a:gd name="T56" fmla="*/ 435 w 822"/>
                          <a:gd name="T57" fmla="*/ 152 h 316"/>
                          <a:gd name="T58" fmla="*/ 477 w 822"/>
                          <a:gd name="T59" fmla="*/ 218 h 316"/>
                          <a:gd name="T60" fmla="*/ 433 w 822"/>
                          <a:gd name="T61" fmla="*/ 218 h 316"/>
                          <a:gd name="T62" fmla="*/ 406 w 822"/>
                          <a:gd name="T63" fmla="*/ 170 h 316"/>
                          <a:gd name="T64" fmla="*/ 380 w 822"/>
                          <a:gd name="T65" fmla="*/ 218 h 316"/>
                          <a:gd name="T66" fmla="*/ 341 w 822"/>
                          <a:gd name="T67" fmla="*/ 218 h 316"/>
                          <a:gd name="T68" fmla="*/ 383 w 822"/>
                          <a:gd name="T69" fmla="*/ 149 h 316"/>
                          <a:gd name="T70" fmla="*/ 343 w 822"/>
                          <a:gd name="T71" fmla="*/ 89 h 316"/>
                          <a:gd name="T72" fmla="*/ 275 w 822"/>
                          <a:gd name="T73" fmla="*/ 184 h 316"/>
                          <a:gd name="T74" fmla="*/ 307 w 822"/>
                          <a:gd name="T75" fmla="*/ 184 h 316"/>
                          <a:gd name="T76" fmla="*/ 307 w 822"/>
                          <a:gd name="T77" fmla="*/ 218 h 316"/>
                          <a:gd name="T78" fmla="*/ 275 w 822"/>
                          <a:gd name="T79" fmla="*/ 218 h 316"/>
                          <a:gd name="T80" fmla="*/ 275 w 822"/>
                          <a:gd name="T81" fmla="*/ 184 h 316"/>
                          <a:gd name="T82" fmla="*/ 173 w 822"/>
                          <a:gd name="T83" fmla="*/ 131 h 316"/>
                          <a:gd name="T84" fmla="*/ 199 w 822"/>
                          <a:gd name="T85" fmla="*/ 89 h 316"/>
                          <a:gd name="T86" fmla="*/ 239 w 822"/>
                          <a:gd name="T87" fmla="*/ 89 h 316"/>
                          <a:gd name="T88" fmla="*/ 197 w 822"/>
                          <a:gd name="T89" fmla="*/ 152 h 316"/>
                          <a:gd name="T90" fmla="*/ 239 w 822"/>
                          <a:gd name="T91" fmla="*/ 218 h 316"/>
                          <a:gd name="T92" fmla="*/ 194 w 822"/>
                          <a:gd name="T93" fmla="*/ 218 h 316"/>
                          <a:gd name="T94" fmla="*/ 168 w 822"/>
                          <a:gd name="T95" fmla="*/ 170 h 316"/>
                          <a:gd name="T96" fmla="*/ 142 w 822"/>
                          <a:gd name="T97" fmla="*/ 218 h 316"/>
                          <a:gd name="T98" fmla="*/ 102 w 822"/>
                          <a:gd name="T99" fmla="*/ 218 h 316"/>
                          <a:gd name="T100" fmla="*/ 144 w 822"/>
                          <a:gd name="T101" fmla="*/ 149 h 316"/>
                          <a:gd name="T102" fmla="*/ 102 w 822"/>
                          <a:gd name="T103" fmla="*/ 89 h 316"/>
                          <a:gd name="T104" fmla="*/ 150 w 822"/>
                          <a:gd name="T105" fmla="*/ 89 h 316"/>
                          <a:gd name="T106" fmla="*/ 173 w 822"/>
                          <a:gd name="T107" fmla="*/ 131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6">
                            <a:moveTo>
                              <a:pt x="821" y="315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5"/>
                            </a:lnTo>
                            <a:lnTo>
                              <a:pt x="821" y="315"/>
                            </a:lnTo>
                            <a:close/>
                            <a:moveTo>
                              <a:pt x="582" y="89"/>
                            </a:moveTo>
                            <a:lnTo>
                              <a:pt x="627" y="89"/>
                            </a:lnTo>
                            <a:lnTo>
                              <a:pt x="650" y="131"/>
                            </a:lnTo>
                            <a:lnTo>
                              <a:pt x="676" y="89"/>
                            </a:lnTo>
                            <a:lnTo>
                              <a:pt x="716" y="89"/>
                            </a:lnTo>
                            <a:lnTo>
                              <a:pt x="674" y="152"/>
                            </a:lnTo>
                            <a:lnTo>
                              <a:pt x="716" y="218"/>
                            </a:lnTo>
                            <a:lnTo>
                              <a:pt x="671" y="218"/>
                            </a:lnTo>
                            <a:lnTo>
                              <a:pt x="645" y="170"/>
                            </a:lnTo>
                            <a:lnTo>
                              <a:pt x="619" y="218"/>
                            </a:lnTo>
                            <a:lnTo>
                              <a:pt x="579" y="218"/>
                            </a:lnTo>
                            <a:lnTo>
                              <a:pt x="621" y="149"/>
                            </a:lnTo>
                            <a:lnTo>
                              <a:pt x="582" y="89"/>
                            </a:lnTo>
                            <a:close/>
                            <a:moveTo>
                              <a:pt x="514" y="184"/>
                            </a:moveTo>
                            <a:lnTo>
                              <a:pt x="545" y="184"/>
                            </a:lnTo>
                            <a:lnTo>
                              <a:pt x="545" y="218"/>
                            </a:lnTo>
                            <a:lnTo>
                              <a:pt x="514" y="218"/>
                            </a:lnTo>
                            <a:lnTo>
                              <a:pt x="514" y="184"/>
                            </a:lnTo>
                            <a:close/>
                            <a:moveTo>
                              <a:pt x="343" y="89"/>
                            </a:moveTo>
                            <a:lnTo>
                              <a:pt x="388" y="89"/>
                            </a:lnTo>
                            <a:lnTo>
                              <a:pt x="412" y="131"/>
                            </a:lnTo>
                            <a:lnTo>
                              <a:pt x="438" y="89"/>
                            </a:lnTo>
                            <a:lnTo>
                              <a:pt x="477" y="89"/>
                            </a:lnTo>
                            <a:lnTo>
                              <a:pt x="435" y="152"/>
                            </a:lnTo>
                            <a:lnTo>
                              <a:pt x="477" y="218"/>
                            </a:lnTo>
                            <a:lnTo>
                              <a:pt x="433" y="218"/>
                            </a:lnTo>
                            <a:lnTo>
                              <a:pt x="406" y="170"/>
                            </a:lnTo>
                            <a:lnTo>
                              <a:pt x="380" y="218"/>
                            </a:lnTo>
                            <a:lnTo>
                              <a:pt x="341" y="218"/>
                            </a:lnTo>
                            <a:lnTo>
                              <a:pt x="383" y="149"/>
                            </a:lnTo>
                            <a:lnTo>
                              <a:pt x="343" y="89"/>
                            </a:lnTo>
                            <a:close/>
                            <a:moveTo>
                              <a:pt x="275" y="184"/>
                            </a:moveTo>
                            <a:lnTo>
                              <a:pt x="307" y="184"/>
                            </a:lnTo>
                            <a:lnTo>
                              <a:pt x="307" y="218"/>
                            </a:lnTo>
                            <a:lnTo>
                              <a:pt x="275" y="218"/>
                            </a:lnTo>
                            <a:lnTo>
                              <a:pt x="275" y="184"/>
                            </a:lnTo>
                            <a:close/>
                            <a:moveTo>
                              <a:pt x="173" y="131"/>
                            </a:moveTo>
                            <a:lnTo>
                              <a:pt x="199" y="89"/>
                            </a:lnTo>
                            <a:lnTo>
                              <a:pt x="239" y="89"/>
                            </a:lnTo>
                            <a:lnTo>
                              <a:pt x="197" y="152"/>
                            </a:lnTo>
                            <a:lnTo>
                              <a:pt x="239" y="218"/>
                            </a:lnTo>
                            <a:lnTo>
                              <a:pt x="194" y="218"/>
                            </a:lnTo>
                            <a:lnTo>
                              <a:pt x="168" y="170"/>
                            </a:lnTo>
                            <a:lnTo>
                              <a:pt x="142" y="218"/>
                            </a:lnTo>
                            <a:lnTo>
                              <a:pt x="102" y="218"/>
                            </a:lnTo>
                            <a:lnTo>
                              <a:pt x="144" y="149"/>
                            </a:lnTo>
                            <a:lnTo>
                              <a:pt x="102" y="89"/>
                            </a:lnTo>
                            <a:lnTo>
                              <a:pt x="150" y="89"/>
                            </a:lnTo>
                            <a:lnTo>
                              <a:pt x="173" y="131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42" name="Freeform 9">
                        <a:extLst>
                          <a:ext uri="{FF2B5EF4-FFF2-40B4-BE49-F238E27FC236}">
                            <a16:creationId xmlns:a16="http://schemas.microsoft.com/office/drawing/2014/main" id="{6A1B2FEA-875D-F878-C65D-9E16544DB78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355020"/>
                        <a:ext cx="109538" cy="114300"/>
                      </a:xfrm>
                      <a:custGeom>
                        <a:avLst/>
                        <a:gdLst>
                          <a:gd name="T0" fmla="*/ 152 w 305"/>
                          <a:gd name="T1" fmla="*/ 315 h 316"/>
                          <a:gd name="T2" fmla="*/ 0 w 305"/>
                          <a:gd name="T3" fmla="*/ 315 h 316"/>
                          <a:gd name="T4" fmla="*/ 0 w 305"/>
                          <a:gd name="T5" fmla="*/ 0 h 316"/>
                          <a:gd name="T6" fmla="*/ 304 w 305"/>
                          <a:gd name="T7" fmla="*/ 0 h 316"/>
                          <a:gd name="T8" fmla="*/ 304 w 305"/>
                          <a:gd name="T9" fmla="*/ 315 h 316"/>
                          <a:gd name="T10" fmla="*/ 152 w 305"/>
                          <a:gd name="T11" fmla="*/ 315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6">
                            <a:moveTo>
                              <a:pt x="152" y="315"/>
                            </a:moveTo>
                            <a:lnTo>
                              <a:pt x="0" y="315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5"/>
                            </a:lnTo>
                            <a:lnTo>
                              <a:pt x="152" y="315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34" name="Rectangle 233">
                    <a:extLst>
                      <a:ext uri="{FF2B5EF4-FFF2-40B4-BE49-F238E27FC236}">
                        <a16:creationId xmlns:a16="http://schemas.microsoft.com/office/drawing/2014/main" id="{FB5FD1FD-DDA6-CE12-7359-1507EF30E357}"/>
                      </a:ext>
                    </a:extLst>
                  </p:cNvPr>
                  <p:cNvSpPr/>
                  <p:nvPr/>
                </p:nvSpPr>
                <p:spPr>
                  <a:xfrm>
                    <a:off x="10011110" y="3210783"/>
                    <a:ext cx="863192" cy="21544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Route Table</a:t>
                    </a:r>
                  </a:p>
                </p:txBody>
              </p:sp>
            </p:grpSp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A63E2720-6470-74AA-BFFC-86F978C1D39D}"/>
                    </a:ext>
                  </a:extLst>
                </p:cNvPr>
                <p:cNvGrpSpPr/>
                <p:nvPr/>
              </p:nvGrpSpPr>
              <p:grpSpPr>
                <a:xfrm>
                  <a:off x="7746101" y="2188802"/>
                  <a:ext cx="671594" cy="968154"/>
                  <a:chOff x="3674869" y="4320417"/>
                  <a:chExt cx="671594" cy="968154"/>
                </a:xfrm>
              </p:grpSpPr>
              <p:grpSp>
                <p:nvGrpSpPr>
                  <p:cNvPr id="229" name="Group 228">
                    <a:extLst>
                      <a:ext uri="{FF2B5EF4-FFF2-40B4-BE49-F238E27FC236}">
                        <a16:creationId xmlns:a16="http://schemas.microsoft.com/office/drawing/2014/main" id="{6475BEBF-2AAF-00F0-C3B0-3CDAF4446074}"/>
                      </a:ext>
                    </a:extLst>
                  </p:cNvPr>
                  <p:cNvGrpSpPr/>
                  <p:nvPr/>
                </p:nvGrpSpPr>
                <p:grpSpPr>
                  <a:xfrm>
                    <a:off x="3680635" y="4320417"/>
                    <a:ext cx="582945" cy="635162"/>
                    <a:chOff x="11128158" y="2882206"/>
                    <a:chExt cx="582945" cy="635162"/>
                  </a:xfrm>
                </p:grpSpPr>
                <p:sp>
                  <p:nvSpPr>
                    <p:cNvPr id="231" name="Rectangle 230">
                      <a:extLst>
                        <a:ext uri="{FF2B5EF4-FFF2-40B4-BE49-F238E27FC236}">
                          <a16:creationId xmlns:a16="http://schemas.microsoft.com/office/drawing/2014/main" id="{2F266754-DE86-215D-B636-A8653734E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28158" y="2882206"/>
                      <a:ext cx="582945" cy="63516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sp>
                  <p:nvSpPr>
                    <p:cNvPr id="232" name="Freeform 28">
                      <a:extLst>
                        <a:ext uri="{FF2B5EF4-FFF2-40B4-BE49-F238E27FC236}">
                          <a16:creationId xmlns:a16="http://schemas.microsoft.com/office/drawing/2014/main" id="{3A66CFB6-B265-C8D8-4F59-EF1880467D0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41003" y="2951107"/>
                      <a:ext cx="359515" cy="478917"/>
                    </a:xfrm>
                    <a:custGeom>
                      <a:avLst/>
                      <a:gdLst>
                        <a:gd name="T0" fmla="*/ 603 w 1207"/>
                        <a:gd name="T1" fmla="*/ 0 h 1610"/>
                        <a:gd name="T2" fmla="*/ 0 w 1207"/>
                        <a:gd name="T3" fmla="*/ 260 h 1610"/>
                        <a:gd name="T4" fmla="*/ 0 w 1207"/>
                        <a:gd name="T5" fmla="*/ 834 h 1610"/>
                        <a:gd name="T6" fmla="*/ 0 w 1207"/>
                        <a:gd name="T7" fmla="*/ 834 h 1610"/>
                        <a:gd name="T8" fmla="*/ 603 w 1207"/>
                        <a:gd name="T9" fmla="*/ 1609 h 1610"/>
                        <a:gd name="T10" fmla="*/ 1206 w 1207"/>
                        <a:gd name="T11" fmla="*/ 834 h 1610"/>
                        <a:gd name="T12" fmla="*/ 1206 w 1207"/>
                        <a:gd name="T13" fmla="*/ 834 h 1610"/>
                        <a:gd name="T14" fmla="*/ 1206 w 1207"/>
                        <a:gd name="T15" fmla="*/ 260 h 1610"/>
                        <a:gd name="T16" fmla="*/ 603 w 1207"/>
                        <a:gd name="T17" fmla="*/ 0 h 1610"/>
                        <a:gd name="T18" fmla="*/ 702 w 1207"/>
                        <a:gd name="T19" fmla="*/ 1051 h 1610"/>
                        <a:gd name="T20" fmla="*/ 267 w 1207"/>
                        <a:gd name="T21" fmla="*/ 1051 h 1610"/>
                        <a:gd name="T22" fmla="*/ 267 w 1207"/>
                        <a:gd name="T23" fmla="*/ 990 h 1610"/>
                        <a:gd name="T24" fmla="*/ 702 w 1207"/>
                        <a:gd name="T25" fmla="*/ 990 h 1610"/>
                        <a:gd name="T26" fmla="*/ 702 w 1207"/>
                        <a:gd name="T27" fmla="*/ 1051 h 1610"/>
                        <a:gd name="T28" fmla="*/ 702 w 1207"/>
                        <a:gd name="T29" fmla="*/ 816 h 1610"/>
                        <a:gd name="T30" fmla="*/ 267 w 1207"/>
                        <a:gd name="T31" fmla="*/ 816 h 1610"/>
                        <a:gd name="T32" fmla="*/ 267 w 1207"/>
                        <a:gd name="T33" fmla="*/ 756 h 1610"/>
                        <a:gd name="T34" fmla="*/ 702 w 1207"/>
                        <a:gd name="T35" fmla="*/ 756 h 1610"/>
                        <a:gd name="T36" fmla="*/ 702 w 1207"/>
                        <a:gd name="T37" fmla="*/ 816 h 1610"/>
                        <a:gd name="T38" fmla="*/ 702 w 1207"/>
                        <a:gd name="T39" fmla="*/ 567 h 1610"/>
                        <a:gd name="T40" fmla="*/ 267 w 1207"/>
                        <a:gd name="T41" fmla="*/ 567 h 1610"/>
                        <a:gd name="T42" fmla="*/ 267 w 1207"/>
                        <a:gd name="T43" fmla="*/ 506 h 1610"/>
                        <a:gd name="T44" fmla="*/ 702 w 1207"/>
                        <a:gd name="T45" fmla="*/ 506 h 1610"/>
                        <a:gd name="T46" fmla="*/ 702 w 1207"/>
                        <a:gd name="T47" fmla="*/ 567 h 1610"/>
                        <a:gd name="T48" fmla="*/ 964 w 1207"/>
                        <a:gd name="T49" fmla="*/ 967 h 1610"/>
                        <a:gd name="T50" fmla="*/ 860 w 1207"/>
                        <a:gd name="T51" fmla="*/ 1072 h 1610"/>
                        <a:gd name="T52" fmla="*/ 791 w 1207"/>
                        <a:gd name="T53" fmla="*/ 1004 h 1610"/>
                        <a:gd name="T54" fmla="*/ 791 w 1207"/>
                        <a:gd name="T55" fmla="*/ 975 h 1610"/>
                        <a:gd name="T56" fmla="*/ 820 w 1207"/>
                        <a:gd name="T57" fmla="*/ 975 h 1610"/>
                        <a:gd name="T58" fmla="*/ 860 w 1207"/>
                        <a:gd name="T59" fmla="*/ 1014 h 1610"/>
                        <a:gd name="T60" fmla="*/ 938 w 1207"/>
                        <a:gd name="T61" fmla="*/ 935 h 1610"/>
                        <a:gd name="T62" fmla="*/ 967 w 1207"/>
                        <a:gd name="T63" fmla="*/ 935 h 1610"/>
                        <a:gd name="T64" fmla="*/ 964 w 1207"/>
                        <a:gd name="T65" fmla="*/ 967 h 1610"/>
                        <a:gd name="T66" fmla="*/ 815 w 1207"/>
                        <a:gd name="T67" fmla="*/ 732 h 1610"/>
                        <a:gd name="T68" fmla="*/ 815 w 1207"/>
                        <a:gd name="T69" fmla="*/ 703 h 1610"/>
                        <a:gd name="T70" fmla="*/ 844 w 1207"/>
                        <a:gd name="T71" fmla="*/ 703 h 1610"/>
                        <a:gd name="T72" fmla="*/ 886 w 1207"/>
                        <a:gd name="T73" fmla="*/ 745 h 1610"/>
                        <a:gd name="T74" fmla="*/ 928 w 1207"/>
                        <a:gd name="T75" fmla="*/ 703 h 1610"/>
                        <a:gd name="T76" fmla="*/ 957 w 1207"/>
                        <a:gd name="T77" fmla="*/ 703 h 1610"/>
                        <a:gd name="T78" fmla="*/ 957 w 1207"/>
                        <a:gd name="T79" fmla="*/ 732 h 1610"/>
                        <a:gd name="T80" fmla="*/ 915 w 1207"/>
                        <a:gd name="T81" fmla="*/ 774 h 1610"/>
                        <a:gd name="T82" fmla="*/ 957 w 1207"/>
                        <a:gd name="T83" fmla="*/ 816 h 1610"/>
                        <a:gd name="T84" fmla="*/ 957 w 1207"/>
                        <a:gd name="T85" fmla="*/ 845 h 1610"/>
                        <a:gd name="T86" fmla="*/ 943 w 1207"/>
                        <a:gd name="T87" fmla="*/ 850 h 1610"/>
                        <a:gd name="T88" fmla="*/ 930 w 1207"/>
                        <a:gd name="T89" fmla="*/ 845 h 1610"/>
                        <a:gd name="T90" fmla="*/ 888 w 1207"/>
                        <a:gd name="T91" fmla="*/ 803 h 1610"/>
                        <a:gd name="T92" fmla="*/ 846 w 1207"/>
                        <a:gd name="T93" fmla="*/ 845 h 1610"/>
                        <a:gd name="T94" fmla="*/ 833 w 1207"/>
                        <a:gd name="T95" fmla="*/ 850 h 1610"/>
                        <a:gd name="T96" fmla="*/ 820 w 1207"/>
                        <a:gd name="T97" fmla="*/ 845 h 1610"/>
                        <a:gd name="T98" fmla="*/ 820 w 1207"/>
                        <a:gd name="T99" fmla="*/ 816 h 1610"/>
                        <a:gd name="T100" fmla="*/ 862 w 1207"/>
                        <a:gd name="T101" fmla="*/ 774 h 1610"/>
                        <a:gd name="T102" fmla="*/ 815 w 1207"/>
                        <a:gd name="T103" fmla="*/ 732 h 1610"/>
                        <a:gd name="T104" fmla="*/ 970 w 1207"/>
                        <a:gd name="T105" fmla="*/ 501 h 1610"/>
                        <a:gd name="T106" fmla="*/ 865 w 1207"/>
                        <a:gd name="T107" fmla="*/ 606 h 1610"/>
                        <a:gd name="T108" fmla="*/ 797 w 1207"/>
                        <a:gd name="T109" fmla="*/ 538 h 1610"/>
                        <a:gd name="T110" fmla="*/ 797 w 1207"/>
                        <a:gd name="T111" fmla="*/ 509 h 1610"/>
                        <a:gd name="T112" fmla="*/ 825 w 1207"/>
                        <a:gd name="T113" fmla="*/ 509 h 1610"/>
                        <a:gd name="T114" fmla="*/ 865 w 1207"/>
                        <a:gd name="T115" fmla="*/ 548 h 1610"/>
                        <a:gd name="T116" fmla="*/ 943 w 1207"/>
                        <a:gd name="T117" fmla="*/ 470 h 1610"/>
                        <a:gd name="T118" fmla="*/ 972 w 1207"/>
                        <a:gd name="T119" fmla="*/ 470 h 1610"/>
                        <a:gd name="T120" fmla="*/ 970 w 1207"/>
                        <a:gd name="T121" fmla="*/ 501 h 16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</a:cxnLst>
                      <a:rect l="0" t="0" r="r" b="b"/>
                      <a:pathLst>
                        <a:path w="1207" h="1610">
                          <a:moveTo>
                            <a:pt x="603" y="0"/>
                          </a:moveTo>
                          <a:lnTo>
                            <a:pt x="0" y="260"/>
                          </a:lnTo>
                          <a:lnTo>
                            <a:pt x="0" y="834"/>
                          </a:lnTo>
                          <a:lnTo>
                            <a:pt x="0" y="834"/>
                          </a:lnTo>
                          <a:cubicBezTo>
                            <a:pt x="18" y="1153"/>
                            <a:pt x="251" y="1433"/>
                            <a:pt x="603" y="1609"/>
                          </a:cubicBezTo>
                          <a:cubicBezTo>
                            <a:pt x="954" y="1433"/>
                            <a:pt x="1187" y="1153"/>
                            <a:pt x="1206" y="834"/>
                          </a:cubicBezTo>
                          <a:lnTo>
                            <a:pt x="1206" y="834"/>
                          </a:lnTo>
                          <a:lnTo>
                            <a:pt x="1206" y="260"/>
                          </a:lnTo>
                          <a:lnTo>
                            <a:pt x="603" y="0"/>
                          </a:lnTo>
                          <a:close/>
                          <a:moveTo>
                            <a:pt x="702" y="1051"/>
                          </a:moveTo>
                          <a:lnTo>
                            <a:pt x="267" y="1051"/>
                          </a:lnTo>
                          <a:lnTo>
                            <a:pt x="267" y="990"/>
                          </a:lnTo>
                          <a:lnTo>
                            <a:pt x="702" y="990"/>
                          </a:lnTo>
                          <a:lnTo>
                            <a:pt x="702" y="1051"/>
                          </a:lnTo>
                          <a:close/>
                          <a:moveTo>
                            <a:pt x="702" y="816"/>
                          </a:moveTo>
                          <a:lnTo>
                            <a:pt x="267" y="816"/>
                          </a:lnTo>
                          <a:lnTo>
                            <a:pt x="267" y="756"/>
                          </a:lnTo>
                          <a:lnTo>
                            <a:pt x="702" y="756"/>
                          </a:lnTo>
                          <a:lnTo>
                            <a:pt x="702" y="816"/>
                          </a:lnTo>
                          <a:close/>
                          <a:moveTo>
                            <a:pt x="702" y="567"/>
                          </a:moveTo>
                          <a:lnTo>
                            <a:pt x="267" y="567"/>
                          </a:lnTo>
                          <a:lnTo>
                            <a:pt x="267" y="506"/>
                          </a:lnTo>
                          <a:lnTo>
                            <a:pt x="702" y="506"/>
                          </a:lnTo>
                          <a:lnTo>
                            <a:pt x="702" y="567"/>
                          </a:lnTo>
                          <a:close/>
                          <a:moveTo>
                            <a:pt x="964" y="967"/>
                          </a:moveTo>
                          <a:lnTo>
                            <a:pt x="860" y="1072"/>
                          </a:lnTo>
                          <a:lnTo>
                            <a:pt x="791" y="1004"/>
                          </a:lnTo>
                          <a:cubicBezTo>
                            <a:pt x="784" y="996"/>
                            <a:pt x="783" y="983"/>
                            <a:pt x="791" y="975"/>
                          </a:cubicBezTo>
                          <a:cubicBezTo>
                            <a:pt x="798" y="967"/>
                            <a:pt x="812" y="967"/>
                            <a:pt x="820" y="975"/>
                          </a:cubicBezTo>
                          <a:lnTo>
                            <a:pt x="860" y="1014"/>
                          </a:lnTo>
                          <a:lnTo>
                            <a:pt x="938" y="935"/>
                          </a:lnTo>
                          <a:cubicBezTo>
                            <a:pt x="946" y="928"/>
                            <a:pt x="959" y="928"/>
                            <a:pt x="967" y="935"/>
                          </a:cubicBezTo>
                          <a:cubicBezTo>
                            <a:pt x="972" y="946"/>
                            <a:pt x="972" y="959"/>
                            <a:pt x="964" y="967"/>
                          </a:cubicBezTo>
                          <a:close/>
                          <a:moveTo>
                            <a:pt x="815" y="732"/>
                          </a:moveTo>
                          <a:cubicBezTo>
                            <a:pt x="807" y="724"/>
                            <a:pt x="807" y="711"/>
                            <a:pt x="815" y="703"/>
                          </a:cubicBezTo>
                          <a:cubicBezTo>
                            <a:pt x="823" y="695"/>
                            <a:pt x="836" y="695"/>
                            <a:pt x="844" y="703"/>
                          </a:cubicBezTo>
                          <a:lnTo>
                            <a:pt x="886" y="745"/>
                          </a:lnTo>
                          <a:lnTo>
                            <a:pt x="928" y="703"/>
                          </a:lnTo>
                          <a:cubicBezTo>
                            <a:pt x="936" y="695"/>
                            <a:pt x="949" y="695"/>
                            <a:pt x="957" y="703"/>
                          </a:cubicBezTo>
                          <a:cubicBezTo>
                            <a:pt x="964" y="711"/>
                            <a:pt x="964" y="724"/>
                            <a:pt x="957" y="732"/>
                          </a:cubicBezTo>
                          <a:lnTo>
                            <a:pt x="915" y="774"/>
                          </a:lnTo>
                          <a:lnTo>
                            <a:pt x="957" y="816"/>
                          </a:lnTo>
                          <a:cubicBezTo>
                            <a:pt x="964" y="824"/>
                            <a:pt x="964" y="837"/>
                            <a:pt x="957" y="845"/>
                          </a:cubicBezTo>
                          <a:cubicBezTo>
                            <a:pt x="954" y="847"/>
                            <a:pt x="948" y="850"/>
                            <a:pt x="943" y="850"/>
                          </a:cubicBezTo>
                          <a:cubicBezTo>
                            <a:pt x="937" y="850"/>
                            <a:pt x="933" y="847"/>
                            <a:pt x="930" y="845"/>
                          </a:cubicBezTo>
                          <a:lnTo>
                            <a:pt x="888" y="803"/>
                          </a:lnTo>
                          <a:lnTo>
                            <a:pt x="846" y="845"/>
                          </a:lnTo>
                          <a:cubicBezTo>
                            <a:pt x="844" y="847"/>
                            <a:pt x="838" y="850"/>
                            <a:pt x="833" y="850"/>
                          </a:cubicBezTo>
                          <a:cubicBezTo>
                            <a:pt x="827" y="850"/>
                            <a:pt x="823" y="847"/>
                            <a:pt x="820" y="845"/>
                          </a:cubicBezTo>
                          <a:cubicBezTo>
                            <a:pt x="812" y="837"/>
                            <a:pt x="812" y="824"/>
                            <a:pt x="820" y="816"/>
                          </a:cubicBezTo>
                          <a:lnTo>
                            <a:pt x="862" y="774"/>
                          </a:lnTo>
                          <a:lnTo>
                            <a:pt x="815" y="732"/>
                          </a:lnTo>
                          <a:close/>
                          <a:moveTo>
                            <a:pt x="970" y="501"/>
                          </a:moveTo>
                          <a:lnTo>
                            <a:pt x="865" y="606"/>
                          </a:lnTo>
                          <a:lnTo>
                            <a:pt x="797" y="538"/>
                          </a:lnTo>
                          <a:cubicBezTo>
                            <a:pt x="789" y="530"/>
                            <a:pt x="789" y="517"/>
                            <a:pt x="797" y="509"/>
                          </a:cubicBezTo>
                          <a:cubicBezTo>
                            <a:pt x="805" y="501"/>
                            <a:pt x="818" y="501"/>
                            <a:pt x="825" y="509"/>
                          </a:cubicBezTo>
                          <a:lnTo>
                            <a:pt x="865" y="548"/>
                          </a:lnTo>
                          <a:lnTo>
                            <a:pt x="943" y="470"/>
                          </a:lnTo>
                          <a:cubicBezTo>
                            <a:pt x="951" y="462"/>
                            <a:pt x="964" y="462"/>
                            <a:pt x="972" y="470"/>
                          </a:cubicBezTo>
                          <a:cubicBezTo>
                            <a:pt x="978" y="480"/>
                            <a:pt x="978" y="493"/>
                            <a:pt x="970" y="501"/>
                          </a:cubicBezTo>
                          <a:close/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230" name="Rectangle 229">
                    <a:extLst>
                      <a:ext uri="{FF2B5EF4-FFF2-40B4-BE49-F238E27FC236}">
                        <a16:creationId xmlns:a16="http://schemas.microsoft.com/office/drawing/2014/main" id="{F119B71C-13C4-9696-FA1C-3D4D91BCC690}"/>
                      </a:ext>
                    </a:extLst>
                  </p:cNvPr>
                  <p:cNvSpPr/>
                  <p:nvPr/>
                </p:nvSpPr>
                <p:spPr>
                  <a:xfrm>
                    <a:off x="3674869" y="4929414"/>
                    <a:ext cx="671594" cy="35915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Security Lists</a:t>
                    </a:r>
                  </a:p>
                </p:txBody>
              </p:sp>
            </p:grpSp>
          </p:grpSp>
          <p:grpSp>
            <p:nvGrpSpPr>
              <p:cNvPr id="176" name="Group 175">
                <a:extLst>
                  <a:ext uri="{FF2B5EF4-FFF2-40B4-BE49-F238E27FC236}">
                    <a16:creationId xmlns:a16="http://schemas.microsoft.com/office/drawing/2014/main" id="{03049127-3321-A01E-F6BB-877BB62FD55C}"/>
                  </a:ext>
                </a:extLst>
              </p:cNvPr>
              <p:cNvGrpSpPr/>
              <p:nvPr/>
            </p:nvGrpSpPr>
            <p:grpSpPr>
              <a:xfrm>
                <a:off x="9586672" y="3607391"/>
                <a:ext cx="1665481" cy="1741144"/>
                <a:chOff x="7241951" y="1415812"/>
                <a:chExt cx="1665481" cy="1741144"/>
              </a:xfrm>
            </p:grpSpPr>
            <p:grpSp>
              <p:nvGrpSpPr>
                <p:cNvPr id="203" name="Group 202">
                  <a:extLst>
                    <a:ext uri="{FF2B5EF4-FFF2-40B4-BE49-F238E27FC236}">
                      <a16:creationId xmlns:a16="http://schemas.microsoft.com/office/drawing/2014/main" id="{1B4A179E-2943-43B7-8D5E-66192735D4BE}"/>
                    </a:ext>
                  </a:extLst>
                </p:cNvPr>
                <p:cNvGrpSpPr/>
                <p:nvPr/>
              </p:nvGrpSpPr>
              <p:grpSpPr>
                <a:xfrm>
                  <a:off x="7241951" y="1415812"/>
                  <a:ext cx="805942" cy="936024"/>
                  <a:chOff x="3595167" y="1468849"/>
                  <a:chExt cx="805942" cy="936024"/>
                </a:xfrm>
              </p:grpSpPr>
              <p:grpSp>
                <p:nvGrpSpPr>
                  <p:cNvPr id="220" name="Group 219">
                    <a:extLst>
                      <a:ext uri="{FF2B5EF4-FFF2-40B4-BE49-F238E27FC236}">
                        <a16:creationId xmlns:a16="http://schemas.microsoft.com/office/drawing/2014/main" id="{57F67805-3475-5A8E-9265-71A286832555}"/>
                      </a:ext>
                    </a:extLst>
                  </p:cNvPr>
                  <p:cNvGrpSpPr/>
                  <p:nvPr/>
                </p:nvGrpSpPr>
                <p:grpSpPr>
                  <a:xfrm>
                    <a:off x="3716745" y="1468849"/>
                    <a:ext cx="582945" cy="635162"/>
                    <a:chOff x="3716745" y="1758788"/>
                    <a:chExt cx="582945" cy="635162"/>
                  </a:xfrm>
                </p:grpSpPr>
                <p:sp>
                  <p:nvSpPr>
                    <p:cNvPr id="222" name="Rectangle 221">
                      <a:extLst>
                        <a:ext uri="{FF2B5EF4-FFF2-40B4-BE49-F238E27FC236}">
                          <a16:creationId xmlns:a16="http://schemas.microsoft.com/office/drawing/2014/main" id="{69071C86-3BB9-1BD9-907F-E641C931A1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16745" y="1758788"/>
                      <a:ext cx="582945" cy="63516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grpSp>
                  <p:nvGrpSpPr>
                    <p:cNvPr id="223" name="Group 222">
                      <a:extLst>
                        <a:ext uri="{FF2B5EF4-FFF2-40B4-BE49-F238E27FC236}">
                          <a16:creationId xmlns:a16="http://schemas.microsoft.com/office/drawing/2014/main" id="{BC1B8E25-2FE3-5FA0-6A2F-542AE505DC8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95657" y="1844483"/>
                      <a:ext cx="425120" cy="464483"/>
                      <a:chOff x="5838825" y="2987675"/>
                      <a:chExt cx="514350" cy="561975"/>
                    </a:xfrm>
                  </p:grpSpPr>
                  <p:sp>
                    <p:nvSpPr>
                      <p:cNvPr id="224" name="Freeform 39">
                        <a:extLst>
                          <a:ext uri="{FF2B5EF4-FFF2-40B4-BE49-F238E27FC236}">
                            <a16:creationId xmlns:a16="http://schemas.microsoft.com/office/drawing/2014/main" id="{965E8D24-D14B-DA01-9478-8ACF14C70F7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05525" y="3278188"/>
                        <a:ext cx="125413" cy="130175"/>
                      </a:xfrm>
                      <a:custGeom>
                        <a:avLst/>
                        <a:gdLst>
                          <a:gd name="T0" fmla="*/ 236 w 349"/>
                          <a:gd name="T1" fmla="*/ 81 h 360"/>
                          <a:gd name="T2" fmla="*/ 236 w 349"/>
                          <a:gd name="T3" fmla="*/ 0 h 360"/>
                          <a:gd name="T4" fmla="*/ 113 w 349"/>
                          <a:gd name="T5" fmla="*/ 0 h 360"/>
                          <a:gd name="T6" fmla="*/ 113 w 349"/>
                          <a:gd name="T7" fmla="*/ 81 h 360"/>
                          <a:gd name="T8" fmla="*/ 81 w 349"/>
                          <a:gd name="T9" fmla="*/ 113 h 360"/>
                          <a:gd name="T10" fmla="*/ 0 w 349"/>
                          <a:gd name="T11" fmla="*/ 113 h 360"/>
                          <a:gd name="T12" fmla="*/ 0 w 349"/>
                          <a:gd name="T13" fmla="*/ 359 h 360"/>
                          <a:gd name="T14" fmla="*/ 236 w 349"/>
                          <a:gd name="T15" fmla="*/ 359 h 360"/>
                          <a:gd name="T16" fmla="*/ 236 w 349"/>
                          <a:gd name="T17" fmla="*/ 278 h 360"/>
                          <a:gd name="T18" fmla="*/ 267 w 349"/>
                          <a:gd name="T19" fmla="*/ 246 h 360"/>
                          <a:gd name="T20" fmla="*/ 348 w 349"/>
                          <a:gd name="T21" fmla="*/ 246 h 360"/>
                          <a:gd name="T22" fmla="*/ 348 w 349"/>
                          <a:gd name="T23" fmla="*/ 115 h 360"/>
                          <a:gd name="T24" fmla="*/ 267 w 349"/>
                          <a:gd name="T25" fmla="*/ 115 h 360"/>
                          <a:gd name="T26" fmla="*/ 236 w 349"/>
                          <a:gd name="T27" fmla="*/ 81 h 36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349" h="360">
                            <a:moveTo>
                              <a:pt x="236" y="81"/>
                            </a:moveTo>
                            <a:lnTo>
                              <a:pt x="236" y="0"/>
                            </a:lnTo>
                            <a:lnTo>
                              <a:pt x="113" y="0"/>
                            </a:lnTo>
                            <a:lnTo>
                              <a:pt x="113" y="81"/>
                            </a:lnTo>
                            <a:cubicBezTo>
                              <a:pt x="113" y="99"/>
                              <a:pt x="97" y="113"/>
                              <a:pt x="81" y="113"/>
                            </a:cubicBezTo>
                            <a:lnTo>
                              <a:pt x="0" y="113"/>
                            </a:lnTo>
                            <a:lnTo>
                              <a:pt x="0" y="359"/>
                            </a:lnTo>
                            <a:lnTo>
                              <a:pt x="236" y="359"/>
                            </a:lnTo>
                            <a:lnTo>
                              <a:pt x="236" y="278"/>
                            </a:lnTo>
                            <a:cubicBezTo>
                              <a:pt x="236" y="259"/>
                              <a:pt x="251" y="246"/>
                              <a:pt x="267" y="246"/>
                            </a:cubicBezTo>
                            <a:lnTo>
                              <a:pt x="348" y="246"/>
                            </a:lnTo>
                            <a:lnTo>
                              <a:pt x="348" y="115"/>
                            </a:lnTo>
                            <a:lnTo>
                              <a:pt x="267" y="115"/>
                            </a:lnTo>
                            <a:cubicBezTo>
                              <a:pt x="251" y="113"/>
                              <a:pt x="236" y="99"/>
                              <a:pt x="236" y="81"/>
                            </a:cubicBez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25" name="Freeform 40">
                        <a:extLst>
                          <a:ext uri="{FF2B5EF4-FFF2-40B4-BE49-F238E27FC236}">
                            <a16:creationId xmlns:a16="http://schemas.microsoft.com/office/drawing/2014/main" id="{41B1B331-C35E-CC07-3F74-6AE12BEAA44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838825" y="2987675"/>
                        <a:ext cx="514350" cy="561975"/>
                      </a:xfrm>
                      <a:custGeom>
                        <a:avLst/>
                        <a:gdLst>
                          <a:gd name="T0" fmla="*/ 79 w 1430"/>
                          <a:gd name="T1" fmla="*/ 0 h 1563"/>
                          <a:gd name="T2" fmla="*/ 0 w 1430"/>
                          <a:gd name="T3" fmla="*/ 1484 h 1563"/>
                          <a:gd name="T4" fmla="*/ 1350 w 1430"/>
                          <a:gd name="T5" fmla="*/ 1562 h 1563"/>
                          <a:gd name="T6" fmla="*/ 1429 w 1430"/>
                          <a:gd name="T7" fmla="*/ 79 h 1563"/>
                          <a:gd name="T8" fmla="*/ 1245 w 1430"/>
                          <a:gd name="T9" fmla="*/ 886 h 1563"/>
                          <a:gd name="T10" fmla="*/ 1133 w 1430"/>
                          <a:gd name="T11" fmla="*/ 918 h 1563"/>
                          <a:gd name="T12" fmla="*/ 1214 w 1430"/>
                          <a:gd name="T13" fmla="*/ 1049 h 1563"/>
                          <a:gd name="T14" fmla="*/ 1245 w 1430"/>
                          <a:gd name="T15" fmla="*/ 1287 h 1563"/>
                          <a:gd name="T16" fmla="*/ 1007 w 1430"/>
                          <a:gd name="T17" fmla="*/ 1319 h 1563"/>
                          <a:gd name="T18" fmla="*/ 975 w 1430"/>
                          <a:gd name="T19" fmla="*/ 1206 h 1563"/>
                          <a:gd name="T20" fmla="*/ 695 w 1430"/>
                          <a:gd name="T21" fmla="*/ 915 h 1563"/>
                          <a:gd name="T22" fmla="*/ 582 w 1430"/>
                          <a:gd name="T23" fmla="*/ 883 h 1563"/>
                          <a:gd name="T24" fmla="*/ 459 w 1430"/>
                          <a:gd name="T25" fmla="*/ 802 h 1563"/>
                          <a:gd name="T26" fmla="*/ 427 w 1430"/>
                          <a:gd name="T27" fmla="*/ 915 h 1563"/>
                          <a:gd name="T28" fmla="*/ 346 w 1430"/>
                          <a:gd name="T29" fmla="*/ 1046 h 1563"/>
                          <a:gd name="T30" fmla="*/ 459 w 1430"/>
                          <a:gd name="T31" fmla="*/ 1077 h 1563"/>
                          <a:gd name="T32" fmla="*/ 427 w 1430"/>
                          <a:gd name="T33" fmla="*/ 1316 h 1563"/>
                          <a:gd name="T34" fmla="*/ 189 w 1430"/>
                          <a:gd name="T35" fmla="*/ 1285 h 1563"/>
                          <a:gd name="T36" fmla="*/ 220 w 1430"/>
                          <a:gd name="T37" fmla="*/ 1051 h 1563"/>
                          <a:gd name="T38" fmla="*/ 302 w 1430"/>
                          <a:gd name="T39" fmla="*/ 920 h 1563"/>
                          <a:gd name="T40" fmla="*/ 189 w 1430"/>
                          <a:gd name="T41" fmla="*/ 889 h 1563"/>
                          <a:gd name="T42" fmla="*/ 220 w 1430"/>
                          <a:gd name="T43" fmla="*/ 650 h 1563"/>
                          <a:gd name="T44" fmla="*/ 459 w 1430"/>
                          <a:gd name="T45" fmla="*/ 682 h 1563"/>
                          <a:gd name="T46" fmla="*/ 582 w 1430"/>
                          <a:gd name="T47" fmla="*/ 763 h 1563"/>
                          <a:gd name="T48" fmla="*/ 614 w 1430"/>
                          <a:gd name="T49" fmla="*/ 650 h 1563"/>
                          <a:gd name="T50" fmla="*/ 695 w 1430"/>
                          <a:gd name="T51" fmla="*/ 519 h 1563"/>
                          <a:gd name="T52" fmla="*/ 582 w 1430"/>
                          <a:gd name="T53" fmla="*/ 488 h 1563"/>
                          <a:gd name="T54" fmla="*/ 614 w 1430"/>
                          <a:gd name="T55" fmla="*/ 249 h 1563"/>
                          <a:gd name="T56" fmla="*/ 852 w 1430"/>
                          <a:gd name="T57" fmla="*/ 280 h 1563"/>
                          <a:gd name="T58" fmla="*/ 821 w 1430"/>
                          <a:gd name="T59" fmla="*/ 519 h 1563"/>
                          <a:gd name="T60" fmla="*/ 739 w 1430"/>
                          <a:gd name="T61" fmla="*/ 650 h 1563"/>
                          <a:gd name="T62" fmla="*/ 852 w 1430"/>
                          <a:gd name="T63" fmla="*/ 682 h 1563"/>
                          <a:gd name="T64" fmla="*/ 975 w 1430"/>
                          <a:gd name="T65" fmla="*/ 763 h 1563"/>
                          <a:gd name="T66" fmla="*/ 1007 w 1430"/>
                          <a:gd name="T67" fmla="*/ 650 h 1563"/>
                          <a:gd name="T68" fmla="*/ 1245 w 1430"/>
                          <a:gd name="T69" fmla="*/ 682 h 156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</a:cxnLst>
                        <a:rect l="0" t="0" r="r" b="b"/>
                        <a:pathLst>
                          <a:path w="1430" h="1563">
                            <a:moveTo>
                              <a:pt x="1350" y="0"/>
                            </a:moveTo>
                            <a:lnTo>
                              <a:pt x="79" y="0"/>
                            </a:lnTo>
                            <a:cubicBezTo>
                              <a:pt x="34" y="0"/>
                              <a:pt x="0" y="34"/>
                              <a:pt x="0" y="79"/>
                            </a:cubicBezTo>
                            <a:lnTo>
                              <a:pt x="0" y="1484"/>
                            </a:lnTo>
                            <a:cubicBezTo>
                              <a:pt x="0" y="1528"/>
                              <a:pt x="34" y="1562"/>
                              <a:pt x="79" y="1562"/>
                            </a:cubicBezTo>
                            <a:lnTo>
                              <a:pt x="1350" y="1562"/>
                            </a:lnTo>
                            <a:cubicBezTo>
                              <a:pt x="1395" y="1562"/>
                              <a:pt x="1429" y="1528"/>
                              <a:pt x="1429" y="1484"/>
                            </a:cubicBezTo>
                            <a:lnTo>
                              <a:pt x="1429" y="79"/>
                            </a:lnTo>
                            <a:cubicBezTo>
                              <a:pt x="1429" y="37"/>
                              <a:pt x="1395" y="0"/>
                              <a:pt x="1350" y="0"/>
                            </a:cubicBezTo>
                            <a:close/>
                            <a:moveTo>
                              <a:pt x="1245" y="886"/>
                            </a:moveTo>
                            <a:cubicBezTo>
                              <a:pt x="1245" y="904"/>
                              <a:pt x="1230" y="918"/>
                              <a:pt x="1214" y="918"/>
                            </a:cubicBezTo>
                            <a:lnTo>
                              <a:pt x="1133" y="918"/>
                            </a:lnTo>
                            <a:lnTo>
                              <a:pt x="1133" y="1049"/>
                            </a:lnTo>
                            <a:lnTo>
                              <a:pt x="1214" y="1049"/>
                            </a:lnTo>
                            <a:cubicBezTo>
                              <a:pt x="1232" y="1049"/>
                              <a:pt x="1245" y="1064"/>
                              <a:pt x="1245" y="1080"/>
                            </a:cubicBezTo>
                            <a:lnTo>
                              <a:pt x="1245" y="1287"/>
                            </a:lnTo>
                            <a:cubicBezTo>
                              <a:pt x="1245" y="1306"/>
                              <a:pt x="1230" y="1319"/>
                              <a:pt x="1214" y="1319"/>
                            </a:cubicBezTo>
                            <a:lnTo>
                              <a:pt x="1007" y="1319"/>
                            </a:lnTo>
                            <a:cubicBezTo>
                              <a:pt x="988" y="1319"/>
                              <a:pt x="975" y="1303"/>
                              <a:pt x="975" y="1287"/>
                            </a:cubicBezTo>
                            <a:lnTo>
                              <a:pt x="975" y="1206"/>
                            </a:lnTo>
                            <a:lnTo>
                              <a:pt x="695" y="1206"/>
                            </a:lnTo>
                            <a:lnTo>
                              <a:pt x="695" y="915"/>
                            </a:lnTo>
                            <a:lnTo>
                              <a:pt x="614" y="915"/>
                            </a:lnTo>
                            <a:cubicBezTo>
                              <a:pt x="595" y="915"/>
                              <a:pt x="582" y="899"/>
                              <a:pt x="582" y="883"/>
                            </a:cubicBezTo>
                            <a:lnTo>
                              <a:pt x="582" y="802"/>
                            </a:lnTo>
                            <a:lnTo>
                              <a:pt x="459" y="802"/>
                            </a:lnTo>
                            <a:lnTo>
                              <a:pt x="459" y="883"/>
                            </a:lnTo>
                            <a:cubicBezTo>
                              <a:pt x="459" y="902"/>
                              <a:pt x="443" y="915"/>
                              <a:pt x="427" y="915"/>
                            </a:cubicBezTo>
                            <a:lnTo>
                              <a:pt x="346" y="915"/>
                            </a:lnTo>
                            <a:lnTo>
                              <a:pt x="346" y="1046"/>
                            </a:lnTo>
                            <a:lnTo>
                              <a:pt x="427" y="1046"/>
                            </a:lnTo>
                            <a:cubicBezTo>
                              <a:pt x="446" y="1046"/>
                              <a:pt x="459" y="1062"/>
                              <a:pt x="459" y="1077"/>
                            </a:cubicBezTo>
                            <a:lnTo>
                              <a:pt x="459" y="1285"/>
                            </a:lnTo>
                            <a:cubicBezTo>
                              <a:pt x="459" y="1303"/>
                              <a:pt x="443" y="1316"/>
                              <a:pt x="427" y="1316"/>
                            </a:cubicBezTo>
                            <a:lnTo>
                              <a:pt x="220" y="1316"/>
                            </a:lnTo>
                            <a:cubicBezTo>
                              <a:pt x="202" y="1316"/>
                              <a:pt x="189" y="1300"/>
                              <a:pt x="189" y="1285"/>
                            </a:cubicBezTo>
                            <a:lnTo>
                              <a:pt x="189" y="1083"/>
                            </a:lnTo>
                            <a:cubicBezTo>
                              <a:pt x="189" y="1064"/>
                              <a:pt x="205" y="1051"/>
                              <a:pt x="220" y="1051"/>
                            </a:cubicBezTo>
                            <a:lnTo>
                              <a:pt x="302" y="1051"/>
                            </a:lnTo>
                            <a:lnTo>
                              <a:pt x="302" y="920"/>
                            </a:lnTo>
                            <a:lnTo>
                              <a:pt x="220" y="920"/>
                            </a:lnTo>
                            <a:cubicBezTo>
                              <a:pt x="202" y="920"/>
                              <a:pt x="189" y="904"/>
                              <a:pt x="189" y="889"/>
                            </a:cubicBezTo>
                            <a:lnTo>
                              <a:pt x="189" y="682"/>
                            </a:lnTo>
                            <a:cubicBezTo>
                              <a:pt x="189" y="663"/>
                              <a:pt x="205" y="650"/>
                              <a:pt x="220" y="650"/>
                            </a:cubicBezTo>
                            <a:lnTo>
                              <a:pt x="427" y="650"/>
                            </a:lnTo>
                            <a:cubicBezTo>
                              <a:pt x="446" y="650"/>
                              <a:pt x="459" y="666"/>
                              <a:pt x="459" y="682"/>
                            </a:cubicBezTo>
                            <a:lnTo>
                              <a:pt x="459" y="763"/>
                            </a:lnTo>
                            <a:lnTo>
                              <a:pt x="582" y="763"/>
                            </a:lnTo>
                            <a:lnTo>
                              <a:pt x="582" y="682"/>
                            </a:lnTo>
                            <a:cubicBezTo>
                              <a:pt x="582" y="663"/>
                              <a:pt x="598" y="650"/>
                              <a:pt x="614" y="650"/>
                            </a:cubicBezTo>
                            <a:lnTo>
                              <a:pt x="695" y="650"/>
                            </a:lnTo>
                            <a:lnTo>
                              <a:pt x="695" y="519"/>
                            </a:lnTo>
                            <a:lnTo>
                              <a:pt x="614" y="519"/>
                            </a:lnTo>
                            <a:cubicBezTo>
                              <a:pt x="595" y="519"/>
                              <a:pt x="582" y="503"/>
                              <a:pt x="582" y="488"/>
                            </a:cubicBezTo>
                            <a:lnTo>
                              <a:pt x="582" y="280"/>
                            </a:lnTo>
                            <a:cubicBezTo>
                              <a:pt x="582" y="262"/>
                              <a:pt x="598" y="249"/>
                              <a:pt x="614" y="249"/>
                            </a:cubicBezTo>
                            <a:lnTo>
                              <a:pt x="821" y="249"/>
                            </a:lnTo>
                            <a:cubicBezTo>
                              <a:pt x="839" y="249"/>
                              <a:pt x="852" y="265"/>
                              <a:pt x="852" y="280"/>
                            </a:cubicBezTo>
                            <a:lnTo>
                              <a:pt x="852" y="488"/>
                            </a:lnTo>
                            <a:cubicBezTo>
                              <a:pt x="852" y="506"/>
                              <a:pt x="836" y="519"/>
                              <a:pt x="821" y="519"/>
                            </a:cubicBezTo>
                            <a:lnTo>
                              <a:pt x="739" y="519"/>
                            </a:lnTo>
                            <a:lnTo>
                              <a:pt x="739" y="650"/>
                            </a:lnTo>
                            <a:lnTo>
                              <a:pt x="821" y="650"/>
                            </a:lnTo>
                            <a:cubicBezTo>
                              <a:pt x="839" y="650"/>
                              <a:pt x="852" y="666"/>
                              <a:pt x="852" y="682"/>
                            </a:cubicBezTo>
                            <a:lnTo>
                              <a:pt x="852" y="763"/>
                            </a:lnTo>
                            <a:lnTo>
                              <a:pt x="975" y="763"/>
                            </a:lnTo>
                            <a:lnTo>
                              <a:pt x="975" y="682"/>
                            </a:lnTo>
                            <a:cubicBezTo>
                              <a:pt x="975" y="663"/>
                              <a:pt x="991" y="650"/>
                              <a:pt x="1007" y="650"/>
                            </a:cubicBezTo>
                            <a:lnTo>
                              <a:pt x="1214" y="650"/>
                            </a:lnTo>
                            <a:cubicBezTo>
                              <a:pt x="1232" y="650"/>
                              <a:pt x="1245" y="666"/>
                              <a:pt x="1245" y="682"/>
                            </a:cubicBezTo>
                            <a:lnTo>
                              <a:pt x="1245" y="886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F5FE9330-4D90-5520-0344-3F3B25696B9D}"/>
                      </a:ext>
                    </a:extLst>
                  </p:cNvPr>
                  <p:cNvSpPr/>
                  <p:nvPr/>
                </p:nvSpPr>
                <p:spPr>
                  <a:xfrm>
                    <a:off x="3595167" y="2066319"/>
                    <a:ext cx="805942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Database Systems</a:t>
                    </a:r>
                  </a:p>
                </p:txBody>
              </p:sp>
            </p:grpSp>
            <p:grpSp>
              <p:nvGrpSpPr>
                <p:cNvPr id="204" name="Group 203">
                  <a:extLst>
                    <a:ext uri="{FF2B5EF4-FFF2-40B4-BE49-F238E27FC236}">
                      <a16:creationId xmlns:a16="http://schemas.microsoft.com/office/drawing/2014/main" id="{11890340-3811-9B26-97D2-94135417B67F}"/>
                    </a:ext>
                  </a:extLst>
                </p:cNvPr>
                <p:cNvGrpSpPr/>
                <p:nvPr/>
              </p:nvGrpSpPr>
              <p:grpSpPr>
                <a:xfrm>
                  <a:off x="8044240" y="1441449"/>
                  <a:ext cx="863192" cy="801008"/>
                  <a:chOff x="10011110" y="2625219"/>
                  <a:chExt cx="863192" cy="801008"/>
                </a:xfrm>
              </p:grpSpPr>
              <p:grpSp>
                <p:nvGrpSpPr>
                  <p:cNvPr id="210" name="Group 209">
                    <a:extLst>
                      <a:ext uri="{FF2B5EF4-FFF2-40B4-BE49-F238E27FC236}">
                        <a16:creationId xmlns:a16="http://schemas.microsoft.com/office/drawing/2014/main" id="{0D5E2C49-2787-1B38-055E-EDCD860A92DB}"/>
                      </a:ext>
                    </a:extLst>
                  </p:cNvPr>
                  <p:cNvGrpSpPr/>
                  <p:nvPr/>
                </p:nvGrpSpPr>
                <p:grpSpPr>
                  <a:xfrm>
                    <a:off x="10131618" y="2625219"/>
                    <a:ext cx="582945" cy="546202"/>
                    <a:chOff x="10131618" y="2882206"/>
                    <a:chExt cx="582945" cy="546202"/>
                  </a:xfrm>
                </p:grpSpPr>
                <p:sp>
                  <p:nvSpPr>
                    <p:cNvPr id="212" name="Rectangle 211">
                      <a:extLst>
                        <a:ext uri="{FF2B5EF4-FFF2-40B4-BE49-F238E27FC236}">
                          <a16:creationId xmlns:a16="http://schemas.microsoft.com/office/drawing/2014/main" id="{C788BE07-A57A-B488-3004-2D7FA43D6E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31618" y="2882206"/>
                      <a:ext cx="582945" cy="54620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grpSp>
                  <p:nvGrpSpPr>
                    <p:cNvPr id="213" name="Group 212">
                      <a:extLst>
                        <a:ext uri="{FF2B5EF4-FFF2-40B4-BE49-F238E27FC236}">
                          <a16:creationId xmlns:a16="http://schemas.microsoft.com/office/drawing/2014/main" id="{710E632B-38CE-C4A4-F053-54954922E05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244335" y="2981585"/>
                      <a:ext cx="363452" cy="358203"/>
                      <a:chOff x="5998087" y="3035933"/>
                      <a:chExt cx="439738" cy="433387"/>
                    </a:xfrm>
                  </p:grpSpPr>
                  <p:sp>
                    <p:nvSpPr>
                      <p:cNvPr id="214" name="Freeform 4">
                        <a:extLst>
                          <a:ext uri="{FF2B5EF4-FFF2-40B4-BE49-F238E27FC236}">
                            <a16:creationId xmlns:a16="http://schemas.microsoft.com/office/drawing/2014/main" id="{BDDA1AC9-821A-4A42-2A11-B228CDDEBC6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035933"/>
                        <a:ext cx="109538" cy="114300"/>
                      </a:xfrm>
                      <a:custGeom>
                        <a:avLst/>
                        <a:gdLst>
                          <a:gd name="T0" fmla="*/ 152 w 305"/>
                          <a:gd name="T1" fmla="*/ 315 h 316"/>
                          <a:gd name="T2" fmla="*/ 0 w 305"/>
                          <a:gd name="T3" fmla="*/ 315 h 316"/>
                          <a:gd name="T4" fmla="*/ 0 w 305"/>
                          <a:gd name="T5" fmla="*/ 0 h 316"/>
                          <a:gd name="T6" fmla="*/ 304 w 305"/>
                          <a:gd name="T7" fmla="*/ 0 h 316"/>
                          <a:gd name="T8" fmla="*/ 304 w 305"/>
                          <a:gd name="T9" fmla="*/ 315 h 316"/>
                          <a:gd name="T10" fmla="*/ 152 w 305"/>
                          <a:gd name="T11" fmla="*/ 315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6">
                            <a:moveTo>
                              <a:pt x="152" y="315"/>
                            </a:moveTo>
                            <a:lnTo>
                              <a:pt x="0" y="315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5"/>
                            </a:lnTo>
                            <a:lnTo>
                              <a:pt x="152" y="315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15" name="Freeform 5">
                        <a:extLst>
                          <a:ext uri="{FF2B5EF4-FFF2-40B4-BE49-F238E27FC236}">
                            <a16:creationId xmlns:a16="http://schemas.microsoft.com/office/drawing/2014/main" id="{AF9EDE8D-0E77-0E4A-68C2-3C4E40A60AE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035933"/>
                        <a:ext cx="295275" cy="114300"/>
                      </a:xfrm>
                      <a:custGeom>
                        <a:avLst/>
                        <a:gdLst>
                          <a:gd name="T0" fmla="*/ 821 w 822"/>
                          <a:gd name="T1" fmla="*/ 315 h 316"/>
                          <a:gd name="T2" fmla="*/ 821 w 822"/>
                          <a:gd name="T3" fmla="*/ 0 h 316"/>
                          <a:gd name="T4" fmla="*/ 0 w 822"/>
                          <a:gd name="T5" fmla="*/ 0 h 316"/>
                          <a:gd name="T6" fmla="*/ 0 w 822"/>
                          <a:gd name="T7" fmla="*/ 315 h 316"/>
                          <a:gd name="T8" fmla="*/ 821 w 822"/>
                          <a:gd name="T9" fmla="*/ 315 h 316"/>
                          <a:gd name="T10" fmla="*/ 582 w 822"/>
                          <a:gd name="T11" fmla="*/ 121 h 316"/>
                          <a:gd name="T12" fmla="*/ 627 w 822"/>
                          <a:gd name="T13" fmla="*/ 121 h 316"/>
                          <a:gd name="T14" fmla="*/ 650 w 822"/>
                          <a:gd name="T15" fmla="*/ 163 h 316"/>
                          <a:gd name="T16" fmla="*/ 676 w 822"/>
                          <a:gd name="T17" fmla="*/ 121 h 316"/>
                          <a:gd name="T18" fmla="*/ 716 w 822"/>
                          <a:gd name="T19" fmla="*/ 121 h 316"/>
                          <a:gd name="T20" fmla="*/ 674 w 822"/>
                          <a:gd name="T21" fmla="*/ 183 h 316"/>
                          <a:gd name="T22" fmla="*/ 716 w 822"/>
                          <a:gd name="T23" fmla="*/ 249 h 316"/>
                          <a:gd name="T24" fmla="*/ 671 w 822"/>
                          <a:gd name="T25" fmla="*/ 249 h 316"/>
                          <a:gd name="T26" fmla="*/ 645 w 822"/>
                          <a:gd name="T27" fmla="*/ 202 h 316"/>
                          <a:gd name="T28" fmla="*/ 619 w 822"/>
                          <a:gd name="T29" fmla="*/ 249 h 316"/>
                          <a:gd name="T30" fmla="*/ 579 w 822"/>
                          <a:gd name="T31" fmla="*/ 249 h 316"/>
                          <a:gd name="T32" fmla="*/ 621 w 822"/>
                          <a:gd name="T33" fmla="*/ 181 h 316"/>
                          <a:gd name="T34" fmla="*/ 582 w 822"/>
                          <a:gd name="T35" fmla="*/ 121 h 316"/>
                          <a:gd name="T36" fmla="*/ 514 w 822"/>
                          <a:gd name="T37" fmla="*/ 215 h 316"/>
                          <a:gd name="T38" fmla="*/ 545 w 822"/>
                          <a:gd name="T39" fmla="*/ 215 h 316"/>
                          <a:gd name="T40" fmla="*/ 545 w 822"/>
                          <a:gd name="T41" fmla="*/ 249 h 316"/>
                          <a:gd name="T42" fmla="*/ 514 w 822"/>
                          <a:gd name="T43" fmla="*/ 249 h 316"/>
                          <a:gd name="T44" fmla="*/ 514 w 822"/>
                          <a:gd name="T45" fmla="*/ 215 h 316"/>
                          <a:gd name="T46" fmla="*/ 343 w 822"/>
                          <a:gd name="T47" fmla="*/ 121 h 316"/>
                          <a:gd name="T48" fmla="*/ 388 w 822"/>
                          <a:gd name="T49" fmla="*/ 121 h 316"/>
                          <a:gd name="T50" fmla="*/ 412 w 822"/>
                          <a:gd name="T51" fmla="*/ 163 h 316"/>
                          <a:gd name="T52" fmla="*/ 438 w 822"/>
                          <a:gd name="T53" fmla="*/ 121 h 316"/>
                          <a:gd name="T54" fmla="*/ 477 w 822"/>
                          <a:gd name="T55" fmla="*/ 121 h 316"/>
                          <a:gd name="T56" fmla="*/ 435 w 822"/>
                          <a:gd name="T57" fmla="*/ 183 h 316"/>
                          <a:gd name="T58" fmla="*/ 477 w 822"/>
                          <a:gd name="T59" fmla="*/ 249 h 316"/>
                          <a:gd name="T60" fmla="*/ 433 w 822"/>
                          <a:gd name="T61" fmla="*/ 249 h 316"/>
                          <a:gd name="T62" fmla="*/ 406 w 822"/>
                          <a:gd name="T63" fmla="*/ 202 h 316"/>
                          <a:gd name="T64" fmla="*/ 380 w 822"/>
                          <a:gd name="T65" fmla="*/ 249 h 316"/>
                          <a:gd name="T66" fmla="*/ 341 w 822"/>
                          <a:gd name="T67" fmla="*/ 249 h 316"/>
                          <a:gd name="T68" fmla="*/ 383 w 822"/>
                          <a:gd name="T69" fmla="*/ 181 h 316"/>
                          <a:gd name="T70" fmla="*/ 343 w 822"/>
                          <a:gd name="T71" fmla="*/ 121 h 316"/>
                          <a:gd name="T72" fmla="*/ 275 w 822"/>
                          <a:gd name="T73" fmla="*/ 215 h 316"/>
                          <a:gd name="T74" fmla="*/ 307 w 822"/>
                          <a:gd name="T75" fmla="*/ 215 h 316"/>
                          <a:gd name="T76" fmla="*/ 307 w 822"/>
                          <a:gd name="T77" fmla="*/ 249 h 316"/>
                          <a:gd name="T78" fmla="*/ 275 w 822"/>
                          <a:gd name="T79" fmla="*/ 249 h 316"/>
                          <a:gd name="T80" fmla="*/ 275 w 822"/>
                          <a:gd name="T81" fmla="*/ 215 h 316"/>
                          <a:gd name="T82" fmla="*/ 173 w 822"/>
                          <a:gd name="T83" fmla="*/ 163 h 316"/>
                          <a:gd name="T84" fmla="*/ 199 w 822"/>
                          <a:gd name="T85" fmla="*/ 121 h 316"/>
                          <a:gd name="T86" fmla="*/ 239 w 822"/>
                          <a:gd name="T87" fmla="*/ 121 h 316"/>
                          <a:gd name="T88" fmla="*/ 197 w 822"/>
                          <a:gd name="T89" fmla="*/ 183 h 316"/>
                          <a:gd name="T90" fmla="*/ 239 w 822"/>
                          <a:gd name="T91" fmla="*/ 249 h 316"/>
                          <a:gd name="T92" fmla="*/ 194 w 822"/>
                          <a:gd name="T93" fmla="*/ 249 h 316"/>
                          <a:gd name="T94" fmla="*/ 168 w 822"/>
                          <a:gd name="T95" fmla="*/ 202 h 316"/>
                          <a:gd name="T96" fmla="*/ 142 w 822"/>
                          <a:gd name="T97" fmla="*/ 249 h 316"/>
                          <a:gd name="T98" fmla="*/ 102 w 822"/>
                          <a:gd name="T99" fmla="*/ 249 h 316"/>
                          <a:gd name="T100" fmla="*/ 144 w 822"/>
                          <a:gd name="T101" fmla="*/ 181 h 316"/>
                          <a:gd name="T102" fmla="*/ 102 w 822"/>
                          <a:gd name="T103" fmla="*/ 121 h 316"/>
                          <a:gd name="T104" fmla="*/ 150 w 822"/>
                          <a:gd name="T105" fmla="*/ 121 h 316"/>
                          <a:gd name="T106" fmla="*/ 173 w 822"/>
                          <a:gd name="T107" fmla="*/ 163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6">
                            <a:moveTo>
                              <a:pt x="821" y="315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5"/>
                            </a:lnTo>
                            <a:lnTo>
                              <a:pt x="821" y="315"/>
                            </a:lnTo>
                            <a:close/>
                            <a:moveTo>
                              <a:pt x="582" y="121"/>
                            </a:moveTo>
                            <a:lnTo>
                              <a:pt x="627" y="121"/>
                            </a:lnTo>
                            <a:lnTo>
                              <a:pt x="650" y="163"/>
                            </a:lnTo>
                            <a:lnTo>
                              <a:pt x="676" y="121"/>
                            </a:lnTo>
                            <a:lnTo>
                              <a:pt x="716" y="121"/>
                            </a:lnTo>
                            <a:lnTo>
                              <a:pt x="674" y="183"/>
                            </a:lnTo>
                            <a:lnTo>
                              <a:pt x="716" y="249"/>
                            </a:lnTo>
                            <a:lnTo>
                              <a:pt x="671" y="249"/>
                            </a:lnTo>
                            <a:lnTo>
                              <a:pt x="645" y="202"/>
                            </a:lnTo>
                            <a:lnTo>
                              <a:pt x="619" y="249"/>
                            </a:lnTo>
                            <a:lnTo>
                              <a:pt x="579" y="249"/>
                            </a:lnTo>
                            <a:lnTo>
                              <a:pt x="621" y="181"/>
                            </a:lnTo>
                            <a:lnTo>
                              <a:pt x="582" y="121"/>
                            </a:lnTo>
                            <a:close/>
                            <a:moveTo>
                              <a:pt x="514" y="215"/>
                            </a:moveTo>
                            <a:lnTo>
                              <a:pt x="545" y="215"/>
                            </a:lnTo>
                            <a:lnTo>
                              <a:pt x="545" y="249"/>
                            </a:lnTo>
                            <a:lnTo>
                              <a:pt x="514" y="249"/>
                            </a:lnTo>
                            <a:lnTo>
                              <a:pt x="514" y="215"/>
                            </a:lnTo>
                            <a:close/>
                            <a:moveTo>
                              <a:pt x="343" y="121"/>
                            </a:moveTo>
                            <a:lnTo>
                              <a:pt x="388" y="121"/>
                            </a:lnTo>
                            <a:lnTo>
                              <a:pt x="412" y="163"/>
                            </a:lnTo>
                            <a:lnTo>
                              <a:pt x="438" y="121"/>
                            </a:lnTo>
                            <a:lnTo>
                              <a:pt x="477" y="121"/>
                            </a:lnTo>
                            <a:lnTo>
                              <a:pt x="435" y="183"/>
                            </a:lnTo>
                            <a:lnTo>
                              <a:pt x="477" y="249"/>
                            </a:lnTo>
                            <a:lnTo>
                              <a:pt x="433" y="249"/>
                            </a:lnTo>
                            <a:lnTo>
                              <a:pt x="406" y="202"/>
                            </a:lnTo>
                            <a:lnTo>
                              <a:pt x="380" y="249"/>
                            </a:lnTo>
                            <a:lnTo>
                              <a:pt x="341" y="249"/>
                            </a:lnTo>
                            <a:lnTo>
                              <a:pt x="383" y="181"/>
                            </a:lnTo>
                            <a:lnTo>
                              <a:pt x="343" y="121"/>
                            </a:lnTo>
                            <a:close/>
                            <a:moveTo>
                              <a:pt x="275" y="215"/>
                            </a:moveTo>
                            <a:lnTo>
                              <a:pt x="307" y="215"/>
                            </a:lnTo>
                            <a:lnTo>
                              <a:pt x="307" y="249"/>
                            </a:lnTo>
                            <a:lnTo>
                              <a:pt x="275" y="249"/>
                            </a:lnTo>
                            <a:lnTo>
                              <a:pt x="275" y="215"/>
                            </a:lnTo>
                            <a:close/>
                            <a:moveTo>
                              <a:pt x="173" y="163"/>
                            </a:moveTo>
                            <a:lnTo>
                              <a:pt x="199" y="121"/>
                            </a:lnTo>
                            <a:lnTo>
                              <a:pt x="239" y="121"/>
                            </a:lnTo>
                            <a:lnTo>
                              <a:pt x="197" y="183"/>
                            </a:lnTo>
                            <a:lnTo>
                              <a:pt x="239" y="249"/>
                            </a:lnTo>
                            <a:lnTo>
                              <a:pt x="194" y="249"/>
                            </a:lnTo>
                            <a:lnTo>
                              <a:pt x="168" y="202"/>
                            </a:lnTo>
                            <a:lnTo>
                              <a:pt x="142" y="249"/>
                            </a:lnTo>
                            <a:lnTo>
                              <a:pt x="102" y="249"/>
                            </a:lnTo>
                            <a:lnTo>
                              <a:pt x="144" y="181"/>
                            </a:lnTo>
                            <a:lnTo>
                              <a:pt x="102" y="121"/>
                            </a:lnTo>
                            <a:lnTo>
                              <a:pt x="150" y="121"/>
                            </a:lnTo>
                            <a:lnTo>
                              <a:pt x="173" y="163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16" name="Freeform 6">
                        <a:extLst>
                          <a:ext uri="{FF2B5EF4-FFF2-40B4-BE49-F238E27FC236}">
                            <a16:creationId xmlns:a16="http://schemas.microsoft.com/office/drawing/2014/main" id="{C134340F-8100-662E-55B8-0CF8F33F71F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194683"/>
                        <a:ext cx="109538" cy="112712"/>
                      </a:xfrm>
                      <a:custGeom>
                        <a:avLst/>
                        <a:gdLst>
                          <a:gd name="T0" fmla="*/ 152 w 305"/>
                          <a:gd name="T1" fmla="*/ 314 h 315"/>
                          <a:gd name="T2" fmla="*/ 0 w 305"/>
                          <a:gd name="T3" fmla="*/ 314 h 315"/>
                          <a:gd name="T4" fmla="*/ 0 w 305"/>
                          <a:gd name="T5" fmla="*/ 0 h 315"/>
                          <a:gd name="T6" fmla="*/ 304 w 305"/>
                          <a:gd name="T7" fmla="*/ 0 h 315"/>
                          <a:gd name="T8" fmla="*/ 304 w 305"/>
                          <a:gd name="T9" fmla="*/ 314 h 315"/>
                          <a:gd name="T10" fmla="*/ 152 w 305"/>
                          <a:gd name="T11" fmla="*/ 314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5">
                            <a:moveTo>
                              <a:pt x="152" y="314"/>
                            </a:moveTo>
                            <a:lnTo>
                              <a:pt x="0" y="314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4"/>
                            </a:lnTo>
                            <a:lnTo>
                              <a:pt x="152" y="314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17" name="Freeform 7">
                        <a:extLst>
                          <a:ext uri="{FF2B5EF4-FFF2-40B4-BE49-F238E27FC236}">
                            <a16:creationId xmlns:a16="http://schemas.microsoft.com/office/drawing/2014/main" id="{B1B966BE-B9AC-504D-D9D3-1B2D848E31E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194683"/>
                        <a:ext cx="295275" cy="112712"/>
                      </a:xfrm>
                      <a:custGeom>
                        <a:avLst/>
                        <a:gdLst>
                          <a:gd name="T0" fmla="*/ 821 w 822"/>
                          <a:gd name="T1" fmla="*/ 314 h 315"/>
                          <a:gd name="T2" fmla="*/ 821 w 822"/>
                          <a:gd name="T3" fmla="*/ 0 h 315"/>
                          <a:gd name="T4" fmla="*/ 0 w 822"/>
                          <a:gd name="T5" fmla="*/ 0 h 315"/>
                          <a:gd name="T6" fmla="*/ 0 w 822"/>
                          <a:gd name="T7" fmla="*/ 314 h 315"/>
                          <a:gd name="T8" fmla="*/ 821 w 822"/>
                          <a:gd name="T9" fmla="*/ 314 h 315"/>
                          <a:gd name="T10" fmla="*/ 582 w 822"/>
                          <a:gd name="T11" fmla="*/ 105 h 315"/>
                          <a:gd name="T12" fmla="*/ 627 w 822"/>
                          <a:gd name="T13" fmla="*/ 105 h 315"/>
                          <a:gd name="T14" fmla="*/ 650 w 822"/>
                          <a:gd name="T15" fmla="*/ 147 h 315"/>
                          <a:gd name="T16" fmla="*/ 676 w 822"/>
                          <a:gd name="T17" fmla="*/ 105 h 315"/>
                          <a:gd name="T18" fmla="*/ 716 w 822"/>
                          <a:gd name="T19" fmla="*/ 105 h 315"/>
                          <a:gd name="T20" fmla="*/ 674 w 822"/>
                          <a:gd name="T21" fmla="*/ 168 h 315"/>
                          <a:gd name="T22" fmla="*/ 716 w 822"/>
                          <a:gd name="T23" fmla="*/ 232 h 315"/>
                          <a:gd name="T24" fmla="*/ 671 w 822"/>
                          <a:gd name="T25" fmla="*/ 232 h 315"/>
                          <a:gd name="T26" fmla="*/ 645 w 822"/>
                          <a:gd name="T27" fmla="*/ 186 h 315"/>
                          <a:gd name="T28" fmla="*/ 619 w 822"/>
                          <a:gd name="T29" fmla="*/ 232 h 315"/>
                          <a:gd name="T30" fmla="*/ 579 w 822"/>
                          <a:gd name="T31" fmla="*/ 232 h 315"/>
                          <a:gd name="T32" fmla="*/ 621 w 822"/>
                          <a:gd name="T33" fmla="*/ 165 h 315"/>
                          <a:gd name="T34" fmla="*/ 582 w 822"/>
                          <a:gd name="T35" fmla="*/ 105 h 315"/>
                          <a:gd name="T36" fmla="*/ 514 w 822"/>
                          <a:gd name="T37" fmla="*/ 199 h 315"/>
                          <a:gd name="T38" fmla="*/ 545 w 822"/>
                          <a:gd name="T39" fmla="*/ 199 h 315"/>
                          <a:gd name="T40" fmla="*/ 545 w 822"/>
                          <a:gd name="T41" fmla="*/ 232 h 315"/>
                          <a:gd name="T42" fmla="*/ 514 w 822"/>
                          <a:gd name="T43" fmla="*/ 232 h 315"/>
                          <a:gd name="T44" fmla="*/ 514 w 822"/>
                          <a:gd name="T45" fmla="*/ 199 h 315"/>
                          <a:gd name="T46" fmla="*/ 343 w 822"/>
                          <a:gd name="T47" fmla="*/ 105 h 315"/>
                          <a:gd name="T48" fmla="*/ 388 w 822"/>
                          <a:gd name="T49" fmla="*/ 105 h 315"/>
                          <a:gd name="T50" fmla="*/ 412 w 822"/>
                          <a:gd name="T51" fmla="*/ 147 h 315"/>
                          <a:gd name="T52" fmla="*/ 438 w 822"/>
                          <a:gd name="T53" fmla="*/ 105 h 315"/>
                          <a:gd name="T54" fmla="*/ 477 w 822"/>
                          <a:gd name="T55" fmla="*/ 105 h 315"/>
                          <a:gd name="T56" fmla="*/ 435 w 822"/>
                          <a:gd name="T57" fmla="*/ 168 h 315"/>
                          <a:gd name="T58" fmla="*/ 477 w 822"/>
                          <a:gd name="T59" fmla="*/ 232 h 315"/>
                          <a:gd name="T60" fmla="*/ 433 w 822"/>
                          <a:gd name="T61" fmla="*/ 232 h 315"/>
                          <a:gd name="T62" fmla="*/ 406 w 822"/>
                          <a:gd name="T63" fmla="*/ 186 h 315"/>
                          <a:gd name="T64" fmla="*/ 380 w 822"/>
                          <a:gd name="T65" fmla="*/ 232 h 315"/>
                          <a:gd name="T66" fmla="*/ 341 w 822"/>
                          <a:gd name="T67" fmla="*/ 232 h 315"/>
                          <a:gd name="T68" fmla="*/ 383 w 822"/>
                          <a:gd name="T69" fmla="*/ 165 h 315"/>
                          <a:gd name="T70" fmla="*/ 343 w 822"/>
                          <a:gd name="T71" fmla="*/ 105 h 315"/>
                          <a:gd name="T72" fmla="*/ 275 w 822"/>
                          <a:gd name="T73" fmla="*/ 199 h 315"/>
                          <a:gd name="T74" fmla="*/ 307 w 822"/>
                          <a:gd name="T75" fmla="*/ 199 h 315"/>
                          <a:gd name="T76" fmla="*/ 307 w 822"/>
                          <a:gd name="T77" fmla="*/ 232 h 315"/>
                          <a:gd name="T78" fmla="*/ 275 w 822"/>
                          <a:gd name="T79" fmla="*/ 232 h 315"/>
                          <a:gd name="T80" fmla="*/ 275 w 822"/>
                          <a:gd name="T81" fmla="*/ 199 h 315"/>
                          <a:gd name="T82" fmla="*/ 173 w 822"/>
                          <a:gd name="T83" fmla="*/ 147 h 315"/>
                          <a:gd name="T84" fmla="*/ 199 w 822"/>
                          <a:gd name="T85" fmla="*/ 105 h 315"/>
                          <a:gd name="T86" fmla="*/ 239 w 822"/>
                          <a:gd name="T87" fmla="*/ 105 h 315"/>
                          <a:gd name="T88" fmla="*/ 197 w 822"/>
                          <a:gd name="T89" fmla="*/ 168 h 315"/>
                          <a:gd name="T90" fmla="*/ 239 w 822"/>
                          <a:gd name="T91" fmla="*/ 232 h 315"/>
                          <a:gd name="T92" fmla="*/ 194 w 822"/>
                          <a:gd name="T93" fmla="*/ 232 h 315"/>
                          <a:gd name="T94" fmla="*/ 168 w 822"/>
                          <a:gd name="T95" fmla="*/ 186 h 315"/>
                          <a:gd name="T96" fmla="*/ 142 w 822"/>
                          <a:gd name="T97" fmla="*/ 232 h 315"/>
                          <a:gd name="T98" fmla="*/ 102 w 822"/>
                          <a:gd name="T99" fmla="*/ 232 h 315"/>
                          <a:gd name="T100" fmla="*/ 144 w 822"/>
                          <a:gd name="T101" fmla="*/ 165 h 315"/>
                          <a:gd name="T102" fmla="*/ 102 w 822"/>
                          <a:gd name="T103" fmla="*/ 105 h 315"/>
                          <a:gd name="T104" fmla="*/ 150 w 822"/>
                          <a:gd name="T105" fmla="*/ 105 h 315"/>
                          <a:gd name="T106" fmla="*/ 173 w 822"/>
                          <a:gd name="T107" fmla="*/ 147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5">
                            <a:moveTo>
                              <a:pt x="821" y="314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4"/>
                            </a:lnTo>
                            <a:lnTo>
                              <a:pt x="821" y="314"/>
                            </a:lnTo>
                            <a:close/>
                            <a:moveTo>
                              <a:pt x="582" y="105"/>
                            </a:moveTo>
                            <a:lnTo>
                              <a:pt x="627" y="105"/>
                            </a:lnTo>
                            <a:lnTo>
                              <a:pt x="650" y="147"/>
                            </a:lnTo>
                            <a:lnTo>
                              <a:pt x="676" y="105"/>
                            </a:lnTo>
                            <a:lnTo>
                              <a:pt x="716" y="105"/>
                            </a:lnTo>
                            <a:lnTo>
                              <a:pt x="674" y="168"/>
                            </a:lnTo>
                            <a:lnTo>
                              <a:pt x="716" y="232"/>
                            </a:lnTo>
                            <a:lnTo>
                              <a:pt x="671" y="232"/>
                            </a:lnTo>
                            <a:lnTo>
                              <a:pt x="645" y="186"/>
                            </a:lnTo>
                            <a:lnTo>
                              <a:pt x="619" y="232"/>
                            </a:lnTo>
                            <a:lnTo>
                              <a:pt x="579" y="232"/>
                            </a:lnTo>
                            <a:lnTo>
                              <a:pt x="621" y="165"/>
                            </a:lnTo>
                            <a:lnTo>
                              <a:pt x="582" y="105"/>
                            </a:lnTo>
                            <a:close/>
                            <a:moveTo>
                              <a:pt x="514" y="199"/>
                            </a:moveTo>
                            <a:lnTo>
                              <a:pt x="545" y="199"/>
                            </a:lnTo>
                            <a:lnTo>
                              <a:pt x="545" y="232"/>
                            </a:lnTo>
                            <a:lnTo>
                              <a:pt x="514" y="232"/>
                            </a:lnTo>
                            <a:lnTo>
                              <a:pt x="514" y="199"/>
                            </a:lnTo>
                            <a:close/>
                            <a:moveTo>
                              <a:pt x="343" y="105"/>
                            </a:moveTo>
                            <a:lnTo>
                              <a:pt x="388" y="105"/>
                            </a:lnTo>
                            <a:lnTo>
                              <a:pt x="412" y="147"/>
                            </a:lnTo>
                            <a:lnTo>
                              <a:pt x="438" y="105"/>
                            </a:lnTo>
                            <a:lnTo>
                              <a:pt x="477" y="105"/>
                            </a:lnTo>
                            <a:lnTo>
                              <a:pt x="435" y="168"/>
                            </a:lnTo>
                            <a:lnTo>
                              <a:pt x="477" y="232"/>
                            </a:lnTo>
                            <a:lnTo>
                              <a:pt x="433" y="232"/>
                            </a:lnTo>
                            <a:lnTo>
                              <a:pt x="406" y="186"/>
                            </a:lnTo>
                            <a:lnTo>
                              <a:pt x="380" y="232"/>
                            </a:lnTo>
                            <a:lnTo>
                              <a:pt x="341" y="232"/>
                            </a:lnTo>
                            <a:lnTo>
                              <a:pt x="383" y="165"/>
                            </a:lnTo>
                            <a:lnTo>
                              <a:pt x="343" y="105"/>
                            </a:lnTo>
                            <a:close/>
                            <a:moveTo>
                              <a:pt x="275" y="199"/>
                            </a:moveTo>
                            <a:lnTo>
                              <a:pt x="307" y="199"/>
                            </a:lnTo>
                            <a:lnTo>
                              <a:pt x="307" y="232"/>
                            </a:lnTo>
                            <a:lnTo>
                              <a:pt x="275" y="232"/>
                            </a:lnTo>
                            <a:lnTo>
                              <a:pt x="275" y="199"/>
                            </a:lnTo>
                            <a:close/>
                            <a:moveTo>
                              <a:pt x="173" y="147"/>
                            </a:moveTo>
                            <a:lnTo>
                              <a:pt x="199" y="105"/>
                            </a:lnTo>
                            <a:lnTo>
                              <a:pt x="239" y="105"/>
                            </a:lnTo>
                            <a:lnTo>
                              <a:pt x="197" y="168"/>
                            </a:lnTo>
                            <a:lnTo>
                              <a:pt x="239" y="232"/>
                            </a:lnTo>
                            <a:lnTo>
                              <a:pt x="194" y="232"/>
                            </a:lnTo>
                            <a:lnTo>
                              <a:pt x="168" y="186"/>
                            </a:lnTo>
                            <a:lnTo>
                              <a:pt x="142" y="232"/>
                            </a:lnTo>
                            <a:lnTo>
                              <a:pt x="102" y="232"/>
                            </a:lnTo>
                            <a:lnTo>
                              <a:pt x="144" y="165"/>
                            </a:lnTo>
                            <a:lnTo>
                              <a:pt x="102" y="105"/>
                            </a:lnTo>
                            <a:lnTo>
                              <a:pt x="150" y="105"/>
                            </a:lnTo>
                            <a:lnTo>
                              <a:pt x="173" y="147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18" name="Freeform 8">
                        <a:extLst>
                          <a:ext uri="{FF2B5EF4-FFF2-40B4-BE49-F238E27FC236}">
                            <a16:creationId xmlns:a16="http://schemas.microsoft.com/office/drawing/2014/main" id="{6D63CD83-D9A3-365C-8D42-38E9738469F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142550" y="3355020"/>
                        <a:ext cx="295275" cy="114300"/>
                      </a:xfrm>
                      <a:custGeom>
                        <a:avLst/>
                        <a:gdLst>
                          <a:gd name="T0" fmla="*/ 821 w 822"/>
                          <a:gd name="T1" fmla="*/ 315 h 316"/>
                          <a:gd name="T2" fmla="*/ 821 w 822"/>
                          <a:gd name="T3" fmla="*/ 0 h 316"/>
                          <a:gd name="T4" fmla="*/ 0 w 822"/>
                          <a:gd name="T5" fmla="*/ 0 h 316"/>
                          <a:gd name="T6" fmla="*/ 0 w 822"/>
                          <a:gd name="T7" fmla="*/ 315 h 316"/>
                          <a:gd name="T8" fmla="*/ 821 w 822"/>
                          <a:gd name="T9" fmla="*/ 315 h 316"/>
                          <a:gd name="T10" fmla="*/ 582 w 822"/>
                          <a:gd name="T11" fmla="*/ 89 h 316"/>
                          <a:gd name="T12" fmla="*/ 627 w 822"/>
                          <a:gd name="T13" fmla="*/ 89 h 316"/>
                          <a:gd name="T14" fmla="*/ 650 w 822"/>
                          <a:gd name="T15" fmla="*/ 131 h 316"/>
                          <a:gd name="T16" fmla="*/ 676 w 822"/>
                          <a:gd name="T17" fmla="*/ 89 h 316"/>
                          <a:gd name="T18" fmla="*/ 716 w 822"/>
                          <a:gd name="T19" fmla="*/ 89 h 316"/>
                          <a:gd name="T20" fmla="*/ 674 w 822"/>
                          <a:gd name="T21" fmla="*/ 152 h 316"/>
                          <a:gd name="T22" fmla="*/ 716 w 822"/>
                          <a:gd name="T23" fmla="*/ 218 h 316"/>
                          <a:gd name="T24" fmla="*/ 671 w 822"/>
                          <a:gd name="T25" fmla="*/ 218 h 316"/>
                          <a:gd name="T26" fmla="*/ 645 w 822"/>
                          <a:gd name="T27" fmla="*/ 170 h 316"/>
                          <a:gd name="T28" fmla="*/ 619 w 822"/>
                          <a:gd name="T29" fmla="*/ 218 h 316"/>
                          <a:gd name="T30" fmla="*/ 579 w 822"/>
                          <a:gd name="T31" fmla="*/ 218 h 316"/>
                          <a:gd name="T32" fmla="*/ 621 w 822"/>
                          <a:gd name="T33" fmla="*/ 149 h 316"/>
                          <a:gd name="T34" fmla="*/ 582 w 822"/>
                          <a:gd name="T35" fmla="*/ 89 h 316"/>
                          <a:gd name="T36" fmla="*/ 514 w 822"/>
                          <a:gd name="T37" fmla="*/ 184 h 316"/>
                          <a:gd name="T38" fmla="*/ 545 w 822"/>
                          <a:gd name="T39" fmla="*/ 184 h 316"/>
                          <a:gd name="T40" fmla="*/ 545 w 822"/>
                          <a:gd name="T41" fmla="*/ 218 h 316"/>
                          <a:gd name="T42" fmla="*/ 514 w 822"/>
                          <a:gd name="T43" fmla="*/ 218 h 316"/>
                          <a:gd name="T44" fmla="*/ 514 w 822"/>
                          <a:gd name="T45" fmla="*/ 184 h 316"/>
                          <a:gd name="T46" fmla="*/ 343 w 822"/>
                          <a:gd name="T47" fmla="*/ 89 h 316"/>
                          <a:gd name="T48" fmla="*/ 388 w 822"/>
                          <a:gd name="T49" fmla="*/ 89 h 316"/>
                          <a:gd name="T50" fmla="*/ 412 w 822"/>
                          <a:gd name="T51" fmla="*/ 131 h 316"/>
                          <a:gd name="T52" fmla="*/ 438 w 822"/>
                          <a:gd name="T53" fmla="*/ 89 h 316"/>
                          <a:gd name="T54" fmla="*/ 477 w 822"/>
                          <a:gd name="T55" fmla="*/ 89 h 316"/>
                          <a:gd name="T56" fmla="*/ 435 w 822"/>
                          <a:gd name="T57" fmla="*/ 152 h 316"/>
                          <a:gd name="T58" fmla="*/ 477 w 822"/>
                          <a:gd name="T59" fmla="*/ 218 h 316"/>
                          <a:gd name="T60" fmla="*/ 433 w 822"/>
                          <a:gd name="T61" fmla="*/ 218 h 316"/>
                          <a:gd name="T62" fmla="*/ 406 w 822"/>
                          <a:gd name="T63" fmla="*/ 170 h 316"/>
                          <a:gd name="T64" fmla="*/ 380 w 822"/>
                          <a:gd name="T65" fmla="*/ 218 h 316"/>
                          <a:gd name="T66" fmla="*/ 341 w 822"/>
                          <a:gd name="T67" fmla="*/ 218 h 316"/>
                          <a:gd name="T68" fmla="*/ 383 w 822"/>
                          <a:gd name="T69" fmla="*/ 149 h 316"/>
                          <a:gd name="T70" fmla="*/ 343 w 822"/>
                          <a:gd name="T71" fmla="*/ 89 h 316"/>
                          <a:gd name="T72" fmla="*/ 275 w 822"/>
                          <a:gd name="T73" fmla="*/ 184 h 316"/>
                          <a:gd name="T74" fmla="*/ 307 w 822"/>
                          <a:gd name="T75" fmla="*/ 184 h 316"/>
                          <a:gd name="T76" fmla="*/ 307 w 822"/>
                          <a:gd name="T77" fmla="*/ 218 h 316"/>
                          <a:gd name="T78" fmla="*/ 275 w 822"/>
                          <a:gd name="T79" fmla="*/ 218 h 316"/>
                          <a:gd name="T80" fmla="*/ 275 w 822"/>
                          <a:gd name="T81" fmla="*/ 184 h 316"/>
                          <a:gd name="T82" fmla="*/ 173 w 822"/>
                          <a:gd name="T83" fmla="*/ 131 h 316"/>
                          <a:gd name="T84" fmla="*/ 199 w 822"/>
                          <a:gd name="T85" fmla="*/ 89 h 316"/>
                          <a:gd name="T86" fmla="*/ 239 w 822"/>
                          <a:gd name="T87" fmla="*/ 89 h 316"/>
                          <a:gd name="T88" fmla="*/ 197 w 822"/>
                          <a:gd name="T89" fmla="*/ 152 h 316"/>
                          <a:gd name="T90" fmla="*/ 239 w 822"/>
                          <a:gd name="T91" fmla="*/ 218 h 316"/>
                          <a:gd name="T92" fmla="*/ 194 w 822"/>
                          <a:gd name="T93" fmla="*/ 218 h 316"/>
                          <a:gd name="T94" fmla="*/ 168 w 822"/>
                          <a:gd name="T95" fmla="*/ 170 h 316"/>
                          <a:gd name="T96" fmla="*/ 142 w 822"/>
                          <a:gd name="T97" fmla="*/ 218 h 316"/>
                          <a:gd name="T98" fmla="*/ 102 w 822"/>
                          <a:gd name="T99" fmla="*/ 218 h 316"/>
                          <a:gd name="T100" fmla="*/ 144 w 822"/>
                          <a:gd name="T101" fmla="*/ 149 h 316"/>
                          <a:gd name="T102" fmla="*/ 102 w 822"/>
                          <a:gd name="T103" fmla="*/ 89 h 316"/>
                          <a:gd name="T104" fmla="*/ 150 w 822"/>
                          <a:gd name="T105" fmla="*/ 89 h 316"/>
                          <a:gd name="T106" fmla="*/ 173 w 822"/>
                          <a:gd name="T107" fmla="*/ 131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822" h="316">
                            <a:moveTo>
                              <a:pt x="821" y="315"/>
                            </a:moveTo>
                            <a:lnTo>
                              <a:pt x="821" y="0"/>
                            </a:lnTo>
                            <a:lnTo>
                              <a:pt x="0" y="0"/>
                            </a:lnTo>
                            <a:lnTo>
                              <a:pt x="0" y="315"/>
                            </a:lnTo>
                            <a:lnTo>
                              <a:pt x="821" y="315"/>
                            </a:lnTo>
                            <a:close/>
                            <a:moveTo>
                              <a:pt x="582" y="89"/>
                            </a:moveTo>
                            <a:lnTo>
                              <a:pt x="627" y="89"/>
                            </a:lnTo>
                            <a:lnTo>
                              <a:pt x="650" y="131"/>
                            </a:lnTo>
                            <a:lnTo>
                              <a:pt x="676" y="89"/>
                            </a:lnTo>
                            <a:lnTo>
                              <a:pt x="716" y="89"/>
                            </a:lnTo>
                            <a:lnTo>
                              <a:pt x="674" y="152"/>
                            </a:lnTo>
                            <a:lnTo>
                              <a:pt x="716" y="218"/>
                            </a:lnTo>
                            <a:lnTo>
                              <a:pt x="671" y="218"/>
                            </a:lnTo>
                            <a:lnTo>
                              <a:pt x="645" y="170"/>
                            </a:lnTo>
                            <a:lnTo>
                              <a:pt x="619" y="218"/>
                            </a:lnTo>
                            <a:lnTo>
                              <a:pt x="579" y="218"/>
                            </a:lnTo>
                            <a:lnTo>
                              <a:pt x="621" y="149"/>
                            </a:lnTo>
                            <a:lnTo>
                              <a:pt x="582" y="89"/>
                            </a:lnTo>
                            <a:close/>
                            <a:moveTo>
                              <a:pt x="514" y="184"/>
                            </a:moveTo>
                            <a:lnTo>
                              <a:pt x="545" y="184"/>
                            </a:lnTo>
                            <a:lnTo>
                              <a:pt x="545" y="218"/>
                            </a:lnTo>
                            <a:lnTo>
                              <a:pt x="514" y="218"/>
                            </a:lnTo>
                            <a:lnTo>
                              <a:pt x="514" y="184"/>
                            </a:lnTo>
                            <a:close/>
                            <a:moveTo>
                              <a:pt x="343" y="89"/>
                            </a:moveTo>
                            <a:lnTo>
                              <a:pt x="388" y="89"/>
                            </a:lnTo>
                            <a:lnTo>
                              <a:pt x="412" y="131"/>
                            </a:lnTo>
                            <a:lnTo>
                              <a:pt x="438" y="89"/>
                            </a:lnTo>
                            <a:lnTo>
                              <a:pt x="477" y="89"/>
                            </a:lnTo>
                            <a:lnTo>
                              <a:pt x="435" y="152"/>
                            </a:lnTo>
                            <a:lnTo>
                              <a:pt x="477" y="218"/>
                            </a:lnTo>
                            <a:lnTo>
                              <a:pt x="433" y="218"/>
                            </a:lnTo>
                            <a:lnTo>
                              <a:pt x="406" y="170"/>
                            </a:lnTo>
                            <a:lnTo>
                              <a:pt x="380" y="218"/>
                            </a:lnTo>
                            <a:lnTo>
                              <a:pt x="341" y="218"/>
                            </a:lnTo>
                            <a:lnTo>
                              <a:pt x="383" y="149"/>
                            </a:lnTo>
                            <a:lnTo>
                              <a:pt x="343" y="89"/>
                            </a:lnTo>
                            <a:close/>
                            <a:moveTo>
                              <a:pt x="275" y="184"/>
                            </a:moveTo>
                            <a:lnTo>
                              <a:pt x="307" y="184"/>
                            </a:lnTo>
                            <a:lnTo>
                              <a:pt x="307" y="218"/>
                            </a:lnTo>
                            <a:lnTo>
                              <a:pt x="275" y="218"/>
                            </a:lnTo>
                            <a:lnTo>
                              <a:pt x="275" y="184"/>
                            </a:lnTo>
                            <a:close/>
                            <a:moveTo>
                              <a:pt x="173" y="131"/>
                            </a:moveTo>
                            <a:lnTo>
                              <a:pt x="199" y="89"/>
                            </a:lnTo>
                            <a:lnTo>
                              <a:pt x="239" y="89"/>
                            </a:lnTo>
                            <a:lnTo>
                              <a:pt x="197" y="152"/>
                            </a:lnTo>
                            <a:lnTo>
                              <a:pt x="239" y="218"/>
                            </a:lnTo>
                            <a:lnTo>
                              <a:pt x="194" y="218"/>
                            </a:lnTo>
                            <a:lnTo>
                              <a:pt x="168" y="170"/>
                            </a:lnTo>
                            <a:lnTo>
                              <a:pt x="142" y="218"/>
                            </a:lnTo>
                            <a:lnTo>
                              <a:pt x="102" y="218"/>
                            </a:lnTo>
                            <a:lnTo>
                              <a:pt x="144" y="149"/>
                            </a:lnTo>
                            <a:lnTo>
                              <a:pt x="102" y="89"/>
                            </a:lnTo>
                            <a:lnTo>
                              <a:pt x="150" y="89"/>
                            </a:lnTo>
                            <a:lnTo>
                              <a:pt x="173" y="131"/>
                            </a:lnTo>
                            <a:close/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19" name="Freeform 9">
                        <a:extLst>
                          <a:ext uri="{FF2B5EF4-FFF2-40B4-BE49-F238E27FC236}">
                            <a16:creationId xmlns:a16="http://schemas.microsoft.com/office/drawing/2014/main" id="{AED19873-86C6-EF57-F468-BF0F7923765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98087" y="3355020"/>
                        <a:ext cx="109538" cy="114300"/>
                      </a:xfrm>
                      <a:custGeom>
                        <a:avLst/>
                        <a:gdLst>
                          <a:gd name="T0" fmla="*/ 152 w 305"/>
                          <a:gd name="T1" fmla="*/ 315 h 316"/>
                          <a:gd name="T2" fmla="*/ 0 w 305"/>
                          <a:gd name="T3" fmla="*/ 315 h 316"/>
                          <a:gd name="T4" fmla="*/ 0 w 305"/>
                          <a:gd name="T5" fmla="*/ 0 h 316"/>
                          <a:gd name="T6" fmla="*/ 304 w 305"/>
                          <a:gd name="T7" fmla="*/ 0 h 316"/>
                          <a:gd name="T8" fmla="*/ 304 w 305"/>
                          <a:gd name="T9" fmla="*/ 315 h 316"/>
                          <a:gd name="T10" fmla="*/ 152 w 305"/>
                          <a:gd name="T11" fmla="*/ 315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5" h="316">
                            <a:moveTo>
                              <a:pt x="152" y="315"/>
                            </a:moveTo>
                            <a:lnTo>
                              <a:pt x="0" y="315"/>
                            </a:lnTo>
                            <a:lnTo>
                              <a:pt x="0" y="0"/>
                            </a:lnTo>
                            <a:lnTo>
                              <a:pt x="304" y="0"/>
                            </a:lnTo>
                            <a:lnTo>
                              <a:pt x="304" y="315"/>
                            </a:lnTo>
                            <a:lnTo>
                              <a:pt x="152" y="315"/>
                            </a:lnTo>
                          </a:path>
                        </a:pathLst>
                      </a:custGeom>
                      <a:solidFill>
                        <a:srgbClr val="F8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 cap="flat">
                            <a:solidFill>
                              <a:srgbClr val="808080"/>
                            </a:solidFill>
                            <a:bevel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11" name="Rectangle 210">
                    <a:extLst>
                      <a:ext uri="{FF2B5EF4-FFF2-40B4-BE49-F238E27FC236}">
                        <a16:creationId xmlns:a16="http://schemas.microsoft.com/office/drawing/2014/main" id="{3AED1ACA-5302-A932-8553-B726202C242A}"/>
                      </a:ext>
                    </a:extLst>
                  </p:cNvPr>
                  <p:cNvSpPr/>
                  <p:nvPr/>
                </p:nvSpPr>
                <p:spPr>
                  <a:xfrm>
                    <a:off x="10011110" y="3210783"/>
                    <a:ext cx="863192" cy="21544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Route Table</a:t>
                    </a:r>
                  </a:p>
                </p:txBody>
              </p:sp>
            </p:grpSp>
            <p:grpSp>
              <p:nvGrpSpPr>
                <p:cNvPr id="205" name="Group 204">
                  <a:extLst>
                    <a:ext uri="{FF2B5EF4-FFF2-40B4-BE49-F238E27FC236}">
                      <a16:creationId xmlns:a16="http://schemas.microsoft.com/office/drawing/2014/main" id="{3FDD7A2F-B086-C9D4-2ED1-FABF60330FC8}"/>
                    </a:ext>
                  </a:extLst>
                </p:cNvPr>
                <p:cNvGrpSpPr/>
                <p:nvPr/>
              </p:nvGrpSpPr>
              <p:grpSpPr>
                <a:xfrm>
                  <a:off x="7746101" y="2188802"/>
                  <a:ext cx="698392" cy="968154"/>
                  <a:chOff x="3674869" y="4320417"/>
                  <a:chExt cx="698392" cy="968154"/>
                </a:xfrm>
              </p:grpSpPr>
              <p:grpSp>
                <p:nvGrpSpPr>
                  <p:cNvPr id="206" name="Group 205">
                    <a:extLst>
                      <a:ext uri="{FF2B5EF4-FFF2-40B4-BE49-F238E27FC236}">
                        <a16:creationId xmlns:a16="http://schemas.microsoft.com/office/drawing/2014/main" id="{B6939F33-F4AF-B9CD-05E6-3BC145082720}"/>
                      </a:ext>
                    </a:extLst>
                  </p:cNvPr>
                  <p:cNvGrpSpPr/>
                  <p:nvPr/>
                </p:nvGrpSpPr>
                <p:grpSpPr>
                  <a:xfrm>
                    <a:off x="3680635" y="4320417"/>
                    <a:ext cx="582945" cy="635162"/>
                    <a:chOff x="11128158" y="2882206"/>
                    <a:chExt cx="582945" cy="635162"/>
                  </a:xfrm>
                </p:grpSpPr>
                <p:sp>
                  <p:nvSpPr>
                    <p:cNvPr id="208" name="Rectangle 207">
                      <a:extLst>
                        <a:ext uri="{FF2B5EF4-FFF2-40B4-BE49-F238E27FC236}">
                          <a16:creationId xmlns:a16="http://schemas.microsoft.com/office/drawing/2014/main" id="{1EA2789F-51CE-BFD1-FD4E-7CF594ACD2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28158" y="2882206"/>
                      <a:ext cx="582945" cy="635162"/>
                    </a:xfrm>
                    <a:prstGeom prst="rect">
                      <a:avLst/>
                    </a:prstGeom>
                    <a:noFill/>
                    <a:ln w="19050">
                      <a:noFill/>
                      <a:miter lim="800000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dirty="0"/>
                    </a:p>
                  </p:txBody>
                </p:sp>
                <p:sp>
                  <p:nvSpPr>
                    <p:cNvPr id="209" name="Freeform 28">
                      <a:extLst>
                        <a:ext uri="{FF2B5EF4-FFF2-40B4-BE49-F238E27FC236}">
                          <a16:creationId xmlns:a16="http://schemas.microsoft.com/office/drawing/2014/main" id="{9987965C-A221-67DF-7692-A23BABF9C1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41003" y="2951107"/>
                      <a:ext cx="359515" cy="478917"/>
                    </a:xfrm>
                    <a:custGeom>
                      <a:avLst/>
                      <a:gdLst>
                        <a:gd name="T0" fmla="*/ 603 w 1207"/>
                        <a:gd name="T1" fmla="*/ 0 h 1610"/>
                        <a:gd name="T2" fmla="*/ 0 w 1207"/>
                        <a:gd name="T3" fmla="*/ 260 h 1610"/>
                        <a:gd name="T4" fmla="*/ 0 w 1207"/>
                        <a:gd name="T5" fmla="*/ 834 h 1610"/>
                        <a:gd name="T6" fmla="*/ 0 w 1207"/>
                        <a:gd name="T7" fmla="*/ 834 h 1610"/>
                        <a:gd name="T8" fmla="*/ 603 w 1207"/>
                        <a:gd name="T9" fmla="*/ 1609 h 1610"/>
                        <a:gd name="T10" fmla="*/ 1206 w 1207"/>
                        <a:gd name="T11" fmla="*/ 834 h 1610"/>
                        <a:gd name="T12" fmla="*/ 1206 w 1207"/>
                        <a:gd name="T13" fmla="*/ 834 h 1610"/>
                        <a:gd name="T14" fmla="*/ 1206 w 1207"/>
                        <a:gd name="T15" fmla="*/ 260 h 1610"/>
                        <a:gd name="T16" fmla="*/ 603 w 1207"/>
                        <a:gd name="T17" fmla="*/ 0 h 1610"/>
                        <a:gd name="T18" fmla="*/ 702 w 1207"/>
                        <a:gd name="T19" fmla="*/ 1051 h 1610"/>
                        <a:gd name="T20" fmla="*/ 267 w 1207"/>
                        <a:gd name="T21" fmla="*/ 1051 h 1610"/>
                        <a:gd name="T22" fmla="*/ 267 w 1207"/>
                        <a:gd name="T23" fmla="*/ 990 h 1610"/>
                        <a:gd name="T24" fmla="*/ 702 w 1207"/>
                        <a:gd name="T25" fmla="*/ 990 h 1610"/>
                        <a:gd name="T26" fmla="*/ 702 w 1207"/>
                        <a:gd name="T27" fmla="*/ 1051 h 1610"/>
                        <a:gd name="T28" fmla="*/ 702 w 1207"/>
                        <a:gd name="T29" fmla="*/ 816 h 1610"/>
                        <a:gd name="T30" fmla="*/ 267 w 1207"/>
                        <a:gd name="T31" fmla="*/ 816 h 1610"/>
                        <a:gd name="T32" fmla="*/ 267 w 1207"/>
                        <a:gd name="T33" fmla="*/ 756 h 1610"/>
                        <a:gd name="T34" fmla="*/ 702 w 1207"/>
                        <a:gd name="T35" fmla="*/ 756 h 1610"/>
                        <a:gd name="T36" fmla="*/ 702 w 1207"/>
                        <a:gd name="T37" fmla="*/ 816 h 1610"/>
                        <a:gd name="T38" fmla="*/ 702 w 1207"/>
                        <a:gd name="T39" fmla="*/ 567 h 1610"/>
                        <a:gd name="T40" fmla="*/ 267 w 1207"/>
                        <a:gd name="T41" fmla="*/ 567 h 1610"/>
                        <a:gd name="T42" fmla="*/ 267 w 1207"/>
                        <a:gd name="T43" fmla="*/ 506 h 1610"/>
                        <a:gd name="T44" fmla="*/ 702 w 1207"/>
                        <a:gd name="T45" fmla="*/ 506 h 1610"/>
                        <a:gd name="T46" fmla="*/ 702 w 1207"/>
                        <a:gd name="T47" fmla="*/ 567 h 1610"/>
                        <a:gd name="T48" fmla="*/ 964 w 1207"/>
                        <a:gd name="T49" fmla="*/ 967 h 1610"/>
                        <a:gd name="T50" fmla="*/ 860 w 1207"/>
                        <a:gd name="T51" fmla="*/ 1072 h 1610"/>
                        <a:gd name="T52" fmla="*/ 791 w 1207"/>
                        <a:gd name="T53" fmla="*/ 1004 h 1610"/>
                        <a:gd name="T54" fmla="*/ 791 w 1207"/>
                        <a:gd name="T55" fmla="*/ 975 h 1610"/>
                        <a:gd name="T56" fmla="*/ 820 w 1207"/>
                        <a:gd name="T57" fmla="*/ 975 h 1610"/>
                        <a:gd name="T58" fmla="*/ 860 w 1207"/>
                        <a:gd name="T59" fmla="*/ 1014 h 1610"/>
                        <a:gd name="T60" fmla="*/ 938 w 1207"/>
                        <a:gd name="T61" fmla="*/ 935 h 1610"/>
                        <a:gd name="T62" fmla="*/ 967 w 1207"/>
                        <a:gd name="T63" fmla="*/ 935 h 1610"/>
                        <a:gd name="T64" fmla="*/ 964 w 1207"/>
                        <a:gd name="T65" fmla="*/ 967 h 1610"/>
                        <a:gd name="T66" fmla="*/ 815 w 1207"/>
                        <a:gd name="T67" fmla="*/ 732 h 1610"/>
                        <a:gd name="T68" fmla="*/ 815 w 1207"/>
                        <a:gd name="T69" fmla="*/ 703 h 1610"/>
                        <a:gd name="T70" fmla="*/ 844 w 1207"/>
                        <a:gd name="T71" fmla="*/ 703 h 1610"/>
                        <a:gd name="T72" fmla="*/ 886 w 1207"/>
                        <a:gd name="T73" fmla="*/ 745 h 1610"/>
                        <a:gd name="T74" fmla="*/ 928 w 1207"/>
                        <a:gd name="T75" fmla="*/ 703 h 1610"/>
                        <a:gd name="T76" fmla="*/ 957 w 1207"/>
                        <a:gd name="T77" fmla="*/ 703 h 1610"/>
                        <a:gd name="T78" fmla="*/ 957 w 1207"/>
                        <a:gd name="T79" fmla="*/ 732 h 1610"/>
                        <a:gd name="T80" fmla="*/ 915 w 1207"/>
                        <a:gd name="T81" fmla="*/ 774 h 1610"/>
                        <a:gd name="T82" fmla="*/ 957 w 1207"/>
                        <a:gd name="T83" fmla="*/ 816 h 1610"/>
                        <a:gd name="T84" fmla="*/ 957 w 1207"/>
                        <a:gd name="T85" fmla="*/ 845 h 1610"/>
                        <a:gd name="T86" fmla="*/ 943 w 1207"/>
                        <a:gd name="T87" fmla="*/ 850 h 1610"/>
                        <a:gd name="T88" fmla="*/ 930 w 1207"/>
                        <a:gd name="T89" fmla="*/ 845 h 1610"/>
                        <a:gd name="T90" fmla="*/ 888 w 1207"/>
                        <a:gd name="T91" fmla="*/ 803 h 1610"/>
                        <a:gd name="T92" fmla="*/ 846 w 1207"/>
                        <a:gd name="T93" fmla="*/ 845 h 1610"/>
                        <a:gd name="T94" fmla="*/ 833 w 1207"/>
                        <a:gd name="T95" fmla="*/ 850 h 1610"/>
                        <a:gd name="T96" fmla="*/ 820 w 1207"/>
                        <a:gd name="T97" fmla="*/ 845 h 1610"/>
                        <a:gd name="T98" fmla="*/ 820 w 1207"/>
                        <a:gd name="T99" fmla="*/ 816 h 1610"/>
                        <a:gd name="T100" fmla="*/ 862 w 1207"/>
                        <a:gd name="T101" fmla="*/ 774 h 1610"/>
                        <a:gd name="T102" fmla="*/ 815 w 1207"/>
                        <a:gd name="T103" fmla="*/ 732 h 1610"/>
                        <a:gd name="T104" fmla="*/ 970 w 1207"/>
                        <a:gd name="T105" fmla="*/ 501 h 1610"/>
                        <a:gd name="T106" fmla="*/ 865 w 1207"/>
                        <a:gd name="T107" fmla="*/ 606 h 1610"/>
                        <a:gd name="T108" fmla="*/ 797 w 1207"/>
                        <a:gd name="T109" fmla="*/ 538 h 1610"/>
                        <a:gd name="T110" fmla="*/ 797 w 1207"/>
                        <a:gd name="T111" fmla="*/ 509 h 1610"/>
                        <a:gd name="T112" fmla="*/ 825 w 1207"/>
                        <a:gd name="T113" fmla="*/ 509 h 1610"/>
                        <a:gd name="T114" fmla="*/ 865 w 1207"/>
                        <a:gd name="T115" fmla="*/ 548 h 1610"/>
                        <a:gd name="T116" fmla="*/ 943 w 1207"/>
                        <a:gd name="T117" fmla="*/ 470 h 1610"/>
                        <a:gd name="T118" fmla="*/ 972 w 1207"/>
                        <a:gd name="T119" fmla="*/ 470 h 1610"/>
                        <a:gd name="T120" fmla="*/ 970 w 1207"/>
                        <a:gd name="T121" fmla="*/ 501 h 16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</a:cxnLst>
                      <a:rect l="0" t="0" r="r" b="b"/>
                      <a:pathLst>
                        <a:path w="1207" h="1610">
                          <a:moveTo>
                            <a:pt x="603" y="0"/>
                          </a:moveTo>
                          <a:lnTo>
                            <a:pt x="0" y="260"/>
                          </a:lnTo>
                          <a:lnTo>
                            <a:pt x="0" y="834"/>
                          </a:lnTo>
                          <a:lnTo>
                            <a:pt x="0" y="834"/>
                          </a:lnTo>
                          <a:cubicBezTo>
                            <a:pt x="18" y="1153"/>
                            <a:pt x="251" y="1433"/>
                            <a:pt x="603" y="1609"/>
                          </a:cubicBezTo>
                          <a:cubicBezTo>
                            <a:pt x="954" y="1433"/>
                            <a:pt x="1187" y="1153"/>
                            <a:pt x="1206" y="834"/>
                          </a:cubicBezTo>
                          <a:lnTo>
                            <a:pt x="1206" y="834"/>
                          </a:lnTo>
                          <a:lnTo>
                            <a:pt x="1206" y="260"/>
                          </a:lnTo>
                          <a:lnTo>
                            <a:pt x="603" y="0"/>
                          </a:lnTo>
                          <a:close/>
                          <a:moveTo>
                            <a:pt x="702" y="1051"/>
                          </a:moveTo>
                          <a:lnTo>
                            <a:pt x="267" y="1051"/>
                          </a:lnTo>
                          <a:lnTo>
                            <a:pt x="267" y="990"/>
                          </a:lnTo>
                          <a:lnTo>
                            <a:pt x="702" y="990"/>
                          </a:lnTo>
                          <a:lnTo>
                            <a:pt x="702" y="1051"/>
                          </a:lnTo>
                          <a:close/>
                          <a:moveTo>
                            <a:pt x="702" y="816"/>
                          </a:moveTo>
                          <a:lnTo>
                            <a:pt x="267" y="816"/>
                          </a:lnTo>
                          <a:lnTo>
                            <a:pt x="267" y="756"/>
                          </a:lnTo>
                          <a:lnTo>
                            <a:pt x="702" y="756"/>
                          </a:lnTo>
                          <a:lnTo>
                            <a:pt x="702" y="816"/>
                          </a:lnTo>
                          <a:close/>
                          <a:moveTo>
                            <a:pt x="702" y="567"/>
                          </a:moveTo>
                          <a:lnTo>
                            <a:pt x="267" y="567"/>
                          </a:lnTo>
                          <a:lnTo>
                            <a:pt x="267" y="506"/>
                          </a:lnTo>
                          <a:lnTo>
                            <a:pt x="702" y="506"/>
                          </a:lnTo>
                          <a:lnTo>
                            <a:pt x="702" y="567"/>
                          </a:lnTo>
                          <a:close/>
                          <a:moveTo>
                            <a:pt x="964" y="967"/>
                          </a:moveTo>
                          <a:lnTo>
                            <a:pt x="860" y="1072"/>
                          </a:lnTo>
                          <a:lnTo>
                            <a:pt x="791" y="1004"/>
                          </a:lnTo>
                          <a:cubicBezTo>
                            <a:pt x="784" y="996"/>
                            <a:pt x="783" y="983"/>
                            <a:pt x="791" y="975"/>
                          </a:cubicBezTo>
                          <a:cubicBezTo>
                            <a:pt x="798" y="967"/>
                            <a:pt x="812" y="967"/>
                            <a:pt x="820" y="975"/>
                          </a:cubicBezTo>
                          <a:lnTo>
                            <a:pt x="860" y="1014"/>
                          </a:lnTo>
                          <a:lnTo>
                            <a:pt x="938" y="935"/>
                          </a:lnTo>
                          <a:cubicBezTo>
                            <a:pt x="946" y="928"/>
                            <a:pt x="959" y="928"/>
                            <a:pt x="967" y="935"/>
                          </a:cubicBezTo>
                          <a:cubicBezTo>
                            <a:pt x="972" y="946"/>
                            <a:pt x="972" y="959"/>
                            <a:pt x="964" y="967"/>
                          </a:cubicBezTo>
                          <a:close/>
                          <a:moveTo>
                            <a:pt x="815" y="732"/>
                          </a:moveTo>
                          <a:cubicBezTo>
                            <a:pt x="807" y="724"/>
                            <a:pt x="807" y="711"/>
                            <a:pt x="815" y="703"/>
                          </a:cubicBezTo>
                          <a:cubicBezTo>
                            <a:pt x="823" y="695"/>
                            <a:pt x="836" y="695"/>
                            <a:pt x="844" y="703"/>
                          </a:cubicBezTo>
                          <a:lnTo>
                            <a:pt x="886" y="745"/>
                          </a:lnTo>
                          <a:lnTo>
                            <a:pt x="928" y="703"/>
                          </a:lnTo>
                          <a:cubicBezTo>
                            <a:pt x="936" y="695"/>
                            <a:pt x="949" y="695"/>
                            <a:pt x="957" y="703"/>
                          </a:cubicBezTo>
                          <a:cubicBezTo>
                            <a:pt x="964" y="711"/>
                            <a:pt x="964" y="724"/>
                            <a:pt x="957" y="732"/>
                          </a:cubicBezTo>
                          <a:lnTo>
                            <a:pt x="915" y="774"/>
                          </a:lnTo>
                          <a:lnTo>
                            <a:pt x="957" y="816"/>
                          </a:lnTo>
                          <a:cubicBezTo>
                            <a:pt x="964" y="824"/>
                            <a:pt x="964" y="837"/>
                            <a:pt x="957" y="845"/>
                          </a:cubicBezTo>
                          <a:cubicBezTo>
                            <a:pt x="954" y="847"/>
                            <a:pt x="948" y="850"/>
                            <a:pt x="943" y="850"/>
                          </a:cubicBezTo>
                          <a:cubicBezTo>
                            <a:pt x="937" y="850"/>
                            <a:pt x="933" y="847"/>
                            <a:pt x="930" y="845"/>
                          </a:cubicBezTo>
                          <a:lnTo>
                            <a:pt x="888" y="803"/>
                          </a:lnTo>
                          <a:lnTo>
                            <a:pt x="846" y="845"/>
                          </a:lnTo>
                          <a:cubicBezTo>
                            <a:pt x="844" y="847"/>
                            <a:pt x="838" y="850"/>
                            <a:pt x="833" y="850"/>
                          </a:cubicBezTo>
                          <a:cubicBezTo>
                            <a:pt x="827" y="850"/>
                            <a:pt x="823" y="847"/>
                            <a:pt x="820" y="845"/>
                          </a:cubicBezTo>
                          <a:cubicBezTo>
                            <a:pt x="812" y="837"/>
                            <a:pt x="812" y="824"/>
                            <a:pt x="820" y="816"/>
                          </a:cubicBezTo>
                          <a:lnTo>
                            <a:pt x="862" y="774"/>
                          </a:lnTo>
                          <a:lnTo>
                            <a:pt x="815" y="732"/>
                          </a:lnTo>
                          <a:close/>
                          <a:moveTo>
                            <a:pt x="970" y="501"/>
                          </a:moveTo>
                          <a:lnTo>
                            <a:pt x="865" y="606"/>
                          </a:lnTo>
                          <a:lnTo>
                            <a:pt x="797" y="538"/>
                          </a:lnTo>
                          <a:cubicBezTo>
                            <a:pt x="789" y="530"/>
                            <a:pt x="789" y="517"/>
                            <a:pt x="797" y="509"/>
                          </a:cubicBezTo>
                          <a:cubicBezTo>
                            <a:pt x="805" y="501"/>
                            <a:pt x="818" y="501"/>
                            <a:pt x="825" y="509"/>
                          </a:cubicBezTo>
                          <a:lnTo>
                            <a:pt x="865" y="548"/>
                          </a:lnTo>
                          <a:lnTo>
                            <a:pt x="943" y="470"/>
                          </a:lnTo>
                          <a:cubicBezTo>
                            <a:pt x="951" y="462"/>
                            <a:pt x="964" y="462"/>
                            <a:pt x="972" y="470"/>
                          </a:cubicBezTo>
                          <a:cubicBezTo>
                            <a:pt x="978" y="480"/>
                            <a:pt x="978" y="493"/>
                            <a:pt x="970" y="501"/>
                          </a:cubicBezTo>
                          <a:close/>
                        </a:path>
                      </a:pathLst>
                    </a:custGeom>
                    <a:solidFill>
                      <a:srgbClr val="F8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>
                          <a:solidFill>
                            <a:srgbClr val="808080"/>
                          </a:solidFill>
                          <a:bevel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207" name="Rectangle 206">
                    <a:extLst>
                      <a:ext uri="{FF2B5EF4-FFF2-40B4-BE49-F238E27FC236}">
                        <a16:creationId xmlns:a16="http://schemas.microsoft.com/office/drawing/2014/main" id="{B7E52722-7111-4D6A-3299-9C1513798BFD}"/>
                      </a:ext>
                    </a:extLst>
                  </p:cNvPr>
                  <p:cNvSpPr/>
                  <p:nvPr/>
                </p:nvSpPr>
                <p:spPr>
                  <a:xfrm>
                    <a:off x="3674869" y="4929414"/>
                    <a:ext cx="698392" cy="35915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800" b="1" dirty="0">
                        <a:solidFill>
                          <a:schemeClr val="accent1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Security Lists</a:t>
                    </a:r>
                  </a:p>
                </p:txBody>
              </p:sp>
            </p:grpSp>
          </p:grp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F6827D4E-6CDF-B500-FFE4-2DC24EE534FF}"/>
                  </a:ext>
                </a:extLst>
              </p:cNvPr>
              <p:cNvSpPr/>
              <p:nvPr/>
            </p:nvSpPr>
            <p:spPr>
              <a:xfrm>
                <a:off x="432160" y="1483295"/>
                <a:ext cx="4062917" cy="47250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tx1"/>
                    </a:solidFill>
                    <a:latin typeface="Calibri" charset="0"/>
                    <a:ea typeface="Calibri" charset="0"/>
                    <a:cs typeface="Calibri" charset="0"/>
                  </a:rPr>
                  <a:t>CERN DATACENTER</a:t>
                </a:r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F95E7FCF-1CF5-0C72-7CA9-846BB3620572}"/>
                  </a:ext>
                </a:extLst>
              </p:cNvPr>
              <p:cNvSpPr/>
              <p:nvPr/>
            </p:nvSpPr>
            <p:spPr>
              <a:xfrm>
                <a:off x="608625" y="3836281"/>
                <a:ext cx="1751704" cy="207033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tx1"/>
                    </a:solidFill>
                    <a:latin typeface="Calibri" charset="0"/>
                    <a:ea typeface="Calibri" charset="0"/>
                    <a:cs typeface="Calibri" charset="0"/>
                  </a:rPr>
                  <a:t>GPN / ITS NETWORK</a:t>
                </a:r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id="{A9C5BF3D-FE73-5A01-9B9D-C1DC7F72B823}"/>
                  </a:ext>
                </a:extLst>
              </p:cNvPr>
              <p:cNvSpPr/>
              <p:nvPr/>
            </p:nvSpPr>
            <p:spPr>
              <a:xfrm>
                <a:off x="2540810" y="3825848"/>
                <a:ext cx="1751704" cy="207033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tx1"/>
                    </a:solidFill>
                    <a:latin typeface="Calibri" charset="0"/>
                    <a:ea typeface="Calibri" charset="0"/>
                    <a:cs typeface="Calibri" charset="0"/>
                  </a:rPr>
                  <a:t>EXPERIMENT NETWORK</a:t>
                </a:r>
              </a:p>
            </p:txBody>
          </p: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4115258E-59AA-7F78-F5C5-897BA4193E36}"/>
                  </a:ext>
                </a:extLst>
              </p:cNvPr>
              <p:cNvSpPr/>
              <p:nvPr/>
            </p:nvSpPr>
            <p:spPr>
              <a:xfrm>
                <a:off x="606266" y="1643918"/>
                <a:ext cx="1751704" cy="207033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tx1"/>
                    </a:solidFill>
                    <a:latin typeface="Calibri" charset="0"/>
                    <a:ea typeface="Calibri" charset="0"/>
                    <a:cs typeface="Calibri" charset="0"/>
                  </a:rPr>
                  <a:t>TECHNICAL NETWORK</a:t>
                </a:r>
              </a:p>
            </p:txBody>
          </p:sp>
          <p:pic>
            <p:nvPicPr>
              <p:cNvPr id="181" name="Graphic 180" descr="Server with solid fill">
                <a:extLst>
                  <a:ext uri="{FF2B5EF4-FFF2-40B4-BE49-F238E27FC236}">
                    <a16:creationId xmlns:a16="http://schemas.microsoft.com/office/drawing/2014/main" id="{CCD87C86-6868-8E25-DBC7-750051B6CA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934198" y="2031630"/>
                <a:ext cx="914400" cy="914400"/>
              </a:xfrm>
              <a:prstGeom prst="rect">
                <a:avLst/>
              </a:prstGeom>
            </p:spPr>
          </p:pic>
          <p:grpSp>
            <p:nvGrpSpPr>
              <p:cNvPr id="182" name="Group 181">
                <a:extLst>
                  <a:ext uri="{FF2B5EF4-FFF2-40B4-BE49-F238E27FC236}">
                    <a16:creationId xmlns:a16="http://schemas.microsoft.com/office/drawing/2014/main" id="{C04B0E74-63ED-DA13-D354-BE96A308C797}"/>
                  </a:ext>
                </a:extLst>
              </p:cNvPr>
              <p:cNvGrpSpPr/>
              <p:nvPr/>
            </p:nvGrpSpPr>
            <p:grpSpPr>
              <a:xfrm>
                <a:off x="653452" y="1784224"/>
                <a:ext cx="1618440" cy="917521"/>
                <a:chOff x="625176" y="1611384"/>
                <a:chExt cx="1618440" cy="917521"/>
              </a:xfrm>
            </p:grpSpPr>
            <p:pic>
              <p:nvPicPr>
                <p:cNvPr id="201" name="Graphic 200" descr="Database outline">
                  <a:extLst>
                    <a:ext uri="{FF2B5EF4-FFF2-40B4-BE49-F238E27FC236}">
                      <a16:creationId xmlns:a16="http://schemas.microsoft.com/office/drawing/2014/main" id="{1F7959BA-E8C5-6F55-B706-0B5951894C7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5176" y="161450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02" name="Graphic 201" descr="Database outline">
                  <a:extLst>
                    <a:ext uri="{FF2B5EF4-FFF2-40B4-BE49-F238E27FC236}">
                      <a16:creationId xmlns:a16="http://schemas.microsoft.com/office/drawing/2014/main" id="{A2DA2C1C-E338-02E7-39CF-D57EA13CD7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29216" y="1611384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id="{619106DA-EBD4-5C07-90A4-F62AE99C9ED1}"/>
                  </a:ext>
                </a:extLst>
              </p:cNvPr>
              <p:cNvGrpSpPr/>
              <p:nvPr/>
            </p:nvGrpSpPr>
            <p:grpSpPr>
              <a:xfrm>
                <a:off x="2595960" y="4033648"/>
                <a:ext cx="1618440" cy="917521"/>
                <a:chOff x="625176" y="1611384"/>
                <a:chExt cx="1618440" cy="917521"/>
              </a:xfrm>
            </p:grpSpPr>
            <p:pic>
              <p:nvPicPr>
                <p:cNvPr id="199" name="Graphic 198" descr="Database outline">
                  <a:extLst>
                    <a:ext uri="{FF2B5EF4-FFF2-40B4-BE49-F238E27FC236}">
                      <a16:creationId xmlns:a16="http://schemas.microsoft.com/office/drawing/2014/main" id="{BE929D7D-E00F-5E36-11F9-AF7341EF9B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5176" y="161450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00" name="Graphic 199" descr="Database outline">
                  <a:extLst>
                    <a:ext uri="{FF2B5EF4-FFF2-40B4-BE49-F238E27FC236}">
                      <a16:creationId xmlns:a16="http://schemas.microsoft.com/office/drawing/2014/main" id="{FE58D6C9-068D-96C5-A6A5-106A2CB742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29216" y="1611384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184" name="Group 183">
                <a:extLst>
                  <a:ext uri="{FF2B5EF4-FFF2-40B4-BE49-F238E27FC236}">
                    <a16:creationId xmlns:a16="http://schemas.microsoft.com/office/drawing/2014/main" id="{5106882E-A4B2-1E7A-6EF8-684520105D1D}"/>
                  </a:ext>
                </a:extLst>
              </p:cNvPr>
              <p:cNvGrpSpPr/>
              <p:nvPr/>
            </p:nvGrpSpPr>
            <p:grpSpPr>
              <a:xfrm>
                <a:off x="653493" y="4033648"/>
                <a:ext cx="1618440" cy="917521"/>
                <a:chOff x="625176" y="1611384"/>
                <a:chExt cx="1618440" cy="917521"/>
              </a:xfrm>
            </p:grpSpPr>
            <p:pic>
              <p:nvPicPr>
                <p:cNvPr id="197" name="Graphic 196" descr="Database outline">
                  <a:extLst>
                    <a:ext uri="{FF2B5EF4-FFF2-40B4-BE49-F238E27FC236}">
                      <a16:creationId xmlns:a16="http://schemas.microsoft.com/office/drawing/2014/main" id="{52C8B2A2-F799-6502-93B4-2C4D9127BC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5176" y="161450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98" name="Graphic 197" descr="Database outline">
                  <a:extLst>
                    <a:ext uri="{FF2B5EF4-FFF2-40B4-BE49-F238E27FC236}">
                      <a16:creationId xmlns:a16="http://schemas.microsoft.com/office/drawing/2014/main" id="{53DB0360-9A2A-945A-4A6A-582BD577B1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29216" y="1611384"/>
                  <a:ext cx="914400" cy="914400"/>
                </a:xfrm>
                <a:prstGeom prst="rect">
                  <a:avLst/>
                </a:prstGeom>
              </p:spPr>
            </p:pic>
          </p:grpSp>
          <p:pic>
            <p:nvPicPr>
              <p:cNvPr id="185" name="Graphic 184" descr="Full Brick Wall outline">
                <a:extLst>
                  <a:ext uri="{FF2B5EF4-FFF2-40B4-BE49-F238E27FC236}">
                    <a16:creationId xmlns:a16="http://schemas.microsoft.com/office/drawing/2014/main" id="{F6822654-A09A-5597-E32D-4783968C9D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1970645" y="2477594"/>
                <a:ext cx="779367" cy="779367"/>
              </a:xfrm>
              <a:prstGeom prst="rect">
                <a:avLst/>
              </a:prstGeom>
            </p:spPr>
          </p:pic>
          <p:pic>
            <p:nvPicPr>
              <p:cNvPr id="186" name="Graphic 185" descr="Full Brick Wall outline">
                <a:extLst>
                  <a:ext uri="{FF2B5EF4-FFF2-40B4-BE49-F238E27FC236}">
                    <a16:creationId xmlns:a16="http://schemas.microsoft.com/office/drawing/2014/main" id="{A8025AD0-15D4-BDAD-972E-A45D119ED0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2975973" y="3342842"/>
                <a:ext cx="779367" cy="779367"/>
              </a:xfrm>
              <a:prstGeom prst="rect">
                <a:avLst/>
              </a:prstGeom>
            </p:spPr>
          </p:pic>
          <p:cxnSp>
            <p:nvCxnSpPr>
              <p:cNvPr id="187" name="Connector: Elbow 186">
                <a:extLst>
                  <a:ext uri="{FF2B5EF4-FFF2-40B4-BE49-F238E27FC236}">
                    <a16:creationId xmlns:a16="http://schemas.microsoft.com/office/drawing/2014/main" id="{219F35DA-A046-069D-3236-45F627DC7BD5}"/>
                  </a:ext>
                </a:extLst>
              </p:cNvPr>
              <p:cNvCxnSpPr>
                <a:cxnSpLocks/>
                <a:stCxn id="167" idx="1"/>
                <a:endCxn id="305" idx="2"/>
              </p:cNvCxnSpPr>
              <p:nvPr/>
            </p:nvCxnSpPr>
            <p:spPr>
              <a:xfrm rot="10800000">
                <a:off x="8858250" y="4152100"/>
                <a:ext cx="683089" cy="38615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or: Elbow 187">
                <a:extLst>
                  <a:ext uri="{FF2B5EF4-FFF2-40B4-BE49-F238E27FC236}">
                    <a16:creationId xmlns:a16="http://schemas.microsoft.com/office/drawing/2014/main" id="{5EED0AF6-E0AB-BA33-6256-1DE316B1D97C}"/>
                  </a:ext>
                </a:extLst>
              </p:cNvPr>
              <p:cNvCxnSpPr>
                <a:stCxn id="168" idx="3"/>
                <a:endCxn id="305" idx="2"/>
              </p:cNvCxnSpPr>
              <p:nvPr/>
            </p:nvCxnSpPr>
            <p:spPr>
              <a:xfrm flipV="1">
                <a:off x="8150334" y="4152099"/>
                <a:ext cx="707915" cy="386153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or: Elbow 188">
                <a:extLst>
                  <a:ext uri="{FF2B5EF4-FFF2-40B4-BE49-F238E27FC236}">
                    <a16:creationId xmlns:a16="http://schemas.microsoft.com/office/drawing/2014/main" id="{89D729B3-B90E-03E7-B8F8-4277438AD9ED}"/>
                  </a:ext>
                </a:extLst>
              </p:cNvPr>
              <p:cNvCxnSpPr>
                <a:stCxn id="165" idx="3"/>
                <a:endCxn id="306" idx="1"/>
              </p:cNvCxnSpPr>
              <p:nvPr/>
            </p:nvCxnSpPr>
            <p:spPr>
              <a:xfrm>
                <a:off x="8150334" y="2419423"/>
                <a:ext cx="428061" cy="878706"/>
              </a:xfrm>
              <a:prstGeom prst="bentConnector3">
                <a:avLst>
                  <a:gd name="adj1" fmla="val 589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or: Elbow 189">
                <a:extLst>
                  <a:ext uri="{FF2B5EF4-FFF2-40B4-BE49-F238E27FC236}">
                    <a16:creationId xmlns:a16="http://schemas.microsoft.com/office/drawing/2014/main" id="{44623AD8-465E-EBC0-A18E-E47D3B8DCF84}"/>
                  </a:ext>
                </a:extLst>
              </p:cNvPr>
              <p:cNvCxnSpPr>
                <a:stCxn id="166" idx="1"/>
                <a:endCxn id="306" idx="3"/>
              </p:cNvCxnSpPr>
              <p:nvPr/>
            </p:nvCxnSpPr>
            <p:spPr>
              <a:xfrm rot="10800000" flipV="1">
                <a:off x="9161340" y="2389337"/>
                <a:ext cx="379998" cy="908791"/>
              </a:xfrm>
              <a:prstGeom prst="bentConnector3">
                <a:avLst>
                  <a:gd name="adj1" fmla="val 7255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or: Elbow 190">
                <a:extLst>
                  <a:ext uri="{FF2B5EF4-FFF2-40B4-BE49-F238E27FC236}">
                    <a16:creationId xmlns:a16="http://schemas.microsoft.com/office/drawing/2014/main" id="{FBD8946D-66A4-B074-771C-C33B07875FC1}"/>
                  </a:ext>
                </a:extLst>
              </p:cNvPr>
              <p:cNvCxnSpPr>
                <a:stCxn id="306" idx="0"/>
                <a:endCxn id="297" idx="0"/>
              </p:cNvCxnSpPr>
              <p:nvPr/>
            </p:nvCxnSpPr>
            <p:spPr>
              <a:xfrm rot="16200000" flipV="1">
                <a:off x="6749878" y="860558"/>
                <a:ext cx="979734" cy="3260246"/>
              </a:xfrm>
              <a:prstGeom prst="bentConnector3">
                <a:avLst>
                  <a:gd name="adj1" fmla="val 19235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D6FF3E66-F84C-7CCF-DBE9-E5F2C6587AEF}"/>
                  </a:ext>
                </a:extLst>
              </p:cNvPr>
              <p:cNvCxnSpPr/>
              <p:nvPr/>
            </p:nvCxnSpPr>
            <p:spPr>
              <a:xfrm flipH="1">
                <a:off x="3755340" y="2480797"/>
                <a:ext cx="1460343" cy="37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1BE52979-9D05-C563-ECDF-74A60CD8FA29}"/>
                  </a:ext>
                </a:extLst>
              </p:cNvPr>
              <p:cNvCxnSpPr>
                <a:endCxn id="186" idx="0"/>
              </p:cNvCxnSpPr>
              <p:nvPr/>
            </p:nvCxnSpPr>
            <p:spPr>
              <a:xfrm>
                <a:off x="3391398" y="3011914"/>
                <a:ext cx="0" cy="38043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1B122DA2-7EC4-1B53-BE30-49C1BF4D39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50012" y="2791819"/>
                <a:ext cx="23933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7D0D360E-25CB-6A0D-8948-FCCDCBCC71CE}"/>
                  </a:ext>
                </a:extLst>
              </p:cNvPr>
              <p:cNvCxnSpPr/>
              <p:nvPr/>
            </p:nvCxnSpPr>
            <p:spPr>
              <a:xfrm flipV="1">
                <a:off x="2360329" y="2946030"/>
                <a:ext cx="692831" cy="8798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Callout: Line 195">
                <a:extLst>
                  <a:ext uri="{FF2B5EF4-FFF2-40B4-BE49-F238E27FC236}">
                    <a16:creationId xmlns:a16="http://schemas.microsoft.com/office/drawing/2014/main" id="{2DA83038-777F-C4FC-7BA5-D832DECCFBD2}"/>
                  </a:ext>
                </a:extLst>
              </p:cNvPr>
              <p:cNvSpPr/>
              <p:nvPr/>
            </p:nvSpPr>
            <p:spPr>
              <a:xfrm>
                <a:off x="3652206" y="1666902"/>
                <a:ext cx="702801" cy="401773"/>
              </a:xfrm>
              <a:prstGeom prst="borderCallout1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DNS</a:t>
                </a:r>
                <a:endParaRPr lang="en-GB" dirty="0"/>
              </a:p>
            </p:txBody>
          </p:sp>
        </p:grpSp>
      </p:grpSp>
      <p:sp>
        <p:nvSpPr>
          <p:cNvPr id="319" name="Slide Number Placeholder 318">
            <a:extLst>
              <a:ext uri="{FF2B5EF4-FFF2-40B4-BE49-F238E27FC236}">
                <a16:creationId xmlns:a16="http://schemas.microsoft.com/office/drawing/2014/main" id="{47436B8E-67DF-2128-1EBE-00ED158B1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4</a:t>
            </a:fld>
            <a:endParaRPr lang="en-US"/>
          </a:p>
        </p:txBody>
      </p:sp>
      <p:sp>
        <p:nvSpPr>
          <p:cNvPr id="320" name="Footer Placeholder 319">
            <a:extLst>
              <a:ext uri="{FF2B5EF4-FFF2-40B4-BE49-F238E27FC236}">
                <a16:creationId xmlns:a16="http://schemas.microsoft.com/office/drawing/2014/main" id="{3A9C99FC-9A05-585F-359E-16CD397F7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4012088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79975-82F2-6C07-4898-D5A7F287E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4CFBBDB-DB1B-1C7F-CBB8-7FC5CEF5D26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634B96E-53AB-C05E-7852-3BB38CF942E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1D63419-0A82-D3B0-61A1-97777542C95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5FFC02B4-F760-63D9-5B89-B09F7AD4D0C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4B7C669-7411-EEAC-9BB9-81563B91C54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Infrastructure / Hardware</a:t>
            </a:r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46C01A4B-E55D-04E2-F7AA-C148065B1D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8585" y="1516063"/>
            <a:ext cx="12862560" cy="515112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4" name="Group 393">
            <a:extLst>
              <a:ext uri="{FF2B5EF4-FFF2-40B4-BE49-F238E27FC236}">
                <a16:creationId xmlns:a16="http://schemas.microsoft.com/office/drawing/2014/main" id="{A01E9B29-5DBD-AC4D-419E-86C38579FDA4}"/>
              </a:ext>
            </a:extLst>
          </p:cNvPr>
          <p:cNvGrpSpPr/>
          <p:nvPr/>
        </p:nvGrpSpPr>
        <p:grpSpPr>
          <a:xfrm>
            <a:off x="2401103" y="5075920"/>
            <a:ext cx="3060532" cy="1016901"/>
            <a:chOff x="711368" y="3402330"/>
            <a:chExt cx="3060532" cy="1016901"/>
          </a:xfrm>
        </p:grpSpPr>
        <p:grpSp>
          <p:nvGrpSpPr>
            <p:cNvPr id="383" name="Graphic 4">
              <a:extLst>
                <a:ext uri="{FF2B5EF4-FFF2-40B4-BE49-F238E27FC236}">
                  <a16:creationId xmlns:a16="http://schemas.microsoft.com/office/drawing/2014/main" id="{6EA5AC29-1040-C577-FBF0-DEA789806245}"/>
                </a:ext>
              </a:extLst>
            </p:cNvPr>
            <p:cNvGrpSpPr/>
            <p:nvPr/>
          </p:nvGrpSpPr>
          <p:grpSpPr>
            <a:xfrm>
              <a:off x="711368" y="3402330"/>
              <a:ext cx="1016902" cy="1016901"/>
              <a:chOff x="4530290" y="2440806"/>
              <a:chExt cx="385010" cy="385010"/>
            </a:xfrm>
          </p:grpSpPr>
          <p:grpSp>
            <p:nvGrpSpPr>
              <p:cNvPr id="385" name="Graphic 4">
                <a:extLst>
                  <a:ext uri="{FF2B5EF4-FFF2-40B4-BE49-F238E27FC236}">
                    <a16:creationId xmlns:a16="http://schemas.microsoft.com/office/drawing/2014/main" id="{D5A0F14E-4CD3-2DCE-056D-0C31FF894657}"/>
                  </a:ext>
                </a:extLst>
              </p:cNvPr>
              <p:cNvGrpSpPr/>
              <p:nvPr/>
            </p:nvGrpSpPr>
            <p:grpSpPr>
              <a:xfrm>
                <a:off x="4530290" y="2440806"/>
                <a:ext cx="385010" cy="385010"/>
                <a:chOff x="4530290" y="2440806"/>
                <a:chExt cx="385010" cy="385010"/>
              </a:xfrm>
              <a:solidFill>
                <a:srgbClr val="FFFFFF"/>
              </a:solidFill>
            </p:grpSpPr>
            <p:sp>
              <p:nvSpPr>
                <p:cNvPr id="391" name="Freeform: Shape 390">
                  <a:extLst>
                    <a:ext uri="{FF2B5EF4-FFF2-40B4-BE49-F238E27FC236}">
                      <a16:creationId xmlns:a16="http://schemas.microsoft.com/office/drawing/2014/main" id="{C512D552-BC95-E996-39FA-D68763E57BE8}"/>
                    </a:ext>
                  </a:extLst>
                </p:cNvPr>
                <p:cNvSpPr/>
                <p:nvPr/>
              </p:nvSpPr>
              <p:spPr>
                <a:xfrm>
                  <a:off x="4534852" y="2445390"/>
                  <a:ext cx="375866" cy="376762"/>
                </a:xfrm>
                <a:custGeom>
                  <a:avLst/>
                  <a:gdLst>
                    <a:gd name="connsiteX0" fmla="*/ 20123 w 375866"/>
                    <a:gd name="connsiteY0" fmla="*/ 375845 h 376762"/>
                    <a:gd name="connsiteX1" fmla="*/ 0 w 375866"/>
                    <a:gd name="connsiteY1" fmla="*/ 355677 h 376762"/>
                    <a:gd name="connsiteX2" fmla="*/ 0 w 375866"/>
                    <a:gd name="connsiteY2" fmla="*/ 20167 h 376762"/>
                    <a:gd name="connsiteX3" fmla="*/ 20123 w 375866"/>
                    <a:gd name="connsiteY3" fmla="*/ 0 h 376762"/>
                    <a:gd name="connsiteX4" fmla="*/ 355750 w 375866"/>
                    <a:gd name="connsiteY4" fmla="*/ 0 h 376762"/>
                    <a:gd name="connsiteX5" fmla="*/ 375867 w 375866"/>
                    <a:gd name="connsiteY5" fmla="*/ 20167 h 376762"/>
                    <a:gd name="connsiteX6" fmla="*/ 375867 w 375866"/>
                    <a:gd name="connsiteY6" fmla="*/ 356594 h 376762"/>
                    <a:gd name="connsiteX7" fmla="*/ 355750 w 375866"/>
                    <a:gd name="connsiteY7" fmla="*/ 376762 h 376762"/>
                    <a:gd name="connsiteX8" fmla="*/ 20123 w 375866"/>
                    <a:gd name="connsiteY8" fmla="*/ 375845 h 376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5866" h="376762">
                      <a:moveTo>
                        <a:pt x="20123" y="375845"/>
                      </a:moveTo>
                      <a:cubicBezTo>
                        <a:pt x="9144" y="375845"/>
                        <a:pt x="0" y="366675"/>
                        <a:pt x="0" y="355677"/>
                      </a:cubicBezTo>
                      <a:lnTo>
                        <a:pt x="0" y="20167"/>
                      </a:lnTo>
                      <a:cubicBezTo>
                        <a:pt x="0" y="9166"/>
                        <a:pt x="9144" y="0"/>
                        <a:pt x="20123" y="0"/>
                      </a:cubicBezTo>
                      <a:lnTo>
                        <a:pt x="355750" y="0"/>
                      </a:lnTo>
                      <a:cubicBezTo>
                        <a:pt x="366723" y="0"/>
                        <a:pt x="375867" y="9166"/>
                        <a:pt x="375867" y="20167"/>
                      </a:cubicBezTo>
                      <a:lnTo>
                        <a:pt x="375867" y="356594"/>
                      </a:lnTo>
                      <a:cubicBezTo>
                        <a:pt x="375867" y="367593"/>
                        <a:pt x="366723" y="376762"/>
                        <a:pt x="355750" y="376762"/>
                      </a:cubicBezTo>
                      <a:lnTo>
                        <a:pt x="20123" y="3758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17" cap="flat">
                  <a:solidFill>
                    <a:schemeClr val="tx2">
                      <a:lumMod val="90000"/>
                      <a:lumOff val="1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392" name="Freeform: Shape 391">
                  <a:extLst>
                    <a:ext uri="{FF2B5EF4-FFF2-40B4-BE49-F238E27FC236}">
                      <a16:creationId xmlns:a16="http://schemas.microsoft.com/office/drawing/2014/main" id="{04BBD1F4-59CF-D2E7-28BD-1D12785041C6}"/>
                    </a:ext>
                  </a:extLst>
                </p:cNvPr>
                <p:cNvSpPr/>
                <p:nvPr/>
              </p:nvSpPr>
              <p:spPr>
                <a:xfrm>
                  <a:off x="4530290" y="2440806"/>
                  <a:ext cx="385010" cy="385010"/>
                </a:xfrm>
                <a:custGeom>
                  <a:avLst/>
                  <a:gdLst>
                    <a:gd name="connsiteX0" fmla="*/ 359407 w 385010"/>
                    <a:gd name="connsiteY0" fmla="*/ 9167 h 385010"/>
                    <a:gd name="connsiteX1" fmla="*/ 374949 w 385010"/>
                    <a:gd name="connsiteY1" fmla="*/ 24750 h 385010"/>
                    <a:gd name="connsiteX2" fmla="*/ 374949 w 385010"/>
                    <a:gd name="connsiteY2" fmla="*/ 361178 h 385010"/>
                    <a:gd name="connsiteX3" fmla="*/ 359407 w 385010"/>
                    <a:gd name="connsiteY3" fmla="*/ 376759 h 385010"/>
                    <a:gd name="connsiteX4" fmla="*/ 24692 w 385010"/>
                    <a:gd name="connsiteY4" fmla="*/ 376759 h 385010"/>
                    <a:gd name="connsiteX5" fmla="*/ 9144 w 385010"/>
                    <a:gd name="connsiteY5" fmla="*/ 360261 h 385010"/>
                    <a:gd name="connsiteX6" fmla="*/ 9144 w 385010"/>
                    <a:gd name="connsiteY6" fmla="*/ 24750 h 385010"/>
                    <a:gd name="connsiteX7" fmla="*/ 24692 w 385010"/>
                    <a:gd name="connsiteY7" fmla="*/ 9167 h 385010"/>
                    <a:gd name="connsiteX8" fmla="*/ 359407 w 385010"/>
                    <a:gd name="connsiteY8" fmla="*/ 9167 h 385010"/>
                    <a:gd name="connsiteX9" fmla="*/ 359407 w 385010"/>
                    <a:gd name="connsiteY9" fmla="*/ 0 h 385010"/>
                    <a:gd name="connsiteX10" fmla="*/ 24692 w 385010"/>
                    <a:gd name="connsiteY10" fmla="*/ 0 h 385010"/>
                    <a:gd name="connsiteX11" fmla="*/ 0 w 385010"/>
                    <a:gd name="connsiteY11" fmla="*/ 24750 h 385010"/>
                    <a:gd name="connsiteX12" fmla="*/ 0 w 385010"/>
                    <a:gd name="connsiteY12" fmla="*/ 361178 h 385010"/>
                    <a:gd name="connsiteX13" fmla="*/ 24692 w 385010"/>
                    <a:gd name="connsiteY13" fmla="*/ 385011 h 385010"/>
                    <a:gd name="connsiteX14" fmla="*/ 360318 w 385010"/>
                    <a:gd name="connsiteY14" fmla="*/ 385011 h 385010"/>
                    <a:gd name="connsiteX15" fmla="*/ 385011 w 385010"/>
                    <a:gd name="connsiteY15" fmla="*/ 360261 h 385010"/>
                    <a:gd name="connsiteX16" fmla="*/ 385011 w 385010"/>
                    <a:gd name="connsiteY16" fmla="*/ 24750 h 385010"/>
                    <a:gd name="connsiteX17" fmla="*/ 359407 w 385010"/>
                    <a:gd name="connsiteY17" fmla="*/ 0 h 385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5010" h="385010">
                      <a:moveTo>
                        <a:pt x="359407" y="9167"/>
                      </a:moveTo>
                      <a:cubicBezTo>
                        <a:pt x="367634" y="9167"/>
                        <a:pt x="374949" y="16500"/>
                        <a:pt x="374949" y="24750"/>
                      </a:cubicBezTo>
                      <a:lnTo>
                        <a:pt x="374949" y="361178"/>
                      </a:lnTo>
                      <a:cubicBezTo>
                        <a:pt x="374949" y="369424"/>
                        <a:pt x="367634" y="376759"/>
                        <a:pt x="359407" y="376759"/>
                      </a:cubicBezTo>
                      <a:lnTo>
                        <a:pt x="24692" y="376759"/>
                      </a:lnTo>
                      <a:cubicBezTo>
                        <a:pt x="16459" y="375841"/>
                        <a:pt x="9144" y="368513"/>
                        <a:pt x="9144" y="360261"/>
                      </a:cubicBezTo>
                      <a:lnTo>
                        <a:pt x="9144" y="24750"/>
                      </a:lnTo>
                      <a:cubicBezTo>
                        <a:pt x="9144" y="16500"/>
                        <a:pt x="16459" y="9167"/>
                        <a:pt x="24692" y="9167"/>
                      </a:cubicBezTo>
                      <a:lnTo>
                        <a:pt x="359407" y="9167"/>
                      </a:lnTo>
                      <a:close/>
                      <a:moveTo>
                        <a:pt x="359407" y="0"/>
                      </a:moveTo>
                      <a:lnTo>
                        <a:pt x="24692" y="0"/>
                      </a:lnTo>
                      <a:cubicBezTo>
                        <a:pt x="10973" y="0"/>
                        <a:pt x="0" y="11000"/>
                        <a:pt x="0" y="24750"/>
                      </a:cubicBezTo>
                      <a:lnTo>
                        <a:pt x="0" y="361178"/>
                      </a:lnTo>
                      <a:cubicBezTo>
                        <a:pt x="0" y="374012"/>
                        <a:pt x="10973" y="385011"/>
                        <a:pt x="24692" y="385011"/>
                      </a:cubicBezTo>
                      <a:lnTo>
                        <a:pt x="360318" y="385011"/>
                      </a:lnTo>
                      <a:cubicBezTo>
                        <a:pt x="374038" y="385011"/>
                        <a:pt x="385011" y="374012"/>
                        <a:pt x="385011" y="360261"/>
                      </a:cubicBezTo>
                      <a:lnTo>
                        <a:pt x="385011" y="24750"/>
                      </a:lnTo>
                      <a:cubicBezTo>
                        <a:pt x="384093" y="11000"/>
                        <a:pt x="373120" y="0"/>
                        <a:pt x="35940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417" cap="flat">
                  <a:solidFill>
                    <a:schemeClr val="tx2">
                      <a:lumMod val="90000"/>
                      <a:lumOff val="1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</p:grpSp>
          <p:grpSp>
            <p:nvGrpSpPr>
              <p:cNvPr id="386" name="Graphic 4">
                <a:extLst>
                  <a:ext uri="{FF2B5EF4-FFF2-40B4-BE49-F238E27FC236}">
                    <a16:creationId xmlns:a16="http://schemas.microsoft.com/office/drawing/2014/main" id="{B328C241-16B9-754F-DD3D-B01429B5E478}"/>
                  </a:ext>
                </a:extLst>
              </p:cNvPr>
              <p:cNvGrpSpPr/>
              <p:nvPr/>
            </p:nvGrpSpPr>
            <p:grpSpPr>
              <a:xfrm>
                <a:off x="4539441" y="2449977"/>
                <a:ext cx="366716" cy="366676"/>
                <a:chOff x="4539441" y="2449977"/>
                <a:chExt cx="366716" cy="366676"/>
              </a:xfrm>
              <a:solidFill>
                <a:srgbClr val="2D5967"/>
              </a:solidFill>
            </p:grpSpPr>
            <p:sp>
              <p:nvSpPr>
                <p:cNvPr id="387" name="Freeform: Shape 386">
                  <a:extLst>
                    <a:ext uri="{FF2B5EF4-FFF2-40B4-BE49-F238E27FC236}">
                      <a16:creationId xmlns:a16="http://schemas.microsoft.com/office/drawing/2014/main" id="{1BB95466-C832-A5DE-5966-BEB22C7BEC7F}"/>
                    </a:ext>
                  </a:extLst>
                </p:cNvPr>
                <p:cNvSpPr/>
                <p:nvPr/>
              </p:nvSpPr>
              <p:spPr>
                <a:xfrm>
                  <a:off x="4539441" y="2486645"/>
                  <a:ext cx="366716" cy="330007"/>
                </a:xfrm>
                <a:custGeom>
                  <a:avLst/>
                  <a:gdLst>
                    <a:gd name="connsiteX0" fmla="*/ 0 w 366716"/>
                    <a:gd name="connsiteY0" fmla="*/ 314428 h 330007"/>
                    <a:gd name="connsiteX1" fmla="*/ 15542 w 366716"/>
                    <a:gd name="connsiteY1" fmla="*/ 330008 h 330007"/>
                    <a:gd name="connsiteX2" fmla="*/ 351174 w 366716"/>
                    <a:gd name="connsiteY2" fmla="*/ 330008 h 330007"/>
                    <a:gd name="connsiteX3" fmla="*/ 366716 w 366716"/>
                    <a:gd name="connsiteY3" fmla="*/ 314428 h 330007"/>
                    <a:gd name="connsiteX4" fmla="*/ 366716 w 366716"/>
                    <a:gd name="connsiteY4" fmla="*/ 0 h 330007"/>
                    <a:gd name="connsiteX5" fmla="*/ 0 w 366716"/>
                    <a:gd name="connsiteY5" fmla="*/ 0 h 330007"/>
                    <a:gd name="connsiteX6" fmla="*/ 0 w 366716"/>
                    <a:gd name="connsiteY6" fmla="*/ 314428 h 330007"/>
                    <a:gd name="connsiteX7" fmla="*/ 13713 w 366716"/>
                    <a:gd name="connsiteY7" fmla="*/ 13750 h 330007"/>
                    <a:gd name="connsiteX8" fmla="*/ 352085 w 366716"/>
                    <a:gd name="connsiteY8" fmla="*/ 13750 h 330007"/>
                    <a:gd name="connsiteX9" fmla="*/ 352085 w 366716"/>
                    <a:gd name="connsiteY9" fmla="*/ 315339 h 330007"/>
                    <a:gd name="connsiteX10" fmla="*/ 350257 w 366716"/>
                    <a:gd name="connsiteY10" fmla="*/ 317174 h 330007"/>
                    <a:gd name="connsiteX11" fmla="*/ 15542 w 366716"/>
                    <a:gd name="connsiteY11" fmla="*/ 317174 h 330007"/>
                    <a:gd name="connsiteX12" fmla="*/ 13713 w 366716"/>
                    <a:gd name="connsiteY12" fmla="*/ 315339 h 330007"/>
                    <a:gd name="connsiteX13" fmla="*/ 13713 w 366716"/>
                    <a:gd name="connsiteY13" fmla="*/ 13750 h 330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6716" h="330007">
                      <a:moveTo>
                        <a:pt x="0" y="314428"/>
                      </a:moveTo>
                      <a:cubicBezTo>
                        <a:pt x="0" y="322674"/>
                        <a:pt x="7315" y="330008"/>
                        <a:pt x="15542" y="330008"/>
                      </a:cubicBezTo>
                      <a:lnTo>
                        <a:pt x="351174" y="330008"/>
                      </a:lnTo>
                      <a:cubicBezTo>
                        <a:pt x="359401" y="330008"/>
                        <a:pt x="366716" y="322674"/>
                        <a:pt x="366716" y="314428"/>
                      </a:cubicBezTo>
                      <a:lnTo>
                        <a:pt x="366716" y="0"/>
                      </a:lnTo>
                      <a:lnTo>
                        <a:pt x="0" y="0"/>
                      </a:lnTo>
                      <a:lnTo>
                        <a:pt x="0" y="314428"/>
                      </a:lnTo>
                      <a:close/>
                      <a:moveTo>
                        <a:pt x="13713" y="13750"/>
                      </a:moveTo>
                      <a:lnTo>
                        <a:pt x="352085" y="13750"/>
                      </a:lnTo>
                      <a:lnTo>
                        <a:pt x="352085" y="315339"/>
                      </a:lnTo>
                      <a:cubicBezTo>
                        <a:pt x="352085" y="316257"/>
                        <a:pt x="351174" y="317174"/>
                        <a:pt x="350257" y="317174"/>
                      </a:cubicBezTo>
                      <a:lnTo>
                        <a:pt x="15542" y="317174"/>
                      </a:lnTo>
                      <a:cubicBezTo>
                        <a:pt x="14630" y="317174"/>
                        <a:pt x="13713" y="316257"/>
                        <a:pt x="13713" y="315339"/>
                      </a:cubicBezTo>
                      <a:lnTo>
                        <a:pt x="13713" y="13750"/>
                      </a:ln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solidFill>
                    <a:schemeClr val="tx2">
                      <a:lumMod val="90000"/>
                      <a:lumOff val="1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388" name="Freeform: Shape 387">
                  <a:extLst>
                    <a:ext uri="{FF2B5EF4-FFF2-40B4-BE49-F238E27FC236}">
                      <a16:creationId xmlns:a16="http://schemas.microsoft.com/office/drawing/2014/main" id="{C95FB224-6A2C-BF52-38BD-55BFD97EE354}"/>
                    </a:ext>
                  </a:extLst>
                </p:cNvPr>
                <p:cNvSpPr/>
                <p:nvPr/>
              </p:nvSpPr>
              <p:spPr>
                <a:xfrm>
                  <a:off x="4539441" y="2449977"/>
                  <a:ext cx="365804" cy="26584"/>
                </a:xfrm>
                <a:custGeom>
                  <a:avLst/>
                  <a:gdLst>
                    <a:gd name="connsiteX0" fmla="*/ 350257 w 365804"/>
                    <a:gd name="connsiteY0" fmla="*/ 0 h 26584"/>
                    <a:gd name="connsiteX1" fmla="*/ 15542 w 365804"/>
                    <a:gd name="connsiteY1" fmla="*/ 0 h 26584"/>
                    <a:gd name="connsiteX2" fmla="*/ 0 w 365804"/>
                    <a:gd name="connsiteY2" fmla="*/ 15584 h 26584"/>
                    <a:gd name="connsiteX3" fmla="*/ 0 w 365804"/>
                    <a:gd name="connsiteY3" fmla="*/ 26584 h 26584"/>
                    <a:gd name="connsiteX4" fmla="*/ 365805 w 365804"/>
                    <a:gd name="connsiteY4" fmla="*/ 26584 h 26584"/>
                    <a:gd name="connsiteX5" fmla="*/ 365805 w 365804"/>
                    <a:gd name="connsiteY5" fmla="*/ 15584 h 26584"/>
                    <a:gd name="connsiteX6" fmla="*/ 350257 w 365804"/>
                    <a:gd name="connsiteY6" fmla="*/ 0 h 2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5804" h="26584">
                      <a:moveTo>
                        <a:pt x="350257" y="0"/>
                      </a:moveTo>
                      <a:lnTo>
                        <a:pt x="15542" y="0"/>
                      </a:lnTo>
                      <a:cubicBezTo>
                        <a:pt x="7315" y="0"/>
                        <a:pt x="0" y="7334"/>
                        <a:pt x="0" y="15584"/>
                      </a:cubicBezTo>
                      <a:lnTo>
                        <a:pt x="0" y="26584"/>
                      </a:lnTo>
                      <a:lnTo>
                        <a:pt x="365805" y="26584"/>
                      </a:lnTo>
                      <a:lnTo>
                        <a:pt x="365805" y="15584"/>
                      </a:lnTo>
                      <a:cubicBezTo>
                        <a:pt x="365805" y="7334"/>
                        <a:pt x="358490" y="0"/>
                        <a:pt x="350257" y="0"/>
                      </a:cubicBez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solidFill>
                    <a:schemeClr val="tx2">
                      <a:lumMod val="90000"/>
                      <a:lumOff val="1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389" name="Freeform: Shape 388">
                  <a:extLst>
                    <a:ext uri="{FF2B5EF4-FFF2-40B4-BE49-F238E27FC236}">
                      <a16:creationId xmlns:a16="http://schemas.microsoft.com/office/drawing/2014/main" id="{A7CC8812-2D23-3111-326B-BC3A8EB9DF6D}"/>
                    </a:ext>
                  </a:extLst>
                </p:cNvPr>
                <p:cNvSpPr/>
                <p:nvPr/>
              </p:nvSpPr>
              <p:spPr>
                <a:xfrm>
                  <a:off x="4585154" y="2546229"/>
                  <a:ext cx="275269" cy="209005"/>
                </a:xfrm>
                <a:custGeom>
                  <a:avLst/>
                  <a:gdLst>
                    <a:gd name="connsiteX0" fmla="*/ 275270 w 275269"/>
                    <a:gd name="connsiteY0" fmla="*/ 38501 h 209005"/>
                    <a:gd name="connsiteX1" fmla="*/ 261557 w 275269"/>
                    <a:gd name="connsiteY1" fmla="*/ 24750 h 209005"/>
                    <a:gd name="connsiteX2" fmla="*/ 110658 w 275269"/>
                    <a:gd name="connsiteY2" fmla="*/ 24750 h 209005"/>
                    <a:gd name="connsiteX3" fmla="*/ 96028 w 275269"/>
                    <a:gd name="connsiteY3" fmla="*/ 5500 h 209005"/>
                    <a:gd name="connsiteX4" fmla="*/ 85055 w 275269"/>
                    <a:gd name="connsiteY4" fmla="*/ 0 h 209005"/>
                    <a:gd name="connsiteX5" fmla="*/ 13719 w 275269"/>
                    <a:gd name="connsiteY5" fmla="*/ 0 h 209005"/>
                    <a:gd name="connsiteX6" fmla="*/ 0 w 275269"/>
                    <a:gd name="connsiteY6" fmla="*/ 13751 h 209005"/>
                    <a:gd name="connsiteX7" fmla="*/ 0 w 275269"/>
                    <a:gd name="connsiteY7" fmla="*/ 209006 h 209005"/>
                    <a:gd name="connsiteX8" fmla="*/ 275270 w 275269"/>
                    <a:gd name="connsiteY8" fmla="*/ 209006 h 209005"/>
                    <a:gd name="connsiteX9" fmla="*/ 275270 w 275269"/>
                    <a:gd name="connsiteY9" fmla="*/ 38501 h 209005"/>
                    <a:gd name="connsiteX10" fmla="*/ 13719 w 275269"/>
                    <a:gd name="connsiteY10" fmla="*/ 13751 h 209005"/>
                    <a:gd name="connsiteX11" fmla="*/ 85055 w 275269"/>
                    <a:gd name="connsiteY11" fmla="*/ 13751 h 209005"/>
                    <a:gd name="connsiteX12" fmla="*/ 98768 w 275269"/>
                    <a:gd name="connsiteY12" fmla="*/ 31167 h 209005"/>
                    <a:gd name="connsiteX13" fmla="*/ 85055 w 275269"/>
                    <a:gd name="connsiteY13" fmla="*/ 48585 h 209005"/>
                    <a:gd name="connsiteX14" fmla="*/ 12808 w 275269"/>
                    <a:gd name="connsiteY14" fmla="*/ 48585 h 209005"/>
                    <a:gd name="connsiteX15" fmla="*/ 13719 w 275269"/>
                    <a:gd name="connsiteY15" fmla="*/ 13751 h 209005"/>
                    <a:gd name="connsiteX16" fmla="*/ 13719 w 275269"/>
                    <a:gd name="connsiteY16" fmla="*/ 13751 h 209005"/>
                    <a:gd name="connsiteX17" fmla="*/ 261557 w 275269"/>
                    <a:gd name="connsiteY17" fmla="*/ 195256 h 209005"/>
                    <a:gd name="connsiteX18" fmla="*/ 12808 w 275269"/>
                    <a:gd name="connsiteY18" fmla="*/ 195256 h 209005"/>
                    <a:gd name="connsiteX19" fmla="*/ 12808 w 275269"/>
                    <a:gd name="connsiteY19" fmla="*/ 62335 h 209005"/>
                    <a:gd name="connsiteX20" fmla="*/ 84138 w 275269"/>
                    <a:gd name="connsiteY20" fmla="*/ 62335 h 209005"/>
                    <a:gd name="connsiteX21" fmla="*/ 95111 w 275269"/>
                    <a:gd name="connsiteY21" fmla="*/ 56835 h 209005"/>
                    <a:gd name="connsiteX22" fmla="*/ 109747 w 275269"/>
                    <a:gd name="connsiteY22" fmla="*/ 37584 h 209005"/>
                    <a:gd name="connsiteX23" fmla="*/ 260640 w 275269"/>
                    <a:gd name="connsiteY23" fmla="*/ 37584 h 209005"/>
                    <a:gd name="connsiteX24" fmla="*/ 260640 w 275269"/>
                    <a:gd name="connsiteY24" fmla="*/ 195256 h 209005"/>
                    <a:gd name="connsiteX25" fmla="*/ 261557 w 275269"/>
                    <a:gd name="connsiteY25" fmla="*/ 195256 h 209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75269" h="209005">
                      <a:moveTo>
                        <a:pt x="275270" y="38501"/>
                      </a:moveTo>
                      <a:cubicBezTo>
                        <a:pt x="275270" y="31167"/>
                        <a:pt x="268872" y="24750"/>
                        <a:pt x="261557" y="24750"/>
                      </a:cubicBezTo>
                      <a:lnTo>
                        <a:pt x="110658" y="24750"/>
                      </a:lnTo>
                      <a:lnTo>
                        <a:pt x="96028" y="5500"/>
                      </a:lnTo>
                      <a:cubicBezTo>
                        <a:pt x="93282" y="1833"/>
                        <a:pt x="89624" y="0"/>
                        <a:pt x="85055" y="0"/>
                      </a:cubicBezTo>
                      <a:lnTo>
                        <a:pt x="13719" y="0"/>
                      </a:lnTo>
                      <a:cubicBezTo>
                        <a:pt x="6404" y="0"/>
                        <a:pt x="0" y="6417"/>
                        <a:pt x="0" y="13751"/>
                      </a:cubicBezTo>
                      <a:lnTo>
                        <a:pt x="0" y="209006"/>
                      </a:lnTo>
                      <a:lnTo>
                        <a:pt x="275270" y="209006"/>
                      </a:lnTo>
                      <a:lnTo>
                        <a:pt x="275270" y="38501"/>
                      </a:lnTo>
                      <a:close/>
                      <a:moveTo>
                        <a:pt x="13719" y="13751"/>
                      </a:moveTo>
                      <a:lnTo>
                        <a:pt x="85055" y="13751"/>
                      </a:lnTo>
                      <a:lnTo>
                        <a:pt x="98768" y="31167"/>
                      </a:lnTo>
                      <a:lnTo>
                        <a:pt x="85055" y="48585"/>
                      </a:lnTo>
                      <a:lnTo>
                        <a:pt x="12808" y="48585"/>
                      </a:lnTo>
                      <a:lnTo>
                        <a:pt x="13719" y="13751"/>
                      </a:lnTo>
                      <a:cubicBezTo>
                        <a:pt x="12808" y="13751"/>
                        <a:pt x="12808" y="13751"/>
                        <a:pt x="13719" y="13751"/>
                      </a:cubicBezTo>
                      <a:close/>
                      <a:moveTo>
                        <a:pt x="261557" y="195256"/>
                      </a:moveTo>
                      <a:lnTo>
                        <a:pt x="12808" y="195256"/>
                      </a:lnTo>
                      <a:lnTo>
                        <a:pt x="12808" y="62335"/>
                      </a:lnTo>
                      <a:lnTo>
                        <a:pt x="84138" y="62335"/>
                      </a:lnTo>
                      <a:cubicBezTo>
                        <a:pt x="88713" y="62335"/>
                        <a:pt x="92371" y="60502"/>
                        <a:pt x="95111" y="56835"/>
                      </a:cubicBezTo>
                      <a:lnTo>
                        <a:pt x="109747" y="37584"/>
                      </a:lnTo>
                      <a:lnTo>
                        <a:pt x="260640" y="37584"/>
                      </a:lnTo>
                      <a:lnTo>
                        <a:pt x="260640" y="195256"/>
                      </a:lnTo>
                      <a:lnTo>
                        <a:pt x="261557" y="195256"/>
                      </a:ln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solidFill>
                    <a:schemeClr val="tx2">
                      <a:lumMod val="90000"/>
                      <a:lumOff val="1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390" name="Freeform: Shape 389">
                  <a:extLst>
                    <a:ext uri="{FF2B5EF4-FFF2-40B4-BE49-F238E27FC236}">
                      <a16:creationId xmlns:a16="http://schemas.microsoft.com/office/drawing/2014/main" id="{94153F40-8F22-01A5-05ED-9EDD42F71E07}"/>
                    </a:ext>
                  </a:extLst>
                </p:cNvPr>
                <p:cNvSpPr/>
                <p:nvPr/>
              </p:nvSpPr>
              <p:spPr>
                <a:xfrm>
                  <a:off x="4609852" y="2570982"/>
                  <a:ext cx="53041" cy="13750"/>
                </a:xfrm>
                <a:custGeom>
                  <a:avLst/>
                  <a:gdLst>
                    <a:gd name="connsiteX0" fmla="*/ 53042 w 53041"/>
                    <a:gd name="connsiteY0" fmla="*/ 0 h 13750"/>
                    <a:gd name="connsiteX1" fmla="*/ 0 w 53041"/>
                    <a:gd name="connsiteY1" fmla="*/ 0 h 13750"/>
                    <a:gd name="connsiteX2" fmla="*/ 0 w 53041"/>
                    <a:gd name="connsiteY2" fmla="*/ 13751 h 13750"/>
                    <a:gd name="connsiteX3" fmla="*/ 53042 w 53041"/>
                    <a:gd name="connsiteY3" fmla="*/ 13751 h 13750"/>
                    <a:gd name="connsiteX4" fmla="*/ 53042 w 53041"/>
                    <a:gd name="connsiteY4" fmla="*/ 0 h 13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041" h="13750">
                      <a:moveTo>
                        <a:pt x="53042" y="0"/>
                      </a:moveTo>
                      <a:lnTo>
                        <a:pt x="0" y="0"/>
                      </a:lnTo>
                      <a:lnTo>
                        <a:pt x="0" y="13751"/>
                      </a:lnTo>
                      <a:lnTo>
                        <a:pt x="53042" y="13751"/>
                      </a:lnTo>
                      <a:lnTo>
                        <a:pt x="53042" y="0"/>
                      </a:ln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solidFill>
                    <a:schemeClr val="tx2">
                      <a:lumMod val="90000"/>
                      <a:lumOff val="1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</p:grpSp>
        </p:grpSp>
        <p:sp>
          <p:nvSpPr>
            <p:cNvPr id="393" name="TextBox 392">
              <a:extLst>
                <a:ext uri="{FF2B5EF4-FFF2-40B4-BE49-F238E27FC236}">
                  <a16:creationId xmlns:a16="http://schemas.microsoft.com/office/drawing/2014/main" id="{357AA204-920F-335C-72A8-2875A04A9617}"/>
                </a:ext>
              </a:extLst>
            </p:cNvPr>
            <p:cNvSpPr txBox="1"/>
            <p:nvPr/>
          </p:nvSpPr>
          <p:spPr>
            <a:xfrm>
              <a:off x="1920240" y="3594160"/>
              <a:ext cx="18516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320 TB</a:t>
              </a:r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27F058EF-4CD6-AAC5-3CF2-D1B1097B8E91}"/>
              </a:ext>
            </a:extLst>
          </p:cNvPr>
          <p:cNvGrpSpPr/>
          <p:nvPr/>
        </p:nvGrpSpPr>
        <p:grpSpPr>
          <a:xfrm>
            <a:off x="2408400" y="2184582"/>
            <a:ext cx="3053235" cy="976641"/>
            <a:chOff x="779625" y="2248352"/>
            <a:chExt cx="3053235" cy="976641"/>
          </a:xfrm>
        </p:grpSpPr>
        <p:grpSp>
          <p:nvGrpSpPr>
            <p:cNvPr id="396" name="Graphic 1518">
              <a:extLst>
                <a:ext uri="{FF2B5EF4-FFF2-40B4-BE49-F238E27FC236}">
                  <a16:creationId xmlns:a16="http://schemas.microsoft.com/office/drawing/2014/main" id="{E91BCE8A-C446-2FFD-B135-73BB06CD5D16}"/>
                </a:ext>
              </a:extLst>
            </p:cNvPr>
            <p:cNvGrpSpPr/>
            <p:nvPr/>
          </p:nvGrpSpPr>
          <p:grpSpPr>
            <a:xfrm>
              <a:off x="779625" y="2248352"/>
              <a:ext cx="978970" cy="976641"/>
              <a:chOff x="1197819" y="3069656"/>
              <a:chExt cx="385928" cy="385010"/>
            </a:xfrm>
          </p:grpSpPr>
          <p:grpSp>
            <p:nvGrpSpPr>
              <p:cNvPr id="398" name="Graphic 1518">
                <a:extLst>
                  <a:ext uri="{FF2B5EF4-FFF2-40B4-BE49-F238E27FC236}">
                    <a16:creationId xmlns:a16="http://schemas.microsoft.com/office/drawing/2014/main" id="{13007DF8-FE76-0017-79AF-1862F75C8F24}"/>
                  </a:ext>
                </a:extLst>
              </p:cNvPr>
              <p:cNvGrpSpPr/>
              <p:nvPr/>
            </p:nvGrpSpPr>
            <p:grpSpPr>
              <a:xfrm>
                <a:off x="1197819" y="3069656"/>
                <a:ext cx="385928" cy="385010"/>
                <a:chOff x="1197819" y="3069656"/>
                <a:chExt cx="385928" cy="385010"/>
              </a:xfrm>
              <a:solidFill>
                <a:srgbClr val="FFFFFF"/>
              </a:solidFill>
            </p:grpSpPr>
            <p:sp>
              <p:nvSpPr>
                <p:cNvPr id="407" name="Freeform: Shape 406">
                  <a:extLst>
                    <a:ext uri="{FF2B5EF4-FFF2-40B4-BE49-F238E27FC236}">
                      <a16:creationId xmlns:a16="http://schemas.microsoft.com/office/drawing/2014/main" id="{751B085C-D959-5CEC-E179-5273FFA77BBA}"/>
                    </a:ext>
                  </a:extLst>
                </p:cNvPr>
                <p:cNvSpPr/>
                <p:nvPr/>
              </p:nvSpPr>
              <p:spPr>
                <a:xfrm>
                  <a:off x="1202400" y="3074240"/>
                  <a:ext cx="376764" cy="376762"/>
                </a:xfrm>
                <a:custGeom>
                  <a:avLst/>
                  <a:gdLst>
                    <a:gd name="connsiteX0" fmla="*/ 20168 w 376764"/>
                    <a:gd name="connsiteY0" fmla="*/ 375845 h 376762"/>
                    <a:gd name="connsiteX1" fmla="*/ 0 w 376764"/>
                    <a:gd name="connsiteY1" fmla="*/ 355677 h 376762"/>
                    <a:gd name="connsiteX2" fmla="*/ 0 w 376764"/>
                    <a:gd name="connsiteY2" fmla="*/ 20167 h 376762"/>
                    <a:gd name="connsiteX3" fmla="*/ 20168 w 376764"/>
                    <a:gd name="connsiteY3" fmla="*/ 0 h 376762"/>
                    <a:gd name="connsiteX4" fmla="*/ 356597 w 376764"/>
                    <a:gd name="connsiteY4" fmla="*/ 0 h 376762"/>
                    <a:gd name="connsiteX5" fmla="*/ 376765 w 376764"/>
                    <a:gd name="connsiteY5" fmla="*/ 20167 h 376762"/>
                    <a:gd name="connsiteX6" fmla="*/ 376765 w 376764"/>
                    <a:gd name="connsiteY6" fmla="*/ 356594 h 376762"/>
                    <a:gd name="connsiteX7" fmla="*/ 356597 w 376764"/>
                    <a:gd name="connsiteY7" fmla="*/ 376762 h 376762"/>
                    <a:gd name="connsiteX8" fmla="*/ 20168 w 376764"/>
                    <a:gd name="connsiteY8" fmla="*/ 375845 h 376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6764" h="376762">
                      <a:moveTo>
                        <a:pt x="20168" y="375845"/>
                      </a:moveTo>
                      <a:cubicBezTo>
                        <a:pt x="9170" y="375845"/>
                        <a:pt x="0" y="366675"/>
                        <a:pt x="0" y="355677"/>
                      </a:cubicBezTo>
                      <a:lnTo>
                        <a:pt x="0" y="20167"/>
                      </a:lnTo>
                      <a:cubicBezTo>
                        <a:pt x="0" y="9166"/>
                        <a:pt x="9170" y="0"/>
                        <a:pt x="20168" y="0"/>
                      </a:cubicBezTo>
                      <a:lnTo>
                        <a:pt x="356597" y="0"/>
                      </a:lnTo>
                      <a:cubicBezTo>
                        <a:pt x="367595" y="0"/>
                        <a:pt x="376765" y="9166"/>
                        <a:pt x="376765" y="20167"/>
                      </a:cubicBezTo>
                      <a:lnTo>
                        <a:pt x="376765" y="356594"/>
                      </a:lnTo>
                      <a:cubicBezTo>
                        <a:pt x="376765" y="367593"/>
                        <a:pt x="367595" y="376762"/>
                        <a:pt x="356597" y="376762"/>
                      </a:cubicBezTo>
                      <a:lnTo>
                        <a:pt x="20168" y="3758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 dirty="0"/>
                </a:p>
              </p:txBody>
            </p:sp>
            <p:sp>
              <p:nvSpPr>
                <p:cNvPr id="408" name="Freeform: Shape 407">
                  <a:extLst>
                    <a:ext uri="{FF2B5EF4-FFF2-40B4-BE49-F238E27FC236}">
                      <a16:creationId xmlns:a16="http://schemas.microsoft.com/office/drawing/2014/main" id="{ACDD53BD-CBEF-F871-6126-858A3174A2CB}"/>
                    </a:ext>
                  </a:extLst>
                </p:cNvPr>
                <p:cNvSpPr/>
                <p:nvPr/>
              </p:nvSpPr>
              <p:spPr>
                <a:xfrm>
                  <a:off x="1197819" y="3069656"/>
                  <a:ext cx="385928" cy="385010"/>
                </a:xfrm>
                <a:custGeom>
                  <a:avLst/>
                  <a:gdLst>
                    <a:gd name="connsiteX0" fmla="*/ 360261 w 385928"/>
                    <a:gd name="connsiteY0" fmla="*/ 9167 h 385010"/>
                    <a:gd name="connsiteX1" fmla="*/ 375841 w 385928"/>
                    <a:gd name="connsiteY1" fmla="*/ 24750 h 385010"/>
                    <a:gd name="connsiteX2" fmla="*/ 375841 w 385928"/>
                    <a:gd name="connsiteY2" fmla="*/ 361179 h 385010"/>
                    <a:gd name="connsiteX3" fmla="*/ 360261 w 385928"/>
                    <a:gd name="connsiteY3" fmla="*/ 376759 h 385010"/>
                    <a:gd name="connsiteX4" fmla="*/ 24750 w 385928"/>
                    <a:gd name="connsiteY4" fmla="*/ 376759 h 385010"/>
                    <a:gd name="connsiteX5" fmla="*/ 9170 w 385928"/>
                    <a:gd name="connsiteY5" fmla="*/ 360261 h 385010"/>
                    <a:gd name="connsiteX6" fmla="*/ 9170 w 385928"/>
                    <a:gd name="connsiteY6" fmla="*/ 24750 h 385010"/>
                    <a:gd name="connsiteX7" fmla="*/ 24750 w 385928"/>
                    <a:gd name="connsiteY7" fmla="*/ 9167 h 385010"/>
                    <a:gd name="connsiteX8" fmla="*/ 360261 w 385928"/>
                    <a:gd name="connsiteY8" fmla="*/ 9167 h 385010"/>
                    <a:gd name="connsiteX9" fmla="*/ 360261 w 385928"/>
                    <a:gd name="connsiteY9" fmla="*/ 0 h 385010"/>
                    <a:gd name="connsiteX10" fmla="*/ 24750 w 385928"/>
                    <a:gd name="connsiteY10" fmla="*/ 0 h 385010"/>
                    <a:gd name="connsiteX11" fmla="*/ 0 w 385928"/>
                    <a:gd name="connsiteY11" fmla="*/ 24750 h 385010"/>
                    <a:gd name="connsiteX12" fmla="*/ 0 w 385928"/>
                    <a:gd name="connsiteY12" fmla="*/ 361179 h 385010"/>
                    <a:gd name="connsiteX13" fmla="*/ 24750 w 385928"/>
                    <a:gd name="connsiteY13" fmla="*/ 385011 h 385010"/>
                    <a:gd name="connsiteX14" fmla="*/ 361178 w 385928"/>
                    <a:gd name="connsiteY14" fmla="*/ 385011 h 385010"/>
                    <a:gd name="connsiteX15" fmla="*/ 385928 w 385928"/>
                    <a:gd name="connsiteY15" fmla="*/ 360261 h 385010"/>
                    <a:gd name="connsiteX16" fmla="*/ 385928 w 385928"/>
                    <a:gd name="connsiteY16" fmla="*/ 24750 h 385010"/>
                    <a:gd name="connsiteX17" fmla="*/ 360261 w 385928"/>
                    <a:gd name="connsiteY17" fmla="*/ 0 h 385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5928" h="385010">
                      <a:moveTo>
                        <a:pt x="360261" y="9167"/>
                      </a:moveTo>
                      <a:cubicBezTo>
                        <a:pt x="368513" y="9167"/>
                        <a:pt x="375841" y="16500"/>
                        <a:pt x="375841" y="24750"/>
                      </a:cubicBezTo>
                      <a:lnTo>
                        <a:pt x="375841" y="361179"/>
                      </a:lnTo>
                      <a:cubicBezTo>
                        <a:pt x="375841" y="369424"/>
                        <a:pt x="368513" y="376759"/>
                        <a:pt x="360261" y="376759"/>
                      </a:cubicBezTo>
                      <a:lnTo>
                        <a:pt x="24750" y="376759"/>
                      </a:lnTo>
                      <a:cubicBezTo>
                        <a:pt x="16498" y="375841"/>
                        <a:pt x="9170" y="368513"/>
                        <a:pt x="9170" y="360261"/>
                      </a:cubicBezTo>
                      <a:lnTo>
                        <a:pt x="9170" y="24750"/>
                      </a:lnTo>
                      <a:cubicBezTo>
                        <a:pt x="9170" y="16500"/>
                        <a:pt x="16498" y="9167"/>
                        <a:pt x="24750" y="9167"/>
                      </a:cubicBezTo>
                      <a:lnTo>
                        <a:pt x="360261" y="9167"/>
                      </a:lnTo>
                      <a:close/>
                      <a:moveTo>
                        <a:pt x="360261" y="0"/>
                      </a:moveTo>
                      <a:lnTo>
                        <a:pt x="24750" y="0"/>
                      </a:lnTo>
                      <a:cubicBezTo>
                        <a:pt x="10998" y="0"/>
                        <a:pt x="0" y="11000"/>
                        <a:pt x="0" y="24750"/>
                      </a:cubicBezTo>
                      <a:lnTo>
                        <a:pt x="0" y="361179"/>
                      </a:lnTo>
                      <a:cubicBezTo>
                        <a:pt x="0" y="374012"/>
                        <a:pt x="10998" y="385011"/>
                        <a:pt x="24750" y="385011"/>
                      </a:cubicBezTo>
                      <a:lnTo>
                        <a:pt x="361178" y="385011"/>
                      </a:lnTo>
                      <a:cubicBezTo>
                        <a:pt x="374930" y="385011"/>
                        <a:pt x="385928" y="374012"/>
                        <a:pt x="385928" y="360261"/>
                      </a:cubicBezTo>
                      <a:lnTo>
                        <a:pt x="385928" y="24750"/>
                      </a:lnTo>
                      <a:cubicBezTo>
                        <a:pt x="385011" y="11000"/>
                        <a:pt x="374012" y="0"/>
                        <a:pt x="36026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4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</p:grpSp>
          <p:grpSp>
            <p:nvGrpSpPr>
              <p:cNvPr id="399" name="Graphic 1518">
                <a:extLst>
                  <a:ext uri="{FF2B5EF4-FFF2-40B4-BE49-F238E27FC236}">
                    <a16:creationId xmlns:a16="http://schemas.microsoft.com/office/drawing/2014/main" id="{D98688F8-18D7-8CBC-7B42-6F704354952F}"/>
                  </a:ext>
                </a:extLst>
              </p:cNvPr>
              <p:cNvGrpSpPr/>
              <p:nvPr/>
            </p:nvGrpSpPr>
            <p:grpSpPr>
              <a:xfrm>
                <a:off x="1206988" y="3078823"/>
                <a:ext cx="367588" cy="366679"/>
                <a:chOff x="1206988" y="3078823"/>
                <a:chExt cx="367588" cy="366679"/>
              </a:xfrm>
              <a:solidFill>
                <a:srgbClr val="2D5967"/>
              </a:solidFill>
            </p:grpSpPr>
            <p:sp>
              <p:nvSpPr>
                <p:cNvPr id="400" name="Freeform: Shape 399">
                  <a:extLst>
                    <a:ext uri="{FF2B5EF4-FFF2-40B4-BE49-F238E27FC236}">
                      <a16:creationId xmlns:a16="http://schemas.microsoft.com/office/drawing/2014/main" id="{85D180AE-C8BE-621F-1C88-BC806C614038}"/>
                    </a:ext>
                  </a:extLst>
                </p:cNvPr>
                <p:cNvSpPr/>
                <p:nvPr/>
              </p:nvSpPr>
              <p:spPr>
                <a:xfrm>
                  <a:off x="1206988" y="3078823"/>
                  <a:ext cx="367588" cy="366679"/>
                </a:xfrm>
                <a:custGeom>
                  <a:avLst/>
                  <a:gdLst>
                    <a:gd name="connsiteX0" fmla="*/ 351091 w 367588"/>
                    <a:gd name="connsiteY0" fmla="*/ 0 h 366679"/>
                    <a:gd name="connsiteX1" fmla="*/ 15580 w 367588"/>
                    <a:gd name="connsiteY1" fmla="*/ 0 h 366679"/>
                    <a:gd name="connsiteX2" fmla="*/ 0 w 367588"/>
                    <a:gd name="connsiteY2" fmla="*/ 15584 h 366679"/>
                    <a:gd name="connsiteX3" fmla="*/ 0 w 367588"/>
                    <a:gd name="connsiteY3" fmla="*/ 352011 h 366679"/>
                    <a:gd name="connsiteX4" fmla="*/ 15580 w 367588"/>
                    <a:gd name="connsiteY4" fmla="*/ 366680 h 366679"/>
                    <a:gd name="connsiteX5" fmla="*/ 352009 w 367588"/>
                    <a:gd name="connsiteY5" fmla="*/ 366680 h 366679"/>
                    <a:gd name="connsiteX6" fmla="*/ 367589 w 367588"/>
                    <a:gd name="connsiteY6" fmla="*/ 351093 h 366679"/>
                    <a:gd name="connsiteX7" fmla="*/ 367589 w 367588"/>
                    <a:gd name="connsiteY7" fmla="*/ 15584 h 366679"/>
                    <a:gd name="connsiteX8" fmla="*/ 351091 w 367588"/>
                    <a:gd name="connsiteY8" fmla="*/ 0 h 366679"/>
                    <a:gd name="connsiteX9" fmla="*/ 352926 w 367588"/>
                    <a:gd name="connsiteY9" fmla="*/ 351093 h 366679"/>
                    <a:gd name="connsiteX10" fmla="*/ 351091 w 367588"/>
                    <a:gd name="connsiteY10" fmla="*/ 352928 h 366679"/>
                    <a:gd name="connsiteX11" fmla="*/ 15580 w 367588"/>
                    <a:gd name="connsiteY11" fmla="*/ 352928 h 366679"/>
                    <a:gd name="connsiteX12" fmla="*/ 13745 w 367588"/>
                    <a:gd name="connsiteY12" fmla="*/ 351093 h 366679"/>
                    <a:gd name="connsiteX13" fmla="*/ 13745 w 367588"/>
                    <a:gd name="connsiteY13" fmla="*/ 15584 h 366679"/>
                    <a:gd name="connsiteX14" fmla="*/ 15580 w 367588"/>
                    <a:gd name="connsiteY14" fmla="*/ 13751 h 366679"/>
                    <a:gd name="connsiteX15" fmla="*/ 352009 w 367588"/>
                    <a:gd name="connsiteY15" fmla="*/ 13751 h 366679"/>
                    <a:gd name="connsiteX16" fmla="*/ 353838 w 367588"/>
                    <a:gd name="connsiteY16" fmla="*/ 15584 h 366679"/>
                    <a:gd name="connsiteX17" fmla="*/ 352926 w 367588"/>
                    <a:gd name="connsiteY17" fmla="*/ 351093 h 366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67588" h="366679">
                      <a:moveTo>
                        <a:pt x="351091" y="0"/>
                      </a:moveTo>
                      <a:lnTo>
                        <a:pt x="15580" y="0"/>
                      </a:lnTo>
                      <a:cubicBezTo>
                        <a:pt x="7328" y="0"/>
                        <a:pt x="0" y="7334"/>
                        <a:pt x="0" y="15584"/>
                      </a:cubicBezTo>
                      <a:lnTo>
                        <a:pt x="0" y="352011"/>
                      </a:lnTo>
                      <a:cubicBezTo>
                        <a:pt x="0" y="359345"/>
                        <a:pt x="7328" y="366680"/>
                        <a:pt x="15580" y="366680"/>
                      </a:cubicBezTo>
                      <a:lnTo>
                        <a:pt x="352009" y="366680"/>
                      </a:lnTo>
                      <a:cubicBezTo>
                        <a:pt x="360254" y="366680"/>
                        <a:pt x="367589" y="359345"/>
                        <a:pt x="367589" y="351093"/>
                      </a:cubicBezTo>
                      <a:lnTo>
                        <a:pt x="367589" y="15584"/>
                      </a:lnTo>
                      <a:cubicBezTo>
                        <a:pt x="366671" y="7334"/>
                        <a:pt x="359343" y="0"/>
                        <a:pt x="351091" y="0"/>
                      </a:cubicBezTo>
                      <a:close/>
                      <a:moveTo>
                        <a:pt x="352926" y="351093"/>
                      </a:moveTo>
                      <a:cubicBezTo>
                        <a:pt x="352926" y="352011"/>
                        <a:pt x="352009" y="352928"/>
                        <a:pt x="351091" y="352928"/>
                      </a:cubicBezTo>
                      <a:lnTo>
                        <a:pt x="15580" y="352928"/>
                      </a:lnTo>
                      <a:cubicBezTo>
                        <a:pt x="14663" y="352928"/>
                        <a:pt x="13745" y="352011"/>
                        <a:pt x="13745" y="351093"/>
                      </a:cubicBezTo>
                      <a:lnTo>
                        <a:pt x="13745" y="15584"/>
                      </a:lnTo>
                      <a:cubicBezTo>
                        <a:pt x="13745" y="14667"/>
                        <a:pt x="14663" y="13751"/>
                        <a:pt x="15580" y="13751"/>
                      </a:cubicBezTo>
                      <a:lnTo>
                        <a:pt x="352009" y="13751"/>
                      </a:lnTo>
                      <a:cubicBezTo>
                        <a:pt x="352926" y="13751"/>
                        <a:pt x="353838" y="14667"/>
                        <a:pt x="353838" y="15584"/>
                      </a:cubicBezTo>
                      <a:lnTo>
                        <a:pt x="352926" y="351093"/>
                      </a:ln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401" name="Freeform: Shape 400">
                  <a:extLst>
                    <a:ext uri="{FF2B5EF4-FFF2-40B4-BE49-F238E27FC236}">
                      <a16:creationId xmlns:a16="http://schemas.microsoft.com/office/drawing/2014/main" id="{915591A7-5770-7042-3EA0-90F7EDFCF764}"/>
                    </a:ext>
                  </a:extLst>
                </p:cNvPr>
                <p:cNvSpPr/>
                <p:nvPr/>
              </p:nvSpPr>
              <p:spPr>
                <a:xfrm>
                  <a:off x="1247318" y="3321745"/>
                  <a:ext cx="285093" cy="81586"/>
                </a:xfrm>
                <a:custGeom>
                  <a:avLst/>
                  <a:gdLst>
                    <a:gd name="connsiteX0" fmla="*/ 0 w 285093"/>
                    <a:gd name="connsiteY0" fmla="*/ 81586 h 81586"/>
                    <a:gd name="connsiteX1" fmla="*/ 285094 w 285093"/>
                    <a:gd name="connsiteY1" fmla="*/ 81586 h 81586"/>
                    <a:gd name="connsiteX2" fmla="*/ 285094 w 285093"/>
                    <a:gd name="connsiteY2" fmla="*/ 0 h 81586"/>
                    <a:gd name="connsiteX3" fmla="*/ 0 w 285093"/>
                    <a:gd name="connsiteY3" fmla="*/ 0 h 81586"/>
                    <a:gd name="connsiteX4" fmla="*/ 0 w 285093"/>
                    <a:gd name="connsiteY4" fmla="*/ 81586 h 81586"/>
                    <a:gd name="connsiteX5" fmla="*/ 13751 w 285093"/>
                    <a:gd name="connsiteY5" fmla="*/ 13751 h 81586"/>
                    <a:gd name="connsiteX6" fmla="*/ 271343 w 285093"/>
                    <a:gd name="connsiteY6" fmla="*/ 13751 h 81586"/>
                    <a:gd name="connsiteX7" fmla="*/ 271343 w 285093"/>
                    <a:gd name="connsiteY7" fmla="*/ 67836 h 81586"/>
                    <a:gd name="connsiteX8" fmla="*/ 13751 w 285093"/>
                    <a:gd name="connsiteY8" fmla="*/ 67836 h 81586"/>
                    <a:gd name="connsiteX9" fmla="*/ 13751 w 285093"/>
                    <a:gd name="connsiteY9" fmla="*/ 13751 h 81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5093" h="81586">
                      <a:moveTo>
                        <a:pt x="0" y="81586"/>
                      </a:moveTo>
                      <a:lnTo>
                        <a:pt x="285094" y="81586"/>
                      </a:lnTo>
                      <a:lnTo>
                        <a:pt x="285094" y="0"/>
                      </a:lnTo>
                      <a:lnTo>
                        <a:pt x="0" y="0"/>
                      </a:lnTo>
                      <a:lnTo>
                        <a:pt x="0" y="81586"/>
                      </a:lnTo>
                      <a:close/>
                      <a:moveTo>
                        <a:pt x="13751" y="13751"/>
                      </a:moveTo>
                      <a:lnTo>
                        <a:pt x="271343" y="13751"/>
                      </a:lnTo>
                      <a:lnTo>
                        <a:pt x="271343" y="67836"/>
                      </a:lnTo>
                      <a:lnTo>
                        <a:pt x="13751" y="67836"/>
                      </a:lnTo>
                      <a:lnTo>
                        <a:pt x="13751" y="13751"/>
                      </a:ln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402" name="Freeform: Shape 401">
                  <a:extLst>
                    <a:ext uri="{FF2B5EF4-FFF2-40B4-BE49-F238E27FC236}">
                      <a16:creationId xmlns:a16="http://schemas.microsoft.com/office/drawing/2014/main" id="{BC629F79-4F66-E68F-FAE2-5723B9DFD226}"/>
                    </a:ext>
                  </a:extLst>
                </p:cNvPr>
                <p:cNvSpPr/>
                <p:nvPr/>
              </p:nvSpPr>
              <p:spPr>
                <a:xfrm>
                  <a:off x="1478324" y="3351997"/>
                  <a:ext cx="20168" cy="20167"/>
                </a:xfrm>
                <a:custGeom>
                  <a:avLst/>
                  <a:gdLst>
                    <a:gd name="connsiteX0" fmla="*/ 10087 w 20168"/>
                    <a:gd name="connsiteY0" fmla="*/ 20167 h 20167"/>
                    <a:gd name="connsiteX1" fmla="*/ 20168 w 20168"/>
                    <a:gd name="connsiteY1" fmla="*/ 10083 h 20167"/>
                    <a:gd name="connsiteX2" fmla="*/ 10087 w 20168"/>
                    <a:gd name="connsiteY2" fmla="*/ 0 h 20167"/>
                    <a:gd name="connsiteX3" fmla="*/ 0 w 20168"/>
                    <a:gd name="connsiteY3" fmla="*/ 10083 h 20167"/>
                    <a:gd name="connsiteX4" fmla="*/ 10087 w 20168"/>
                    <a:gd name="connsiteY4" fmla="*/ 20167 h 20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168" h="20167">
                      <a:moveTo>
                        <a:pt x="10087" y="20167"/>
                      </a:moveTo>
                      <a:cubicBezTo>
                        <a:pt x="15657" y="20167"/>
                        <a:pt x="20168" y="15653"/>
                        <a:pt x="20168" y="10083"/>
                      </a:cubicBezTo>
                      <a:cubicBezTo>
                        <a:pt x="20168" y="4515"/>
                        <a:pt x="15657" y="0"/>
                        <a:pt x="10087" y="0"/>
                      </a:cubicBezTo>
                      <a:cubicBezTo>
                        <a:pt x="4517" y="0"/>
                        <a:pt x="0" y="4515"/>
                        <a:pt x="0" y="10083"/>
                      </a:cubicBezTo>
                      <a:cubicBezTo>
                        <a:pt x="0" y="15653"/>
                        <a:pt x="4517" y="20167"/>
                        <a:pt x="10087" y="20167"/>
                      </a:cubicBez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403" name="Freeform: Shape 402">
                  <a:extLst>
                    <a:ext uri="{FF2B5EF4-FFF2-40B4-BE49-F238E27FC236}">
                      <a16:creationId xmlns:a16="http://schemas.microsoft.com/office/drawing/2014/main" id="{C5EE0017-8B82-7179-D288-F0F0B3160AE4}"/>
                    </a:ext>
                  </a:extLst>
                </p:cNvPr>
                <p:cNvSpPr/>
                <p:nvPr/>
              </p:nvSpPr>
              <p:spPr>
                <a:xfrm>
                  <a:off x="1247318" y="3119158"/>
                  <a:ext cx="285093" cy="81585"/>
                </a:xfrm>
                <a:custGeom>
                  <a:avLst/>
                  <a:gdLst>
                    <a:gd name="connsiteX0" fmla="*/ 0 w 285093"/>
                    <a:gd name="connsiteY0" fmla="*/ 81585 h 81585"/>
                    <a:gd name="connsiteX1" fmla="*/ 285094 w 285093"/>
                    <a:gd name="connsiteY1" fmla="*/ 81585 h 81585"/>
                    <a:gd name="connsiteX2" fmla="*/ 285094 w 285093"/>
                    <a:gd name="connsiteY2" fmla="*/ 0 h 81585"/>
                    <a:gd name="connsiteX3" fmla="*/ 0 w 285093"/>
                    <a:gd name="connsiteY3" fmla="*/ 0 h 81585"/>
                    <a:gd name="connsiteX4" fmla="*/ 0 w 285093"/>
                    <a:gd name="connsiteY4" fmla="*/ 81585 h 81585"/>
                    <a:gd name="connsiteX5" fmla="*/ 13751 w 285093"/>
                    <a:gd name="connsiteY5" fmla="*/ 13750 h 81585"/>
                    <a:gd name="connsiteX6" fmla="*/ 271343 w 285093"/>
                    <a:gd name="connsiteY6" fmla="*/ 13750 h 81585"/>
                    <a:gd name="connsiteX7" fmla="*/ 271343 w 285093"/>
                    <a:gd name="connsiteY7" fmla="*/ 67835 h 81585"/>
                    <a:gd name="connsiteX8" fmla="*/ 13751 w 285093"/>
                    <a:gd name="connsiteY8" fmla="*/ 67835 h 81585"/>
                    <a:gd name="connsiteX9" fmla="*/ 13751 w 285093"/>
                    <a:gd name="connsiteY9" fmla="*/ 13750 h 81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5093" h="81585">
                      <a:moveTo>
                        <a:pt x="0" y="81585"/>
                      </a:moveTo>
                      <a:lnTo>
                        <a:pt x="285094" y="81585"/>
                      </a:lnTo>
                      <a:lnTo>
                        <a:pt x="285094" y="0"/>
                      </a:lnTo>
                      <a:lnTo>
                        <a:pt x="0" y="0"/>
                      </a:lnTo>
                      <a:lnTo>
                        <a:pt x="0" y="81585"/>
                      </a:lnTo>
                      <a:close/>
                      <a:moveTo>
                        <a:pt x="13751" y="13750"/>
                      </a:moveTo>
                      <a:lnTo>
                        <a:pt x="271343" y="13750"/>
                      </a:lnTo>
                      <a:lnTo>
                        <a:pt x="271343" y="67835"/>
                      </a:lnTo>
                      <a:lnTo>
                        <a:pt x="13751" y="67835"/>
                      </a:lnTo>
                      <a:lnTo>
                        <a:pt x="13751" y="13750"/>
                      </a:ln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404" name="Freeform: Shape 403">
                  <a:extLst>
                    <a:ext uri="{FF2B5EF4-FFF2-40B4-BE49-F238E27FC236}">
                      <a16:creationId xmlns:a16="http://schemas.microsoft.com/office/drawing/2014/main" id="{9FBADBB7-DCEE-C51E-3BA7-40CD7F4C15E4}"/>
                    </a:ext>
                  </a:extLst>
                </p:cNvPr>
                <p:cNvSpPr/>
                <p:nvPr/>
              </p:nvSpPr>
              <p:spPr>
                <a:xfrm>
                  <a:off x="1478324" y="3150327"/>
                  <a:ext cx="20168" cy="20166"/>
                </a:xfrm>
                <a:custGeom>
                  <a:avLst/>
                  <a:gdLst>
                    <a:gd name="connsiteX0" fmla="*/ 10087 w 20168"/>
                    <a:gd name="connsiteY0" fmla="*/ 20167 h 20166"/>
                    <a:gd name="connsiteX1" fmla="*/ 20168 w 20168"/>
                    <a:gd name="connsiteY1" fmla="*/ 10083 h 20166"/>
                    <a:gd name="connsiteX2" fmla="*/ 10087 w 20168"/>
                    <a:gd name="connsiteY2" fmla="*/ 0 h 20166"/>
                    <a:gd name="connsiteX3" fmla="*/ 0 w 20168"/>
                    <a:gd name="connsiteY3" fmla="*/ 10083 h 20166"/>
                    <a:gd name="connsiteX4" fmla="*/ 10087 w 20168"/>
                    <a:gd name="connsiteY4" fmla="*/ 20167 h 20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168" h="20166">
                      <a:moveTo>
                        <a:pt x="10087" y="20167"/>
                      </a:moveTo>
                      <a:cubicBezTo>
                        <a:pt x="15657" y="20167"/>
                        <a:pt x="20168" y="15653"/>
                        <a:pt x="20168" y="10083"/>
                      </a:cubicBezTo>
                      <a:cubicBezTo>
                        <a:pt x="20168" y="4514"/>
                        <a:pt x="15657" y="0"/>
                        <a:pt x="10087" y="0"/>
                      </a:cubicBezTo>
                      <a:cubicBezTo>
                        <a:pt x="4517" y="0"/>
                        <a:pt x="0" y="4514"/>
                        <a:pt x="0" y="10083"/>
                      </a:cubicBezTo>
                      <a:cubicBezTo>
                        <a:pt x="0" y="15653"/>
                        <a:pt x="4517" y="20167"/>
                        <a:pt x="10087" y="20167"/>
                      </a:cubicBez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405" name="Freeform: Shape 404">
                  <a:extLst>
                    <a:ext uri="{FF2B5EF4-FFF2-40B4-BE49-F238E27FC236}">
                      <a16:creationId xmlns:a16="http://schemas.microsoft.com/office/drawing/2014/main" id="{1606D722-FCFE-A9AC-CE80-53DD2CDA4472}"/>
                    </a:ext>
                  </a:extLst>
                </p:cNvPr>
                <p:cNvSpPr/>
                <p:nvPr/>
              </p:nvSpPr>
              <p:spPr>
                <a:xfrm>
                  <a:off x="1247318" y="3220912"/>
                  <a:ext cx="285093" cy="81585"/>
                </a:xfrm>
                <a:custGeom>
                  <a:avLst/>
                  <a:gdLst>
                    <a:gd name="connsiteX0" fmla="*/ 0 w 285093"/>
                    <a:gd name="connsiteY0" fmla="*/ 81586 h 81585"/>
                    <a:gd name="connsiteX1" fmla="*/ 285094 w 285093"/>
                    <a:gd name="connsiteY1" fmla="*/ 81586 h 81585"/>
                    <a:gd name="connsiteX2" fmla="*/ 285094 w 285093"/>
                    <a:gd name="connsiteY2" fmla="*/ 0 h 81585"/>
                    <a:gd name="connsiteX3" fmla="*/ 0 w 285093"/>
                    <a:gd name="connsiteY3" fmla="*/ 0 h 81585"/>
                    <a:gd name="connsiteX4" fmla="*/ 0 w 285093"/>
                    <a:gd name="connsiteY4" fmla="*/ 81586 h 81585"/>
                    <a:gd name="connsiteX5" fmla="*/ 13751 w 285093"/>
                    <a:gd name="connsiteY5" fmla="*/ 13750 h 81585"/>
                    <a:gd name="connsiteX6" fmla="*/ 271343 w 285093"/>
                    <a:gd name="connsiteY6" fmla="*/ 13750 h 81585"/>
                    <a:gd name="connsiteX7" fmla="*/ 271343 w 285093"/>
                    <a:gd name="connsiteY7" fmla="*/ 68752 h 81585"/>
                    <a:gd name="connsiteX8" fmla="*/ 13751 w 285093"/>
                    <a:gd name="connsiteY8" fmla="*/ 68752 h 81585"/>
                    <a:gd name="connsiteX9" fmla="*/ 13751 w 285093"/>
                    <a:gd name="connsiteY9" fmla="*/ 13750 h 81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5093" h="81585">
                      <a:moveTo>
                        <a:pt x="0" y="81586"/>
                      </a:moveTo>
                      <a:lnTo>
                        <a:pt x="285094" y="81586"/>
                      </a:lnTo>
                      <a:lnTo>
                        <a:pt x="285094" y="0"/>
                      </a:lnTo>
                      <a:lnTo>
                        <a:pt x="0" y="0"/>
                      </a:lnTo>
                      <a:lnTo>
                        <a:pt x="0" y="81586"/>
                      </a:lnTo>
                      <a:close/>
                      <a:moveTo>
                        <a:pt x="13751" y="13750"/>
                      </a:moveTo>
                      <a:lnTo>
                        <a:pt x="271343" y="13750"/>
                      </a:lnTo>
                      <a:lnTo>
                        <a:pt x="271343" y="68752"/>
                      </a:lnTo>
                      <a:lnTo>
                        <a:pt x="13751" y="68752"/>
                      </a:lnTo>
                      <a:lnTo>
                        <a:pt x="13751" y="13750"/>
                      </a:ln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406" name="Freeform: Shape 405">
                  <a:extLst>
                    <a:ext uri="{FF2B5EF4-FFF2-40B4-BE49-F238E27FC236}">
                      <a16:creationId xmlns:a16="http://schemas.microsoft.com/office/drawing/2014/main" id="{93A296B5-93A9-B07A-4D80-68A8B5715617}"/>
                    </a:ext>
                  </a:extLst>
                </p:cNvPr>
                <p:cNvSpPr/>
                <p:nvPr/>
              </p:nvSpPr>
              <p:spPr>
                <a:xfrm>
                  <a:off x="1478324" y="3252078"/>
                  <a:ext cx="20168" cy="20167"/>
                </a:xfrm>
                <a:custGeom>
                  <a:avLst/>
                  <a:gdLst>
                    <a:gd name="connsiteX0" fmla="*/ 10087 w 20168"/>
                    <a:gd name="connsiteY0" fmla="*/ 20167 h 20167"/>
                    <a:gd name="connsiteX1" fmla="*/ 20168 w 20168"/>
                    <a:gd name="connsiteY1" fmla="*/ 10083 h 20167"/>
                    <a:gd name="connsiteX2" fmla="*/ 10087 w 20168"/>
                    <a:gd name="connsiteY2" fmla="*/ 0 h 20167"/>
                    <a:gd name="connsiteX3" fmla="*/ 0 w 20168"/>
                    <a:gd name="connsiteY3" fmla="*/ 10083 h 20167"/>
                    <a:gd name="connsiteX4" fmla="*/ 10087 w 20168"/>
                    <a:gd name="connsiteY4" fmla="*/ 20167 h 20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168" h="20167">
                      <a:moveTo>
                        <a:pt x="10087" y="20167"/>
                      </a:moveTo>
                      <a:cubicBezTo>
                        <a:pt x="15657" y="20167"/>
                        <a:pt x="20168" y="15653"/>
                        <a:pt x="20168" y="10083"/>
                      </a:cubicBezTo>
                      <a:cubicBezTo>
                        <a:pt x="20168" y="4515"/>
                        <a:pt x="15657" y="0"/>
                        <a:pt x="10087" y="0"/>
                      </a:cubicBezTo>
                      <a:cubicBezTo>
                        <a:pt x="4517" y="0"/>
                        <a:pt x="0" y="4515"/>
                        <a:pt x="0" y="10083"/>
                      </a:cubicBezTo>
                      <a:cubicBezTo>
                        <a:pt x="0" y="15653"/>
                        <a:pt x="4517" y="20167"/>
                        <a:pt x="10087" y="20167"/>
                      </a:cubicBezTo>
                      <a:close/>
                    </a:path>
                  </a:pathLst>
                </a:custGeom>
                <a:solidFill>
                  <a:srgbClr val="2D5967"/>
                </a:solidFill>
                <a:ln w="641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</p:grpSp>
        </p:grp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3256584D-6B2F-C95A-D622-74727C023479}"/>
                </a:ext>
              </a:extLst>
            </p:cNvPr>
            <p:cNvSpPr txBox="1"/>
            <p:nvPr/>
          </p:nvSpPr>
          <p:spPr>
            <a:xfrm>
              <a:off x="1981200" y="2438241"/>
              <a:ext cx="18516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x 7</a:t>
              </a:r>
            </a:p>
          </p:txBody>
        </p:sp>
      </p:grpSp>
      <p:grpSp>
        <p:nvGrpSpPr>
          <p:cNvPr id="416" name="Group 415">
            <a:extLst>
              <a:ext uri="{FF2B5EF4-FFF2-40B4-BE49-F238E27FC236}">
                <a16:creationId xmlns:a16="http://schemas.microsoft.com/office/drawing/2014/main" id="{384D2FDA-F18E-EBD0-E03A-A0B0476488D1}"/>
              </a:ext>
            </a:extLst>
          </p:cNvPr>
          <p:cNvGrpSpPr/>
          <p:nvPr/>
        </p:nvGrpSpPr>
        <p:grpSpPr>
          <a:xfrm>
            <a:off x="7081992" y="2216869"/>
            <a:ext cx="2967589" cy="914400"/>
            <a:chOff x="3375660" y="2280639"/>
            <a:chExt cx="2967589" cy="914400"/>
          </a:xfrm>
        </p:grpSpPr>
        <p:pic>
          <p:nvPicPr>
            <p:cNvPr id="413" name="Graphic 412" descr="Processor with solid fill">
              <a:extLst>
                <a:ext uri="{FF2B5EF4-FFF2-40B4-BE49-F238E27FC236}">
                  <a16:creationId xmlns:a16="http://schemas.microsoft.com/office/drawing/2014/main" id="{E4BCE46B-72AF-ECCF-CA76-98B6BAC58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75660" y="2280639"/>
              <a:ext cx="914400" cy="914400"/>
            </a:xfrm>
            <a:prstGeom prst="rect">
              <a:avLst/>
            </a:prstGeom>
          </p:spPr>
        </p:pic>
        <p:sp>
          <p:nvSpPr>
            <p:cNvPr id="414" name="TextBox 413">
              <a:extLst>
                <a:ext uri="{FF2B5EF4-FFF2-40B4-BE49-F238E27FC236}">
                  <a16:creationId xmlns:a16="http://schemas.microsoft.com/office/drawing/2014/main" id="{F3CCAFB7-923C-342C-456B-B506C46C7563}"/>
                </a:ext>
              </a:extLst>
            </p:cNvPr>
            <p:cNvSpPr txBox="1"/>
            <p:nvPr/>
          </p:nvSpPr>
          <p:spPr>
            <a:xfrm>
              <a:off x="4491589" y="2418708"/>
              <a:ext cx="18516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x 56</a:t>
              </a:r>
            </a:p>
          </p:txBody>
        </p:sp>
      </p:grpSp>
      <p:grpSp>
        <p:nvGrpSpPr>
          <p:cNvPr id="435" name="Group 434">
            <a:extLst>
              <a:ext uri="{FF2B5EF4-FFF2-40B4-BE49-F238E27FC236}">
                <a16:creationId xmlns:a16="http://schemas.microsoft.com/office/drawing/2014/main" id="{5C6A8C18-9A6D-7F6A-A2CE-0308A7AB04FF}"/>
              </a:ext>
            </a:extLst>
          </p:cNvPr>
          <p:cNvGrpSpPr/>
          <p:nvPr/>
        </p:nvGrpSpPr>
        <p:grpSpPr>
          <a:xfrm>
            <a:off x="7081992" y="3657965"/>
            <a:ext cx="3142143" cy="914400"/>
            <a:chOff x="5453217" y="3721735"/>
            <a:chExt cx="3142143" cy="914400"/>
          </a:xfrm>
        </p:grpSpPr>
        <p:pic>
          <p:nvPicPr>
            <p:cNvPr id="418" name="Graphic 417" descr="Binary with solid fill">
              <a:extLst>
                <a:ext uri="{FF2B5EF4-FFF2-40B4-BE49-F238E27FC236}">
                  <a16:creationId xmlns:a16="http://schemas.microsoft.com/office/drawing/2014/main" id="{377A7558-C775-8528-D26D-5B083FFF2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53217" y="3721735"/>
              <a:ext cx="914400" cy="914400"/>
            </a:xfrm>
            <a:prstGeom prst="rect">
              <a:avLst/>
            </a:prstGeom>
          </p:spPr>
        </p:pic>
        <p:sp>
          <p:nvSpPr>
            <p:cNvPr id="419" name="TextBox 418">
              <a:extLst>
                <a:ext uri="{FF2B5EF4-FFF2-40B4-BE49-F238E27FC236}">
                  <a16:creationId xmlns:a16="http://schemas.microsoft.com/office/drawing/2014/main" id="{6947FE16-D65B-F49F-DB6D-4B510B70B468}"/>
                </a:ext>
              </a:extLst>
            </p:cNvPr>
            <p:cNvSpPr txBox="1"/>
            <p:nvPr/>
          </p:nvSpPr>
          <p:spPr>
            <a:xfrm>
              <a:off x="6569146" y="3898409"/>
              <a:ext cx="20262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3500 GB</a:t>
              </a:r>
            </a:p>
          </p:txBody>
        </p:sp>
      </p:grpSp>
      <p:grpSp>
        <p:nvGrpSpPr>
          <p:cNvPr id="434" name="Group 433">
            <a:extLst>
              <a:ext uri="{FF2B5EF4-FFF2-40B4-BE49-F238E27FC236}">
                <a16:creationId xmlns:a16="http://schemas.microsoft.com/office/drawing/2014/main" id="{8ED98EC1-03A1-E5EA-9A03-2AE22ACACD57}"/>
              </a:ext>
            </a:extLst>
          </p:cNvPr>
          <p:cNvGrpSpPr/>
          <p:nvPr/>
        </p:nvGrpSpPr>
        <p:grpSpPr>
          <a:xfrm>
            <a:off x="7072626" y="5135487"/>
            <a:ext cx="3151509" cy="933131"/>
            <a:chOff x="5443851" y="5199257"/>
            <a:chExt cx="3151509" cy="933131"/>
          </a:xfrm>
        </p:grpSpPr>
        <p:grpSp>
          <p:nvGrpSpPr>
            <p:cNvPr id="421" name="Graphic 2">
              <a:extLst>
                <a:ext uri="{FF2B5EF4-FFF2-40B4-BE49-F238E27FC236}">
                  <a16:creationId xmlns:a16="http://schemas.microsoft.com/office/drawing/2014/main" id="{D7675421-FFCC-82AC-32F3-9864249FA4AE}"/>
                </a:ext>
              </a:extLst>
            </p:cNvPr>
            <p:cNvGrpSpPr/>
            <p:nvPr/>
          </p:nvGrpSpPr>
          <p:grpSpPr>
            <a:xfrm>
              <a:off x="5443851" y="5199257"/>
              <a:ext cx="933131" cy="933131"/>
              <a:chOff x="7482949" y="1800030"/>
              <a:chExt cx="385010" cy="385010"/>
            </a:xfrm>
          </p:grpSpPr>
          <p:grpSp>
            <p:nvGrpSpPr>
              <p:cNvPr id="423" name="Graphic 2">
                <a:extLst>
                  <a:ext uri="{FF2B5EF4-FFF2-40B4-BE49-F238E27FC236}">
                    <a16:creationId xmlns:a16="http://schemas.microsoft.com/office/drawing/2014/main" id="{F57F1012-2756-B6DB-1BFE-A3F314375447}"/>
                  </a:ext>
                </a:extLst>
              </p:cNvPr>
              <p:cNvGrpSpPr/>
              <p:nvPr/>
            </p:nvGrpSpPr>
            <p:grpSpPr>
              <a:xfrm>
                <a:off x="7482949" y="1800030"/>
                <a:ext cx="385010" cy="385010"/>
                <a:chOff x="7482949" y="1800030"/>
                <a:chExt cx="385010" cy="385010"/>
              </a:xfrm>
              <a:solidFill>
                <a:srgbClr val="FFFFFF"/>
              </a:solidFill>
            </p:grpSpPr>
            <p:sp>
              <p:nvSpPr>
                <p:cNvPr id="425" name="Freeform: Shape 424">
                  <a:extLst>
                    <a:ext uri="{FF2B5EF4-FFF2-40B4-BE49-F238E27FC236}">
                      <a16:creationId xmlns:a16="http://schemas.microsoft.com/office/drawing/2014/main" id="{FEB4AEF3-F06B-DF22-060D-25A9FD19BA2D}"/>
                    </a:ext>
                  </a:extLst>
                </p:cNvPr>
                <p:cNvSpPr/>
                <p:nvPr/>
              </p:nvSpPr>
              <p:spPr>
                <a:xfrm>
                  <a:off x="7487505" y="1804614"/>
                  <a:ext cx="375899" cy="375844"/>
                </a:xfrm>
                <a:custGeom>
                  <a:avLst/>
                  <a:gdLst>
                    <a:gd name="connsiteX0" fmla="*/ 236525 w 375899"/>
                    <a:gd name="connsiteY0" fmla="*/ 375845 h 375844"/>
                    <a:gd name="connsiteX1" fmla="*/ 236525 w 375899"/>
                    <a:gd name="connsiteY1" fmla="*/ 236506 h 375844"/>
                    <a:gd name="connsiteX2" fmla="*/ 292480 w 375899"/>
                    <a:gd name="connsiteY2" fmla="*/ 236506 h 375844"/>
                    <a:gd name="connsiteX3" fmla="*/ 292480 w 375899"/>
                    <a:gd name="connsiteY3" fmla="*/ 199838 h 375844"/>
                    <a:gd name="connsiteX4" fmla="*/ 81623 w 375899"/>
                    <a:gd name="connsiteY4" fmla="*/ 199838 h 375844"/>
                    <a:gd name="connsiteX5" fmla="*/ 81623 w 375899"/>
                    <a:gd name="connsiteY5" fmla="*/ 236506 h 375844"/>
                    <a:gd name="connsiteX6" fmla="*/ 139374 w 375899"/>
                    <a:gd name="connsiteY6" fmla="*/ 236506 h 375844"/>
                    <a:gd name="connsiteX7" fmla="*/ 139374 w 375899"/>
                    <a:gd name="connsiteY7" fmla="*/ 375845 h 375844"/>
                    <a:gd name="connsiteX8" fmla="*/ 0 w 375899"/>
                    <a:gd name="connsiteY8" fmla="*/ 375845 h 375844"/>
                    <a:gd name="connsiteX9" fmla="*/ 0 w 375899"/>
                    <a:gd name="connsiteY9" fmla="*/ 236506 h 375844"/>
                    <a:gd name="connsiteX10" fmla="*/ 57752 w 375899"/>
                    <a:gd name="connsiteY10" fmla="*/ 236506 h 375844"/>
                    <a:gd name="connsiteX11" fmla="*/ 57752 w 375899"/>
                    <a:gd name="connsiteY11" fmla="*/ 199838 h 375844"/>
                    <a:gd name="connsiteX12" fmla="*/ 0 w 375899"/>
                    <a:gd name="connsiteY12" fmla="*/ 199838 h 375844"/>
                    <a:gd name="connsiteX13" fmla="*/ 0 w 375899"/>
                    <a:gd name="connsiteY13" fmla="*/ 176004 h 375844"/>
                    <a:gd name="connsiteX14" fmla="*/ 176014 w 375899"/>
                    <a:gd name="connsiteY14" fmla="*/ 176004 h 375844"/>
                    <a:gd name="connsiteX15" fmla="*/ 176014 w 375899"/>
                    <a:gd name="connsiteY15" fmla="*/ 139337 h 375844"/>
                    <a:gd name="connsiteX16" fmla="*/ 117364 w 375899"/>
                    <a:gd name="connsiteY16" fmla="*/ 139337 h 375844"/>
                    <a:gd name="connsiteX17" fmla="*/ 117364 w 375899"/>
                    <a:gd name="connsiteY17" fmla="*/ 0 h 375844"/>
                    <a:gd name="connsiteX18" fmla="*/ 256674 w 375899"/>
                    <a:gd name="connsiteY18" fmla="*/ 0 h 375844"/>
                    <a:gd name="connsiteX19" fmla="*/ 256674 w 375899"/>
                    <a:gd name="connsiteY19" fmla="*/ 139337 h 375844"/>
                    <a:gd name="connsiteX20" fmla="*/ 199885 w 375899"/>
                    <a:gd name="connsiteY20" fmla="*/ 139337 h 375844"/>
                    <a:gd name="connsiteX21" fmla="*/ 199885 w 375899"/>
                    <a:gd name="connsiteY21" fmla="*/ 176004 h 375844"/>
                    <a:gd name="connsiteX22" fmla="*/ 375899 w 375899"/>
                    <a:gd name="connsiteY22" fmla="*/ 176004 h 375844"/>
                    <a:gd name="connsiteX23" fmla="*/ 375899 w 375899"/>
                    <a:gd name="connsiteY23" fmla="*/ 199838 h 375844"/>
                    <a:gd name="connsiteX24" fmla="*/ 316286 w 375899"/>
                    <a:gd name="connsiteY24" fmla="*/ 199838 h 375844"/>
                    <a:gd name="connsiteX25" fmla="*/ 316286 w 375899"/>
                    <a:gd name="connsiteY25" fmla="*/ 236506 h 375844"/>
                    <a:gd name="connsiteX26" fmla="*/ 375899 w 375899"/>
                    <a:gd name="connsiteY26" fmla="*/ 236506 h 375844"/>
                    <a:gd name="connsiteX27" fmla="*/ 375899 w 375899"/>
                    <a:gd name="connsiteY27" fmla="*/ 375845 h 375844"/>
                    <a:gd name="connsiteX28" fmla="*/ 236525 w 375899"/>
                    <a:gd name="connsiteY28" fmla="*/ 375845 h 3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5899" h="375844">
                      <a:moveTo>
                        <a:pt x="236525" y="375845"/>
                      </a:moveTo>
                      <a:lnTo>
                        <a:pt x="236525" y="236506"/>
                      </a:lnTo>
                      <a:lnTo>
                        <a:pt x="292480" y="236506"/>
                      </a:lnTo>
                      <a:lnTo>
                        <a:pt x="292480" y="199838"/>
                      </a:lnTo>
                      <a:lnTo>
                        <a:pt x="81623" y="199838"/>
                      </a:lnTo>
                      <a:lnTo>
                        <a:pt x="81623" y="236506"/>
                      </a:lnTo>
                      <a:lnTo>
                        <a:pt x="139374" y="236506"/>
                      </a:lnTo>
                      <a:lnTo>
                        <a:pt x="139374" y="375845"/>
                      </a:lnTo>
                      <a:lnTo>
                        <a:pt x="0" y="375845"/>
                      </a:lnTo>
                      <a:lnTo>
                        <a:pt x="0" y="236506"/>
                      </a:lnTo>
                      <a:lnTo>
                        <a:pt x="57752" y="236506"/>
                      </a:lnTo>
                      <a:lnTo>
                        <a:pt x="57752" y="199838"/>
                      </a:lnTo>
                      <a:lnTo>
                        <a:pt x="0" y="199838"/>
                      </a:lnTo>
                      <a:lnTo>
                        <a:pt x="0" y="176004"/>
                      </a:lnTo>
                      <a:lnTo>
                        <a:pt x="176014" y="176004"/>
                      </a:lnTo>
                      <a:lnTo>
                        <a:pt x="176014" y="139337"/>
                      </a:lnTo>
                      <a:lnTo>
                        <a:pt x="117364" y="139337"/>
                      </a:lnTo>
                      <a:lnTo>
                        <a:pt x="117364" y="0"/>
                      </a:lnTo>
                      <a:lnTo>
                        <a:pt x="256674" y="0"/>
                      </a:lnTo>
                      <a:lnTo>
                        <a:pt x="256674" y="139337"/>
                      </a:lnTo>
                      <a:lnTo>
                        <a:pt x="199885" y="139337"/>
                      </a:lnTo>
                      <a:lnTo>
                        <a:pt x="199885" y="176004"/>
                      </a:lnTo>
                      <a:lnTo>
                        <a:pt x="375899" y="176004"/>
                      </a:lnTo>
                      <a:lnTo>
                        <a:pt x="375899" y="199838"/>
                      </a:lnTo>
                      <a:lnTo>
                        <a:pt x="316286" y="199838"/>
                      </a:lnTo>
                      <a:lnTo>
                        <a:pt x="316286" y="236506"/>
                      </a:lnTo>
                      <a:lnTo>
                        <a:pt x="375899" y="236506"/>
                      </a:lnTo>
                      <a:lnTo>
                        <a:pt x="375899" y="375845"/>
                      </a:lnTo>
                      <a:lnTo>
                        <a:pt x="236525" y="3758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17" cap="flat">
                  <a:solidFill>
                    <a:schemeClr val="tx2">
                      <a:lumMod val="90000"/>
                      <a:lumOff val="1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  <p:sp>
              <p:nvSpPr>
                <p:cNvPr id="426" name="Freeform: Shape 425">
                  <a:extLst>
                    <a:ext uri="{FF2B5EF4-FFF2-40B4-BE49-F238E27FC236}">
                      <a16:creationId xmlns:a16="http://schemas.microsoft.com/office/drawing/2014/main" id="{C110B09F-1153-D6FC-7B61-463B5C0697C6}"/>
                    </a:ext>
                  </a:extLst>
                </p:cNvPr>
                <p:cNvSpPr/>
                <p:nvPr/>
              </p:nvSpPr>
              <p:spPr>
                <a:xfrm>
                  <a:off x="7482949" y="1800030"/>
                  <a:ext cx="385010" cy="385010"/>
                </a:xfrm>
                <a:custGeom>
                  <a:avLst/>
                  <a:gdLst>
                    <a:gd name="connsiteX0" fmla="*/ 256674 w 385010"/>
                    <a:gd name="connsiteY0" fmla="*/ 9167 h 385010"/>
                    <a:gd name="connsiteX1" fmla="*/ 256674 w 385010"/>
                    <a:gd name="connsiteY1" fmla="*/ 139337 h 385010"/>
                    <a:gd name="connsiteX2" fmla="*/ 200783 w 385010"/>
                    <a:gd name="connsiteY2" fmla="*/ 139337 h 385010"/>
                    <a:gd name="connsiteX3" fmla="*/ 200783 w 385010"/>
                    <a:gd name="connsiteY3" fmla="*/ 185171 h 385010"/>
                    <a:gd name="connsiteX4" fmla="*/ 375834 w 385010"/>
                    <a:gd name="connsiteY4" fmla="*/ 185171 h 385010"/>
                    <a:gd name="connsiteX5" fmla="*/ 375834 w 385010"/>
                    <a:gd name="connsiteY5" fmla="*/ 200755 h 385010"/>
                    <a:gd name="connsiteX6" fmla="*/ 316286 w 385010"/>
                    <a:gd name="connsiteY6" fmla="*/ 200755 h 385010"/>
                    <a:gd name="connsiteX7" fmla="*/ 316286 w 385010"/>
                    <a:gd name="connsiteY7" fmla="*/ 246590 h 385010"/>
                    <a:gd name="connsiteX8" fmla="*/ 375834 w 385010"/>
                    <a:gd name="connsiteY8" fmla="*/ 246590 h 385010"/>
                    <a:gd name="connsiteX9" fmla="*/ 375834 w 385010"/>
                    <a:gd name="connsiteY9" fmla="*/ 375841 h 385010"/>
                    <a:gd name="connsiteX10" fmla="*/ 245701 w 385010"/>
                    <a:gd name="connsiteY10" fmla="*/ 375841 h 385010"/>
                    <a:gd name="connsiteX11" fmla="*/ 245701 w 385010"/>
                    <a:gd name="connsiteY11" fmla="*/ 245673 h 385010"/>
                    <a:gd name="connsiteX12" fmla="*/ 300693 w 385010"/>
                    <a:gd name="connsiteY12" fmla="*/ 245673 h 385010"/>
                    <a:gd name="connsiteX13" fmla="*/ 300693 w 385010"/>
                    <a:gd name="connsiteY13" fmla="*/ 199839 h 385010"/>
                    <a:gd name="connsiteX14" fmla="*/ 81558 w 385010"/>
                    <a:gd name="connsiteY14" fmla="*/ 199839 h 385010"/>
                    <a:gd name="connsiteX15" fmla="*/ 81558 w 385010"/>
                    <a:gd name="connsiteY15" fmla="*/ 245673 h 385010"/>
                    <a:gd name="connsiteX16" fmla="*/ 138411 w 385010"/>
                    <a:gd name="connsiteY16" fmla="*/ 245673 h 385010"/>
                    <a:gd name="connsiteX17" fmla="*/ 138411 w 385010"/>
                    <a:gd name="connsiteY17" fmla="*/ 375841 h 385010"/>
                    <a:gd name="connsiteX18" fmla="*/ 9176 w 385010"/>
                    <a:gd name="connsiteY18" fmla="*/ 375841 h 385010"/>
                    <a:gd name="connsiteX19" fmla="*/ 9176 w 385010"/>
                    <a:gd name="connsiteY19" fmla="*/ 245673 h 385010"/>
                    <a:gd name="connsiteX20" fmla="*/ 66030 w 385010"/>
                    <a:gd name="connsiteY20" fmla="*/ 245673 h 385010"/>
                    <a:gd name="connsiteX21" fmla="*/ 66030 w 385010"/>
                    <a:gd name="connsiteY21" fmla="*/ 199839 h 385010"/>
                    <a:gd name="connsiteX22" fmla="*/ 9176 w 385010"/>
                    <a:gd name="connsiteY22" fmla="*/ 199839 h 385010"/>
                    <a:gd name="connsiteX23" fmla="*/ 9176 w 385010"/>
                    <a:gd name="connsiteY23" fmla="*/ 184255 h 385010"/>
                    <a:gd name="connsiteX24" fmla="*/ 185190 w 385010"/>
                    <a:gd name="connsiteY24" fmla="*/ 184255 h 385010"/>
                    <a:gd name="connsiteX25" fmla="*/ 185190 w 385010"/>
                    <a:gd name="connsiteY25" fmla="*/ 138420 h 385010"/>
                    <a:gd name="connsiteX26" fmla="*/ 126476 w 385010"/>
                    <a:gd name="connsiteY26" fmla="*/ 138420 h 385010"/>
                    <a:gd name="connsiteX27" fmla="*/ 126476 w 385010"/>
                    <a:gd name="connsiteY27" fmla="*/ 9167 h 385010"/>
                    <a:gd name="connsiteX28" fmla="*/ 256674 w 385010"/>
                    <a:gd name="connsiteY28" fmla="*/ 9167 h 385010"/>
                    <a:gd name="connsiteX29" fmla="*/ 265850 w 385010"/>
                    <a:gd name="connsiteY29" fmla="*/ 0 h 385010"/>
                    <a:gd name="connsiteX30" fmla="*/ 256674 w 385010"/>
                    <a:gd name="connsiteY30" fmla="*/ 0 h 385010"/>
                    <a:gd name="connsiteX31" fmla="*/ 126476 w 385010"/>
                    <a:gd name="connsiteY31" fmla="*/ 0 h 385010"/>
                    <a:gd name="connsiteX32" fmla="*/ 117364 w 385010"/>
                    <a:gd name="connsiteY32" fmla="*/ 0 h 385010"/>
                    <a:gd name="connsiteX33" fmla="*/ 117364 w 385010"/>
                    <a:gd name="connsiteY33" fmla="*/ 9167 h 385010"/>
                    <a:gd name="connsiteX34" fmla="*/ 117364 w 385010"/>
                    <a:gd name="connsiteY34" fmla="*/ 139337 h 385010"/>
                    <a:gd name="connsiteX35" fmla="*/ 117364 w 385010"/>
                    <a:gd name="connsiteY35" fmla="*/ 148504 h 385010"/>
                    <a:gd name="connsiteX36" fmla="*/ 126476 w 385010"/>
                    <a:gd name="connsiteY36" fmla="*/ 148504 h 385010"/>
                    <a:gd name="connsiteX37" fmla="*/ 175116 w 385010"/>
                    <a:gd name="connsiteY37" fmla="*/ 148504 h 385010"/>
                    <a:gd name="connsiteX38" fmla="*/ 175116 w 385010"/>
                    <a:gd name="connsiteY38" fmla="*/ 176005 h 385010"/>
                    <a:gd name="connsiteX39" fmla="*/ 9176 w 385010"/>
                    <a:gd name="connsiteY39" fmla="*/ 176005 h 385010"/>
                    <a:gd name="connsiteX40" fmla="*/ 0 w 385010"/>
                    <a:gd name="connsiteY40" fmla="*/ 176005 h 385010"/>
                    <a:gd name="connsiteX41" fmla="*/ 0 w 385010"/>
                    <a:gd name="connsiteY41" fmla="*/ 185171 h 385010"/>
                    <a:gd name="connsiteX42" fmla="*/ 0 w 385010"/>
                    <a:gd name="connsiteY42" fmla="*/ 200755 h 385010"/>
                    <a:gd name="connsiteX43" fmla="*/ 0 w 385010"/>
                    <a:gd name="connsiteY43" fmla="*/ 209923 h 385010"/>
                    <a:gd name="connsiteX44" fmla="*/ 9176 w 385010"/>
                    <a:gd name="connsiteY44" fmla="*/ 209923 h 385010"/>
                    <a:gd name="connsiteX45" fmla="*/ 56853 w 385010"/>
                    <a:gd name="connsiteY45" fmla="*/ 209923 h 385010"/>
                    <a:gd name="connsiteX46" fmla="*/ 56853 w 385010"/>
                    <a:gd name="connsiteY46" fmla="*/ 237423 h 385010"/>
                    <a:gd name="connsiteX47" fmla="*/ 9176 w 385010"/>
                    <a:gd name="connsiteY47" fmla="*/ 237423 h 385010"/>
                    <a:gd name="connsiteX48" fmla="*/ 0 w 385010"/>
                    <a:gd name="connsiteY48" fmla="*/ 237423 h 385010"/>
                    <a:gd name="connsiteX49" fmla="*/ 0 w 385010"/>
                    <a:gd name="connsiteY49" fmla="*/ 246590 h 385010"/>
                    <a:gd name="connsiteX50" fmla="*/ 0 w 385010"/>
                    <a:gd name="connsiteY50" fmla="*/ 375841 h 385010"/>
                    <a:gd name="connsiteX51" fmla="*/ 0 w 385010"/>
                    <a:gd name="connsiteY51" fmla="*/ 385011 h 385010"/>
                    <a:gd name="connsiteX52" fmla="*/ 9176 w 385010"/>
                    <a:gd name="connsiteY52" fmla="*/ 385011 h 385010"/>
                    <a:gd name="connsiteX53" fmla="*/ 139309 w 385010"/>
                    <a:gd name="connsiteY53" fmla="*/ 385011 h 385010"/>
                    <a:gd name="connsiteX54" fmla="*/ 148486 w 385010"/>
                    <a:gd name="connsiteY54" fmla="*/ 385011 h 385010"/>
                    <a:gd name="connsiteX55" fmla="*/ 148486 w 385010"/>
                    <a:gd name="connsiteY55" fmla="*/ 375841 h 385010"/>
                    <a:gd name="connsiteX56" fmla="*/ 148486 w 385010"/>
                    <a:gd name="connsiteY56" fmla="*/ 245673 h 385010"/>
                    <a:gd name="connsiteX57" fmla="*/ 148486 w 385010"/>
                    <a:gd name="connsiteY57" fmla="*/ 236506 h 385010"/>
                    <a:gd name="connsiteX58" fmla="*/ 139309 w 385010"/>
                    <a:gd name="connsiteY58" fmla="*/ 236506 h 385010"/>
                    <a:gd name="connsiteX59" fmla="*/ 90734 w 385010"/>
                    <a:gd name="connsiteY59" fmla="*/ 236506 h 385010"/>
                    <a:gd name="connsiteX60" fmla="*/ 90734 w 385010"/>
                    <a:gd name="connsiteY60" fmla="*/ 209006 h 385010"/>
                    <a:gd name="connsiteX61" fmla="*/ 292415 w 385010"/>
                    <a:gd name="connsiteY61" fmla="*/ 209006 h 385010"/>
                    <a:gd name="connsiteX62" fmla="*/ 292415 w 385010"/>
                    <a:gd name="connsiteY62" fmla="*/ 236506 h 385010"/>
                    <a:gd name="connsiteX63" fmla="*/ 246600 w 385010"/>
                    <a:gd name="connsiteY63" fmla="*/ 236506 h 385010"/>
                    <a:gd name="connsiteX64" fmla="*/ 237423 w 385010"/>
                    <a:gd name="connsiteY64" fmla="*/ 236506 h 385010"/>
                    <a:gd name="connsiteX65" fmla="*/ 237423 w 385010"/>
                    <a:gd name="connsiteY65" fmla="*/ 245673 h 385010"/>
                    <a:gd name="connsiteX66" fmla="*/ 237423 w 385010"/>
                    <a:gd name="connsiteY66" fmla="*/ 375841 h 385010"/>
                    <a:gd name="connsiteX67" fmla="*/ 237423 w 385010"/>
                    <a:gd name="connsiteY67" fmla="*/ 385011 h 385010"/>
                    <a:gd name="connsiteX68" fmla="*/ 246600 w 385010"/>
                    <a:gd name="connsiteY68" fmla="*/ 385011 h 385010"/>
                    <a:gd name="connsiteX69" fmla="*/ 375834 w 385010"/>
                    <a:gd name="connsiteY69" fmla="*/ 385011 h 385010"/>
                    <a:gd name="connsiteX70" fmla="*/ 385011 w 385010"/>
                    <a:gd name="connsiteY70" fmla="*/ 385011 h 385010"/>
                    <a:gd name="connsiteX71" fmla="*/ 385011 w 385010"/>
                    <a:gd name="connsiteY71" fmla="*/ 375841 h 385010"/>
                    <a:gd name="connsiteX72" fmla="*/ 385011 w 385010"/>
                    <a:gd name="connsiteY72" fmla="*/ 245673 h 385010"/>
                    <a:gd name="connsiteX73" fmla="*/ 385011 w 385010"/>
                    <a:gd name="connsiteY73" fmla="*/ 236506 h 385010"/>
                    <a:gd name="connsiteX74" fmla="*/ 375834 w 385010"/>
                    <a:gd name="connsiteY74" fmla="*/ 236506 h 385010"/>
                    <a:gd name="connsiteX75" fmla="*/ 325398 w 385010"/>
                    <a:gd name="connsiteY75" fmla="*/ 236506 h 385010"/>
                    <a:gd name="connsiteX76" fmla="*/ 325398 w 385010"/>
                    <a:gd name="connsiteY76" fmla="*/ 209006 h 385010"/>
                    <a:gd name="connsiteX77" fmla="*/ 375834 w 385010"/>
                    <a:gd name="connsiteY77" fmla="*/ 209006 h 385010"/>
                    <a:gd name="connsiteX78" fmla="*/ 385011 w 385010"/>
                    <a:gd name="connsiteY78" fmla="*/ 209006 h 385010"/>
                    <a:gd name="connsiteX79" fmla="*/ 385011 w 385010"/>
                    <a:gd name="connsiteY79" fmla="*/ 199839 h 385010"/>
                    <a:gd name="connsiteX80" fmla="*/ 385011 w 385010"/>
                    <a:gd name="connsiteY80" fmla="*/ 184255 h 385010"/>
                    <a:gd name="connsiteX81" fmla="*/ 385011 w 385010"/>
                    <a:gd name="connsiteY81" fmla="*/ 175088 h 385010"/>
                    <a:gd name="connsiteX82" fmla="*/ 375834 w 385010"/>
                    <a:gd name="connsiteY82" fmla="*/ 175088 h 385010"/>
                    <a:gd name="connsiteX83" fmla="*/ 208996 w 385010"/>
                    <a:gd name="connsiteY83" fmla="*/ 175088 h 385010"/>
                    <a:gd name="connsiteX84" fmla="*/ 208996 w 385010"/>
                    <a:gd name="connsiteY84" fmla="*/ 147587 h 385010"/>
                    <a:gd name="connsiteX85" fmla="*/ 256674 w 385010"/>
                    <a:gd name="connsiteY85" fmla="*/ 147587 h 385010"/>
                    <a:gd name="connsiteX86" fmla="*/ 265850 w 385010"/>
                    <a:gd name="connsiteY86" fmla="*/ 147587 h 385010"/>
                    <a:gd name="connsiteX87" fmla="*/ 265850 w 385010"/>
                    <a:gd name="connsiteY87" fmla="*/ 138420 h 385010"/>
                    <a:gd name="connsiteX88" fmla="*/ 265850 w 385010"/>
                    <a:gd name="connsiteY88" fmla="*/ 9167 h 385010"/>
                    <a:gd name="connsiteX89" fmla="*/ 265850 w 385010"/>
                    <a:gd name="connsiteY89" fmla="*/ 0 h 385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385010" h="385010">
                      <a:moveTo>
                        <a:pt x="256674" y="9167"/>
                      </a:moveTo>
                      <a:lnTo>
                        <a:pt x="256674" y="139337"/>
                      </a:lnTo>
                      <a:lnTo>
                        <a:pt x="200783" y="139337"/>
                      </a:lnTo>
                      <a:lnTo>
                        <a:pt x="200783" y="185171"/>
                      </a:lnTo>
                      <a:lnTo>
                        <a:pt x="375834" y="185171"/>
                      </a:lnTo>
                      <a:lnTo>
                        <a:pt x="375834" y="200755"/>
                      </a:lnTo>
                      <a:lnTo>
                        <a:pt x="316286" y="200755"/>
                      </a:lnTo>
                      <a:lnTo>
                        <a:pt x="316286" y="246590"/>
                      </a:lnTo>
                      <a:lnTo>
                        <a:pt x="375834" y="246590"/>
                      </a:lnTo>
                      <a:lnTo>
                        <a:pt x="375834" y="375841"/>
                      </a:lnTo>
                      <a:lnTo>
                        <a:pt x="245701" y="375841"/>
                      </a:lnTo>
                      <a:lnTo>
                        <a:pt x="245701" y="245673"/>
                      </a:lnTo>
                      <a:lnTo>
                        <a:pt x="300693" y="245673"/>
                      </a:lnTo>
                      <a:lnTo>
                        <a:pt x="300693" y="199839"/>
                      </a:lnTo>
                      <a:lnTo>
                        <a:pt x="81558" y="199839"/>
                      </a:lnTo>
                      <a:lnTo>
                        <a:pt x="81558" y="245673"/>
                      </a:lnTo>
                      <a:lnTo>
                        <a:pt x="138411" y="245673"/>
                      </a:lnTo>
                      <a:lnTo>
                        <a:pt x="138411" y="375841"/>
                      </a:lnTo>
                      <a:lnTo>
                        <a:pt x="9176" y="375841"/>
                      </a:lnTo>
                      <a:lnTo>
                        <a:pt x="9176" y="245673"/>
                      </a:lnTo>
                      <a:lnTo>
                        <a:pt x="66030" y="245673"/>
                      </a:lnTo>
                      <a:lnTo>
                        <a:pt x="66030" y="199839"/>
                      </a:lnTo>
                      <a:lnTo>
                        <a:pt x="9176" y="199839"/>
                      </a:lnTo>
                      <a:lnTo>
                        <a:pt x="9176" y="184255"/>
                      </a:lnTo>
                      <a:lnTo>
                        <a:pt x="185190" y="184255"/>
                      </a:lnTo>
                      <a:lnTo>
                        <a:pt x="185190" y="138420"/>
                      </a:lnTo>
                      <a:lnTo>
                        <a:pt x="126476" y="138420"/>
                      </a:lnTo>
                      <a:lnTo>
                        <a:pt x="126476" y="9167"/>
                      </a:lnTo>
                      <a:lnTo>
                        <a:pt x="256674" y="9167"/>
                      </a:lnTo>
                      <a:close/>
                      <a:moveTo>
                        <a:pt x="265850" y="0"/>
                      </a:moveTo>
                      <a:lnTo>
                        <a:pt x="256674" y="0"/>
                      </a:lnTo>
                      <a:lnTo>
                        <a:pt x="126476" y="0"/>
                      </a:lnTo>
                      <a:lnTo>
                        <a:pt x="117364" y="0"/>
                      </a:lnTo>
                      <a:lnTo>
                        <a:pt x="117364" y="9167"/>
                      </a:lnTo>
                      <a:lnTo>
                        <a:pt x="117364" y="139337"/>
                      </a:lnTo>
                      <a:lnTo>
                        <a:pt x="117364" y="148504"/>
                      </a:lnTo>
                      <a:lnTo>
                        <a:pt x="126476" y="148504"/>
                      </a:lnTo>
                      <a:lnTo>
                        <a:pt x="175116" y="148504"/>
                      </a:lnTo>
                      <a:lnTo>
                        <a:pt x="175116" y="176005"/>
                      </a:lnTo>
                      <a:lnTo>
                        <a:pt x="9176" y="176005"/>
                      </a:lnTo>
                      <a:lnTo>
                        <a:pt x="0" y="176005"/>
                      </a:lnTo>
                      <a:lnTo>
                        <a:pt x="0" y="185171"/>
                      </a:lnTo>
                      <a:lnTo>
                        <a:pt x="0" y="200755"/>
                      </a:lnTo>
                      <a:lnTo>
                        <a:pt x="0" y="209923"/>
                      </a:lnTo>
                      <a:lnTo>
                        <a:pt x="9176" y="209923"/>
                      </a:lnTo>
                      <a:lnTo>
                        <a:pt x="56853" y="209923"/>
                      </a:lnTo>
                      <a:lnTo>
                        <a:pt x="56853" y="237423"/>
                      </a:lnTo>
                      <a:lnTo>
                        <a:pt x="9176" y="237423"/>
                      </a:lnTo>
                      <a:lnTo>
                        <a:pt x="0" y="237423"/>
                      </a:lnTo>
                      <a:lnTo>
                        <a:pt x="0" y="246590"/>
                      </a:lnTo>
                      <a:lnTo>
                        <a:pt x="0" y="375841"/>
                      </a:lnTo>
                      <a:lnTo>
                        <a:pt x="0" y="385011"/>
                      </a:lnTo>
                      <a:lnTo>
                        <a:pt x="9176" y="385011"/>
                      </a:lnTo>
                      <a:lnTo>
                        <a:pt x="139309" y="385011"/>
                      </a:lnTo>
                      <a:lnTo>
                        <a:pt x="148486" y="385011"/>
                      </a:lnTo>
                      <a:lnTo>
                        <a:pt x="148486" y="375841"/>
                      </a:lnTo>
                      <a:lnTo>
                        <a:pt x="148486" y="245673"/>
                      </a:lnTo>
                      <a:lnTo>
                        <a:pt x="148486" y="236506"/>
                      </a:lnTo>
                      <a:lnTo>
                        <a:pt x="139309" y="236506"/>
                      </a:lnTo>
                      <a:lnTo>
                        <a:pt x="90734" y="236506"/>
                      </a:lnTo>
                      <a:lnTo>
                        <a:pt x="90734" y="209006"/>
                      </a:lnTo>
                      <a:lnTo>
                        <a:pt x="292415" y="209006"/>
                      </a:lnTo>
                      <a:lnTo>
                        <a:pt x="292415" y="236506"/>
                      </a:lnTo>
                      <a:lnTo>
                        <a:pt x="246600" y="236506"/>
                      </a:lnTo>
                      <a:lnTo>
                        <a:pt x="237423" y="236506"/>
                      </a:lnTo>
                      <a:lnTo>
                        <a:pt x="237423" y="245673"/>
                      </a:lnTo>
                      <a:lnTo>
                        <a:pt x="237423" y="375841"/>
                      </a:lnTo>
                      <a:lnTo>
                        <a:pt x="237423" y="385011"/>
                      </a:lnTo>
                      <a:lnTo>
                        <a:pt x="246600" y="385011"/>
                      </a:lnTo>
                      <a:lnTo>
                        <a:pt x="375834" y="385011"/>
                      </a:lnTo>
                      <a:lnTo>
                        <a:pt x="385011" y="385011"/>
                      </a:lnTo>
                      <a:lnTo>
                        <a:pt x="385011" y="375841"/>
                      </a:lnTo>
                      <a:lnTo>
                        <a:pt x="385011" y="245673"/>
                      </a:lnTo>
                      <a:lnTo>
                        <a:pt x="385011" y="236506"/>
                      </a:lnTo>
                      <a:lnTo>
                        <a:pt x="375834" y="236506"/>
                      </a:lnTo>
                      <a:lnTo>
                        <a:pt x="325398" y="236506"/>
                      </a:lnTo>
                      <a:lnTo>
                        <a:pt x="325398" y="209006"/>
                      </a:lnTo>
                      <a:lnTo>
                        <a:pt x="375834" y="209006"/>
                      </a:lnTo>
                      <a:lnTo>
                        <a:pt x="385011" y="209006"/>
                      </a:lnTo>
                      <a:lnTo>
                        <a:pt x="385011" y="199839"/>
                      </a:lnTo>
                      <a:lnTo>
                        <a:pt x="385011" y="184255"/>
                      </a:lnTo>
                      <a:lnTo>
                        <a:pt x="385011" y="175088"/>
                      </a:lnTo>
                      <a:lnTo>
                        <a:pt x="375834" y="175088"/>
                      </a:lnTo>
                      <a:lnTo>
                        <a:pt x="208996" y="175088"/>
                      </a:lnTo>
                      <a:lnTo>
                        <a:pt x="208996" y="147587"/>
                      </a:lnTo>
                      <a:lnTo>
                        <a:pt x="256674" y="147587"/>
                      </a:lnTo>
                      <a:lnTo>
                        <a:pt x="265850" y="147587"/>
                      </a:lnTo>
                      <a:lnTo>
                        <a:pt x="265850" y="138420"/>
                      </a:lnTo>
                      <a:lnTo>
                        <a:pt x="265850" y="9167"/>
                      </a:lnTo>
                      <a:lnTo>
                        <a:pt x="26585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17" cap="flat">
                  <a:solidFill>
                    <a:schemeClr val="tx2">
                      <a:lumMod val="90000"/>
                      <a:lumOff val="1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810"/>
                </a:p>
              </p:txBody>
            </p:sp>
          </p:grpSp>
          <p:sp>
            <p:nvSpPr>
              <p:cNvPr id="424" name="Freeform: Shape 423">
                <a:extLst>
                  <a:ext uri="{FF2B5EF4-FFF2-40B4-BE49-F238E27FC236}">
                    <a16:creationId xmlns:a16="http://schemas.microsoft.com/office/drawing/2014/main" id="{15B1AA80-E2D1-A846-B913-168308177C2D}"/>
                  </a:ext>
                </a:extLst>
              </p:cNvPr>
              <p:cNvSpPr/>
              <p:nvPr/>
            </p:nvSpPr>
            <p:spPr>
              <a:xfrm>
                <a:off x="7492125" y="1809197"/>
                <a:ext cx="366657" cy="366679"/>
              </a:xfrm>
              <a:custGeom>
                <a:avLst/>
                <a:gdLst>
                  <a:gd name="connsiteX0" fmla="*/ 366658 w 366657"/>
                  <a:gd name="connsiteY0" fmla="*/ 190672 h 366679"/>
                  <a:gd name="connsiteX1" fmla="*/ 366658 w 366657"/>
                  <a:gd name="connsiteY1" fmla="*/ 175088 h 366679"/>
                  <a:gd name="connsiteX2" fmla="*/ 190644 w 366657"/>
                  <a:gd name="connsiteY2" fmla="*/ 175088 h 366679"/>
                  <a:gd name="connsiteX3" fmla="*/ 190644 w 366657"/>
                  <a:gd name="connsiteY3" fmla="*/ 129254 h 366679"/>
                  <a:gd name="connsiteX4" fmla="*/ 247497 w 366657"/>
                  <a:gd name="connsiteY4" fmla="*/ 129254 h 366679"/>
                  <a:gd name="connsiteX5" fmla="*/ 247497 w 366657"/>
                  <a:gd name="connsiteY5" fmla="*/ 0 h 366679"/>
                  <a:gd name="connsiteX6" fmla="*/ 117299 w 366657"/>
                  <a:gd name="connsiteY6" fmla="*/ 0 h 366679"/>
                  <a:gd name="connsiteX7" fmla="*/ 117299 w 366657"/>
                  <a:gd name="connsiteY7" fmla="*/ 130170 h 366679"/>
                  <a:gd name="connsiteX8" fmla="*/ 175051 w 366657"/>
                  <a:gd name="connsiteY8" fmla="*/ 130170 h 366679"/>
                  <a:gd name="connsiteX9" fmla="*/ 175051 w 366657"/>
                  <a:gd name="connsiteY9" fmla="*/ 176005 h 366679"/>
                  <a:gd name="connsiteX10" fmla="*/ 0 w 366657"/>
                  <a:gd name="connsiteY10" fmla="*/ 176005 h 366679"/>
                  <a:gd name="connsiteX11" fmla="*/ 0 w 366657"/>
                  <a:gd name="connsiteY11" fmla="*/ 191589 h 366679"/>
                  <a:gd name="connsiteX12" fmla="*/ 56853 w 366657"/>
                  <a:gd name="connsiteY12" fmla="*/ 191589 h 366679"/>
                  <a:gd name="connsiteX13" fmla="*/ 56853 w 366657"/>
                  <a:gd name="connsiteY13" fmla="*/ 237423 h 366679"/>
                  <a:gd name="connsiteX14" fmla="*/ 0 w 366657"/>
                  <a:gd name="connsiteY14" fmla="*/ 237423 h 366679"/>
                  <a:gd name="connsiteX15" fmla="*/ 0 w 366657"/>
                  <a:gd name="connsiteY15" fmla="*/ 366680 h 366679"/>
                  <a:gd name="connsiteX16" fmla="*/ 130133 w 366657"/>
                  <a:gd name="connsiteY16" fmla="*/ 366680 h 366679"/>
                  <a:gd name="connsiteX17" fmla="*/ 130133 w 366657"/>
                  <a:gd name="connsiteY17" fmla="*/ 236507 h 366679"/>
                  <a:gd name="connsiteX18" fmla="*/ 72381 w 366657"/>
                  <a:gd name="connsiteY18" fmla="*/ 236507 h 366679"/>
                  <a:gd name="connsiteX19" fmla="*/ 72381 w 366657"/>
                  <a:gd name="connsiteY19" fmla="*/ 190672 h 366679"/>
                  <a:gd name="connsiteX20" fmla="*/ 292415 w 366657"/>
                  <a:gd name="connsiteY20" fmla="*/ 190672 h 366679"/>
                  <a:gd name="connsiteX21" fmla="*/ 292415 w 366657"/>
                  <a:gd name="connsiteY21" fmla="*/ 236507 h 366679"/>
                  <a:gd name="connsiteX22" fmla="*/ 237423 w 366657"/>
                  <a:gd name="connsiteY22" fmla="*/ 236507 h 366679"/>
                  <a:gd name="connsiteX23" fmla="*/ 237423 w 366657"/>
                  <a:gd name="connsiteY23" fmla="*/ 366680 h 366679"/>
                  <a:gd name="connsiteX24" fmla="*/ 366658 w 366657"/>
                  <a:gd name="connsiteY24" fmla="*/ 366680 h 366679"/>
                  <a:gd name="connsiteX25" fmla="*/ 366658 w 366657"/>
                  <a:gd name="connsiteY25" fmla="*/ 236507 h 366679"/>
                  <a:gd name="connsiteX26" fmla="*/ 307110 w 366657"/>
                  <a:gd name="connsiteY26" fmla="*/ 236507 h 366679"/>
                  <a:gd name="connsiteX27" fmla="*/ 307110 w 366657"/>
                  <a:gd name="connsiteY27" fmla="*/ 190672 h 366679"/>
                  <a:gd name="connsiteX28" fmla="*/ 366658 w 366657"/>
                  <a:gd name="connsiteY28" fmla="*/ 190672 h 366679"/>
                  <a:gd name="connsiteX29" fmla="*/ 114605 w 366657"/>
                  <a:gd name="connsiteY29" fmla="*/ 252090 h 366679"/>
                  <a:gd name="connsiteX30" fmla="*/ 114605 w 366657"/>
                  <a:gd name="connsiteY30" fmla="*/ 351093 h 366679"/>
                  <a:gd name="connsiteX31" fmla="*/ 15592 w 366657"/>
                  <a:gd name="connsiteY31" fmla="*/ 351093 h 366679"/>
                  <a:gd name="connsiteX32" fmla="*/ 15592 w 366657"/>
                  <a:gd name="connsiteY32" fmla="*/ 252090 h 366679"/>
                  <a:gd name="connsiteX33" fmla="*/ 114605 w 366657"/>
                  <a:gd name="connsiteY33" fmla="*/ 252090 h 366679"/>
                  <a:gd name="connsiteX34" fmla="*/ 132893 w 366657"/>
                  <a:gd name="connsiteY34" fmla="*/ 114587 h 366679"/>
                  <a:gd name="connsiteX35" fmla="*/ 132893 w 366657"/>
                  <a:gd name="connsiteY35" fmla="*/ 15584 h 366679"/>
                  <a:gd name="connsiteX36" fmla="*/ 231904 w 366657"/>
                  <a:gd name="connsiteY36" fmla="*/ 15584 h 366679"/>
                  <a:gd name="connsiteX37" fmla="*/ 231904 w 366657"/>
                  <a:gd name="connsiteY37" fmla="*/ 114587 h 366679"/>
                  <a:gd name="connsiteX38" fmla="*/ 132893 w 366657"/>
                  <a:gd name="connsiteY38" fmla="*/ 114587 h 366679"/>
                  <a:gd name="connsiteX39" fmla="*/ 351065 w 366657"/>
                  <a:gd name="connsiteY39" fmla="*/ 252090 h 366679"/>
                  <a:gd name="connsiteX40" fmla="*/ 351065 w 366657"/>
                  <a:gd name="connsiteY40" fmla="*/ 351093 h 366679"/>
                  <a:gd name="connsiteX41" fmla="*/ 252053 w 366657"/>
                  <a:gd name="connsiteY41" fmla="*/ 351093 h 366679"/>
                  <a:gd name="connsiteX42" fmla="*/ 252053 w 366657"/>
                  <a:gd name="connsiteY42" fmla="*/ 252090 h 366679"/>
                  <a:gd name="connsiteX43" fmla="*/ 351065 w 366657"/>
                  <a:gd name="connsiteY43" fmla="*/ 252090 h 366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66657" h="366679">
                    <a:moveTo>
                      <a:pt x="366658" y="190672"/>
                    </a:moveTo>
                    <a:lnTo>
                      <a:pt x="366658" y="175088"/>
                    </a:lnTo>
                    <a:lnTo>
                      <a:pt x="190644" y="175088"/>
                    </a:lnTo>
                    <a:lnTo>
                      <a:pt x="190644" y="129254"/>
                    </a:lnTo>
                    <a:lnTo>
                      <a:pt x="247497" y="129254"/>
                    </a:lnTo>
                    <a:lnTo>
                      <a:pt x="247497" y="0"/>
                    </a:lnTo>
                    <a:lnTo>
                      <a:pt x="117299" y="0"/>
                    </a:lnTo>
                    <a:lnTo>
                      <a:pt x="117299" y="130170"/>
                    </a:lnTo>
                    <a:lnTo>
                      <a:pt x="175051" y="130170"/>
                    </a:lnTo>
                    <a:lnTo>
                      <a:pt x="175051" y="176005"/>
                    </a:lnTo>
                    <a:lnTo>
                      <a:pt x="0" y="176005"/>
                    </a:lnTo>
                    <a:lnTo>
                      <a:pt x="0" y="191589"/>
                    </a:lnTo>
                    <a:lnTo>
                      <a:pt x="56853" y="191589"/>
                    </a:lnTo>
                    <a:lnTo>
                      <a:pt x="56853" y="237423"/>
                    </a:lnTo>
                    <a:lnTo>
                      <a:pt x="0" y="237423"/>
                    </a:lnTo>
                    <a:lnTo>
                      <a:pt x="0" y="366680"/>
                    </a:lnTo>
                    <a:lnTo>
                      <a:pt x="130133" y="366680"/>
                    </a:lnTo>
                    <a:lnTo>
                      <a:pt x="130133" y="236507"/>
                    </a:lnTo>
                    <a:lnTo>
                      <a:pt x="72381" y="236507"/>
                    </a:lnTo>
                    <a:lnTo>
                      <a:pt x="72381" y="190672"/>
                    </a:lnTo>
                    <a:lnTo>
                      <a:pt x="292415" y="190672"/>
                    </a:lnTo>
                    <a:lnTo>
                      <a:pt x="292415" y="236507"/>
                    </a:lnTo>
                    <a:lnTo>
                      <a:pt x="237423" y="236507"/>
                    </a:lnTo>
                    <a:lnTo>
                      <a:pt x="237423" y="366680"/>
                    </a:lnTo>
                    <a:lnTo>
                      <a:pt x="366658" y="366680"/>
                    </a:lnTo>
                    <a:lnTo>
                      <a:pt x="366658" y="236507"/>
                    </a:lnTo>
                    <a:lnTo>
                      <a:pt x="307110" y="236507"/>
                    </a:lnTo>
                    <a:lnTo>
                      <a:pt x="307110" y="190672"/>
                    </a:lnTo>
                    <a:lnTo>
                      <a:pt x="366658" y="190672"/>
                    </a:lnTo>
                    <a:close/>
                    <a:moveTo>
                      <a:pt x="114605" y="252090"/>
                    </a:moveTo>
                    <a:lnTo>
                      <a:pt x="114605" y="351093"/>
                    </a:lnTo>
                    <a:lnTo>
                      <a:pt x="15592" y="351093"/>
                    </a:lnTo>
                    <a:lnTo>
                      <a:pt x="15592" y="252090"/>
                    </a:lnTo>
                    <a:lnTo>
                      <a:pt x="114605" y="252090"/>
                    </a:lnTo>
                    <a:close/>
                    <a:moveTo>
                      <a:pt x="132893" y="114587"/>
                    </a:moveTo>
                    <a:lnTo>
                      <a:pt x="132893" y="15584"/>
                    </a:lnTo>
                    <a:lnTo>
                      <a:pt x="231904" y="15584"/>
                    </a:lnTo>
                    <a:lnTo>
                      <a:pt x="231904" y="114587"/>
                    </a:lnTo>
                    <a:lnTo>
                      <a:pt x="132893" y="114587"/>
                    </a:lnTo>
                    <a:close/>
                    <a:moveTo>
                      <a:pt x="351065" y="252090"/>
                    </a:moveTo>
                    <a:lnTo>
                      <a:pt x="351065" y="351093"/>
                    </a:lnTo>
                    <a:lnTo>
                      <a:pt x="252053" y="351093"/>
                    </a:lnTo>
                    <a:lnTo>
                      <a:pt x="252053" y="252090"/>
                    </a:lnTo>
                    <a:lnTo>
                      <a:pt x="351065" y="252090"/>
                    </a:lnTo>
                    <a:close/>
                  </a:path>
                </a:pathLst>
              </a:custGeom>
              <a:solidFill>
                <a:srgbClr val="2D5967"/>
              </a:solidFill>
              <a:ln w="6417" cap="flat">
                <a:solidFill>
                  <a:schemeClr val="tx2">
                    <a:lumMod val="90000"/>
                    <a:lumOff val="1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810"/>
              </a:p>
            </p:txBody>
          </p:sp>
        </p:grpSp>
        <p:sp>
          <p:nvSpPr>
            <p:cNvPr id="427" name="TextBox 426">
              <a:extLst>
                <a:ext uri="{FF2B5EF4-FFF2-40B4-BE49-F238E27FC236}">
                  <a16:creationId xmlns:a16="http://schemas.microsoft.com/office/drawing/2014/main" id="{80067681-A0AD-A2EF-E14B-745E63F5E4A3}"/>
                </a:ext>
              </a:extLst>
            </p:cNvPr>
            <p:cNvSpPr txBox="1"/>
            <p:nvPr/>
          </p:nvSpPr>
          <p:spPr>
            <a:xfrm>
              <a:off x="6569146" y="5373434"/>
              <a:ext cx="20262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10 Gbps</a:t>
              </a:r>
            </a:p>
          </p:txBody>
        </p: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id="{CF7A2624-A8E8-BCA3-D48C-15FECA87C1AE}"/>
              </a:ext>
            </a:extLst>
          </p:cNvPr>
          <p:cNvGrpSpPr/>
          <p:nvPr/>
        </p:nvGrpSpPr>
        <p:grpSpPr>
          <a:xfrm>
            <a:off x="2396797" y="3550318"/>
            <a:ext cx="3103784" cy="1135589"/>
            <a:chOff x="768022" y="3614088"/>
            <a:chExt cx="3103784" cy="1135589"/>
          </a:xfrm>
        </p:grpSpPr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37071B2B-ACFD-A69A-BFEA-AF492A840297}"/>
                </a:ext>
              </a:extLst>
            </p:cNvPr>
            <p:cNvSpPr txBox="1"/>
            <p:nvPr/>
          </p:nvSpPr>
          <p:spPr>
            <a:xfrm>
              <a:off x="2020146" y="3884880"/>
              <a:ext cx="18516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x 16</a:t>
              </a:r>
            </a:p>
          </p:txBody>
        </p:sp>
        <p:grpSp>
          <p:nvGrpSpPr>
            <p:cNvPr id="429" name="Graphic 3">
              <a:extLst>
                <a:ext uri="{FF2B5EF4-FFF2-40B4-BE49-F238E27FC236}">
                  <a16:creationId xmlns:a16="http://schemas.microsoft.com/office/drawing/2014/main" id="{13113AE6-A071-33AE-6369-29CD1C8E4474}"/>
                </a:ext>
              </a:extLst>
            </p:cNvPr>
            <p:cNvGrpSpPr/>
            <p:nvPr/>
          </p:nvGrpSpPr>
          <p:grpSpPr>
            <a:xfrm>
              <a:off x="768022" y="3614088"/>
              <a:ext cx="1016901" cy="1135589"/>
              <a:chOff x="1636480" y="1497188"/>
              <a:chExt cx="344770" cy="385010"/>
            </a:xfrm>
          </p:grpSpPr>
          <p:sp>
            <p:nvSpPr>
              <p:cNvPr id="431" name="Freeform: Shape 430">
                <a:extLst>
                  <a:ext uri="{FF2B5EF4-FFF2-40B4-BE49-F238E27FC236}">
                    <a16:creationId xmlns:a16="http://schemas.microsoft.com/office/drawing/2014/main" id="{B25A9D9C-AAB5-8991-5BAC-F6629B9CB53F}"/>
                  </a:ext>
                </a:extLst>
              </p:cNvPr>
              <p:cNvSpPr/>
              <p:nvPr/>
            </p:nvSpPr>
            <p:spPr>
              <a:xfrm>
                <a:off x="1641056" y="1501772"/>
                <a:ext cx="335600" cy="375844"/>
              </a:xfrm>
              <a:custGeom>
                <a:avLst/>
                <a:gdLst>
                  <a:gd name="connsiteX0" fmla="*/ 167756 w 335600"/>
                  <a:gd name="connsiteY0" fmla="*/ 375845 h 375844"/>
                  <a:gd name="connsiteX1" fmla="*/ 0 w 335600"/>
                  <a:gd name="connsiteY1" fmla="*/ 325428 h 375844"/>
                  <a:gd name="connsiteX2" fmla="*/ 0 w 335600"/>
                  <a:gd name="connsiteY2" fmla="*/ 51885 h 375844"/>
                  <a:gd name="connsiteX3" fmla="*/ 167756 w 335600"/>
                  <a:gd name="connsiteY3" fmla="*/ 0 h 375844"/>
                  <a:gd name="connsiteX4" fmla="*/ 335601 w 335600"/>
                  <a:gd name="connsiteY4" fmla="*/ 51885 h 375844"/>
                  <a:gd name="connsiteX5" fmla="*/ 335601 w 335600"/>
                  <a:gd name="connsiteY5" fmla="*/ 325428 h 375844"/>
                  <a:gd name="connsiteX6" fmla="*/ 167756 w 335600"/>
                  <a:gd name="connsiteY6" fmla="*/ 375845 h 3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5600" h="375844">
                    <a:moveTo>
                      <a:pt x="167756" y="375845"/>
                    </a:moveTo>
                    <a:cubicBezTo>
                      <a:pt x="150616" y="375845"/>
                      <a:pt x="0" y="374465"/>
                      <a:pt x="0" y="325428"/>
                    </a:cubicBezTo>
                    <a:lnTo>
                      <a:pt x="0" y="51885"/>
                    </a:lnTo>
                    <a:cubicBezTo>
                      <a:pt x="0" y="1466"/>
                      <a:pt x="150616" y="0"/>
                      <a:pt x="167756" y="0"/>
                    </a:cubicBezTo>
                    <a:cubicBezTo>
                      <a:pt x="184901" y="0"/>
                      <a:pt x="335601" y="1466"/>
                      <a:pt x="335601" y="51885"/>
                    </a:cubicBezTo>
                    <a:lnTo>
                      <a:pt x="335601" y="325428"/>
                    </a:lnTo>
                    <a:cubicBezTo>
                      <a:pt x="335601" y="374465"/>
                      <a:pt x="184991" y="375845"/>
                      <a:pt x="167756" y="37584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810"/>
              </a:p>
            </p:txBody>
          </p:sp>
          <p:sp>
            <p:nvSpPr>
              <p:cNvPr id="432" name="Freeform: Shape 431">
                <a:extLst>
                  <a:ext uri="{FF2B5EF4-FFF2-40B4-BE49-F238E27FC236}">
                    <a16:creationId xmlns:a16="http://schemas.microsoft.com/office/drawing/2014/main" id="{F65D332A-B404-D77A-8051-1B9B81603B3E}"/>
                  </a:ext>
                </a:extLst>
              </p:cNvPr>
              <p:cNvSpPr/>
              <p:nvPr/>
            </p:nvSpPr>
            <p:spPr>
              <a:xfrm>
                <a:off x="1636480" y="1497188"/>
                <a:ext cx="344770" cy="385010"/>
              </a:xfrm>
              <a:custGeom>
                <a:avLst/>
                <a:gdLst>
                  <a:gd name="connsiteX0" fmla="*/ 172337 w 344770"/>
                  <a:gd name="connsiteY0" fmla="*/ 9167 h 385010"/>
                  <a:gd name="connsiteX1" fmla="*/ 335601 w 344770"/>
                  <a:gd name="connsiteY1" fmla="*/ 56468 h 385010"/>
                  <a:gd name="connsiteX2" fmla="*/ 335601 w 344770"/>
                  <a:gd name="connsiteY2" fmla="*/ 330012 h 385010"/>
                  <a:gd name="connsiteX3" fmla="*/ 172337 w 344770"/>
                  <a:gd name="connsiteY3" fmla="*/ 375841 h 385010"/>
                  <a:gd name="connsiteX4" fmla="*/ 9170 w 344770"/>
                  <a:gd name="connsiteY4" fmla="*/ 330012 h 385010"/>
                  <a:gd name="connsiteX5" fmla="*/ 9170 w 344770"/>
                  <a:gd name="connsiteY5" fmla="*/ 56468 h 385010"/>
                  <a:gd name="connsiteX6" fmla="*/ 172337 w 344770"/>
                  <a:gd name="connsiteY6" fmla="*/ 9167 h 385010"/>
                  <a:gd name="connsiteX7" fmla="*/ 172337 w 344770"/>
                  <a:gd name="connsiteY7" fmla="*/ 0 h 385010"/>
                  <a:gd name="connsiteX8" fmla="*/ 0 w 344770"/>
                  <a:gd name="connsiteY8" fmla="*/ 56468 h 385010"/>
                  <a:gd name="connsiteX9" fmla="*/ 0 w 344770"/>
                  <a:gd name="connsiteY9" fmla="*/ 330012 h 385010"/>
                  <a:gd name="connsiteX10" fmla="*/ 172337 w 344770"/>
                  <a:gd name="connsiteY10" fmla="*/ 385011 h 385010"/>
                  <a:gd name="connsiteX11" fmla="*/ 344771 w 344770"/>
                  <a:gd name="connsiteY11" fmla="*/ 330012 h 385010"/>
                  <a:gd name="connsiteX12" fmla="*/ 344771 w 344770"/>
                  <a:gd name="connsiteY12" fmla="*/ 56468 h 385010"/>
                  <a:gd name="connsiteX13" fmla="*/ 172337 w 344770"/>
                  <a:gd name="connsiteY13" fmla="*/ 0 h 385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4770" h="385010">
                    <a:moveTo>
                      <a:pt x="172337" y="9167"/>
                    </a:moveTo>
                    <a:cubicBezTo>
                      <a:pt x="229178" y="9167"/>
                      <a:pt x="335601" y="19067"/>
                      <a:pt x="335601" y="56468"/>
                    </a:cubicBezTo>
                    <a:lnTo>
                      <a:pt x="335601" y="330012"/>
                    </a:lnTo>
                    <a:cubicBezTo>
                      <a:pt x="335601" y="366678"/>
                      <a:pt x="228805" y="375841"/>
                      <a:pt x="172337" y="375841"/>
                    </a:cubicBezTo>
                    <a:cubicBezTo>
                      <a:pt x="115869" y="375841"/>
                      <a:pt x="9170" y="366678"/>
                      <a:pt x="9170" y="330012"/>
                    </a:cubicBezTo>
                    <a:lnTo>
                      <a:pt x="9170" y="56468"/>
                    </a:lnTo>
                    <a:cubicBezTo>
                      <a:pt x="9170" y="19067"/>
                      <a:pt x="115965" y="9167"/>
                      <a:pt x="172337" y="9167"/>
                    </a:cubicBezTo>
                    <a:close/>
                    <a:moveTo>
                      <a:pt x="172337" y="0"/>
                    </a:moveTo>
                    <a:cubicBezTo>
                      <a:pt x="143557" y="0"/>
                      <a:pt x="0" y="2750"/>
                      <a:pt x="0" y="56468"/>
                    </a:cubicBezTo>
                    <a:lnTo>
                      <a:pt x="0" y="330012"/>
                    </a:lnTo>
                    <a:cubicBezTo>
                      <a:pt x="0" y="382534"/>
                      <a:pt x="143557" y="385011"/>
                      <a:pt x="172337" y="385011"/>
                    </a:cubicBezTo>
                    <a:cubicBezTo>
                      <a:pt x="201123" y="385011"/>
                      <a:pt x="344771" y="382354"/>
                      <a:pt x="344771" y="330012"/>
                    </a:cubicBezTo>
                    <a:lnTo>
                      <a:pt x="344771" y="56468"/>
                    </a:lnTo>
                    <a:cubicBezTo>
                      <a:pt x="344771" y="2750"/>
                      <a:pt x="201675" y="0"/>
                      <a:pt x="172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810"/>
              </a:p>
            </p:txBody>
          </p:sp>
          <p:sp>
            <p:nvSpPr>
              <p:cNvPr id="433" name="Freeform: Shape 432">
                <a:extLst>
                  <a:ext uri="{FF2B5EF4-FFF2-40B4-BE49-F238E27FC236}">
                    <a16:creationId xmlns:a16="http://schemas.microsoft.com/office/drawing/2014/main" id="{0FC0BE1F-99F5-F056-E955-29D123A6B0DE}"/>
                  </a:ext>
                </a:extLst>
              </p:cNvPr>
              <p:cNvSpPr/>
              <p:nvPr/>
            </p:nvSpPr>
            <p:spPr>
              <a:xfrm>
                <a:off x="1645650" y="1506359"/>
                <a:ext cx="326437" cy="366676"/>
              </a:xfrm>
              <a:custGeom>
                <a:avLst/>
                <a:gdLst>
                  <a:gd name="connsiteX0" fmla="*/ 326438 w 326437"/>
                  <a:gd name="connsiteY0" fmla="*/ 47301 h 366676"/>
                  <a:gd name="connsiteX1" fmla="*/ 163174 w 326437"/>
                  <a:gd name="connsiteY1" fmla="*/ 0 h 366676"/>
                  <a:gd name="connsiteX2" fmla="*/ 0 w 326437"/>
                  <a:gd name="connsiteY2" fmla="*/ 47301 h 366676"/>
                  <a:gd name="connsiteX3" fmla="*/ 0 w 326437"/>
                  <a:gd name="connsiteY3" fmla="*/ 320841 h 366676"/>
                  <a:gd name="connsiteX4" fmla="*/ 163174 w 326437"/>
                  <a:gd name="connsiteY4" fmla="*/ 366676 h 366676"/>
                  <a:gd name="connsiteX5" fmla="*/ 326438 w 326437"/>
                  <a:gd name="connsiteY5" fmla="*/ 320841 h 366676"/>
                  <a:gd name="connsiteX6" fmla="*/ 326438 w 326437"/>
                  <a:gd name="connsiteY6" fmla="*/ 47301 h 366676"/>
                  <a:gd name="connsiteX7" fmla="*/ 308105 w 326437"/>
                  <a:gd name="connsiteY7" fmla="*/ 230640 h 366676"/>
                  <a:gd name="connsiteX8" fmla="*/ 269783 w 326437"/>
                  <a:gd name="connsiteY8" fmla="*/ 248148 h 366676"/>
                  <a:gd name="connsiteX9" fmla="*/ 163174 w 326437"/>
                  <a:gd name="connsiteY9" fmla="*/ 258599 h 366676"/>
                  <a:gd name="connsiteX10" fmla="*/ 56199 w 326437"/>
                  <a:gd name="connsiteY10" fmla="*/ 247965 h 366676"/>
                  <a:gd name="connsiteX11" fmla="*/ 18339 w 326437"/>
                  <a:gd name="connsiteY11" fmla="*/ 230456 h 366676"/>
                  <a:gd name="connsiteX12" fmla="*/ 18339 w 326437"/>
                  <a:gd name="connsiteY12" fmla="*/ 163171 h 366676"/>
                  <a:gd name="connsiteX13" fmla="*/ 163629 w 326437"/>
                  <a:gd name="connsiteY13" fmla="*/ 186455 h 366676"/>
                  <a:gd name="connsiteX14" fmla="*/ 309022 w 326437"/>
                  <a:gd name="connsiteY14" fmla="*/ 163171 h 366676"/>
                  <a:gd name="connsiteX15" fmla="*/ 308105 w 326437"/>
                  <a:gd name="connsiteY15" fmla="*/ 230640 h 366676"/>
                  <a:gd name="connsiteX16" fmla="*/ 308105 w 326437"/>
                  <a:gd name="connsiteY16" fmla="*/ 140621 h 366676"/>
                  <a:gd name="connsiteX17" fmla="*/ 269783 w 326437"/>
                  <a:gd name="connsiteY17" fmla="*/ 158130 h 366676"/>
                  <a:gd name="connsiteX18" fmla="*/ 163174 w 326437"/>
                  <a:gd name="connsiteY18" fmla="*/ 168579 h 366676"/>
                  <a:gd name="connsiteX19" fmla="*/ 56199 w 326437"/>
                  <a:gd name="connsiteY19" fmla="*/ 157946 h 366676"/>
                  <a:gd name="connsiteX20" fmla="*/ 18339 w 326437"/>
                  <a:gd name="connsiteY20" fmla="*/ 140437 h 366676"/>
                  <a:gd name="connsiteX21" fmla="*/ 18339 w 326437"/>
                  <a:gd name="connsiteY21" fmla="*/ 70585 h 366676"/>
                  <a:gd name="connsiteX22" fmla="*/ 163629 w 326437"/>
                  <a:gd name="connsiteY22" fmla="*/ 94511 h 366676"/>
                  <a:gd name="connsiteX23" fmla="*/ 309022 w 326437"/>
                  <a:gd name="connsiteY23" fmla="*/ 70585 h 366676"/>
                  <a:gd name="connsiteX24" fmla="*/ 308105 w 326437"/>
                  <a:gd name="connsiteY24" fmla="*/ 140621 h 366676"/>
                  <a:gd name="connsiteX25" fmla="*/ 56289 w 326437"/>
                  <a:gd name="connsiteY25" fmla="*/ 28876 h 366676"/>
                  <a:gd name="connsiteX26" fmla="*/ 163174 w 326437"/>
                  <a:gd name="connsiteY26" fmla="*/ 18334 h 366676"/>
                  <a:gd name="connsiteX27" fmla="*/ 270149 w 326437"/>
                  <a:gd name="connsiteY27" fmla="*/ 29334 h 366676"/>
                  <a:gd name="connsiteX28" fmla="*/ 308560 w 326437"/>
                  <a:gd name="connsiteY28" fmla="*/ 47301 h 366676"/>
                  <a:gd name="connsiteX29" fmla="*/ 270149 w 326437"/>
                  <a:gd name="connsiteY29" fmla="*/ 65635 h 366676"/>
                  <a:gd name="connsiteX30" fmla="*/ 163174 w 326437"/>
                  <a:gd name="connsiteY30" fmla="*/ 76636 h 366676"/>
                  <a:gd name="connsiteX31" fmla="*/ 56289 w 326437"/>
                  <a:gd name="connsiteY31" fmla="*/ 65727 h 366676"/>
                  <a:gd name="connsiteX32" fmla="*/ 18339 w 326437"/>
                  <a:gd name="connsiteY32" fmla="*/ 47301 h 366676"/>
                  <a:gd name="connsiteX33" fmla="*/ 56744 w 326437"/>
                  <a:gd name="connsiteY33" fmla="*/ 28968 h 366676"/>
                  <a:gd name="connsiteX34" fmla="*/ 56289 w 326437"/>
                  <a:gd name="connsiteY34" fmla="*/ 28876 h 366676"/>
                  <a:gd name="connsiteX35" fmla="*/ 270245 w 326437"/>
                  <a:gd name="connsiteY35" fmla="*/ 338166 h 366676"/>
                  <a:gd name="connsiteX36" fmla="*/ 163174 w 326437"/>
                  <a:gd name="connsiteY36" fmla="*/ 348799 h 366676"/>
                  <a:gd name="connsiteX37" fmla="*/ 56199 w 326437"/>
                  <a:gd name="connsiteY37" fmla="*/ 338166 h 366676"/>
                  <a:gd name="connsiteX38" fmla="*/ 18339 w 326437"/>
                  <a:gd name="connsiteY38" fmla="*/ 320841 h 366676"/>
                  <a:gd name="connsiteX39" fmla="*/ 18339 w 326437"/>
                  <a:gd name="connsiteY39" fmla="*/ 253190 h 366676"/>
                  <a:gd name="connsiteX40" fmla="*/ 163629 w 326437"/>
                  <a:gd name="connsiteY40" fmla="*/ 276474 h 366676"/>
                  <a:gd name="connsiteX41" fmla="*/ 309022 w 326437"/>
                  <a:gd name="connsiteY41" fmla="*/ 253190 h 366676"/>
                  <a:gd name="connsiteX42" fmla="*/ 309022 w 326437"/>
                  <a:gd name="connsiteY42" fmla="*/ 320841 h 366676"/>
                  <a:gd name="connsiteX43" fmla="*/ 270701 w 326437"/>
                  <a:gd name="connsiteY43" fmla="*/ 338352 h 366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437" h="366676">
                    <a:moveTo>
                      <a:pt x="326438" y="47301"/>
                    </a:moveTo>
                    <a:cubicBezTo>
                      <a:pt x="326438" y="9901"/>
                      <a:pt x="220008" y="0"/>
                      <a:pt x="163174" y="0"/>
                    </a:cubicBezTo>
                    <a:cubicBezTo>
                      <a:pt x="106340" y="0"/>
                      <a:pt x="0" y="9901"/>
                      <a:pt x="0" y="47301"/>
                    </a:cubicBezTo>
                    <a:lnTo>
                      <a:pt x="0" y="320841"/>
                    </a:lnTo>
                    <a:cubicBezTo>
                      <a:pt x="0" y="357507"/>
                      <a:pt x="106796" y="366676"/>
                      <a:pt x="163174" y="366676"/>
                    </a:cubicBezTo>
                    <a:cubicBezTo>
                      <a:pt x="219552" y="366676"/>
                      <a:pt x="326438" y="357507"/>
                      <a:pt x="326438" y="320841"/>
                    </a:cubicBezTo>
                    <a:lnTo>
                      <a:pt x="326438" y="47301"/>
                    </a:lnTo>
                    <a:close/>
                    <a:moveTo>
                      <a:pt x="308105" y="230640"/>
                    </a:moveTo>
                    <a:cubicBezTo>
                      <a:pt x="308105" y="232290"/>
                      <a:pt x="301226" y="240540"/>
                      <a:pt x="269783" y="248148"/>
                    </a:cubicBezTo>
                    <a:cubicBezTo>
                      <a:pt x="234754" y="255610"/>
                      <a:pt x="198993" y="259116"/>
                      <a:pt x="163174" y="258599"/>
                    </a:cubicBezTo>
                    <a:cubicBezTo>
                      <a:pt x="127227" y="259085"/>
                      <a:pt x="91344" y="255519"/>
                      <a:pt x="56199" y="247965"/>
                    </a:cubicBezTo>
                    <a:cubicBezTo>
                      <a:pt x="24756" y="240356"/>
                      <a:pt x="18339" y="232106"/>
                      <a:pt x="18339" y="230456"/>
                    </a:cubicBezTo>
                    <a:lnTo>
                      <a:pt x="18339" y="163171"/>
                    </a:lnTo>
                    <a:cubicBezTo>
                      <a:pt x="51155" y="181047"/>
                      <a:pt x="121465" y="186455"/>
                      <a:pt x="163629" y="186455"/>
                    </a:cubicBezTo>
                    <a:cubicBezTo>
                      <a:pt x="205801" y="186455"/>
                      <a:pt x="276200" y="181047"/>
                      <a:pt x="309022" y="163171"/>
                    </a:cubicBezTo>
                    <a:lnTo>
                      <a:pt x="308105" y="230640"/>
                    </a:lnTo>
                    <a:close/>
                    <a:moveTo>
                      <a:pt x="308105" y="140621"/>
                    </a:moveTo>
                    <a:cubicBezTo>
                      <a:pt x="308105" y="142270"/>
                      <a:pt x="301226" y="150612"/>
                      <a:pt x="269783" y="158130"/>
                    </a:cubicBezTo>
                    <a:cubicBezTo>
                      <a:pt x="234754" y="165591"/>
                      <a:pt x="198993" y="169097"/>
                      <a:pt x="163174" y="168579"/>
                    </a:cubicBezTo>
                    <a:cubicBezTo>
                      <a:pt x="127227" y="169066"/>
                      <a:pt x="91344" y="165499"/>
                      <a:pt x="56199" y="157946"/>
                    </a:cubicBezTo>
                    <a:cubicBezTo>
                      <a:pt x="24756" y="150429"/>
                      <a:pt x="18339" y="142087"/>
                      <a:pt x="18339" y="140437"/>
                    </a:cubicBezTo>
                    <a:lnTo>
                      <a:pt x="18339" y="70585"/>
                    </a:lnTo>
                    <a:cubicBezTo>
                      <a:pt x="51155" y="88919"/>
                      <a:pt x="121465" y="94511"/>
                      <a:pt x="163629" y="94511"/>
                    </a:cubicBezTo>
                    <a:cubicBezTo>
                      <a:pt x="205801" y="94511"/>
                      <a:pt x="276200" y="89011"/>
                      <a:pt x="309022" y="70585"/>
                    </a:cubicBezTo>
                    <a:lnTo>
                      <a:pt x="308105" y="140621"/>
                    </a:lnTo>
                    <a:close/>
                    <a:moveTo>
                      <a:pt x="56289" y="28876"/>
                    </a:moveTo>
                    <a:cubicBezTo>
                      <a:pt x="91389" y="21246"/>
                      <a:pt x="127259" y="17709"/>
                      <a:pt x="163174" y="18334"/>
                    </a:cubicBezTo>
                    <a:cubicBezTo>
                      <a:pt x="199140" y="17854"/>
                      <a:pt x="235036" y="21546"/>
                      <a:pt x="270149" y="29334"/>
                    </a:cubicBezTo>
                    <a:cubicBezTo>
                      <a:pt x="302509" y="36668"/>
                      <a:pt x="308560" y="45835"/>
                      <a:pt x="308560" y="47301"/>
                    </a:cubicBezTo>
                    <a:cubicBezTo>
                      <a:pt x="308560" y="48768"/>
                      <a:pt x="302054" y="57752"/>
                      <a:pt x="270149" y="65635"/>
                    </a:cubicBezTo>
                    <a:cubicBezTo>
                      <a:pt x="235036" y="73420"/>
                      <a:pt x="199140" y="77111"/>
                      <a:pt x="163174" y="76636"/>
                    </a:cubicBezTo>
                    <a:cubicBezTo>
                      <a:pt x="127246" y="77136"/>
                      <a:pt x="91376" y="73475"/>
                      <a:pt x="56289" y="65727"/>
                    </a:cubicBezTo>
                    <a:cubicBezTo>
                      <a:pt x="24384" y="57752"/>
                      <a:pt x="18339" y="49134"/>
                      <a:pt x="18339" y="47301"/>
                    </a:cubicBezTo>
                    <a:cubicBezTo>
                      <a:pt x="18339" y="45468"/>
                      <a:pt x="24846" y="36760"/>
                      <a:pt x="56744" y="28968"/>
                    </a:cubicBezTo>
                    <a:lnTo>
                      <a:pt x="56289" y="28876"/>
                    </a:lnTo>
                    <a:close/>
                    <a:moveTo>
                      <a:pt x="270245" y="338166"/>
                    </a:moveTo>
                    <a:cubicBezTo>
                      <a:pt x="235068" y="345725"/>
                      <a:pt x="199147" y="349293"/>
                      <a:pt x="163174" y="348799"/>
                    </a:cubicBezTo>
                    <a:cubicBezTo>
                      <a:pt x="127227" y="349287"/>
                      <a:pt x="91344" y="345719"/>
                      <a:pt x="56199" y="338166"/>
                    </a:cubicBezTo>
                    <a:cubicBezTo>
                      <a:pt x="24756" y="330652"/>
                      <a:pt x="18339" y="322310"/>
                      <a:pt x="18339" y="320841"/>
                    </a:cubicBezTo>
                    <a:lnTo>
                      <a:pt x="18339" y="253190"/>
                    </a:lnTo>
                    <a:cubicBezTo>
                      <a:pt x="51155" y="271066"/>
                      <a:pt x="121465" y="276474"/>
                      <a:pt x="163629" y="276474"/>
                    </a:cubicBezTo>
                    <a:cubicBezTo>
                      <a:pt x="205801" y="276474"/>
                      <a:pt x="276200" y="271066"/>
                      <a:pt x="309022" y="253190"/>
                    </a:cubicBezTo>
                    <a:lnTo>
                      <a:pt x="309022" y="320841"/>
                    </a:lnTo>
                    <a:cubicBezTo>
                      <a:pt x="309022" y="322490"/>
                      <a:pt x="302143" y="330832"/>
                      <a:pt x="270701" y="338352"/>
                    </a:cubicBezTo>
                  </a:path>
                </a:pathLst>
              </a:custGeom>
              <a:solidFill>
                <a:srgbClr val="2D5967"/>
              </a:solidFill>
              <a:ln w="64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810"/>
              </a:p>
            </p:txBody>
          </p:sp>
        </p:grpSp>
      </p:grpSp>
      <p:sp>
        <p:nvSpPr>
          <p:cNvPr id="438" name="Slide Number Placeholder 437">
            <a:extLst>
              <a:ext uri="{FF2B5EF4-FFF2-40B4-BE49-F238E27FC236}">
                <a16:creationId xmlns:a16="http://schemas.microsoft.com/office/drawing/2014/main" id="{384DA1F8-3634-434C-20DB-5E3F6A8C3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5</a:t>
            </a:fld>
            <a:endParaRPr lang="en-US"/>
          </a:p>
        </p:txBody>
      </p:sp>
      <p:sp>
        <p:nvSpPr>
          <p:cNvPr id="439" name="Footer Placeholder 438">
            <a:extLst>
              <a:ext uri="{FF2B5EF4-FFF2-40B4-BE49-F238E27FC236}">
                <a16:creationId xmlns:a16="http://schemas.microsoft.com/office/drawing/2014/main" id="{57E3F158-CDA8-6143-4DE4-E2DF88A4A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1821990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32602-465E-5775-39D7-3DE6902AF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955FFAB-402A-4EE7-6AF3-BB8C23B5B1D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1F40194-B229-9E39-F209-B016198A269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9675224-7F70-DC9C-CB12-95B872D7D21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EE90D5B8-5456-0CBF-C341-82C3343CED2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2CA3DFE-7EA5-7D44-93FD-E90A176C08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Configuration /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EF6D4-FED5-A9CA-B081-F416070D2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044940" cy="435133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Oracle/</a:t>
            </a:r>
            <a:r>
              <a:rPr lang="en-US" dirty="0" err="1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oci</a:t>
            </a:r>
            <a:r>
              <a:rPr lang="en-US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terraform provider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B78E43-9246-366C-8FF2-BCB8F1D652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44574"/>
          <a:stretch/>
        </p:blipFill>
        <p:spPr>
          <a:xfrm>
            <a:off x="0" y="2872740"/>
            <a:ext cx="12192000" cy="37944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8E3A36-960D-CEA5-C945-F92B4650B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0" y="2916791"/>
            <a:ext cx="6987540" cy="3706340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41A6E48-F02E-1DBA-8750-2EC0BA936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6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53E634A-CF4B-DDA5-4A9B-28562500B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1293764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AD029-D9B5-C5EA-7BFB-F3ED241F9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264A694-E031-0BB4-0DEF-8B3D2566533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D2F65FC-048A-6EFB-7B39-6C86E9E579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4732C14-9CCD-4E81-7F3D-B013F0DECC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BB4DEDC6-237E-1502-BF84-4FE869E41C0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FD80B68-9133-3260-8C85-B3978BC0BFE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Data Guard / Replication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3144E-9848-258A-5959-A8F8796B9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60633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RMAN duplication from backups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Bash script automation of cloning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Consistent 4TB/h replication speed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Data Guard broker configuration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Failover built in DB connection strings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One command switchover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Consistent sub 20s switchover time for simple Data Guard</a:t>
            </a:r>
          </a:p>
          <a:p>
            <a:pPr lvl="1"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FB1D02-3EBD-D17F-31BB-45349BBAD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7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A1132F1-938C-DCBE-432C-128A173C5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18710B0E-CDE0-925E-7663-1035AEF86F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7471240"/>
              </p:ext>
            </p:extLst>
          </p:nvPr>
        </p:nvGraphicFramePr>
        <p:xfrm>
          <a:off x="6448878" y="2320957"/>
          <a:ext cx="5572678" cy="3134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8814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F9DD4-7B0A-AC48-92F6-DB1321423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DE24331-3837-D460-75DB-A23ABF3C8BB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69AA34D-F6C4-9E79-FC59-8D8F42B5F0C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9CE1C10-2096-FFB4-AECA-9AC1291A96C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529516E9-721A-5D2A-75FC-A4F68A9552E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7FF0D85-B762-D1BC-23D7-B8FEFC15B44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Costs / Caveats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3B08B-9EF2-7CDE-2DB4-540EA802CD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04494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Collection via OCI FinOps FOCUS reports</a:t>
            </a:r>
          </a:p>
          <a:p>
            <a:pPr>
              <a:lnSpc>
                <a:spcPct val="10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On-premise cost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Existing CERN Oracle licensing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Measured power requirement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HW purchase (5 years deprecation)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No manpower</a:t>
            </a:r>
          </a:p>
          <a:p>
            <a:pPr>
              <a:lnSpc>
                <a:spcPct val="10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Cloud cost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Same Oracle licensing (or BYOL)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No egress/ingress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128F46-4AF0-67C7-E6A5-D2A5F8F7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8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2D26C99-8247-D04F-3F02-26EA6F80D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3542324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7EBFD1-FFED-48CB-8BA0-5C3C5606B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03F6F1B-8ED8-09C4-1F87-C72D8F6D7FB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-547234"/>
            <a:ext cx="12753975" cy="7952467"/>
            <a:chOff x="0" y="-547234"/>
            <a:chExt cx="12753975" cy="7952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2546CCD-E4C9-B608-56C8-D92460304ED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53340"/>
              <a:ext cx="12192000" cy="691134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D55B4B7-6861-2FF9-4591-7D0ED5AE91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46037"/>
              <a:ext cx="12192000" cy="6924675"/>
            </a:xfrm>
            <a:custGeom>
              <a:avLst/>
              <a:gdLst>
                <a:gd name="connsiteX0" fmla="*/ 10174671 w 12192000"/>
                <a:gd name="connsiteY0" fmla="*/ 5381625 h 6924675"/>
                <a:gd name="connsiteX1" fmla="*/ 9829800 w 12192000"/>
                <a:gd name="connsiteY1" fmla="*/ 6071367 h 6924675"/>
                <a:gd name="connsiteX2" fmla="*/ 10174671 w 12192000"/>
                <a:gd name="connsiteY2" fmla="*/ 6761108 h 6924675"/>
                <a:gd name="connsiteX3" fmla="*/ 11085129 w 12192000"/>
                <a:gd name="connsiteY3" fmla="*/ 6761108 h 6924675"/>
                <a:gd name="connsiteX4" fmla="*/ 11430000 w 12192000"/>
                <a:gd name="connsiteY4" fmla="*/ 6071367 h 6924675"/>
                <a:gd name="connsiteX5" fmla="*/ 11085129 w 12192000"/>
                <a:gd name="connsiteY5" fmla="*/ 5381625 h 6924675"/>
                <a:gd name="connsiteX6" fmla="*/ 10174671 w 12192000"/>
                <a:gd name="connsiteY6" fmla="*/ 3921508 h 6924675"/>
                <a:gd name="connsiteX7" fmla="*/ 9829800 w 12192000"/>
                <a:gd name="connsiteY7" fmla="*/ 4611250 h 6924675"/>
                <a:gd name="connsiteX8" fmla="*/ 10174671 w 12192000"/>
                <a:gd name="connsiteY8" fmla="*/ 5300991 h 6924675"/>
                <a:gd name="connsiteX9" fmla="*/ 11085129 w 12192000"/>
                <a:gd name="connsiteY9" fmla="*/ 5300991 h 6924675"/>
                <a:gd name="connsiteX10" fmla="*/ 11430000 w 12192000"/>
                <a:gd name="connsiteY10" fmla="*/ 4611250 h 6924675"/>
                <a:gd name="connsiteX11" fmla="*/ 11085129 w 12192000"/>
                <a:gd name="connsiteY11" fmla="*/ 3921508 h 6924675"/>
                <a:gd name="connsiteX12" fmla="*/ 7507671 w 12192000"/>
                <a:gd name="connsiteY12" fmla="*/ 3881191 h 6924675"/>
                <a:gd name="connsiteX13" fmla="*/ 7162800 w 12192000"/>
                <a:gd name="connsiteY13" fmla="*/ 4570933 h 6924675"/>
                <a:gd name="connsiteX14" fmla="*/ 7507671 w 12192000"/>
                <a:gd name="connsiteY14" fmla="*/ 5260674 h 6924675"/>
                <a:gd name="connsiteX15" fmla="*/ 8418129 w 12192000"/>
                <a:gd name="connsiteY15" fmla="*/ 5260674 h 6924675"/>
                <a:gd name="connsiteX16" fmla="*/ 8763000 w 12192000"/>
                <a:gd name="connsiteY16" fmla="*/ 4570933 h 6924675"/>
                <a:gd name="connsiteX17" fmla="*/ 8418129 w 12192000"/>
                <a:gd name="connsiteY17" fmla="*/ 3881191 h 6924675"/>
                <a:gd name="connsiteX18" fmla="*/ 8841171 w 12192000"/>
                <a:gd name="connsiteY18" fmla="*/ 3149985 h 6924675"/>
                <a:gd name="connsiteX19" fmla="*/ 8496300 w 12192000"/>
                <a:gd name="connsiteY19" fmla="*/ 3839725 h 6924675"/>
                <a:gd name="connsiteX20" fmla="*/ 8841171 w 12192000"/>
                <a:gd name="connsiteY20" fmla="*/ 4529466 h 6924675"/>
                <a:gd name="connsiteX21" fmla="*/ 9751629 w 12192000"/>
                <a:gd name="connsiteY21" fmla="*/ 4529466 h 6924675"/>
                <a:gd name="connsiteX22" fmla="*/ 10096500 w 12192000"/>
                <a:gd name="connsiteY22" fmla="*/ 3839725 h 6924675"/>
                <a:gd name="connsiteX23" fmla="*/ 9751629 w 12192000"/>
                <a:gd name="connsiteY23" fmla="*/ 3149985 h 6924675"/>
                <a:gd name="connsiteX24" fmla="*/ 10174671 w 12192000"/>
                <a:gd name="connsiteY24" fmla="*/ 2461391 h 6924675"/>
                <a:gd name="connsiteX25" fmla="*/ 9829800 w 12192000"/>
                <a:gd name="connsiteY25" fmla="*/ 3151134 h 6924675"/>
                <a:gd name="connsiteX26" fmla="*/ 10174671 w 12192000"/>
                <a:gd name="connsiteY26" fmla="*/ 3840874 h 6924675"/>
                <a:gd name="connsiteX27" fmla="*/ 11085129 w 12192000"/>
                <a:gd name="connsiteY27" fmla="*/ 3840874 h 6924675"/>
                <a:gd name="connsiteX28" fmla="*/ 11430000 w 12192000"/>
                <a:gd name="connsiteY28" fmla="*/ 3151134 h 6924675"/>
                <a:gd name="connsiteX29" fmla="*/ 11085129 w 12192000"/>
                <a:gd name="connsiteY29" fmla="*/ 2461391 h 6924675"/>
                <a:gd name="connsiteX30" fmla="*/ 7507671 w 12192000"/>
                <a:gd name="connsiteY30" fmla="*/ 2419925 h 6924675"/>
                <a:gd name="connsiteX31" fmla="*/ 7162800 w 12192000"/>
                <a:gd name="connsiteY31" fmla="*/ 3109668 h 6924675"/>
                <a:gd name="connsiteX32" fmla="*/ 7507671 w 12192000"/>
                <a:gd name="connsiteY32" fmla="*/ 3799408 h 6924675"/>
                <a:gd name="connsiteX33" fmla="*/ 8418129 w 12192000"/>
                <a:gd name="connsiteY33" fmla="*/ 3799408 h 6924675"/>
                <a:gd name="connsiteX34" fmla="*/ 8763000 w 12192000"/>
                <a:gd name="connsiteY34" fmla="*/ 3109668 h 6924675"/>
                <a:gd name="connsiteX35" fmla="*/ 8418129 w 12192000"/>
                <a:gd name="connsiteY35" fmla="*/ 2419925 h 6924675"/>
                <a:gd name="connsiteX36" fmla="*/ 8841171 w 12192000"/>
                <a:gd name="connsiteY36" fmla="*/ 1689867 h 6924675"/>
                <a:gd name="connsiteX37" fmla="*/ 8496300 w 12192000"/>
                <a:gd name="connsiteY37" fmla="*/ 2379608 h 6924675"/>
                <a:gd name="connsiteX38" fmla="*/ 8841171 w 12192000"/>
                <a:gd name="connsiteY38" fmla="*/ 3069349 h 6924675"/>
                <a:gd name="connsiteX39" fmla="*/ 9751629 w 12192000"/>
                <a:gd name="connsiteY39" fmla="*/ 3069349 h 6924675"/>
                <a:gd name="connsiteX40" fmla="*/ 10096500 w 12192000"/>
                <a:gd name="connsiteY40" fmla="*/ 2379608 h 6924675"/>
                <a:gd name="connsiteX41" fmla="*/ 9751629 w 12192000"/>
                <a:gd name="connsiteY41" fmla="*/ 1689867 h 6924675"/>
                <a:gd name="connsiteX42" fmla="*/ 10174671 w 12192000"/>
                <a:gd name="connsiteY42" fmla="*/ 1000126 h 6924675"/>
                <a:gd name="connsiteX43" fmla="*/ 9829800 w 12192000"/>
                <a:gd name="connsiteY43" fmla="*/ 1689868 h 6924675"/>
                <a:gd name="connsiteX44" fmla="*/ 10174671 w 12192000"/>
                <a:gd name="connsiteY44" fmla="*/ 2379608 h 6924675"/>
                <a:gd name="connsiteX45" fmla="*/ 11085129 w 12192000"/>
                <a:gd name="connsiteY45" fmla="*/ 2379608 h 6924675"/>
                <a:gd name="connsiteX46" fmla="*/ 11430000 w 12192000"/>
                <a:gd name="connsiteY46" fmla="*/ 1689868 h 6924675"/>
                <a:gd name="connsiteX47" fmla="*/ 11085129 w 12192000"/>
                <a:gd name="connsiteY47" fmla="*/ 1000126 h 6924675"/>
                <a:gd name="connsiteX48" fmla="*/ 8841171 w 12192000"/>
                <a:gd name="connsiteY48" fmla="*/ 228601 h 6924675"/>
                <a:gd name="connsiteX49" fmla="*/ 8496300 w 12192000"/>
                <a:gd name="connsiteY49" fmla="*/ 918343 h 6924675"/>
                <a:gd name="connsiteX50" fmla="*/ 8841171 w 12192000"/>
                <a:gd name="connsiteY50" fmla="*/ 1608084 h 6924675"/>
                <a:gd name="connsiteX51" fmla="*/ 9751629 w 12192000"/>
                <a:gd name="connsiteY51" fmla="*/ 1608084 h 6924675"/>
                <a:gd name="connsiteX52" fmla="*/ 10096500 w 12192000"/>
                <a:gd name="connsiteY52" fmla="*/ 918343 h 6924675"/>
                <a:gd name="connsiteX53" fmla="*/ 9751629 w 12192000"/>
                <a:gd name="connsiteY53" fmla="*/ 228601 h 6924675"/>
                <a:gd name="connsiteX54" fmla="*/ 0 w 12192000"/>
                <a:gd name="connsiteY54" fmla="*/ 0 h 6924675"/>
                <a:gd name="connsiteX55" fmla="*/ 7256902 w 12192000"/>
                <a:gd name="connsiteY55" fmla="*/ 0 h 6924675"/>
                <a:gd name="connsiteX56" fmla="*/ 7162800 w 12192000"/>
                <a:gd name="connsiteY56" fmla="*/ 188204 h 6924675"/>
                <a:gd name="connsiteX57" fmla="*/ 7507671 w 12192000"/>
                <a:gd name="connsiteY57" fmla="*/ 877945 h 6924675"/>
                <a:gd name="connsiteX58" fmla="*/ 8418129 w 12192000"/>
                <a:gd name="connsiteY58" fmla="*/ 877945 h 6924675"/>
                <a:gd name="connsiteX59" fmla="*/ 8763000 w 12192000"/>
                <a:gd name="connsiteY59" fmla="*/ 188204 h 6924675"/>
                <a:gd name="connsiteX60" fmla="*/ 8668898 w 12192000"/>
                <a:gd name="connsiteY60" fmla="*/ 0 h 6924675"/>
                <a:gd name="connsiteX61" fmla="*/ 12192000 w 12192000"/>
                <a:gd name="connsiteY61" fmla="*/ 0 h 6924675"/>
                <a:gd name="connsiteX62" fmla="*/ 12192000 w 12192000"/>
                <a:gd name="connsiteY62" fmla="*/ 310383 h 6924675"/>
                <a:gd name="connsiteX63" fmla="*/ 11508171 w 12192000"/>
                <a:gd name="connsiteY63" fmla="*/ 310383 h 6924675"/>
                <a:gd name="connsiteX64" fmla="*/ 11163300 w 12192000"/>
                <a:gd name="connsiteY64" fmla="*/ 1000126 h 6924675"/>
                <a:gd name="connsiteX65" fmla="*/ 11508171 w 12192000"/>
                <a:gd name="connsiteY65" fmla="*/ 1689867 h 6924675"/>
                <a:gd name="connsiteX66" fmla="*/ 12192000 w 12192000"/>
                <a:gd name="connsiteY66" fmla="*/ 1689867 h 6924675"/>
                <a:gd name="connsiteX67" fmla="*/ 12192000 w 12192000"/>
                <a:gd name="connsiteY67" fmla="*/ 3191451 h 6924675"/>
                <a:gd name="connsiteX68" fmla="*/ 11508171 w 12192000"/>
                <a:gd name="connsiteY68" fmla="*/ 3191451 h 6924675"/>
                <a:gd name="connsiteX69" fmla="*/ 11163300 w 12192000"/>
                <a:gd name="connsiteY69" fmla="*/ 3881192 h 6924675"/>
                <a:gd name="connsiteX70" fmla="*/ 11508171 w 12192000"/>
                <a:gd name="connsiteY70" fmla="*/ 4570933 h 6924675"/>
                <a:gd name="connsiteX71" fmla="*/ 12192000 w 12192000"/>
                <a:gd name="connsiteY71" fmla="*/ 4570933 h 6924675"/>
                <a:gd name="connsiteX72" fmla="*/ 12192000 w 12192000"/>
                <a:gd name="connsiteY72" fmla="*/ 4662815 h 6924675"/>
                <a:gd name="connsiteX73" fmla="*/ 11508171 w 12192000"/>
                <a:gd name="connsiteY73" fmla="*/ 4662815 h 6924675"/>
                <a:gd name="connsiteX74" fmla="*/ 11163300 w 12192000"/>
                <a:gd name="connsiteY74" fmla="*/ 5352557 h 6924675"/>
                <a:gd name="connsiteX75" fmla="*/ 11508171 w 12192000"/>
                <a:gd name="connsiteY75" fmla="*/ 6042298 h 6924675"/>
                <a:gd name="connsiteX76" fmla="*/ 12192000 w 12192000"/>
                <a:gd name="connsiteY76" fmla="*/ 6042298 h 6924675"/>
                <a:gd name="connsiteX77" fmla="*/ 12192000 w 12192000"/>
                <a:gd name="connsiteY77" fmla="*/ 6924675 h 6924675"/>
                <a:gd name="connsiteX78" fmla="*/ 10014756 w 12192000"/>
                <a:gd name="connsiteY78" fmla="*/ 6924675 h 6924675"/>
                <a:gd name="connsiteX79" fmla="*/ 10096500 w 12192000"/>
                <a:gd name="connsiteY79" fmla="*/ 6761188 h 6924675"/>
                <a:gd name="connsiteX80" fmla="*/ 9751629 w 12192000"/>
                <a:gd name="connsiteY80" fmla="*/ 6071446 h 6924675"/>
                <a:gd name="connsiteX81" fmla="*/ 8841171 w 12192000"/>
                <a:gd name="connsiteY81" fmla="*/ 6071446 h 6924675"/>
                <a:gd name="connsiteX82" fmla="*/ 8496300 w 12192000"/>
                <a:gd name="connsiteY82" fmla="*/ 6761188 h 6924675"/>
                <a:gd name="connsiteX83" fmla="*/ 8578044 w 12192000"/>
                <a:gd name="connsiteY83" fmla="*/ 6924675 h 6924675"/>
                <a:gd name="connsiteX84" fmla="*/ 0 w 12192000"/>
                <a:gd name="connsiteY84" fmla="*/ 6924675 h 692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2192000" h="6924675">
                  <a:moveTo>
                    <a:pt x="10174671" y="5381625"/>
                  </a:moveTo>
                  <a:lnTo>
                    <a:pt x="9829800" y="6071367"/>
                  </a:lnTo>
                  <a:lnTo>
                    <a:pt x="10174671" y="6761108"/>
                  </a:lnTo>
                  <a:lnTo>
                    <a:pt x="11085129" y="6761108"/>
                  </a:lnTo>
                  <a:lnTo>
                    <a:pt x="11430000" y="6071367"/>
                  </a:lnTo>
                  <a:lnTo>
                    <a:pt x="11085129" y="5381625"/>
                  </a:lnTo>
                  <a:close/>
                  <a:moveTo>
                    <a:pt x="10174671" y="3921508"/>
                  </a:moveTo>
                  <a:lnTo>
                    <a:pt x="9829800" y="4611250"/>
                  </a:lnTo>
                  <a:lnTo>
                    <a:pt x="10174671" y="5300991"/>
                  </a:lnTo>
                  <a:lnTo>
                    <a:pt x="11085129" y="5300991"/>
                  </a:lnTo>
                  <a:lnTo>
                    <a:pt x="11430000" y="4611250"/>
                  </a:lnTo>
                  <a:lnTo>
                    <a:pt x="11085129" y="3921508"/>
                  </a:lnTo>
                  <a:close/>
                  <a:moveTo>
                    <a:pt x="7507671" y="3881191"/>
                  </a:moveTo>
                  <a:lnTo>
                    <a:pt x="7162800" y="4570933"/>
                  </a:lnTo>
                  <a:lnTo>
                    <a:pt x="7507671" y="5260674"/>
                  </a:lnTo>
                  <a:lnTo>
                    <a:pt x="8418129" y="5260674"/>
                  </a:lnTo>
                  <a:lnTo>
                    <a:pt x="8763000" y="4570933"/>
                  </a:lnTo>
                  <a:lnTo>
                    <a:pt x="8418129" y="3881191"/>
                  </a:lnTo>
                  <a:close/>
                  <a:moveTo>
                    <a:pt x="8841171" y="3149985"/>
                  </a:moveTo>
                  <a:lnTo>
                    <a:pt x="8496300" y="3839725"/>
                  </a:lnTo>
                  <a:lnTo>
                    <a:pt x="8841171" y="4529466"/>
                  </a:lnTo>
                  <a:lnTo>
                    <a:pt x="9751629" y="4529466"/>
                  </a:lnTo>
                  <a:lnTo>
                    <a:pt x="10096500" y="3839725"/>
                  </a:lnTo>
                  <a:lnTo>
                    <a:pt x="9751629" y="3149985"/>
                  </a:lnTo>
                  <a:close/>
                  <a:moveTo>
                    <a:pt x="10174671" y="2461391"/>
                  </a:moveTo>
                  <a:lnTo>
                    <a:pt x="9829800" y="3151134"/>
                  </a:lnTo>
                  <a:lnTo>
                    <a:pt x="10174671" y="3840874"/>
                  </a:lnTo>
                  <a:lnTo>
                    <a:pt x="11085129" y="3840874"/>
                  </a:lnTo>
                  <a:lnTo>
                    <a:pt x="11430000" y="3151134"/>
                  </a:lnTo>
                  <a:lnTo>
                    <a:pt x="11085129" y="2461391"/>
                  </a:lnTo>
                  <a:close/>
                  <a:moveTo>
                    <a:pt x="7507671" y="2419925"/>
                  </a:moveTo>
                  <a:lnTo>
                    <a:pt x="7162800" y="3109668"/>
                  </a:lnTo>
                  <a:lnTo>
                    <a:pt x="7507671" y="3799408"/>
                  </a:lnTo>
                  <a:lnTo>
                    <a:pt x="8418129" y="3799408"/>
                  </a:lnTo>
                  <a:lnTo>
                    <a:pt x="8763000" y="3109668"/>
                  </a:lnTo>
                  <a:lnTo>
                    <a:pt x="8418129" y="2419925"/>
                  </a:lnTo>
                  <a:close/>
                  <a:moveTo>
                    <a:pt x="8841171" y="1689867"/>
                  </a:moveTo>
                  <a:lnTo>
                    <a:pt x="8496300" y="2379608"/>
                  </a:lnTo>
                  <a:lnTo>
                    <a:pt x="8841171" y="3069349"/>
                  </a:lnTo>
                  <a:lnTo>
                    <a:pt x="9751629" y="3069349"/>
                  </a:lnTo>
                  <a:lnTo>
                    <a:pt x="10096500" y="2379608"/>
                  </a:lnTo>
                  <a:lnTo>
                    <a:pt x="9751629" y="1689867"/>
                  </a:lnTo>
                  <a:close/>
                  <a:moveTo>
                    <a:pt x="10174671" y="1000126"/>
                  </a:moveTo>
                  <a:lnTo>
                    <a:pt x="9829800" y="1689868"/>
                  </a:lnTo>
                  <a:lnTo>
                    <a:pt x="10174671" y="2379608"/>
                  </a:lnTo>
                  <a:lnTo>
                    <a:pt x="11085129" y="2379608"/>
                  </a:lnTo>
                  <a:lnTo>
                    <a:pt x="11430000" y="1689868"/>
                  </a:lnTo>
                  <a:lnTo>
                    <a:pt x="11085129" y="1000126"/>
                  </a:lnTo>
                  <a:close/>
                  <a:moveTo>
                    <a:pt x="8841171" y="228601"/>
                  </a:moveTo>
                  <a:lnTo>
                    <a:pt x="8496300" y="918343"/>
                  </a:lnTo>
                  <a:lnTo>
                    <a:pt x="8841171" y="1608084"/>
                  </a:lnTo>
                  <a:lnTo>
                    <a:pt x="9751629" y="1608084"/>
                  </a:lnTo>
                  <a:lnTo>
                    <a:pt x="10096500" y="918343"/>
                  </a:lnTo>
                  <a:lnTo>
                    <a:pt x="9751629" y="228601"/>
                  </a:lnTo>
                  <a:close/>
                  <a:moveTo>
                    <a:pt x="0" y="0"/>
                  </a:moveTo>
                  <a:lnTo>
                    <a:pt x="7256902" y="0"/>
                  </a:lnTo>
                  <a:lnTo>
                    <a:pt x="7162800" y="188204"/>
                  </a:lnTo>
                  <a:lnTo>
                    <a:pt x="7507671" y="877945"/>
                  </a:lnTo>
                  <a:lnTo>
                    <a:pt x="8418129" y="877945"/>
                  </a:lnTo>
                  <a:lnTo>
                    <a:pt x="8763000" y="188204"/>
                  </a:lnTo>
                  <a:lnTo>
                    <a:pt x="8668898" y="0"/>
                  </a:lnTo>
                  <a:lnTo>
                    <a:pt x="12192000" y="0"/>
                  </a:lnTo>
                  <a:lnTo>
                    <a:pt x="12192000" y="310383"/>
                  </a:lnTo>
                  <a:lnTo>
                    <a:pt x="11508171" y="310383"/>
                  </a:lnTo>
                  <a:lnTo>
                    <a:pt x="11163300" y="1000126"/>
                  </a:lnTo>
                  <a:lnTo>
                    <a:pt x="11508171" y="1689867"/>
                  </a:lnTo>
                  <a:lnTo>
                    <a:pt x="12192000" y="1689867"/>
                  </a:lnTo>
                  <a:lnTo>
                    <a:pt x="12192000" y="3191451"/>
                  </a:lnTo>
                  <a:lnTo>
                    <a:pt x="11508171" y="3191451"/>
                  </a:lnTo>
                  <a:lnTo>
                    <a:pt x="11163300" y="3881192"/>
                  </a:lnTo>
                  <a:lnTo>
                    <a:pt x="11508171" y="4570933"/>
                  </a:lnTo>
                  <a:lnTo>
                    <a:pt x="12192000" y="4570933"/>
                  </a:lnTo>
                  <a:lnTo>
                    <a:pt x="12192000" y="4662815"/>
                  </a:lnTo>
                  <a:lnTo>
                    <a:pt x="11508171" y="4662815"/>
                  </a:lnTo>
                  <a:lnTo>
                    <a:pt x="11163300" y="5352557"/>
                  </a:lnTo>
                  <a:lnTo>
                    <a:pt x="11508171" y="6042298"/>
                  </a:lnTo>
                  <a:lnTo>
                    <a:pt x="12192000" y="6042298"/>
                  </a:lnTo>
                  <a:lnTo>
                    <a:pt x="12192000" y="6924675"/>
                  </a:lnTo>
                  <a:lnTo>
                    <a:pt x="10014756" y="6924675"/>
                  </a:lnTo>
                  <a:lnTo>
                    <a:pt x="10096500" y="6761188"/>
                  </a:lnTo>
                  <a:lnTo>
                    <a:pt x="9751629" y="6071446"/>
                  </a:lnTo>
                  <a:lnTo>
                    <a:pt x="8841171" y="6071446"/>
                  </a:lnTo>
                  <a:lnTo>
                    <a:pt x="8496300" y="6761188"/>
                  </a:lnTo>
                  <a:lnTo>
                    <a:pt x="8578044" y="6924675"/>
                  </a:lnTo>
                  <a:lnTo>
                    <a:pt x="0" y="6924675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75000"/>
                    <a:lumOff val="25000"/>
                  </a:schemeClr>
                </a:gs>
                <a:gs pos="0">
                  <a:schemeClr val="tx2">
                    <a:lumMod val="63000"/>
                    <a:lumOff val="37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borders">
              <a:extLst>
                <a:ext uri="{FF2B5EF4-FFF2-40B4-BE49-F238E27FC236}">
                  <a16:creationId xmlns:a16="http://schemas.microsoft.com/office/drawing/2014/main" id="{5E35D022-20A0-009B-5635-AA77E9E8B80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53275" y="-547234"/>
              <a:ext cx="5600700" cy="7952467"/>
            </a:xfrm>
            <a:custGeom>
              <a:avLst/>
              <a:gdLst>
                <a:gd name="connsiteX0" fmla="*/ 1678371 w 5600700"/>
                <a:gd name="connsiteY0" fmla="*/ 6572984 h 7952467"/>
                <a:gd name="connsiteX1" fmla="*/ 2588829 w 5600700"/>
                <a:gd name="connsiteY1" fmla="*/ 6572984 h 7952467"/>
                <a:gd name="connsiteX2" fmla="*/ 2933700 w 5600700"/>
                <a:gd name="connsiteY2" fmla="*/ 7262726 h 7952467"/>
                <a:gd name="connsiteX3" fmla="*/ 2588829 w 5600700"/>
                <a:gd name="connsiteY3" fmla="*/ 7952467 h 7952467"/>
                <a:gd name="connsiteX4" fmla="*/ 1678371 w 5600700"/>
                <a:gd name="connsiteY4" fmla="*/ 7952467 h 7952467"/>
                <a:gd name="connsiteX5" fmla="*/ 1333500 w 5600700"/>
                <a:gd name="connsiteY5" fmla="*/ 7262726 h 7952467"/>
                <a:gd name="connsiteX6" fmla="*/ 3011871 w 5600700"/>
                <a:gd name="connsiteY6" fmla="*/ 5883163 h 7952467"/>
                <a:gd name="connsiteX7" fmla="*/ 3922329 w 5600700"/>
                <a:gd name="connsiteY7" fmla="*/ 5883163 h 7952467"/>
                <a:gd name="connsiteX8" fmla="*/ 4267200 w 5600700"/>
                <a:gd name="connsiteY8" fmla="*/ 6572905 h 7952467"/>
                <a:gd name="connsiteX9" fmla="*/ 3922329 w 5600700"/>
                <a:gd name="connsiteY9" fmla="*/ 7262646 h 7952467"/>
                <a:gd name="connsiteX10" fmla="*/ 3011871 w 5600700"/>
                <a:gd name="connsiteY10" fmla="*/ 7262646 h 7952467"/>
                <a:gd name="connsiteX11" fmla="*/ 2667000 w 5600700"/>
                <a:gd name="connsiteY11" fmla="*/ 6572905 h 7952467"/>
                <a:gd name="connsiteX12" fmla="*/ 4345371 w 5600700"/>
                <a:gd name="connsiteY12" fmla="*/ 5164353 h 7952467"/>
                <a:gd name="connsiteX13" fmla="*/ 5255829 w 5600700"/>
                <a:gd name="connsiteY13" fmla="*/ 5164353 h 7952467"/>
                <a:gd name="connsiteX14" fmla="*/ 5600700 w 5600700"/>
                <a:gd name="connsiteY14" fmla="*/ 5854095 h 7952467"/>
                <a:gd name="connsiteX15" fmla="*/ 5255829 w 5600700"/>
                <a:gd name="connsiteY15" fmla="*/ 6543836 h 7952467"/>
                <a:gd name="connsiteX16" fmla="*/ 4345371 w 5600700"/>
                <a:gd name="connsiteY16" fmla="*/ 6543836 h 7952467"/>
                <a:gd name="connsiteX17" fmla="*/ 4000500 w 5600700"/>
                <a:gd name="connsiteY17" fmla="*/ 5854095 h 7952467"/>
                <a:gd name="connsiteX18" fmla="*/ 3011871 w 5600700"/>
                <a:gd name="connsiteY18" fmla="*/ 4423046 h 7952467"/>
                <a:gd name="connsiteX19" fmla="*/ 3922329 w 5600700"/>
                <a:gd name="connsiteY19" fmla="*/ 4423046 h 7952467"/>
                <a:gd name="connsiteX20" fmla="*/ 4267200 w 5600700"/>
                <a:gd name="connsiteY20" fmla="*/ 5112788 h 7952467"/>
                <a:gd name="connsiteX21" fmla="*/ 3922329 w 5600700"/>
                <a:gd name="connsiteY21" fmla="*/ 5802529 h 7952467"/>
                <a:gd name="connsiteX22" fmla="*/ 3011871 w 5600700"/>
                <a:gd name="connsiteY22" fmla="*/ 5802529 h 7952467"/>
                <a:gd name="connsiteX23" fmla="*/ 2667000 w 5600700"/>
                <a:gd name="connsiteY23" fmla="*/ 5112788 h 7952467"/>
                <a:gd name="connsiteX24" fmla="*/ 344871 w 5600700"/>
                <a:gd name="connsiteY24" fmla="*/ 4382729 h 7952467"/>
                <a:gd name="connsiteX25" fmla="*/ 1255329 w 5600700"/>
                <a:gd name="connsiteY25" fmla="*/ 4382729 h 7952467"/>
                <a:gd name="connsiteX26" fmla="*/ 1600200 w 5600700"/>
                <a:gd name="connsiteY26" fmla="*/ 5072471 h 7952467"/>
                <a:gd name="connsiteX27" fmla="*/ 1255329 w 5600700"/>
                <a:gd name="connsiteY27" fmla="*/ 5762212 h 7952467"/>
                <a:gd name="connsiteX28" fmla="*/ 344871 w 5600700"/>
                <a:gd name="connsiteY28" fmla="*/ 5762212 h 7952467"/>
                <a:gd name="connsiteX29" fmla="*/ 0 w 5600700"/>
                <a:gd name="connsiteY29" fmla="*/ 5072471 h 7952467"/>
                <a:gd name="connsiteX30" fmla="*/ 4345371 w 5600700"/>
                <a:gd name="connsiteY30" fmla="*/ 3692989 h 7952467"/>
                <a:gd name="connsiteX31" fmla="*/ 5255829 w 5600700"/>
                <a:gd name="connsiteY31" fmla="*/ 3692989 h 7952467"/>
                <a:gd name="connsiteX32" fmla="*/ 5600700 w 5600700"/>
                <a:gd name="connsiteY32" fmla="*/ 4382730 h 7952467"/>
                <a:gd name="connsiteX33" fmla="*/ 5255829 w 5600700"/>
                <a:gd name="connsiteY33" fmla="*/ 5072471 h 7952467"/>
                <a:gd name="connsiteX34" fmla="*/ 4345371 w 5600700"/>
                <a:gd name="connsiteY34" fmla="*/ 5072471 h 7952467"/>
                <a:gd name="connsiteX35" fmla="*/ 4000500 w 5600700"/>
                <a:gd name="connsiteY35" fmla="*/ 4382730 h 7952467"/>
                <a:gd name="connsiteX36" fmla="*/ 1678371 w 5600700"/>
                <a:gd name="connsiteY36" fmla="*/ 3651523 h 7952467"/>
                <a:gd name="connsiteX37" fmla="*/ 2588829 w 5600700"/>
                <a:gd name="connsiteY37" fmla="*/ 3651523 h 7952467"/>
                <a:gd name="connsiteX38" fmla="*/ 2933700 w 5600700"/>
                <a:gd name="connsiteY38" fmla="*/ 4341263 h 7952467"/>
                <a:gd name="connsiteX39" fmla="*/ 2588829 w 5600700"/>
                <a:gd name="connsiteY39" fmla="*/ 5031004 h 7952467"/>
                <a:gd name="connsiteX40" fmla="*/ 1678371 w 5600700"/>
                <a:gd name="connsiteY40" fmla="*/ 5031004 h 7952467"/>
                <a:gd name="connsiteX41" fmla="*/ 1333500 w 5600700"/>
                <a:gd name="connsiteY41" fmla="*/ 4341263 h 7952467"/>
                <a:gd name="connsiteX42" fmla="*/ 3011871 w 5600700"/>
                <a:gd name="connsiteY42" fmla="*/ 2962929 h 7952467"/>
                <a:gd name="connsiteX43" fmla="*/ 3922329 w 5600700"/>
                <a:gd name="connsiteY43" fmla="*/ 2962929 h 7952467"/>
                <a:gd name="connsiteX44" fmla="*/ 4267200 w 5600700"/>
                <a:gd name="connsiteY44" fmla="*/ 3652672 h 7952467"/>
                <a:gd name="connsiteX45" fmla="*/ 3922329 w 5600700"/>
                <a:gd name="connsiteY45" fmla="*/ 4342412 h 7952467"/>
                <a:gd name="connsiteX46" fmla="*/ 3011871 w 5600700"/>
                <a:gd name="connsiteY46" fmla="*/ 4342412 h 7952467"/>
                <a:gd name="connsiteX47" fmla="*/ 2667000 w 5600700"/>
                <a:gd name="connsiteY47" fmla="*/ 3652672 h 7952467"/>
                <a:gd name="connsiteX48" fmla="*/ 344871 w 5600700"/>
                <a:gd name="connsiteY48" fmla="*/ 2921463 h 7952467"/>
                <a:gd name="connsiteX49" fmla="*/ 1255329 w 5600700"/>
                <a:gd name="connsiteY49" fmla="*/ 2921463 h 7952467"/>
                <a:gd name="connsiteX50" fmla="*/ 1600200 w 5600700"/>
                <a:gd name="connsiteY50" fmla="*/ 3611206 h 7952467"/>
                <a:gd name="connsiteX51" fmla="*/ 1255329 w 5600700"/>
                <a:gd name="connsiteY51" fmla="*/ 4300946 h 7952467"/>
                <a:gd name="connsiteX52" fmla="*/ 344871 w 5600700"/>
                <a:gd name="connsiteY52" fmla="*/ 4300946 h 7952467"/>
                <a:gd name="connsiteX53" fmla="*/ 0 w 5600700"/>
                <a:gd name="connsiteY53" fmla="*/ 3611206 h 7952467"/>
                <a:gd name="connsiteX54" fmla="*/ 1678371 w 5600700"/>
                <a:gd name="connsiteY54" fmla="*/ 2191405 h 7952467"/>
                <a:gd name="connsiteX55" fmla="*/ 2588829 w 5600700"/>
                <a:gd name="connsiteY55" fmla="*/ 2191405 h 7952467"/>
                <a:gd name="connsiteX56" fmla="*/ 2933700 w 5600700"/>
                <a:gd name="connsiteY56" fmla="*/ 2881146 h 7952467"/>
                <a:gd name="connsiteX57" fmla="*/ 2588829 w 5600700"/>
                <a:gd name="connsiteY57" fmla="*/ 3570887 h 7952467"/>
                <a:gd name="connsiteX58" fmla="*/ 1678371 w 5600700"/>
                <a:gd name="connsiteY58" fmla="*/ 3570887 h 7952467"/>
                <a:gd name="connsiteX59" fmla="*/ 1333500 w 5600700"/>
                <a:gd name="connsiteY59" fmla="*/ 2881146 h 7952467"/>
                <a:gd name="connsiteX60" fmla="*/ 3011871 w 5600700"/>
                <a:gd name="connsiteY60" fmla="*/ 1501664 h 7952467"/>
                <a:gd name="connsiteX61" fmla="*/ 3922329 w 5600700"/>
                <a:gd name="connsiteY61" fmla="*/ 1501664 h 7952467"/>
                <a:gd name="connsiteX62" fmla="*/ 4267200 w 5600700"/>
                <a:gd name="connsiteY62" fmla="*/ 2191406 h 7952467"/>
                <a:gd name="connsiteX63" fmla="*/ 3922329 w 5600700"/>
                <a:gd name="connsiteY63" fmla="*/ 2881146 h 7952467"/>
                <a:gd name="connsiteX64" fmla="*/ 3011871 w 5600700"/>
                <a:gd name="connsiteY64" fmla="*/ 2881146 h 7952467"/>
                <a:gd name="connsiteX65" fmla="*/ 2667000 w 5600700"/>
                <a:gd name="connsiteY65" fmla="*/ 2191406 h 7952467"/>
                <a:gd name="connsiteX66" fmla="*/ 4345371 w 5600700"/>
                <a:gd name="connsiteY66" fmla="*/ 811921 h 7952467"/>
                <a:gd name="connsiteX67" fmla="*/ 5255829 w 5600700"/>
                <a:gd name="connsiteY67" fmla="*/ 811921 h 7952467"/>
                <a:gd name="connsiteX68" fmla="*/ 5600700 w 5600700"/>
                <a:gd name="connsiteY68" fmla="*/ 1501664 h 7952467"/>
                <a:gd name="connsiteX69" fmla="*/ 5255829 w 5600700"/>
                <a:gd name="connsiteY69" fmla="*/ 2191405 h 7952467"/>
                <a:gd name="connsiteX70" fmla="*/ 4345371 w 5600700"/>
                <a:gd name="connsiteY70" fmla="*/ 2191405 h 7952467"/>
                <a:gd name="connsiteX71" fmla="*/ 4000500 w 5600700"/>
                <a:gd name="connsiteY71" fmla="*/ 1501664 h 7952467"/>
                <a:gd name="connsiteX72" fmla="*/ 1678371 w 5600700"/>
                <a:gd name="connsiteY72" fmla="*/ 730139 h 7952467"/>
                <a:gd name="connsiteX73" fmla="*/ 2588829 w 5600700"/>
                <a:gd name="connsiteY73" fmla="*/ 730139 h 7952467"/>
                <a:gd name="connsiteX74" fmla="*/ 2933700 w 5600700"/>
                <a:gd name="connsiteY74" fmla="*/ 1419881 h 7952467"/>
                <a:gd name="connsiteX75" fmla="*/ 2588829 w 5600700"/>
                <a:gd name="connsiteY75" fmla="*/ 2109622 h 7952467"/>
                <a:gd name="connsiteX76" fmla="*/ 1678371 w 5600700"/>
                <a:gd name="connsiteY76" fmla="*/ 2109622 h 7952467"/>
                <a:gd name="connsiteX77" fmla="*/ 1333500 w 5600700"/>
                <a:gd name="connsiteY77" fmla="*/ 1419881 h 7952467"/>
                <a:gd name="connsiteX78" fmla="*/ 344871 w 5600700"/>
                <a:gd name="connsiteY78" fmla="*/ 0 h 7952467"/>
                <a:gd name="connsiteX79" fmla="*/ 1255329 w 5600700"/>
                <a:gd name="connsiteY79" fmla="*/ 0 h 7952467"/>
                <a:gd name="connsiteX80" fmla="*/ 1600200 w 5600700"/>
                <a:gd name="connsiteY80" fmla="*/ 689742 h 7952467"/>
                <a:gd name="connsiteX81" fmla="*/ 1255329 w 5600700"/>
                <a:gd name="connsiteY81" fmla="*/ 1379483 h 7952467"/>
                <a:gd name="connsiteX82" fmla="*/ 344871 w 5600700"/>
                <a:gd name="connsiteY82" fmla="*/ 1379483 h 7952467"/>
                <a:gd name="connsiteX83" fmla="*/ 0 w 5600700"/>
                <a:gd name="connsiteY83" fmla="*/ 689742 h 795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600700" h="7952467">
                  <a:moveTo>
                    <a:pt x="1678371" y="6572984"/>
                  </a:moveTo>
                  <a:lnTo>
                    <a:pt x="2588829" y="6572984"/>
                  </a:lnTo>
                  <a:lnTo>
                    <a:pt x="2933700" y="7262726"/>
                  </a:lnTo>
                  <a:lnTo>
                    <a:pt x="2588829" y="7952467"/>
                  </a:lnTo>
                  <a:lnTo>
                    <a:pt x="1678371" y="7952467"/>
                  </a:lnTo>
                  <a:lnTo>
                    <a:pt x="1333500" y="7262726"/>
                  </a:lnTo>
                  <a:close/>
                  <a:moveTo>
                    <a:pt x="3011871" y="5883163"/>
                  </a:moveTo>
                  <a:lnTo>
                    <a:pt x="3922329" y="5883163"/>
                  </a:lnTo>
                  <a:lnTo>
                    <a:pt x="4267200" y="6572905"/>
                  </a:lnTo>
                  <a:lnTo>
                    <a:pt x="3922329" y="7262646"/>
                  </a:lnTo>
                  <a:lnTo>
                    <a:pt x="3011871" y="7262646"/>
                  </a:lnTo>
                  <a:lnTo>
                    <a:pt x="2667000" y="6572905"/>
                  </a:lnTo>
                  <a:close/>
                  <a:moveTo>
                    <a:pt x="4345371" y="5164353"/>
                  </a:moveTo>
                  <a:lnTo>
                    <a:pt x="5255829" y="5164353"/>
                  </a:lnTo>
                  <a:lnTo>
                    <a:pt x="5600700" y="5854095"/>
                  </a:lnTo>
                  <a:lnTo>
                    <a:pt x="5255829" y="6543836"/>
                  </a:lnTo>
                  <a:lnTo>
                    <a:pt x="4345371" y="6543836"/>
                  </a:lnTo>
                  <a:lnTo>
                    <a:pt x="4000500" y="5854095"/>
                  </a:lnTo>
                  <a:close/>
                  <a:moveTo>
                    <a:pt x="3011871" y="4423046"/>
                  </a:moveTo>
                  <a:lnTo>
                    <a:pt x="3922329" y="4423046"/>
                  </a:lnTo>
                  <a:lnTo>
                    <a:pt x="4267200" y="5112788"/>
                  </a:lnTo>
                  <a:lnTo>
                    <a:pt x="3922329" y="5802529"/>
                  </a:lnTo>
                  <a:lnTo>
                    <a:pt x="3011871" y="5802529"/>
                  </a:lnTo>
                  <a:lnTo>
                    <a:pt x="2667000" y="5112788"/>
                  </a:lnTo>
                  <a:close/>
                  <a:moveTo>
                    <a:pt x="344871" y="4382729"/>
                  </a:moveTo>
                  <a:lnTo>
                    <a:pt x="1255329" y="4382729"/>
                  </a:lnTo>
                  <a:lnTo>
                    <a:pt x="1600200" y="5072471"/>
                  </a:lnTo>
                  <a:lnTo>
                    <a:pt x="1255329" y="5762212"/>
                  </a:lnTo>
                  <a:lnTo>
                    <a:pt x="344871" y="5762212"/>
                  </a:lnTo>
                  <a:lnTo>
                    <a:pt x="0" y="5072471"/>
                  </a:lnTo>
                  <a:close/>
                  <a:moveTo>
                    <a:pt x="4345371" y="3692989"/>
                  </a:moveTo>
                  <a:lnTo>
                    <a:pt x="5255829" y="3692989"/>
                  </a:lnTo>
                  <a:lnTo>
                    <a:pt x="5600700" y="4382730"/>
                  </a:lnTo>
                  <a:lnTo>
                    <a:pt x="5255829" y="5072471"/>
                  </a:lnTo>
                  <a:lnTo>
                    <a:pt x="4345371" y="5072471"/>
                  </a:lnTo>
                  <a:lnTo>
                    <a:pt x="4000500" y="4382730"/>
                  </a:lnTo>
                  <a:close/>
                  <a:moveTo>
                    <a:pt x="1678371" y="3651523"/>
                  </a:moveTo>
                  <a:lnTo>
                    <a:pt x="2588829" y="3651523"/>
                  </a:lnTo>
                  <a:lnTo>
                    <a:pt x="2933700" y="4341263"/>
                  </a:lnTo>
                  <a:lnTo>
                    <a:pt x="2588829" y="5031004"/>
                  </a:lnTo>
                  <a:lnTo>
                    <a:pt x="1678371" y="5031004"/>
                  </a:lnTo>
                  <a:lnTo>
                    <a:pt x="1333500" y="4341263"/>
                  </a:lnTo>
                  <a:close/>
                  <a:moveTo>
                    <a:pt x="3011871" y="2962929"/>
                  </a:moveTo>
                  <a:lnTo>
                    <a:pt x="3922329" y="2962929"/>
                  </a:lnTo>
                  <a:lnTo>
                    <a:pt x="4267200" y="3652672"/>
                  </a:lnTo>
                  <a:lnTo>
                    <a:pt x="3922329" y="4342412"/>
                  </a:lnTo>
                  <a:lnTo>
                    <a:pt x="3011871" y="4342412"/>
                  </a:lnTo>
                  <a:lnTo>
                    <a:pt x="2667000" y="3652672"/>
                  </a:lnTo>
                  <a:close/>
                  <a:moveTo>
                    <a:pt x="344871" y="2921463"/>
                  </a:moveTo>
                  <a:lnTo>
                    <a:pt x="1255329" y="2921463"/>
                  </a:lnTo>
                  <a:lnTo>
                    <a:pt x="1600200" y="3611206"/>
                  </a:lnTo>
                  <a:lnTo>
                    <a:pt x="1255329" y="4300946"/>
                  </a:lnTo>
                  <a:lnTo>
                    <a:pt x="344871" y="4300946"/>
                  </a:lnTo>
                  <a:lnTo>
                    <a:pt x="0" y="3611206"/>
                  </a:lnTo>
                  <a:close/>
                  <a:moveTo>
                    <a:pt x="1678371" y="2191405"/>
                  </a:moveTo>
                  <a:lnTo>
                    <a:pt x="2588829" y="2191405"/>
                  </a:lnTo>
                  <a:lnTo>
                    <a:pt x="2933700" y="2881146"/>
                  </a:lnTo>
                  <a:lnTo>
                    <a:pt x="2588829" y="3570887"/>
                  </a:lnTo>
                  <a:lnTo>
                    <a:pt x="1678371" y="3570887"/>
                  </a:lnTo>
                  <a:lnTo>
                    <a:pt x="1333500" y="2881146"/>
                  </a:lnTo>
                  <a:close/>
                  <a:moveTo>
                    <a:pt x="3011871" y="1501664"/>
                  </a:moveTo>
                  <a:lnTo>
                    <a:pt x="3922329" y="1501664"/>
                  </a:lnTo>
                  <a:lnTo>
                    <a:pt x="4267200" y="2191406"/>
                  </a:lnTo>
                  <a:lnTo>
                    <a:pt x="3922329" y="2881146"/>
                  </a:lnTo>
                  <a:lnTo>
                    <a:pt x="3011871" y="2881146"/>
                  </a:lnTo>
                  <a:lnTo>
                    <a:pt x="2667000" y="2191406"/>
                  </a:lnTo>
                  <a:close/>
                  <a:moveTo>
                    <a:pt x="4345371" y="811921"/>
                  </a:moveTo>
                  <a:lnTo>
                    <a:pt x="5255829" y="811921"/>
                  </a:lnTo>
                  <a:lnTo>
                    <a:pt x="5600700" y="1501664"/>
                  </a:lnTo>
                  <a:lnTo>
                    <a:pt x="5255829" y="2191405"/>
                  </a:lnTo>
                  <a:lnTo>
                    <a:pt x="4345371" y="2191405"/>
                  </a:lnTo>
                  <a:lnTo>
                    <a:pt x="4000500" y="1501664"/>
                  </a:lnTo>
                  <a:close/>
                  <a:moveTo>
                    <a:pt x="1678371" y="730139"/>
                  </a:moveTo>
                  <a:lnTo>
                    <a:pt x="2588829" y="730139"/>
                  </a:lnTo>
                  <a:lnTo>
                    <a:pt x="2933700" y="1419881"/>
                  </a:lnTo>
                  <a:lnTo>
                    <a:pt x="2588829" y="2109622"/>
                  </a:lnTo>
                  <a:lnTo>
                    <a:pt x="1678371" y="2109622"/>
                  </a:lnTo>
                  <a:lnTo>
                    <a:pt x="1333500" y="1419881"/>
                  </a:lnTo>
                  <a:close/>
                  <a:moveTo>
                    <a:pt x="344871" y="0"/>
                  </a:moveTo>
                  <a:lnTo>
                    <a:pt x="1255329" y="0"/>
                  </a:lnTo>
                  <a:lnTo>
                    <a:pt x="1600200" y="689742"/>
                  </a:lnTo>
                  <a:lnTo>
                    <a:pt x="1255329" y="1379483"/>
                  </a:lnTo>
                  <a:lnTo>
                    <a:pt x="344871" y="1379483"/>
                  </a:lnTo>
                  <a:lnTo>
                    <a:pt x="0" y="689742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  <a:alpha val="31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6479C30-CAC8-797C-BE3E-22BEF90B276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Cost / Comparison</a:t>
            </a:r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7A97CC16-F2E6-9443-570F-32F332A0E5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8585" y="1516063"/>
            <a:ext cx="12862560" cy="515112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2BDE5A1-DAB0-4B07-C6E7-6C9F299A74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525170"/>
              </p:ext>
            </p:extLst>
          </p:nvPr>
        </p:nvGraphicFramePr>
        <p:xfrm>
          <a:off x="2809875" y="2547937"/>
          <a:ext cx="6572250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BDCA74F-3519-6CBD-0E9D-43DFF267DF32}"/>
              </a:ext>
            </a:extLst>
          </p:cNvPr>
          <p:cNvSpPr txBox="1"/>
          <p:nvPr/>
        </p:nvSpPr>
        <p:spPr>
          <a:xfrm>
            <a:off x="4257675" y="1970782"/>
            <a:ext cx="413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Yearly cost difference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CB6358E-95E2-0517-F9A0-05F04F848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31D3-3686-479E-9A1E-15C4000185F6}" type="slidenum">
              <a:rPr lang="en-US" smtClean="0"/>
              <a:t>9</a:t>
            </a:fld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0B5B628-914D-36A3-84EA-63111A970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Miroslav Potocky | 2025 CERN openlab Technical Workshop</a:t>
            </a:r>
          </a:p>
        </p:txBody>
      </p:sp>
    </p:spTree>
    <p:extLst>
      <p:ext uri="{BB962C8B-B14F-4D97-AF65-F5344CB8AC3E}">
        <p14:creationId xmlns:p14="http://schemas.microsoft.com/office/powerpoint/2010/main" val="3006428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461</Words>
  <Application>Microsoft Office PowerPoint</Application>
  <PresentationFormat>Widescreen</PresentationFormat>
  <Paragraphs>118</Paragraphs>
  <Slides>14</Slides>
  <Notes>2</Notes>
  <HiddenSlides>2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Helvetica</vt:lpstr>
      <vt:lpstr>Office Theme</vt:lpstr>
      <vt:lpstr>Integration of Oracle Cloud Resources into CERN IT Business Continuity &amp; Disaster Recovery</vt:lpstr>
      <vt:lpstr>Goals &amp; Milestones</vt:lpstr>
      <vt:lpstr>Infrastructure / Connectivity</vt:lpstr>
      <vt:lpstr>Infrastructure / Network</vt:lpstr>
      <vt:lpstr>Infrastructure / Hardware</vt:lpstr>
      <vt:lpstr>Configuration / Code</vt:lpstr>
      <vt:lpstr>Data Guard / Replication</vt:lpstr>
      <vt:lpstr>Costs / Caveats</vt:lpstr>
      <vt:lpstr>Cost / Comparison</vt:lpstr>
      <vt:lpstr>Cost / Comparison</vt:lpstr>
      <vt:lpstr>Summary / Takeaways</vt:lpstr>
      <vt:lpstr>Thank you / Questions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Miroslav Potocky</dc:creator>
  <cp:lastModifiedBy>Miroslav Potocky</cp:lastModifiedBy>
  <cp:revision>77</cp:revision>
  <dcterms:created xsi:type="dcterms:W3CDTF">2025-03-03T23:33:01Z</dcterms:created>
  <dcterms:modified xsi:type="dcterms:W3CDTF">2025-03-05T15:46:17Z</dcterms:modified>
</cp:coreProperties>
</file>