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3"/>
  </p:notesMasterIdLst>
  <p:sldIdLst>
    <p:sldId id="258" r:id="rId5"/>
    <p:sldId id="266" r:id="rId6"/>
    <p:sldId id="267" r:id="rId7"/>
    <p:sldId id="268" r:id="rId8"/>
    <p:sldId id="300" r:id="rId9"/>
    <p:sldId id="287" r:id="rId10"/>
    <p:sldId id="288" r:id="rId11"/>
    <p:sldId id="289" r:id="rId12"/>
    <p:sldId id="297" r:id="rId13"/>
    <p:sldId id="302" r:id="rId14"/>
    <p:sldId id="303" r:id="rId15"/>
    <p:sldId id="305" r:id="rId16"/>
    <p:sldId id="304" r:id="rId17"/>
    <p:sldId id="306" r:id="rId18"/>
    <p:sldId id="310" r:id="rId19"/>
    <p:sldId id="307" r:id="rId20"/>
    <p:sldId id="308" r:id="rId21"/>
    <p:sldId id="298" r:id="rId22"/>
    <p:sldId id="309" r:id="rId23"/>
    <p:sldId id="259" r:id="rId24"/>
    <p:sldId id="273" r:id="rId25"/>
    <p:sldId id="274" r:id="rId26"/>
    <p:sldId id="290" r:id="rId27"/>
    <p:sldId id="292" r:id="rId28"/>
    <p:sldId id="293" r:id="rId29"/>
    <p:sldId id="294" r:id="rId30"/>
    <p:sldId id="301" r:id="rId31"/>
    <p:sldId id="29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4404" autoAdjust="0"/>
  </p:normalViewPr>
  <p:slideViewPr>
    <p:cSldViewPr snapToGrid="0">
      <p:cViewPr varScale="1">
        <p:scale>
          <a:sx n="72" d="100"/>
          <a:sy n="72" d="100"/>
        </p:scale>
        <p:origin x="508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9398-1D0C-4ECD-A2D1-81CAE5998CEB}" type="datetimeFigureOut">
              <a:rPr lang="en-GB" smtClean="0"/>
              <a:t>04/03/2025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8DC10-A5D0-4CD3-AE1D-0C6B5DC06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271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interTwin</a:t>
            </a:r>
            <a:r>
              <a:rPr lang="en-US" dirty="0"/>
              <a:t> is a project funded by the EC</a:t>
            </a:r>
          </a:p>
          <a:p>
            <a:r>
              <a:rPr lang="en-US" dirty="0"/>
              <a:t>DTE.. Which is open source… and supports…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447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Let’s see now which use cases are running on this DT engine</a:t>
            </a:r>
          </a:p>
          <a:p>
            <a:r>
              <a:rPr lang="en-US" dirty="0"/>
              <a:t>Climate research investigating future impacts of extreme events caused by climate change.</a:t>
            </a:r>
          </a:p>
          <a:p>
            <a:r>
              <a:rPr lang="en-US" dirty="0"/>
              <a:t>Climate monitoring to produce early warnings for extreme events.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408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Abstract user code from logging framework.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536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Going into more details, these are the use cases that we have in </a:t>
            </a:r>
            <a:r>
              <a:rPr lang="en-US" dirty="0" err="1"/>
              <a:t>interTwin</a:t>
            </a:r>
            <a:r>
              <a:rPr lang="en-US" dirty="0"/>
              <a:t>… wheel…</a:t>
            </a:r>
          </a:p>
          <a:p>
            <a:r>
              <a:rPr lang="en-US" dirty="0"/>
              <a:t>The </a:t>
            </a:r>
            <a:r>
              <a:rPr lang="en-US" dirty="0" err="1"/>
              <a:t>interTwin</a:t>
            </a:r>
            <a:r>
              <a:rPr lang="en-US" dirty="0"/>
              <a:t> consortium is composed of 29 participants…</a:t>
            </a:r>
          </a:p>
          <a:p>
            <a:r>
              <a:rPr lang="en-US" dirty="0"/>
              <a:t>What we are developing for us. It’s going to support other sciences…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924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scientific applications that we develop need to scale to large resources… Need for HPC.</a:t>
            </a:r>
          </a:p>
          <a:p>
            <a:r>
              <a:rPr lang="en-US" dirty="0"/>
              <a:t>DT apps distributed on multiple  resources at the same time.</a:t>
            </a:r>
          </a:p>
          <a:p>
            <a:r>
              <a:rPr lang="en-US" dirty="0"/>
              <a:t>Users.</a:t>
            </a:r>
          </a:p>
          <a:p>
            <a:r>
              <a:rPr lang="en-US" dirty="0"/>
              <a:t>Policymakers and decision making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646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83918-E8B1-D6D1-88B5-66AE39F6D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CE4EC0-2E9A-C909-8631-B552FE5474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043CC6-59EC-D0A3-43C0-F14166AFA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scientific applications that we develop need to scale to large resources… Need for HPC.</a:t>
            </a:r>
          </a:p>
          <a:p>
            <a:r>
              <a:rPr lang="en-US" dirty="0"/>
              <a:t>DT apps distributed on multiple  resources at the same time.</a:t>
            </a:r>
          </a:p>
          <a:p>
            <a:r>
              <a:rPr lang="en-US" dirty="0"/>
              <a:t>Users.</a:t>
            </a:r>
          </a:p>
          <a:p>
            <a:r>
              <a:rPr lang="en-US" dirty="0"/>
              <a:t>Policymakers and decision making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6E0F2F-7295-EF83-3E85-415CDC0EBF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767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Itwinai requirements. Reduce engineering overheads for scientists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037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Abstract user code from distributed ML strategy.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423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50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042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D0EB2-3D59-B937-351F-95E05D730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1BF7CD-D62F-6BED-57F6-555F7B751F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013A5B-5599-A6FA-45A5-C3C5FBADEC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CAE04-C14F-F6DF-A711-3D9639EDA5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8DC10-A5D0-4CD3-AE1D-0C6B5DC0614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01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intertwin.eu" TargetMode="External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intertwin.eu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3DF6860-64BE-CE4F-43F2-1CE6F54168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41320" y="4994112"/>
            <a:ext cx="9144000" cy="898687"/>
          </a:xfrm>
        </p:spPr>
        <p:txBody>
          <a:bodyPr/>
          <a:lstStyle>
            <a:lvl1pPr marL="0" indent="0" algn="r">
              <a:buNone/>
              <a:defRPr sz="2400" i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Name and Affiliation Presenter, name and date event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3EDB1E-13C0-B6D7-82E1-D1A6E21EAA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7794" y="3921760"/>
            <a:ext cx="10197526" cy="1080557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1320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preserve="1" userDrawn="1">
  <p:cSld name="Main poi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-153400"/>
            <a:ext cx="12192000" cy="7011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722;g1a5a5531406_0_185">
            <a:extLst>
              <a:ext uri="{FF2B5EF4-FFF2-40B4-BE49-F238E27FC236}">
                <a16:creationId xmlns:a16="http://schemas.microsoft.com/office/drawing/2014/main" id="{D16A0C83-554B-1284-B50E-2C41546AB00F}"/>
              </a:ext>
            </a:extLst>
          </p:cNvPr>
          <p:cNvSpPr txBox="1"/>
          <p:nvPr userDrawn="1"/>
        </p:nvSpPr>
        <p:spPr>
          <a:xfrm>
            <a:off x="3453541" y="5975472"/>
            <a:ext cx="1718615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050" b="0" i="0" u="sng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info@intertwin.eu</a:t>
            </a:r>
            <a:endParaRPr sz="1050" b="0" i="0" u="sng" strike="noStrike" cap="none">
              <a:solidFill>
                <a:srgbClr val="000000"/>
              </a:solidFill>
              <a:latin typeface="DM Sans"/>
              <a:ea typeface="DM Sans"/>
              <a:cs typeface="DM Sans"/>
              <a:sym typeface="DM Sans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" name="Google Shape;723;g1a5a5531406_0_185">
            <a:extLst>
              <a:ext uri="{FF2B5EF4-FFF2-40B4-BE49-F238E27FC236}">
                <a16:creationId xmlns:a16="http://schemas.microsoft.com/office/drawing/2014/main" id="{2888BE75-7737-8726-FD99-F466560B1EC0}"/>
              </a:ext>
            </a:extLst>
          </p:cNvPr>
          <p:cNvSpPr txBox="1"/>
          <p:nvPr userDrawn="1"/>
        </p:nvSpPr>
        <p:spPr>
          <a:xfrm>
            <a:off x="7379190" y="5979320"/>
            <a:ext cx="1272900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050" b="0" i="0" u="sng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intertwin_eu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725;g1a5a5531406_0_185">
            <a:extLst>
              <a:ext uri="{FF2B5EF4-FFF2-40B4-BE49-F238E27FC236}">
                <a16:creationId xmlns:a16="http://schemas.microsoft.com/office/drawing/2014/main" id="{0591F8EA-11DD-AE15-6DA1-4565472E999C}"/>
              </a:ext>
            </a:extLst>
          </p:cNvPr>
          <p:cNvSpPr/>
          <p:nvPr userDrawn="1"/>
        </p:nvSpPr>
        <p:spPr>
          <a:xfrm>
            <a:off x="7528382" y="5461307"/>
            <a:ext cx="554032" cy="456701"/>
          </a:xfrm>
          <a:custGeom>
            <a:avLst/>
            <a:gdLst/>
            <a:ahLst/>
            <a:cxnLst/>
            <a:rect l="l" t="t" r="r" b="b"/>
            <a:pathLst>
              <a:path w="297" h="242" extrusionOk="0">
                <a:moveTo>
                  <a:pt x="297" y="30"/>
                </a:moveTo>
                <a:lnTo>
                  <a:pt x="297" y="30"/>
                </a:lnTo>
                <a:lnTo>
                  <a:pt x="295" y="30"/>
                </a:lnTo>
                <a:lnTo>
                  <a:pt x="295" y="30"/>
                </a:lnTo>
                <a:lnTo>
                  <a:pt x="282" y="33"/>
                </a:lnTo>
                <a:lnTo>
                  <a:pt x="267" y="37"/>
                </a:lnTo>
                <a:lnTo>
                  <a:pt x="267" y="37"/>
                </a:lnTo>
                <a:lnTo>
                  <a:pt x="274" y="31"/>
                </a:lnTo>
                <a:lnTo>
                  <a:pt x="280" y="24"/>
                </a:lnTo>
                <a:lnTo>
                  <a:pt x="286" y="17"/>
                </a:lnTo>
                <a:lnTo>
                  <a:pt x="289" y="7"/>
                </a:lnTo>
                <a:lnTo>
                  <a:pt x="289" y="7"/>
                </a:lnTo>
                <a:lnTo>
                  <a:pt x="289" y="6"/>
                </a:lnTo>
                <a:lnTo>
                  <a:pt x="289" y="6"/>
                </a:lnTo>
                <a:lnTo>
                  <a:pt x="287" y="6"/>
                </a:lnTo>
                <a:lnTo>
                  <a:pt x="287" y="6"/>
                </a:lnTo>
                <a:lnTo>
                  <a:pt x="269" y="15"/>
                </a:lnTo>
                <a:lnTo>
                  <a:pt x="250" y="20"/>
                </a:lnTo>
                <a:lnTo>
                  <a:pt x="250" y="20"/>
                </a:lnTo>
                <a:lnTo>
                  <a:pt x="241" y="11"/>
                </a:lnTo>
                <a:lnTo>
                  <a:pt x="230" y="6"/>
                </a:lnTo>
                <a:lnTo>
                  <a:pt x="217" y="2"/>
                </a:lnTo>
                <a:lnTo>
                  <a:pt x="206" y="0"/>
                </a:lnTo>
                <a:lnTo>
                  <a:pt x="206" y="0"/>
                </a:lnTo>
                <a:lnTo>
                  <a:pt x="193" y="2"/>
                </a:lnTo>
                <a:lnTo>
                  <a:pt x="182" y="6"/>
                </a:lnTo>
                <a:lnTo>
                  <a:pt x="171" y="11"/>
                </a:lnTo>
                <a:lnTo>
                  <a:pt x="161" y="18"/>
                </a:lnTo>
                <a:lnTo>
                  <a:pt x="154" y="28"/>
                </a:lnTo>
                <a:lnTo>
                  <a:pt x="149" y="39"/>
                </a:lnTo>
                <a:lnTo>
                  <a:pt x="145" y="50"/>
                </a:lnTo>
                <a:lnTo>
                  <a:pt x="143" y="63"/>
                </a:lnTo>
                <a:lnTo>
                  <a:pt x="143" y="63"/>
                </a:lnTo>
                <a:lnTo>
                  <a:pt x="145" y="74"/>
                </a:lnTo>
                <a:lnTo>
                  <a:pt x="145" y="74"/>
                </a:lnTo>
                <a:lnTo>
                  <a:pt x="126" y="72"/>
                </a:lnTo>
                <a:lnTo>
                  <a:pt x="110" y="68"/>
                </a:lnTo>
                <a:lnTo>
                  <a:pt x="93" y="63"/>
                </a:lnTo>
                <a:lnTo>
                  <a:pt x="78" y="55"/>
                </a:lnTo>
                <a:lnTo>
                  <a:pt x="62" y="48"/>
                </a:lnTo>
                <a:lnTo>
                  <a:pt x="49" y="37"/>
                </a:lnTo>
                <a:lnTo>
                  <a:pt x="36" y="26"/>
                </a:lnTo>
                <a:lnTo>
                  <a:pt x="23" y="13"/>
                </a:lnTo>
                <a:lnTo>
                  <a:pt x="23" y="13"/>
                </a:lnTo>
                <a:lnTo>
                  <a:pt x="23" y="11"/>
                </a:lnTo>
                <a:lnTo>
                  <a:pt x="23" y="11"/>
                </a:lnTo>
                <a:lnTo>
                  <a:pt x="21" y="13"/>
                </a:lnTo>
                <a:lnTo>
                  <a:pt x="21" y="13"/>
                </a:lnTo>
                <a:lnTo>
                  <a:pt x="15" y="28"/>
                </a:lnTo>
                <a:lnTo>
                  <a:pt x="13" y="43"/>
                </a:lnTo>
                <a:lnTo>
                  <a:pt x="13" y="43"/>
                </a:lnTo>
                <a:lnTo>
                  <a:pt x="13" y="57"/>
                </a:lnTo>
                <a:lnTo>
                  <a:pt x="19" y="70"/>
                </a:lnTo>
                <a:lnTo>
                  <a:pt x="26" y="81"/>
                </a:lnTo>
                <a:lnTo>
                  <a:pt x="36" y="93"/>
                </a:lnTo>
                <a:lnTo>
                  <a:pt x="36" y="93"/>
                </a:lnTo>
                <a:lnTo>
                  <a:pt x="24" y="89"/>
                </a:lnTo>
                <a:lnTo>
                  <a:pt x="13" y="85"/>
                </a:lnTo>
                <a:lnTo>
                  <a:pt x="13" y="85"/>
                </a:lnTo>
                <a:lnTo>
                  <a:pt x="13" y="85"/>
                </a:lnTo>
                <a:lnTo>
                  <a:pt x="13" y="85"/>
                </a:lnTo>
                <a:lnTo>
                  <a:pt x="12" y="87"/>
                </a:lnTo>
                <a:lnTo>
                  <a:pt x="12" y="87"/>
                </a:lnTo>
                <a:lnTo>
                  <a:pt x="12" y="87"/>
                </a:lnTo>
                <a:lnTo>
                  <a:pt x="13" y="96"/>
                </a:lnTo>
                <a:lnTo>
                  <a:pt x="15" y="107"/>
                </a:lnTo>
                <a:lnTo>
                  <a:pt x="19" y="115"/>
                </a:lnTo>
                <a:lnTo>
                  <a:pt x="24" y="124"/>
                </a:lnTo>
                <a:lnTo>
                  <a:pt x="30" y="131"/>
                </a:lnTo>
                <a:lnTo>
                  <a:pt x="37" y="137"/>
                </a:lnTo>
                <a:lnTo>
                  <a:pt x="47" y="143"/>
                </a:lnTo>
                <a:lnTo>
                  <a:pt x="56" y="146"/>
                </a:lnTo>
                <a:lnTo>
                  <a:pt x="56" y="146"/>
                </a:lnTo>
                <a:lnTo>
                  <a:pt x="45" y="146"/>
                </a:lnTo>
                <a:lnTo>
                  <a:pt x="36" y="146"/>
                </a:lnTo>
                <a:lnTo>
                  <a:pt x="36" y="146"/>
                </a:lnTo>
                <a:lnTo>
                  <a:pt x="34" y="146"/>
                </a:lnTo>
                <a:lnTo>
                  <a:pt x="34" y="146"/>
                </a:lnTo>
                <a:lnTo>
                  <a:pt x="34" y="148"/>
                </a:lnTo>
                <a:lnTo>
                  <a:pt x="34" y="148"/>
                </a:lnTo>
                <a:lnTo>
                  <a:pt x="37" y="155"/>
                </a:lnTo>
                <a:lnTo>
                  <a:pt x="41" y="165"/>
                </a:lnTo>
                <a:lnTo>
                  <a:pt x="47" y="170"/>
                </a:lnTo>
                <a:lnTo>
                  <a:pt x="54" y="178"/>
                </a:lnTo>
                <a:lnTo>
                  <a:pt x="62" y="181"/>
                </a:lnTo>
                <a:lnTo>
                  <a:pt x="69" y="187"/>
                </a:lnTo>
                <a:lnTo>
                  <a:pt x="78" y="189"/>
                </a:lnTo>
                <a:lnTo>
                  <a:pt x="87" y="191"/>
                </a:lnTo>
                <a:lnTo>
                  <a:pt x="87" y="191"/>
                </a:lnTo>
                <a:lnTo>
                  <a:pt x="71" y="200"/>
                </a:lnTo>
                <a:lnTo>
                  <a:pt x="54" y="207"/>
                </a:lnTo>
                <a:lnTo>
                  <a:pt x="36" y="211"/>
                </a:lnTo>
                <a:lnTo>
                  <a:pt x="15" y="213"/>
                </a:lnTo>
                <a:lnTo>
                  <a:pt x="15" y="213"/>
                </a:lnTo>
                <a:lnTo>
                  <a:pt x="2" y="213"/>
                </a:lnTo>
                <a:lnTo>
                  <a:pt x="2" y="213"/>
                </a:lnTo>
                <a:lnTo>
                  <a:pt x="0" y="213"/>
                </a:lnTo>
                <a:lnTo>
                  <a:pt x="0" y="213"/>
                </a:lnTo>
                <a:lnTo>
                  <a:pt x="0" y="215"/>
                </a:lnTo>
                <a:lnTo>
                  <a:pt x="0" y="215"/>
                </a:lnTo>
                <a:lnTo>
                  <a:pt x="23" y="228"/>
                </a:lnTo>
                <a:lnTo>
                  <a:pt x="45" y="235"/>
                </a:lnTo>
                <a:lnTo>
                  <a:pt x="69" y="241"/>
                </a:lnTo>
                <a:lnTo>
                  <a:pt x="95" y="242"/>
                </a:lnTo>
                <a:lnTo>
                  <a:pt x="95" y="242"/>
                </a:lnTo>
                <a:lnTo>
                  <a:pt x="113" y="241"/>
                </a:lnTo>
                <a:lnTo>
                  <a:pt x="132" y="239"/>
                </a:lnTo>
                <a:lnTo>
                  <a:pt x="150" y="233"/>
                </a:lnTo>
                <a:lnTo>
                  <a:pt x="167" y="228"/>
                </a:lnTo>
                <a:lnTo>
                  <a:pt x="182" y="220"/>
                </a:lnTo>
                <a:lnTo>
                  <a:pt x="197" y="211"/>
                </a:lnTo>
                <a:lnTo>
                  <a:pt x="210" y="200"/>
                </a:lnTo>
                <a:lnTo>
                  <a:pt x="221" y="189"/>
                </a:lnTo>
                <a:lnTo>
                  <a:pt x="232" y="176"/>
                </a:lnTo>
                <a:lnTo>
                  <a:pt x="241" y="161"/>
                </a:lnTo>
                <a:lnTo>
                  <a:pt x="248" y="148"/>
                </a:lnTo>
                <a:lnTo>
                  <a:pt x="256" y="133"/>
                </a:lnTo>
                <a:lnTo>
                  <a:pt x="261" y="117"/>
                </a:lnTo>
                <a:lnTo>
                  <a:pt x="265" y="102"/>
                </a:lnTo>
                <a:lnTo>
                  <a:pt x="267" y="85"/>
                </a:lnTo>
                <a:lnTo>
                  <a:pt x="267" y="70"/>
                </a:lnTo>
                <a:lnTo>
                  <a:pt x="267" y="70"/>
                </a:lnTo>
                <a:lnTo>
                  <a:pt x="267" y="63"/>
                </a:lnTo>
                <a:lnTo>
                  <a:pt x="267" y="63"/>
                </a:lnTo>
                <a:lnTo>
                  <a:pt x="284" y="48"/>
                </a:lnTo>
                <a:lnTo>
                  <a:pt x="297" y="31"/>
                </a:lnTo>
                <a:lnTo>
                  <a:pt x="297" y="31"/>
                </a:lnTo>
                <a:lnTo>
                  <a:pt x="297" y="30"/>
                </a:lnTo>
                <a:lnTo>
                  <a:pt x="297" y="3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spcFirstLastPara="1" wrap="square" lIns="121900" tIns="60950" rIns="121900" bIns="609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10101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Google Shape;726;g1a5a5531406_0_185">
            <a:extLst>
              <a:ext uri="{FF2B5EF4-FFF2-40B4-BE49-F238E27FC236}">
                <a16:creationId xmlns:a16="http://schemas.microsoft.com/office/drawing/2014/main" id="{F56EDA15-F686-168C-01A6-A238D970F529}"/>
              </a:ext>
            </a:extLst>
          </p:cNvPr>
          <p:cNvGrpSpPr/>
          <p:nvPr userDrawn="1"/>
        </p:nvGrpSpPr>
        <p:grpSpPr>
          <a:xfrm>
            <a:off x="9425694" y="5435103"/>
            <a:ext cx="509115" cy="509109"/>
            <a:chOff x="7045932" y="3207664"/>
            <a:chExt cx="292343" cy="292342"/>
          </a:xfrm>
        </p:grpSpPr>
        <p:sp>
          <p:nvSpPr>
            <p:cNvPr id="7" name="Google Shape;727;g1a5a5531406_0_185">
              <a:extLst>
                <a:ext uri="{FF2B5EF4-FFF2-40B4-BE49-F238E27FC236}">
                  <a16:creationId xmlns:a16="http://schemas.microsoft.com/office/drawing/2014/main" id="{F583CAD0-F080-C7E0-97A8-B09859F752DF}"/>
                </a:ext>
              </a:extLst>
            </p:cNvPr>
            <p:cNvSpPr/>
            <p:nvPr/>
          </p:nvSpPr>
          <p:spPr>
            <a:xfrm>
              <a:off x="7045932" y="3207664"/>
              <a:ext cx="70937" cy="70937"/>
            </a:xfrm>
            <a:custGeom>
              <a:avLst/>
              <a:gdLst/>
              <a:ahLst/>
              <a:cxnLst/>
              <a:rect l="l" t="t" r="r" b="b"/>
              <a:pathLst>
                <a:path w="64" h="67" extrusionOk="0">
                  <a:moveTo>
                    <a:pt x="31" y="0"/>
                  </a:moveTo>
                  <a:lnTo>
                    <a:pt x="31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1" y="47"/>
                  </a:lnTo>
                  <a:lnTo>
                    <a:pt x="5" y="52"/>
                  </a:lnTo>
                  <a:lnTo>
                    <a:pt x="9" y="56"/>
                  </a:lnTo>
                  <a:lnTo>
                    <a:pt x="14" y="61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39" y="65"/>
                  </a:lnTo>
                  <a:lnTo>
                    <a:pt x="44" y="63"/>
                  </a:lnTo>
                  <a:lnTo>
                    <a:pt x="50" y="61"/>
                  </a:lnTo>
                  <a:lnTo>
                    <a:pt x="55" y="56"/>
                  </a:lnTo>
                  <a:lnTo>
                    <a:pt x="59" y="52"/>
                  </a:lnTo>
                  <a:lnTo>
                    <a:pt x="63" y="47"/>
                  </a:lnTo>
                  <a:lnTo>
                    <a:pt x="64" y="39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26"/>
                  </a:lnTo>
                  <a:lnTo>
                    <a:pt x="63" y="21"/>
                  </a:lnTo>
                  <a:lnTo>
                    <a:pt x="59" y="15"/>
                  </a:lnTo>
                  <a:lnTo>
                    <a:pt x="55" y="10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spcFirstLastPara="1" wrap="square" lIns="121900" tIns="60950" rIns="121900" bIns="609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728;g1a5a5531406_0_185">
              <a:extLst>
                <a:ext uri="{FF2B5EF4-FFF2-40B4-BE49-F238E27FC236}">
                  <a16:creationId xmlns:a16="http://schemas.microsoft.com/office/drawing/2014/main" id="{1F25D095-E0C6-785B-DF81-46500C872723}"/>
                </a:ext>
              </a:extLst>
            </p:cNvPr>
            <p:cNvSpPr/>
            <p:nvPr/>
          </p:nvSpPr>
          <p:spPr>
            <a:xfrm>
              <a:off x="7050231" y="3304394"/>
              <a:ext cx="62338" cy="195612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1900" tIns="60950" rIns="121900" bIns="609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729;g1a5a5531406_0_185">
              <a:extLst>
                <a:ext uri="{FF2B5EF4-FFF2-40B4-BE49-F238E27FC236}">
                  <a16:creationId xmlns:a16="http://schemas.microsoft.com/office/drawing/2014/main" id="{795F16CF-0425-CF8D-37B9-B7967A3D51E4}"/>
                </a:ext>
              </a:extLst>
            </p:cNvPr>
            <p:cNvSpPr/>
            <p:nvPr/>
          </p:nvSpPr>
          <p:spPr>
            <a:xfrm>
              <a:off x="7149112" y="3300095"/>
              <a:ext cx="189163" cy="199911"/>
            </a:xfrm>
            <a:custGeom>
              <a:avLst/>
              <a:gdLst/>
              <a:ahLst/>
              <a:cxnLst/>
              <a:rect l="l" t="t" r="r" b="b"/>
              <a:pathLst>
                <a:path w="176" h="186" extrusionOk="0">
                  <a:moveTo>
                    <a:pt x="107" y="0"/>
                  </a:moveTo>
                  <a:lnTo>
                    <a:pt x="107" y="0"/>
                  </a:lnTo>
                  <a:lnTo>
                    <a:pt x="98" y="0"/>
                  </a:lnTo>
                  <a:lnTo>
                    <a:pt x="89" y="2"/>
                  </a:lnTo>
                  <a:lnTo>
                    <a:pt x="81" y="6"/>
                  </a:lnTo>
                  <a:lnTo>
                    <a:pt x="74" y="10"/>
                  </a:lnTo>
                  <a:lnTo>
                    <a:pt x="63" y="19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86"/>
                  </a:lnTo>
                  <a:lnTo>
                    <a:pt x="55" y="186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7" y="78"/>
                  </a:lnTo>
                  <a:lnTo>
                    <a:pt x="59" y="71"/>
                  </a:lnTo>
                  <a:lnTo>
                    <a:pt x="61" y="63"/>
                  </a:lnTo>
                  <a:lnTo>
                    <a:pt x="67" y="58"/>
                  </a:lnTo>
                  <a:lnTo>
                    <a:pt x="72" y="54"/>
                  </a:lnTo>
                  <a:lnTo>
                    <a:pt x="80" y="50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100" y="50"/>
                  </a:lnTo>
                  <a:lnTo>
                    <a:pt x="107" y="54"/>
                  </a:lnTo>
                  <a:lnTo>
                    <a:pt x="111" y="60"/>
                  </a:lnTo>
                  <a:lnTo>
                    <a:pt x="115" y="65"/>
                  </a:lnTo>
                  <a:lnTo>
                    <a:pt x="118" y="73"/>
                  </a:lnTo>
                  <a:lnTo>
                    <a:pt x="118" y="82"/>
                  </a:lnTo>
                  <a:lnTo>
                    <a:pt x="118" y="97"/>
                  </a:lnTo>
                  <a:lnTo>
                    <a:pt x="118" y="186"/>
                  </a:lnTo>
                  <a:lnTo>
                    <a:pt x="176" y="1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69"/>
                  </a:lnTo>
                  <a:lnTo>
                    <a:pt x="174" y="52"/>
                  </a:lnTo>
                  <a:lnTo>
                    <a:pt x="168" y="37"/>
                  </a:lnTo>
                  <a:lnTo>
                    <a:pt x="163" y="24"/>
                  </a:lnTo>
                  <a:lnTo>
                    <a:pt x="154" y="13"/>
                  </a:lnTo>
                  <a:lnTo>
                    <a:pt x="142" y="6"/>
                  </a:lnTo>
                  <a:lnTo>
                    <a:pt x="128" y="2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spcFirstLastPara="1" wrap="square" lIns="121900" tIns="60950" rIns="121900" bIns="609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730;g1a5a5531406_0_185">
            <a:extLst>
              <a:ext uri="{FF2B5EF4-FFF2-40B4-BE49-F238E27FC236}">
                <a16:creationId xmlns:a16="http://schemas.microsoft.com/office/drawing/2014/main" id="{37600254-DA9C-DBED-84B3-B6DBE0936D79}"/>
              </a:ext>
            </a:extLst>
          </p:cNvPr>
          <p:cNvSpPr/>
          <p:nvPr userDrawn="1"/>
        </p:nvSpPr>
        <p:spPr>
          <a:xfrm>
            <a:off x="3758817" y="5507821"/>
            <a:ext cx="554032" cy="363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3F3F3F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731;g1a5a5531406_0_185">
            <a:extLst>
              <a:ext uri="{FF2B5EF4-FFF2-40B4-BE49-F238E27FC236}">
                <a16:creationId xmlns:a16="http://schemas.microsoft.com/office/drawing/2014/main" id="{F21B7277-760A-1440-AEEE-685A16A4AFFD}"/>
              </a:ext>
            </a:extLst>
          </p:cNvPr>
          <p:cNvGrpSpPr/>
          <p:nvPr userDrawn="1"/>
        </p:nvGrpSpPr>
        <p:grpSpPr>
          <a:xfrm>
            <a:off x="1937338" y="5460641"/>
            <a:ext cx="488901" cy="458033"/>
            <a:chOff x="5093968" y="2078204"/>
            <a:chExt cx="488901" cy="458033"/>
          </a:xfrm>
        </p:grpSpPr>
        <p:sp>
          <p:nvSpPr>
            <p:cNvPr id="12" name="Google Shape;732;g1a5a5531406_0_185">
              <a:extLst>
                <a:ext uri="{FF2B5EF4-FFF2-40B4-BE49-F238E27FC236}">
                  <a16:creationId xmlns:a16="http://schemas.microsoft.com/office/drawing/2014/main" id="{9961ACD3-37B6-4347-32B2-1A18D005B675}"/>
                </a:ext>
              </a:extLst>
            </p:cNvPr>
            <p:cNvSpPr/>
            <p:nvPr/>
          </p:nvSpPr>
          <p:spPr>
            <a:xfrm>
              <a:off x="5155710" y="2139108"/>
              <a:ext cx="365425" cy="244451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733;g1a5a5531406_0_185">
              <a:extLst>
                <a:ext uri="{FF2B5EF4-FFF2-40B4-BE49-F238E27FC236}">
                  <a16:creationId xmlns:a16="http://schemas.microsoft.com/office/drawing/2014/main" id="{D7FB809E-0BB6-E90F-EA56-96B96B4882C5}"/>
                </a:ext>
              </a:extLst>
            </p:cNvPr>
            <p:cNvSpPr/>
            <p:nvPr/>
          </p:nvSpPr>
          <p:spPr>
            <a:xfrm>
              <a:off x="5093968" y="2078204"/>
              <a:ext cx="488901" cy="45803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721;g1a5a5531406_0_185">
            <a:extLst>
              <a:ext uri="{FF2B5EF4-FFF2-40B4-BE49-F238E27FC236}">
                <a16:creationId xmlns:a16="http://schemas.microsoft.com/office/drawing/2014/main" id="{11ACEEEA-33E0-66B4-2B23-DEFD1812F15C}"/>
              </a:ext>
            </a:extLst>
          </p:cNvPr>
          <p:cNvSpPr txBox="1"/>
          <p:nvPr userDrawn="1"/>
        </p:nvSpPr>
        <p:spPr>
          <a:xfrm>
            <a:off x="1558391" y="5918008"/>
            <a:ext cx="1468016" cy="50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050" b="0" i="0" u="sng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www.intertwin.eu</a:t>
            </a:r>
            <a:br>
              <a:rPr lang="en-GB" sz="105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105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724;g1a5a5531406_0_185">
            <a:extLst>
              <a:ext uri="{FF2B5EF4-FFF2-40B4-BE49-F238E27FC236}">
                <a16:creationId xmlns:a16="http://schemas.microsoft.com/office/drawing/2014/main" id="{FEB65E75-79AF-EA63-EE92-CBB0C18FC104}"/>
              </a:ext>
            </a:extLst>
          </p:cNvPr>
          <p:cNvSpPr txBox="1"/>
          <p:nvPr userDrawn="1"/>
        </p:nvSpPr>
        <p:spPr>
          <a:xfrm>
            <a:off x="9306825" y="5988042"/>
            <a:ext cx="1489200" cy="25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050" b="0" i="0" u="sng" strike="noStrike" cap="none" dirty="0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intertwin</a:t>
            </a:r>
            <a:endParaRPr sz="105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30;p33">
            <a:extLst>
              <a:ext uri="{FF2B5EF4-FFF2-40B4-BE49-F238E27FC236}">
                <a16:creationId xmlns:a16="http://schemas.microsoft.com/office/drawing/2014/main" id="{88CCFC0D-6E61-9609-ADEA-193748F4CD5D}"/>
              </a:ext>
            </a:extLst>
          </p:cNvPr>
          <p:cNvSpPr txBox="1">
            <a:spLocks/>
          </p:cNvSpPr>
          <p:nvPr userDrawn="1"/>
        </p:nvSpPr>
        <p:spPr>
          <a:xfrm>
            <a:off x="-2210209" y="-120148"/>
            <a:ext cx="7537200" cy="4588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lvl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 b="1" kern="1200">
                <a:solidFill>
                  <a:schemeClr val="lt1"/>
                </a:solidFill>
                <a:latin typeface="+mj-lt"/>
                <a:ea typeface="+mj-ea"/>
                <a:cs typeface="+mj-c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pl-PL" dirty="0"/>
              <a:t>Thank you!</a:t>
            </a:r>
          </a:p>
        </p:txBody>
      </p:sp>
      <p:sp>
        <p:nvSpPr>
          <p:cNvPr id="17" name="Google Shape;30;p33">
            <a:extLst>
              <a:ext uri="{FF2B5EF4-FFF2-40B4-BE49-F238E27FC236}">
                <a16:creationId xmlns:a16="http://schemas.microsoft.com/office/drawing/2014/main" id="{9749FEA4-1769-CC42-3A03-4B22A96A0F61}"/>
              </a:ext>
            </a:extLst>
          </p:cNvPr>
          <p:cNvSpPr txBox="1">
            <a:spLocks/>
          </p:cNvSpPr>
          <p:nvPr userDrawn="1"/>
        </p:nvSpPr>
        <p:spPr>
          <a:xfrm>
            <a:off x="4035833" y="-126871"/>
            <a:ext cx="7537200" cy="4588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lvl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 b="1" kern="1200">
                <a:solidFill>
                  <a:schemeClr val="lt1"/>
                </a:solidFill>
                <a:latin typeface="+mj-lt"/>
                <a:ea typeface="+mj-ea"/>
                <a:cs typeface="+mj-c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pl-PL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551544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0"/>
            <a:ext cx="1219205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34"/>
          <p:cNvSpPr txBox="1">
            <a:spLocks noGrp="1"/>
          </p:cNvSpPr>
          <p:nvPr>
            <p:ph type="title"/>
          </p:nvPr>
        </p:nvSpPr>
        <p:spPr>
          <a:xfrm>
            <a:off x="415633" y="13696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820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34"/>
            <a:ext cx="12192000" cy="685804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1"/>
          <p:cNvSpPr txBox="1">
            <a:spLocks noGrp="1"/>
          </p:cNvSpPr>
          <p:nvPr>
            <p:ph type="title"/>
          </p:nvPr>
        </p:nvSpPr>
        <p:spPr>
          <a:xfrm>
            <a:off x="1214033" y="234500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2" name="Google Shape;22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900" y="173500"/>
            <a:ext cx="885568" cy="885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5208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Ca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63799" y="-46067"/>
            <a:ext cx="12355801" cy="695013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2"/>
          <p:cNvSpPr txBox="1">
            <a:spLocks noGrp="1"/>
          </p:cNvSpPr>
          <p:nvPr>
            <p:ph type="body" idx="1"/>
          </p:nvPr>
        </p:nvSpPr>
        <p:spPr>
          <a:xfrm>
            <a:off x="873133" y="5973233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36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26" name="Google Shape;26;p3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7" name="Google Shape;2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10832"/>
            <a:ext cx="731597" cy="731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592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BCA91-486F-A5FF-5C05-21F911F9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39DB3-8EFB-7584-28FA-BA26D44EB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F6057-3E8D-5B67-A76E-09C68791A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8C67E-A871-34B0-CCC5-F2B274AD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interTwin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A2ED7-ED6B-5923-BCDB-E8206C726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9E6F8-808C-4568-A8D7-971FF86C4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70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FB86A-D79B-E02D-DF05-437B5D346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E4F91-616C-ACDD-A373-751DB91D2E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10312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04D51-C720-45FE-BC7B-6B0FEC0DC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06502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GB"/>
              <a:t>interTwin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5C03C8-F551-600E-F18E-33D6B9749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978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F89E6F8-808C-4568-A8D7-971FF86C45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0F97D0A-B5A9-7C8A-D05A-2E8FDD165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6222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856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D7CFF-828C-47DF-263B-575348E84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FB07E-35FC-8A2B-CE97-E8C5D8B18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920A6-5921-BB62-EDB7-32E433ED0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16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C41E01-3E9D-57A0-54AF-E721F310F8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6E6561-541E-6129-7413-F42251C8CF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16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2CDC66-B68E-8E11-A56A-C9EE38DCB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10312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FA43DE-BDB5-95E2-97E3-E9F1B4BA8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13275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interTwin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CC6C8A-0414-6635-6B25-D3E1811ED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06502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7F89E6F8-808C-4568-A8D7-971FF86C45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16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CDE7A-3B69-009B-5F74-1B5678065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A08DC-B6B9-69B3-5044-14197C276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2E5EDD-C95A-3761-F38D-EDAC83128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0C2A9D-F6EF-9DFF-6D06-105E35A696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81843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096D0-B914-F76E-7A18-98E7980D7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84806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GB"/>
              <a:t>interTwin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F3114E-6D0C-09D0-57E5-38912822C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81843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F89E6F8-808C-4568-A8D7-971FF86C45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443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4B68-D04C-38B0-59EA-5307625D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530458-968B-B377-A612-2E7C604C64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052920-5EBA-F8AE-0990-B2DED7746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2E75C-143E-1714-0E35-9BE7DDEBF1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02164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8ECE9-0E95-88F2-5A0D-B7CC60D2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02164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interTwin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B13226-6A49-79FB-9821-5811C6628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02164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7F89E6F8-808C-4568-A8D7-971FF86C45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75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B1F632-DC13-D081-3FA6-D2E6C6056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DE04C-7835-7BB1-E529-123338AC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CA7D8-273E-570B-6E1A-D0589ACB68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1031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91AD6-5439-C61B-5BA2-5254E44D34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1031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/>
              <a:t>interTwin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178C0-5A63-6464-4EB5-114312D5E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10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9E6F8-808C-4568-A8D7-971FF86C4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16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4" r:id="rId3"/>
    <p:sldLayoutId id="2147483665" r:id="rId4"/>
    <p:sldLayoutId id="2147483650" r:id="rId5"/>
    <p:sldLayoutId id="2147483652" r:id="rId6"/>
    <p:sldLayoutId id="2147483653" r:id="rId7"/>
    <p:sldLayoutId id="2147483656" r:id="rId8"/>
    <p:sldLayoutId id="2147483657" r:id="rId9"/>
    <p:sldLayoutId id="2147483667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EF82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kccnceu2025.sched.com/event/b8b03a1b2eca360598f6e05ea20aecad" TargetMode="External"/><Relationship Id="rId7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hyperlink" Target="https://itwinai.readthedocs.io/latest/getting-started/containers.html" TargetMode="External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40389/#6-machine-learned-particle-flo" TargetMode="External"/><Relationship Id="rId3" Type="http://schemas.openxmlformats.org/officeDocument/2006/relationships/image" Target="../media/image32.png"/><Relationship Id="rId7" Type="http://schemas.openxmlformats.org/officeDocument/2006/relationships/hyperlink" Target="https://doi.org/10.5281/zenodo.14650991" TargetMode="External"/><Relationship Id="rId2" Type="http://schemas.openxmlformats.org/officeDocument/2006/relationships/hyperlink" Target="https://github.com/HPCI-Lab/yProv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hub.com/matbun/mlpf-itwinai-plugin" TargetMode="External"/><Relationship Id="rId5" Type="http://schemas.openxmlformats.org/officeDocument/2006/relationships/image" Target="../media/image33.png"/><Relationship Id="rId10" Type="http://schemas.openxmlformats.org/officeDocument/2006/relationships/image" Target="../media/image34.png"/><Relationship Id="rId4" Type="http://schemas.openxmlformats.org/officeDocument/2006/relationships/image" Target="../media/image11.png"/><Relationship Id="rId9" Type="http://schemas.openxmlformats.org/officeDocument/2006/relationships/hyperlink" Target="https://indico.cern.ch/event/1440389/#7-hyper-parameter-optimisation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itwinai.readthedocs.io/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arxiv.org/abs/2503.00131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hub.com/jpata/particleflow/tree/v2.2.0" TargetMode="Externa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503.00131" TargetMode="External"/><Relationship Id="rId3" Type="http://schemas.openxmlformats.org/officeDocument/2006/relationships/image" Target="../media/image38.svg"/><Relationship Id="rId7" Type="http://schemas.openxmlformats.org/officeDocument/2006/relationships/hyperlink" Target="https://github.com/jpata/particleflow/tree/v2.2.0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1.png"/><Relationship Id="rId9" Type="http://schemas.openxmlformats.org/officeDocument/2006/relationships/hyperlink" Target="https://itwinai.readthedocs.io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11.png"/><Relationship Id="rId7" Type="http://schemas.openxmlformats.org/officeDocument/2006/relationships/image" Target="../media/image41.png"/><Relationship Id="rId2" Type="http://schemas.openxmlformats.org/officeDocument/2006/relationships/hyperlink" Target="https://doi.org/10.48550/arXiv.2308.1328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hub.com/matbun/atmorep-itwinai-plugin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exadigit.github.io/" TargetMode="External"/><Relationship Id="rId3" Type="http://schemas.openxmlformats.org/officeDocument/2006/relationships/hyperlink" Target="https://github.com/NVIDIA-Omniverse/OmniIsaacGymEnvs" TargetMode="External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11" Type="http://schemas.openxmlformats.org/officeDocument/2006/relationships/hyperlink" Target="https://www.intertwin.eu/" TargetMode="External"/><Relationship Id="rId5" Type="http://schemas.openxmlformats.org/officeDocument/2006/relationships/hyperlink" Target="https://blogs.nvidia.com/blog/ukaea-digital-twins-omniverse/" TargetMode="External"/><Relationship Id="rId10" Type="http://schemas.openxmlformats.org/officeDocument/2006/relationships/image" Target="../media/image45.png"/><Relationship Id="rId4" Type="http://schemas.openxmlformats.org/officeDocument/2006/relationships/hyperlink" Target="https://isc-hpc.com/" TargetMode="External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1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mailto:Matteo.bunino@cern.ch" TargetMode="Externa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hyperlink" Target="https://github.com/HPCI-Lab/yProvML" TargetMode="External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hyperlink" Target="https://itwinai.readthedocs.io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20.png"/><Relationship Id="rId7" Type="http://schemas.openxmlformats.org/officeDocument/2006/relationships/hyperlink" Target="https://itwinai.readthedocs.io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sv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terTwin-eu/interLink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hyperlink" Target="https://virtual-kubelet.i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33891BC7-1319-80FB-9C49-F7DF4916B8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1320" y="5168630"/>
            <a:ext cx="9144000" cy="938872"/>
          </a:xfrm>
        </p:spPr>
        <p:txBody>
          <a:bodyPr>
            <a:normAutofit/>
          </a:bodyPr>
          <a:lstStyle/>
          <a:p>
            <a:r>
              <a:rPr lang="en-US" sz="1800" dirty="0"/>
              <a:t>Matteo Bunino, Maria Girone, Anna Lappe, Jarl Sondre Saether</a:t>
            </a:r>
            <a:endParaRPr lang="en-GB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E9508D-2FD4-2C28-8412-2341924F8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26" y="3931592"/>
            <a:ext cx="10797294" cy="1080557"/>
          </a:xfrm>
        </p:spPr>
        <p:txBody>
          <a:bodyPr>
            <a:noAutofit/>
          </a:bodyPr>
          <a:lstStyle/>
          <a:p>
            <a:r>
              <a:rPr lang="en-GB" sz="3200" dirty="0"/>
              <a:t>Co-designing and Prototyping Interdisciplinary Digital Twins</a:t>
            </a:r>
          </a:p>
        </p:txBody>
      </p:sp>
      <p:pic>
        <p:nvPicPr>
          <p:cNvPr id="2" name="Picture 1" descr="A blue and black sign&#10;&#10;AI-generated content may be incorrect.">
            <a:extLst>
              <a:ext uri="{FF2B5EF4-FFF2-40B4-BE49-F238E27FC236}">
                <a16:creationId xmlns:a16="http://schemas.microsoft.com/office/drawing/2014/main" id="{6C64D5D4-4B80-8E33-C98C-7ED3C926D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4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38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A5F42-66C6-C708-DF87-FDF3CA4A4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E0808F-3A06-6CB6-821F-8DA6D590E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00" y="2820731"/>
            <a:ext cx="5717048" cy="15314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C3EB8C-3F4F-FB5A-42EF-42DF0ED64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Cloud-HPC integration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028C6E-2AB8-0909-5CF8-31F7E2F4FC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66D04D-17FB-6318-BA3C-7A71CC0AF088}"/>
              </a:ext>
            </a:extLst>
          </p:cNvPr>
          <p:cNvSpPr txBox="1"/>
          <p:nvPr/>
        </p:nvSpPr>
        <p:spPr>
          <a:xfrm>
            <a:off x="269200" y="1584791"/>
            <a:ext cx="54693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effectLst/>
              </a:rPr>
              <a:t>OCI containers are the common language...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chemeClr val="accent1"/>
              </a:solidFill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…need for a systematic way to </a:t>
            </a:r>
            <a:r>
              <a:rPr lang="en-GB" b="1" dirty="0"/>
              <a:t>build, test, and distribute</a:t>
            </a:r>
            <a:r>
              <a:rPr lang="en-GB" dirty="0"/>
              <a:t> them.</a:t>
            </a:r>
            <a:endParaRPr lang="en-GB" sz="1800" b="0" i="0" u="none" strike="noStrike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04E379-4882-437F-B7D4-E69D50762B33}"/>
              </a:ext>
            </a:extLst>
          </p:cNvPr>
          <p:cNvSpPr txBox="1"/>
          <p:nvPr/>
        </p:nvSpPr>
        <p:spPr>
          <a:xfrm>
            <a:off x="567843" y="5410613"/>
            <a:ext cx="3100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Inter"/>
                <a:hlinkClick r:id="rId3"/>
              </a:rPr>
              <a:t>Testing AI Containers for Digital Twins in Science: A Cloud-HPC Workflow</a:t>
            </a:r>
            <a:endParaRPr lang="en-GB" dirty="0"/>
          </a:p>
        </p:txBody>
      </p:sp>
      <p:pic>
        <p:nvPicPr>
          <p:cNvPr id="12" name="Picture 11" descr="A logo with text and blue squares&#10;&#10;AI-generated content may be incorrect.">
            <a:extLst>
              <a:ext uri="{FF2B5EF4-FFF2-40B4-BE49-F238E27FC236}">
                <a16:creationId xmlns:a16="http://schemas.microsoft.com/office/drawing/2014/main" id="{E48EC45A-4DEA-07BB-7E4E-B18896A82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455" y="5546161"/>
            <a:ext cx="1752600" cy="7667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3E4E05-F164-ED03-3D9E-0F2CB0C0F275}"/>
              </a:ext>
            </a:extLst>
          </p:cNvPr>
          <p:cNvSpPr txBox="1"/>
          <p:nvPr/>
        </p:nvSpPr>
        <p:spPr>
          <a:xfrm>
            <a:off x="6694122" y="1477655"/>
            <a:ext cx="5334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Example container use case</a:t>
            </a:r>
            <a:r>
              <a:rPr lang="en-US" dirty="0"/>
              <a:t>: </a:t>
            </a:r>
          </a:p>
          <a:p>
            <a:r>
              <a:rPr lang="en-US" dirty="0"/>
              <a:t>seamless integration of HPC through </a:t>
            </a:r>
            <a:r>
              <a:rPr lang="en-US" dirty="0" err="1"/>
              <a:t>JupyterLab</a:t>
            </a:r>
            <a:endParaRPr lang="en-US" dirty="0"/>
          </a:p>
          <a:p>
            <a:r>
              <a:rPr lang="en-US" dirty="0"/>
              <a:t>interface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633A34-91FE-D444-928F-15D12D169986}"/>
              </a:ext>
            </a:extLst>
          </p:cNvPr>
          <p:cNvSpPr txBox="1"/>
          <p:nvPr/>
        </p:nvSpPr>
        <p:spPr>
          <a:xfrm>
            <a:off x="269199" y="4597199"/>
            <a:ext cx="5469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effectLst/>
              </a:rPr>
              <a:t>Containers are also “unpacked” to </a:t>
            </a:r>
            <a:r>
              <a:rPr lang="en-GB" sz="1800" b="1" i="0" u="none" strike="noStrike" dirty="0">
                <a:effectLst/>
              </a:rPr>
              <a:t>CVMFS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7F769F-365F-AD3F-414D-FA46105B58FB}"/>
              </a:ext>
            </a:extLst>
          </p:cNvPr>
          <p:cNvSpPr txBox="1"/>
          <p:nvPr/>
        </p:nvSpPr>
        <p:spPr>
          <a:xfrm>
            <a:off x="269199" y="4950558"/>
            <a:ext cx="62877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200" b="1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1200" b="1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cvmfs</a:t>
            </a:r>
            <a:r>
              <a:rPr lang="en-GB" sz="1200" b="1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/unpacked.cern.ch/ghcr.io/intertwin-</a:t>
            </a:r>
            <a:r>
              <a:rPr lang="en-GB" sz="1200" b="1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eu</a:t>
            </a:r>
            <a:r>
              <a:rPr lang="en-GB" sz="1200" b="1" i="0" u="none" strike="noStrike" dirty="0">
                <a:solidFill>
                  <a:schemeClr val="bg2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1200" b="1" i="0" u="none" strike="noStrike" dirty="0" err="1">
                <a:solidFill>
                  <a:schemeClr val="bg2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itwinai</a:t>
            </a:r>
            <a:r>
              <a:rPr lang="en-GB" sz="1200" b="1" dirty="0">
                <a:solidFill>
                  <a:schemeClr val="bg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endParaRPr lang="en-GB" sz="1200" b="1" i="0" u="none" strike="noStrike" dirty="0">
              <a:solidFill>
                <a:schemeClr val="bg2">
                  <a:lumMod val="75000"/>
                </a:schemeClr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74E774-9E78-883B-CBFC-629BA3A70496}"/>
              </a:ext>
            </a:extLst>
          </p:cNvPr>
          <p:cNvSpPr txBox="1"/>
          <p:nvPr/>
        </p:nvSpPr>
        <p:spPr>
          <a:xfrm>
            <a:off x="163789" y="6517000"/>
            <a:ext cx="62888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5"/>
              </a:rPr>
              <a:t>https://itwinai.readthedocs.io/latest/getting-started/containers.html</a:t>
            </a:r>
            <a:r>
              <a:rPr lang="en-GB" sz="105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AD7D20-08BD-3C2F-F2D2-135B5FCB054C}"/>
              </a:ext>
            </a:extLst>
          </p:cNvPr>
          <p:cNvSpPr txBox="1"/>
          <p:nvPr/>
        </p:nvSpPr>
        <p:spPr>
          <a:xfrm>
            <a:off x="8241190" y="6475783"/>
            <a:ext cx="20938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credits to Diego Ciangottini, INFN</a:t>
            </a: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14" descr="A blue and black sign&#10;&#10;AI-generated content may be incorrect.">
            <a:extLst>
              <a:ext uri="{FF2B5EF4-FFF2-40B4-BE49-F238E27FC236}">
                <a16:creationId xmlns:a16="http://schemas.microsoft.com/office/drawing/2014/main" id="{E184DDA4-A4F5-124B-F332-350AD4917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41345D9-555B-26ED-066C-B169A41CAB8C}"/>
              </a:ext>
            </a:extLst>
          </p:cNvPr>
          <p:cNvGrpSpPr/>
          <p:nvPr/>
        </p:nvGrpSpPr>
        <p:grpSpPr>
          <a:xfrm>
            <a:off x="7033388" y="2506426"/>
            <a:ext cx="4181576" cy="3747962"/>
            <a:chOff x="7197177" y="2521730"/>
            <a:chExt cx="4181576" cy="374796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1C799E12-11BB-4574-9832-EFD9A89EADB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939"/>
            <a:stretch/>
          </p:blipFill>
          <p:spPr bwMode="auto">
            <a:xfrm>
              <a:off x="7197177" y="2521730"/>
              <a:ext cx="4181576" cy="3269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527C1BF8-BC4C-5741-4F91-12545DE1CF8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142" t="7093" r="7588" b="87801"/>
            <a:stretch/>
          </p:blipFill>
          <p:spPr bwMode="auto">
            <a:xfrm>
              <a:off x="10140653" y="2750675"/>
              <a:ext cx="1018332" cy="350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AC8CC51-8462-F8A9-A00A-8671A5A5E132}"/>
                </a:ext>
              </a:extLst>
            </p:cNvPr>
            <p:cNvSpPr txBox="1"/>
            <p:nvPr/>
          </p:nvSpPr>
          <p:spPr>
            <a:xfrm>
              <a:off x="8993946" y="5894598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HPC</a:t>
              </a:r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B794B5-D36B-1F22-B02B-F2D5C3919EA4}"/>
                </a:ext>
              </a:extLst>
            </p:cNvPr>
            <p:cNvSpPr txBox="1"/>
            <p:nvPr/>
          </p:nvSpPr>
          <p:spPr>
            <a:xfrm>
              <a:off x="7591689" y="5900360"/>
              <a:ext cx="624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HTC</a:t>
              </a:r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0367E21-6C7C-383A-A895-784978C16D48}"/>
                </a:ext>
              </a:extLst>
            </p:cNvPr>
            <p:cNvSpPr txBox="1"/>
            <p:nvPr/>
          </p:nvSpPr>
          <p:spPr>
            <a:xfrm>
              <a:off x="10412040" y="5894598"/>
              <a:ext cx="8114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Other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40089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E1D67-60A7-5B0A-ED06-C10032A52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07A26-8426-4F22-23FF-C79FC0C3E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Cloud-HPC integration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0582B3-CC8A-DBB8-810A-6BFD7CABE6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4F379D-CA0F-1236-6515-7AED5D4F8FE3}"/>
              </a:ext>
            </a:extLst>
          </p:cNvPr>
          <p:cNvSpPr txBox="1"/>
          <p:nvPr/>
        </p:nvSpPr>
        <p:spPr>
          <a:xfrm>
            <a:off x="269200" y="1584791"/>
            <a:ext cx="5469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effectLst/>
              </a:rPr>
              <a:t>How does this apply to AI at scale?</a:t>
            </a:r>
            <a:endParaRPr lang="en-GB" sz="1800" b="0" i="0" u="none" strike="noStrike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13F5BE-9147-0996-80EC-CD6E44376B5B}"/>
              </a:ext>
            </a:extLst>
          </p:cNvPr>
          <p:cNvSpPr txBox="1"/>
          <p:nvPr/>
        </p:nvSpPr>
        <p:spPr>
          <a:xfrm>
            <a:off x="8105284" y="1675490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Ray cluster UI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7B77B4-6A88-9F2E-2EDC-8243B41A3AB1}"/>
              </a:ext>
            </a:extLst>
          </p:cNvPr>
          <p:cNvSpPr txBox="1"/>
          <p:nvPr/>
        </p:nvSpPr>
        <p:spPr>
          <a:xfrm>
            <a:off x="163789" y="6373091"/>
            <a:ext cx="8746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Scaling tests planned on </a:t>
            </a:r>
            <a:r>
              <a:rPr lang="en-US" b="1" dirty="0"/>
              <a:t>Vega HPC on up to 240 GPUs</a:t>
            </a:r>
            <a:r>
              <a:rPr lang="en-US" dirty="0"/>
              <a:t>, starting from May</a:t>
            </a:r>
            <a:endParaRPr lang="en-GB" sz="1800" b="0" i="0" u="none" strike="noStrike" dirty="0">
              <a:effectLst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768FEC7-94A0-DE64-5ACD-EB3010A08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880" y="6083293"/>
            <a:ext cx="1218907" cy="77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blue and black sign&#10;&#10;AI-generated content may be incorrect.">
            <a:extLst>
              <a:ext uri="{FF2B5EF4-FFF2-40B4-BE49-F238E27FC236}">
                <a16:creationId xmlns:a16="http://schemas.microsoft.com/office/drawing/2014/main" id="{B5C0E006-E0EF-33FF-3320-345AF334DB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869365C-D936-7073-A190-66086CB2CF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023" y="2098424"/>
            <a:ext cx="6788312" cy="39183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C65C5F-69D6-7F4A-C61F-5D5C7F392C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289" y="1994014"/>
            <a:ext cx="4489825" cy="42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157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67DE8-52E9-11D2-5835-83A584427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1851381"/>
            <a:ext cx="11360800" cy="1122400"/>
          </a:xfrm>
        </p:spPr>
        <p:txBody>
          <a:bodyPr/>
          <a:lstStyle/>
          <a:p>
            <a:pPr algn="ctr"/>
            <a:r>
              <a:rPr lang="en-US" dirty="0"/>
              <a:t>itwinai beyond </a:t>
            </a:r>
            <a:r>
              <a:rPr lang="en-US" dirty="0" err="1"/>
              <a:t>interTwin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D029B48-692D-1BFC-AA9E-2F33CB17A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678" y="5904269"/>
            <a:ext cx="2038722" cy="6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183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42A0C-6C06-FEDB-9DC4-3EC15FCD0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622C4-2F6F-2E02-C49A-4D134C576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Machine-learned Particle Flow Reconstruction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7E2FB1-FFD0-7FA9-B230-9CD6C6A705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F1E01F-EBE6-E53C-1FAE-8BBD40030E94}"/>
              </a:ext>
            </a:extLst>
          </p:cNvPr>
          <p:cNvSpPr txBox="1"/>
          <p:nvPr/>
        </p:nvSpPr>
        <p:spPr>
          <a:xfrm>
            <a:off x="6689513" y="1499212"/>
            <a:ext cx="546935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effectLst/>
              </a:rPr>
              <a:t>Integration with </a:t>
            </a:r>
            <a:r>
              <a:rPr lang="en-US" sz="1800" b="1" i="0" u="none" strike="noStrike" dirty="0" err="1">
                <a:effectLst/>
              </a:rPr>
              <a:t>itwinai</a:t>
            </a:r>
            <a:r>
              <a:rPr lang="en-US" sz="1800" b="0" i="0" u="none" strike="noStrike" dirty="0">
                <a:effectLst/>
              </a:rPr>
              <a:t>: distributed ML, HPO, and accessible as a plugin.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b="1" dirty="0"/>
              <a:t>New features</a:t>
            </a:r>
            <a:r>
              <a:rPr lang="en-GB" dirty="0"/>
              <a:t>: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DeepSpeed</a:t>
            </a:r>
            <a:r>
              <a:rPr lang="en-GB" dirty="0"/>
              <a:t> and </a:t>
            </a:r>
            <a:r>
              <a:rPr lang="en-GB" dirty="0" err="1"/>
              <a:t>Horovod</a:t>
            </a:r>
            <a:r>
              <a:rPr lang="en-GB" dirty="0"/>
              <a:t> </a:t>
            </a:r>
            <a:r>
              <a:rPr lang="en-GB" i="1" dirty="0"/>
              <a:t>distributed training </a:t>
            </a:r>
            <a:r>
              <a:rPr lang="en-GB" dirty="0"/>
              <a:t>for PyTorch (in addition to PyTorch DDP).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MLFLow</a:t>
            </a:r>
            <a:r>
              <a:rPr lang="en-GB" dirty="0"/>
              <a:t>, </a:t>
            </a:r>
            <a:r>
              <a:rPr lang="en-GB" dirty="0" err="1"/>
              <a:t>WandB</a:t>
            </a:r>
            <a:r>
              <a:rPr lang="en-GB" dirty="0"/>
              <a:t>, and </a:t>
            </a:r>
            <a:r>
              <a:rPr lang="en-GB" dirty="0">
                <a:hlinkClick r:id="rId2"/>
              </a:rPr>
              <a:t>ML provenance</a:t>
            </a:r>
            <a:r>
              <a:rPr lang="en-GB" dirty="0"/>
              <a:t> </a:t>
            </a:r>
            <a:r>
              <a:rPr lang="en-GB" i="1" dirty="0"/>
              <a:t>loggers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i</a:t>
            </a:r>
            <a:r>
              <a:rPr lang="en-GB" sz="1800" b="0" u="none" strike="noStrike" dirty="0" err="1">
                <a:effectLst/>
              </a:rPr>
              <a:t>twinai</a:t>
            </a:r>
            <a:r>
              <a:rPr lang="en-GB" sz="1800" b="0" u="none" strike="noStrike" dirty="0">
                <a:effectLst/>
              </a:rPr>
              <a:t> </a:t>
            </a:r>
            <a:r>
              <a:rPr lang="en-GB" sz="1800" b="0" i="1" u="none" strike="noStrike" dirty="0">
                <a:effectLst/>
              </a:rPr>
              <a:t>plugin</a:t>
            </a:r>
            <a:r>
              <a:rPr lang="en-GB" sz="1800" b="0" u="none" strike="noStrike" dirty="0">
                <a:effectLst/>
              </a:rPr>
              <a:t> (e.g., </a:t>
            </a:r>
            <a:r>
              <a:rPr lang="en-GB" sz="1800" b="0" u="none" strike="noStrike" dirty="0" err="1">
                <a:effectLst/>
              </a:rPr>
              <a:t>itwinai</a:t>
            </a:r>
            <a:r>
              <a:rPr lang="en-GB" sz="1800" b="0" u="none" strike="noStrike" dirty="0">
                <a:effectLst/>
              </a:rPr>
              <a:t>-based Docker/Singularity </a:t>
            </a:r>
            <a:r>
              <a:rPr lang="en-GB" sz="1800" b="0" u="none" strike="noStrike" dirty="0" err="1">
                <a:effectLst/>
              </a:rPr>
              <a:t>JupyterLab</a:t>
            </a:r>
            <a:r>
              <a:rPr lang="en-GB" sz="1800" b="0" u="none" strike="noStrike" dirty="0">
                <a:effectLst/>
              </a:rPr>
              <a:t> container images)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FE5884-A29B-3D3C-EF01-57BF99DC6314}"/>
              </a:ext>
            </a:extLst>
          </p:cNvPr>
          <p:cNvSpPr txBox="1"/>
          <p:nvPr/>
        </p:nvSpPr>
        <p:spPr>
          <a:xfrm>
            <a:off x="398301" y="1499212"/>
            <a:ext cx="593623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700" b="0" i="0" u="none" strike="noStrike" dirty="0">
                <a:effectLst/>
              </a:rPr>
              <a:t>MLPF focuses on developing full event particle flow reconstruction based on computationally scalable and flexible end-to-end ML models.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700" dirty="0"/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700" b="0" i="0" u="none" strike="noStrike" dirty="0">
                <a:effectLst/>
              </a:rPr>
              <a:t>It integrates HPC resources both for distributed training (</a:t>
            </a:r>
            <a:r>
              <a:rPr lang="en-GB" sz="1700" dirty="0"/>
              <a:t>PyTorch DDP) </a:t>
            </a:r>
            <a:r>
              <a:rPr lang="en-GB" sz="1700" b="0" i="0" u="none" strike="noStrike" dirty="0">
                <a:effectLst/>
              </a:rPr>
              <a:t>and HPO.</a:t>
            </a:r>
          </a:p>
        </p:txBody>
      </p:sp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EF7D8891-DBA4-1FB7-478B-26FAE3FDD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7" y="3307561"/>
            <a:ext cx="3780778" cy="2834698"/>
          </a:xfrm>
          <a:prstGeom prst="rect">
            <a:avLst/>
          </a:prstGeom>
        </p:spPr>
      </p:pic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59EA3580-8269-6E02-1FF5-81C093E626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1359" y="6413523"/>
            <a:ext cx="1006852" cy="3289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BE5527-2E86-661F-0D94-B779C91BF2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3227" y="4329779"/>
            <a:ext cx="4589785" cy="2058017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439C45-6F8E-D4E6-D6A7-B38B5180E116}"/>
              </a:ext>
            </a:extLst>
          </p:cNvPr>
          <p:cNvSpPr txBox="1"/>
          <p:nvPr/>
        </p:nvSpPr>
        <p:spPr>
          <a:xfrm>
            <a:off x="7679879" y="6489318"/>
            <a:ext cx="329647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hlinkClick r:id="rId6"/>
              </a:rPr>
              <a:t>https://github.com/matbun/mlpf-itwinai-plugin</a:t>
            </a:r>
            <a:r>
              <a:rPr lang="en-GB" sz="1100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4D4418-A30F-C7C2-5F8C-FDB397598E30}"/>
              </a:ext>
            </a:extLst>
          </p:cNvPr>
          <p:cNvSpPr txBox="1"/>
          <p:nvPr/>
        </p:nvSpPr>
        <p:spPr>
          <a:xfrm>
            <a:off x="328149" y="6142259"/>
            <a:ext cx="392660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0" dirty="0">
                <a:effectLst/>
                <a:latin typeface="-apple-system"/>
              </a:rPr>
              <a:t>Joosep Pata, Eric Wulff, Farouk Mokhtar, Javier Duarte, Aadi Tepper, Ka </a:t>
            </a:r>
            <a:r>
              <a:rPr lang="en-GB" sz="1100" b="0" i="0" dirty="0" err="1">
                <a:effectLst/>
                <a:latin typeface="-apple-system"/>
              </a:rPr>
              <a:t>Wa</a:t>
            </a:r>
            <a:r>
              <a:rPr lang="en-GB" sz="1100" b="0" i="0" dirty="0">
                <a:effectLst/>
                <a:latin typeface="-apple-system"/>
              </a:rPr>
              <a:t> Ho, &amp; Lars </a:t>
            </a:r>
            <a:r>
              <a:rPr lang="en-GB" sz="1100" b="0" i="0" dirty="0" err="1">
                <a:effectLst/>
                <a:latin typeface="-apple-system"/>
              </a:rPr>
              <a:t>Sørlie</a:t>
            </a:r>
            <a:r>
              <a:rPr lang="en-GB" sz="1100" b="0" i="0" dirty="0">
                <a:effectLst/>
                <a:latin typeface="-apple-system"/>
              </a:rPr>
              <a:t>. (2025). </a:t>
            </a:r>
            <a:r>
              <a:rPr lang="en-GB" sz="1100" b="0" i="0" dirty="0" err="1">
                <a:effectLst/>
                <a:latin typeface="-apple-system"/>
              </a:rPr>
              <a:t>jpata</a:t>
            </a:r>
            <a:r>
              <a:rPr lang="en-GB" sz="1100" b="0" i="0" dirty="0">
                <a:effectLst/>
                <a:latin typeface="-apple-system"/>
              </a:rPr>
              <a:t>/</a:t>
            </a:r>
            <a:r>
              <a:rPr lang="en-GB" sz="1100" b="0" i="0" dirty="0" err="1">
                <a:effectLst/>
                <a:latin typeface="-apple-system"/>
              </a:rPr>
              <a:t>particleflow</a:t>
            </a:r>
            <a:r>
              <a:rPr lang="en-GB" sz="1100" b="0" i="0" dirty="0">
                <a:effectLst/>
                <a:latin typeface="-apple-system"/>
              </a:rPr>
              <a:t>: v2.2.0 (v2.2.0). </a:t>
            </a:r>
            <a:r>
              <a:rPr lang="en-GB" sz="1100" b="0" i="0" dirty="0" err="1">
                <a:effectLst/>
                <a:latin typeface="-apple-system"/>
              </a:rPr>
              <a:t>Zenodo</a:t>
            </a:r>
            <a:r>
              <a:rPr lang="en-GB" sz="1100" b="0" i="0" dirty="0">
                <a:effectLst/>
                <a:latin typeface="-apple-system"/>
              </a:rPr>
              <a:t>. </a:t>
            </a:r>
            <a:r>
              <a:rPr lang="en-GB" sz="1100" b="0" i="0" u="sng" dirty="0">
                <a:solidFill>
                  <a:srgbClr val="F0F6FC"/>
                </a:solidFill>
                <a:effectLst/>
                <a:latin typeface="-apple-system"/>
                <a:hlinkClick r:id="rId7"/>
              </a:rPr>
              <a:t>https://doi.org/10.5281/zenodo.14650991</a:t>
            </a:r>
            <a:endParaRPr lang="en-GB" sz="1100" b="0" i="0" dirty="0">
              <a:solidFill>
                <a:srgbClr val="F0F6FC"/>
              </a:solidFill>
              <a:effectLst/>
              <a:latin typeface="-apple-system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6EA608-0533-E0EA-837B-61A6C694A81F}"/>
              </a:ext>
            </a:extLst>
          </p:cNvPr>
          <p:cNvSpPr txBox="1"/>
          <p:nvPr/>
        </p:nvSpPr>
        <p:spPr>
          <a:xfrm>
            <a:off x="4457722" y="6096092"/>
            <a:ext cx="2107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See also:</a:t>
            </a:r>
          </a:p>
          <a:p>
            <a:r>
              <a:rPr lang="en-US" sz="1200" dirty="0">
                <a:hlinkClick r:id="rId8"/>
              </a:rPr>
              <a:t>Talk by Joosep</a:t>
            </a:r>
            <a:r>
              <a:rPr lang="en-US" sz="1200" dirty="0"/>
              <a:t> (MLPF)</a:t>
            </a:r>
          </a:p>
          <a:p>
            <a:r>
              <a:rPr lang="en-US" sz="1200" dirty="0">
                <a:hlinkClick r:id="rId9"/>
              </a:rPr>
              <a:t>Talk by Eric</a:t>
            </a:r>
            <a:r>
              <a:rPr lang="en-US" sz="1200" dirty="0"/>
              <a:t> (HPO for MLPF)</a:t>
            </a:r>
            <a:endParaRPr lang="en-GB" sz="1200" dirty="0"/>
          </a:p>
        </p:txBody>
      </p:sp>
      <p:pic>
        <p:nvPicPr>
          <p:cNvPr id="9" name="Picture 8" descr="A blue object with many colored lines&#10;&#10;AI-generated content may be incorrect.">
            <a:extLst>
              <a:ext uri="{FF2B5EF4-FFF2-40B4-BE49-F238E27FC236}">
                <a16:creationId xmlns:a16="http://schemas.microsoft.com/office/drawing/2014/main" id="{213D0A6A-348A-5483-27B5-4D12CCC661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042" y="4060114"/>
            <a:ext cx="2983391" cy="1605064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933202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D756D-D136-2C5C-F57C-15EF8B4C8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34EE3-348B-1D7D-0AD7-E389CCFD1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Machine-learned Particle Flow Reconstruction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66A124-336D-CAD5-EADE-D8DC1AF9E2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F77CE7-2C97-06C9-37F7-07B4CA0F21D5}"/>
              </a:ext>
            </a:extLst>
          </p:cNvPr>
          <p:cNvSpPr txBox="1"/>
          <p:nvPr/>
        </p:nvSpPr>
        <p:spPr>
          <a:xfrm>
            <a:off x="269200" y="1584791"/>
            <a:ext cx="5963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effectLst/>
              </a:rPr>
              <a:t>Scalability analysis on Vega HPC using up to </a:t>
            </a:r>
            <a:r>
              <a:rPr lang="en-US" sz="1800" b="1" i="0" u="none" strike="noStrike" dirty="0">
                <a:effectLst/>
              </a:rPr>
              <a:t>32 GPUs</a:t>
            </a:r>
            <a:endParaRPr lang="en-GB" sz="1800" b="1" i="0" u="none" strike="noStrike" dirty="0">
              <a:effectLst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A3DA29C-C048-1E90-93A6-47B947E9F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852" y="1471724"/>
            <a:ext cx="1769414" cy="112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54F25E43-A19B-CC96-D40D-FA00B25F27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4F6EA4B-450D-D394-0CF6-0085448887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52136" y="1969714"/>
            <a:ext cx="6287728" cy="471579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4F0CBD8-53ED-1D29-FFA7-C4A514F5604E}"/>
              </a:ext>
            </a:extLst>
          </p:cNvPr>
          <p:cNvSpPr txBox="1"/>
          <p:nvPr/>
        </p:nvSpPr>
        <p:spPr>
          <a:xfrm>
            <a:off x="163789" y="6483277"/>
            <a:ext cx="82028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The results were obtained on </a:t>
            </a:r>
            <a:r>
              <a:rPr lang="en-US" sz="1050" dirty="0">
                <a:hlinkClick r:id="rId6"/>
              </a:rPr>
              <a:t>MLPF v2.2.0</a:t>
            </a:r>
            <a:r>
              <a:rPr lang="en-US" sz="1050" dirty="0"/>
              <a:t> on CLIC dataset v2.5.0</a:t>
            </a:r>
          </a:p>
          <a:p>
            <a:r>
              <a:rPr lang="en-GB" sz="900" dirty="0"/>
              <a:t>F. Mokhtar et al, Fine-tuning machine-learned particle-flow reconstruction for new detector geometries in future colliders, </a:t>
            </a:r>
            <a:r>
              <a:rPr lang="en-GB" sz="900" dirty="0">
                <a:hlinkClick r:id="rId7"/>
              </a:rPr>
              <a:t>10.48550/arXiv.2503.00131</a:t>
            </a:r>
            <a:r>
              <a:rPr lang="en-GB" sz="900" dirty="0"/>
              <a:t>  </a:t>
            </a:r>
          </a:p>
          <a:p>
            <a:endParaRPr lang="en-GB" sz="10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3893AC-8B2A-9AF3-B8C9-CCDF12EF5C78}"/>
              </a:ext>
            </a:extLst>
          </p:cNvPr>
          <p:cNvSpPr txBox="1"/>
          <p:nvPr/>
        </p:nvSpPr>
        <p:spPr>
          <a:xfrm>
            <a:off x="8890372" y="6388682"/>
            <a:ext cx="6287728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800"/>
              </a:spcBef>
            </a:pPr>
            <a:r>
              <a:rPr lang="en-GB" sz="1100" b="0" i="0" u="sng" strike="noStrike" dirty="0">
                <a:solidFill>
                  <a:srgbClr val="EF8200"/>
                </a:solidFill>
                <a:effectLst/>
                <a:latin typeface="Open Sans" panose="020B0606030504020204" pitchFamily="34" charset="0"/>
                <a:hlinkClick r:id="rId8"/>
              </a:rPr>
              <a:t>itwinai.readthedocs.io</a:t>
            </a:r>
            <a:endParaRPr lang="en-GB" sz="1100" b="0" dirty="0">
              <a:effectLst/>
            </a:endParaRPr>
          </a:p>
          <a:p>
            <a:br>
              <a:rPr lang="en-GB" sz="1400" dirty="0"/>
            </a:b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94263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49A1F-3CAF-FA1B-8068-E84193D5B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18">
            <a:extLst>
              <a:ext uri="{FF2B5EF4-FFF2-40B4-BE49-F238E27FC236}">
                <a16:creationId xmlns:a16="http://schemas.microsoft.com/office/drawing/2014/main" id="{B07512CC-FF5D-784E-A312-B6DFC0204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6664" y="1866276"/>
            <a:ext cx="5561560" cy="44463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916AD3-B9C0-A5E6-0F48-9A9D75930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Machine-learned Particle Flow Reconstruction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98F2AB-64F4-AA62-C4CD-B865C6EB37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2DF49C-6C28-3F4E-10C5-8ADB5EEF20B2}"/>
              </a:ext>
            </a:extLst>
          </p:cNvPr>
          <p:cNvSpPr txBox="1"/>
          <p:nvPr/>
        </p:nvSpPr>
        <p:spPr>
          <a:xfrm>
            <a:off x="269200" y="1584791"/>
            <a:ext cx="59636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effectLst/>
              </a:rPr>
              <a:t>Scalability analysis on Vega HPC using up to </a:t>
            </a:r>
            <a:r>
              <a:rPr lang="en-US" sz="1800" b="1" i="0" u="none" strike="noStrike" dirty="0">
                <a:effectLst/>
              </a:rPr>
              <a:t>32 GPUs</a:t>
            </a:r>
            <a:endParaRPr lang="en-GB" sz="1800" b="1" i="0" u="none" strike="noStrike" dirty="0">
              <a:effectLst/>
            </a:endParaRPr>
          </a:p>
        </p:txBody>
      </p: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5BDE7645-DC06-680F-95B2-8C825FF030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99C65C7-2B52-86E0-9785-B9E934A406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32849" y="1887623"/>
            <a:ext cx="5870604" cy="440773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8316982-1135-935F-13B1-810F8CD99DEC}"/>
              </a:ext>
            </a:extLst>
          </p:cNvPr>
          <p:cNvSpPr txBox="1"/>
          <p:nvPr/>
        </p:nvSpPr>
        <p:spPr>
          <a:xfrm>
            <a:off x="163789" y="6224780"/>
            <a:ext cx="82028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The results were obtained on </a:t>
            </a:r>
            <a:r>
              <a:rPr lang="en-US" sz="1050" dirty="0">
                <a:hlinkClick r:id="rId7"/>
              </a:rPr>
              <a:t>MLPF v2.2.0</a:t>
            </a:r>
            <a:r>
              <a:rPr lang="en-US" sz="1050" dirty="0"/>
              <a:t> on CLIC dataset v2.5.0</a:t>
            </a:r>
          </a:p>
          <a:p>
            <a:r>
              <a:rPr lang="en-GB" sz="900" dirty="0"/>
              <a:t>F. Mokhtar et al, Fine-tuning machine-learned particle-flow reconstruction for new detector geometries in future colliders, </a:t>
            </a:r>
            <a:r>
              <a:rPr lang="en-GB" sz="900" dirty="0">
                <a:hlinkClick r:id="rId8"/>
              </a:rPr>
              <a:t>10.48550/arXiv.2503.00131</a:t>
            </a:r>
            <a:r>
              <a:rPr lang="en-GB" sz="900" dirty="0"/>
              <a:t>  </a:t>
            </a:r>
          </a:p>
          <a:p>
            <a:endParaRPr lang="en-GB" sz="10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0F4680-4326-638A-9BF0-8DEF9F3CD837}"/>
              </a:ext>
            </a:extLst>
          </p:cNvPr>
          <p:cNvSpPr txBox="1"/>
          <p:nvPr/>
        </p:nvSpPr>
        <p:spPr>
          <a:xfrm>
            <a:off x="8890372" y="6388682"/>
            <a:ext cx="6287728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800"/>
              </a:spcBef>
            </a:pPr>
            <a:r>
              <a:rPr lang="en-GB" sz="1100" b="0" i="0" u="sng" strike="noStrike" dirty="0">
                <a:solidFill>
                  <a:srgbClr val="EF8200"/>
                </a:solidFill>
                <a:effectLst/>
                <a:latin typeface="Open Sans" panose="020B0606030504020204" pitchFamily="34" charset="0"/>
                <a:hlinkClick r:id="rId9"/>
              </a:rPr>
              <a:t>itwinai.readthedocs.io</a:t>
            </a:r>
            <a:endParaRPr lang="en-GB" sz="1100" b="0" dirty="0">
              <a:effectLst/>
            </a:endParaRPr>
          </a:p>
          <a:p>
            <a:br>
              <a:rPr lang="en-GB" sz="1400" dirty="0"/>
            </a:b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47816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626069-B0A3-E34C-19C8-7E9F2BD25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F9040-FE48-28FD-9199-4848303B7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AtmoRep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3CA8F9-ABBD-68DF-6E8C-258CFDE7F1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CA6590-D6C4-CF3C-3334-98BBFE41C60C}"/>
              </a:ext>
            </a:extLst>
          </p:cNvPr>
          <p:cNvSpPr txBox="1"/>
          <p:nvPr/>
        </p:nvSpPr>
        <p:spPr>
          <a:xfrm>
            <a:off x="269199" y="1584791"/>
            <a:ext cx="117590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 err="1">
                <a:effectLst/>
              </a:rPr>
              <a:t>AtmoRep</a:t>
            </a:r>
            <a:r>
              <a:rPr lang="en-US" sz="1800" b="0" i="0" u="none" strike="noStrike" dirty="0">
                <a:effectLst/>
              </a:rPr>
              <a:t> is a vision transformer for atmospheric modelling. I</a:t>
            </a:r>
            <a:r>
              <a:rPr lang="en-US" dirty="0"/>
              <a:t>ts training is distributed on HPC using both </a:t>
            </a:r>
            <a:r>
              <a:rPr lang="en-US" b="1" dirty="0"/>
              <a:t>data and model parallelism together</a:t>
            </a:r>
            <a:r>
              <a:rPr lang="en-US" dirty="0"/>
              <a:t>.</a:t>
            </a:r>
            <a:endParaRPr lang="en-GB" sz="1800" b="0" i="0" u="none" strike="noStrike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41A89B-A9E1-2D29-1964-9D66FDB5215A}"/>
              </a:ext>
            </a:extLst>
          </p:cNvPr>
          <p:cNvSpPr txBox="1"/>
          <p:nvPr/>
        </p:nvSpPr>
        <p:spPr>
          <a:xfrm>
            <a:off x="163789" y="6099267"/>
            <a:ext cx="628883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effectLst/>
              </a:rPr>
              <a:t>Lessig, Christian, Ilaria Luise, Bing Gong, Michael </a:t>
            </a:r>
            <a:r>
              <a:rPr lang="en-GB" sz="1000" dirty="0" err="1">
                <a:effectLst/>
              </a:rPr>
              <a:t>Langguth</a:t>
            </a:r>
            <a:r>
              <a:rPr lang="en-GB" sz="1000" dirty="0">
                <a:effectLst/>
              </a:rPr>
              <a:t>, Scarlet </a:t>
            </a:r>
            <a:r>
              <a:rPr lang="en-GB" sz="1000" dirty="0" err="1">
                <a:effectLst/>
              </a:rPr>
              <a:t>Stadtler</a:t>
            </a:r>
            <a:r>
              <a:rPr lang="en-GB" sz="1000" dirty="0">
                <a:effectLst/>
              </a:rPr>
              <a:t>, and Martin Schultz. ‘</a:t>
            </a:r>
            <a:r>
              <a:rPr lang="en-GB" sz="1000" dirty="0" err="1">
                <a:effectLst/>
              </a:rPr>
              <a:t>AtmoRep</a:t>
            </a:r>
            <a:r>
              <a:rPr lang="en-GB" sz="1000" dirty="0">
                <a:effectLst/>
              </a:rPr>
              <a:t>: A Stochastic Model of Atmosphere Dynamics Using Large Scale Representation Learning’. </a:t>
            </a:r>
            <a:r>
              <a:rPr lang="en-GB" sz="1000" dirty="0" err="1">
                <a:effectLst/>
              </a:rPr>
              <a:t>arXiv</a:t>
            </a:r>
            <a:r>
              <a:rPr lang="en-GB" sz="1000" dirty="0">
                <a:effectLst/>
              </a:rPr>
              <a:t>, 7 September 2023. </a:t>
            </a:r>
            <a:r>
              <a:rPr lang="en-GB" sz="1000" dirty="0">
                <a:effectLst/>
                <a:hlinkClick r:id="rId2"/>
              </a:rPr>
              <a:t>https://doi.org/10.48550/arXiv.2308.13280</a:t>
            </a:r>
            <a:r>
              <a:rPr lang="en-GB" sz="1000" dirty="0">
                <a:effectLst/>
              </a:rPr>
              <a:t>.</a:t>
            </a:r>
          </a:p>
        </p:txBody>
      </p: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4DDEF91E-213F-45E9-77B9-3ED41668F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  <p:pic>
        <p:nvPicPr>
          <p:cNvPr id="11" name="Picture 10" descr="A diagram of a graph&#10;&#10;AI-generated content may be incorrect.">
            <a:extLst>
              <a:ext uri="{FF2B5EF4-FFF2-40B4-BE49-F238E27FC236}">
                <a16:creationId xmlns:a16="http://schemas.microsoft.com/office/drawing/2014/main" id="{816B0935-1309-20E9-D30D-B569E7806D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48" y="2331567"/>
            <a:ext cx="6210298" cy="35133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F56CF3F-4272-F35C-1E27-647EA80E0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5638" y="4457573"/>
            <a:ext cx="4937282" cy="1598479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A3772B-D25D-204C-E488-108DE1786EA7}"/>
              </a:ext>
            </a:extLst>
          </p:cNvPr>
          <p:cNvSpPr txBox="1"/>
          <p:nvPr/>
        </p:nvSpPr>
        <p:spPr>
          <a:xfrm>
            <a:off x="7379083" y="6073020"/>
            <a:ext cx="40503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hlinkClick r:id="rId6"/>
              </a:rPr>
              <a:t>https://github.com/matbun/atmorep-itwinai-plugin</a:t>
            </a:r>
            <a:r>
              <a:rPr lang="en-GB" sz="1200" dirty="0"/>
              <a:t> 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DA15672-8029-2F27-829C-0FBC084456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51485" y="2184616"/>
            <a:ext cx="3216168" cy="1980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74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41550-D733-00D3-3284-9DB5D205C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BCC34-2690-1761-8D60-85F9ECE52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1851381"/>
            <a:ext cx="11360800" cy="11224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Digital Twin collaborations and </a:t>
            </a:r>
            <a:r>
              <a:rPr lang="en-GB" dirty="0" err="1"/>
              <a:t>interTwin</a:t>
            </a:r>
            <a:r>
              <a:rPr lang="en-GB" dirty="0"/>
              <a:t> at CERN openlab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5CB5C7-E18C-3FFD-351E-A24B3AC71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678" y="5904269"/>
            <a:ext cx="2038722" cy="6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512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3A0AC-B653-6BE6-B225-933D2D0AF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88FF0-819F-7CE2-DC09-13ACE2BBC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Digital Twin initiatives at CERN openlab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C92157-30AF-A7CE-4017-40FE7BC707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4BA149-2FD0-2A05-6FB2-1136044CEBFC}"/>
              </a:ext>
            </a:extLst>
          </p:cNvPr>
          <p:cNvSpPr txBox="1"/>
          <p:nvPr/>
        </p:nvSpPr>
        <p:spPr>
          <a:xfrm>
            <a:off x="219990" y="1581370"/>
            <a:ext cx="5395131" cy="5106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700"/>
              </a:spcBef>
              <a:spcAft>
                <a:spcPts val="0"/>
              </a:spcAft>
            </a:pPr>
            <a:r>
              <a:rPr lang="en-GB" sz="1600" b="1" i="0" u="none" strike="noStrike" dirty="0">
                <a:effectLst/>
                <a:latin typeface="+mj-lt"/>
              </a:rPr>
              <a:t>Nvidia Omniverse</a:t>
            </a:r>
            <a:endParaRPr lang="en-GB" sz="1600" b="0" dirty="0">
              <a:effectLst/>
              <a:latin typeface="+mj-lt"/>
            </a:endParaRPr>
          </a:p>
          <a:p>
            <a:pPr marL="285750" indent="-285750" rtl="0" fontAlgn="base">
              <a:spcBef>
                <a:spcPts val="7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+mj-lt"/>
              </a:rPr>
              <a:t>Visualization of scientific data (HEP)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+mj-lt"/>
              </a:rPr>
              <a:t>Support the design of new detectors and accelerators by integration and simulation tests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+mj-lt"/>
              </a:rPr>
              <a:t>Training of RL-based agents (e.g., robots) in simulated environments (</a:t>
            </a:r>
            <a:r>
              <a:rPr lang="en-GB" sz="1600" b="0" i="0" u="sng" strike="noStrike" dirty="0" err="1">
                <a:solidFill>
                  <a:schemeClr val="accent1"/>
                </a:solidFill>
                <a:effectLst/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IsaacGym</a:t>
            </a:r>
            <a:r>
              <a:rPr lang="en-GB" sz="1600" b="0" i="0" u="none" strike="noStrike" dirty="0">
                <a:effectLst/>
                <a:latin typeface="+mj-lt"/>
              </a:rPr>
              <a:t>)</a:t>
            </a:r>
            <a:endParaRPr lang="en-GB" sz="1600" dirty="0"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600" b="0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1" dirty="0" err="1">
                <a:latin typeface="+mj-lt"/>
              </a:rPr>
              <a:t>ExaDigiT</a:t>
            </a:r>
            <a:r>
              <a:rPr lang="en-GB" sz="1600" b="1" dirty="0">
                <a:latin typeface="+mj-lt"/>
              </a:rPr>
              <a:t> (ORNL)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Open-source data centre digital twin engine for modelling and optimization of job scheduling and cooling system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600" b="0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latin typeface="+mj-lt"/>
              </a:rPr>
              <a:t>Imperial College London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+mj-lt"/>
              </a:rPr>
              <a:t>AI-Based Digital Twin for Data Quality Monitoring in the CMS Detector Using Continual Learning</a:t>
            </a:r>
            <a:endParaRPr lang="en-GB" sz="1600" dirty="0"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600" b="0" dirty="0">
              <a:effectLst/>
              <a:latin typeface="+mj-lt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latin typeface="+mj-lt"/>
                <a:hlinkClick r:id="rId4"/>
              </a:rPr>
              <a:t>International Supercomputing </a:t>
            </a:r>
            <a:r>
              <a:rPr lang="en-GB" sz="1600" b="1" dirty="0">
                <a:latin typeface="+mj-lt"/>
              </a:rPr>
              <a:t>2025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dirty="0" err="1">
                <a:effectLst/>
                <a:latin typeface="+mj-lt"/>
              </a:rPr>
              <a:t>BoF</a:t>
            </a:r>
            <a:r>
              <a:rPr lang="en-GB" sz="1600" b="0" dirty="0">
                <a:effectLst/>
                <a:latin typeface="+mj-lt"/>
              </a:rPr>
              <a:t> session: “Shaping the Future of Scientific Digital Twins: Tales from Physics, Climate Research, and Data Centre Operations”</a:t>
            </a:r>
            <a:endParaRPr lang="en-GB" sz="1600" b="0" i="0" u="none" strike="noStrike" dirty="0">
              <a:effectLst/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E364BD-1364-4FF1-9483-7E9DBBF97A48}"/>
              </a:ext>
            </a:extLst>
          </p:cNvPr>
          <p:cNvSpPr txBox="1"/>
          <p:nvPr/>
        </p:nvSpPr>
        <p:spPr>
          <a:xfrm>
            <a:off x="5477913" y="3420801"/>
            <a:ext cx="363833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050" b="0" i="0" u="sng" strike="noStrike" dirty="0">
                <a:solidFill>
                  <a:srgbClr val="297CBF"/>
                </a:solidFill>
                <a:effectLst/>
                <a:latin typeface="Rubik"/>
                <a:hlinkClick r:id="rId5"/>
              </a:rPr>
              <a:t>https://blogs.nvidia.com/blog/ukaea-digital-twins-omniverse/</a:t>
            </a:r>
            <a:r>
              <a:rPr lang="en-GB" sz="1050" b="0" i="0" u="none" strike="noStrike" dirty="0">
                <a:solidFill>
                  <a:srgbClr val="7F7F7F"/>
                </a:solidFill>
                <a:effectLst/>
                <a:latin typeface="Rubik"/>
              </a:rPr>
              <a:t> 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1DE7BB7-EA46-A035-5138-4641D8E92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646" y="1330587"/>
            <a:ext cx="3724869" cy="2095239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E1BD54-027F-2E45-681A-FBB9296D34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4166" y="3997429"/>
            <a:ext cx="5715000" cy="25632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031455-AA81-52A9-8FB8-A1403771C634}"/>
              </a:ext>
            </a:extLst>
          </p:cNvPr>
          <p:cNvSpPr txBox="1"/>
          <p:nvPr/>
        </p:nvSpPr>
        <p:spPr>
          <a:xfrm>
            <a:off x="7964455" y="6582394"/>
            <a:ext cx="62865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8"/>
              </a:rPr>
              <a:t>https://exadigit.github.io/</a:t>
            </a:r>
            <a:r>
              <a:rPr lang="en-GB" sz="1050" dirty="0"/>
              <a:t> </a:t>
            </a:r>
          </a:p>
        </p:txBody>
      </p: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C8CBD189-AD98-A1B8-8422-C1083359E7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07" y="6432227"/>
            <a:ext cx="1006852" cy="3289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5BEB8E2-6308-9DBC-E8D5-0A9AE964D933}"/>
              </a:ext>
            </a:extLst>
          </p:cNvPr>
          <p:cNvGrpSpPr/>
          <p:nvPr/>
        </p:nvGrpSpPr>
        <p:grpSpPr>
          <a:xfrm>
            <a:off x="9284339" y="1557162"/>
            <a:ext cx="7665281" cy="1844630"/>
            <a:chOff x="9284339" y="1557162"/>
            <a:chExt cx="7665281" cy="1844630"/>
          </a:xfrm>
        </p:grpSpPr>
        <p:pic>
          <p:nvPicPr>
            <p:cNvPr id="9" name="Picture 8" descr="A black background with orange and white circles">
              <a:extLst>
                <a:ext uri="{FF2B5EF4-FFF2-40B4-BE49-F238E27FC236}">
                  <a16:creationId xmlns:a16="http://schemas.microsoft.com/office/drawing/2014/main" id="{2D015034-465D-B870-94DB-6D8E3D1FD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2875" y="1557162"/>
              <a:ext cx="1290591" cy="7636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D527113-617D-4D87-9A9F-A593322D1E79}"/>
                </a:ext>
              </a:extLst>
            </p:cNvPr>
            <p:cNvSpPr txBox="1"/>
            <p:nvPr/>
          </p:nvSpPr>
          <p:spPr>
            <a:xfrm>
              <a:off x="9284339" y="2419868"/>
              <a:ext cx="290766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Co-designing and prototyping an interdisciplinary Digital Twin Engine for science</a:t>
              </a:r>
              <a:endParaRPr lang="en-GB" sz="1400" i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3464E2-8FA8-B845-2FB7-1A51FBB041C8}"/>
                </a:ext>
              </a:extLst>
            </p:cNvPr>
            <p:cNvSpPr txBox="1"/>
            <p:nvPr/>
          </p:nvSpPr>
          <p:spPr>
            <a:xfrm>
              <a:off x="9825194" y="3124793"/>
              <a:ext cx="712442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hlinkClick r:id="rId11"/>
                </a:rPr>
                <a:t>https://www.intertwin.eu/</a:t>
              </a:r>
              <a:r>
                <a:rPr lang="en-GB" sz="12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19910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59066-30B2-B347-6D74-FAE750C08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3931147-E1E2-CBC1-C880-55FDDB9A95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7799" y="2404206"/>
            <a:ext cx="6279195" cy="43030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760BE1-D658-9EF5-9695-537D0B2CE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Nvidia Omniverse and Geant4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FC2B5B-3BC1-B75F-CC19-35FEFD07E3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DDA0D9-B3BA-54A1-B437-102B8C0F1536}"/>
              </a:ext>
            </a:extLst>
          </p:cNvPr>
          <p:cNvSpPr txBox="1"/>
          <p:nvPr/>
        </p:nvSpPr>
        <p:spPr>
          <a:xfrm>
            <a:off x="76200" y="6547948"/>
            <a:ext cx="785388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050" b="0" i="0" u="none" strike="noStrike" dirty="0">
                <a:effectLst/>
                <a:latin typeface="Rubik"/>
              </a:rPr>
              <a:t>Felice Nenna, Matteo Bunino, Marcello Maggi </a:t>
            </a:r>
            <a:endParaRPr lang="en-GB" sz="1050" b="0" dirty="0">
              <a:effectLst/>
            </a:endParaRPr>
          </a:p>
        </p:txBody>
      </p:sp>
      <p:pic>
        <p:nvPicPr>
          <p:cNvPr id="4" name="Capture">
            <a:hlinkClick r:id="" action="ppaction://media"/>
            <a:extLst>
              <a:ext uri="{FF2B5EF4-FFF2-40B4-BE49-F238E27FC236}">
                <a16:creationId xmlns:a16="http://schemas.microsoft.com/office/drawing/2014/main" id="{28D4D7C6-F871-F91E-68BE-226A48B2DC4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412" end="621.3333"/>
                </p14:media>
              </p:ext>
            </p:extLst>
          </p:nvPr>
        </p:nvPicPr>
        <p:blipFill>
          <a:blip r:embed="rId6"/>
          <a:srcRect l="32648" r="32762"/>
          <a:stretch/>
        </p:blipFill>
        <p:spPr>
          <a:xfrm rot="5400000">
            <a:off x="800484" y="1256304"/>
            <a:ext cx="3978275" cy="64691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A314BF-B98B-6D61-5DDC-47C1D4571CCE}"/>
              </a:ext>
            </a:extLst>
          </p:cNvPr>
          <p:cNvSpPr txBox="1"/>
          <p:nvPr/>
        </p:nvSpPr>
        <p:spPr>
          <a:xfrm>
            <a:off x="76200" y="1409498"/>
            <a:ext cx="12115800" cy="92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700"/>
              </a:spcBef>
              <a:spcAft>
                <a:spcPts val="0"/>
              </a:spcAft>
            </a:pPr>
            <a:r>
              <a:rPr lang="en-GB" sz="1600" i="0" u="none" strike="noStrike" dirty="0">
                <a:effectLst/>
                <a:latin typeface="+mj-lt"/>
              </a:rPr>
              <a:t>Combine </a:t>
            </a:r>
            <a:r>
              <a:rPr lang="en-GB" sz="1600" b="1" i="0" u="none" strike="noStrike" dirty="0">
                <a:effectLst/>
                <a:latin typeface="+mj-lt"/>
              </a:rPr>
              <a:t>Physics simulation toolkits </a:t>
            </a:r>
            <a:r>
              <a:rPr lang="en-GB" sz="1600" i="0" u="none" strike="noStrike" dirty="0">
                <a:effectLst/>
                <a:latin typeface="+mj-lt"/>
              </a:rPr>
              <a:t>(Geant4, GARFIELD++) and </a:t>
            </a:r>
            <a:r>
              <a:rPr lang="en-GB" sz="1600" b="1" i="0" u="none" strike="noStrike" dirty="0">
                <a:effectLst/>
                <a:latin typeface="+mj-lt"/>
              </a:rPr>
              <a:t>Omniverse visualization </a:t>
            </a:r>
            <a:r>
              <a:rPr lang="en-GB" sz="1600" i="0" u="none" strike="noStrike" dirty="0">
                <a:effectLst/>
                <a:latin typeface="+mj-lt"/>
              </a:rPr>
              <a:t>to develop a user-friendly application for detector and particle motion rendering.</a:t>
            </a:r>
            <a:endParaRPr lang="en-GB" sz="1600" dirty="0">
              <a:latin typeface="+mj-lt"/>
            </a:endParaRPr>
          </a:p>
          <a:p>
            <a:pPr rtl="0">
              <a:spcBef>
                <a:spcPts val="700"/>
              </a:spcBef>
              <a:spcAft>
                <a:spcPts val="0"/>
              </a:spcAft>
            </a:pPr>
            <a:r>
              <a:rPr lang="en-GB" sz="1600" i="0" u="none" strike="noStrike" dirty="0">
                <a:effectLst/>
                <a:latin typeface="+mj-lt"/>
              </a:rPr>
              <a:t>Interactive simulations to support </a:t>
            </a:r>
            <a:r>
              <a:rPr lang="en-GB" sz="1600" b="1" i="0" u="none" strike="noStrike" dirty="0">
                <a:effectLst/>
                <a:latin typeface="+mj-lt"/>
              </a:rPr>
              <a:t>particle detector design</a:t>
            </a:r>
            <a:endParaRPr lang="en-GB" sz="1600" i="0" u="none" strike="noStrike" dirty="0">
              <a:effectLst/>
              <a:latin typeface="+mj-lt"/>
            </a:endParaRPr>
          </a:p>
        </p:txBody>
      </p:sp>
      <p:pic>
        <p:nvPicPr>
          <p:cNvPr id="5" name="Picture 4" descr="A blue and black sign&#10;&#10;AI-generated content may be incorrect.">
            <a:extLst>
              <a:ext uri="{FF2B5EF4-FFF2-40B4-BE49-F238E27FC236}">
                <a16:creationId xmlns:a16="http://schemas.microsoft.com/office/drawing/2014/main" id="{DD72DB11-C63E-1859-07B3-226263DA18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9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92465EB-244D-15B0-69F8-3B0C07195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784" y="1617567"/>
            <a:ext cx="7198733" cy="50059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6B554-A356-03BC-FB91-3BE7E64CD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900" dirty="0" err="1">
                <a:solidFill>
                  <a:schemeClr val="bg1"/>
                </a:solidFill>
                <a:ea typeface="Open Sans Semibold" panose="020B0606030504020204" pitchFamily="34" charset="0"/>
                <a:cs typeface="Open Sans Semibold" panose="020B0606030504020204" pitchFamily="34" charset="0"/>
              </a:rPr>
              <a:t>interTwin</a:t>
            </a:r>
            <a:r>
              <a:rPr lang="en-US" sz="3900" dirty="0">
                <a:solidFill>
                  <a:schemeClr val="bg1"/>
                </a:solidFill>
                <a:ea typeface="Open Sans Semibold" panose="020B0606030504020204" pitchFamily="34" charset="0"/>
                <a:cs typeface="Open Sans Semibold" panose="020B0606030504020204" pitchFamily="34" charset="0"/>
              </a:rPr>
              <a:t>: a Digital Twin Engine for science</a:t>
            </a:r>
            <a:endParaRPr lang="en-GB" sz="3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4935B5-5254-B5B2-B01C-FA8D7FB8D3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B9710AB-8381-C0E9-E658-7C21A72FF039}"/>
              </a:ext>
            </a:extLst>
          </p:cNvPr>
          <p:cNvGrpSpPr/>
          <p:nvPr/>
        </p:nvGrpSpPr>
        <p:grpSpPr>
          <a:xfrm>
            <a:off x="598170" y="1897429"/>
            <a:ext cx="3944229" cy="1248032"/>
            <a:chOff x="545363" y="1495168"/>
            <a:chExt cx="3944229" cy="1248032"/>
          </a:xfrm>
        </p:grpSpPr>
        <p:sp>
          <p:nvSpPr>
            <p:cNvPr id="6" name="Rounded Rectangle 17">
              <a:extLst>
                <a:ext uri="{FF2B5EF4-FFF2-40B4-BE49-F238E27FC236}">
                  <a16:creationId xmlns:a16="http://schemas.microsoft.com/office/drawing/2014/main" id="{F93E3E6A-7BE9-3CBE-C9A0-28553862208E}"/>
                </a:ext>
              </a:extLst>
            </p:cNvPr>
            <p:cNvSpPr/>
            <p:nvPr/>
          </p:nvSpPr>
          <p:spPr>
            <a:xfrm>
              <a:off x="545363" y="1495168"/>
              <a:ext cx="3944229" cy="124803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90BB5E-5F7D-DA44-88FF-C21C6C69B718}"/>
                </a:ext>
              </a:extLst>
            </p:cNvPr>
            <p:cNvSpPr txBox="1"/>
            <p:nvPr/>
          </p:nvSpPr>
          <p:spPr>
            <a:xfrm>
              <a:off x="604113" y="1657519"/>
              <a:ext cx="379185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Co-design and implement the prototype of an</a:t>
              </a:r>
              <a:r>
                <a:rPr lang="en-GB" sz="1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interdisciplinary Digital Twin Engine</a:t>
              </a:r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AD8E84B-D1AC-8CF7-A82D-B4D41BBE8936}"/>
              </a:ext>
            </a:extLst>
          </p:cNvPr>
          <p:cNvGrpSpPr/>
          <p:nvPr/>
        </p:nvGrpSpPr>
        <p:grpSpPr>
          <a:xfrm>
            <a:off x="598170" y="4854942"/>
            <a:ext cx="3944229" cy="1362681"/>
            <a:chOff x="545363" y="1495167"/>
            <a:chExt cx="3944229" cy="1362681"/>
          </a:xfrm>
        </p:grpSpPr>
        <p:sp>
          <p:nvSpPr>
            <p:cNvPr id="9" name="Rounded Rectangle 22">
              <a:extLst>
                <a:ext uri="{FF2B5EF4-FFF2-40B4-BE49-F238E27FC236}">
                  <a16:creationId xmlns:a16="http://schemas.microsoft.com/office/drawing/2014/main" id="{B59F4E0B-B52A-C90E-5857-B5F12EE269A8}"/>
                </a:ext>
              </a:extLst>
            </p:cNvPr>
            <p:cNvSpPr/>
            <p:nvPr/>
          </p:nvSpPr>
          <p:spPr>
            <a:xfrm>
              <a:off x="545363" y="1495167"/>
              <a:ext cx="3944229" cy="1245744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4EB7EA-DF6C-B394-D11F-935553D7678D}"/>
                </a:ext>
              </a:extLst>
            </p:cNvPr>
            <p:cNvSpPr txBox="1"/>
            <p:nvPr/>
          </p:nvSpPr>
          <p:spPr>
            <a:xfrm>
              <a:off x="604113" y="1657519"/>
              <a:ext cx="3791859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Large spectrum of </a:t>
              </a:r>
              <a:r>
                <a:rPr lang="en-US" sz="1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diverse use cases</a:t>
              </a:r>
              <a:r>
                <a:rPr lang="en-US" sz="1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from </a:t>
              </a:r>
              <a:r>
                <a:rPr lang="en-US" sz="1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physics </a:t>
              </a:r>
              <a:r>
                <a:rPr lang="en-US" sz="1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and </a:t>
              </a:r>
              <a:r>
                <a:rPr lang="en-US" sz="1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earth observation</a:t>
              </a:r>
              <a:r>
                <a:rPr lang="en-US" sz="1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sciences</a:t>
              </a:r>
              <a:br>
                <a:rPr lang="en-US" sz="1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endPara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87CB031-0C3D-B656-6AD0-1C9AE872C128}"/>
              </a:ext>
            </a:extLst>
          </p:cNvPr>
          <p:cNvGrpSpPr/>
          <p:nvPr/>
        </p:nvGrpSpPr>
        <p:grpSpPr>
          <a:xfrm>
            <a:off x="598781" y="3484419"/>
            <a:ext cx="3944229" cy="1031565"/>
            <a:chOff x="545363" y="1495167"/>
            <a:chExt cx="3944229" cy="1031565"/>
          </a:xfrm>
        </p:grpSpPr>
        <p:sp>
          <p:nvSpPr>
            <p:cNvPr id="12" name="Rounded Rectangle 25">
              <a:extLst>
                <a:ext uri="{FF2B5EF4-FFF2-40B4-BE49-F238E27FC236}">
                  <a16:creationId xmlns:a16="http://schemas.microsoft.com/office/drawing/2014/main" id="{02F37611-DC6F-AF96-2E59-869BE2B62F05}"/>
                </a:ext>
              </a:extLst>
            </p:cNvPr>
            <p:cNvSpPr/>
            <p:nvPr/>
          </p:nvSpPr>
          <p:spPr>
            <a:xfrm>
              <a:off x="545363" y="1495167"/>
              <a:ext cx="3944229" cy="1031565"/>
            </a:xfrm>
            <a:prstGeom prst="roundRect">
              <a:avLst/>
            </a:prstGeom>
            <a:noFill/>
            <a:ln w="28575">
              <a:solidFill>
                <a:srgbClr val="EF82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742468C-D832-5C4C-1C3B-66EE58B474A8}"/>
                </a:ext>
              </a:extLst>
            </p:cNvPr>
            <p:cNvSpPr txBox="1"/>
            <p:nvPr/>
          </p:nvSpPr>
          <p:spPr>
            <a:xfrm>
              <a:off x="604113" y="1696156"/>
              <a:ext cx="379185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Open-source</a:t>
              </a:r>
              <a:r>
                <a:rPr lang="en-US" sz="1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platform based on </a:t>
              </a:r>
              <a:r>
                <a:rPr lang="en-US" sz="18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open standards</a:t>
              </a:r>
              <a:endParaRPr lang="en-GB" dirty="0"/>
            </a:p>
          </p:txBody>
        </p:sp>
      </p:grp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D23C7B35-34BF-E030-541E-781A5BB15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77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00040F-B22B-0487-4663-8D822DF50D74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218238"/>
            <a:ext cx="731837" cy="523875"/>
          </a:xfrm>
        </p:spPr>
        <p:txBody>
          <a:bodyPr/>
          <a:lstStyle/>
          <a:p>
            <a:fld id="{00000000-1234-1234-1234-123412341234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CD0B93-A735-1126-A31F-716C98481A0D}"/>
              </a:ext>
            </a:extLst>
          </p:cNvPr>
          <p:cNvSpPr txBox="1"/>
          <p:nvPr/>
        </p:nvSpPr>
        <p:spPr>
          <a:xfrm>
            <a:off x="4424709" y="3429000"/>
            <a:ext cx="3342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hlinkClick r:id="rId2"/>
              </a:rPr>
              <a:t>matteo.bunino@cern.ch</a:t>
            </a:r>
            <a:r>
              <a:rPr lang="en-US" sz="2000" b="1" dirty="0"/>
              <a:t> </a:t>
            </a:r>
            <a:endParaRPr lang="en-GB" sz="2000" b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98EF399-1E2F-BD17-1480-567D676D6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214" y="6218238"/>
            <a:ext cx="1226681" cy="38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601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6F88D-8CE5-681D-3ABD-B4F21F652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8A4A-F50A-019C-855B-E4A6A981A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bg1"/>
                </a:solidFill>
                <a:ea typeface="Open Sans Semibold" panose="020B0606030504020204" pitchFamily="34" charset="0"/>
                <a:cs typeface="Open Sans Semibold" panose="020B0606030504020204" pitchFamily="34" charset="0"/>
              </a:rPr>
              <a:t>Climate research and monitoring</a:t>
            </a:r>
            <a:endParaRPr lang="en-US" sz="3600" b="1" dirty="0">
              <a:solidFill>
                <a:schemeClr val="bg1"/>
              </a:solidFill>
              <a:ea typeface="Open Sans Semibold" panose="020B0606030504020204" pitchFamily="34" charset="0"/>
              <a:cs typeface="Open Sans Semibold" panose="020B0606030504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96234D-DF69-3E5C-6483-C937D1085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5" name="Picture 4" descr="A collage of different types of natural disasters&#10;&#10;Description automatically generated">
            <a:extLst>
              <a:ext uri="{FF2B5EF4-FFF2-40B4-BE49-F238E27FC236}">
                <a16:creationId xmlns:a16="http://schemas.microsoft.com/office/drawing/2014/main" id="{6ECAEAF9-6186-7A14-6ECB-8C5F1174D3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305" t="19269" r="27374" b="6644"/>
          <a:stretch/>
        </p:blipFill>
        <p:spPr>
          <a:xfrm>
            <a:off x="294886" y="1685123"/>
            <a:ext cx="5056767" cy="47642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B28EA3-A144-17B8-275D-174FF770F2F9}"/>
              </a:ext>
            </a:extLst>
          </p:cNvPr>
          <p:cNvSpPr txBox="1"/>
          <p:nvPr/>
        </p:nvSpPr>
        <p:spPr>
          <a:xfrm>
            <a:off x="5508269" y="1922539"/>
            <a:ext cx="6360662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Climate Change Future Projections of Extreme Events (storms &amp; fire)</a:t>
            </a:r>
            <a:b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CMCC, CNRS (IPSL), UNITN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Climate Change Impacts of Extreme Events (storms, fire, floods, drought)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CERFACS, Deltares, EURAC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Early Warning for Extreme Events (floods &amp; droughts)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Deltares, EURAC, TU Wien</a:t>
            </a:r>
          </a:p>
        </p:txBody>
      </p: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A8995176-D4F4-6636-A102-FB7977899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924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88D51-FBD5-90B7-363F-280340FFD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65F04-F621-2F38-5AA7-166B4AF05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Physics research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0A4CC0-527D-7920-466F-E263D1A11B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5" name="Picture 4" descr="A collage of different types of objects&#10;&#10;Description automatically generated">
            <a:extLst>
              <a:ext uri="{FF2B5EF4-FFF2-40B4-BE49-F238E27FC236}">
                <a16:creationId xmlns:a16="http://schemas.microsoft.com/office/drawing/2014/main" id="{3DB06E0D-36A6-444F-E1A8-C6FEADD6DD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85" t="20930" r="27799" b="7973"/>
          <a:stretch/>
        </p:blipFill>
        <p:spPr>
          <a:xfrm>
            <a:off x="3414235" y="1814658"/>
            <a:ext cx="5129710" cy="46434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336BE3-874F-34D0-21BC-FD99A9C8EE0C}"/>
              </a:ext>
            </a:extLst>
          </p:cNvPr>
          <p:cNvSpPr txBox="1"/>
          <p:nvPr/>
        </p:nvSpPr>
        <p:spPr>
          <a:xfrm>
            <a:off x="695276" y="2612717"/>
            <a:ext cx="265727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Noise Simulation for Radio Astronomy</a:t>
            </a:r>
            <a:b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 Planck Society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D8984-27BB-89C4-7FA6-598DA8834A35}"/>
              </a:ext>
            </a:extLst>
          </p:cNvPr>
          <p:cNvSpPr txBox="1"/>
          <p:nvPr/>
        </p:nvSpPr>
        <p:spPr>
          <a:xfrm>
            <a:off x="-174534" y="4881572"/>
            <a:ext cx="3588769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pt-BR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VIRGO Noise Detector for Astrophysics</a:t>
            </a:r>
            <a:b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INFN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b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CF41C9-61B4-E8DE-1E08-BAC8BD2F54CD}"/>
              </a:ext>
            </a:extLst>
          </p:cNvPr>
          <p:cNvSpPr txBox="1"/>
          <p:nvPr/>
        </p:nvSpPr>
        <p:spPr>
          <a:xfrm>
            <a:off x="8543944" y="2612717"/>
            <a:ext cx="313351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Lattice QCD Simulations for High Energy Physics</a:t>
            </a:r>
            <a:b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ETHZ, CSIC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4615D4-98AB-6CB4-A5BB-6A94B9B8DCF8}"/>
              </a:ext>
            </a:extLst>
          </p:cNvPr>
          <p:cNvSpPr txBox="1"/>
          <p:nvPr/>
        </p:nvSpPr>
        <p:spPr>
          <a:xfrm>
            <a:off x="8511538" y="4887046"/>
            <a:ext cx="351667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Detector Simulation for High Energy Physics</a:t>
            </a:r>
            <a:b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CERN, CNRS (IN2P3-IRES)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7827D028-0584-BD71-D742-F8BE32DA48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10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051B4-23F8-FB05-097E-BF26AF941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8E725-8FC1-C54A-525D-CFC3178B4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Our contribution to the Core Engine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434CFC-59B9-A1FA-789D-ADD5558DDD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AE34FC-ED68-258B-0FE7-1FCDCD2FAD38}"/>
              </a:ext>
            </a:extLst>
          </p:cNvPr>
          <p:cNvSpPr txBox="1"/>
          <p:nvPr/>
        </p:nvSpPr>
        <p:spPr>
          <a:xfrm>
            <a:off x="365760" y="1796143"/>
            <a:ext cx="8549640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</a:pPr>
            <a:r>
              <a:rPr lang="en-GB" b="1" i="0" u="none" strike="noStrike" dirty="0">
                <a:effectLst/>
              </a:rPr>
              <a:t>Unified logger interface </a:t>
            </a:r>
            <a:r>
              <a:rPr lang="en-GB" b="0" i="0" u="none" strike="noStrike" dirty="0">
                <a:effectLst/>
              </a:rPr>
              <a:t>to track ML metadata.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38B340-0F54-396D-B7F6-5F50D732A05A}"/>
              </a:ext>
            </a:extLst>
          </p:cNvPr>
          <p:cNvGrpSpPr/>
          <p:nvPr/>
        </p:nvGrpSpPr>
        <p:grpSpPr>
          <a:xfrm>
            <a:off x="784348" y="1796143"/>
            <a:ext cx="8721709" cy="4289393"/>
            <a:chOff x="834614" y="1416325"/>
            <a:chExt cx="10754977" cy="5289368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9A9E33FF-AB58-F5F8-4AA7-274FD95F99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614" y="2489852"/>
              <a:ext cx="6745826" cy="3956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55D2C9C3-4D6D-EBF0-FEDD-F904BC9AE7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0440" y="1416325"/>
              <a:ext cx="3904424" cy="22144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67174FE5-5912-6DD4-3CDF-4BAE4D8EC1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4470" y="3057774"/>
              <a:ext cx="3445121" cy="20902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C371FB92-DA95-5F4D-2B0C-CE784624B2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3630" y="4970308"/>
              <a:ext cx="3368919" cy="17353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2">
            <a:extLst>
              <a:ext uri="{FF2B5EF4-FFF2-40B4-BE49-F238E27FC236}">
                <a16:creationId xmlns:a16="http://schemas.microsoft.com/office/drawing/2014/main" id="{D0885621-493B-E664-9687-796FF8D4A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984" y="1972565"/>
            <a:ext cx="2121354" cy="81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DBF8D4BB-F3CF-614B-7451-1BF25159D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245" y="3717327"/>
            <a:ext cx="1790554" cy="64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E6DC305-86DF-B14C-9F37-906A0C091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606" y="4732615"/>
            <a:ext cx="2405193" cy="135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7D14A2-96DA-6DA8-20FB-B0B94375FC71}"/>
              </a:ext>
            </a:extLst>
          </p:cNvPr>
          <p:cNvSpPr txBox="1"/>
          <p:nvPr/>
        </p:nvSpPr>
        <p:spPr>
          <a:xfrm>
            <a:off x="1214033" y="6006019"/>
            <a:ext cx="62846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1800" b="1" i="0" u="none" strike="noStrike" dirty="0" err="1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yProvML</a:t>
            </a:r>
            <a:endParaRPr lang="en-GB" b="0" dirty="0">
              <a:effectLst/>
            </a:endParaRPr>
          </a:p>
          <a:p>
            <a:pPr algn="ctr" rtl="0"/>
            <a:r>
              <a:rPr lang="en-GB" sz="1800" b="1" i="0" u="sng" strike="noStrike" dirty="0">
                <a:solidFill>
                  <a:srgbClr val="EF8200"/>
                </a:solidFill>
                <a:effectLst/>
                <a:latin typeface="Open Sans" panose="020B0606030504020204" pitchFamily="34" charset="0"/>
                <a:hlinkClick r:id="rId10"/>
              </a:rPr>
              <a:t>https://github.com/HPCI-Lab/yProvML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</a:t>
            </a:r>
            <a:endParaRPr lang="en-GB" b="0" dirty="0">
              <a:effectLst/>
            </a:endParaRPr>
          </a:p>
          <a:p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1607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CF4A3-F472-E7D8-602C-412D331EC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D1AF2-F50C-7020-AEB7-75EC80DA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UX/UI: </a:t>
            </a:r>
            <a:r>
              <a:rPr lang="en-GB" dirty="0" err="1"/>
              <a:t>KubeFlow</a:t>
            </a:r>
            <a:r>
              <a:rPr lang="en-GB" b="0" dirty="0">
                <a:effectLst/>
              </a:rPr>
              <a:t> 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FECAAE-9A3A-6E8B-A8D8-CE65121B08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A8FB69D-27B2-72A3-23E2-A0BA4C7C4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" b="1"/>
          <a:stretch/>
        </p:blipFill>
        <p:spPr bwMode="auto">
          <a:xfrm>
            <a:off x="440664" y="1344168"/>
            <a:ext cx="11135046" cy="552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8D95F98-BC71-8249-8425-5300AB7B44F5}"/>
              </a:ext>
            </a:extLst>
          </p:cNvPr>
          <p:cNvSpPr/>
          <p:nvPr/>
        </p:nvSpPr>
        <p:spPr>
          <a:xfrm>
            <a:off x="440664" y="1754342"/>
            <a:ext cx="1691640" cy="4049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DE72A5-0F1F-76B3-6765-755DD4348269}"/>
              </a:ext>
            </a:extLst>
          </p:cNvPr>
          <p:cNvSpPr/>
          <p:nvPr/>
        </p:nvSpPr>
        <p:spPr>
          <a:xfrm>
            <a:off x="440664" y="3901222"/>
            <a:ext cx="1691640" cy="4049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839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C19C6-A598-F28A-8D97-3936D3374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D29C-35BA-3F6F-5872-3B84988E9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UX/UI: </a:t>
            </a:r>
            <a:r>
              <a:rPr lang="en-GB" dirty="0" err="1"/>
              <a:t>KubeFlow</a:t>
            </a:r>
            <a:r>
              <a:rPr lang="en-GB" dirty="0"/>
              <a:t> and </a:t>
            </a:r>
            <a:r>
              <a:rPr lang="en-GB" dirty="0" err="1"/>
              <a:t>JupyterLab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2513F2-5EFE-CBD9-98B3-32379AEAED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54AD6977-2735-5F62-CECC-10C631674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10" y="1354913"/>
            <a:ext cx="11051179" cy="550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4609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34B9C-8789-F4CE-AC6E-0EF8CA4E2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4AD90-09DD-233B-0156-2909DDFF2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UX/UI: </a:t>
            </a:r>
            <a:r>
              <a:rPr lang="en-GB" dirty="0" err="1"/>
              <a:t>MLFlow</a:t>
            </a:r>
            <a:r>
              <a:rPr lang="en-GB" dirty="0"/>
              <a:t> models registry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5BAA8D-D6F2-0EE2-0711-8B5C6AD828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0F238433-A070-64A2-E3C8-1BDFE6DFC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341" y="1338593"/>
            <a:ext cx="9557318" cy="549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831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57C1F-9B8F-D930-7FE6-FD79EFB36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7978D-53E5-CAA9-5E09-F893C45F0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Cloud-HPC integration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0F4195-D0FA-1F3F-A854-92EF9B5353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A39C9C-36F5-8D7B-351C-4269895D195E}"/>
              </a:ext>
            </a:extLst>
          </p:cNvPr>
          <p:cNvSpPr txBox="1"/>
          <p:nvPr/>
        </p:nvSpPr>
        <p:spPr>
          <a:xfrm>
            <a:off x="321843" y="1724492"/>
            <a:ext cx="489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effectLst/>
              </a:rPr>
              <a:t>…OCI containers are the common language.</a:t>
            </a:r>
            <a:endParaRPr lang="en-GB" sz="1800" b="0" i="0" u="none" strike="noStrike" dirty="0">
              <a:solidFill>
                <a:schemeClr val="accent1"/>
              </a:solidFill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A5495D-FCDA-C903-A60B-B2EFF180E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275" y="2296528"/>
            <a:ext cx="9315450" cy="423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409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36E70-F790-E53B-E96B-DCA41B1A7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E47B7-C6AA-A88C-41AA-5D0377D20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>
                <a:latin typeface="Consolas" panose="020B0609020204030204" pitchFamily="49" charset="0"/>
              </a:rPr>
              <a:t>itwinai</a:t>
            </a:r>
            <a:r>
              <a:rPr lang="en-GB" dirty="0"/>
              <a:t> - ML tooling for DT applications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135486-5299-35AE-D4A3-B936D77259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7AE57E-EB28-3053-8EAC-83E55F074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9221"/>
            <a:ext cx="12192000" cy="510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90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4D41F-F633-8B00-70CD-22DEB1CBF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6B1A-20CB-200A-35E7-9B9E48FF8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900" dirty="0" err="1">
                <a:solidFill>
                  <a:schemeClr val="bg1"/>
                </a:solidFill>
                <a:ea typeface="Open Sans Semibold" panose="020B0606030504020204" pitchFamily="34" charset="0"/>
                <a:cs typeface="Open Sans Semibold" panose="020B0606030504020204" pitchFamily="34" charset="0"/>
              </a:rPr>
              <a:t>interTwin</a:t>
            </a:r>
            <a:r>
              <a:rPr lang="en-US" sz="3900" dirty="0">
                <a:solidFill>
                  <a:schemeClr val="bg1"/>
                </a:solidFill>
                <a:ea typeface="Open Sans Semibold" panose="020B0606030504020204" pitchFamily="34" charset="0"/>
                <a:cs typeface="Open Sans Semibold" panose="020B0606030504020204" pitchFamily="34" charset="0"/>
              </a:rPr>
              <a:t>: a Digital Twin Engine for science</a:t>
            </a:r>
            <a:endParaRPr lang="en-GB" sz="3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536E31-C64B-14C9-2D8D-5D2FFDED02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C051EB-F2E4-ABA4-D1BE-811D49A20DF2}"/>
              </a:ext>
            </a:extLst>
          </p:cNvPr>
          <p:cNvGrpSpPr/>
          <p:nvPr/>
        </p:nvGrpSpPr>
        <p:grpSpPr>
          <a:xfrm>
            <a:off x="163788" y="1500996"/>
            <a:ext cx="6850133" cy="5183103"/>
            <a:chOff x="555491" y="929255"/>
            <a:chExt cx="7302787" cy="5529698"/>
          </a:xfrm>
        </p:grpSpPr>
        <p:pic>
          <p:nvPicPr>
            <p:cNvPr id="15" name="Picture 14" descr="A collage of images of earth and earth&#10;&#10;Description automatically generated">
              <a:extLst>
                <a:ext uri="{FF2B5EF4-FFF2-40B4-BE49-F238E27FC236}">
                  <a16:creationId xmlns:a16="http://schemas.microsoft.com/office/drawing/2014/main" id="{885A38C5-D8B1-4ABB-B5F0-DD4FB24106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492" t="12625" r="28492" b="11960"/>
            <a:stretch/>
          </p:blipFill>
          <p:spPr>
            <a:xfrm>
              <a:off x="1639081" y="1179158"/>
              <a:ext cx="5069642" cy="5002122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383B1A0-9161-3420-4C49-B8AF071BD3CF}"/>
                </a:ext>
              </a:extLst>
            </p:cNvPr>
            <p:cNvGrpSpPr/>
            <p:nvPr/>
          </p:nvGrpSpPr>
          <p:grpSpPr>
            <a:xfrm>
              <a:off x="644730" y="2389652"/>
              <a:ext cx="1235467" cy="593959"/>
              <a:chOff x="445317" y="383908"/>
              <a:chExt cx="1235467" cy="593959"/>
            </a:xfrm>
          </p:grpSpPr>
          <p:sp>
            <p:nvSpPr>
              <p:cNvPr id="38" name="Rounded Rectangle 11">
                <a:extLst>
                  <a:ext uri="{FF2B5EF4-FFF2-40B4-BE49-F238E27FC236}">
                    <a16:creationId xmlns:a16="http://schemas.microsoft.com/office/drawing/2014/main" id="{E900C99E-9BBA-D296-DDDE-8EDD76023BAA}"/>
                  </a:ext>
                </a:extLst>
              </p:cNvPr>
              <p:cNvSpPr/>
              <p:nvPr/>
            </p:nvSpPr>
            <p:spPr>
              <a:xfrm>
                <a:off x="457200" y="383908"/>
                <a:ext cx="1223584" cy="593959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Title 1">
                <a:extLst>
                  <a:ext uri="{FF2B5EF4-FFF2-40B4-BE49-F238E27FC236}">
                    <a16:creationId xmlns:a16="http://schemas.microsoft.com/office/drawing/2014/main" id="{829307FA-38E7-5A5E-17D4-DF6A8274F3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5317" y="556383"/>
                <a:ext cx="1223584" cy="2940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Storm</a:t>
                </a:r>
                <a:b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</a:br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prediction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09F2065-3243-E818-FC88-2782CA2A36B2}"/>
                </a:ext>
              </a:extLst>
            </p:cNvPr>
            <p:cNvGrpSpPr/>
            <p:nvPr/>
          </p:nvGrpSpPr>
          <p:grpSpPr>
            <a:xfrm>
              <a:off x="1881983" y="929255"/>
              <a:ext cx="1402061" cy="615792"/>
              <a:chOff x="638739" y="310492"/>
              <a:chExt cx="1402061" cy="615792"/>
            </a:xfrm>
          </p:grpSpPr>
          <p:sp>
            <p:nvSpPr>
              <p:cNvPr id="36" name="Rounded Rectangle 14">
                <a:extLst>
                  <a:ext uri="{FF2B5EF4-FFF2-40B4-BE49-F238E27FC236}">
                    <a16:creationId xmlns:a16="http://schemas.microsoft.com/office/drawing/2014/main" id="{4AD4EF11-BE40-C710-3AA0-4B15F2E11DE4}"/>
                  </a:ext>
                </a:extLst>
              </p:cNvPr>
              <p:cNvSpPr/>
              <p:nvPr/>
            </p:nvSpPr>
            <p:spPr>
              <a:xfrm>
                <a:off x="727977" y="310492"/>
                <a:ext cx="1223584" cy="615792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Title 1">
                <a:extLst>
                  <a:ext uri="{FF2B5EF4-FFF2-40B4-BE49-F238E27FC236}">
                    <a16:creationId xmlns:a16="http://schemas.microsoft.com/office/drawing/2014/main" id="{A92E4634-8056-4982-911A-04D4AB19BA9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8739" y="471348"/>
                <a:ext cx="1402061" cy="29408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Early flood warnings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24BDA90-BBDF-A7CC-62F6-A3202DC62587}"/>
                </a:ext>
              </a:extLst>
            </p:cNvPr>
            <p:cNvGrpSpPr/>
            <p:nvPr/>
          </p:nvGrpSpPr>
          <p:grpSpPr>
            <a:xfrm>
              <a:off x="4974948" y="982641"/>
              <a:ext cx="1402061" cy="617813"/>
              <a:chOff x="189484" y="354343"/>
              <a:chExt cx="1402061" cy="617813"/>
            </a:xfrm>
          </p:grpSpPr>
          <p:sp>
            <p:nvSpPr>
              <p:cNvPr id="34" name="Rounded Rectangle 17">
                <a:extLst>
                  <a:ext uri="{FF2B5EF4-FFF2-40B4-BE49-F238E27FC236}">
                    <a16:creationId xmlns:a16="http://schemas.microsoft.com/office/drawing/2014/main" id="{D358850B-CF6D-9636-CD02-BA67EA831F68}"/>
                  </a:ext>
                </a:extLst>
              </p:cNvPr>
              <p:cNvSpPr/>
              <p:nvPr/>
            </p:nvSpPr>
            <p:spPr>
              <a:xfrm>
                <a:off x="278722" y="354343"/>
                <a:ext cx="1223584" cy="617813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Title 1">
                <a:extLst>
                  <a:ext uri="{FF2B5EF4-FFF2-40B4-BE49-F238E27FC236}">
                    <a16:creationId xmlns:a16="http://schemas.microsoft.com/office/drawing/2014/main" id="{387E00E7-5073-BBE5-623B-A54C6CB5D8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9484" y="522994"/>
                <a:ext cx="1402061" cy="2940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Fire hazard</a:t>
                </a:r>
              </a:p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prediction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9679677-E7A0-4644-D02B-A7149809505C}"/>
                </a:ext>
              </a:extLst>
            </p:cNvPr>
            <p:cNvGrpSpPr/>
            <p:nvPr/>
          </p:nvGrpSpPr>
          <p:grpSpPr>
            <a:xfrm>
              <a:off x="6289130" y="2238393"/>
              <a:ext cx="1402061" cy="617813"/>
              <a:chOff x="278723" y="396028"/>
              <a:chExt cx="1402061" cy="617813"/>
            </a:xfrm>
          </p:grpSpPr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2BB2D73-4627-0C72-E149-521B117BAA06}"/>
                  </a:ext>
                </a:extLst>
              </p:cNvPr>
              <p:cNvSpPr/>
              <p:nvPr/>
            </p:nvSpPr>
            <p:spPr>
              <a:xfrm>
                <a:off x="367961" y="396028"/>
                <a:ext cx="1223584" cy="617813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Title 1">
                <a:extLst>
                  <a:ext uri="{FF2B5EF4-FFF2-40B4-BE49-F238E27FC236}">
                    <a16:creationId xmlns:a16="http://schemas.microsoft.com/office/drawing/2014/main" id="{2DA6FC0B-DAFD-2938-55A5-32AC3AB2006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8723" y="564678"/>
                <a:ext cx="1402061" cy="2940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Drought </a:t>
                </a:r>
              </a:p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prediction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2B165ED-D75A-E2DB-FB5B-B71CB4EBFC72}"/>
                </a:ext>
              </a:extLst>
            </p:cNvPr>
            <p:cNvGrpSpPr/>
            <p:nvPr/>
          </p:nvGrpSpPr>
          <p:grpSpPr>
            <a:xfrm>
              <a:off x="6377010" y="4375861"/>
              <a:ext cx="1481268" cy="617813"/>
              <a:chOff x="277365" y="445319"/>
              <a:chExt cx="1481268" cy="617813"/>
            </a:xfrm>
          </p:grpSpPr>
          <p:sp>
            <p:nvSpPr>
              <p:cNvPr id="30" name="Rounded Rectangle 23">
                <a:extLst>
                  <a:ext uri="{FF2B5EF4-FFF2-40B4-BE49-F238E27FC236}">
                    <a16:creationId xmlns:a16="http://schemas.microsoft.com/office/drawing/2014/main" id="{04414644-D76E-F0EC-B024-F55D70DCCDB0}"/>
                  </a:ext>
                </a:extLst>
              </p:cNvPr>
              <p:cNvSpPr/>
              <p:nvPr/>
            </p:nvSpPr>
            <p:spPr>
              <a:xfrm>
                <a:off x="293409" y="445319"/>
                <a:ext cx="1465224" cy="617813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Title 1">
                <a:extLst>
                  <a:ext uri="{FF2B5EF4-FFF2-40B4-BE49-F238E27FC236}">
                    <a16:creationId xmlns:a16="http://schemas.microsoft.com/office/drawing/2014/main" id="{40EDD714-3DEA-8911-92E8-828938E046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7365" y="607185"/>
                <a:ext cx="1459211" cy="2940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High-energy</a:t>
                </a:r>
              </a:p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physics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E1A6B0F-1E85-36ED-C70F-22A567C012C7}"/>
                </a:ext>
              </a:extLst>
            </p:cNvPr>
            <p:cNvGrpSpPr/>
            <p:nvPr/>
          </p:nvGrpSpPr>
          <p:grpSpPr>
            <a:xfrm>
              <a:off x="5064186" y="5777881"/>
              <a:ext cx="1611647" cy="636863"/>
              <a:chOff x="16318" y="545625"/>
              <a:chExt cx="1611647" cy="636863"/>
            </a:xfrm>
          </p:grpSpPr>
          <p:sp>
            <p:nvSpPr>
              <p:cNvPr id="28" name="Rounded Rectangle 26">
                <a:extLst>
                  <a:ext uri="{FF2B5EF4-FFF2-40B4-BE49-F238E27FC236}">
                    <a16:creationId xmlns:a16="http://schemas.microsoft.com/office/drawing/2014/main" id="{CB411F1C-86B4-29AE-A4C2-F7E2D15A91E1}"/>
                  </a:ext>
                </a:extLst>
              </p:cNvPr>
              <p:cNvSpPr/>
              <p:nvPr/>
            </p:nvSpPr>
            <p:spPr>
              <a:xfrm>
                <a:off x="54306" y="545625"/>
                <a:ext cx="1547976" cy="636863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Title 1">
                <a:extLst>
                  <a:ext uri="{FF2B5EF4-FFF2-40B4-BE49-F238E27FC236}">
                    <a16:creationId xmlns:a16="http://schemas.microsoft.com/office/drawing/2014/main" id="{0205DF28-AE75-116D-D093-154D23B8F1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318" y="748225"/>
                <a:ext cx="1611647" cy="2940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Gravitational</a:t>
                </a:r>
              </a:p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waves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95812F1-936B-B154-248A-7FF9D25A57BC}"/>
                </a:ext>
              </a:extLst>
            </p:cNvPr>
            <p:cNvGrpSpPr/>
            <p:nvPr/>
          </p:nvGrpSpPr>
          <p:grpSpPr>
            <a:xfrm>
              <a:off x="1971221" y="5841140"/>
              <a:ext cx="1402061" cy="617813"/>
              <a:chOff x="726093" y="588309"/>
              <a:chExt cx="1402061" cy="617813"/>
            </a:xfrm>
          </p:grpSpPr>
          <p:sp>
            <p:nvSpPr>
              <p:cNvPr id="26" name="Rounded Rectangle 29">
                <a:extLst>
                  <a:ext uri="{FF2B5EF4-FFF2-40B4-BE49-F238E27FC236}">
                    <a16:creationId xmlns:a16="http://schemas.microsoft.com/office/drawing/2014/main" id="{5A7269D0-7FAF-E110-AF59-FF817ED266BF}"/>
                  </a:ext>
                </a:extLst>
              </p:cNvPr>
              <p:cNvSpPr/>
              <p:nvPr/>
            </p:nvSpPr>
            <p:spPr>
              <a:xfrm>
                <a:off x="770714" y="588309"/>
                <a:ext cx="1312823" cy="617813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Title 1">
                <a:extLst>
                  <a:ext uri="{FF2B5EF4-FFF2-40B4-BE49-F238E27FC236}">
                    <a16:creationId xmlns:a16="http://schemas.microsoft.com/office/drawing/2014/main" id="{826119A0-3A0B-39B0-8D6D-59DA97968B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093" y="750175"/>
                <a:ext cx="1402061" cy="2940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Lattice</a:t>
                </a:r>
              </a:p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QCD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414906-CB5B-493D-ECD7-643AFB5FCA44}"/>
                </a:ext>
              </a:extLst>
            </p:cNvPr>
            <p:cNvGrpSpPr/>
            <p:nvPr/>
          </p:nvGrpSpPr>
          <p:grpSpPr>
            <a:xfrm>
              <a:off x="555491" y="4390308"/>
              <a:ext cx="1402061" cy="617813"/>
              <a:chOff x="323340" y="396028"/>
              <a:chExt cx="1402061" cy="617813"/>
            </a:xfrm>
          </p:grpSpPr>
          <p:sp>
            <p:nvSpPr>
              <p:cNvPr id="24" name="Rounded Rectangle 32">
                <a:extLst>
                  <a:ext uri="{FF2B5EF4-FFF2-40B4-BE49-F238E27FC236}">
                    <a16:creationId xmlns:a16="http://schemas.microsoft.com/office/drawing/2014/main" id="{9DB3F956-DDB6-D777-9077-1CACBFD4A35F}"/>
                  </a:ext>
                </a:extLst>
              </p:cNvPr>
              <p:cNvSpPr/>
              <p:nvPr/>
            </p:nvSpPr>
            <p:spPr>
              <a:xfrm>
                <a:off x="367960" y="396028"/>
                <a:ext cx="1312823" cy="617813"/>
              </a:xfrm>
              <a:prstGeom prst="round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Title 1">
                <a:extLst>
                  <a:ext uri="{FF2B5EF4-FFF2-40B4-BE49-F238E27FC236}">
                    <a16:creationId xmlns:a16="http://schemas.microsoft.com/office/drawing/2014/main" id="{AEABA887-2330-C63A-9B00-073E08A6D3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340" y="557894"/>
                <a:ext cx="1402061" cy="29407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Radio</a:t>
                </a:r>
              </a:p>
              <a:p>
                <a:pPr algn="ctr"/>
                <a:r>
                  <a:rPr lang="en-US" sz="1400" b="1" dirty="0"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astronomy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BE503DF-31C8-9E99-DA44-5875C334EEFD}"/>
              </a:ext>
            </a:extLst>
          </p:cNvPr>
          <p:cNvGrpSpPr/>
          <p:nvPr/>
        </p:nvGrpSpPr>
        <p:grpSpPr>
          <a:xfrm>
            <a:off x="7987410" y="1807233"/>
            <a:ext cx="673068" cy="653400"/>
            <a:chOff x="6096001" y="2694039"/>
            <a:chExt cx="757084" cy="734961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E88F15B-616E-C24C-7E74-E5E31E9DB90A}"/>
                </a:ext>
              </a:extLst>
            </p:cNvPr>
            <p:cNvSpPr/>
            <p:nvPr/>
          </p:nvSpPr>
          <p:spPr>
            <a:xfrm>
              <a:off x="6096001" y="2694039"/>
              <a:ext cx="757084" cy="734961"/>
            </a:xfrm>
            <a:prstGeom prst="ellipse">
              <a:avLst/>
            </a:prstGeom>
            <a:noFill/>
            <a:ln w="28575">
              <a:solidFill>
                <a:srgbClr val="EF82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AEE2D30-8E7D-4946-035A-2A608E9717D3}"/>
                </a:ext>
              </a:extLst>
            </p:cNvPr>
            <p:cNvSpPr txBox="1"/>
            <p:nvPr/>
          </p:nvSpPr>
          <p:spPr>
            <a:xfrm>
              <a:off x="6192154" y="2840153"/>
              <a:ext cx="564778" cy="41543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29</a:t>
              </a:r>
              <a:endParaRPr lang="en-GB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799F800-A247-D637-1869-A587801AD145}"/>
              </a:ext>
            </a:extLst>
          </p:cNvPr>
          <p:cNvSpPr txBox="1"/>
          <p:nvPr/>
        </p:nvSpPr>
        <p:spPr>
          <a:xfrm>
            <a:off x="8732324" y="1844909"/>
            <a:ext cx="335105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>
                <a:latin typeface="Open Sans"/>
                <a:ea typeface="Open Sans"/>
                <a:cs typeface="Open Sans"/>
              </a:rPr>
              <a:t>Participants, </a:t>
            </a:r>
            <a:r>
              <a:rPr lang="en-GB" sz="1400" dirty="0">
                <a:latin typeface="Open Sans"/>
                <a:ea typeface="Open Sans"/>
                <a:cs typeface="Open Sans"/>
              </a:rPr>
              <a:t>including sciences, technology and resource providers.</a:t>
            </a:r>
          </a:p>
        </p:txBody>
      </p:sp>
      <p:pic>
        <p:nvPicPr>
          <p:cNvPr id="44" name="Picture 43" descr="A map of europe with orange and white icons&#10;&#10;Description automatically generated">
            <a:extLst>
              <a:ext uri="{FF2B5EF4-FFF2-40B4-BE49-F238E27FC236}">
                <a16:creationId xmlns:a16="http://schemas.microsoft.com/office/drawing/2014/main" id="{F8248D6A-843D-2EA8-EDC2-D1F2B53D04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52" r="2684" b="9344"/>
          <a:stretch/>
        </p:blipFill>
        <p:spPr>
          <a:xfrm>
            <a:off x="7155636" y="2486409"/>
            <a:ext cx="5035550" cy="4371589"/>
          </a:xfrm>
          <a:prstGeom prst="rect">
            <a:avLst/>
          </a:prstGeom>
        </p:spPr>
      </p:pic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F387EF3E-447B-9DAF-8B83-F24FAFE04A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97" y="630098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806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B82D5-E8C2-F44C-5212-9ED2A9AEF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C226F-5144-FCC3-7415-BA80A0604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900" dirty="0" err="1">
                <a:solidFill>
                  <a:schemeClr val="bg1"/>
                </a:solidFill>
                <a:ea typeface="Open Sans Semibold" panose="020B0606030504020204" pitchFamily="34" charset="0"/>
                <a:cs typeface="Open Sans Semibold" panose="020B0606030504020204" pitchFamily="34" charset="0"/>
              </a:rPr>
              <a:t>interTwin</a:t>
            </a:r>
            <a:r>
              <a:rPr lang="en-US" sz="3900" dirty="0">
                <a:solidFill>
                  <a:schemeClr val="bg1"/>
                </a:solidFill>
                <a:ea typeface="Open Sans Semibold" panose="020B0606030504020204" pitchFamily="34" charset="0"/>
                <a:cs typeface="Open Sans Semibold" panose="020B0606030504020204" pitchFamily="34" charset="0"/>
              </a:rPr>
              <a:t>: a Digital Twin Engine for science</a:t>
            </a:r>
            <a:endParaRPr lang="en-GB" sz="3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AC0E62-C4C7-3242-BA6D-BF649A0E4B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EC21D6-8CEB-9E58-1EE5-A745F7C64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251" y="1503560"/>
            <a:ext cx="10697497" cy="5238863"/>
          </a:xfrm>
          <a:prstGeom prst="rect">
            <a:avLst/>
          </a:prstGeom>
        </p:spPr>
      </p:pic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F8D2EE8B-DF6B-98D3-C0CE-4A6A510547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515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F115-DE41-5743-3419-7D532E7F1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34CB5B-4B6A-31CB-37FC-DC7431383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5D599-F95F-3910-D850-FE8E5F848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147" y="128424"/>
            <a:ext cx="6649706" cy="6601151"/>
          </a:xfrm>
          <a:prstGeom prst="rect">
            <a:avLst/>
          </a:prstGeom>
        </p:spPr>
      </p:pic>
      <p:pic>
        <p:nvPicPr>
          <p:cNvPr id="2" name="Picture 1" descr="A blue and black sign&#10;&#10;AI-generated content may be incorrect.">
            <a:extLst>
              <a:ext uri="{FF2B5EF4-FFF2-40B4-BE49-F238E27FC236}">
                <a16:creationId xmlns:a16="http://schemas.microsoft.com/office/drawing/2014/main" id="{E8B8CF61-A928-7B85-476B-AE7F727604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5565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234F2A-FA22-F10C-5647-334E537A6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2858" y="328297"/>
            <a:ext cx="5266283" cy="522648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6C18EC-B768-CD91-142D-AF8D243051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DT core engine – AI workflows</a:t>
            </a:r>
            <a:endParaRPr lang="en-GB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E8C55A-4CA6-065C-9813-267926F336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14855B-4B65-6A2A-FE88-CADA5EB2FE2D}"/>
              </a:ext>
            </a:extLst>
          </p:cNvPr>
          <p:cNvSpPr txBox="1"/>
          <p:nvPr/>
        </p:nvSpPr>
        <p:spPr>
          <a:xfrm>
            <a:off x="1236637" y="1972534"/>
            <a:ext cx="1941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AI workflows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and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method lifecycle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B7CAD33-B708-3C64-F83D-AEEEADFB4A12}"/>
              </a:ext>
            </a:extLst>
          </p:cNvPr>
          <p:cNvSpPr/>
          <p:nvPr/>
        </p:nvSpPr>
        <p:spPr>
          <a:xfrm>
            <a:off x="5200742" y="1972534"/>
            <a:ext cx="1423852" cy="145639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067790-159F-3C37-44E5-CE625381CD61}"/>
              </a:ext>
            </a:extLst>
          </p:cNvPr>
          <p:cNvCxnSpPr>
            <a:cxnSpLocks/>
            <a:stCxn id="5" idx="3"/>
            <a:endCxn id="6" idx="2"/>
          </p:cNvCxnSpPr>
          <p:nvPr/>
        </p:nvCxnSpPr>
        <p:spPr>
          <a:xfrm>
            <a:off x="3178194" y="2434199"/>
            <a:ext cx="2022548" cy="266534"/>
          </a:xfrm>
          <a:prstGeom prst="line">
            <a:avLst/>
          </a:prstGeom>
          <a:ln w="381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extLst>
              <a:ext uri="{FF2B5EF4-FFF2-40B4-BE49-F238E27FC236}">
                <a16:creationId xmlns:a16="http://schemas.microsoft.com/office/drawing/2014/main" id="{CF31F929-607D-8F16-96DD-89435E385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643" y="6056503"/>
            <a:ext cx="2038722" cy="6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406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38783-4B62-5A37-AA36-5C6493745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contribution to the Core Engine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55765B-9A13-F8AB-FED5-BC2A7FEAC96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1C45EB-0BD4-0569-877B-3AC6FD3C5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4" y="1477500"/>
            <a:ext cx="12028211" cy="482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4CF0FE-BB8C-6091-D15E-786D68B8B227}"/>
              </a:ext>
            </a:extLst>
          </p:cNvPr>
          <p:cNvSpPr txBox="1"/>
          <p:nvPr/>
        </p:nvSpPr>
        <p:spPr>
          <a:xfrm>
            <a:off x="81894" y="6480023"/>
            <a:ext cx="628772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800"/>
              </a:spcBef>
            </a:pPr>
            <a:r>
              <a:rPr lang="en-GB" sz="1400" b="0" i="0" u="sng" strike="noStrike" dirty="0">
                <a:solidFill>
                  <a:srgbClr val="EF8200"/>
                </a:solidFill>
                <a:effectLst/>
                <a:latin typeface="Open Sans" panose="020B0606030504020204" pitchFamily="34" charset="0"/>
                <a:hlinkClick r:id="rId4"/>
              </a:rPr>
              <a:t>itwinai.readthedocs.io</a:t>
            </a:r>
            <a:endParaRPr lang="en-GB" sz="1400" b="0" dirty="0">
              <a:effectLst/>
            </a:endParaRPr>
          </a:p>
          <a:p>
            <a:br>
              <a:rPr lang="en-GB" dirty="0"/>
            </a:br>
            <a:endParaRPr lang="en-GB" dirty="0"/>
          </a:p>
        </p:txBody>
      </p: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AA623A09-5C0B-E3C7-E9FB-33213AFC4F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2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B67DC-591E-A628-7E82-FD879B931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6733380B-5246-9EE9-ECEC-3E80F6C350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32023" y="1897582"/>
            <a:ext cx="3796058" cy="28501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5BEFAC-4A5A-3C01-6762-278DFC5D8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Scalable machine learning on HPC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A24225-137C-2A17-B1E8-F65F4EB0EA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9D0FA-5AC6-9CD2-BB50-EAD7F7984F5F}"/>
              </a:ext>
            </a:extLst>
          </p:cNvPr>
          <p:cNvSpPr txBox="1"/>
          <p:nvPr/>
        </p:nvSpPr>
        <p:spPr>
          <a:xfrm>
            <a:off x="365759" y="1646694"/>
            <a:ext cx="9175055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</a:pPr>
            <a:r>
              <a:rPr lang="en-GB" b="1" i="0" u="none" strike="noStrike" dirty="0">
                <a:effectLst/>
              </a:rPr>
              <a:t>Distributed ML training</a:t>
            </a:r>
            <a:r>
              <a:rPr lang="en-GB" b="1" dirty="0"/>
              <a:t>, HPO, </a:t>
            </a:r>
            <a:r>
              <a:rPr lang="en-GB" b="1" i="0" u="none" strike="noStrike" dirty="0">
                <a:effectLst/>
              </a:rPr>
              <a:t>scalability analysis </a:t>
            </a:r>
            <a:r>
              <a:rPr lang="en-GB" i="0" u="none" strike="noStrike" dirty="0">
                <a:effectLst/>
              </a:rPr>
              <a:t>and </a:t>
            </a:r>
            <a:r>
              <a:rPr lang="en-GB" b="1" i="0" u="none" strike="noStrike" dirty="0">
                <a:effectLst/>
              </a:rPr>
              <a:t>GPU energy analysis</a:t>
            </a:r>
            <a:endParaRPr lang="en-GB" b="0" i="0" u="none" strike="noStrike" dirty="0">
              <a:effectLst/>
            </a:endParaRPr>
          </a:p>
        </p:txBody>
      </p:sp>
      <p:pic>
        <p:nvPicPr>
          <p:cNvPr id="6" name="Picture 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29BB40A-10CC-3D10-5176-92F3B9D20C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36" y="2348239"/>
            <a:ext cx="3328039" cy="1948428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0E24CD9-6EEE-661A-48C6-7420DE710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375" y="3246939"/>
            <a:ext cx="4791251" cy="32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F2CA77-3238-5876-EB2F-B99A8F5ECADB}"/>
              </a:ext>
            </a:extLst>
          </p:cNvPr>
          <p:cNvSpPr txBox="1"/>
          <p:nvPr/>
        </p:nvSpPr>
        <p:spPr>
          <a:xfrm>
            <a:off x="762355" y="5571292"/>
            <a:ext cx="3220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Scaling test on up to </a:t>
            </a:r>
          </a:p>
          <a:p>
            <a:pPr algn="r"/>
            <a:r>
              <a:rPr lang="en-US" b="1" dirty="0"/>
              <a:t>512 GPUs </a:t>
            </a:r>
            <a:r>
              <a:rPr lang="en-US" dirty="0"/>
              <a:t>on </a:t>
            </a:r>
            <a:r>
              <a:rPr lang="en-US" dirty="0" err="1"/>
              <a:t>Juwels</a:t>
            </a:r>
            <a:r>
              <a:rPr lang="en-US" dirty="0"/>
              <a:t> (</a:t>
            </a:r>
            <a:r>
              <a:rPr lang="en-US" dirty="0" err="1"/>
              <a:t>Juelich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05CCF6-8B55-13D7-8CAD-7FC7F4C5BEE6}"/>
              </a:ext>
            </a:extLst>
          </p:cNvPr>
          <p:cNvSpPr txBox="1"/>
          <p:nvPr/>
        </p:nvSpPr>
        <p:spPr>
          <a:xfrm>
            <a:off x="9015530" y="4882506"/>
            <a:ext cx="28290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Comparison of the </a:t>
            </a:r>
            <a:r>
              <a:rPr lang="en-US" b="1" dirty="0"/>
              <a:t>GPU</a:t>
            </a:r>
          </a:p>
          <a:p>
            <a:pPr algn="ctr"/>
            <a:r>
              <a:rPr lang="en-US" b="1" dirty="0"/>
              <a:t>energy consumption </a:t>
            </a:r>
            <a:r>
              <a:rPr lang="en-US" dirty="0"/>
              <a:t>of</a:t>
            </a:r>
          </a:p>
          <a:p>
            <a:pPr algn="ctr"/>
            <a:r>
              <a:rPr lang="en-US" dirty="0"/>
              <a:t>different frameworks</a:t>
            </a:r>
          </a:p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C6A580-211F-3E79-33E7-86FD45490A9E}"/>
              </a:ext>
            </a:extLst>
          </p:cNvPr>
          <p:cNvSpPr txBox="1"/>
          <p:nvPr/>
        </p:nvSpPr>
        <p:spPr>
          <a:xfrm>
            <a:off x="81894" y="6480023"/>
            <a:ext cx="628772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800"/>
              </a:spcBef>
            </a:pPr>
            <a:r>
              <a:rPr lang="en-GB" sz="1400" b="0" i="0" u="sng" strike="noStrike" dirty="0">
                <a:solidFill>
                  <a:srgbClr val="EF8200"/>
                </a:solidFill>
                <a:effectLst/>
                <a:latin typeface="Open Sans" panose="020B0606030504020204" pitchFamily="34" charset="0"/>
                <a:hlinkClick r:id="rId7"/>
              </a:rPr>
              <a:t>itwinai.readthedocs.io</a:t>
            </a:r>
            <a:endParaRPr lang="en-GB" sz="1400" b="0" dirty="0">
              <a:effectLst/>
            </a:endParaRPr>
          </a:p>
          <a:p>
            <a:br>
              <a:rPr lang="en-GB" dirty="0"/>
            </a:b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3BE8D01-6EF7-3B8F-37A2-6141B1BF0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382" y="6373091"/>
            <a:ext cx="1257154" cy="40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blue and black sign&#10;&#10;AI-generated content may be incorrect.">
            <a:extLst>
              <a:ext uri="{FF2B5EF4-FFF2-40B4-BE49-F238E27FC236}">
                <a16:creationId xmlns:a16="http://schemas.microsoft.com/office/drawing/2014/main" id="{0654069F-922F-ABCE-61F6-AD783FD22D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559" y="6373091"/>
            <a:ext cx="1006852" cy="3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016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DF75A-9C35-7D08-E138-F62AC7379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1EDE985-058C-7A57-F5E8-5E8BF14D3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422709"/>
            <a:ext cx="10680702" cy="54352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B41293-E559-D676-B033-3A78D829E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Cloud-HPC integration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EBE9D-5598-3514-B575-2A4C90D318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75BA6-A100-4143-195E-32EF6A6906A0}"/>
              </a:ext>
            </a:extLst>
          </p:cNvPr>
          <p:cNvSpPr txBox="1"/>
          <p:nvPr/>
        </p:nvSpPr>
        <p:spPr>
          <a:xfrm>
            <a:off x="321843" y="1724492"/>
            <a:ext cx="49994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700"/>
              </a:spcBef>
              <a:spcAft>
                <a:spcPts val="0"/>
              </a:spcAft>
            </a:pPr>
            <a:r>
              <a:rPr lang="en-GB" b="1" dirty="0"/>
              <a:t>Unified a</a:t>
            </a:r>
            <a:r>
              <a:rPr lang="en-GB" sz="1800" b="1" i="0" u="none" strike="noStrike" dirty="0">
                <a:effectLst/>
              </a:rPr>
              <a:t>ccess to computing</a:t>
            </a:r>
            <a:endParaRPr lang="en-GB" b="0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sng" strike="noStrike" dirty="0" err="1">
                <a:solidFill>
                  <a:schemeClr val="accent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InterLink</a:t>
            </a:r>
            <a:r>
              <a:rPr lang="en-GB" sz="1800" b="0" i="0" u="none" strike="noStrike" dirty="0">
                <a:effectLst/>
              </a:rPr>
              <a:t>: leverages k8s’ </a:t>
            </a:r>
            <a:r>
              <a:rPr lang="en-GB" sz="1800" b="0" i="0" u="sng" strike="noStrike" dirty="0">
                <a:solidFill>
                  <a:schemeClr val="accent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Virtual </a:t>
            </a:r>
            <a:r>
              <a:rPr lang="en-GB" sz="1800" b="0" i="0" u="sng" strike="noStrike" dirty="0" err="1">
                <a:solidFill>
                  <a:schemeClr val="accent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Kubelet</a:t>
            </a:r>
            <a:r>
              <a:rPr lang="en-GB" sz="1800" b="0" i="0" u="none" strike="noStrike" dirty="0">
                <a:effectLst/>
              </a:rPr>
              <a:t> and microservice architecture of the DTE.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</a:rPr>
              <a:t>OCI containers are the common language</a:t>
            </a:r>
            <a:endParaRPr lang="en-GB" sz="1800" b="1" i="0" u="none" strike="noStrike" dirty="0">
              <a:solidFill>
                <a:schemeClr val="accent1"/>
              </a:solidFill>
              <a:effectLst/>
            </a:endParaRPr>
          </a:p>
        </p:txBody>
      </p:sp>
      <p:pic>
        <p:nvPicPr>
          <p:cNvPr id="4" name="Picture 3" descr="A blue and black sign&#10;&#10;AI-generated content may be incorrect.">
            <a:extLst>
              <a:ext uri="{FF2B5EF4-FFF2-40B4-BE49-F238E27FC236}">
                <a16:creationId xmlns:a16="http://schemas.microsoft.com/office/drawing/2014/main" id="{55BE6AA3-10F7-B096-0E3D-AF1410382D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8" y="6315573"/>
            <a:ext cx="1006852" cy="328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5ADF38-C88D-1CA6-76D4-81778E184C9D}"/>
              </a:ext>
            </a:extLst>
          </p:cNvPr>
          <p:cNvSpPr txBox="1"/>
          <p:nvPr/>
        </p:nvSpPr>
        <p:spPr>
          <a:xfrm>
            <a:off x="5711188" y="4987047"/>
            <a:ext cx="96198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HPC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874008-2810-AC0B-4045-74345A1383CE}"/>
              </a:ext>
            </a:extLst>
          </p:cNvPr>
          <p:cNvSpPr txBox="1"/>
          <p:nvPr/>
        </p:nvSpPr>
        <p:spPr>
          <a:xfrm>
            <a:off x="10351698" y="1809651"/>
            <a:ext cx="117527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Cloud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05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terTw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F8200"/>
      </a:accent1>
      <a:accent2>
        <a:srgbClr val="7F7F7F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EF8200"/>
      </a:hlink>
      <a:folHlink>
        <a:srgbClr val="EF8200"/>
      </a:folHlink>
    </a:clrScheme>
    <a:fontScheme name="interTwin Font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1B4036EADF0B45A9E18C85249F5B41" ma:contentTypeVersion="2" ma:contentTypeDescription="Create a new document." ma:contentTypeScope="" ma:versionID="2e50f12faa22a0373618bbf0fef7c3fc">
  <xsd:schema xmlns:xsd="http://www.w3.org/2001/XMLSchema" xmlns:xs="http://www.w3.org/2001/XMLSchema" xmlns:p="http://schemas.microsoft.com/office/2006/metadata/properties" xmlns:ns3="05383716-12ec-46b7-8fbb-a80919ab2110" targetNamespace="http://schemas.microsoft.com/office/2006/metadata/properties" ma:root="true" ma:fieldsID="8d426155cbfe666b7c692f6e8186e4d3" ns3:_="">
    <xsd:import namespace="05383716-12ec-46b7-8fbb-a80919ab21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383716-12ec-46b7-8fbb-a80919ab21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D6C74E-A571-4623-8F00-7BA8AF9FAF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76D704-8A04-4A11-B78A-37411B9A29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383716-12ec-46b7-8fbb-a80919ab21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64DE538-DD8F-438F-B2C9-0359A0537127}">
  <ds:schemaRefs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05383716-12ec-46b7-8fbb-a80919ab211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3021</TotalTime>
  <Words>1277</Words>
  <Application>Microsoft Office PowerPoint</Application>
  <PresentationFormat>Widescreen</PresentationFormat>
  <Paragraphs>207</Paragraphs>
  <Slides>28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-apple-system</vt:lpstr>
      <vt:lpstr>Arial</vt:lpstr>
      <vt:lpstr>Calibri</vt:lpstr>
      <vt:lpstr>Consolas</vt:lpstr>
      <vt:lpstr>Courier New</vt:lpstr>
      <vt:lpstr>DM Sans</vt:lpstr>
      <vt:lpstr>Inter</vt:lpstr>
      <vt:lpstr>Open Sans</vt:lpstr>
      <vt:lpstr>Open Sans Semibold</vt:lpstr>
      <vt:lpstr>Rubik</vt:lpstr>
      <vt:lpstr>Office Theme</vt:lpstr>
      <vt:lpstr>Co-designing and Prototyping Interdisciplinary Digital Twins</vt:lpstr>
      <vt:lpstr>interTwin: a Digital Twin Engine for science</vt:lpstr>
      <vt:lpstr>interTwin: a Digital Twin Engine for science</vt:lpstr>
      <vt:lpstr>interTwin: a Digital Twin Engine for science</vt:lpstr>
      <vt:lpstr>PowerPoint Presentation</vt:lpstr>
      <vt:lpstr>PowerPoint Presentation</vt:lpstr>
      <vt:lpstr>Our contribution to the Core Engine</vt:lpstr>
      <vt:lpstr>Scalable machine learning on HPC</vt:lpstr>
      <vt:lpstr>Cloud-HPC integration</vt:lpstr>
      <vt:lpstr>Cloud-HPC integration</vt:lpstr>
      <vt:lpstr>Cloud-HPC integration</vt:lpstr>
      <vt:lpstr>itwinai beyond interTwin</vt:lpstr>
      <vt:lpstr>Machine-learned Particle Flow Reconstruction</vt:lpstr>
      <vt:lpstr>Machine-learned Particle Flow Reconstruction</vt:lpstr>
      <vt:lpstr>Machine-learned Particle Flow Reconstruction</vt:lpstr>
      <vt:lpstr>AtmoRep</vt:lpstr>
      <vt:lpstr>Digital Twin collaborations and interTwin at CERN openlab</vt:lpstr>
      <vt:lpstr>Digital Twin initiatives at CERN openlab</vt:lpstr>
      <vt:lpstr>Nvidia Omniverse and Geant4</vt:lpstr>
      <vt:lpstr>PowerPoint Presentation</vt:lpstr>
      <vt:lpstr>Climate research and monitoring</vt:lpstr>
      <vt:lpstr>Physics research</vt:lpstr>
      <vt:lpstr>Our contribution to the Core Engine</vt:lpstr>
      <vt:lpstr>UX/UI: KubeFlow </vt:lpstr>
      <vt:lpstr>UX/UI: KubeFlow and JupyterLab</vt:lpstr>
      <vt:lpstr>UX/UI: MLFlow models registry</vt:lpstr>
      <vt:lpstr>Cloud-HPC integration</vt:lpstr>
      <vt:lpstr>itwinai - ML tooling for DT applications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Franck</dc:creator>
  <cp:lastModifiedBy>Matteo Bunino</cp:lastModifiedBy>
  <cp:revision>153</cp:revision>
  <dcterms:created xsi:type="dcterms:W3CDTF">2022-11-21T12:55:22Z</dcterms:created>
  <dcterms:modified xsi:type="dcterms:W3CDTF">2025-03-04T23:21:55Z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0x010100861B4036EADF0B45A9E18C85249F5B41</vt:lpwstr>
  </property>
</Properties>
</file>