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ebm" ContentType="video/webm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73" r:id="rId3"/>
    <p:sldId id="260" r:id="rId4"/>
    <p:sldId id="270" r:id="rId5"/>
    <p:sldId id="271" r:id="rId6"/>
    <p:sldId id="264" r:id="rId7"/>
    <p:sldId id="278" r:id="rId8"/>
    <p:sldId id="279" r:id="rId9"/>
    <p:sldId id="280" r:id="rId10"/>
    <p:sldId id="275" r:id="rId11"/>
    <p:sldId id="274" r:id="rId12"/>
    <p:sldId id="267" r:id="rId13"/>
    <p:sldId id="281" r:id="rId14"/>
    <p:sldId id="277" r:id="rId15"/>
    <p:sldId id="272" r:id="rId16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6285F1-526F-6C7A-0B75-3D36B0BA5DCD}" v="305" dt="2025-03-05T06:19:17.273"/>
    <p1510:client id="{8073988C-D9AE-04B5-8CB1-46145C617471}" v="249" dt="2025-03-03T23:29:27.537"/>
    <p1510:client id="{A116DD6D-F12B-993E-B396-F86FF206DEED}" v="1501" dt="2025-03-04T23:55:22.837"/>
    <p1510:client id="{A43BA898-387E-AB2E-1F7B-5B81E2032838}" v="1" dt="2025-03-03T23:29:59.422"/>
    <p1510:client id="{E491DA6C-4BC5-7D3D-F6A3-26345C2C9182}" v="232" dt="2025-03-03T14:03:56.8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568713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016639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852639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586266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46937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105707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038761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7914119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584405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947537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315976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26F0F3-3C53-41BC-8FFD-0BFB6DD91672}" type="datetimeFigureOut">
              <a:rPr lang="el-GR" smtClean="0"/>
              <a:t>4/3/2025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D45B6D-1AE9-4C4D-AC38-C455C96DF37A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170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png"/><Relationship Id="rId7" Type="http://schemas.openxmlformats.org/officeDocument/2006/relationships/image" Target="../media/image21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.png"/><Relationship Id="rId4" Type="http://schemas.openxmlformats.org/officeDocument/2006/relationships/image" Target="../media/image19.pn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github.com/BioDynaMo/biodynamo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5/3572848.3577480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doi.org/10.1093/bioinformatics/btab64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iodynamo.org/user-guide/from-installation-to-1st-steps" TargetMode="External"/><Relationship Id="rId5" Type="http://schemas.openxmlformats.org/officeDocument/2006/relationships/hyperlink" Target="https://github.com/BioDynaMo" TargetMode="External"/><Relationship Id="rId4" Type="http://schemas.openxmlformats.org/officeDocument/2006/relationships/hyperlink" Target="https://www.biodynamo.or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93/bioinformatics/btab64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93/bioinformatics/btab64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lOk_Y3SUHo?feature=oembed" TargetMode="External"/><Relationship Id="rId6" Type="http://schemas.openxmlformats.org/officeDocument/2006/relationships/hyperlink" Target="https://doi.org/10.1093/bioinformatics/btab649" TargetMode="External"/><Relationship Id="rId5" Type="http://schemas.openxmlformats.org/officeDocument/2006/relationships/hyperlink" Target="https://www.youtube.com/watch?v=jlOk_Y3SUHo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93/bioinformatics/btab64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ebm"/><Relationship Id="rId1" Type="http://schemas.microsoft.com/office/2007/relationships/media" Target="../media/media1.webm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1EB5B1-FE47-5625-8AA0-05DAA36D861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1239520" y="3899534"/>
            <a:ext cx="996315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4400" err="1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BioDynaMo</a:t>
            </a:r>
            <a:r>
              <a:rPr lang="el-GR" sz="4400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: </a:t>
            </a:r>
            <a:r>
              <a:rPr lang="el-GR" sz="4400" err="1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Biology</a:t>
            </a:r>
            <a:r>
              <a:rPr lang="el-GR" sz="4400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 Dynamics </a:t>
            </a:r>
            <a:r>
              <a:rPr lang="el-GR" sz="4400" err="1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Modeller</a:t>
            </a:r>
            <a:endParaRPr lang="el-GR" sz="4400">
              <a:solidFill>
                <a:schemeClr val="tx2">
                  <a:lumMod val="76000"/>
                  <a:lumOff val="24000"/>
                </a:schemeClr>
              </a:solidFill>
              <a:ea typeface="+mn-lt"/>
              <a:cs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5EAA3A-CA0A-E545-0BC5-7138704E4AD7}"/>
              </a:ext>
            </a:extLst>
          </p:cNvPr>
          <p:cNvSpPr txBox="1"/>
          <p:nvPr/>
        </p:nvSpPr>
        <p:spPr>
          <a:xfrm>
            <a:off x="1239520" y="5801360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err="1"/>
              <a:t>Portokalidis</a:t>
            </a:r>
            <a:r>
              <a:rPr lang="el-GR"/>
              <a:t> </a:t>
            </a:r>
            <a:r>
              <a:rPr lang="el-GR" err="1"/>
              <a:t>Stavros</a:t>
            </a:r>
          </a:p>
          <a:p>
            <a:r>
              <a:rPr lang="el-GR"/>
              <a:t>5 </a:t>
            </a:r>
            <a:r>
              <a:rPr lang="el-GR" err="1"/>
              <a:t>March</a:t>
            </a:r>
            <a:r>
              <a:rPr lang="el-GR"/>
              <a:t> 2025</a:t>
            </a:r>
          </a:p>
        </p:txBody>
      </p:sp>
      <p:pic>
        <p:nvPicPr>
          <p:cNvPr id="25" name="Εικόνα 24" descr="CERN Logo and symbol, meaning, history, PNG, brand">
            <a:extLst>
              <a:ext uri="{FF2B5EF4-FFF2-40B4-BE49-F238E27FC236}">
                <a16:creationId xmlns:a16="http://schemas.microsoft.com/office/drawing/2014/main" id="{FF0E9518-C9A1-53A3-615E-0D675AAD4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098845"/>
            <a:ext cx="2743199" cy="2322118"/>
          </a:xfrm>
          <a:prstGeom prst="rect">
            <a:avLst/>
          </a:prstGeom>
        </p:spPr>
      </p:pic>
      <p:pic>
        <p:nvPicPr>
          <p:cNvPr id="26" name="Εικόνα 25" descr="CERN openlab summer student programme | CERN openlab">
            <a:extLst>
              <a:ext uri="{FF2B5EF4-FFF2-40B4-BE49-F238E27FC236}">
                <a16:creationId xmlns:a16="http://schemas.microsoft.com/office/drawing/2014/main" id="{CDF18E08-7A01-2635-BADD-F81C2F14B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9515" y="5983409"/>
            <a:ext cx="1771650" cy="542925"/>
          </a:xfrm>
          <a:prstGeom prst="rect">
            <a:avLst/>
          </a:prstGeom>
        </p:spPr>
      </p:pic>
      <p:pic>
        <p:nvPicPr>
          <p:cNvPr id="4" name="Picture 3" descr="Computational modelling and simulation of biophysical dynamics in medicine">
            <a:extLst>
              <a:ext uri="{FF2B5EF4-FFF2-40B4-BE49-F238E27FC236}">
                <a16:creationId xmlns:a16="http://schemas.microsoft.com/office/drawing/2014/main" id="{387AD677-6B40-E3F0-B628-1FA8E0A92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360" y="5915742"/>
            <a:ext cx="1902130" cy="67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22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CAA96-31DB-D2BA-873E-AA4C08C3D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Members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5" name="Content Placeholder 4" descr="Digital Governance Italian Club su LinkedIn: LA FONDAZIONE SCImPULSE">
            <a:extLst>
              <a:ext uri="{FF2B5EF4-FFF2-40B4-BE49-F238E27FC236}">
                <a16:creationId xmlns:a16="http://schemas.microsoft.com/office/drawing/2014/main" id="{DF01FD46-843C-D4DD-C6FF-35E2F8AF76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5884" y="3523493"/>
            <a:ext cx="3145465" cy="119483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32660-AD44-B881-AA5A-7039D57CD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10</a:t>
            </a:fld>
            <a:endParaRPr lang="el-GR"/>
          </a:p>
        </p:txBody>
      </p:sp>
      <p:pic>
        <p:nvPicPr>
          <p:cNvPr id="6" name="Picture 5" descr="University of Surrey - Higher Education Outreach Network (HEON)">
            <a:extLst>
              <a:ext uri="{FF2B5EF4-FFF2-40B4-BE49-F238E27FC236}">
                <a16:creationId xmlns:a16="http://schemas.microsoft.com/office/drawing/2014/main" id="{3696BD4C-4DDD-6363-13D5-072B4A402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795" y="3742769"/>
            <a:ext cx="3080342" cy="754692"/>
          </a:xfrm>
          <a:prstGeom prst="rect">
            <a:avLst/>
          </a:prstGeom>
        </p:spPr>
      </p:pic>
      <p:pic>
        <p:nvPicPr>
          <p:cNvPr id="7" name="Picture 6" descr="GSI Helmholtz Centre for Heavy Ion Research (Germany) | ESCAPE">
            <a:extLst>
              <a:ext uri="{FF2B5EF4-FFF2-40B4-BE49-F238E27FC236}">
                <a16:creationId xmlns:a16="http://schemas.microsoft.com/office/drawing/2014/main" id="{BAE60C81-15E3-E689-6844-0CB038F33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119" y="4322135"/>
            <a:ext cx="2743200" cy="1828800"/>
          </a:xfrm>
          <a:prstGeom prst="rect">
            <a:avLst/>
          </a:prstGeom>
        </p:spPr>
      </p:pic>
      <p:pic>
        <p:nvPicPr>
          <p:cNvPr id="9" name="Picture 8" descr="CERN Logo and symbol, meaning, history, PNG, brand">
            <a:extLst>
              <a:ext uri="{FF2B5EF4-FFF2-40B4-BE49-F238E27FC236}">
                <a16:creationId xmlns:a16="http://schemas.microsoft.com/office/drawing/2014/main" id="{58438A87-939D-7551-17B4-7C5D27A956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447" y="1904661"/>
            <a:ext cx="1874875" cy="1524678"/>
          </a:xfrm>
          <a:prstGeom prst="rect">
            <a:avLst/>
          </a:prstGeom>
        </p:spPr>
      </p:pic>
      <p:pic>
        <p:nvPicPr>
          <p:cNvPr id="10" name="Picture 9" descr="Welcome to CERN openlab | CERN openlab">
            <a:extLst>
              <a:ext uri="{FF2B5EF4-FFF2-40B4-BE49-F238E27FC236}">
                <a16:creationId xmlns:a16="http://schemas.microsoft.com/office/drawing/2014/main" id="{76C460D0-75E3-89EA-DC45-4BD8FF5C4C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1028" y="2280973"/>
            <a:ext cx="2743200" cy="896100"/>
          </a:xfrm>
          <a:prstGeom prst="rect">
            <a:avLst/>
          </a:prstGeom>
        </p:spPr>
      </p:pic>
      <p:pic>
        <p:nvPicPr>
          <p:cNvPr id="13" name="Picture 12" descr="Green text on a white background&#10;&#10;AI-generated content may be incorrect.">
            <a:extLst>
              <a:ext uri="{FF2B5EF4-FFF2-40B4-BE49-F238E27FC236}">
                <a16:creationId xmlns:a16="http://schemas.microsoft.com/office/drawing/2014/main" id="{62B84446-0E61-3C6F-20E2-DD28C3225E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5156" y="4796390"/>
            <a:ext cx="3542414" cy="1047971"/>
          </a:xfrm>
          <a:prstGeom prst="rect">
            <a:avLst/>
          </a:prstGeom>
        </p:spPr>
      </p:pic>
      <p:pic>
        <p:nvPicPr>
          <p:cNvPr id="22" name="Picture 21" descr="Clinical Trials &amp; Drug Development Courses - University of Geneva | LinkedIn">
            <a:extLst>
              <a:ext uri="{FF2B5EF4-FFF2-40B4-BE49-F238E27FC236}">
                <a16:creationId xmlns:a16="http://schemas.microsoft.com/office/drawing/2014/main" id="{D895B179-3F75-4553-75B9-068A4A34579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5095" b="26977"/>
          <a:stretch/>
        </p:blipFill>
        <p:spPr>
          <a:xfrm>
            <a:off x="4820678" y="4803046"/>
            <a:ext cx="2135372" cy="1019367"/>
          </a:xfrm>
          <a:prstGeom prst="rect">
            <a:avLst/>
          </a:prstGeom>
        </p:spPr>
      </p:pic>
      <p:pic>
        <p:nvPicPr>
          <p:cNvPr id="3" name="Picture 2" descr="University of Newcastle Upon Tyne – IBEC – INDONESIA BRITAIN EDUCATION  CENTRE">
            <a:extLst>
              <a:ext uri="{FF2B5EF4-FFF2-40B4-BE49-F238E27FC236}">
                <a16:creationId xmlns:a16="http://schemas.microsoft.com/office/drawing/2014/main" id="{473AA4CE-DD97-1670-5C77-1D5AF09625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4446" y="2181823"/>
            <a:ext cx="2743198" cy="1092993"/>
          </a:xfrm>
          <a:prstGeom prst="rect">
            <a:avLst/>
          </a:prstGeom>
        </p:spPr>
      </p:pic>
      <p:sp>
        <p:nvSpPr>
          <p:cNvPr id="11" name="Θέση υποσέλιδου 85">
            <a:extLst>
              <a:ext uri="{FF2B5EF4-FFF2-40B4-BE49-F238E27FC236}">
                <a16:creationId xmlns:a16="http://schemas.microsoft.com/office/drawing/2014/main" id="{5F9CB701-5769-7DCB-54F0-14CC1BE28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4" name="Picture 13" descr="CERN Logo and symbol, meaning, history, PNG, brand">
            <a:extLst>
              <a:ext uri="{FF2B5EF4-FFF2-40B4-BE49-F238E27FC236}">
                <a16:creationId xmlns:a16="http://schemas.microsoft.com/office/drawing/2014/main" id="{7A3C024B-ACA2-5F40-9EF3-ABAE5303F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DB71D5-F02E-10F8-EB6B-D85CF22B4FC5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E34034E-8DF2-7A0E-6ACE-305434E589E0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5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15916-9E66-66C2-1262-A980C1F7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Community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5" name="Content Placeholder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B9E991B-2A6F-7D7D-078C-7F58F837EA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9529" y="3146516"/>
            <a:ext cx="5102327" cy="284505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B7A80-29DC-085E-A9E6-1AACA8A63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11</a:t>
            </a:fld>
            <a:endParaRPr lang="el-GR"/>
          </a:p>
        </p:txBody>
      </p:sp>
      <p:pic>
        <p:nvPicPr>
          <p:cNvPr id="6" name="Picture 5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C3852E62-6989-BF4B-1B3B-97B873920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2927" y="3146147"/>
            <a:ext cx="5086323" cy="28442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7252E78-A3EF-A242-E182-F1FD2166E8DE}"/>
              </a:ext>
            </a:extLst>
          </p:cNvPr>
          <p:cNvSpPr txBox="1"/>
          <p:nvPr/>
        </p:nvSpPr>
        <p:spPr>
          <a:xfrm>
            <a:off x="835268" y="1870807"/>
            <a:ext cx="9483968" cy="12731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l-GR" sz="2800" b="1" dirty="0" err="1"/>
              <a:t>GitHub</a:t>
            </a:r>
            <a:r>
              <a:rPr lang="el-GR" sz="2800" b="1" dirty="0"/>
              <a:t> </a:t>
            </a:r>
            <a:r>
              <a:rPr lang="el-GR" sz="2800" b="1" dirty="0" err="1"/>
              <a:t>project</a:t>
            </a:r>
            <a:r>
              <a:rPr lang="el-GR" sz="2800" b="1" dirty="0"/>
              <a:t>:</a:t>
            </a:r>
            <a:r>
              <a:rPr lang="el-GR" sz="2800" dirty="0"/>
              <a:t> </a:t>
            </a:r>
            <a:r>
              <a:rPr lang="el-GR" sz="2600" dirty="0">
                <a:ea typeface="+mn-lt"/>
                <a:cs typeface="+mn-lt"/>
                <a:hlinkClick r:id="rId4"/>
              </a:rPr>
              <a:t>https://github.com/BioDynaMo/biodynamo</a:t>
            </a:r>
            <a:r>
              <a:rPr lang="el-GR" sz="2600" dirty="0">
                <a:ea typeface="+mn-lt"/>
                <a:cs typeface="+mn-lt"/>
              </a:rPr>
              <a:t> </a:t>
            </a:r>
            <a:endParaRPr lang="el-GR" sz="2600" i="1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l-GR" sz="2800" b="1" dirty="0" err="1"/>
              <a:t>Contributions</a:t>
            </a:r>
            <a:r>
              <a:rPr lang="el-GR" sz="2800" b="1" dirty="0"/>
              <a:t> </a:t>
            </a:r>
            <a:r>
              <a:rPr lang="el-GR" sz="2800" b="1" dirty="0" err="1"/>
              <a:t>welcome</a:t>
            </a:r>
            <a:r>
              <a:rPr lang="el-GR" sz="2800" dirty="0"/>
              <a:t> – </a:t>
            </a:r>
            <a:r>
              <a:rPr lang="el-GR" sz="2800" dirty="0" err="1"/>
              <a:t>open-source</a:t>
            </a:r>
            <a:r>
              <a:rPr lang="el-GR" sz="2800" dirty="0"/>
              <a:t> </a:t>
            </a:r>
            <a:r>
              <a:rPr lang="el-GR" sz="2800" dirty="0" err="1"/>
              <a:t>collaboration</a:t>
            </a:r>
            <a:r>
              <a:rPr lang="el-GR" sz="2800" dirty="0"/>
              <a:t>.</a:t>
            </a:r>
          </a:p>
          <a:p>
            <a:endParaRPr lang="en-US"/>
          </a:p>
        </p:txBody>
      </p:sp>
      <p:sp>
        <p:nvSpPr>
          <p:cNvPr id="7" name="Θέση υποσέλιδου 85">
            <a:extLst>
              <a:ext uri="{FF2B5EF4-FFF2-40B4-BE49-F238E27FC236}">
                <a16:creationId xmlns:a16="http://schemas.microsoft.com/office/drawing/2014/main" id="{7ED4EFF8-D98F-E97D-B7FB-FE7BE3F00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1" name="Picture 10" descr="CERN Logo and symbol, meaning, history, PNG, brand">
            <a:extLst>
              <a:ext uri="{FF2B5EF4-FFF2-40B4-BE49-F238E27FC236}">
                <a16:creationId xmlns:a16="http://schemas.microsoft.com/office/drawing/2014/main" id="{1C107617-D5F9-7BCA-8B37-A01B17CCF5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A316B35-7F8D-06C9-237A-3A8183BFA6BA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E0A41E5-DE29-3135-CCE5-2307D37A8244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343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D7500F9-D704-F683-DB06-0F8CEA413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Conclusion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  <a:ea typeface="+mj-lt"/>
              <a:cs typeface="+mj-lt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CEC9C94-BBAA-1C0A-0D3C-B83A7D222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err="1">
                <a:ea typeface="+mn-lt"/>
                <a:cs typeface="+mn-lt"/>
              </a:rPr>
              <a:t>BioDynaMo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is</a:t>
            </a:r>
            <a:r>
              <a:rPr lang="el-GR">
                <a:ea typeface="+mn-lt"/>
                <a:cs typeface="+mn-lt"/>
              </a:rPr>
              <a:t> a </a:t>
            </a:r>
            <a:r>
              <a:rPr lang="el-GR" err="1">
                <a:ea typeface="+mn-lt"/>
                <a:cs typeface="+mn-lt"/>
              </a:rPr>
              <a:t>powerful</a:t>
            </a:r>
            <a:r>
              <a:rPr lang="el-GR">
                <a:ea typeface="+mn-lt"/>
                <a:cs typeface="+mn-lt"/>
              </a:rPr>
              <a:t>, </a:t>
            </a:r>
            <a:r>
              <a:rPr lang="el-GR" err="1">
                <a:ea typeface="+mn-lt"/>
                <a:cs typeface="+mn-lt"/>
              </a:rPr>
              <a:t>scalable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agent-based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simulation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platform</a:t>
            </a:r>
            <a:r>
              <a:rPr lang="el-GR">
                <a:ea typeface="+mn-lt"/>
                <a:cs typeface="+mn-lt"/>
              </a:rPr>
              <a:t>.</a:t>
            </a:r>
            <a:endParaRPr lang="el-GR"/>
          </a:p>
          <a:p>
            <a:r>
              <a:rPr lang="el-GR" err="1">
                <a:ea typeface="+mn-lt"/>
                <a:cs typeface="+mn-lt"/>
              </a:rPr>
              <a:t>It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supports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applications</a:t>
            </a:r>
            <a:r>
              <a:rPr lang="el-GR">
                <a:ea typeface="+mn-lt"/>
                <a:cs typeface="+mn-lt"/>
              </a:rPr>
              <a:t> in </a:t>
            </a:r>
            <a:r>
              <a:rPr lang="el-GR" err="1">
                <a:ea typeface="+mn-lt"/>
                <a:cs typeface="+mn-lt"/>
              </a:rPr>
              <a:t>medicine</a:t>
            </a:r>
            <a:r>
              <a:rPr lang="el-GR">
                <a:ea typeface="+mn-lt"/>
                <a:cs typeface="+mn-lt"/>
              </a:rPr>
              <a:t>, </a:t>
            </a:r>
            <a:r>
              <a:rPr lang="el-GR" err="1">
                <a:ea typeface="+mn-lt"/>
                <a:cs typeface="+mn-lt"/>
              </a:rPr>
              <a:t>biology</a:t>
            </a:r>
            <a:r>
              <a:rPr lang="el-GR">
                <a:ea typeface="+mn-lt"/>
                <a:cs typeface="+mn-lt"/>
              </a:rPr>
              <a:t>, </a:t>
            </a:r>
            <a:r>
              <a:rPr lang="el-GR" err="1">
                <a:ea typeface="+mn-lt"/>
                <a:cs typeface="+mn-lt"/>
              </a:rPr>
              <a:t>engineering</a:t>
            </a:r>
            <a:r>
              <a:rPr lang="el-GR">
                <a:ea typeface="+mn-lt"/>
                <a:cs typeface="+mn-lt"/>
              </a:rPr>
              <a:t>, and </a:t>
            </a:r>
            <a:r>
              <a:rPr lang="el-GR" err="1">
                <a:ea typeface="+mn-lt"/>
                <a:cs typeface="+mn-lt"/>
              </a:rPr>
              <a:t>more</a:t>
            </a:r>
            <a:r>
              <a:rPr lang="el-GR">
                <a:ea typeface="+mn-lt"/>
                <a:cs typeface="+mn-lt"/>
              </a:rPr>
              <a:t>.</a:t>
            </a:r>
            <a:endParaRPr lang="el-GR"/>
          </a:p>
          <a:p>
            <a:r>
              <a:rPr lang="el-GR" err="1">
                <a:ea typeface="+mn-lt"/>
                <a:cs typeface="+mn-lt"/>
              </a:rPr>
              <a:t>Open-source</a:t>
            </a:r>
            <a:r>
              <a:rPr lang="el-GR">
                <a:ea typeface="+mn-lt"/>
                <a:cs typeface="+mn-lt"/>
              </a:rPr>
              <a:t> and </a:t>
            </a:r>
            <a:r>
              <a:rPr lang="el-GR" err="1">
                <a:ea typeface="+mn-lt"/>
                <a:cs typeface="+mn-lt"/>
              </a:rPr>
              <a:t>free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to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use</a:t>
            </a:r>
            <a:r>
              <a:rPr lang="el-GR">
                <a:ea typeface="+mn-lt"/>
                <a:cs typeface="+mn-lt"/>
              </a:rPr>
              <a:t>.</a:t>
            </a:r>
            <a:endParaRPr lang="el-GR"/>
          </a:p>
          <a:p>
            <a:r>
              <a:rPr lang="el-GR" err="1">
                <a:ea typeface="+mn-lt"/>
                <a:cs typeface="+mn-lt"/>
              </a:rPr>
              <a:t>Encouraging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researchers</a:t>
            </a:r>
            <a:r>
              <a:rPr lang="el-GR">
                <a:ea typeface="+mn-lt"/>
                <a:cs typeface="+mn-lt"/>
              </a:rPr>
              <a:t> and </a:t>
            </a:r>
            <a:r>
              <a:rPr lang="el-GR" err="1">
                <a:ea typeface="+mn-lt"/>
                <a:cs typeface="+mn-lt"/>
              </a:rPr>
              <a:t>developers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to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get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involved</a:t>
            </a:r>
            <a:r>
              <a:rPr lang="el-GR">
                <a:ea typeface="+mn-lt"/>
                <a:cs typeface="+mn-lt"/>
              </a:rPr>
              <a:t>.</a:t>
            </a:r>
            <a:endParaRPr lang="el-GR"/>
          </a:p>
          <a:p>
            <a:pPr marL="0" indent="0">
              <a:buNone/>
            </a:pPr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D145DF9-DA92-E9F2-9FDE-ED8C9A2FD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12</a:t>
            </a:fld>
            <a:endParaRPr lang="el-GR"/>
          </a:p>
        </p:txBody>
      </p:sp>
      <p:sp>
        <p:nvSpPr>
          <p:cNvPr id="6" name="Θέση υποσέλιδου 85">
            <a:extLst>
              <a:ext uri="{FF2B5EF4-FFF2-40B4-BE49-F238E27FC236}">
                <a16:creationId xmlns:a16="http://schemas.microsoft.com/office/drawing/2014/main" id="{698E1DC7-891F-1F76-5B9F-66E8BD665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9" name="Picture 8" descr="CERN Logo and symbol, meaning, history, PNG, brand">
            <a:extLst>
              <a:ext uri="{FF2B5EF4-FFF2-40B4-BE49-F238E27FC236}">
                <a16:creationId xmlns:a16="http://schemas.microsoft.com/office/drawing/2014/main" id="{F03FC719-E34C-A9BD-1D8C-6417A87C0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07D01F6-8197-89CF-C61A-5562B94D7E72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BA0658-C84E-4B26-4B3B-E168C1E0BC4E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878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AE416-79B1-1FE7-8D4F-5FAAA2E80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31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76000"/>
                    <a:lumOff val="24000"/>
                  </a:schemeClr>
                </a:solidFill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F94DD-39C4-D3B2-6982-812E9C28D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13</a:t>
            </a:fld>
            <a:endParaRPr lang="el-GR"/>
          </a:p>
        </p:txBody>
      </p:sp>
      <p:sp>
        <p:nvSpPr>
          <p:cNvPr id="5" name="Θέση υποσέλιδου 85">
            <a:extLst>
              <a:ext uri="{FF2B5EF4-FFF2-40B4-BE49-F238E27FC236}">
                <a16:creationId xmlns:a16="http://schemas.microsoft.com/office/drawing/2014/main" id="{2C609FE5-81CE-9899-CBA0-C3AC9801B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9" name="Picture 8" descr="CERN Logo and symbol, meaning, history, PNG, brand">
            <a:extLst>
              <a:ext uri="{FF2B5EF4-FFF2-40B4-BE49-F238E27FC236}">
                <a16:creationId xmlns:a16="http://schemas.microsoft.com/office/drawing/2014/main" id="{E0F2EF0F-D879-A3C6-472E-2676193D1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8A067B-1885-8FE2-F6AC-A1E20B9A54EC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89C022-C0A9-976F-0762-64DC9D66FBCA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355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BCABE-D0DD-7163-BDF6-DAC7F3D48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References and Extra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62F8E-7534-4431-6267-AA7AA44F0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ea typeface="+mn-lt"/>
                <a:cs typeface="+mn-lt"/>
              </a:rPr>
              <a:t>Breitwieser et al. 2021, </a:t>
            </a:r>
            <a:r>
              <a:rPr lang="en-US" sz="2400" dirty="0">
                <a:ea typeface="+mn-lt"/>
                <a:cs typeface="+mn-lt"/>
                <a:hlinkClick r:id="rId2"/>
              </a:rPr>
              <a:t>https://doi.org/10.1093/bioinformatics/btab649</a:t>
            </a:r>
            <a:endParaRPr lang="en-US" sz="2400" dirty="0">
              <a:ea typeface="+mn-lt"/>
              <a:cs typeface="+mn-lt"/>
            </a:endParaRPr>
          </a:p>
          <a:p>
            <a:r>
              <a:rPr lang="en-US" sz="2400" dirty="0">
                <a:solidFill>
                  <a:srgbClr val="000000"/>
                </a:solidFill>
                <a:ea typeface="+mn-lt"/>
                <a:cs typeface="+mn-lt"/>
              </a:rPr>
              <a:t>Breitwieser et al. 2023, </a:t>
            </a:r>
            <a:r>
              <a:rPr lang="en-US" sz="2400" dirty="0">
                <a:solidFill>
                  <a:srgbClr val="000000"/>
                </a:solidFill>
                <a:ea typeface="+mn-lt"/>
                <a:cs typeface="+mn-lt"/>
                <a:hlinkClick r:id="rId3"/>
              </a:rPr>
              <a:t>https://doi.org/10.1145/3572848.3577480</a:t>
            </a:r>
            <a:endParaRPr lang="en-US" sz="2400" dirty="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en-US" sz="2400" dirty="0" err="1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BioDynaMo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a typeface="+mn-lt"/>
                <a:cs typeface="+mn-lt"/>
              </a:rPr>
              <a:t> web site: </a:t>
            </a:r>
            <a:r>
              <a:rPr lang="en-US" sz="2400" dirty="0">
                <a:solidFill>
                  <a:srgbClr val="467886"/>
                </a:solidFill>
                <a:ea typeface="+mn-lt"/>
                <a:cs typeface="+mn-lt"/>
                <a:hlinkClick r:id="rId4"/>
              </a:rPr>
              <a:t>https://www.biodynamo.org</a:t>
            </a:r>
            <a:r>
              <a:rPr lang="en-US" sz="2400" dirty="0">
                <a:ea typeface="+mn-lt"/>
                <a:cs typeface="+mn-lt"/>
              </a:rPr>
              <a:t> </a:t>
            </a:r>
          </a:p>
          <a:p>
            <a:r>
              <a:rPr lang="en-US" sz="2400" dirty="0">
                <a:ea typeface="+mn-lt"/>
                <a:cs typeface="+mn-lt"/>
              </a:rPr>
              <a:t>GitHub: </a:t>
            </a:r>
            <a:r>
              <a:rPr lang="en-US" sz="2400" dirty="0">
                <a:ea typeface="+mn-lt"/>
                <a:cs typeface="+mn-lt"/>
                <a:hlinkClick r:id="rId5"/>
              </a:rPr>
              <a:t>https://github.com/BioDynaMo</a:t>
            </a:r>
            <a:r>
              <a:rPr lang="en-US" sz="2400" dirty="0">
                <a:ea typeface="+mn-lt"/>
                <a:cs typeface="+mn-lt"/>
              </a:rPr>
              <a:t> </a:t>
            </a:r>
          </a:p>
          <a:p>
            <a:r>
              <a:rPr lang="en-US" sz="2400" dirty="0">
                <a:ea typeface="+mn-lt"/>
                <a:cs typeface="+mn-lt"/>
              </a:rPr>
              <a:t>Tumor Concept: </a:t>
            </a:r>
            <a:r>
              <a:rPr lang="en-US" sz="2400" dirty="0">
                <a:ea typeface="+mn-lt"/>
                <a:cs typeface="+mn-lt"/>
                <a:hlinkClick r:id="rId6"/>
              </a:rPr>
              <a:t>https://www.biodynamo.org/user-guide/from-installation-to-1st-steps</a:t>
            </a:r>
            <a:r>
              <a:rPr lang="en-US" sz="2400" dirty="0">
                <a:ea typeface="+mn-lt"/>
                <a:cs typeface="+mn-lt"/>
              </a:rPr>
              <a:t> </a:t>
            </a:r>
            <a:endParaRPr lang="en-US" sz="2400" dirty="0"/>
          </a:p>
          <a:p>
            <a:endParaRPr lang="en-US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D3EC99-DBAD-F027-5DF8-0053B1330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14</a:t>
            </a:fld>
            <a:endParaRPr lang="el-GR"/>
          </a:p>
        </p:txBody>
      </p:sp>
      <p:sp>
        <p:nvSpPr>
          <p:cNvPr id="7" name="Θέση υποσέλιδου 85">
            <a:extLst>
              <a:ext uri="{FF2B5EF4-FFF2-40B4-BE49-F238E27FC236}">
                <a16:creationId xmlns:a16="http://schemas.microsoft.com/office/drawing/2014/main" id="{B8594AF8-65BF-FE42-153C-E5C08524C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1" name="Picture 10" descr="CERN Logo and symbol, meaning, history, PNG, brand">
            <a:extLst>
              <a:ext uri="{FF2B5EF4-FFF2-40B4-BE49-F238E27FC236}">
                <a16:creationId xmlns:a16="http://schemas.microsoft.com/office/drawing/2014/main" id="{97014B47-42CC-D15C-EDFE-A406062DA2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F8CC7D-12BF-69D0-1525-5316EDFEA6B6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40F1CE-CFEC-3B37-6406-83A14DB70448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756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4B1E6-16F7-8DAE-2C80-A3298554A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2">
                    <a:lumMod val="76000"/>
                    <a:lumOff val="24000"/>
                  </a:schemeClr>
                </a:solidFill>
              </a:rPr>
              <a:t>Software Design and Modularity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DB3758-B526-E73A-A2C3-2A81CE059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15</a:t>
            </a:fld>
            <a:endParaRPr lang="el-GR"/>
          </a:p>
        </p:txBody>
      </p:sp>
      <p:pic>
        <p:nvPicPr>
          <p:cNvPr id="8" name="Content Placeholder 7" descr="A diagram of a function&#10;&#10;AI-generated content may be incorrect.">
            <a:extLst>
              <a:ext uri="{FF2B5EF4-FFF2-40B4-BE49-F238E27FC236}">
                <a16:creationId xmlns:a16="http://schemas.microsoft.com/office/drawing/2014/main" id="{3D0E4A0D-EE65-D15A-5C87-CFB80450F5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6194" y="1640010"/>
            <a:ext cx="9979611" cy="4351338"/>
          </a:xfrm>
        </p:spPr>
      </p:pic>
      <p:sp>
        <p:nvSpPr>
          <p:cNvPr id="6" name="Θέση υποσέλιδου 85">
            <a:extLst>
              <a:ext uri="{FF2B5EF4-FFF2-40B4-BE49-F238E27FC236}">
                <a16:creationId xmlns:a16="http://schemas.microsoft.com/office/drawing/2014/main" id="{15CE91E3-9232-892B-1B73-6ECA37B25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9" name="Picture 8" descr="CERN Logo and symbol, meaning, history, PNG, brand">
            <a:extLst>
              <a:ext uri="{FF2B5EF4-FFF2-40B4-BE49-F238E27FC236}">
                <a16:creationId xmlns:a16="http://schemas.microsoft.com/office/drawing/2014/main" id="{45104024-3B2A-6A2D-4505-D38A72364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C2B2E2-26F1-AC8A-DF26-7F8E9B2AD5F8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D224D6-2099-EA8C-1E80-80EA3311D4F9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Θέση υποσέλιδου 85">
            <a:extLst>
              <a:ext uri="{FF2B5EF4-FFF2-40B4-BE49-F238E27FC236}">
                <a16:creationId xmlns:a16="http://schemas.microsoft.com/office/drawing/2014/main" id="{B9C99BBB-C010-D953-078D-4A4F367CC9A3}"/>
              </a:ext>
            </a:extLst>
          </p:cNvPr>
          <p:cNvSpPr txBox="1">
            <a:spLocks/>
          </p:cNvSpPr>
          <p:nvPr/>
        </p:nvSpPr>
        <p:spPr>
          <a:xfrm>
            <a:off x="3715206" y="6349263"/>
            <a:ext cx="5219203" cy="338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Ref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n-US" dirty="0">
                <a:solidFill>
                  <a:srgbClr val="000000"/>
                </a:solidFill>
              </a:rPr>
              <a:t>Breitwieser et al. 2021, </a:t>
            </a:r>
            <a:r>
              <a:rPr lang="en-US" dirty="0">
                <a:solidFill>
                  <a:schemeClr val="tx2">
                    <a:lumMod val="76000"/>
                    <a:lumOff val="24000"/>
                  </a:schemeClr>
                </a:solidFill>
                <a:hlinkClick r:id="rId4"/>
              </a:rPr>
              <a:t>https://doi.org/10.1093/bioinformatics/btab649</a:t>
            </a:r>
            <a:endParaRPr lang="el-GR" dirty="0">
              <a:solidFill>
                <a:schemeClr val="tx2">
                  <a:lumMod val="76000"/>
                  <a:lumOff val="24000"/>
                </a:schemeClr>
              </a:solidFill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599760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902E3-F522-9F5C-8335-65EB4768C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Agent-Based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Simulations</a:t>
            </a:r>
            <a:endParaRPr lang="en-US" err="1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DDAAD-2C37-75C1-58C8-06B4D46FF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Agent-Based Modeling (ABM)</a:t>
            </a:r>
            <a:r>
              <a:rPr lang="en-US" dirty="0">
                <a:ea typeface="+mn-lt"/>
                <a:cs typeface="+mn-lt"/>
              </a:rPr>
              <a:t> simulates interactions of autonomous entities (agents).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Each </a:t>
            </a:r>
            <a:r>
              <a:rPr lang="en-US" b="1" dirty="0">
                <a:ea typeface="+mn-lt"/>
                <a:cs typeface="+mn-lt"/>
              </a:rPr>
              <a:t>agent</a:t>
            </a:r>
            <a:r>
              <a:rPr lang="en-US" dirty="0">
                <a:ea typeface="+mn-lt"/>
                <a:cs typeface="+mn-lt"/>
              </a:rPr>
              <a:t> operates independently and follows simple rules.</a:t>
            </a: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Local interactions</a:t>
            </a:r>
            <a:r>
              <a:rPr lang="en-US" dirty="0">
                <a:ea typeface="+mn-lt"/>
                <a:cs typeface="+mn-lt"/>
              </a:rPr>
              <a:t> lead to </a:t>
            </a:r>
            <a:r>
              <a:rPr lang="en-US" b="1" dirty="0">
                <a:ea typeface="+mn-lt"/>
                <a:cs typeface="+mn-lt"/>
              </a:rPr>
              <a:t>emergent behavior</a:t>
            </a:r>
            <a:r>
              <a:rPr lang="en-US" dirty="0">
                <a:ea typeface="+mn-lt"/>
                <a:cs typeface="+mn-lt"/>
              </a:rPr>
              <a:t> (complex system-level effects).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Used in </a:t>
            </a:r>
            <a:r>
              <a:rPr lang="en-US" b="1" dirty="0">
                <a:ea typeface="+mn-lt"/>
                <a:cs typeface="+mn-lt"/>
              </a:rPr>
              <a:t>biology, medicine, epidemiology, neuroscience, economics, and more </a:t>
            </a:r>
            <a:r>
              <a:rPr lang="en-US" dirty="0">
                <a:ea typeface="+mn-lt"/>
                <a:cs typeface="Arial"/>
              </a:rPr>
              <a:t>(e.g. tumor</a:t>
            </a:r>
            <a:r>
              <a:rPr lang="en-US" dirty="0">
                <a:latin typeface="Aptos"/>
                <a:ea typeface="+mn-lt"/>
                <a:cs typeface="Arial"/>
              </a:rPr>
              <a:t> progression, brain activity, and even economic trends).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F430B-8001-E959-BB37-A21D499C4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2</a:t>
            </a:fld>
            <a:endParaRPr lang="el-GR"/>
          </a:p>
        </p:txBody>
      </p:sp>
      <p:sp>
        <p:nvSpPr>
          <p:cNvPr id="7" name="Θέση υποσέλιδου 85">
            <a:extLst>
              <a:ext uri="{FF2B5EF4-FFF2-40B4-BE49-F238E27FC236}">
                <a16:creationId xmlns:a16="http://schemas.microsoft.com/office/drawing/2014/main" id="{BBF9BDE9-02D2-EF1B-C616-852DD36F4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1" name="Picture 10" descr="CERN Logo and symbol, meaning, history, PNG, brand">
            <a:extLst>
              <a:ext uri="{FF2B5EF4-FFF2-40B4-BE49-F238E27FC236}">
                <a16:creationId xmlns:a16="http://schemas.microsoft.com/office/drawing/2014/main" id="{8ECA7126-475A-3D27-D576-475A7A2A4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591569-B791-DDB7-34F7-0053248AEA91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E747729-59F6-B06B-CB0B-926FD49C8704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120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6820043-7FED-FE9A-44A9-555F268C2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What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is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?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EE66C95-A4DF-7BF3-A535-2BE54B08C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l-GR" err="1">
                <a:ea typeface="+mn-lt"/>
                <a:cs typeface="+mn-lt"/>
              </a:rPr>
              <a:t>BioDynaMo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is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an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open-source</a:t>
            </a:r>
            <a:r>
              <a:rPr lang="el-GR" b="1">
                <a:ea typeface="+mn-lt"/>
                <a:cs typeface="+mn-lt"/>
              </a:rPr>
              <a:t>, </a:t>
            </a:r>
            <a:r>
              <a:rPr lang="el-GR" b="1" err="1">
                <a:ea typeface="+mn-lt"/>
                <a:cs typeface="+mn-lt"/>
              </a:rPr>
              <a:t>high-performance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agent-based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simulation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platform</a:t>
            </a:r>
            <a:r>
              <a:rPr lang="el-GR">
                <a:ea typeface="+mn-lt"/>
                <a:cs typeface="+mn-lt"/>
              </a:rPr>
              <a:t>.</a:t>
            </a:r>
          </a:p>
          <a:p>
            <a:r>
              <a:rPr lang="el-GR" err="1">
                <a:ea typeface="+mn-lt"/>
                <a:cs typeface="+mn-lt"/>
              </a:rPr>
              <a:t>Designed</a:t>
            </a:r>
            <a:r>
              <a:rPr lang="el-GR">
                <a:ea typeface="+mn-lt"/>
                <a:cs typeface="+mn-lt"/>
              </a:rPr>
              <a:t> for </a:t>
            </a:r>
            <a:r>
              <a:rPr lang="el-GR" b="1" err="1">
                <a:ea typeface="+mn-lt"/>
                <a:cs typeface="+mn-lt"/>
              </a:rPr>
              <a:t>scalable</a:t>
            </a:r>
            <a:r>
              <a:rPr lang="el-GR" b="1">
                <a:ea typeface="+mn-lt"/>
                <a:cs typeface="+mn-lt"/>
              </a:rPr>
              <a:t> and </a:t>
            </a:r>
            <a:r>
              <a:rPr lang="el-GR" b="1" err="1">
                <a:ea typeface="+mn-lt"/>
                <a:cs typeface="+mn-lt"/>
              </a:rPr>
              <a:t>modular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simulations</a:t>
            </a:r>
            <a:r>
              <a:rPr lang="el-GR">
                <a:ea typeface="+mn-lt"/>
                <a:cs typeface="+mn-lt"/>
              </a:rPr>
              <a:t> of </a:t>
            </a:r>
            <a:r>
              <a:rPr lang="el-GR" err="1">
                <a:ea typeface="+mn-lt"/>
                <a:cs typeface="+mn-lt"/>
              </a:rPr>
              <a:t>biological</a:t>
            </a:r>
            <a:r>
              <a:rPr lang="el-GR">
                <a:ea typeface="+mn-lt"/>
                <a:cs typeface="+mn-lt"/>
              </a:rPr>
              <a:t>, </a:t>
            </a:r>
            <a:r>
              <a:rPr lang="el-GR" err="1">
                <a:ea typeface="+mn-lt"/>
                <a:cs typeface="+mn-lt"/>
              </a:rPr>
              <a:t>social</a:t>
            </a:r>
            <a:r>
              <a:rPr lang="el-GR">
                <a:ea typeface="+mn-lt"/>
                <a:cs typeface="+mn-lt"/>
              </a:rPr>
              <a:t>, and </a:t>
            </a:r>
            <a:r>
              <a:rPr lang="el-GR" err="1">
                <a:ea typeface="+mn-lt"/>
                <a:cs typeface="+mn-lt"/>
              </a:rPr>
              <a:t>physical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systems</a:t>
            </a:r>
            <a:r>
              <a:rPr lang="el-GR">
                <a:ea typeface="+mn-lt"/>
                <a:cs typeface="+mn-lt"/>
              </a:rPr>
              <a:t>.</a:t>
            </a:r>
          </a:p>
          <a:p>
            <a:r>
              <a:rPr lang="el-GR" err="1">
                <a:ea typeface="+mn-lt"/>
                <a:cs typeface="+mn-lt"/>
              </a:rPr>
              <a:t>Supports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large-scale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simulations</a:t>
            </a:r>
            <a:r>
              <a:rPr lang="el-GR">
                <a:ea typeface="+mn-lt"/>
                <a:cs typeface="+mn-lt"/>
              </a:rPr>
              <a:t>, </a:t>
            </a:r>
            <a:r>
              <a:rPr lang="el-GR" err="1">
                <a:ea typeface="+mn-lt"/>
                <a:cs typeface="+mn-lt"/>
              </a:rPr>
              <a:t>handling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billions</a:t>
            </a:r>
            <a:r>
              <a:rPr lang="el-GR" b="1">
                <a:ea typeface="+mn-lt"/>
                <a:cs typeface="+mn-lt"/>
              </a:rPr>
              <a:t> of </a:t>
            </a:r>
            <a:r>
              <a:rPr lang="el-GR" b="1" err="1">
                <a:ea typeface="+mn-lt"/>
                <a:cs typeface="+mn-lt"/>
              </a:rPr>
              <a:t>agents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efficiently</a:t>
            </a:r>
            <a:r>
              <a:rPr lang="el-GR">
                <a:ea typeface="+mn-lt"/>
                <a:cs typeface="+mn-lt"/>
              </a:rPr>
              <a:t>.</a:t>
            </a:r>
          </a:p>
          <a:p>
            <a:r>
              <a:rPr lang="el-GR" err="1">
                <a:ea typeface="+mn-lt"/>
                <a:cs typeface="+mn-lt"/>
              </a:rPr>
              <a:t>Founded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by</a:t>
            </a:r>
            <a:r>
              <a:rPr lang="el-GR" b="1">
                <a:ea typeface="+mn-lt"/>
                <a:cs typeface="+mn-lt"/>
              </a:rPr>
              <a:t> CERN </a:t>
            </a:r>
            <a:r>
              <a:rPr lang="el-GR">
                <a:ea typeface="+mn-lt"/>
                <a:cs typeface="+mn-lt"/>
              </a:rPr>
              <a:t>and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Newcastle</a:t>
            </a:r>
            <a:r>
              <a:rPr lang="el-GR" b="1">
                <a:ea typeface="+mn-lt"/>
                <a:cs typeface="+mn-lt"/>
              </a:rPr>
              <a:t> </a:t>
            </a:r>
            <a:r>
              <a:rPr lang="el-GR" b="1" err="1">
                <a:ea typeface="+mn-lt"/>
                <a:cs typeface="+mn-lt"/>
              </a:rPr>
              <a:t>University</a:t>
            </a:r>
            <a:r>
              <a:rPr lang="el-GR">
                <a:ea typeface="+mn-lt"/>
                <a:cs typeface="+mn-lt"/>
              </a:rPr>
              <a:t>.</a:t>
            </a:r>
          </a:p>
          <a:p>
            <a:r>
              <a:rPr lang="el-GR" err="1">
                <a:ea typeface="+mn-lt"/>
                <a:cs typeface="+mn-lt"/>
              </a:rPr>
              <a:t>Available</a:t>
            </a:r>
            <a:r>
              <a:rPr lang="el-GR">
                <a:ea typeface="+mn-lt"/>
                <a:cs typeface="+mn-lt"/>
              </a:rPr>
              <a:t> </a:t>
            </a:r>
            <a:r>
              <a:rPr lang="el-GR" err="1">
                <a:ea typeface="+mn-lt"/>
                <a:cs typeface="+mn-lt"/>
              </a:rPr>
              <a:t>under</a:t>
            </a:r>
            <a:r>
              <a:rPr lang="el-GR">
                <a:ea typeface="+mn-lt"/>
                <a:cs typeface="+mn-lt"/>
              </a:rPr>
              <a:t> the </a:t>
            </a:r>
            <a:r>
              <a:rPr lang="el-GR" b="1" err="1">
                <a:ea typeface="+mn-lt"/>
                <a:cs typeface="+mn-lt"/>
              </a:rPr>
              <a:t>Apache</a:t>
            </a:r>
            <a:r>
              <a:rPr lang="el-GR" b="1">
                <a:ea typeface="+mn-lt"/>
                <a:cs typeface="+mn-lt"/>
              </a:rPr>
              <a:t> 2.0 </a:t>
            </a:r>
            <a:r>
              <a:rPr lang="el-GR" b="1" err="1">
                <a:ea typeface="+mn-lt"/>
                <a:cs typeface="+mn-lt"/>
              </a:rPr>
              <a:t>license</a:t>
            </a:r>
            <a:endParaRPr lang="el-GR" err="1"/>
          </a:p>
          <a:p>
            <a:endParaRPr lang="el-GR"/>
          </a:p>
        </p:txBody>
      </p:sp>
      <p:sp>
        <p:nvSpPr>
          <p:cNvPr id="81" name="Θέση αριθμού διαφάνειας 80">
            <a:extLst>
              <a:ext uri="{FF2B5EF4-FFF2-40B4-BE49-F238E27FC236}">
                <a16:creationId xmlns:a16="http://schemas.microsoft.com/office/drawing/2014/main" id="{AF87B244-9EFA-8F02-1AB6-55859E87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3</a:t>
            </a:fld>
            <a:endParaRPr lang="el-GR"/>
          </a:p>
        </p:txBody>
      </p:sp>
      <p:sp>
        <p:nvSpPr>
          <p:cNvPr id="5" name="Θέση υποσέλιδου 85">
            <a:extLst>
              <a:ext uri="{FF2B5EF4-FFF2-40B4-BE49-F238E27FC236}">
                <a16:creationId xmlns:a16="http://schemas.microsoft.com/office/drawing/2014/main" id="{0B2F77BA-A819-C062-6A16-D2616343A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7" name="Picture 6" descr="CERN Logo and symbol, meaning, history, PNG, brand">
            <a:extLst>
              <a:ext uri="{FF2B5EF4-FFF2-40B4-BE49-F238E27FC236}">
                <a16:creationId xmlns:a16="http://schemas.microsoft.com/office/drawing/2014/main" id="{1C789294-4419-B380-9894-993693D4F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B28489-4C4F-BC84-0CF4-9A9DCD588214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A7CF25-11A9-B85C-F34D-1901ED44DC5B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9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0BA95-9C08-402E-4059-85E25612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Applications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in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Science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&amp;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Engineering</a:t>
            </a:r>
            <a:endParaRPr lang="en-US" err="1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99B72B2-67A5-8DB2-692F-34279C16DAC0}"/>
              </a:ext>
            </a:extLst>
          </p:cNvPr>
          <p:cNvSpPr>
            <a:spLocks/>
          </p:cNvSpPr>
          <p:nvPr/>
        </p:nvSpPr>
        <p:spPr>
          <a:xfrm>
            <a:off x="717149" y="1846384"/>
            <a:ext cx="1809750" cy="2608384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F0A9CB65-98EC-E17E-36FB-5620D3EC64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82" t="-177" r="5065" b="177"/>
          <a:stretch/>
        </p:blipFill>
        <p:spPr>
          <a:xfrm>
            <a:off x="1064583" y="2378923"/>
            <a:ext cx="1115072" cy="1524001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470033F-47E3-2DE5-FBEF-5ED8CEAADC46}"/>
              </a:ext>
            </a:extLst>
          </p:cNvPr>
          <p:cNvSpPr>
            <a:spLocks/>
          </p:cNvSpPr>
          <p:nvPr/>
        </p:nvSpPr>
        <p:spPr>
          <a:xfrm>
            <a:off x="2934764" y="1846384"/>
            <a:ext cx="1809750" cy="2608384"/>
          </a:xfrm>
          <a:prstGeom prst="round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1FFA271-2BF2-9678-0086-94223E59EFCD}"/>
              </a:ext>
            </a:extLst>
          </p:cNvPr>
          <p:cNvSpPr>
            <a:spLocks/>
          </p:cNvSpPr>
          <p:nvPr/>
        </p:nvSpPr>
        <p:spPr>
          <a:xfrm>
            <a:off x="5201225" y="1836614"/>
            <a:ext cx="1809750" cy="260838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07F3AB3-F7C6-A257-9541-B453D6D1713D}"/>
              </a:ext>
            </a:extLst>
          </p:cNvPr>
          <p:cNvSpPr>
            <a:spLocks/>
          </p:cNvSpPr>
          <p:nvPr/>
        </p:nvSpPr>
        <p:spPr>
          <a:xfrm>
            <a:off x="7418842" y="1846384"/>
            <a:ext cx="1809750" cy="2608384"/>
          </a:xfrm>
          <a:prstGeom prst="roundRect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4C21041-25C2-7978-38EB-AB4E9C3A1C5A}"/>
              </a:ext>
            </a:extLst>
          </p:cNvPr>
          <p:cNvSpPr>
            <a:spLocks/>
          </p:cNvSpPr>
          <p:nvPr/>
        </p:nvSpPr>
        <p:spPr>
          <a:xfrm>
            <a:off x="9587610" y="1836614"/>
            <a:ext cx="1809750" cy="2608384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9" name="Picture 18" descr="Epidemiology Icon - Images et vidéos libres de droits | Adobe Stock">
            <a:extLst>
              <a:ext uri="{FF2B5EF4-FFF2-40B4-BE49-F238E27FC236}">
                <a16:creationId xmlns:a16="http://schemas.microsoft.com/office/drawing/2014/main" id="{A902BF4F-3583-D33A-9C66-F843AC422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503" y="2598625"/>
            <a:ext cx="1371600" cy="1097280"/>
          </a:xfrm>
          <a:prstGeom prst="rect">
            <a:avLst/>
          </a:prstGeom>
        </p:spPr>
      </p:pic>
      <p:pic>
        <p:nvPicPr>
          <p:cNvPr id="20" name="Picture 19" descr="Brain Logo Vector Art, Icons, and Graphics for Free Download">
            <a:extLst>
              <a:ext uri="{FF2B5EF4-FFF2-40B4-BE49-F238E27FC236}">
                <a16:creationId xmlns:a16="http://schemas.microsoft.com/office/drawing/2014/main" id="{5D9FAB0F-9186-7EA8-0E76-0DAFE083B7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486" y="2596661"/>
            <a:ext cx="1557020" cy="1244600"/>
          </a:xfrm>
          <a:prstGeom prst="rect">
            <a:avLst/>
          </a:prstGeom>
        </p:spPr>
      </p:pic>
      <p:pic>
        <p:nvPicPr>
          <p:cNvPr id="21" name="Picture 20" descr="Economic system - Free icons">
            <a:extLst>
              <a:ext uri="{FF2B5EF4-FFF2-40B4-BE49-F238E27FC236}">
                <a16:creationId xmlns:a16="http://schemas.microsoft.com/office/drawing/2014/main" id="{25A90292-CA55-24BF-74C4-3388A4E01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7549" y="2658207"/>
            <a:ext cx="1199662" cy="1141047"/>
          </a:xfrm>
          <a:prstGeom prst="rect">
            <a:avLst/>
          </a:prstGeom>
        </p:spPr>
      </p:pic>
      <p:pic>
        <p:nvPicPr>
          <p:cNvPr id="22" name="Picture 21" descr="Best Engineering Logo Royalty-Free Images, Stock Photos &amp; Pictures |  Shutterstock">
            <a:extLst>
              <a:ext uri="{FF2B5EF4-FFF2-40B4-BE49-F238E27FC236}">
                <a16:creationId xmlns:a16="http://schemas.microsoft.com/office/drawing/2014/main" id="{1903085B-AB45-0C86-0A97-B3520C78DED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2134" t="16617" r="21344" b="24542"/>
          <a:stretch/>
        </p:blipFill>
        <p:spPr>
          <a:xfrm>
            <a:off x="9785438" y="2367712"/>
            <a:ext cx="1399771" cy="15692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9CB7861-BF3C-BE1B-678D-EB1C3DE06732}"/>
              </a:ext>
            </a:extLst>
          </p:cNvPr>
          <p:cNvSpPr txBox="1"/>
          <p:nvPr/>
        </p:nvSpPr>
        <p:spPr>
          <a:xfrm>
            <a:off x="640550" y="4562230"/>
            <a:ext cx="199585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Biology and Medicine</a:t>
            </a:r>
          </a:p>
          <a:p>
            <a:pPr algn="ctr"/>
            <a:r>
              <a:rPr lang="en-US" dirty="0"/>
              <a:t>(tumor growth and drug interactions)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EAACC4-6104-4A09-6102-205CF3989420}"/>
              </a:ext>
            </a:extLst>
          </p:cNvPr>
          <p:cNvSpPr txBox="1"/>
          <p:nvPr/>
        </p:nvSpPr>
        <p:spPr>
          <a:xfrm>
            <a:off x="2859941" y="4562229"/>
            <a:ext cx="196698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Epidemiology</a:t>
            </a:r>
          </a:p>
          <a:p>
            <a:pPr algn="ctr"/>
            <a:r>
              <a:rPr lang="en-US" dirty="0"/>
              <a:t>(disease spreads e.g. COVID-19)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8ABE55-452F-4D5F-5010-79B0B150229D}"/>
              </a:ext>
            </a:extLst>
          </p:cNvPr>
          <p:cNvSpPr txBox="1"/>
          <p:nvPr/>
        </p:nvSpPr>
        <p:spPr>
          <a:xfrm>
            <a:off x="5200561" y="4562229"/>
            <a:ext cx="180668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Neuroscience</a:t>
            </a:r>
          </a:p>
          <a:p>
            <a:pPr algn="ctr"/>
            <a:r>
              <a:rPr lang="en-US" dirty="0"/>
              <a:t>(Neuron development and brain disorders)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28A0C1-327D-54C3-58AF-D29B172FDC24}"/>
              </a:ext>
            </a:extLst>
          </p:cNvPr>
          <p:cNvSpPr txBox="1"/>
          <p:nvPr/>
        </p:nvSpPr>
        <p:spPr>
          <a:xfrm>
            <a:off x="7236556" y="4562229"/>
            <a:ext cx="218635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Social and Economics Systems</a:t>
            </a:r>
          </a:p>
          <a:p>
            <a:pPr algn="ctr"/>
            <a:r>
              <a:rPr lang="en-US" dirty="0"/>
              <a:t>(Market behavior analysis)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49E2B5-FBAE-A8AC-859E-E89002E3DD36}"/>
              </a:ext>
            </a:extLst>
          </p:cNvPr>
          <p:cNvSpPr txBox="1"/>
          <p:nvPr/>
        </p:nvSpPr>
        <p:spPr>
          <a:xfrm>
            <a:off x="9503462" y="4562229"/>
            <a:ext cx="1938125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Physics and Engineering</a:t>
            </a:r>
          </a:p>
          <a:p>
            <a:pPr algn="ctr"/>
            <a:r>
              <a:rPr lang="en-US" dirty="0"/>
              <a:t>(Urban planning)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BB564D3A-D5BF-4630-DE55-4E8A8D735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4</a:t>
            </a:fld>
            <a:endParaRPr lang="en-US"/>
          </a:p>
        </p:txBody>
      </p:sp>
      <p:sp>
        <p:nvSpPr>
          <p:cNvPr id="5" name="Θέση υποσέλιδου 85">
            <a:extLst>
              <a:ext uri="{FF2B5EF4-FFF2-40B4-BE49-F238E27FC236}">
                <a16:creationId xmlns:a16="http://schemas.microsoft.com/office/drawing/2014/main" id="{44AB6206-EADE-AA70-B1DF-75A67A2C8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9" name="Picture 8" descr="CERN Logo and symbol, meaning, history, PNG, brand">
            <a:extLst>
              <a:ext uri="{FF2B5EF4-FFF2-40B4-BE49-F238E27FC236}">
                <a16:creationId xmlns:a16="http://schemas.microsoft.com/office/drawing/2014/main" id="{27BDD2A4-CE2A-999B-35BC-298E8DA503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F75E1F-203C-D437-0E4E-08B9FB76587E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5EDCEFF-82D1-D890-D94A-B3927AF29295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46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40EC8-6DC2-C192-50F3-B0D0BA3B1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r>
              <a:rPr lang="en-US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Features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999C5-131D-4443-330F-75DE917D5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1786" y="6356350"/>
            <a:ext cx="342014" cy="329684"/>
          </a:xfrm>
        </p:spPr>
        <p:txBody>
          <a:bodyPr/>
          <a:lstStyle/>
          <a:p>
            <a:fld id="{51D45B6D-1AE9-4C4D-AC38-C455C96DF37A}" type="slidenum">
              <a:rPr lang="el-GR" smtClean="0"/>
              <a:t>5</a:t>
            </a:fld>
            <a:endParaRPr lang="el-GR"/>
          </a:p>
        </p:txBody>
      </p:sp>
      <p:pic>
        <p:nvPicPr>
          <p:cNvPr id="16" name="Content Placeholder 1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58F0FBA-2592-512E-B2B8-161FD04813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82045" y="1433750"/>
            <a:ext cx="7390928" cy="4703030"/>
          </a:xfrm>
        </p:spPr>
      </p:pic>
      <p:sp>
        <p:nvSpPr>
          <p:cNvPr id="18" name="Θέση υποσέλιδου 85">
            <a:extLst>
              <a:ext uri="{FF2B5EF4-FFF2-40B4-BE49-F238E27FC236}">
                <a16:creationId xmlns:a16="http://schemas.microsoft.com/office/drawing/2014/main" id="{AD6FCBA8-AE2A-1B53-022A-A2860DB9C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20" name="Picture 19" descr="CERN Logo and symbol, meaning, history, PNG, brand">
            <a:extLst>
              <a:ext uri="{FF2B5EF4-FFF2-40B4-BE49-F238E27FC236}">
                <a16:creationId xmlns:a16="http://schemas.microsoft.com/office/drawing/2014/main" id="{E6A0864E-6788-8FEA-AFB0-08EDE0473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72BCFAE-FDF1-2A42-9394-69B2CFBBF088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28D6861-72ED-4604-EA75-67429A6CC246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Θέση υποσέλιδου 85">
            <a:extLst>
              <a:ext uri="{FF2B5EF4-FFF2-40B4-BE49-F238E27FC236}">
                <a16:creationId xmlns:a16="http://schemas.microsoft.com/office/drawing/2014/main" id="{2CF98F1D-D8AE-4557-007B-76D9DE212881}"/>
              </a:ext>
            </a:extLst>
          </p:cNvPr>
          <p:cNvSpPr txBox="1">
            <a:spLocks/>
          </p:cNvSpPr>
          <p:nvPr/>
        </p:nvSpPr>
        <p:spPr>
          <a:xfrm>
            <a:off x="3715206" y="6349263"/>
            <a:ext cx="5219203" cy="338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Ref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n-US" dirty="0">
                <a:solidFill>
                  <a:srgbClr val="000000"/>
                </a:solidFill>
              </a:rPr>
              <a:t>Breitwieser et al. 2021, </a:t>
            </a:r>
            <a:r>
              <a:rPr lang="en-US" dirty="0">
                <a:solidFill>
                  <a:schemeClr val="tx2">
                    <a:lumMod val="76000"/>
                    <a:lumOff val="24000"/>
                  </a:schemeClr>
                </a:solidFill>
                <a:hlinkClick r:id="rId4"/>
              </a:rPr>
              <a:t>https://doi.org/10.1093/bioinformatics/btab649</a:t>
            </a:r>
            <a:endParaRPr lang="el-GR" dirty="0">
              <a:solidFill>
                <a:schemeClr val="tx2">
                  <a:lumMod val="76000"/>
                  <a:lumOff val="24000"/>
                </a:schemeClr>
              </a:solidFill>
              <a:hlinkClick r:id="rId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988446-AA2B-2051-E535-0A8D05FB04C6}"/>
              </a:ext>
            </a:extLst>
          </p:cNvPr>
          <p:cNvSpPr txBox="1"/>
          <p:nvPr/>
        </p:nvSpPr>
        <p:spPr>
          <a:xfrm>
            <a:off x="312964" y="1428750"/>
            <a:ext cx="3663350" cy="46935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300" b="1" dirty="0"/>
              <a:t>Low-level features</a:t>
            </a:r>
            <a:r>
              <a:rPr lang="en-US" sz="2300" dirty="0"/>
              <a:t> </a:t>
            </a:r>
            <a:r>
              <a:rPr lang="en-US" sz="2300" dirty="0">
                <a:latin typeface="Aptos"/>
                <a:cs typeface="Arial"/>
              </a:rPr>
              <a:t>h</a:t>
            </a:r>
            <a:r>
              <a:rPr lang="en-US" sz="2300" i="1" dirty="0">
                <a:latin typeface="Aptos"/>
                <a:cs typeface="Arial"/>
              </a:rPr>
              <a:t>andle critical aspects of performance and usability </a:t>
            </a:r>
          </a:p>
          <a:p>
            <a:pPr marL="285750" indent="-285750">
              <a:buFont typeface="Arial"/>
              <a:buChar char="•"/>
            </a:pPr>
            <a:r>
              <a:rPr lang="en-US" sz="2300" b="1" i="1" dirty="0">
                <a:latin typeface="Aptos"/>
                <a:cs typeface="Arial"/>
              </a:rPr>
              <a:t>High-level features</a:t>
            </a:r>
            <a:r>
              <a:rPr lang="en-US" sz="2300" i="1" dirty="0">
                <a:latin typeface="Aptos"/>
                <a:cs typeface="Arial"/>
              </a:rPr>
              <a:t> commonly used across different agent-based modeling domains</a:t>
            </a:r>
          </a:p>
          <a:p>
            <a:pPr marL="285750" indent="-285750">
              <a:buFont typeface="Arial"/>
              <a:buChar char="•"/>
            </a:pPr>
            <a:r>
              <a:rPr lang="en-US" sz="2300" b="1" i="1" dirty="0">
                <a:latin typeface="Aptos"/>
                <a:cs typeface="Arial"/>
              </a:rPr>
              <a:t>Model building blocks</a:t>
            </a:r>
            <a:r>
              <a:rPr lang="en-US" sz="2300" i="1" dirty="0">
                <a:latin typeface="Aptos"/>
                <a:cs typeface="Arial"/>
              </a:rPr>
              <a:t> simplify the development of specific simulations, tailored for different scientific domains</a:t>
            </a:r>
          </a:p>
        </p:txBody>
      </p:sp>
    </p:spTree>
    <p:extLst>
      <p:ext uri="{BB962C8B-B14F-4D97-AF65-F5344CB8AC3E}">
        <p14:creationId xmlns:p14="http://schemas.microsoft.com/office/powerpoint/2010/main" val="2361546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F22F256-FE35-C5E0-217E-A6EC7AFF0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Example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: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Cell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Clustering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Model</a:t>
            </a:r>
            <a:endParaRPr lang="el-GR" dirty="0" err="1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5" name="Online Media 4" title="Soma clustering simulation using BioDynaMo">
            <a:hlinkClick r:id="" action="ppaction://media"/>
            <a:extLst>
              <a:ext uri="{FF2B5EF4-FFF2-40B4-BE49-F238E27FC236}">
                <a16:creationId xmlns:a16="http://schemas.microsoft.com/office/drawing/2014/main" id="{69E75018-C8EC-2F2F-85E7-2827EA1A4C2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113781" y="1710606"/>
            <a:ext cx="7240888" cy="4092546"/>
          </a:xfrm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363201C-62A6-3515-8874-25A2580DB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6</a:t>
            </a:fld>
            <a:endParaRPr lang="el-GR"/>
          </a:p>
        </p:txBody>
      </p:sp>
      <p:sp>
        <p:nvSpPr>
          <p:cNvPr id="6" name="Θέση υποσέλιδου 85">
            <a:extLst>
              <a:ext uri="{FF2B5EF4-FFF2-40B4-BE49-F238E27FC236}">
                <a16:creationId xmlns:a16="http://schemas.microsoft.com/office/drawing/2014/main" id="{B376F21D-F8F2-34F3-D67A-49DF86433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9" name="Picture 8" descr="CERN Logo and symbol, meaning, history, PNG, brand">
            <a:extLst>
              <a:ext uri="{FF2B5EF4-FFF2-40B4-BE49-F238E27FC236}">
                <a16:creationId xmlns:a16="http://schemas.microsoft.com/office/drawing/2014/main" id="{6FE888FE-81E4-D507-7181-C77D0DCD5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DC0A9B-7E56-AF91-64F3-A23A4A43556B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2DAC27-A33D-EEE0-7728-5F0C74216150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Θέση υποσέλιδου 85">
            <a:extLst>
              <a:ext uri="{FF2B5EF4-FFF2-40B4-BE49-F238E27FC236}">
                <a16:creationId xmlns:a16="http://schemas.microsoft.com/office/drawing/2014/main" id="{DEF5B0F3-00A5-9FF1-1BE0-DBE3CE26C90A}"/>
              </a:ext>
            </a:extLst>
          </p:cNvPr>
          <p:cNvSpPr txBox="1">
            <a:spLocks/>
          </p:cNvSpPr>
          <p:nvPr/>
        </p:nvSpPr>
        <p:spPr>
          <a:xfrm>
            <a:off x="3715206" y="6349263"/>
            <a:ext cx="5219203" cy="338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Ref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https://www.youtube.com/watch?v=jlOk_Y3SUHo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  <a:ea typeface="+mn-lt"/>
                <a:cs typeface="+mn-lt"/>
              </a:rPr>
              <a:t> </a:t>
            </a:r>
            <a:endParaRPr lang="el-GR" dirty="0">
              <a:solidFill>
                <a:schemeClr val="tx2">
                  <a:lumMod val="76000"/>
                  <a:lumOff val="24000"/>
                </a:schemeClr>
              </a:solidFill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3B4DE9-1565-2E1B-FC2B-57E179DD9FC1}"/>
              </a:ext>
            </a:extLst>
          </p:cNvPr>
          <p:cNvSpPr txBox="1"/>
          <p:nvPr/>
        </p:nvSpPr>
        <p:spPr>
          <a:xfrm>
            <a:off x="843642" y="1919891"/>
            <a:ext cx="3145766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Cells as agents</a:t>
            </a:r>
            <a:r>
              <a:rPr lang="en-US" dirty="0">
                <a:ea typeface="+mn-lt"/>
                <a:cs typeface="+mn-lt"/>
              </a:rPr>
              <a:t> – spherical, two types (red &amp; blue)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Two behaviors:</a:t>
            </a:r>
            <a:endParaRPr lang="en-US" dirty="0"/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ea typeface="+mn-lt"/>
                <a:cs typeface="+mn-lt"/>
              </a:rPr>
              <a:t>Secretion</a:t>
            </a:r>
            <a:r>
              <a:rPr lang="en-US" dirty="0">
                <a:ea typeface="+mn-lt"/>
                <a:cs typeface="+mn-lt"/>
              </a:rPr>
              <a:t> – cells release substances into the environment</a:t>
            </a:r>
            <a:endParaRPr lang="en-US" dirty="0"/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ea typeface="+mn-lt"/>
                <a:cs typeface="+mn-lt"/>
              </a:rPr>
              <a:t>Chemotaxis</a:t>
            </a:r>
            <a:r>
              <a:rPr lang="en-US" dirty="0">
                <a:ea typeface="+mn-lt"/>
                <a:cs typeface="+mn-lt"/>
              </a:rPr>
              <a:t> – cells move toward higher concentrations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>
                <a:ea typeface="+mn-lt"/>
                <a:cs typeface="+mn-lt"/>
              </a:rPr>
              <a:t>Initial state:</a:t>
            </a:r>
            <a:r>
              <a:rPr lang="en-US" dirty="0">
                <a:ea typeface="+mn-lt"/>
                <a:cs typeface="+mn-lt"/>
              </a:rPr>
              <a:t> Random distribution in 3D space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/>
              <a:t>Result:</a:t>
            </a:r>
            <a:r>
              <a:rPr lang="en-US" dirty="0"/>
              <a:t> Cells are organized in clusters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362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415C2-C7B6-5F47-1729-0EACE847C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Example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Cell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Clustering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Result</a:t>
            </a:r>
          </a:p>
        </p:txBody>
      </p:sp>
      <p:pic>
        <p:nvPicPr>
          <p:cNvPr id="5" name="Content Placeholder 4" descr="A collage of different colored spheres&#10;&#10;AI-generated content may be incorrect.">
            <a:extLst>
              <a:ext uri="{FF2B5EF4-FFF2-40B4-BE49-F238E27FC236}">
                <a16:creationId xmlns:a16="http://schemas.microsoft.com/office/drawing/2014/main" id="{6F30D3BB-3748-7501-8C86-B64BC2D9C8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7168" y="1497788"/>
            <a:ext cx="4643734" cy="463487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5B1FB4-569B-58E9-0B7D-68D19E937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7</a:t>
            </a:fld>
            <a:endParaRPr lang="el-GR"/>
          </a:p>
        </p:txBody>
      </p:sp>
      <p:sp>
        <p:nvSpPr>
          <p:cNvPr id="8" name="Θέση υποσέλιδου 85">
            <a:extLst>
              <a:ext uri="{FF2B5EF4-FFF2-40B4-BE49-F238E27FC236}">
                <a16:creationId xmlns:a16="http://schemas.microsoft.com/office/drawing/2014/main" id="{CDC66340-BA2B-9F2B-EC58-5A2F7F9DA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2" name="Picture 11" descr="CERN Logo and symbol, meaning, history, PNG, brand">
            <a:extLst>
              <a:ext uri="{FF2B5EF4-FFF2-40B4-BE49-F238E27FC236}">
                <a16:creationId xmlns:a16="http://schemas.microsoft.com/office/drawing/2014/main" id="{7B5C3CCB-7C53-10AE-B7AC-EFC5A8D6F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F4A42F-6E29-161D-42BB-93EBB76CE446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76F032C-3571-F4E3-AFFF-483F5A88645F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Θέση υποσέλιδου 85">
            <a:extLst>
              <a:ext uri="{FF2B5EF4-FFF2-40B4-BE49-F238E27FC236}">
                <a16:creationId xmlns:a16="http://schemas.microsoft.com/office/drawing/2014/main" id="{E1CFC90C-D22B-07C5-4D9A-BD50BB9FFC38}"/>
              </a:ext>
            </a:extLst>
          </p:cNvPr>
          <p:cNvSpPr txBox="1">
            <a:spLocks/>
          </p:cNvSpPr>
          <p:nvPr/>
        </p:nvSpPr>
        <p:spPr>
          <a:xfrm>
            <a:off x="3715206" y="6349263"/>
            <a:ext cx="5219203" cy="3385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Ref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n-US" dirty="0">
                <a:solidFill>
                  <a:srgbClr val="000000"/>
                </a:solidFill>
              </a:rPr>
              <a:t>Breitwieser et al. 2021, </a:t>
            </a:r>
            <a:r>
              <a:rPr lang="en-US" dirty="0">
                <a:solidFill>
                  <a:schemeClr val="tx2">
                    <a:lumMod val="76000"/>
                    <a:lumOff val="24000"/>
                  </a:schemeClr>
                </a:solidFill>
                <a:hlinkClick r:id="rId4"/>
              </a:rPr>
              <a:t>https://doi.org/10.1093/bioinformatics/btab649</a:t>
            </a:r>
            <a:endParaRPr lang="el-GR" dirty="0">
              <a:solidFill>
                <a:schemeClr val="tx2">
                  <a:lumMod val="76000"/>
                  <a:lumOff val="24000"/>
                </a:schemeClr>
              </a:solidFill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23324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31505-D3AE-CB7D-1E37-1926B304B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Example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Tumor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Growth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9673E-2E69-0ED6-1AFC-07FDBA235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969" y="1688856"/>
            <a:ext cx="4155831" cy="43708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Simulates tumor growth</a:t>
            </a:r>
            <a:r>
              <a:rPr lang="en-US" dirty="0">
                <a:ea typeface="+mn-lt"/>
                <a:cs typeface="+mn-lt"/>
              </a:rPr>
              <a:t> in a structured environment.</a:t>
            </a: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Initial state:</a:t>
            </a:r>
            <a:r>
              <a:rPr lang="en-US" dirty="0">
                <a:ea typeface="+mn-lt"/>
                <a:cs typeface="+mn-lt"/>
              </a:rPr>
              <a:t> Layered cells, different tissue regions.</a:t>
            </a:r>
            <a:endParaRPr lang="en-US" dirty="0"/>
          </a:p>
          <a:p>
            <a:r>
              <a:rPr lang="en-US" b="1" dirty="0">
                <a:ea typeface="+mn-lt"/>
                <a:cs typeface="+mn-lt"/>
              </a:rPr>
              <a:t>Tumor cells emerge</a:t>
            </a:r>
            <a:r>
              <a:rPr lang="en-US" dirty="0">
                <a:ea typeface="+mn-lt"/>
                <a:cs typeface="+mn-lt"/>
              </a:rPr>
              <a:t> and begin expanding.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35FC3D-2A5B-C6FB-9477-85151B44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8</a:t>
            </a:fld>
            <a:endParaRPr lang="el-GR"/>
          </a:p>
        </p:txBody>
      </p:sp>
      <p:pic>
        <p:nvPicPr>
          <p:cNvPr id="5" name="Screencast from 04-03-2025 10:21:08 ΠΜ">
            <a:hlinkClick r:id="" action="ppaction://media"/>
            <a:extLst>
              <a:ext uri="{FF2B5EF4-FFF2-40B4-BE49-F238E27FC236}">
                <a16:creationId xmlns:a16="http://schemas.microsoft.com/office/drawing/2014/main" id="{719B8354-7A31-FB83-E80C-F6EE189CB2D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51800" y="1404306"/>
            <a:ext cx="5827971" cy="4591494"/>
          </a:xfrm>
          <a:prstGeom prst="rect">
            <a:avLst/>
          </a:prstGeom>
        </p:spPr>
      </p:pic>
      <p:sp>
        <p:nvSpPr>
          <p:cNvPr id="8" name="Θέση υποσέλιδου 85">
            <a:extLst>
              <a:ext uri="{FF2B5EF4-FFF2-40B4-BE49-F238E27FC236}">
                <a16:creationId xmlns:a16="http://schemas.microsoft.com/office/drawing/2014/main" id="{8739402B-2E50-57AD-8F1E-879A14F82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2" name="Picture 11" descr="CERN Logo and symbol, meaning, history, PNG, brand">
            <a:extLst>
              <a:ext uri="{FF2B5EF4-FFF2-40B4-BE49-F238E27FC236}">
                <a16:creationId xmlns:a16="http://schemas.microsoft.com/office/drawing/2014/main" id="{4C2A461E-A775-0BC6-EC3A-7CE2A082C3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FAE15F-CAA9-C2E8-0F90-50189C4D9854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EE1336-162F-4B5F-479E-D11AC129CB3E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93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96E14-56B9-F9AA-735F-B7C9C7663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Example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: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Tumor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Growth</a:t>
            </a:r>
            <a:r>
              <a:rPr lang="el-GR" dirty="0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dirty="0" err="1">
                <a:solidFill>
                  <a:schemeClr val="tx2">
                    <a:lumMod val="76000"/>
                    <a:lumOff val="24000"/>
                  </a:schemeClr>
                </a:solidFill>
              </a:rPr>
              <a:t>Result</a:t>
            </a:r>
            <a:endParaRPr lang="en-US" dirty="0" err="1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5" name="Content Placeholder 4" descr="A group of spheres in different colors&#10;&#10;AI-generated content may be incorrect.">
            <a:extLst>
              <a:ext uri="{FF2B5EF4-FFF2-40B4-BE49-F238E27FC236}">
                <a16:creationId xmlns:a16="http://schemas.microsoft.com/office/drawing/2014/main" id="{66160AAA-6741-57A8-F7A0-0CB10B5B41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913" y="2657048"/>
            <a:ext cx="2708329" cy="214141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AF83D2-4139-DC56-91DF-2F9DC21F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45B6D-1AE9-4C4D-AC38-C455C96DF37A}" type="slidenum">
              <a:rPr lang="el-GR" smtClean="0"/>
              <a:t>9</a:t>
            </a:fld>
            <a:endParaRPr lang="el-GR"/>
          </a:p>
        </p:txBody>
      </p:sp>
      <p:pic>
        <p:nvPicPr>
          <p:cNvPr id="6" name="Picture 5" descr="A group of spheres in different colors&#10;&#10;AI-generated content may be incorrect.">
            <a:extLst>
              <a:ext uri="{FF2B5EF4-FFF2-40B4-BE49-F238E27FC236}">
                <a16:creationId xmlns:a16="http://schemas.microsoft.com/office/drawing/2014/main" id="{4F579A39-2C2E-B35E-3747-C1F2DDA74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459" y="1778612"/>
            <a:ext cx="2712428" cy="2138241"/>
          </a:xfrm>
          <a:prstGeom prst="rect">
            <a:avLst/>
          </a:prstGeom>
        </p:spPr>
      </p:pic>
      <p:pic>
        <p:nvPicPr>
          <p:cNvPr id="7" name="Picture 6" descr="A group of red and blue balls&#10;&#10;AI-generated content may be incorrect.">
            <a:extLst>
              <a:ext uri="{FF2B5EF4-FFF2-40B4-BE49-F238E27FC236}">
                <a16:creationId xmlns:a16="http://schemas.microsoft.com/office/drawing/2014/main" id="{6060C0F3-E570-E0D3-4DE0-2A7694AD7D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1537" y="1778612"/>
            <a:ext cx="2712427" cy="2138241"/>
          </a:xfrm>
          <a:prstGeom prst="rect">
            <a:avLst/>
          </a:prstGeom>
        </p:spPr>
      </p:pic>
      <p:pic>
        <p:nvPicPr>
          <p:cNvPr id="8" name="Picture 7" descr="A group of red balls&#10;&#10;AI-generated content may be incorrect.">
            <a:extLst>
              <a:ext uri="{FF2B5EF4-FFF2-40B4-BE49-F238E27FC236}">
                <a16:creationId xmlns:a16="http://schemas.microsoft.com/office/drawing/2014/main" id="{D6DAD0F3-4A54-4999-A681-C6ECF42E7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9287" y="4010880"/>
            <a:ext cx="2722197" cy="2148010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9B648362-9E79-F77E-572C-EA2DA1E8ECD1}"/>
              </a:ext>
            </a:extLst>
          </p:cNvPr>
          <p:cNvSpPr/>
          <p:nvPr/>
        </p:nvSpPr>
        <p:spPr>
          <a:xfrm>
            <a:off x="4071327" y="3536461"/>
            <a:ext cx="791307" cy="3810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Θέση υποσέλιδου 85">
            <a:extLst>
              <a:ext uri="{FF2B5EF4-FFF2-40B4-BE49-F238E27FC236}">
                <a16:creationId xmlns:a16="http://schemas.microsoft.com/office/drawing/2014/main" id="{3332E670-7AEC-8A3F-932C-E50E64D98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8573" y="6356351"/>
            <a:ext cx="2295250" cy="329684"/>
          </a:xfrm>
        </p:spPr>
        <p:txBody>
          <a:bodyPr/>
          <a:lstStyle/>
          <a:p>
            <a:pPr algn="l"/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Portokalidis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Stavos</a:t>
            </a:r>
            <a:r>
              <a:rPr lang="el-GR">
                <a:solidFill>
                  <a:schemeClr val="tx2">
                    <a:lumMod val="76000"/>
                    <a:lumOff val="24000"/>
                  </a:schemeClr>
                </a:solidFill>
              </a:rPr>
              <a:t> | </a:t>
            </a:r>
            <a:r>
              <a:rPr lang="el-GR" err="1">
                <a:solidFill>
                  <a:schemeClr val="tx2">
                    <a:lumMod val="76000"/>
                    <a:lumOff val="24000"/>
                  </a:schemeClr>
                </a:solidFill>
              </a:rPr>
              <a:t>BioDynaMo</a:t>
            </a:r>
            <a:endParaRPr lang="el-GR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pic>
        <p:nvPicPr>
          <p:cNvPr id="14" name="Picture 13" descr="CERN Logo and symbol, meaning, history, PNG, brand">
            <a:extLst>
              <a:ext uri="{FF2B5EF4-FFF2-40B4-BE49-F238E27FC236}">
                <a16:creationId xmlns:a16="http://schemas.microsoft.com/office/drawing/2014/main" id="{3D10A229-DA0F-E99A-D0A3-6ACA129AE3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331" y="6380653"/>
            <a:ext cx="394570" cy="31795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67F441B-7FC2-4EF2-74DA-80A4AB313962}"/>
              </a:ext>
            </a:extLst>
          </p:cNvPr>
          <p:cNvSpPr txBox="1"/>
          <p:nvPr/>
        </p:nvSpPr>
        <p:spPr>
          <a:xfrm>
            <a:off x="9795985" y="6378394"/>
            <a:ext cx="1219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200" err="1">
                <a:solidFill>
                  <a:schemeClr val="tx2">
                    <a:lumMod val="76000"/>
                    <a:lumOff val="24000"/>
                  </a:schemeClr>
                </a:solidFill>
              </a:rPr>
              <a:t>March</a:t>
            </a:r>
            <a:r>
              <a:rPr lang="el-GR" sz="1200">
                <a:solidFill>
                  <a:schemeClr val="tx2">
                    <a:lumMod val="76000"/>
                    <a:lumOff val="24000"/>
                  </a:schemeClr>
                </a:solidFill>
              </a:rPr>
              <a:t> 5, 2025</a:t>
            </a:r>
            <a:endParaRPr lang="en-US">
              <a:solidFill>
                <a:schemeClr val="tx2">
                  <a:lumMod val="76000"/>
                  <a:lumOff val="24000"/>
                </a:schemeClr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C89F1E4-4C8B-4E54-419A-0257A331BDAE}"/>
              </a:ext>
            </a:extLst>
          </p:cNvPr>
          <p:cNvCxnSpPr/>
          <p:nvPr/>
        </p:nvCxnSpPr>
        <p:spPr>
          <a:xfrm>
            <a:off x="840774" y="6300035"/>
            <a:ext cx="10524367" cy="5846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44051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0</Notes>
  <HiddenSlides>1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Θέμα του Office</vt:lpstr>
      <vt:lpstr>PowerPoint Presentation</vt:lpstr>
      <vt:lpstr>Agent-Based Simulations</vt:lpstr>
      <vt:lpstr>What is BioDynaMo?</vt:lpstr>
      <vt:lpstr>Applications in Science &amp; Engineering</vt:lpstr>
      <vt:lpstr>BioDynaMo Features</vt:lpstr>
      <vt:lpstr>Example: Cell Clustering Model</vt:lpstr>
      <vt:lpstr>Example: Cell Clustering Result</vt:lpstr>
      <vt:lpstr>Example: Tumor Growth Model</vt:lpstr>
      <vt:lpstr>Example: Tumor Growth Result</vt:lpstr>
      <vt:lpstr>BioDynaMo Members</vt:lpstr>
      <vt:lpstr>BioDynaMo Community</vt:lpstr>
      <vt:lpstr>Conclusion</vt:lpstr>
      <vt:lpstr>Thank you!</vt:lpstr>
      <vt:lpstr>References and Extra Information</vt:lpstr>
      <vt:lpstr>Software Design and Modularity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220</cp:revision>
  <dcterms:created xsi:type="dcterms:W3CDTF">2025-03-02T00:13:54Z</dcterms:created>
  <dcterms:modified xsi:type="dcterms:W3CDTF">2025-03-05T06:22:11Z</dcterms:modified>
</cp:coreProperties>
</file>