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11.png" ContentType="image/png"/>
  <Override PartName="/ppt/media/image7.png" ContentType="image/png"/>
  <Override PartName="/ppt/media/image12.png" ContentType="image/png"/>
  <Override PartName="/ppt/media/image8.png" ContentType="image/png"/>
  <Override PartName="/ppt/media/image9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7E704D8-171E-4750-9590-6EFAB22F43D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ZM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B8711A-F4A5-4C28-BC8C-0EC6C6F4F75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4CF43B-2751-4F69-A90D-DD4DD838CF4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8AF04B4-9EA9-4F94-BECB-53B9FB995D7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63C839-EEC6-41BD-B308-F60543105DD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352120" y="1378800"/>
            <a:ext cx="5620320" cy="767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ZM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DB58412-6559-4E77-BA53-8F42E53B951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0F350C0-C80D-429C-9131-60FED9FE0D5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ZM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026C28-015C-4A2C-8297-9399C08C93A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675A4D-55A7-4E34-8C44-8F182E32578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58672A3-9DAE-467C-9073-E3D3588354F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A1EBC69-5A99-49A2-938E-C0421FD61ED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E354C80-C3F7-4C79-8096-256A358050B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ZM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352120" y="1378800"/>
            <a:ext cx="5620320" cy="767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ZM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6" descr="A close-up of a logo&#10;&#10;Description automatically generated"/>
          <p:cNvPicPr/>
          <p:nvPr/>
        </p:nvPicPr>
        <p:blipFill>
          <a:blip r:embed="rId3"/>
          <a:stretch/>
        </p:blipFill>
        <p:spPr>
          <a:xfrm>
            <a:off x="258480" y="6388200"/>
            <a:ext cx="1159200" cy="36468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rmAutofit fontScale="89000"/>
          </a:bodyPr>
          <a:p>
            <a:pPr>
              <a:lnSpc>
                <a:spcPct val="90000"/>
              </a:lnSpc>
              <a:buNone/>
            </a:pPr>
            <a:r>
              <a:rPr b="1" lang="en-GB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Click to edit Master title </a:t>
            </a:r>
            <a:r>
              <a:rPr b="1" lang="en-GB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style</a:t>
            </a:r>
            <a:endParaRPr b="0" lang="en-PT" sz="4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PT" sz="2800" spc="-1" strike="noStrike">
                <a:solidFill>
                  <a:srgbClr val="000000"/>
                </a:solidFill>
                <a:latin typeface="Open Sans"/>
              </a:rPr>
              <a:t>Click to edit the outline text format</a:t>
            </a: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Second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PT" sz="1800" spc="-1" strike="noStrike">
                <a:solidFill>
                  <a:srgbClr val="000000"/>
                </a:solidFill>
                <a:latin typeface="Open Sans"/>
              </a:rPr>
              <a:t>Third Outline Level</a:t>
            </a:r>
            <a:endParaRPr b="0" lang="en-PT" sz="1800" spc="-1" strike="noStrike">
              <a:solidFill>
                <a:srgbClr val="000000"/>
              </a:solidFill>
              <a:latin typeface="Open San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PT" sz="1800" spc="-1" strike="noStrike">
                <a:solidFill>
                  <a:srgbClr val="000000"/>
                </a:solidFill>
                <a:latin typeface="Open Sans"/>
              </a:rPr>
              <a:t>Fourth Outline Level</a:t>
            </a:r>
            <a:endParaRPr b="0" lang="en-PT" sz="1800" spc="-1" strike="noStrike">
              <a:solidFill>
                <a:srgbClr val="000000"/>
              </a:solidFill>
              <a:latin typeface="Open San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Fifth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Sixth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Seventh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6" descr="A close-up of a logo&#10;&#10;Description automatically generated"/>
          <p:cNvPicPr/>
          <p:nvPr/>
        </p:nvPicPr>
        <p:blipFill>
          <a:blip r:embed="rId3"/>
          <a:stretch/>
        </p:blipFill>
        <p:spPr>
          <a:xfrm>
            <a:off x="258480" y="6388200"/>
            <a:ext cx="1159200" cy="364680"/>
          </a:xfrm>
          <a:prstGeom prst="rect">
            <a:avLst/>
          </a:prstGeom>
          <a:ln w="0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dt" idx="1"/>
          </p:nvPr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&lt;date/time&gt;</a:t>
            </a:r>
            <a:endParaRPr b="0" lang="en-ZM" sz="1200" spc="-1" strike="noStrike">
              <a:latin typeface="Times New Roman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ftr" idx="2"/>
          </p:nvPr>
        </p:nvSpPr>
        <p:spPr>
          <a:xfrm>
            <a:off x="4655160" y="639900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ZM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ZM" sz="1400" spc="-1" strike="noStrike">
                <a:latin typeface="Times New Roman"/>
              </a:rPr>
              <a:t>&lt;footer&gt;</a:t>
            </a:r>
            <a:endParaRPr b="0" lang="en-ZM" sz="1400" spc="-1" strike="noStrike"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sldNum" idx="3"/>
          </p:nvPr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1CA46915-4BFE-4B20-9F5B-3861E4AD6DF8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PT" sz="1800" spc="-1" strike="noStrike">
                <a:solidFill>
                  <a:srgbClr val="000000"/>
                </a:solidFill>
                <a:latin typeface="Aptos"/>
              </a:rPr>
              <a:t>Click to edit the title text format</a:t>
            </a:r>
            <a:endParaRPr b="0" lang="en-PT" sz="1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PT" sz="2800" spc="-1" strike="noStrike">
                <a:solidFill>
                  <a:srgbClr val="000000"/>
                </a:solidFill>
                <a:latin typeface="Open Sans"/>
              </a:rPr>
              <a:t>Click to edit the outline text format</a:t>
            </a:r>
            <a:endParaRPr b="0" lang="en-PT" sz="2800" spc="-1" strike="noStrike">
              <a:solidFill>
                <a:srgbClr val="000000"/>
              </a:solidFill>
              <a:latin typeface="Open San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Second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PT" sz="1800" spc="-1" strike="noStrike">
                <a:solidFill>
                  <a:srgbClr val="000000"/>
                </a:solidFill>
                <a:latin typeface="Open Sans"/>
              </a:rPr>
              <a:t>Third Outline Level</a:t>
            </a:r>
            <a:endParaRPr b="0" lang="en-PT" sz="1800" spc="-1" strike="noStrike">
              <a:solidFill>
                <a:srgbClr val="000000"/>
              </a:solidFill>
              <a:latin typeface="Open San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PT" sz="1800" spc="-1" strike="noStrike">
                <a:solidFill>
                  <a:srgbClr val="000000"/>
                </a:solidFill>
                <a:latin typeface="Open Sans"/>
              </a:rPr>
              <a:t>Fourth Outline Level</a:t>
            </a:r>
            <a:endParaRPr b="0" lang="en-PT" sz="1800" spc="-1" strike="noStrike">
              <a:solidFill>
                <a:srgbClr val="000000"/>
              </a:solidFill>
              <a:latin typeface="Open San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Fifth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Sixth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PT" sz="2000" spc="-1" strike="noStrike">
                <a:solidFill>
                  <a:srgbClr val="000000"/>
                </a:solidFill>
                <a:latin typeface="Open Sans"/>
              </a:rPr>
              <a:t>Seventh Outline Level</a:t>
            </a:r>
            <a:endParaRPr b="0" lang="en-PT" sz="2000" spc="-1" strike="noStrike">
              <a:solidFill>
                <a:srgbClr val="000000"/>
              </a:solidFill>
              <a:latin typeface="Open Sans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40000" y="360000"/>
            <a:ext cx="10432440" cy="2674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  <a:buNone/>
            </a:pP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Hyperp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aramet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er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optimiz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ation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studies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of an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enviro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nment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al use-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case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with 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InterT</a:t>
            </a:r>
            <a:r>
              <a:rPr b="1" lang="en-PT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win</a:t>
            </a:r>
            <a:endParaRPr b="1" lang="en-PT" sz="4800" spc="-1" strike="noStrike">
              <a:solidFill>
                <a:srgbClr val="ffffff"/>
              </a:solidFill>
              <a:latin typeface="Open Sans SemiBold"/>
              <a:ea typeface="Open Sans SemiBold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5352120" y="34290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ZM" sz="2000" spc="-1" strike="noStrike">
                <a:solidFill>
                  <a:srgbClr val="ffffff"/>
                </a:solidFill>
                <a:latin typeface="Open Sans"/>
              </a:rPr>
              <a:t>Dorcas Mulaye</a:t>
            </a:r>
            <a:endParaRPr b="0" lang="en-ZM" sz="2000" spc="-1" strike="noStrike">
              <a:solidFill>
                <a:srgbClr val="ffffff"/>
              </a:solidFill>
              <a:latin typeface="Open Sans"/>
              <a:ea typeface="Open Sans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ZM" sz="2000" spc="-1" strike="noStrike">
                <a:solidFill>
                  <a:srgbClr val="ffffff"/>
                </a:solidFill>
                <a:latin typeface="Open Sans"/>
              </a:rPr>
              <a:t>Supervisor: Dr Ilaria </a:t>
            </a:r>
            <a:r>
              <a:rPr b="0" lang="en-ZM" sz="2000" spc="-1" strike="noStrike">
                <a:solidFill>
                  <a:srgbClr val="ffffff"/>
                </a:solidFill>
                <a:latin typeface="Open Sans"/>
              </a:rPr>
              <a:t>Luise</a:t>
            </a:r>
            <a:endParaRPr b="0" lang="en-ZM" sz="2000" spc="-1" strike="noStrike">
              <a:solidFill>
                <a:srgbClr val="ffffff"/>
              </a:solidFill>
              <a:latin typeface="Open Sans"/>
              <a:ea typeface="Open Sans"/>
            </a:endParaRPr>
          </a:p>
        </p:txBody>
      </p:sp>
      <p:pic>
        <p:nvPicPr>
          <p:cNvPr id="83" name="Picture 3" descr="A close-up of a logo&#10;&#10;Description automatically generated"/>
          <p:cNvPicPr/>
          <p:nvPr/>
        </p:nvPicPr>
        <p:blipFill>
          <a:blip r:embed="rId1"/>
          <a:stretch/>
        </p:blipFill>
        <p:spPr>
          <a:xfrm>
            <a:off x="765720" y="5511960"/>
            <a:ext cx="2457360" cy="77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352120" y="13788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1" lang="en-GB" sz="48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Thank you!</a:t>
            </a:r>
            <a:endParaRPr b="0" lang="en-PT" sz="4800" spc="-1" strike="noStrike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subTitle"/>
          </p:nvPr>
        </p:nvSpPr>
        <p:spPr>
          <a:xfrm>
            <a:off x="5352120" y="3429000"/>
            <a:ext cx="5620320" cy="1655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000" spc="-1" strike="noStrike">
                <a:solidFill>
                  <a:srgbClr val="ffffff"/>
                </a:solidFill>
                <a:latin typeface="Open Sans"/>
                <a:ea typeface="Open Sans"/>
              </a:rPr>
              <a:t>merci</a:t>
            </a:r>
            <a:endParaRPr b="0" lang="en-ZM" sz="2000" spc="-1" strike="noStrike">
              <a:latin typeface="Arial"/>
            </a:endParaRPr>
          </a:p>
        </p:txBody>
      </p:sp>
      <p:pic>
        <p:nvPicPr>
          <p:cNvPr id="167" name="Picture 3" descr="A close-up of a logo&#10;&#10;Description automatically generated"/>
          <p:cNvPicPr/>
          <p:nvPr/>
        </p:nvPicPr>
        <p:blipFill>
          <a:blip r:embed="rId1"/>
          <a:stretch/>
        </p:blipFill>
        <p:spPr>
          <a:xfrm>
            <a:off x="765720" y="5511960"/>
            <a:ext cx="2457360" cy="77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Date Placeholder 3"/>
          <p:cNvSpPr/>
          <p:nvPr/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12/08/2024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85" name="Slide Number Placeholder 5"/>
          <p:cNvSpPr/>
          <p:nvPr/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187E5570-70EB-4ADA-B98E-245EB7DAB73D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Arial"/>
            </a:endParaRPr>
          </a:p>
        </p:txBody>
      </p:sp>
      <p:sp>
        <p:nvSpPr>
          <p:cNvPr id="86" name="Date Placeholder 3"/>
          <p:cNvSpPr/>
          <p:nvPr/>
        </p:nvSpPr>
        <p:spPr>
          <a:xfrm>
            <a:off x="53409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outline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87" name="Rectangle 5"/>
          <p:cNvSpPr/>
          <p:nvPr/>
        </p:nvSpPr>
        <p:spPr>
          <a:xfrm>
            <a:off x="253800" y="239760"/>
            <a:ext cx="5326200" cy="75924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Table of Contents</a:t>
            </a:r>
            <a:endParaRPr b="0" lang="en-ZM" sz="3200" spc="-1" strike="noStrike">
              <a:latin typeface="Arial"/>
            </a:endParaRPr>
          </a:p>
        </p:txBody>
      </p:sp>
      <p:sp>
        <p:nvSpPr>
          <p:cNvPr id="88" name="TextBox 5"/>
          <p:cNvSpPr/>
          <p:nvPr/>
        </p:nvSpPr>
        <p:spPr>
          <a:xfrm>
            <a:off x="1459440" y="1332000"/>
            <a:ext cx="988560" cy="2988000"/>
          </a:xfrm>
          <a:prstGeom prst="rect">
            <a:avLst/>
          </a:prstGeom>
          <a:solidFill>
            <a:srgbClr val="21295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TextBox 8"/>
          <p:cNvSpPr/>
          <p:nvPr/>
        </p:nvSpPr>
        <p:spPr>
          <a:xfrm>
            <a:off x="1465920" y="1397160"/>
            <a:ext cx="93672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ctr">
              <a:lnSpc>
                <a:spcPts val="5125"/>
              </a:lnSpc>
              <a:buNone/>
            </a:pPr>
            <a:r>
              <a:rPr b="0" lang="en-US" sz="2800" spc="-1" strike="noStrike">
                <a:solidFill>
                  <a:srgbClr val="f2f2f2"/>
                </a:solidFill>
                <a:latin typeface="Open Sans Ultra-Bold"/>
              </a:rPr>
              <a:t>01</a:t>
            </a:r>
            <a:endParaRPr b="0" lang="en-ZM" sz="2800" spc="-1" strike="noStrike">
              <a:latin typeface="Arial"/>
            </a:endParaRPr>
          </a:p>
        </p:txBody>
      </p:sp>
      <p:sp>
        <p:nvSpPr>
          <p:cNvPr id="90" name="TextBox 9"/>
          <p:cNvSpPr/>
          <p:nvPr/>
        </p:nvSpPr>
        <p:spPr>
          <a:xfrm>
            <a:off x="1459440" y="2049840"/>
            <a:ext cx="93672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ctr">
              <a:lnSpc>
                <a:spcPts val="5125"/>
              </a:lnSpc>
              <a:buNone/>
            </a:pPr>
            <a:r>
              <a:rPr b="0" lang="en-US" sz="2800" spc="-1" strike="noStrike">
                <a:solidFill>
                  <a:srgbClr val="f2f2f2"/>
                </a:solidFill>
                <a:latin typeface="Open Sans Ultra-Bold"/>
              </a:rPr>
              <a:t>02</a:t>
            </a:r>
            <a:endParaRPr b="0" lang="en-ZM" sz="2800" spc="-1" strike="noStrike">
              <a:latin typeface="Arial"/>
            </a:endParaRPr>
          </a:p>
        </p:txBody>
      </p:sp>
      <p:sp>
        <p:nvSpPr>
          <p:cNvPr id="91" name="TextBox 10"/>
          <p:cNvSpPr/>
          <p:nvPr/>
        </p:nvSpPr>
        <p:spPr>
          <a:xfrm>
            <a:off x="1459440" y="2702880"/>
            <a:ext cx="93672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ctr">
              <a:lnSpc>
                <a:spcPts val="5125"/>
              </a:lnSpc>
              <a:buNone/>
            </a:pPr>
            <a:r>
              <a:rPr b="0" lang="en-US" sz="2800" spc="-1" strike="noStrike">
                <a:solidFill>
                  <a:srgbClr val="f2f2f2"/>
                </a:solidFill>
                <a:latin typeface="Open Sans Ultra-Bold"/>
              </a:rPr>
              <a:t>03</a:t>
            </a:r>
            <a:endParaRPr b="0" lang="en-ZM" sz="2800" spc="-1" strike="noStrike">
              <a:latin typeface="Arial"/>
            </a:endParaRPr>
          </a:p>
        </p:txBody>
      </p:sp>
      <p:sp>
        <p:nvSpPr>
          <p:cNvPr id="92" name="TextBox 11"/>
          <p:cNvSpPr/>
          <p:nvPr/>
        </p:nvSpPr>
        <p:spPr>
          <a:xfrm>
            <a:off x="1459440" y="3355560"/>
            <a:ext cx="936720" cy="65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algn="ctr">
              <a:lnSpc>
                <a:spcPts val="5125"/>
              </a:lnSpc>
              <a:buNone/>
            </a:pPr>
            <a:r>
              <a:rPr b="0" lang="en-US" sz="2800" spc="-1" strike="noStrike">
                <a:solidFill>
                  <a:srgbClr val="f2f2f2"/>
                </a:solidFill>
                <a:latin typeface="Open Sans Ultra-Bold"/>
              </a:rPr>
              <a:t>04</a:t>
            </a:r>
            <a:endParaRPr b="0" lang="en-ZM" sz="2800" spc="-1" strike="noStrike">
              <a:latin typeface="Arial"/>
            </a:endParaRPr>
          </a:p>
        </p:txBody>
      </p:sp>
      <p:sp>
        <p:nvSpPr>
          <p:cNvPr id="93" name="TextBox 15"/>
          <p:cNvSpPr/>
          <p:nvPr/>
        </p:nvSpPr>
        <p:spPr>
          <a:xfrm>
            <a:off x="2602440" y="1498320"/>
            <a:ext cx="5790240" cy="44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ts val="3484"/>
              </a:lnSpc>
              <a:buNone/>
            </a:pPr>
            <a:r>
              <a:rPr b="0" lang="en-US" sz="2530" spc="245" strike="noStrike">
                <a:solidFill>
                  <a:srgbClr val="21295b"/>
                </a:solidFill>
                <a:latin typeface="DM Sans"/>
              </a:rPr>
              <a:t>Introduction</a:t>
            </a:r>
            <a:endParaRPr b="0" lang="en-ZM" sz="2530" spc="-1" strike="noStrike">
              <a:latin typeface="Arial"/>
            </a:endParaRPr>
          </a:p>
        </p:txBody>
      </p:sp>
      <p:sp>
        <p:nvSpPr>
          <p:cNvPr id="94" name="TextBox 16"/>
          <p:cNvSpPr/>
          <p:nvPr/>
        </p:nvSpPr>
        <p:spPr>
          <a:xfrm>
            <a:off x="2602440" y="2192040"/>
            <a:ext cx="6076440" cy="44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ts val="3484"/>
              </a:lnSpc>
              <a:buNone/>
            </a:pPr>
            <a:r>
              <a:rPr b="0" lang="en-US" sz="2530" spc="245" strike="noStrike">
                <a:solidFill>
                  <a:srgbClr val="21295b"/>
                </a:solidFill>
                <a:latin typeface="DM Sans"/>
              </a:rPr>
              <a:t>Contribution</a:t>
            </a:r>
            <a:endParaRPr b="0" lang="en-ZM" sz="2530" spc="-1" strike="noStrike">
              <a:latin typeface="Arial"/>
            </a:endParaRPr>
          </a:p>
        </p:txBody>
      </p:sp>
      <p:sp>
        <p:nvSpPr>
          <p:cNvPr id="95" name="TextBox 17"/>
          <p:cNvSpPr/>
          <p:nvPr/>
        </p:nvSpPr>
        <p:spPr>
          <a:xfrm>
            <a:off x="2611080" y="2887200"/>
            <a:ext cx="5790240" cy="44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ts val="3484"/>
              </a:lnSpc>
              <a:buNone/>
              <a:tabLst>
                <a:tab algn="l" pos="0"/>
              </a:tabLst>
            </a:pPr>
            <a:r>
              <a:rPr b="0" lang="en-US" sz="2530" spc="245" strike="noStrike">
                <a:solidFill>
                  <a:srgbClr val="21295b"/>
                </a:solidFill>
                <a:latin typeface="DM Sans"/>
              </a:rPr>
              <a:t>Results</a:t>
            </a:r>
            <a:endParaRPr b="0" lang="en-ZM" sz="2530" spc="-1" strike="noStrike">
              <a:latin typeface="Arial"/>
            </a:endParaRPr>
          </a:p>
        </p:txBody>
      </p:sp>
      <p:sp>
        <p:nvSpPr>
          <p:cNvPr id="96" name="TextBox 19"/>
          <p:cNvSpPr/>
          <p:nvPr/>
        </p:nvSpPr>
        <p:spPr>
          <a:xfrm>
            <a:off x="2665800" y="3490560"/>
            <a:ext cx="6076440" cy="44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ts val="3484"/>
              </a:lnSpc>
              <a:buNone/>
              <a:tabLst>
                <a:tab algn="l" pos="0"/>
              </a:tabLst>
            </a:pPr>
            <a:r>
              <a:rPr b="0" lang="en-US" sz="2530" spc="245" strike="noStrike">
                <a:solidFill>
                  <a:srgbClr val="21295b"/>
                </a:solidFill>
                <a:latin typeface="DM Sans"/>
              </a:rPr>
              <a:t>Project Scope Emphasis</a:t>
            </a:r>
            <a:endParaRPr b="0" lang="en-ZM" sz="2530" spc="-1" strike="noStrike">
              <a:latin typeface="Arial"/>
            </a:endParaRPr>
          </a:p>
        </p:txBody>
      </p:sp>
      <p:sp>
        <p:nvSpPr>
          <p:cNvPr id="97" name="TextBox 19"/>
          <p:cNvSpPr/>
          <p:nvPr/>
        </p:nvSpPr>
        <p:spPr>
          <a:xfrm>
            <a:off x="1620000" y="3420000"/>
            <a:ext cx="637560" cy="442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>
              <a:lnSpc>
                <a:spcPts val="3484"/>
              </a:lnSpc>
              <a:buNone/>
              <a:tabLst>
                <a:tab algn="l" pos="0"/>
              </a:tabLst>
            </a:pPr>
            <a:r>
              <a:rPr b="0" lang="en-US" sz="2530" spc="245" strike="noStrike">
                <a:solidFill>
                  <a:srgbClr val="21295b"/>
                </a:solidFill>
                <a:latin typeface="DM Sans"/>
              </a:rPr>
              <a:t>XXXXXXX</a:t>
            </a:r>
            <a:endParaRPr b="0" lang="en-ZM" sz="253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Date Placeholder 3"/>
          <p:cNvSpPr/>
          <p:nvPr/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12/08/2024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99" name="Slide Number Placeholder 5"/>
          <p:cNvSpPr/>
          <p:nvPr/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1A5253C5-4521-4CAA-8C09-47F700494C2F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Arial"/>
            </a:endParaRPr>
          </a:p>
        </p:txBody>
      </p:sp>
      <p:sp>
        <p:nvSpPr>
          <p:cNvPr id="100" name="Date Placeholder 3"/>
          <p:cNvSpPr/>
          <p:nvPr/>
        </p:nvSpPr>
        <p:spPr>
          <a:xfrm>
            <a:off x="53409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Intertwin Project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01" name="Rectangle 5"/>
          <p:cNvSpPr/>
          <p:nvPr/>
        </p:nvSpPr>
        <p:spPr>
          <a:xfrm>
            <a:off x="1803960" y="1855800"/>
            <a:ext cx="4856040" cy="66420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InterTwin Project</a:t>
            </a:r>
            <a:endParaRPr b="0" lang="en-ZM" sz="3200" spc="-1" strike="noStrike">
              <a:latin typeface="Arial"/>
            </a:endParaRPr>
          </a:p>
        </p:txBody>
      </p:sp>
      <p:sp>
        <p:nvSpPr>
          <p:cNvPr id="102" name="TextBox 8"/>
          <p:cNvSpPr/>
          <p:nvPr/>
        </p:nvSpPr>
        <p:spPr>
          <a:xfrm>
            <a:off x="720000" y="2792880"/>
            <a:ext cx="9224640" cy="260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15000"/>
              </a:lnSpc>
              <a:buNone/>
            </a:pPr>
            <a:r>
              <a:rPr b="1" lang="pt-PT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-Co-designing and prototyping an interdisciplinary Digital Twin Engine.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15000"/>
              </a:lnSpc>
              <a:buNone/>
            </a:pPr>
            <a:endParaRPr b="0" lang="en-ZM" sz="1600" spc="-1" strike="noStrike">
              <a:latin typeface="Arial"/>
            </a:endParaRPr>
          </a:p>
          <a:p>
            <a:pPr>
              <a:lnSpc>
                <a:spcPct val="115000"/>
              </a:lnSpc>
              <a:buNone/>
            </a:pPr>
            <a:r>
              <a:rPr b="1" lang="pt-PT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-Aims to provide a versatile platform that can be used for various scientific applications, such as climate modeling and particle physics simulations. 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15000"/>
              </a:lnSpc>
              <a:buNone/>
            </a:pPr>
            <a:endParaRPr b="0" lang="en-ZM" sz="1600" spc="-1" strike="noStrike">
              <a:latin typeface="Arial"/>
            </a:endParaRPr>
          </a:p>
          <a:p>
            <a:pPr>
              <a:lnSpc>
                <a:spcPct val="115000"/>
              </a:lnSpc>
              <a:buNone/>
            </a:pPr>
            <a:r>
              <a:rPr b="1" lang="pt-PT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-Crucial in handling data-intensive and computationally demanding tasks, making it a key tool for researchers dealing with large-scale simulations and predictions.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15000"/>
              </a:lnSpc>
              <a:buNone/>
            </a:pPr>
            <a:endParaRPr b="0" lang="en-ZM" sz="1600" spc="-1" strike="noStrike">
              <a:latin typeface="Arial"/>
            </a:endParaRPr>
          </a:p>
        </p:txBody>
      </p:sp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9360000" y="161640"/>
            <a:ext cx="2404080" cy="2538360"/>
          </a:xfrm>
          <a:prstGeom prst="rect">
            <a:avLst/>
          </a:prstGeom>
          <a:ln w="0">
            <a:noFill/>
          </a:ln>
        </p:spPr>
      </p:pic>
      <p:sp>
        <p:nvSpPr>
          <p:cNvPr id="104" name=""/>
          <p:cNvSpPr/>
          <p:nvPr/>
        </p:nvSpPr>
        <p:spPr>
          <a:xfrm>
            <a:off x="1440000" y="720000"/>
            <a:ext cx="7020000" cy="90000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1" lang="en-ZM" sz="1800" spc="-1" strike="noStrike">
                <a:latin typeface="Arial"/>
              </a:rPr>
              <a:t>Digital Twin</a:t>
            </a:r>
            <a:r>
              <a:rPr b="0" lang="en-ZM" sz="1800" spc="-1" strike="noStrike">
                <a:latin typeface="Arial"/>
              </a:rPr>
              <a:t>: Virtual representation of a physical system</a:t>
            </a:r>
            <a:endParaRPr b="0" lang="en-ZM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Date Placeholder 3"/>
          <p:cNvSpPr/>
          <p:nvPr/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12/08/2024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06" name="Slide Number Placeholder 5"/>
          <p:cNvSpPr/>
          <p:nvPr/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48FADB5C-910C-4375-970B-F3E55D0A4E60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Arial"/>
            </a:endParaRPr>
          </a:p>
        </p:txBody>
      </p:sp>
      <p:sp>
        <p:nvSpPr>
          <p:cNvPr id="107" name="Date Placeholder 3"/>
          <p:cNvSpPr/>
          <p:nvPr/>
        </p:nvSpPr>
        <p:spPr>
          <a:xfrm>
            <a:off x="53409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Environmental Use Case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08" name="Rectangle 5"/>
          <p:cNvSpPr/>
          <p:nvPr/>
        </p:nvSpPr>
        <p:spPr>
          <a:xfrm>
            <a:off x="253800" y="239760"/>
            <a:ext cx="2626200" cy="75924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Use Case </a:t>
            </a:r>
            <a:endParaRPr b="0" lang="en-ZM" sz="3200" spc="-1" strike="noStrike">
              <a:latin typeface="Arial"/>
            </a:endParaRPr>
          </a:p>
        </p:txBody>
      </p:sp>
      <p:sp>
        <p:nvSpPr>
          <p:cNvPr id="109" name="Straight Connector 7"/>
          <p:cNvSpPr/>
          <p:nvPr/>
        </p:nvSpPr>
        <p:spPr>
          <a:xfrm>
            <a:off x="731160" y="901080"/>
            <a:ext cx="360" cy="3866760"/>
          </a:xfrm>
          <a:prstGeom prst="line">
            <a:avLst/>
          </a:prstGeom>
          <a:ln cap="rnd" w="38100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Straight Connector 9"/>
          <p:cNvSpPr/>
          <p:nvPr/>
        </p:nvSpPr>
        <p:spPr>
          <a:xfrm flipH="1">
            <a:off x="731160" y="1584000"/>
            <a:ext cx="448920" cy="360"/>
          </a:xfrm>
          <a:prstGeom prst="line">
            <a:avLst/>
          </a:prstGeom>
          <a:ln cap="rnd" w="38100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Rounded Rectangle 14"/>
          <p:cNvSpPr/>
          <p:nvPr/>
        </p:nvSpPr>
        <p:spPr>
          <a:xfrm>
            <a:off x="1227240" y="4500000"/>
            <a:ext cx="7592760" cy="54396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22295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800" spc="-1" strike="noStrike">
                <a:solidFill>
                  <a:srgbClr val="22295b"/>
                </a:solidFill>
                <a:latin typeface="Open Sans"/>
                <a:ea typeface="Open Sans"/>
              </a:rPr>
              <a:t>interTwin Use Case A Digital Twin for Drought Early Warning in the Alps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12" name="Straight Connector 15"/>
          <p:cNvSpPr/>
          <p:nvPr/>
        </p:nvSpPr>
        <p:spPr>
          <a:xfrm flipH="1">
            <a:off x="746640" y="4767120"/>
            <a:ext cx="448920" cy="360"/>
          </a:xfrm>
          <a:prstGeom prst="line">
            <a:avLst/>
          </a:prstGeom>
          <a:ln cap="rnd" w="38100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Rounded Rectangle 16"/>
          <p:cNvSpPr/>
          <p:nvPr/>
        </p:nvSpPr>
        <p:spPr>
          <a:xfrm>
            <a:off x="1860120" y="5215320"/>
            <a:ext cx="3719880" cy="724680"/>
          </a:xfrm>
          <a:prstGeom prst="roundRect">
            <a:avLst>
              <a:gd name="adj" fmla="val 16667"/>
            </a:avLst>
          </a:prstGeom>
          <a:solidFill>
            <a:srgbClr val="22295b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400" spc="-1" strike="noStrike">
                <a:solidFill>
                  <a:srgbClr val="ffffff"/>
                </a:solidFill>
                <a:latin typeface="Open Sans"/>
                <a:ea typeface="Open Sans"/>
              </a:rPr>
              <a:t>EURAC Trento in the context of InterTwin </a:t>
            </a:r>
            <a:endParaRPr b="0" lang="en-ZM" sz="1400" spc="-1" strike="noStrike">
              <a:latin typeface="Arial"/>
            </a:endParaRPr>
          </a:p>
        </p:txBody>
      </p:sp>
      <p:sp>
        <p:nvSpPr>
          <p:cNvPr id="114" name="Straight Connector 17"/>
          <p:cNvSpPr/>
          <p:nvPr/>
        </p:nvSpPr>
        <p:spPr>
          <a:xfrm flipV="1">
            <a:off x="1615320" y="5073480"/>
            <a:ext cx="360" cy="365040"/>
          </a:xfrm>
          <a:prstGeom prst="line">
            <a:avLst/>
          </a:prstGeom>
          <a:ln cap="rnd" w="38100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Straight Connector 18"/>
          <p:cNvSpPr/>
          <p:nvPr/>
        </p:nvSpPr>
        <p:spPr>
          <a:xfrm flipH="1">
            <a:off x="1622520" y="5438520"/>
            <a:ext cx="237240" cy="360"/>
          </a:xfrm>
          <a:prstGeom prst="line">
            <a:avLst/>
          </a:prstGeom>
          <a:ln cap="rnd" w="38100">
            <a:solidFill>
              <a:srgbClr val="2229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1065960" y="1015920"/>
            <a:ext cx="5972760" cy="3362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Date Placeholder 3"/>
          <p:cNvSpPr/>
          <p:nvPr/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12/08/2024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18" name="Slide Number Placeholder 5"/>
          <p:cNvSpPr/>
          <p:nvPr/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2AFEBE95-9EFF-4C0F-A79B-D8D3C20825A6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Arial"/>
            </a:endParaRPr>
          </a:p>
        </p:txBody>
      </p:sp>
      <p:sp>
        <p:nvSpPr>
          <p:cNvPr id="119" name="Date Placeholder 3"/>
          <p:cNvSpPr/>
          <p:nvPr/>
        </p:nvSpPr>
        <p:spPr>
          <a:xfrm>
            <a:off x="53409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Optimization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20" name="Rectangle 5"/>
          <p:cNvSpPr/>
          <p:nvPr/>
        </p:nvSpPr>
        <p:spPr>
          <a:xfrm>
            <a:off x="3420000" y="140760"/>
            <a:ext cx="4786200" cy="93924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Hyperparameter optimization</a:t>
            </a:r>
            <a:endParaRPr b="0" lang="en-ZM" sz="3200" spc="-1" strike="noStrike">
              <a:latin typeface="Arial"/>
            </a:endParaRPr>
          </a:p>
        </p:txBody>
      </p:sp>
      <p:grpSp>
        <p:nvGrpSpPr>
          <p:cNvPr id="121" name="Group 4"/>
          <p:cNvGrpSpPr/>
          <p:nvPr/>
        </p:nvGrpSpPr>
        <p:grpSpPr>
          <a:xfrm>
            <a:off x="720000" y="1260000"/>
            <a:ext cx="9900000" cy="1929960"/>
            <a:chOff x="720000" y="1260000"/>
            <a:chExt cx="9900000" cy="1929960"/>
          </a:xfrm>
        </p:grpSpPr>
        <p:grpSp>
          <p:nvGrpSpPr>
            <p:cNvPr id="122" name="Group 8"/>
            <p:cNvGrpSpPr/>
            <p:nvPr/>
          </p:nvGrpSpPr>
          <p:grpSpPr>
            <a:xfrm>
              <a:off x="720000" y="1260000"/>
              <a:ext cx="9887400" cy="1630800"/>
              <a:chOff x="720000" y="1260000"/>
              <a:chExt cx="9887400" cy="1630800"/>
            </a:xfrm>
          </p:grpSpPr>
          <p:sp>
            <p:nvSpPr>
              <p:cNvPr id="123" name="Rectangle 19"/>
              <p:cNvSpPr/>
              <p:nvPr/>
            </p:nvSpPr>
            <p:spPr>
              <a:xfrm>
                <a:off x="726480" y="1260000"/>
                <a:ext cx="1008000" cy="521640"/>
              </a:xfrm>
              <a:prstGeom prst="rect">
                <a:avLst/>
              </a:prstGeom>
              <a:noFill/>
              <a:ln cap="rnd" w="38100">
                <a:solidFill>
                  <a:srgbClr val="21295b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GB" sz="1800" spc="-1" strike="noStrike">
                    <a:solidFill>
                      <a:srgbClr val="21295b"/>
                    </a:solidFill>
                    <a:latin typeface="Open Sans SemiBold"/>
                    <a:ea typeface="Open Sans SemiBold"/>
                  </a:rPr>
                  <a:t>Title</a:t>
                </a:r>
                <a:endParaRPr b="0" lang="en-ZM" sz="1800" spc="-1" strike="noStrike">
                  <a:latin typeface="Arial"/>
                </a:endParaRPr>
              </a:p>
            </p:txBody>
          </p:sp>
          <p:sp>
            <p:nvSpPr>
              <p:cNvPr id="124" name="TextBox 21"/>
              <p:cNvSpPr/>
              <p:nvPr/>
            </p:nvSpPr>
            <p:spPr>
              <a:xfrm>
                <a:off x="1382040" y="2051280"/>
                <a:ext cx="9225360" cy="302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just">
                  <a:lnSpc>
                    <a:spcPct val="100000"/>
                  </a:lnSpc>
                  <a:buNone/>
                </a:pPr>
                <a:r>
                  <a:rPr b="0" lang="en-US" sz="1400" spc="-1" strike="noStrike">
                    <a:solidFill>
                      <a:srgbClr val="21295b"/>
                    </a:solidFill>
                    <a:latin typeface="Open Sans"/>
                    <a:ea typeface="Open Sans"/>
                  </a:rPr>
                  <a:t>Involves fine-tuning the parameters of a model to achieve the best performance</a:t>
                </a:r>
                <a:endParaRPr b="0" lang="en-ZM" sz="1400" spc="-1" strike="noStrike">
                  <a:latin typeface="Arial"/>
                </a:endParaRPr>
              </a:p>
            </p:txBody>
          </p:sp>
          <p:sp>
            <p:nvSpPr>
              <p:cNvPr id="125" name="Straight Connector 22"/>
              <p:cNvSpPr/>
              <p:nvPr/>
            </p:nvSpPr>
            <p:spPr>
              <a:xfrm flipH="1">
                <a:off x="928080" y="1781640"/>
                <a:ext cx="12240" cy="1031400"/>
              </a:xfrm>
              <a:prstGeom prst="line">
                <a:avLst/>
              </a:prstGeom>
              <a:ln cap="rnd" w="38100">
                <a:solidFill>
                  <a:srgbClr val="21295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/>
            </p:style>
          </p:sp>
          <p:sp>
            <p:nvSpPr>
              <p:cNvPr id="126" name="Straight Connector 23"/>
              <p:cNvSpPr/>
              <p:nvPr/>
            </p:nvSpPr>
            <p:spPr>
              <a:xfrm flipH="1">
                <a:off x="935280" y="2212200"/>
                <a:ext cx="311400" cy="360"/>
              </a:xfrm>
              <a:prstGeom prst="line">
                <a:avLst/>
              </a:prstGeom>
              <a:ln cap="rnd" w="38100">
                <a:solidFill>
                  <a:srgbClr val="21295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/>
            </p:style>
          </p:sp>
          <p:sp>
            <p:nvSpPr>
              <p:cNvPr id="127" name="Oval 24"/>
              <p:cNvSpPr/>
              <p:nvPr/>
            </p:nvSpPr>
            <p:spPr>
              <a:xfrm>
                <a:off x="1248120" y="2139480"/>
                <a:ext cx="117720" cy="144720"/>
              </a:xfrm>
              <a:prstGeom prst="ellipse">
                <a:avLst/>
              </a:prstGeom>
              <a:noFill/>
              <a:ln w="38100">
                <a:solidFill>
                  <a:srgbClr val="21295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28" name="Straight Connector 25"/>
              <p:cNvSpPr/>
              <p:nvPr/>
            </p:nvSpPr>
            <p:spPr>
              <a:xfrm flipH="1">
                <a:off x="927720" y="2818800"/>
                <a:ext cx="311400" cy="360"/>
              </a:xfrm>
              <a:prstGeom prst="line">
                <a:avLst/>
              </a:prstGeom>
              <a:ln cap="rnd" w="38100">
                <a:solidFill>
                  <a:srgbClr val="21295b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/>
            </p:style>
          </p:sp>
          <p:sp>
            <p:nvSpPr>
              <p:cNvPr id="129" name="Oval 26"/>
              <p:cNvSpPr/>
              <p:nvPr/>
            </p:nvSpPr>
            <p:spPr>
              <a:xfrm>
                <a:off x="1240560" y="2745360"/>
                <a:ext cx="118440" cy="145440"/>
              </a:xfrm>
              <a:prstGeom prst="ellipse">
                <a:avLst/>
              </a:prstGeom>
              <a:noFill/>
              <a:ln w="38100">
                <a:solidFill>
                  <a:srgbClr val="21295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130" name="TextBox 29"/>
            <p:cNvSpPr/>
            <p:nvPr/>
          </p:nvSpPr>
          <p:spPr>
            <a:xfrm>
              <a:off x="1395000" y="2674080"/>
              <a:ext cx="9225000" cy="515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just">
                <a:lnSpc>
                  <a:spcPct val="100000"/>
                </a:lnSpc>
                <a:buNone/>
              </a:pPr>
              <a:r>
                <a:rPr b="0" lang="en-US" sz="1400" spc="-1" strike="noStrike">
                  <a:solidFill>
                    <a:srgbClr val="21295b"/>
                  </a:solidFill>
                  <a:latin typeface="Open Sans"/>
                  <a:ea typeface="Open Sans"/>
                </a:rPr>
                <a:t>can lead to more accurate and reliable models, </a:t>
              </a:r>
              <a:endParaRPr b="0" lang="en-ZM" sz="1400" spc="-1" strike="noStrike">
                <a:latin typeface="Arial"/>
              </a:endParaRPr>
            </a:p>
            <a:p>
              <a:pPr algn="just">
                <a:lnSpc>
                  <a:spcPct val="100000"/>
                </a:lnSpc>
                <a:buNone/>
              </a:pPr>
              <a:r>
                <a:rPr b="0" lang="en-US" sz="1400" spc="-1" strike="noStrike">
                  <a:solidFill>
                    <a:srgbClr val="21295b"/>
                  </a:solidFill>
                  <a:latin typeface="Open Sans"/>
                  <a:ea typeface="Open Sans"/>
                </a:rPr>
                <a:t>which are essential for making </a:t>
              </a:r>
              <a:r>
                <a:rPr b="0" lang="en-US" sz="1400" spc="-1" strike="noStrike">
                  <a:solidFill>
                    <a:srgbClr val="21295b"/>
                  </a:solidFill>
                  <a:latin typeface="Open Sans"/>
                  <a:ea typeface="Open Sans"/>
                </a:rPr>
                <a:t>informed decisions.</a:t>
              </a:r>
              <a:endParaRPr b="0" lang="en-ZM" sz="1400" spc="-1" strike="noStrike">
                <a:latin typeface="Arial"/>
              </a:endParaRPr>
            </a:p>
          </p:txBody>
        </p:sp>
      </p:grpSp>
      <p:pic>
        <p:nvPicPr>
          <p:cNvPr id="131" name="" descr=""/>
          <p:cNvPicPr/>
          <p:nvPr/>
        </p:nvPicPr>
        <p:blipFill>
          <a:blip r:embed="rId1"/>
          <a:stretch/>
        </p:blipFill>
        <p:spPr>
          <a:xfrm>
            <a:off x="470160" y="360000"/>
            <a:ext cx="1639440" cy="1459440"/>
          </a:xfrm>
          <a:prstGeom prst="rect">
            <a:avLst/>
          </a:prstGeom>
          <a:ln w="0">
            <a:noFill/>
          </a:ln>
        </p:spPr>
      </p:pic>
      <p:pic>
        <p:nvPicPr>
          <p:cNvPr id="132" name="" descr=""/>
          <p:cNvPicPr/>
          <p:nvPr/>
        </p:nvPicPr>
        <p:blipFill>
          <a:blip r:embed="rId2"/>
          <a:stretch/>
        </p:blipFill>
        <p:spPr>
          <a:xfrm>
            <a:off x="6120000" y="2520000"/>
            <a:ext cx="5760000" cy="342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Date Placeholder 1"/>
          <p:cNvSpPr/>
          <p:nvPr/>
        </p:nvSpPr>
        <p:spPr>
          <a:xfrm>
            <a:off x="14547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12/08/2024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34" name="Slide Number Placeholder 1"/>
          <p:cNvSpPr/>
          <p:nvPr/>
        </p:nvSpPr>
        <p:spPr>
          <a:xfrm>
            <a:off x="92271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7E6AB8A8-780E-4121-B0B1-31478F5CE9AD}" type="slidenum"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&lt;number&gt;</a:t>
            </a:fld>
            <a:endParaRPr b="0" lang="en-ZM" sz="1200" spc="-1" strike="noStrike">
              <a:latin typeface="Arial"/>
            </a:endParaRPr>
          </a:p>
        </p:txBody>
      </p:sp>
      <p:sp>
        <p:nvSpPr>
          <p:cNvPr id="135" name="Date Placeholder 2"/>
          <p:cNvSpPr/>
          <p:nvPr/>
        </p:nvSpPr>
        <p:spPr>
          <a:xfrm>
            <a:off x="5340960" y="6399000"/>
            <a:ext cx="274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ffffff"/>
                </a:solidFill>
                <a:latin typeface="Open Sans Light"/>
                <a:ea typeface="Open Sans Light"/>
              </a:rPr>
              <a:t>Results</a:t>
            </a:r>
            <a:endParaRPr b="0" lang="en-ZM" sz="1200" spc="-1" strike="noStrike">
              <a:latin typeface="Arial"/>
            </a:endParaRPr>
          </a:p>
        </p:txBody>
      </p:sp>
      <p:sp>
        <p:nvSpPr>
          <p:cNvPr id="136" name="Rectangle 1"/>
          <p:cNvSpPr/>
          <p:nvPr/>
        </p:nvSpPr>
        <p:spPr>
          <a:xfrm>
            <a:off x="360000" y="180000"/>
            <a:ext cx="2160000" cy="75924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Results</a:t>
            </a:r>
            <a:endParaRPr b="0" lang="en-ZM" sz="3200" spc="-1" strike="noStrike">
              <a:latin typeface="Arial"/>
            </a:endParaRPr>
          </a:p>
        </p:txBody>
      </p:sp>
      <p:sp>
        <p:nvSpPr>
          <p:cNvPr id="137" name="Rounded Rectangle 1"/>
          <p:cNvSpPr/>
          <p:nvPr/>
        </p:nvSpPr>
        <p:spPr>
          <a:xfrm>
            <a:off x="1785240" y="1470960"/>
            <a:ext cx="9734760" cy="3929040"/>
          </a:xfrm>
          <a:prstGeom prst="roundRect">
            <a:avLst>
              <a:gd name="adj" fmla="val 16667"/>
            </a:avLst>
          </a:prstGeom>
          <a:noFill/>
          <a:ln cap="rnd" w="34925">
            <a:solidFill>
              <a:srgbClr val="22295b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Rounded Rectangle 2"/>
          <p:cNvSpPr/>
          <p:nvPr/>
        </p:nvSpPr>
        <p:spPr>
          <a:xfrm>
            <a:off x="253800" y="2085120"/>
            <a:ext cx="2871000" cy="774000"/>
          </a:xfrm>
          <a:prstGeom prst="roundRect">
            <a:avLst>
              <a:gd name="adj" fmla="val 16667"/>
            </a:avLst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ffffff"/>
                </a:solidFill>
                <a:latin typeface="Open Sans"/>
                <a:ea typeface="Open Sans"/>
              </a:rPr>
              <a:t>Time Allocation</a:t>
            </a:r>
            <a:endParaRPr b="0" lang="en-ZM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ZM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ffffff"/>
                </a:solidFill>
                <a:latin typeface="Open Sans"/>
                <a:ea typeface="Open Sans"/>
              </a:rPr>
              <a:t>epoch=50</a:t>
            </a:r>
            <a:endParaRPr b="0" lang="en-ZM" sz="1600" spc="-1" strike="noStrike">
              <a:latin typeface="Arial"/>
            </a:endParaRPr>
          </a:p>
        </p:txBody>
      </p:sp>
      <p:sp>
        <p:nvSpPr>
          <p:cNvPr id="139" name="TextBox 1"/>
          <p:cNvSpPr/>
          <p:nvPr/>
        </p:nvSpPr>
        <p:spPr>
          <a:xfrm>
            <a:off x="3420000" y="1736640"/>
            <a:ext cx="720000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Lr=1e-4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BS=64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BS=256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8:12min/ep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4:02min/ep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ZM" sz="1600" spc="-1" strike="noStrike">
              <a:latin typeface="Arial"/>
            </a:endParaRPr>
          </a:p>
        </p:txBody>
      </p:sp>
      <p:sp>
        <p:nvSpPr>
          <p:cNvPr id="140" name="TextBox 2"/>
          <p:cNvSpPr/>
          <p:nvPr/>
        </p:nvSpPr>
        <p:spPr>
          <a:xfrm>
            <a:off x="3420000" y="2639160"/>
            <a:ext cx="5580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Lr=1e-3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BS=64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BS=256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4:24min/ep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2:08min/ep</a:t>
            </a:r>
            <a:endParaRPr b="0" lang="en-ZM" sz="1600" spc="-1" strike="noStrike">
              <a:latin typeface="Arial"/>
            </a:endParaRPr>
          </a:p>
        </p:txBody>
      </p:sp>
      <p:sp>
        <p:nvSpPr>
          <p:cNvPr id="141" name="TextBox 4"/>
          <p:cNvSpPr/>
          <p:nvPr/>
        </p:nvSpPr>
        <p:spPr>
          <a:xfrm>
            <a:off x="3420000" y="3780000"/>
            <a:ext cx="5400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Lr=1e-2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BS=64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BS=256</a:t>
            </a:r>
            <a:endParaRPr b="0" lang="en-ZM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18:53min/ep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	</a:t>
            </a:r>
            <a:r>
              <a:rPr b="1" lang="en-GB" sz="1600" spc="-1" strike="noStrike">
                <a:solidFill>
                  <a:srgbClr val="22295b"/>
                </a:solidFill>
                <a:latin typeface="Open Sans"/>
                <a:ea typeface="Open Sans"/>
              </a:rPr>
              <a:t>2:81min/ep</a:t>
            </a:r>
            <a:endParaRPr b="0" lang="en-ZM" sz="1600" spc="-1" strike="noStrike"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2880000" y="540000"/>
            <a:ext cx="7920000" cy="54000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Baseline - Reference point for comparison sake with intertwin integration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9360000" y="2160000"/>
            <a:ext cx="2160000" cy="3240000"/>
          </a:xfrm>
          <a:prstGeom prst="rect">
            <a:avLst/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Grid search for the lr and batch size and timed the rate at which each epoch was completed</a:t>
            </a:r>
            <a:endParaRPr b="0" lang="en-ZM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468360" y="545400"/>
            <a:ext cx="10871640" cy="5394600"/>
          </a:xfrm>
          <a:prstGeom prst="rect">
            <a:avLst/>
          </a:prstGeom>
          <a:ln w="0">
            <a:noFill/>
          </a:ln>
        </p:spPr>
      </p:pic>
      <p:sp>
        <p:nvSpPr>
          <p:cNvPr id="145" name=""/>
          <p:cNvSpPr/>
          <p:nvPr/>
        </p:nvSpPr>
        <p:spPr>
          <a:xfrm>
            <a:off x="8640000" y="4500000"/>
            <a:ext cx="2880000" cy="1260000"/>
          </a:xfrm>
          <a:prstGeom prst="rect">
            <a:avLst/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Best Performance:</a:t>
            </a: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0" lang="en-ZM" sz="1800" spc="-1" strike="noStrike">
                <a:latin typeface="Arial"/>
              </a:rPr>
              <a:t>-lr=0.0001, BS=64</a:t>
            </a: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0" lang="en-ZM" sz="1800" spc="-1" strike="noStrike">
                <a:latin typeface="Arial"/>
              </a:rPr>
              <a:t>-lr=0.0001, BS=256</a:t>
            </a: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0" lang="en-ZM" sz="1800" spc="-1" strike="noStrike">
                <a:latin typeface="Arial"/>
              </a:rPr>
              <a:t>-lr=0.001, BS=256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8640000" y="3420000"/>
            <a:ext cx="3060000" cy="900000"/>
          </a:xfrm>
          <a:prstGeom prst="rect">
            <a:avLst/>
          </a:prstGeom>
          <a:solidFill>
            <a:srgbClr val="5eb91e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lr:learning rate</a:t>
            </a: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0" lang="en-ZM" sz="1800" spc="-1" strike="noStrike">
                <a:latin typeface="Arial"/>
              </a:rPr>
              <a:t>BS: Batch size</a:t>
            </a:r>
            <a:endParaRPr b="0" lang="en-ZM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" descr=""/>
          <p:cNvPicPr/>
          <p:nvPr/>
        </p:nvPicPr>
        <p:blipFill>
          <a:blip r:embed="rId1"/>
          <a:stretch/>
        </p:blipFill>
        <p:spPr>
          <a:xfrm>
            <a:off x="40680" y="0"/>
            <a:ext cx="12191760" cy="6300000"/>
          </a:xfrm>
          <a:prstGeom prst="rect">
            <a:avLst/>
          </a:prstGeom>
          <a:ln w="0">
            <a:noFill/>
          </a:ln>
        </p:spPr>
      </p:pic>
      <p:sp>
        <p:nvSpPr>
          <p:cNvPr id="148" name=""/>
          <p:cNvSpPr/>
          <p:nvPr/>
        </p:nvSpPr>
        <p:spPr>
          <a:xfrm>
            <a:off x="6300000" y="360000"/>
            <a:ext cx="5760000" cy="540000"/>
          </a:xfrm>
          <a:prstGeom prst="rect">
            <a:avLst/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Plotting tool to visualize a more detailed outlook of the the relationships among parameters used in the model </a:t>
            </a:r>
            <a:endParaRPr b="0" lang="en-ZM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"/>
          <p:cNvSpPr/>
          <p:nvPr/>
        </p:nvSpPr>
        <p:spPr>
          <a:xfrm>
            <a:off x="2477880" y="1107720"/>
            <a:ext cx="9540000" cy="4680000"/>
          </a:xfrm>
          <a:prstGeom prst="rect">
            <a:avLst/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1" lang="en-ZM" sz="1800" spc="-1" strike="noStrike">
                <a:latin typeface="Arial"/>
              </a:rPr>
              <a:t>Take note of the </a:t>
            </a:r>
            <a:r>
              <a:rPr b="1" lang="en-ZM" sz="1800" spc="-1" strike="noStrike">
                <a:latin typeface="Arial"/>
              </a:rPr>
              <a:t>differences in model </a:t>
            </a:r>
            <a:r>
              <a:rPr b="1" lang="en-ZM" sz="1800" spc="-1" strike="noStrike">
                <a:latin typeface="Arial"/>
              </a:rPr>
              <a:t>perfomance for the </a:t>
            </a:r>
            <a:r>
              <a:rPr b="1" lang="en-ZM" sz="1800" spc="-1" strike="noStrike">
                <a:latin typeface="Arial"/>
              </a:rPr>
              <a:t>baseline model and </a:t>
            </a:r>
            <a:r>
              <a:rPr b="1" lang="en-ZM" sz="1800" spc="-1" strike="noStrike">
                <a:latin typeface="Arial"/>
              </a:rPr>
              <a:t>when intertwin is </a:t>
            </a:r>
            <a:r>
              <a:rPr b="1" lang="en-ZM" sz="1800" spc="-1" strike="noStrike">
                <a:latin typeface="Arial"/>
              </a:rPr>
              <a:t>incorporated.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50" name="Rectangle 2"/>
          <p:cNvSpPr/>
          <p:nvPr/>
        </p:nvSpPr>
        <p:spPr>
          <a:xfrm>
            <a:off x="253800" y="239760"/>
            <a:ext cx="2986200" cy="759240"/>
          </a:xfrm>
          <a:prstGeom prst="rect">
            <a:avLst/>
          </a:prstGeom>
          <a:solidFill>
            <a:srgbClr val="2229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en-US" sz="3200" spc="-1" strike="noStrike">
                <a:solidFill>
                  <a:srgbClr val="ffffff"/>
                </a:solidFill>
                <a:latin typeface="Open Sans SemiBold"/>
                <a:ea typeface="Open Sans SemiBold"/>
              </a:rPr>
              <a:t>Next steps </a:t>
            </a:r>
            <a:endParaRPr b="0" lang="en-ZM" sz="3200" spc="-1" strike="noStrike">
              <a:latin typeface="Arial"/>
            </a:endParaRPr>
          </a:p>
        </p:txBody>
      </p:sp>
      <p:sp>
        <p:nvSpPr>
          <p:cNvPr id="151" name=""/>
          <p:cNvSpPr/>
          <p:nvPr/>
        </p:nvSpPr>
        <p:spPr>
          <a:xfrm>
            <a:off x="6840000" y="2340000"/>
            <a:ext cx="180000" cy="36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"/>
          <p:cNvSpPr/>
          <p:nvPr/>
        </p:nvSpPr>
        <p:spPr>
          <a:xfrm>
            <a:off x="5580000" y="1456560"/>
            <a:ext cx="2520000" cy="883440"/>
          </a:xfrm>
          <a:prstGeom prst="ellipse">
            <a:avLst/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Incorporate Intertwin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4500000" y="2700000"/>
            <a:ext cx="4860000" cy="720000"/>
          </a:xfrm>
          <a:prstGeom prst="rect">
            <a:avLst/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Run in Parallel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5040000" y="3420000"/>
            <a:ext cx="180000" cy="36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"/>
          <p:cNvSpPr/>
          <p:nvPr/>
        </p:nvSpPr>
        <p:spPr>
          <a:xfrm>
            <a:off x="6300000" y="3420000"/>
            <a:ext cx="180000" cy="36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"/>
          <p:cNvSpPr/>
          <p:nvPr/>
        </p:nvSpPr>
        <p:spPr>
          <a:xfrm>
            <a:off x="7560000" y="3420000"/>
            <a:ext cx="180000" cy="36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"/>
          <p:cNvSpPr/>
          <p:nvPr/>
        </p:nvSpPr>
        <p:spPr>
          <a:xfrm>
            <a:off x="8820000" y="3420000"/>
            <a:ext cx="180000" cy="36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5400" y="0"/>
                </a:move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lnTo>
                  <a:pt x="21600" y="16200"/>
                </a:lnTo>
                <a:lnTo>
                  <a:pt x="16200" y="16200"/>
                </a:lnTo>
                <a:lnTo>
                  <a:pt x="16200" y="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"/>
          <p:cNvSpPr/>
          <p:nvPr/>
        </p:nvSpPr>
        <p:spPr>
          <a:xfrm>
            <a:off x="8460000" y="3780000"/>
            <a:ext cx="900000" cy="720000"/>
          </a:xfrm>
          <a:prstGeom prst="cube">
            <a:avLst>
              <a:gd name="adj" fmla="val 25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GPU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7200000" y="3780000"/>
            <a:ext cx="900000" cy="720000"/>
          </a:xfrm>
          <a:prstGeom prst="cube">
            <a:avLst>
              <a:gd name="adj" fmla="val 25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GPU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4680000" y="3780000"/>
            <a:ext cx="900000" cy="720000"/>
          </a:xfrm>
          <a:prstGeom prst="cube">
            <a:avLst>
              <a:gd name="adj" fmla="val 25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GPU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5940000" y="3780000"/>
            <a:ext cx="900000" cy="720000"/>
          </a:xfrm>
          <a:prstGeom prst="cube">
            <a:avLst>
              <a:gd name="adj" fmla="val 25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GPU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3600000" y="1440000"/>
            <a:ext cx="1980000" cy="90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14400" y="0"/>
                </a:lnTo>
                <a:lnTo>
                  <a:pt x="14400" y="8100"/>
                </a:lnTo>
                <a:lnTo>
                  <a:pt x="18000" y="8100"/>
                </a:lnTo>
                <a:lnTo>
                  <a:pt x="18000" y="5400"/>
                </a:lnTo>
                <a:lnTo>
                  <a:pt x="21600" y="10800"/>
                </a:lnTo>
                <a:lnTo>
                  <a:pt x="18000" y="16200"/>
                </a:lnTo>
                <a:lnTo>
                  <a:pt x="18000" y="13500"/>
                </a:lnTo>
                <a:lnTo>
                  <a:pt x="14400" y="13500"/>
                </a:lnTo>
                <a:lnTo>
                  <a:pt x="144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Same Config as baseline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8100000" y="1440000"/>
            <a:ext cx="2160000" cy="90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720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7200" y="21600"/>
                </a:lnTo>
                <a:lnTo>
                  <a:pt x="7200" y="13500"/>
                </a:lnTo>
                <a:lnTo>
                  <a:pt x="3600" y="13500"/>
                </a:lnTo>
                <a:lnTo>
                  <a:pt x="3600" y="16200"/>
                </a:lnTo>
                <a:lnTo>
                  <a:pt x="0" y="10800"/>
                </a:lnTo>
                <a:lnTo>
                  <a:pt x="3600" y="5400"/>
                </a:lnTo>
                <a:lnTo>
                  <a:pt x="3600" y="8100"/>
                </a:lnTo>
                <a:lnTo>
                  <a:pt x="7200" y="8100"/>
                </a:lnTo>
                <a:close/>
              </a:path>
            </a:pathLst>
          </a:cu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Same config as baseline</a:t>
            </a:r>
            <a:endParaRPr b="0" lang="en-ZM" sz="1800" spc="-1" strike="noStrike"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10080000" y="2700000"/>
            <a:ext cx="1800000" cy="234000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buNone/>
            </a:pPr>
            <a:r>
              <a:rPr b="0" lang="en-ZM" sz="1800" spc="-1" strike="noStrike">
                <a:latin typeface="Arial"/>
              </a:rPr>
              <a:t>Simultaneously</a:t>
            </a:r>
            <a:endParaRPr b="0" lang="en-ZM" sz="1800" spc="-1" strike="noStrike">
              <a:latin typeface="Arial"/>
            </a:endParaRPr>
          </a:p>
          <a:p>
            <a:pPr algn="ctr">
              <a:buNone/>
            </a:pPr>
            <a:r>
              <a:rPr b="0" lang="en-ZM" sz="1800" spc="-1" strike="noStrike">
                <a:latin typeface="Arial"/>
              </a:rPr>
              <a:t>synchronized</a:t>
            </a:r>
            <a:endParaRPr b="0" lang="en-ZM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e234a"/>
      </a:dk2>
      <a:lt2>
        <a:srgbClr val="e8e8e8"/>
      </a:lt2>
      <a:accent1>
        <a:srgbClr val="39ab71"/>
      </a:accent1>
      <a:accent2>
        <a:srgbClr val="1aae9b"/>
      </a:accent2>
      <a:accent3>
        <a:srgbClr val="2b7cbe"/>
      </a:accent3>
      <a:accent4>
        <a:srgbClr val="37408e"/>
      </a:accent4>
      <a:accent5>
        <a:srgbClr val="22274e"/>
      </a:accent5>
      <a:accent6>
        <a:srgbClr val="db2745"/>
      </a:accent6>
      <a:hlink>
        <a:srgbClr val="e85a35"/>
      </a:hlink>
      <a:folHlink>
        <a:srgbClr val="f2903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Application>LibreOffice/7.3.7.2$Linux_X86_64 LibreOffice_project/30$Build-2</Application>
  <AppVersion>15.0000</AppVersion>
  <Words>65</Words>
  <Paragraphs>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2024-05-07T11:50:39Z</dcterms:created>
  <dc:creator>Mariana Velho</dc:creator>
  <dc:description/>
  <dc:language>en-ZM</dc:language>
  <cp:lastModifiedBy/>
  <dcterms:modified xsi:type="dcterms:W3CDTF">2024-08-12T14:19:09Z</dcterms:modified>
  <cp:revision>27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7</vt:i4>
  </property>
</Properties>
</file>