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7" r:id="rId2"/>
    <p:sldId id="265" r:id="rId3"/>
    <p:sldId id="266" r:id="rId4"/>
    <p:sldId id="277" r:id="rId5"/>
    <p:sldId id="279" r:id="rId6"/>
    <p:sldId id="284" r:id="rId7"/>
    <p:sldId id="285" r:id="rId8"/>
    <p:sldId id="280" r:id="rId9"/>
    <p:sldId id="267" r:id="rId10"/>
    <p:sldId id="282" r:id="rId11"/>
    <p:sldId id="283" r:id="rId12"/>
    <p:sldId id="288" r:id="rId13"/>
    <p:sldId id="290" r:id="rId14"/>
    <p:sldId id="289" r:id="rId15"/>
    <p:sldId id="287" r:id="rId16"/>
    <p:sldId id="291" r:id="rId17"/>
    <p:sldId id="275" r:id="rId18"/>
    <p:sldId id="292" r:id="rId19"/>
    <p:sldId id="293" r:id="rId20"/>
    <p:sldId id="294" r:id="rId21"/>
    <p:sldId id="295" r:id="rId22"/>
    <p:sldId id="271" r:id="rId23"/>
    <p:sldId id="272" r:id="rId24"/>
    <p:sldId id="273" r:id="rId25"/>
  </p:sldIdLst>
  <p:sldSz cx="12192000" cy="6858000"/>
  <p:notesSz cx="6858000" cy="9144000"/>
  <p:defaultText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22295B"/>
    <a:srgbClr val="FFFFFF"/>
    <a:srgbClr val="FFC000"/>
    <a:srgbClr val="21295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E44134-7F86-6BFE-0CE3-DD34AD6F246D}" v="1546" dt="2024-08-07T15:20:44.447"/>
    <p1510:client id="{9A4FAFF6-AAFF-3563-067A-2F2EB41D7C69}" v="1526" dt="2024-08-09T13:14:50.064"/>
    <p1510:client id="{A8C5B7B6-692C-3F7F-608F-210F0FAE3284}" v="4333" dt="2024-08-08T14:05:48.759"/>
    <p1510:client id="{FEBD0147-5A19-C737-3975-61142D244637}" v="1493" dt="2024-08-08T15:27:19.9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08"/>
    <p:restoredTop sz="84367" autoAdjust="0"/>
  </p:normalViewPr>
  <p:slideViewPr>
    <p:cSldViewPr snapToGrid="0">
      <p:cViewPr varScale="1">
        <p:scale>
          <a:sx n="61" d="100"/>
          <a:sy n="61" d="100"/>
        </p:scale>
        <p:origin x="101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F96F01-07C6-452B-A449-2CD32FC69602}" type="datetimeFigureOut">
              <a:rPr lang="en-US" smtClean="0"/>
              <a:t>8/13/2024</a:t>
            </a:fld>
            <a:endParaRPr lang="en-US"/>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F2A375-103C-429B-9C0F-A0D3967D0E9F}" type="slidenum">
              <a:rPr lang="en-US" smtClean="0"/>
              <a:t>‹N°›</a:t>
            </a:fld>
            <a:endParaRPr lang="en-US"/>
          </a:p>
        </p:txBody>
      </p:sp>
    </p:spTree>
    <p:extLst>
      <p:ext uri="{BB962C8B-B14F-4D97-AF65-F5344CB8AC3E}">
        <p14:creationId xmlns:p14="http://schemas.microsoft.com/office/powerpoint/2010/main" val="1151449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Terraform offers a declarative approach of managing infrastructure </a:t>
            </a:r>
          </a:p>
          <a:p>
            <a:r>
              <a:rPr lang="en-US" dirty="0"/>
              <a:t>CI/CD to automate operations on clusters</a:t>
            </a:r>
          </a:p>
        </p:txBody>
      </p:sp>
      <p:sp>
        <p:nvSpPr>
          <p:cNvPr id="4" name="Espace réservé du numéro de diapositive 3"/>
          <p:cNvSpPr>
            <a:spLocks noGrp="1"/>
          </p:cNvSpPr>
          <p:nvPr>
            <p:ph type="sldNum" sz="quarter" idx="5"/>
          </p:nvPr>
        </p:nvSpPr>
        <p:spPr/>
        <p:txBody>
          <a:bodyPr/>
          <a:lstStyle/>
          <a:p>
            <a:fld id="{15F2A375-103C-429B-9C0F-A0D3967D0E9F}" type="slidenum">
              <a:rPr lang="en-US" smtClean="0"/>
              <a:t>4</a:t>
            </a:fld>
            <a:endParaRPr lang="en-US"/>
          </a:p>
        </p:txBody>
      </p:sp>
    </p:spTree>
    <p:extLst>
      <p:ext uri="{BB962C8B-B14F-4D97-AF65-F5344CB8AC3E}">
        <p14:creationId xmlns:p14="http://schemas.microsoft.com/office/powerpoint/2010/main" val="16876804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We are kind of stuck here, currently none of the two tools support both </a:t>
            </a:r>
            <a:r>
              <a:rPr lang="en-US" dirty="0" err="1"/>
              <a:t>openstack</a:t>
            </a:r>
            <a:r>
              <a:rPr lang="en-US" dirty="0"/>
              <a:t> and oracle</a:t>
            </a:r>
          </a:p>
        </p:txBody>
      </p:sp>
      <p:sp>
        <p:nvSpPr>
          <p:cNvPr id="4" name="Espace réservé du numéro de diapositive 3"/>
          <p:cNvSpPr>
            <a:spLocks noGrp="1"/>
          </p:cNvSpPr>
          <p:nvPr>
            <p:ph type="sldNum" sz="quarter" idx="5"/>
          </p:nvPr>
        </p:nvSpPr>
        <p:spPr/>
        <p:txBody>
          <a:bodyPr/>
          <a:lstStyle/>
          <a:p>
            <a:fld id="{15F2A375-103C-429B-9C0F-A0D3967D0E9F}" type="slidenum">
              <a:rPr lang="en-US" smtClean="0"/>
              <a:t>16</a:t>
            </a:fld>
            <a:endParaRPr lang="en-US"/>
          </a:p>
        </p:txBody>
      </p:sp>
    </p:spTree>
    <p:extLst>
      <p:ext uri="{BB962C8B-B14F-4D97-AF65-F5344CB8AC3E}">
        <p14:creationId xmlns:p14="http://schemas.microsoft.com/office/powerpoint/2010/main" val="682917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Tx/>
              <a:buNone/>
            </a:pPr>
            <a:r>
              <a:rPr lang="en-US" dirty="0"/>
              <a:t>Despite </a:t>
            </a:r>
            <a:r>
              <a:rPr lang="en-US" dirty="0" err="1"/>
              <a:t>crossplane</a:t>
            </a:r>
            <a:r>
              <a:rPr lang="en-US" dirty="0"/>
              <a:t> not being the optimal solution, we ended up using it.</a:t>
            </a:r>
          </a:p>
        </p:txBody>
      </p:sp>
      <p:sp>
        <p:nvSpPr>
          <p:cNvPr id="4" name="Espace réservé du numéro de diapositive 3"/>
          <p:cNvSpPr>
            <a:spLocks noGrp="1"/>
          </p:cNvSpPr>
          <p:nvPr>
            <p:ph type="sldNum" sz="quarter" idx="5"/>
          </p:nvPr>
        </p:nvSpPr>
        <p:spPr/>
        <p:txBody>
          <a:bodyPr/>
          <a:lstStyle/>
          <a:p>
            <a:fld id="{15F2A375-103C-429B-9C0F-A0D3967D0E9F}" type="slidenum">
              <a:rPr lang="en-US" smtClean="0"/>
              <a:t>17</a:t>
            </a:fld>
            <a:endParaRPr lang="en-US"/>
          </a:p>
        </p:txBody>
      </p:sp>
    </p:spTree>
    <p:extLst>
      <p:ext uri="{BB962C8B-B14F-4D97-AF65-F5344CB8AC3E}">
        <p14:creationId xmlns:p14="http://schemas.microsoft.com/office/powerpoint/2010/main" val="36524334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Tx/>
              <a:buNone/>
            </a:pPr>
            <a:endParaRPr lang="en-US" dirty="0"/>
          </a:p>
        </p:txBody>
      </p:sp>
      <p:sp>
        <p:nvSpPr>
          <p:cNvPr id="4" name="Espace réservé du numéro de diapositive 3"/>
          <p:cNvSpPr>
            <a:spLocks noGrp="1"/>
          </p:cNvSpPr>
          <p:nvPr>
            <p:ph type="sldNum" sz="quarter" idx="5"/>
          </p:nvPr>
        </p:nvSpPr>
        <p:spPr/>
        <p:txBody>
          <a:bodyPr/>
          <a:lstStyle/>
          <a:p>
            <a:fld id="{15F2A375-103C-429B-9C0F-A0D3967D0E9F}" type="slidenum">
              <a:rPr lang="en-US" smtClean="0"/>
              <a:t>18</a:t>
            </a:fld>
            <a:endParaRPr lang="en-US"/>
          </a:p>
        </p:txBody>
      </p:sp>
    </p:spTree>
    <p:extLst>
      <p:ext uri="{BB962C8B-B14F-4D97-AF65-F5344CB8AC3E}">
        <p14:creationId xmlns:p14="http://schemas.microsoft.com/office/powerpoint/2010/main" val="1157585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Tx/>
              <a:buNone/>
            </a:pPr>
            <a:endParaRPr lang="en-US" dirty="0"/>
          </a:p>
        </p:txBody>
      </p:sp>
      <p:sp>
        <p:nvSpPr>
          <p:cNvPr id="4" name="Espace réservé du numéro de diapositive 3"/>
          <p:cNvSpPr>
            <a:spLocks noGrp="1"/>
          </p:cNvSpPr>
          <p:nvPr>
            <p:ph type="sldNum" sz="quarter" idx="5"/>
          </p:nvPr>
        </p:nvSpPr>
        <p:spPr/>
        <p:txBody>
          <a:bodyPr/>
          <a:lstStyle/>
          <a:p>
            <a:fld id="{15F2A375-103C-429B-9C0F-A0D3967D0E9F}" type="slidenum">
              <a:rPr lang="en-US" smtClean="0"/>
              <a:t>19</a:t>
            </a:fld>
            <a:endParaRPr lang="en-US"/>
          </a:p>
        </p:txBody>
      </p:sp>
    </p:spTree>
    <p:extLst>
      <p:ext uri="{BB962C8B-B14F-4D97-AF65-F5344CB8AC3E}">
        <p14:creationId xmlns:p14="http://schemas.microsoft.com/office/powerpoint/2010/main" val="17007383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5"/>
          </p:nvPr>
        </p:nvSpPr>
        <p:spPr/>
        <p:txBody>
          <a:bodyPr/>
          <a:lstStyle/>
          <a:p>
            <a:fld id="{15F2A375-103C-429B-9C0F-A0D3967D0E9F}" type="slidenum">
              <a:rPr lang="en-US" smtClean="0"/>
              <a:t>20</a:t>
            </a:fld>
            <a:endParaRPr lang="en-US"/>
          </a:p>
        </p:txBody>
      </p:sp>
    </p:spTree>
    <p:extLst>
      <p:ext uri="{BB962C8B-B14F-4D97-AF65-F5344CB8AC3E}">
        <p14:creationId xmlns:p14="http://schemas.microsoft.com/office/powerpoint/2010/main" val="6375227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Tx/>
              <a:buNone/>
            </a:pPr>
            <a:r>
              <a:rPr lang="en-US" dirty="0"/>
              <a:t>Git repo can be hosted in </a:t>
            </a:r>
            <a:r>
              <a:rPr lang="en-US" dirty="0" err="1"/>
              <a:t>github</a:t>
            </a:r>
            <a:r>
              <a:rPr lang="en-US" dirty="0"/>
              <a:t>, </a:t>
            </a:r>
            <a:r>
              <a:rPr lang="en-US" dirty="0" err="1"/>
              <a:t>gitlab</a:t>
            </a:r>
            <a:r>
              <a:rPr lang="en-US" dirty="0"/>
              <a:t> or even on a the local machine</a:t>
            </a:r>
          </a:p>
          <a:p>
            <a:r>
              <a:rPr lang="en-US" dirty="0"/>
              <a:t>Similarly for the cluster which can be running locally or on any on-premise or public cloud</a:t>
            </a:r>
          </a:p>
        </p:txBody>
      </p:sp>
      <p:sp>
        <p:nvSpPr>
          <p:cNvPr id="4" name="Espace réservé du numéro de diapositive 3"/>
          <p:cNvSpPr>
            <a:spLocks noGrp="1"/>
          </p:cNvSpPr>
          <p:nvPr>
            <p:ph type="sldNum" sz="quarter" idx="5"/>
          </p:nvPr>
        </p:nvSpPr>
        <p:spPr/>
        <p:txBody>
          <a:bodyPr/>
          <a:lstStyle/>
          <a:p>
            <a:fld id="{15F2A375-103C-429B-9C0F-A0D3967D0E9F}" type="slidenum">
              <a:rPr lang="en-US" smtClean="0"/>
              <a:t>21</a:t>
            </a:fld>
            <a:endParaRPr lang="en-US"/>
          </a:p>
        </p:txBody>
      </p:sp>
    </p:spTree>
    <p:extLst>
      <p:ext uri="{BB962C8B-B14F-4D97-AF65-F5344CB8AC3E}">
        <p14:creationId xmlns:p14="http://schemas.microsoft.com/office/powerpoint/2010/main" val="42868218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err="1"/>
              <a:t>maintainance</a:t>
            </a:r>
            <a:endParaRPr lang="en-US" dirty="0"/>
          </a:p>
        </p:txBody>
      </p:sp>
      <p:sp>
        <p:nvSpPr>
          <p:cNvPr id="4" name="Espace réservé du numéro de diapositive 3"/>
          <p:cNvSpPr>
            <a:spLocks noGrp="1"/>
          </p:cNvSpPr>
          <p:nvPr>
            <p:ph type="sldNum" sz="quarter" idx="5"/>
          </p:nvPr>
        </p:nvSpPr>
        <p:spPr/>
        <p:txBody>
          <a:bodyPr/>
          <a:lstStyle/>
          <a:p>
            <a:fld id="{15F2A375-103C-429B-9C0F-A0D3967D0E9F}" type="slidenum">
              <a:rPr lang="en-US" smtClean="0"/>
              <a:t>22</a:t>
            </a:fld>
            <a:endParaRPr lang="en-US"/>
          </a:p>
        </p:txBody>
      </p:sp>
    </p:spTree>
    <p:extLst>
      <p:ext uri="{BB962C8B-B14F-4D97-AF65-F5344CB8AC3E}">
        <p14:creationId xmlns:p14="http://schemas.microsoft.com/office/powerpoint/2010/main" val="30761964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For </a:t>
            </a:r>
            <a:r>
              <a:rPr lang="en-US" dirty="0" err="1"/>
              <a:t>crossplane</a:t>
            </a:r>
            <a:r>
              <a:rPr lang="en-US" dirty="0"/>
              <a:t> ( it does not work with oracle but works with all other cloud providers)</a:t>
            </a:r>
          </a:p>
          <a:p>
            <a:r>
              <a:rPr lang="en-US" dirty="0"/>
              <a:t>With some effort from the </a:t>
            </a:r>
            <a:r>
              <a:rPr lang="en-US" dirty="0" err="1"/>
              <a:t>openstack</a:t>
            </a:r>
            <a:r>
              <a:rPr lang="en-US" dirty="0"/>
              <a:t> team , the networking requirements of </a:t>
            </a:r>
            <a:r>
              <a:rPr lang="en-US" dirty="0" err="1"/>
              <a:t>clusterAPI</a:t>
            </a:r>
            <a:r>
              <a:rPr lang="en-US" dirty="0"/>
              <a:t> can be fulfilled on CERN </a:t>
            </a:r>
            <a:r>
              <a:rPr lang="en-US" dirty="0" err="1"/>
              <a:t>openstack</a:t>
            </a:r>
            <a:r>
              <a:rPr lang="en-US" dirty="0"/>
              <a:t> cloud</a:t>
            </a:r>
          </a:p>
        </p:txBody>
      </p:sp>
      <p:sp>
        <p:nvSpPr>
          <p:cNvPr id="4" name="Espace réservé du numéro de diapositive 3"/>
          <p:cNvSpPr>
            <a:spLocks noGrp="1"/>
          </p:cNvSpPr>
          <p:nvPr>
            <p:ph type="sldNum" sz="quarter" idx="5"/>
          </p:nvPr>
        </p:nvSpPr>
        <p:spPr/>
        <p:txBody>
          <a:bodyPr/>
          <a:lstStyle/>
          <a:p>
            <a:fld id="{15F2A375-103C-429B-9C0F-A0D3967D0E9F}" type="slidenum">
              <a:rPr lang="en-US" smtClean="0"/>
              <a:t>23</a:t>
            </a:fld>
            <a:endParaRPr lang="en-US"/>
          </a:p>
        </p:txBody>
      </p:sp>
    </p:spTree>
    <p:extLst>
      <p:ext uri="{BB962C8B-B14F-4D97-AF65-F5344CB8AC3E}">
        <p14:creationId xmlns:p14="http://schemas.microsoft.com/office/powerpoint/2010/main" val="3833994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5"/>
          </p:nvPr>
        </p:nvSpPr>
        <p:spPr/>
        <p:txBody>
          <a:bodyPr/>
          <a:lstStyle/>
          <a:p>
            <a:fld id="{15F2A375-103C-429B-9C0F-A0D3967D0E9F}" type="slidenum">
              <a:rPr lang="en-US" smtClean="0"/>
              <a:t>5</a:t>
            </a:fld>
            <a:endParaRPr lang="en-US"/>
          </a:p>
        </p:txBody>
      </p:sp>
    </p:spTree>
    <p:extLst>
      <p:ext uri="{BB962C8B-B14F-4D97-AF65-F5344CB8AC3E}">
        <p14:creationId xmlns:p14="http://schemas.microsoft.com/office/powerpoint/2010/main" val="4102867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5"/>
          </p:nvPr>
        </p:nvSpPr>
        <p:spPr/>
        <p:txBody>
          <a:bodyPr/>
          <a:lstStyle/>
          <a:p>
            <a:fld id="{15F2A375-103C-429B-9C0F-A0D3967D0E9F}" type="slidenum">
              <a:rPr lang="en-US" smtClean="0"/>
              <a:t>6</a:t>
            </a:fld>
            <a:endParaRPr lang="en-US"/>
          </a:p>
        </p:txBody>
      </p:sp>
    </p:spTree>
    <p:extLst>
      <p:ext uri="{BB962C8B-B14F-4D97-AF65-F5344CB8AC3E}">
        <p14:creationId xmlns:p14="http://schemas.microsoft.com/office/powerpoint/2010/main" val="4165753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Advantages: declarative approach + versioning with git (version control)</a:t>
            </a:r>
          </a:p>
        </p:txBody>
      </p:sp>
      <p:sp>
        <p:nvSpPr>
          <p:cNvPr id="4" name="Espace réservé du numéro de diapositive 3"/>
          <p:cNvSpPr>
            <a:spLocks noGrp="1"/>
          </p:cNvSpPr>
          <p:nvPr>
            <p:ph type="sldNum" sz="quarter" idx="5"/>
          </p:nvPr>
        </p:nvSpPr>
        <p:spPr/>
        <p:txBody>
          <a:bodyPr/>
          <a:lstStyle/>
          <a:p>
            <a:fld id="{15F2A375-103C-429B-9C0F-A0D3967D0E9F}" type="slidenum">
              <a:rPr lang="en-US" smtClean="0"/>
              <a:t>7</a:t>
            </a:fld>
            <a:endParaRPr lang="en-US"/>
          </a:p>
        </p:txBody>
      </p:sp>
    </p:spTree>
    <p:extLst>
      <p:ext uri="{BB962C8B-B14F-4D97-AF65-F5344CB8AC3E}">
        <p14:creationId xmlns:p14="http://schemas.microsoft.com/office/powerpoint/2010/main" val="1145443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Terraform is not Kubernetes native (terraform was built to run through CLI and not within a Kubernetes cluster and since we are already deploying applications on Kubernetes, we would like also to have our infrastructure as Code tool running on Kubernetes and our clusters represented as Kubernetes objects, so that we can interact with both applications and infrastructure through Kubernetes objects)</a:t>
            </a:r>
          </a:p>
        </p:txBody>
      </p:sp>
      <p:sp>
        <p:nvSpPr>
          <p:cNvPr id="4" name="Espace réservé du numéro de diapositive 3"/>
          <p:cNvSpPr>
            <a:spLocks noGrp="1"/>
          </p:cNvSpPr>
          <p:nvPr>
            <p:ph type="sldNum" sz="quarter" idx="5"/>
          </p:nvPr>
        </p:nvSpPr>
        <p:spPr/>
        <p:txBody>
          <a:bodyPr/>
          <a:lstStyle/>
          <a:p>
            <a:fld id="{15F2A375-103C-429B-9C0F-A0D3967D0E9F}" type="slidenum">
              <a:rPr lang="en-US" smtClean="0"/>
              <a:t>8</a:t>
            </a:fld>
            <a:endParaRPr lang="en-US"/>
          </a:p>
        </p:txBody>
      </p:sp>
    </p:spTree>
    <p:extLst>
      <p:ext uri="{BB962C8B-B14F-4D97-AF65-F5344CB8AC3E}">
        <p14:creationId xmlns:p14="http://schemas.microsoft.com/office/powerpoint/2010/main" val="4204862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By unified we mean we use custom resources (Kubernetes objects) for representing clusters running in different cloud </a:t>
            </a:r>
            <a:r>
              <a:rPr lang="en-US" dirty="0" err="1"/>
              <a:t>environement</a:t>
            </a:r>
            <a:endParaRPr lang="en-US" dirty="0"/>
          </a:p>
          <a:p>
            <a:r>
              <a:rPr lang="en-US" dirty="0"/>
              <a:t>By cloud native we want our IaC to be running within Kubernetes as controller that will run a reconciliation loop trying to get the desired state of the infrastructure defined in </a:t>
            </a:r>
            <a:r>
              <a:rPr lang="en-US" dirty="0" err="1"/>
              <a:t>kubernets</a:t>
            </a:r>
            <a:r>
              <a:rPr lang="en-US" dirty="0"/>
              <a:t> object to its actual state in the cloud environment</a:t>
            </a:r>
          </a:p>
        </p:txBody>
      </p:sp>
      <p:sp>
        <p:nvSpPr>
          <p:cNvPr id="4" name="Espace réservé du numéro de diapositive 3"/>
          <p:cNvSpPr>
            <a:spLocks noGrp="1"/>
          </p:cNvSpPr>
          <p:nvPr>
            <p:ph type="sldNum" sz="quarter" idx="5"/>
          </p:nvPr>
        </p:nvSpPr>
        <p:spPr/>
        <p:txBody>
          <a:bodyPr/>
          <a:lstStyle/>
          <a:p>
            <a:fld id="{15F2A375-103C-429B-9C0F-A0D3967D0E9F}" type="slidenum">
              <a:rPr lang="en-US" smtClean="0"/>
              <a:t>9</a:t>
            </a:fld>
            <a:endParaRPr lang="en-US"/>
          </a:p>
        </p:txBody>
      </p:sp>
    </p:spTree>
    <p:extLst>
      <p:ext uri="{BB962C8B-B14F-4D97-AF65-F5344CB8AC3E}">
        <p14:creationId xmlns:p14="http://schemas.microsoft.com/office/powerpoint/2010/main" val="2841824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You talk about the management cluster: responsible for hosting the custom resources and the IaC controller</a:t>
            </a:r>
          </a:p>
        </p:txBody>
      </p:sp>
      <p:sp>
        <p:nvSpPr>
          <p:cNvPr id="4" name="Espace réservé du numéro de diapositive 3"/>
          <p:cNvSpPr>
            <a:spLocks noGrp="1"/>
          </p:cNvSpPr>
          <p:nvPr>
            <p:ph type="sldNum" sz="quarter" idx="5"/>
          </p:nvPr>
        </p:nvSpPr>
        <p:spPr/>
        <p:txBody>
          <a:bodyPr/>
          <a:lstStyle/>
          <a:p>
            <a:fld id="{15F2A375-103C-429B-9C0F-A0D3967D0E9F}" type="slidenum">
              <a:rPr lang="en-US" smtClean="0"/>
              <a:t>10</a:t>
            </a:fld>
            <a:endParaRPr lang="en-US"/>
          </a:p>
        </p:txBody>
      </p:sp>
    </p:spTree>
    <p:extLst>
      <p:ext uri="{BB962C8B-B14F-4D97-AF65-F5344CB8AC3E}">
        <p14:creationId xmlns:p14="http://schemas.microsoft.com/office/powerpoint/2010/main" val="2764617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Workload cluster where the applications will actually be running</a:t>
            </a:r>
          </a:p>
        </p:txBody>
      </p:sp>
      <p:sp>
        <p:nvSpPr>
          <p:cNvPr id="4" name="Espace réservé du numéro de diapositive 3"/>
          <p:cNvSpPr>
            <a:spLocks noGrp="1"/>
          </p:cNvSpPr>
          <p:nvPr>
            <p:ph type="sldNum" sz="quarter" idx="5"/>
          </p:nvPr>
        </p:nvSpPr>
        <p:spPr/>
        <p:txBody>
          <a:bodyPr/>
          <a:lstStyle/>
          <a:p>
            <a:fld id="{15F2A375-103C-429B-9C0F-A0D3967D0E9F}" type="slidenum">
              <a:rPr lang="en-US" smtClean="0"/>
              <a:t>11</a:t>
            </a:fld>
            <a:endParaRPr lang="en-US"/>
          </a:p>
        </p:txBody>
      </p:sp>
    </p:spTree>
    <p:extLst>
      <p:ext uri="{BB962C8B-B14F-4D97-AF65-F5344CB8AC3E}">
        <p14:creationId xmlns:p14="http://schemas.microsoft.com/office/powerpoint/2010/main" val="3889307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err="1"/>
              <a:t>ClusterAPI</a:t>
            </a:r>
            <a:r>
              <a:rPr lang="en-US" dirty="0"/>
              <a:t> : offers many advanced features such us rollout of nodes which will allow for in place upgrades of Kubernetes versions</a:t>
            </a:r>
          </a:p>
          <a:p>
            <a:r>
              <a:rPr lang="en-US" dirty="0" err="1"/>
              <a:t>Crossplane</a:t>
            </a:r>
            <a:r>
              <a:rPr lang="en-US" dirty="0"/>
              <a:t> : reconciliation is not that strong for if you update a cluster specification from cloud dashboard the state of that cluster will not be update in their respective Kubernetes object</a:t>
            </a:r>
          </a:p>
          <a:p>
            <a:endParaRPr lang="en-US" dirty="0" err="1"/>
          </a:p>
        </p:txBody>
      </p:sp>
      <p:sp>
        <p:nvSpPr>
          <p:cNvPr id="4" name="Espace réservé du numéro de diapositive 3"/>
          <p:cNvSpPr>
            <a:spLocks noGrp="1"/>
          </p:cNvSpPr>
          <p:nvPr>
            <p:ph type="sldNum" sz="quarter" idx="5"/>
          </p:nvPr>
        </p:nvSpPr>
        <p:spPr/>
        <p:txBody>
          <a:bodyPr/>
          <a:lstStyle/>
          <a:p>
            <a:fld id="{15F2A375-103C-429B-9C0F-A0D3967D0E9F}" type="slidenum">
              <a:rPr lang="en-US" smtClean="0"/>
              <a:t>12</a:t>
            </a:fld>
            <a:endParaRPr lang="en-US"/>
          </a:p>
        </p:txBody>
      </p:sp>
    </p:spTree>
    <p:extLst>
      <p:ext uri="{BB962C8B-B14F-4D97-AF65-F5344CB8AC3E}">
        <p14:creationId xmlns:p14="http://schemas.microsoft.com/office/powerpoint/2010/main" val="30138078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A34CA-FCD8-CDAC-A7F7-333DFA88C5EC}"/>
              </a:ext>
            </a:extLst>
          </p:cNvPr>
          <p:cNvSpPr>
            <a:spLocks noGrp="1"/>
          </p:cNvSpPr>
          <p:nvPr>
            <p:ph type="ctrTitle"/>
          </p:nvPr>
        </p:nvSpPr>
        <p:spPr>
          <a:xfrm>
            <a:off x="5352143" y="1378856"/>
            <a:ext cx="5620657" cy="1655762"/>
          </a:xfrm>
          <a:prstGeom prst="rect">
            <a:avLst/>
          </a:prstGeom>
        </p:spPr>
        <p:txBody>
          <a:bodyPr anchor="b">
            <a:normAutofit/>
          </a:bodyPr>
          <a:lstStyle>
            <a:lvl1pPr algn="l">
              <a:defRPr sz="4800">
                <a:solidFill>
                  <a:schemeClr val="bg1"/>
                </a:solidFill>
              </a:defRPr>
            </a:lvl1pPr>
          </a:lstStyle>
          <a:p>
            <a:r>
              <a:rPr lang="en-GB" dirty="0"/>
              <a:t>Click to edit Master title style</a:t>
            </a:r>
          </a:p>
        </p:txBody>
      </p:sp>
      <p:sp>
        <p:nvSpPr>
          <p:cNvPr id="3" name="Subtitle 2">
            <a:extLst>
              <a:ext uri="{FF2B5EF4-FFF2-40B4-BE49-F238E27FC236}">
                <a16:creationId xmlns:a16="http://schemas.microsoft.com/office/drawing/2014/main" id="{C9D13398-B79D-7192-CC61-DF51D7CC28F1}"/>
              </a:ext>
            </a:extLst>
          </p:cNvPr>
          <p:cNvSpPr>
            <a:spLocks noGrp="1"/>
          </p:cNvSpPr>
          <p:nvPr>
            <p:ph type="subTitle" idx="1"/>
          </p:nvPr>
        </p:nvSpPr>
        <p:spPr>
          <a:xfrm>
            <a:off x="5352142" y="3429000"/>
            <a:ext cx="5620657" cy="1655762"/>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Tree>
    <p:extLst>
      <p:ext uri="{BB962C8B-B14F-4D97-AF65-F5344CB8AC3E}">
        <p14:creationId xmlns:p14="http://schemas.microsoft.com/office/powerpoint/2010/main" val="3837205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0C4CA8F-271C-E550-44F1-AB0F24ED9C48}"/>
              </a:ext>
            </a:extLst>
          </p:cNvPr>
          <p:cNvSpPr>
            <a:spLocks noGrp="1"/>
          </p:cNvSpPr>
          <p:nvPr>
            <p:ph type="dt" sz="half" idx="10"/>
          </p:nvPr>
        </p:nvSpPr>
        <p:spPr/>
        <p:txBody>
          <a:bodyPr/>
          <a:lstStyle/>
          <a:p>
            <a:fld id="{D41BB5AF-C028-BC40-9D94-2C704464B147}" type="datetimeFigureOut">
              <a:rPr lang="en-GB" smtClean="0"/>
              <a:pPr/>
              <a:t>13/08/2024</a:t>
            </a:fld>
            <a:endParaRPr lang="en-GB"/>
          </a:p>
        </p:txBody>
      </p:sp>
      <p:sp>
        <p:nvSpPr>
          <p:cNvPr id="4" name="Footer Placeholder 3">
            <a:extLst>
              <a:ext uri="{FF2B5EF4-FFF2-40B4-BE49-F238E27FC236}">
                <a16:creationId xmlns:a16="http://schemas.microsoft.com/office/drawing/2014/main" id="{F9A16F03-D0EB-0AE0-D90C-C9E2638D299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DCDF273-946B-81F6-A2B9-5871871E8E7B}"/>
              </a:ext>
            </a:extLst>
          </p:cNvPr>
          <p:cNvSpPr>
            <a:spLocks noGrp="1"/>
          </p:cNvSpPr>
          <p:nvPr>
            <p:ph type="sldNum" sz="quarter" idx="12"/>
          </p:nvPr>
        </p:nvSpPr>
        <p:spPr/>
        <p:txBody>
          <a:bodyPr/>
          <a:lstStyle/>
          <a:p>
            <a:fld id="{62C81CF9-5DB7-4F41-B777-5CB4B149AAA0}" type="slidenum">
              <a:rPr lang="en-GB" smtClean="0"/>
              <a:pPr/>
              <a:t>‹N°›</a:t>
            </a:fld>
            <a:endParaRPr lang="en-GB"/>
          </a:p>
        </p:txBody>
      </p:sp>
    </p:spTree>
    <p:extLst>
      <p:ext uri="{BB962C8B-B14F-4D97-AF65-F5344CB8AC3E}">
        <p14:creationId xmlns:p14="http://schemas.microsoft.com/office/powerpoint/2010/main" val="18091652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F581CC9-1A76-FD80-6610-E27D5CD72A17}"/>
              </a:ext>
            </a:extLst>
          </p:cNvPr>
          <p:cNvSpPr>
            <a:spLocks noGrp="1"/>
          </p:cNvSpPr>
          <p:nvPr>
            <p:ph type="body" idx="1"/>
          </p:nvPr>
        </p:nvSpPr>
        <p:spPr>
          <a:xfrm>
            <a:off x="258481" y="1674245"/>
            <a:ext cx="1168677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BA0688D-C331-657B-A49B-0F4CC1BB1186}"/>
              </a:ext>
            </a:extLst>
          </p:cNvPr>
          <p:cNvSpPr>
            <a:spLocks noGrp="1"/>
          </p:cNvSpPr>
          <p:nvPr>
            <p:ph type="dt" sz="half" idx="2"/>
          </p:nvPr>
        </p:nvSpPr>
        <p:spPr>
          <a:xfrm>
            <a:off x="1454895" y="6398882"/>
            <a:ext cx="2743200" cy="365125"/>
          </a:xfrm>
          <a:prstGeom prst="rect">
            <a:avLst/>
          </a:prstGeom>
        </p:spPr>
        <p:txBody>
          <a:bodyPr vert="horz" lIns="91440" tIns="45720" rIns="91440" bIns="45720" rtlCol="0" anchor="ctr"/>
          <a:lstStyle>
            <a:lvl1pPr algn="ctr">
              <a:defRPr sz="12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D41BB5AF-C028-BC40-9D94-2C704464B147}" type="datetimeFigureOut">
              <a:rPr lang="en-GB" smtClean="0"/>
              <a:pPr/>
              <a:t>13/08/2024</a:t>
            </a:fld>
            <a:endParaRPr lang="en-GB"/>
          </a:p>
        </p:txBody>
      </p:sp>
      <p:sp>
        <p:nvSpPr>
          <p:cNvPr id="5" name="Footer Placeholder 4">
            <a:extLst>
              <a:ext uri="{FF2B5EF4-FFF2-40B4-BE49-F238E27FC236}">
                <a16:creationId xmlns:a16="http://schemas.microsoft.com/office/drawing/2014/main" id="{7CC5181F-1366-8CEC-DA20-7E7FA8358233}"/>
              </a:ext>
            </a:extLst>
          </p:cNvPr>
          <p:cNvSpPr>
            <a:spLocks noGrp="1"/>
          </p:cNvSpPr>
          <p:nvPr>
            <p:ph type="ftr" sz="quarter" idx="3"/>
          </p:nvPr>
        </p:nvSpPr>
        <p:spPr>
          <a:xfrm>
            <a:off x="4655295" y="6398882"/>
            <a:ext cx="4114800" cy="365125"/>
          </a:xfrm>
          <a:prstGeom prst="rect">
            <a:avLst/>
          </a:prstGeom>
        </p:spPr>
        <p:txBody>
          <a:bodyPr vert="horz" lIns="91440" tIns="45720" rIns="91440" bIns="45720" rtlCol="0" anchor="ctr"/>
          <a:lstStyle>
            <a:lvl1pPr algn="ctr">
              <a:defRPr sz="12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endParaRPr lang="en-GB"/>
          </a:p>
        </p:txBody>
      </p:sp>
      <p:sp>
        <p:nvSpPr>
          <p:cNvPr id="6" name="Slide Number Placeholder 5">
            <a:extLst>
              <a:ext uri="{FF2B5EF4-FFF2-40B4-BE49-F238E27FC236}">
                <a16:creationId xmlns:a16="http://schemas.microsoft.com/office/drawing/2014/main" id="{E4CD5617-255C-EED2-5012-D195BF247B90}"/>
              </a:ext>
            </a:extLst>
          </p:cNvPr>
          <p:cNvSpPr>
            <a:spLocks noGrp="1"/>
          </p:cNvSpPr>
          <p:nvPr>
            <p:ph type="sldNum" sz="quarter" idx="4"/>
          </p:nvPr>
        </p:nvSpPr>
        <p:spPr>
          <a:xfrm>
            <a:off x="9227295" y="6398882"/>
            <a:ext cx="2743200" cy="365125"/>
          </a:xfrm>
          <a:prstGeom prst="rect">
            <a:avLst/>
          </a:prstGeom>
        </p:spPr>
        <p:txBody>
          <a:bodyPr vert="horz" lIns="91440" tIns="45720" rIns="91440" bIns="45720" rtlCol="0" anchor="ctr"/>
          <a:lstStyle>
            <a:lvl1pPr algn="r">
              <a:defRPr sz="12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fld id="{62C81CF9-5DB7-4F41-B777-5CB4B149AAA0}" type="slidenum">
              <a:rPr lang="en-GB" smtClean="0"/>
              <a:pPr/>
              <a:t>‹N°›</a:t>
            </a:fld>
            <a:endParaRPr lang="en-GB"/>
          </a:p>
        </p:txBody>
      </p:sp>
      <p:pic>
        <p:nvPicPr>
          <p:cNvPr id="7" name="Picture 6" descr="A close-up of a logo&#10;&#10;Description automatically generated">
            <a:extLst>
              <a:ext uri="{FF2B5EF4-FFF2-40B4-BE49-F238E27FC236}">
                <a16:creationId xmlns:a16="http://schemas.microsoft.com/office/drawing/2014/main" id="{E66AD1D0-1AC9-59BF-4C63-EB119AAE8194}"/>
              </a:ext>
            </a:extLst>
          </p:cNvPr>
          <p:cNvPicPr>
            <a:picLocks noChangeAspect="1"/>
          </p:cNvPicPr>
          <p:nvPr userDrawn="1"/>
        </p:nvPicPr>
        <p:blipFill>
          <a:blip r:embed="rId5"/>
          <a:stretch>
            <a:fillRect/>
          </a:stretch>
        </p:blipFill>
        <p:spPr>
          <a:xfrm>
            <a:off x="258482" y="6388249"/>
            <a:ext cx="1159436" cy="365126"/>
          </a:xfrm>
          <a:prstGeom prst="rect">
            <a:avLst/>
          </a:prstGeom>
        </p:spPr>
      </p:pic>
    </p:spTree>
    <p:extLst>
      <p:ext uri="{BB962C8B-B14F-4D97-AF65-F5344CB8AC3E}">
        <p14:creationId xmlns:p14="http://schemas.microsoft.com/office/powerpoint/2010/main" val="3090009455"/>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b="1" i="0" kern="120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1.sv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1.sv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4.svg"/></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42C49-8057-EDDF-1B97-86BAD250E010}"/>
              </a:ext>
            </a:extLst>
          </p:cNvPr>
          <p:cNvSpPr>
            <a:spLocks noGrp="1"/>
          </p:cNvSpPr>
          <p:nvPr>
            <p:ph type="ctrTitle"/>
          </p:nvPr>
        </p:nvSpPr>
        <p:spPr>
          <a:xfrm>
            <a:off x="1282740" y="1597729"/>
            <a:ext cx="9617103" cy="2458293"/>
          </a:xfrm>
        </p:spPr>
        <p:txBody>
          <a:bodyPr lIns="91440" tIns="45720" rIns="91440" bIns="45720" anchor="b">
            <a:normAutofit/>
          </a:bodyPr>
          <a:lstStyle/>
          <a:p>
            <a:pPr algn="ctr"/>
            <a:r>
              <a:rPr lang="en-GB" dirty="0">
                <a:latin typeface="Open Sans SemiBold"/>
                <a:ea typeface="Open Sans SemiBold"/>
                <a:cs typeface="Open Sans SemiBold"/>
              </a:rPr>
              <a:t>A cloud-native approach for managing Kubernetes clusters in a hybrid cloud environment</a:t>
            </a:r>
            <a:endParaRPr lang="en-GB" dirty="0"/>
          </a:p>
        </p:txBody>
      </p:sp>
      <p:sp>
        <p:nvSpPr>
          <p:cNvPr id="3" name="Subtitle 2">
            <a:extLst>
              <a:ext uri="{FF2B5EF4-FFF2-40B4-BE49-F238E27FC236}">
                <a16:creationId xmlns:a16="http://schemas.microsoft.com/office/drawing/2014/main" id="{21D53961-241F-0389-6420-0BDCC6A6856F}"/>
              </a:ext>
            </a:extLst>
          </p:cNvPr>
          <p:cNvSpPr>
            <a:spLocks noGrp="1"/>
          </p:cNvSpPr>
          <p:nvPr>
            <p:ph type="subTitle" idx="1"/>
          </p:nvPr>
        </p:nvSpPr>
        <p:spPr>
          <a:xfrm>
            <a:off x="3406610" y="4272064"/>
            <a:ext cx="5369359" cy="772167"/>
          </a:xfrm>
        </p:spPr>
        <p:txBody>
          <a:bodyPr vert="horz" lIns="91440" tIns="45720" rIns="91440" bIns="45720" rtlCol="0" anchor="t">
            <a:normAutofit/>
          </a:bodyPr>
          <a:lstStyle/>
          <a:p>
            <a:pPr algn="ctr"/>
            <a:r>
              <a:rPr lang="en-GB" dirty="0">
                <a:latin typeface="Open Sans"/>
                <a:ea typeface="Open Sans"/>
                <a:cs typeface="Open Sans"/>
              </a:rPr>
              <a:t>Realised by: </a:t>
            </a:r>
            <a:r>
              <a:rPr lang="en-GB" b="1" dirty="0">
                <a:latin typeface="Open Sans"/>
                <a:ea typeface="Open Sans"/>
                <a:cs typeface="Open Sans"/>
              </a:rPr>
              <a:t>Mouad El Haouari</a:t>
            </a:r>
            <a:endParaRPr lang="en-GB" b="1" dirty="0"/>
          </a:p>
          <a:p>
            <a:pPr algn="ctr"/>
            <a:r>
              <a:rPr lang="en-GB" dirty="0">
                <a:latin typeface="Open Sans"/>
                <a:ea typeface="Open Sans"/>
                <a:cs typeface="Open Sans"/>
              </a:rPr>
              <a:t>Supervised by: </a:t>
            </a:r>
            <a:r>
              <a:rPr lang="en-GB" b="1" dirty="0">
                <a:latin typeface="Open Sans"/>
                <a:ea typeface="Open Sans"/>
                <a:cs typeface="Open Sans"/>
              </a:rPr>
              <a:t>Antonio Nappi</a:t>
            </a:r>
          </a:p>
        </p:txBody>
      </p:sp>
      <p:pic>
        <p:nvPicPr>
          <p:cNvPr id="4" name="Picture 3" descr="A close-up of a logo&#10;&#10;Description automatically generated">
            <a:extLst>
              <a:ext uri="{FF2B5EF4-FFF2-40B4-BE49-F238E27FC236}">
                <a16:creationId xmlns:a16="http://schemas.microsoft.com/office/drawing/2014/main" id="{B0E96ECB-8682-D7DD-69D9-B8E6EB620DBA}"/>
              </a:ext>
            </a:extLst>
          </p:cNvPr>
          <p:cNvPicPr>
            <a:picLocks noGrp="1" noRot="1" noChangeAspect="1" noMove="1" noResize="1" noEditPoints="1" noAdjustHandles="1" noChangeArrowheads="1" noChangeShapeType="1" noCrop="1"/>
          </p:cNvPicPr>
          <p:nvPr/>
        </p:nvPicPr>
        <p:blipFill>
          <a:blip r:embed="rId2"/>
          <a:stretch>
            <a:fillRect/>
          </a:stretch>
        </p:blipFill>
        <p:spPr>
          <a:xfrm>
            <a:off x="765589" y="5511811"/>
            <a:ext cx="2457672" cy="773963"/>
          </a:xfrm>
          <a:prstGeom prst="rect">
            <a:avLst/>
          </a:prstGeom>
        </p:spPr>
      </p:pic>
    </p:spTree>
    <p:extLst>
      <p:ext uri="{BB962C8B-B14F-4D97-AF65-F5344CB8AC3E}">
        <p14:creationId xmlns:p14="http://schemas.microsoft.com/office/powerpoint/2010/main" val="14855492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10</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IT-PW-ARW</a:t>
            </a:r>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2150649"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Objective</a:t>
            </a:r>
            <a:endParaRPr lang="en-US" dirty="0"/>
          </a:p>
        </p:txBody>
      </p:sp>
      <p:grpSp>
        <p:nvGrpSpPr>
          <p:cNvPr id="8" name="Group 7">
            <a:extLst>
              <a:ext uri="{FF2B5EF4-FFF2-40B4-BE49-F238E27FC236}">
                <a16:creationId xmlns:a16="http://schemas.microsoft.com/office/drawing/2014/main" id="{D0620F19-D4B2-4A74-67E1-C270D00E2C3E}"/>
              </a:ext>
            </a:extLst>
          </p:cNvPr>
          <p:cNvGrpSpPr/>
          <p:nvPr/>
        </p:nvGrpSpPr>
        <p:grpSpPr>
          <a:xfrm>
            <a:off x="2034432" y="4284808"/>
            <a:ext cx="8213131" cy="1015663"/>
            <a:chOff x="1805703" y="4591393"/>
            <a:chExt cx="8213131" cy="1015663"/>
          </a:xfrm>
        </p:grpSpPr>
        <p:sp>
          <p:nvSpPr>
            <p:cNvPr id="13" name="TextBox 12">
              <a:extLst>
                <a:ext uri="{FF2B5EF4-FFF2-40B4-BE49-F238E27FC236}">
                  <a16:creationId xmlns:a16="http://schemas.microsoft.com/office/drawing/2014/main" id="{4C7081ED-51C8-74AE-FDA6-F6551BE74BDC}"/>
                </a:ext>
              </a:extLst>
            </p:cNvPr>
            <p:cNvSpPr txBox="1"/>
            <p:nvPr/>
          </p:nvSpPr>
          <p:spPr>
            <a:xfrm>
              <a:off x="2570682" y="4591393"/>
              <a:ext cx="7448152" cy="1015663"/>
            </a:xfrm>
            <a:prstGeom prst="rect">
              <a:avLst/>
            </a:prstGeom>
            <a:noFill/>
          </p:spPr>
          <p:txBody>
            <a:bodyPr wrap="square" lIns="91440" tIns="45720" rIns="91440" bIns="45720" anchor="t">
              <a:spAutoFit/>
            </a:bodyPr>
            <a:lstStyle/>
            <a:p>
              <a:r>
                <a:rPr lang="en-GB" sz="2000" dirty="0">
                  <a:solidFill>
                    <a:srgbClr val="22295B"/>
                  </a:solidFill>
                  <a:latin typeface="Open Sans SemiBold"/>
                  <a:ea typeface="+mn-lt"/>
                  <a:cs typeface="+mn-lt"/>
                </a:rPr>
                <a:t>Propose </a:t>
              </a:r>
              <a:r>
                <a:rPr lang="en-GB" sz="2000" u="sng" dirty="0">
                  <a:solidFill>
                    <a:srgbClr val="FF0000"/>
                  </a:solidFill>
                  <a:latin typeface="Open Sans SemiBold"/>
                  <a:ea typeface="+mn-lt"/>
                  <a:cs typeface="+mn-lt"/>
                </a:rPr>
                <a:t>a unified and cloud native approach</a:t>
              </a:r>
              <a:r>
                <a:rPr lang="en-GB" sz="2000" dirty="0">
                  <a:solidFill>
                    <a:srgbClr val="22295B"/>
                  </a:solidFill>
                  <a:latin typeface="Open Sans SemiBold"/>
                  <a:ea typeface="+mn-lt"/>
                  <a:cs typeface="+mn-lt"/>
                </a:rPr>
                <a:t> for managing Kubernetes clusters on both on-premise (Openstack) and public cloud (Oracle Cloud Infrastructure)</a:t>
              </a:r>
              <a:endParaRPr lang="en-GB" sz="2000" dirty="0">
                <a:solidFill>
                  <a:srgbClr val="22295B"/>
                </a:solidFill>
                <a:latin typeface="Open Sans SemiBold"/>
                <a:ea typeface="Open Sans" panose="020B0606030504020204" pitchFamily="34" charset="0"/>
                <a:cs typeface="Open Sans" panose="020B0606030504020204" pitchFamily="34" charset="0"/>
              </a:endParaRPr>
            </a:p>
          </p:txBody>
        </p:sp>
        <p:pic>
          <p:nvPicPr>
            <p:cNvPr id="14" name="Graphic 13" descr="Bullseye with solid fill">
              <a:extLst>
                <a:ext uri="{FF2B5EF4-FFF2-40B4-BE49-F238E27FC236}">
                  <a16:creationId xmlns:a16="http://schemas.microsoft.com/office/drawing/2014/main" id="{ABCAD158-BD27-8872-E764-DAF3A5AB2D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05703" y="4727026"/>
              <a:ext cx="760379" cy="752273"/>
            </a:xfrm>
            <a:prstGeom prst="rect">
              <a:avLst/>
            </a:prstGeom>
          </p:spPr>
        </p:pic>
      </p:grpSp>
      <p:cxnSp>
        <p:nvCxnSpPr>
          <p:cNvPr id="9" name="Straight Arrow Connector 8">
            <a:extLst>
              <a:ext uri="{FF2B5EF4-FFF2-40B4-BE49-F238E27FC236}">
                <a16:creationId xmlns:a16="http://schemas.microsoft.com/office/drawing/2014/main" id="{5B2776C7-E32A-E6B1-92A2-21EB95B4441D}"/>
              </a:ext>
            </a:extLst>
          </p:cNvPr>
          <p:cNvCxnSpPr/>
          <p:nvPr/>
        </p:nvCxnSpPr>
        <p:spPr>
          <a:xfrm flipV="1">
            <a:off x="6092727" y="3603407"/>
            <a:ext cx="3718" cy="683939"/>
          </a:xfrm>
          <a:prstGeom prst="straightConnector1">
            <a:avLst/>
          </a:prstGeom>
          <a:ln>
            <a:solidFill>
              <a:schemeClr val="accent6"/>
            </a:solidFill>
            <a:tailEnd type="triangle"/>
          </a:ln>
        </p:spPr>
        <p:style>
          <a:lnRef idx="2">
            <a:schemeClr val="accent1"/>
          </a:lnRef>
          <a:fillRef idx="0">
            <a:schemeClr val="accent1"/>
          </a:fillRef>
          <a:effectRef idx="1">
            <a:schemeClr val="accent1"/>
          </a:effectRef>
          <a:fontRef idx="minor">
            <a:schemeClr val="tx1"/>
          </a:fontRef>
        </p:style>
      </p:cxnSp>
      <p:pic>
        <p:nvPicPr>
          <p:cNvPr id="7" name="Picture 6">
            <a:extLst>
              <a:ext uri="{FF2B5EF4-FFF2-40B4-BE49-F238E27FC236}">
                <a16:creationId xmlns:a16="http://schemas.microsoft.com/office/drawing/2014/main" id="{691F672D-6533-CBB6-3023-74E816EFBECF}"/>
              </a:ext>
            </a:extLst>
          </p:cNvPr>
          <p:cNvPicPr>
            <a:picLocks noChangeAspect="1"/>
          </p:cNvPicPr>
          <p:nvPr/>
        </p:nvPicPr>
        <p:blipFill>
          <a:blip r:embed="rId5"/>
          <a:srcRect/>
          <a:stretch/>
        </p:blipFill>
        <p:spPr>
          <a:xfrm>
            <a:off x="2371515" y="1176937"/>
            <a:ext cx="7437444" cy="2516897"/>
          </a:xfrm>
          <a:prstGeom prst="rect">
            <a:avLst/>
          </a:prstGeom>
        </p:spPr>
      </p:pic>
      <p:sp>
        <p:nvSpPr>
          <p:cNvPr id="10" name="TextBox 11">
            <a:extLst>
              <a:ext uri="{FF2B5EF4-FFF2-40B4-BE49-F238E27FC236}">
                <a16:creationId xmlns:a16="http://schemas.microsoft.com/office/drawing/2014/main" id="{CB8804E3-6C42-ECA4-0E9E-B5B4350734B1}"/>
              </a:ext>
            </a:extLst>
          </p:cNvPr>
          <p:cNvSpPr txBox="1"/>
          <p:nvPr/>
        </p:nvSpPr>
        <p:spPr>
          <a:xfrm>
            <a:off x="-9136" y="5994126"/>
            <a:ext cx="2628900" cy="276999"/>
          </a:xfrm>
          <a:prstGeom prst="rect">
            <a:avLst/>
          </a:prstGeom>
          <a:noFill/>
        </p:spPr>
        <p:txBody>
          <a:bodyPr wrap="square" lIns="91440" tIns="45720" rIns="91440" bIns="45720" anchor="t">
            <a:spAutoFit/>
          </a:bodyPr>
          <a:lstStyle/>
          <a:p>
            <a:pPr algn="just"/>
            <a:r>
              <a:rPr lang="en-US" sz="1200" b="1" dirty="0">
                <a:solidFill>
                  <a:srgbClr val="22295B"/>
                </a:solidFill>
                <a:latin typeface="Open Sans"/>
                <a:ea typeface="Open Sans"/>
                <a:cs typeface="Open Sans"/>
              </a:rPr>
              <a:t>* IaC: </a:t>
            </a:r>
            <a:r>
              <a:rPr lang="en-US" sz="1200" dirty="0">
                <a:solidFill>
                  <a:srgbClr val="22295B"/>
                </a:solidFill>
                <a:latin typeface="Open Sans"/>
                <a:ea typeface="Open Sans"/>
                <a:cs typeface="Open Sans"/>
              </a:rPr>
              <a:t>Infrastructure as Code</a:t>
            </a:r>
          </a:p>
        </p:txBody>
      </p:sp>
    </p:spTree>
    <p:extLst>
      <p:ext uri="{BB962C8B-B14F-4D97-AF65-F5344CB8AC3E}">
        <p14:creationId xmlns:p14="http://schemas.microsoft.com/office/powerpoint/2010/main" val="2222931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11</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IT-PW-ARW</a:t>
            </a:r>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2150649"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Objective</a:t>
            </a:r>
            <a:endParaRPr lang="en-US" dirty="0"/>
          </a:p>
        </p:txBody>
      </p:sp>
      <p:grpSp>
        <p:nvGrpSpPr>
          <p:cNvPr id="8" name="Group 7">
            <a:extLst>
              <a:ext uri="{FF2B5EF4-FFF2-40B4-BE49-F238E27FC236}">
                <a16:creationId xmlns:a16="http://schemas.microsoft.com/office/drawing/2014/main" id="{D0620F19-D4B2-4A74-67E1-C270D00E2C3E}"/>
              </a:ext>
            </a:extLst>
          </p:cNvPr>
          <p:cNvGrpSpPr/>
          <p:nvPr/>
        </p:nvGrpSpPr>
        <p:grpSpPr>
          <a:xfrm>
            <a:off x="2034432" y="4284808"/>
            <a:ext cx="8213131" cy="1015663"/>
            <a:chOff x="1805703" y="4591393"/>
            <a:chExt cx="8213131" cy="1015663"/>
          </a:xfrm>
        </p:grpSpPr>
        <p:sp>
          <p:nvSpPr>
            <p:cNvPr id="13" name="TextBox 12">
              <a:extLst>
                <a:ext uri="{FF2B5EF4-FFF2-40B4-BE49-F238E27FC236}">
                  <a16:creationId xmlns:a16="http://schemas.microsoft.com/office/drawing/2014/main" id="{4C7081ED-51C8-74AE-FDA6-F6551BE74BDC}"/>
                </a:ext>
              </a:extLst>
            </p:cNvPr>
            <p:cNvSpPr txBox="1"/>
            <p:nvPr/>
          </p:nvSpPr>
          <p:spPr>
            <a:xfrm>
              <a:off x="2570682" y="4591393"/>
              <a:ext cx="7448152" cy="1015663"/>
            </a:xfrm>
            <a:prstGeom prst="rect">
              <a:avLst/>
            </a:prstGeom>
            <a:noFill/>
          </p:spPr>
          <p:txBody>
            <a:bodyPr wrap="square" lIns="91440" tIns="45720" rIns="91440" bIns="45720" anchor="t">
              <a:spAutoFit/>
            </a:bodyPr>
            <a:lstStyle/>
            <a:p>
              <a:r>
                <a:rPr lang="en-GB" sz="2000" dirty="0">
                  <a:solidFill>
                    <a:srgbClr val="22295B"/>
                  </a:solidFill>
                  <a:latin typeface="Open Sans SemiBold"/>
                  <a:ea typeface="+mn-lt"/>
                  <a:cs typeface="+mn-lt"/>
                </a:rPr>
                <a:t>Propose </a:t>
              </a:r>
              <a:r>
                <a:rPr lang="en-GB" sz="2000" u="sng" dirty="0">
                  <a:solidFill>
                    <a:srgbClr val="FF0000"/>
                  </a:solidFill>
                  <a:latin typeface="Open Sans SemiBold"/>
                  <a:ea typeface="+mn-lt"/>
                  <a:cs typeface="+mn-lt"/>
                </a:rPr>
                <a:t>a unified and cloud native approach</a:t>
              </a:r>
              <a:r>
                <a:rPr lang="en-GB" sz="2000" dirty="0">
                  <a:solidFill>
                    <a:srgbClr val="22295B"/>
                  </a:solidFill>
                  <a:latin typeface="Open Sans SemiBold"/>
                  <a:ea typeface="+mn-lt"/>
                  <a:cs typeface="+mn-lt"/>
                </a:rPr>
                <a:t> for managing Kubernetes clusters on both on-premise (Openstack) and public cloud (Oracle Cloud Infrastructure)</a:t>
              </a:r>
              <a:endParaRPr lang="en-GB" sz="2000" dirty="0">
                <a:solidFill>
                  <a:srgbClr val="22295B"/>
                </a:solidFill>
                <a:latin typeface="Open Sans SemiBold"/>
                <a:ea typeface="Open Sans" panose="020B0606030504020204" pitchFamily="34" charset="0"/>
                <a:cs typeface="Open Sans" panose="020B0606030504020204" pitchFamily="34" charset="0"/>
              </a:endParaRPr>
            </a:p>
          </p:txBody>
        </p:sp>
        <p:pic>
          <p:nvPicPr>
            <p:cNvPr id="14" name="Graphic 13" descr="Bullseye with solid fill">
              <a:extLst>
                <a:ext uri="{FF2B5EF4-FFF2-40B4-BE49-F238E27FC236}">
                  <a16:creationId xmlns:a16="http://schemas.microsoft.com/office/drawing/2014/main" id="{ABCAD158-BD27-8872-E764-DAF3A5AB2D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05703" y="4727026"/>
              <a:ext cx="760379" cy="752273"/>
            </a:xfrm>
            <a:prstGeom prst="rect">
              <a:avLst/>
            </a:prstGeom>
          </p:spPr>
        </p:pic>
      </p:grpSp>
      <p:cxnSp>
        <p:nvCxnSpPr>
          <p:cNvPr id="9" name="Straight Arrow Connector 8">
            <a:extLst>
              <a:ext uri="{FF2B5EF4-FFF2-40B4-BE49-F238E27FC236}">
                <a16:creationId xmlns:a16="http://schemas.microsoft.com/office/drawing/2014/main" id="{5B2776C7-E32A-E6B1-92A2-21EB95B4441D}"/>
              </a:ext>
            </a:extLst>
          </p:cNvPr>
          <p:cNvCxnSpPr/>
          <p:nvPr/>
        </p:nvCxnSpPr>
        <p:spPr>
          <a:xfrm flipV="1">
            <a:off x="6092727" y="3603407"/>
            <a:ext cx="3718" cy="683939"/>
          </a:xfrm>
          <a:prstGeom prst="straightConnector1">
            <a:avLst/>
          </a:prstGeom>
          <a:ln>
            <a:solidFill>
              <a:schemeClr val="accent6"/>
            </a:solidFill>
            <a:tailEnd type="triangle"/>
          </a:ln>
        </p:spPr>
        <p:style>
          <a:lnRef idx="2">
            <a:schemeClr val="accent1"/>
          </a:lnRef>
          <a:fillRef idx="0">
            <a:schemeClr val="accent1"/>
          </a:fillRef>
          <a:effectRef idx="1">
            <a:schemeClr val="accent1"/>
          </a:effectRef>
          <a:fontRef idx="minor">
            <a:schemeClr val="tx1"/>
          </a:fontRef>
        </p:style>
      </p:cxnSp>
      <p:pic>
        <p:nvPicPr>
          <p:cNvPr id="7" name="Picture 6" descr="A diagram of a custom resources&#10;&#10;Description automatically generated">
            <a:extLst>
              <a:ext uri="{FF2B5EF4-FFF2-40B4-BE49-F238E27FC236}">
                <a16:creationId xmlns:a16="http://schemas.microsoft.com/office/drawing/2014/main" id="{691F672D-6533-CBB6-3023-74E816EFBECF}"/>
              </a:ext>
            </a:extLst>
          </p:cNvPr>
          <p:cNvPicPr>
            <a:picLocks noChangeAspect="1"/>
          </p:cNvPicPr>
          <p:nvPr/>
        </p:nvPicPr>
        <p:blipFill>
          <a:blip r:embed="rId5"/>
          <a:stretch>
            <a:fillRect/>
          </a:stretch>
        </p:blipFill>
        <p:spPr>
          <a:xfrm>
            <a:off x="2365355" y="1176937"/>
            <a:ext cx="7449765" cy="2516897"/>
          </a:xfrm>
          <a:prstGeom prst="rect">
            <a:avLst/>
          </a:prstGeom>
        </p:spPr>
      </p:pic>
      <p:sp>
        <p:nvSpPr>
          <p:cNvPr id="5" name="TextBox 11">
            <a:extLst>
              <a:ext uri="{FF2B5EF4-FFF2-40B4-BE49-F238E27FC236}">
                <a16:creationId xmlns:a16="http://schemas.microsoft.com/office/drawing/2014/main" id="{2FBFD4FB-D55C-328B-A00E-DC967CBB4857}"/>
              </a:ext>
            </a:extLst>
          </p:cNvPr>
          <p:cNvSpPr txBox="1"/>
          <p:nvPr/>
        </p:nvSpPr>
        <p:spPr>
          <a:xfrm>
            <a:off x="-9136" y="5994126"/>
            <a:ext cx="2628900" cy="276999"/>
          </a:xfrm>
          <a:prstGeom prst="rect">
            <a:avLst/>
          </a:prstGeom>
          <a:noFill/>
        </p:spPr>
        <p:txBody>
          <a:bodyPr wrap="square" lIns="91440" tIns="45720" rIns="91440" bIns="45720" anchor="t">
            <a:spAutoFit/>
          </a:bodyPr>
          <a:lstStyle/>
          <a:p>
            <a:pPr algn="just"/>
            <a:r>
              <a:rPr lang="en-US" sz="1200" b="1" dirty="0">
                <a:solidFill>
                  <a:srgbClr val="22295B"/>
                </a:solidFill>
                <a:latin typeface="Open Sans"/>
                <a:ea typeface="Open Sans"/>
                <a:cs typeface="Open Sans"/>
              </a:rPr>
              <a:t>* IaC: </a:t>
            </a:r>
            <a:r>
              <a:rPr lang="en-US" sz="1200" dirty="0">
                <a:solidFill>
                  <a:srgbClr val="22295B"/>
                </a:solidFill>
                <a:latin typeface="Open Sans"/>
                <a:ea typeface="Open Sans"/>
                <a:cs typeface="Open Sans"/>
              </a:rPr>
              <a:t>Infrastructure as Code</a:t>
            </a:r>
          </a:p>
        </p:txBody>
      </p:sp>
    </p:spTree>
    <p:extLst>
      <p:ext uri="{BB962C8B-B14F-4D97-AF65-F5344CB8AC3E}">
        <p14:creationId xmlns:p14="http://schemas.microsoft.com/office/powerpoint/2010/main" val="12768234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12</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IT-PW-ARW</a:t>
            </a:r>
            <a:endParaRPr lang="en-GB" dirty="0"/>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3372144"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Investigations</a:t>
            </a:r>
            <a:endPar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graphicFrame>
        <p:nvGraphicFramePr>
          <p:cNvPr id="5" name="Table 4">
            <a:extLst>
              <a:ext uri="{FF2B5EF4-FFF2-40B4-BE49-F238E27FC236}">
                <a16:creationId xmlns:a16="http://schemas.microsoft.com/office/drawing/2014/main" id="{0474E3EA-5CEC-E6AF-164C-9592A9EC1211}"/>
              </a:ext>
            </a:extLst>
          </p:cNvPr>
          <p:cNvGraphicFramePr>
            <a:graphicFrameLocks noGrp="1"/>
          </p:cNvGraphicFramePr>
          <p:nvPr>
            <p:extLst>
              <p:ext uri="{D42A27DB-BD31-4B8C-83A1-F6EECF244321}">
                <p14:modId xmlns:p14="http://schemas.microsoft.com/office/powerpoint/2010/main" val="1720806717"/>
              </p:ext>
            </p:extLst>
          </p:nvPr>
        </p:nvGraphicFramePr>
        <p:xfrm>
          <a:off x="691134" y="1097037"/>
          <a:ext cx="10809731" cy="4954705"/>
        </p:xfrm>
        <a:graphic>
          <a:graphicData uri="http://schemas.openxmlformats.org/drawingml/2006/table">
            <a:tbl>
              <a:tblPr firstRow="1" bandRow="1">
                <a:tableStyleId>{5940675A-B579-460E-94D1-54222C63F5DA}</a:tableStyleId>
              </a:tblPr>
              <a:tblGrid>
                <a:gridCol w="2100192">
                  <a:extLst>
                    <a:ext uri="{9D8B030D-6E8A-4147-A177-3AD203B41FA5}">
                      <a16:colId xmlns:a16="http://schemas.microsoft.com/office/drawing/2014/main" val="4174162166"/>
                    </a:ext>
                  </a:extLst>
                </a:gridCol>
                <a:gridCol w="3619099">
                  <a:extLst>
                    <a:ext uri="{9D8B030D-6E8A-4147-A177-3AD203B41FA5}">
                      <a16:colId xmlns:a16="http://schemas.microsoft.com/office/drawing/2014/main" val="775487852"/>
                    </a:ext>
                  </a:extLst>
                </a:gridCol>
                <a:gridCol w="2839453">
                  <a:extLst>
                    <a:ext uri="{9D8B030D-6E8A-4147-A177-3AD203B41FA5}">
                      <a16:colId xmlns:a16="http://schemas.microsoft.com/office/drawing/2014/main" val="3414594850"/>
                    </a:ext>
                  </a:extLst>
                </a:gridCol>
                <a:gridCol w="2250987">
                  <a:extLst>
                    <a:ext uri="{9D8B030D-6E8A-4147-A177-3AD203B41FA5}">
                      <a16:colId xmlns:a16="http://schemas.microsoft.com/office/drawing/2014/main" val="2230981028"/>
                    </a:ext>
                  </a:extLst>
                </a:gridCol>
              </a:tblGrid>
              <a:tr h="974594">
                <a:tc>
                  <a:txBody>
                    <a:bodyPr/>
                    <a:lstStyle/>
                    <a:p>
                      <a:pPr algn="ctr"/>
                      <a:r>
                        <a:rPr lang="en-US" sz="1600" b="1" dirty="0">
                          <a:solidFill>
                            <a:schemeClr val="tx2"/>
                          </a:solidFill>
                          <a:latin typeface="Open Sans Ultra-Bold"/>
                        </a:rPr>
                        <a:t>Cloud-native </a:t>
                      </a:r>
                      <a:br>
                        <a:rPr lang="en-US" sz="1600" b="1" dirty="0">
                          <a:solidFill>
                            <a:schemeClr val="tx2"/>
                          </a:solidFill>
                          <a:latin typeface="Open Sans Ultra-Bold"/>
                        </a:rPr>
                      </a:br>
                      <a:r>
                        <a:rPr lang="en-US" sz="1600" b="1" dirty="0">
                          <a:solidFill>
                            <a:schemeClr val="tx2"/>
                          </a:solidFill>
                          <a:latin typeface="Open Sans Ultra-Bold"/>
                        </a:rPr>
                        <a:t>IaC tools</a:t>
                      </a:r>
                    </a:p>
                  </a:txBody>
                  <a:tcPr anchor="ctr"/>
                </a:tc>
                <a:tc>
                  <a:txBody>
                    <a:bodyPr/>
                    <a:lstStyle/>
                    <a:p>
                      <a:pPr algn="ctr"/>
                      <a:r>
                        <a:rPr lang="en-US" sz="1600" b="1" dirty="0">
                          <a:solidFill>
                            <a:schemeClr val="tx2"/>
                          </a:solidFill>
                          <a:latin typeface="Open Sans Ultra-Bold"/>
                        </a:rPr>
                        <a:t>Overview</a:t>
                      </a:r>
                    </a:p>
                  </a:txBody>
                  <a:tcPr anchor="ctr"/>
                </a:tc>
                <a:tc>
                  <a:txBody>
                    <a:bodyPr/>
                    <a:lstStyle/>
                    <a:p>
                      <a:pPr algn="ctr"/>
                      <a:endParaRPr lang="en-US" dirty="0">
                        <a:solidFill>
                          <a:schemeClr val="tx2"/>
                        </a:solidFill>
                      </a:endParaRPr>
                    </a:p>
                  </a:txBody>
                  <a:tcPr anchor="b"/>
                </a:tc>
                <a:tc>
                  <a:txBody>
                    <a:bodyPr/>
                    <a:lstStyle/>
                    <a:p>
                      <a:pPr algn="ctr"/>
                      <a:endParaRPr lang="en-US" dirty="0">
                        <a:solidFill>
                          <a:schemeClr val="tx2"/>
                        </a:solidFill>
                      </a:endParaRPr>
                    </a:p>
                  </a:txBody>
                  <a:tcPr anchor="b"/>
                </a:tc>
                <a:extLst>
                  <a:ext uri="{0D108BD9-81ED-4DB2-BD59-A6C34878D82A}">
                    <a16:rowId xmlns:a16="http://schemas.microsoft.com/office/drawing/2014/main" val="2166602565"/>
                  </a:ext>
                </a:extLst>
              </a:tr>
              <a:tr h="2096108">
                <a:tc>
                  <a:txBody>
                    <a:bodyPr/>
                    <a:lstStyle/>
                    <a:p>
                      <a:endParaRPr lang="en-US" dirty="0">
                        <a:solidFill>
                          <a:schemeClr val="tx2"/>
                        </a:solidFill>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1" i="0" u="none" strike="noStrike" kern="1200" cap="none" spc="0" normalizeH="0" baseline="0" noProof="0" dirty="0">
                          <a:ln>
                            <a:noFill/>
                          </a:ln>
                          <a:solidFill>
                            <a:srgbClr val="1E234A"/>
                          </a:solidFill>
                          <a:effectLst/>
                          <a:uLnTx/>
                          <a:uFillTx/>
                          <a:latin typeface="+mn-lt"/>
                          <a:ea typeface="+mn-ea"/>
                          <a:cs typeface="+mn-cs"/>
                        </a:rPr>
                        <a:t>focused on </a:t>
                      </a:r>
                      <a:r>
                        <a:rPr kumimoji="0" lang="en-US" sz="1400" b="0" i="0" u="none" strike="noStrike" kern="1200" cap="none" spc="0" normalizeH="0" baseline="0" noProof="0" dirty="0">
                          <a:ln>
                            <a:noFill/>
                          </a:ln>
                          <a:solidFill>
                            <a:srgbClr val="1E234A"/>
                          </a:solidFill>
                          <a:effectLst/>
                          <a:uLnTx/>
                          <a:uFillTx/>
                          <a:latin typeface="+mn-lt"/>
                          <a:ea typeface="+mn-ea"/>
                          <a:cs typeface="+mn-cs"/>
                        </a:rPr>
                        <a:t>the lifecycle management of </a:t>
                      </a:r>
                      <a:r>
                        <a:rPr kumimoji="0" lang="en-US" sz="1400" b="1" i="0" u="none" strike="noStrike" kern="1200" cap="none" spc="0" normalizeH="0" baseline="0" noProof="0" dirty="0">
                          <a:ln>
                            <a:noFill/>
                          </a:ln>
                          <a:solidFill>
                            <a:srgbClr val="1E234A"/>
                          </a:solidFill>
                          <a:effectLst/>
                          <a:uLnTx/>
                          <a:uFillTx/>
                          <a:latin typeface="+mn-lt"/>
                          <a:ea typeface="+mn-ea"/>
                          <a:cs typeface="+mn-cs"/>
                        </a:rPr>
                        <a:t>Kubernetes clusters</a:t>
                      </a:r>
                    </a:p>
                  </a:txBody>
                  <a:tcPr>
                    <a:solidFill>
                      <a:schemeClr val="accent1">
                        <a:lumMod val="20000"/>
                        <a:lumOff val="80000"/>
                      </a:schemeClr>
                    </a:solidFill>
                  </a:tcPr>
                </a:tc>
                <a:tc>
                  <a:txBody>
                    <a:bodyPr/>
                    <a:lstStyle/>
                    <a:p>
                      <a:pPr marL="285750" indent="-285750">
                        <a:buFont typeface="Arial"/>
                        <a:buChar char="•"/>
                      </a:pPr>
                      <a:r>
                        <a:rPr lang="en-US" sz="1400" dirty="0">
                          <a:solidFill>
                            <a:schemeClr val="bg1"/>
                          </a:solidFill>
                        </a:rPr>
                        <a:t>Does not support creating Kubernetes clusters through </a:t>
                      </a:r>
                      <a:r>
                        <a:rPr lang="en-US" sz="1400" b="1" dirty="0">
                          <a:solidFill>
                            <a:schemeClr val="bg1"/>
                          </a:solidFill>
                        </a:rPr>
                        <a:t>Magnum </a:t>
                      </a:r>
                      <a:r>
                        <a:rPr lang="en-US" sz="1400" dirty="0">
                          <a:solidFill>
                            <a:schemeClr val="bg1"/>
                          </a:solidFill>
                        </a:rPr>
                        <a:t>service</a:t>
                      </a:r>
                    </a:p>
                    <a:p>
                      <a:pPr marL="285750" lvl="0" indent="-285750">
                        <a:buFont typeface="Arial"/>
                        <a:buChar char="•"/>
                      </a:pPr>
                      <a:r>
                        <a:rPr lang="en-US" sz="1400" b="0" i="0" u="none" strike="noStrike" noProof="0" dirty="0">
                          <a:solidFill>
                            <a:schemeClr val="bg1"/>
                          </a:solidFill>
                          <a:latin typeface="Aptos"/>
                        </a:rPr>
                        <a:t>It can be used as a backend for </a:t>
                      </a:r>
                      <a:r>
                        <a:rPr lang="en-US" sz="1400" b="1" i="0" u="none" strike="noStrike" noProof="0" dirty="0">
                          <a:solidFill>
                            <a:schemeClr val="bg1"/>
                          </a:solidFill>
                          <a:latin typeface="Aptos"/>
                        </a:rPr>
                        <a:t>Magnum </a:t>
                      </a:r>
                      <a:r>
                        <a:rPr lang="en-US" sz="1400" b="0" i="0" u="none" strike="noStrike" noProof="0" dirty="0">
                          <a:solidFill>
                            <a:schemeClr val="bg1"/>
                          </a:solidFill>
                          <a:latin typeface="Aptos"/>
                        </a:rPr>
                        <a:t>instead of </a:t>
                      </a:r>
                      <a:r>
                        <a:rPr lang="en-US" sz="1400" b="1" i="0" u="none" strike="noStrike" noProof="0" dirty="0">
                          <a:solidFill>
                            <a:schemeClr val="bg1"/>
                          </a:solidFill>
                          <a:latin typeface="Aptos"/>
                        </a:rPr>
                        <a:t>Heat </a:t>
                      </a:r>
                      <a:r>
                        <a:rPr lang="en-US" sz="1400" b="0" i="0" u="none" strike="noStrike" noProof="0" dirty="0">
                          <a:solidFill>
                            <a:schemeClr val="bg1"/>
                          </a:solidFill>
                          <a:latin typeface="Aptos"/>
                        </a:rPr>
                        <a:t>service</a:t>
                      </a:r>
                      <a:endParaRPr lang="en-US" sz="1400" dirty="0">
                        <a:solidFill>
                          <a:schemeClr val="bg1"/>
                        </a:solidFill>
                      </a:endParaRPr>
                    </a:p>
                    <a:p>
                      <a:pPr marL="285750" lvl="0" indent="-285750">
                        <a:buFont typeface="Arial"/>
                        <a:buChar char="•"/>
                      </a:pPr>
                      <a:r>
                        <a:rPr lang="en-US" sz="1400" dirty="0">
                          <a:solidFill>
                            <a:schemeClr val="bg1"/>
                          </a:solidFill>
                        </a:rPr>
                        <a:t>Creating clusters using </a:t>
                      </a:r>
                      <a:r>
                        <a:rPr lang="en-US" sz="1400" b="1" dirty="0">
                          <a:solidFill>
                            <a:schemeClr val="bg1"/>
                          </a:solidFill>
                        </a:rPr>
                        <a:t>Nova</a:t>
                      </a:r>
                      <a:r>
                        <a:rPr lang="en-US" sz="1400" b="0" dirty="0">
                          <a:solidFill>
                            <a:schemeClr val="bg1"/>
                          </a:solidFill>
                        </a:rPr>
                        <a:t> service</a:t>
                      </a:r>
                      <a:r>
                        <a:rPr lang="en-US" sz="1400" b="1" dirty="0">
                          <a:solidFill>
                            <a:schemeClr val="bg1"/>
                          </a:solidFill>
                        </a:rPr>
                        <a:t> </a:t>
                      </a:r>
                      <a:r>
                        <a:rPr lang="en-US" sz="1400" dirty="0">
                          <a:solidFill>
                            <a:schemeClr val="bg1"/>
                          </a:solidFill>
                        </a:rPr>
                        <a:t>does not work with CERN Openstack cloud due to networking constraints</a:t>
                      </a:r>
                    </a:p>
                  </a:txBody>
                  <a:tcPr>
                    <a:noFill/>
                  </a:tcPr>
                </a:tc>
                <a:tc>
                  <a:txBody>
                    <a:bodyPr/>
                    <a:lstStyle/>
                    <a:p>
                      <a:pPr marL="285750" indent="-285750">
                        <a:buFont typeface="Arial"/>
                        <a:buChar char="•"/>
                      </a:pPr>
                      <a:r>
                        <a:rPr lang="en-US" sz="1400" dirty="0">
                          <a:solidFill>
                            <a:schemeClr val="bg1"/>
                          </a:solidFill>
                        </a:rPr>
                        <a:t>Supports creating both self-managed and managed clusters</a:t>
                      </a:r>
                    </a:p>
                  </a:txBody>
                  <a:tcPr>
                    <a:noFill/>
                  </a:tcPr>
                </a:tc>
                <a:extLst>
                  <a:ext uri="{0D108BD9-81ED-4DB2-BD59-A6C34878D82A}">
                    <a16:rowId xmlns:a16="http://schemas.microsoft.com/office/drawing/2014/main" val="1150831430"/>
                  </a:ext>
                </a:extLst>
              </a:tr>
              <a:tr h="1755071">
                <a:tc>
                  <a:txBody>
                    <a:bodyPr/>
                    <a:lstStyle/>
                    <a:p>
                      <a:endParaRPr lang="en-US" dirty="0">
                        <a:solidFill>
                          <a:schemeClr val="tx2"/>
                        </a:solidFill>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0" i="0" u="none" strike="noStrike" kern="1200" cap="none" spc="0" normalizeH="0" baseline="0" noProof="0" dirty="0">
                          <a:ln>
                            <a:noFill/>
                          </a:ln>
                          <a:solidFill>
                            <a:srgbClr val="1E234A"/>
                          </a:solidFill>
                          <a:effectLst/>
                          <a:uLnTx/>
                          <a:uFillTx/>
                          <a:latin typeface="+mn-lt"/>
                          <a:ea typeface="+mn-ea"/>
                          <a:cs typeface="+mn-cs"/>
                        </a:rPr>
                        <a:t>a </a:t>
                      </a:r>
                      <a:r>
                        <a:rPr kumimoji="0" lang="en-US" sz="1400" b="1" i="0" u="none" strike="noStrike" kern="1200" cap="none" spc="0" normalizeH="0" baseline="0" noProof="0" dirty="0">
                          <a:ln>
                            <a:noFill/>
                          </a:ln>
                          <a:solidFill>
                            <a:srgbClr val="1E234A"/>
                          </a:solidFill>
                          <a:effectLst/>
                          <a:uLnTx/>
                          <a:uFillTx/>
                          <a:latin typeface="+mn-lt"/>
                          <a:ea typeface="+mn-ea"/>
                          <a:cs typeface="+mn-cs"/>
                        </a:rPr>
                        <a:t>general purpose </a:t>
                      </a:r>
                      <a:r>
                        <a:rPr kumimoji="0" lang="en-US" sz="1400" b="0" i="0" u="none" strike="noStrike" kern="1200" cap="none" spc="0" normalizeH="0" baseline="0" noProof="0" dirty="0">
                          <a:ln>
                            <a:noFill/>
                          </a:ln>
                          <a:solidFill>
                            <a:srgbClr val="1E234A"/>
                          </a:solidFill>
                          <a:effectLst/>
                          <a:uLnTx/>
                          <a:uFillTx/>
                          <a:latin typeface="+mn-lt"/>
                          <a:ea typeface="+mn-ea"/>
                          <a:cs typeface="+mn-cs"/>
                        </a:rPr>
                        <a:t>IaC tool</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1" i="0" u="none" strike="noStrike" kern="1200" cap="none" spc="0" normalizeH="0" baseline="0" noProof="0" dirty="0">
                          <a:ln>
                            <a:noFill/>
                          </a:ln>
                          <a:solidFill>
                            <a:srgbClr val="1E234A"/>
                          </a:solidFill>
                          <a:effectLst/>
                          <a:uLnTx/>
                          <a:uFillTx/>
                          <a:latin typeface="+mn-lt"/>
                          <a:ea typeface="+mn-ea"/>
                          <a:cs typeface="+mn-cs"/>
                        </a:rPr>
                        <a:t>based on terraform </a:t>
                      </a:r>
                      <a:r>
                        <a:rPr kumimoji="0" lang="en-US" sz="1400" b="0" i="0" u="none" strike="noStrike" kern="1200" cap="none" spc="0" normalizeH="0" baseline="0" noProof="0" dirty="0">
                          <a:ln>
                            <a:noFill/>
                          </a:ln>
                          <a:solidFill>
                            <a:srgbClr val="1E234A"/>
                          </a:solidFill>
                          <a:effectLst/>
                          <a:uLnTx/>
                          <a:uFillTx/>
                          <a:latin typeface="+mn-lt"/>
                          <a:ea typeface="+mn-ea"/>
                          <a:cs typeface="+mn-cs"/>
                        </a:rPr>
                        <a:t>under the hood</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0" i="0" u="none" strike="noStrike" kern="1200" cap="none" spc="0" normalizeH="0" baseline="0" noProof="0" dirty="0">
                          <a:ln>
                            <a:noFill/>
                          </a:ln>
                          <a:solidFill>
                            <a:srgbClr val="1E234A"/>
                          </a:solidFill>
                          <a:effectLst/>
                          <a:uLnTx/>
                          <a:uFillTx/>
                          <a:latin typeface="+mn-lt"/>
                          <a:ea typeface="+mn-ea"/>
                          <a:cs typeface="+mn-cs"/>
                        </a:rPr>
                        <a:t>providers are created using a code generation tool called </a:t>
                      </a:r>
                      <a:r>
                        <a:rPr kumimoji="0" lang="en-US" sz="1400" b="1" i="0" u="none" strike="noStrike" kern="1200" cap="none" spc="0" normalizeH="0" baseline="0" noProof="0" dirty="0">
                          <a:ln>
                            <a:noFill/>
                          </a:ln>
                          <a:solidFill>
                            <a:srgbClr val="1E234A"/>
                          </a:solidFill>
                          <a:effectLst/>
                          <a:uLnTx/>
                          <a:uFillTx/>
                          <a:latin typeface="+mn-lt"/>
                          <a:ea typeface="+mn-ea"/>
                          <a:cs typeface="+mn-cs"/>
                        </a:rPr>
                        <a:t>Upjet </a:t>
                      </a:r>
                      <a:r>
                        <a:rPr kumimoji="0" lang="en-US" sz="1400" b="0" i="0" u="none" strike="noStrike" kern="1200" cap="none" spc="0" normalizeH="0" baseline="0" noProof="0" dirty="0">
                          <a:ln>
                            <a:noFill/>
                          </a:ln>
                          <a:solidFill>
                            <a:srgbClr val="1E234A"/>
                          </a:solidFill>
                          <a:effectLst/>
                          <a:uLnTx/>
                          <a:uFillTx/>
                          <a:latin typeface="+mn-lt"/>
                          <a:ea typeface="+mn-ea"/>
                          <a:cs typeface="+mn-cs"/>
                        </a:rPr>
                        <a:t>that allows code generation of a crossplane provider from a terraform provider</a:t>
                      </a:r>
                      <a:endParaRPr lang="en-US" b="0" dirty="0">
                        <a:solidFill>
                          <a:schemeClr val="tx2"/>
                        </a:solidFill>
                      </a:endParaRPr>
                    </a:p>
                  </a:txBody>
                  <a:tcPr>
                    <a:solidFill>
                      <a:srgbClr val="FFFF99"/>
                    </a:solidFill>
                  </a:tcPr>
                </a:tc>
                <a:tc>
                  <a:txBody>
                    <a:bodyPr/>
                    <a:lstStyle/>
                    <a:p>
                      <a:pPr marL="285750" indent="-285750">
                        <a:buFont typeface="Arial"/>
                        <a:buChar char="•"/>
                      </a:pPr>
                      <a:r>
                        <a:rPr lang="en-US" sz="1400" dirty="0">
                          <a:solidFill>
                            <a:schemeClr val="bg1"/>
                          </a:solidFill>
                        </a:rPr>
                        <a:t>Supports creating clusters through </a:t>
                      </a:r>
                      <a:r>
                        <a:rPr lang="en-US" sz="1400" b="1" dirty="0">
                          <a:solidFill>
                            <a:schemeClr val="bg1"/>
                          </a:solidFill>
                        </a:rPr>
                        <a:t>Magnum</a:t>
                      </a:r>
                      <a:endParaRPr lang="en-US" sz="1400" dirty="0">
                        <a:solidFill>
                          <a:schemeClr val="bg1"/>
                        </a:solidFill>
                      </a:endParaRPr>
                    </a:p>
                  </a:txBody>
                  <a:tcPr>
                    <a:noFill/>
                  </a:tcPr>
                </a:tc>
                <a:tc>
                  <a:txBody>
                    <a:bodyPr/>
                    <a:lstStyle/>
                    <a:p>
                      <a:pPr marL="285750" indent="-285750">
                        <a:buFont typeface="Arial"/>
                        <a:buChar char="•"/>
                      </a:pPr>
                      <a:r>
                        <a:rPr lang="en-US" sz="1400" dirty="0">
                          <a:solidFill>
                            <a:schemeClr val="bg1"/>
                          </a:solidFill>
                        </a:rPr>
                        <a:t>No provider available (there is one, but it has been abandoned by oracle and it is not officially recognized by crossplane)</a:t>
                      </a:r>
                    </a:p>
                  </a:txBody>
                  <a:tcPr>
                    <a:noFill/>
                  </a:tcPr>
                </a:tc>
                <a:extLst>
                  <a:ext uri="{0D108BD9-81ED-4DB2-BD59-A6C34878D82A}">
                    <a16:rowId xmlns:a16="http://schemas.microsoft.com/office/drawing/2014/main" val="4223307547"/>
                  </a:ext>
                </a:extLst>
              </a:tr>
            </a:tbl>
          </a:graphicData>
        </a:graphic>
      </p:graphicFrame>
      <p:pic>
        <p:nvPicPr>
          <p:cNvPr id="8" name="Picture 7" descr="Introduction - The Cluster API Book">
            <a:extLst>
              <a:ext uri="{FF2B5EF4-FFF2-40B4-BE49-F238E27FC236}">
                <a16:creationId xmlns:a16="http://schemas.microsoft.com/office/drawing/2014/main" id="{30C980AB-5FA3-E8A1-9B25-01949854FDD3}"/>
              </a:ext>
            </a:extLst>
          </p:cNvPr>
          <p:cNvPicPr>
            <a:picLocks noChangeAspect="1"/>
          </p:cNvPicPr>
          <p:nvPr/>
        </p:nvPicPr>
        <p:blipFill>
          <a:blip r:embed="rId3"/>
          <a:stretch>
            <a:fillRect/>
          </a:stretch>
        </p:blipFill>
        <p:spPr>
          <a:xfrm>
            <a:off x="1269573" y="2483252"/>
            <a:ext cx="928340" cy="1211999"/>
          </a:xfrm>
          <a:prstGeom prst="rect">
            <a:avLst/>
          </a:prstGeom>
        </p:spPr>
      </p:pic>
      <p:pic>
        <p:nvPicPr>
          <p:cNvPr id="10" name="Picture 9" descr="WhAt is crossplane - NashTech Insights">
            <a:extLst>
              <a:ext uri="{FF2B5EF4-FFF2-40B4-BE49-F238E27FC236}">
                <a16:creationId xmlns:a16="http://schemas.microsoft.com/office/drawing/2014/main" id="{3259DDD1-13B8-245C-EC3D-8CECD324AC2E}"/>
              </a:ext>
            </a:extLst>
          </p:cNvPr>
          <p:cNvPicPr>
            <a:picLocks noChangeAspect="1"/>
          </p:cNvPicPr>
          <p:nvPr/>
        </p:nvPicPr>
        <p:blipFill>
          <a:blip r:embed="rId4"/>
          <a:stretch>
            <a:fillRect/>
          </a:stretch>
        </p:blipFill>
        <p:spPr>
          <a:xfrm>
            <a:off x="1269573" y="4514646"/>
            <a:ext cx="825191" cy="1140444"/>
          </a:xfrm>
          <a:prstGeom prst="rect">
            <a:avLst/>
          </a:prstGeom>
        </p:spPr>
      </p:pic>
      <p:pic>
        <p:nvPicPr>
          <p:cNvPr id="11" name="Picture 10" descr="Download OpenStack Logo in SVG Vector or PNG File Format - Logo.wine">
            <a:extLst>
              <a:ext uri="{FF2B5EF4-FFF2-40B4-BE49-F238E27FC236}">
                <a16:creationId xmlns:a16="http://schemas.microsoft.com/office/drawing/2014/main" id="{325FFF1A-83AB-A5AE-4A26-CDBC949F1E4F}"/>
              </a:ext>
            </a:extLst>
          </p:cNvPr>
          <p:cNvPicPr>
            <a:picLocks noChangeAspect="1"/>
          </p:cNvPicPr>
          <p:nvPr/>
        </p:nvPicPr>
        <p:blipFill>
          <a:blip r:embed="rId5"/>
          <a:stretch>
            <a:fillRect/>
          </a:stretch>
        </p:blipFill>
        <p:spPr>
          <a:xfrm>
            <a:off x="7178186" y="1097037"/>
            <a:ext cx="1242540" cy="837509"/>
          </a:xfrm>
          <a:prstGeom prst="rect">
            <a:avLst/>
          </a:prstGeom>
        </p:spPr>
      </p:pic>
      <p:pic>
        <p:nvPicPr>
          <p:cNvPr id="12" name="Picture 11" descr="Oracle - Oracle Cloud Infrastructure - Red Hat Ecosystem Catalog">
            <a:extLst>
              <a:ext uri="{FF2B5EF4-FFF2-40B4-BE49-F238E27FC236}">
                <a16:creationId xmlns:a16="http://schemas.microsoft.com/office/drawing/2014/main" id="{F8079E8D-7B35-CB07-DF49-F957876A299D}"/>
              </a:ext>
            </a:extLst>
          </p:cNvPr>
          <p:cNvPicPr>
            <a:picLocks noChangeAspect="1"/>
          </p:cNvPicPr>
          <p:nvPr/>
        </p:nvPicPr>
        <p:blipFill>
          <a:blip r:embed="rId6"/>
          <a:stretch>
            <a:fillRect/>
          </a:stretch>
        </p:blipFill>
        <p:spPr>
          <a:xfrm>
            <a:off x="9920123" y="1287995"/>
            <a:ext cx="1068787" cy="455591"/>
          </a:xfrm>
          <a:prstGeom prst="rect">
            <a:avLst/>
          </a:prstGeom>
        </p:spPr>
      </p:pic>
      <p:sp>
        <p:nvSpPr>
          <p:cNvPr id="13" name="TextBox 7">
            <a:extLst>
              <a:ext uri="{FF2B5EF4-FFF2-40B4-BE49-F238E27FC236}">
                <a16:creationId xmlns:a16="http://schemas.microsoft.com/office/drawing/2014/main" id="{515C5382-3B3F-CB5A-C904-6E8D98BDB7C1}"/>
              </a:ext>
            </a:extLst>
          </p:cNvPr>
          <p:cNvSpPr txBox="1"/>
          <p:nvPr/>
        </p:nvSpPr>
        <p:spPr>
          <a:xfrm>
            <a:off x="1042298" y="3623545"/>
            <a:ext cx="1279740" cy="338554"/>
          </a:xfrm>
          <a:prstGeom prst="rect">
            <a:avLst/>
          </a:prstGeom>
          <a:noFill/>
        </p:spPr>
        <p:txBody>
          <a:bodyPr wrap="square" lIns="91440" tIns="45720" rIns="91440" bIns="45720" anchor="t">
            <a:spAutoFit/>
          </a:bodyPr>
          <a:lst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600" dirty="0">
                <a:solidFill>
                  <a:srgbClr val="0070C0"/>
                </a:solidFill>
                <a:latin typeface="Open Sans"/>
                <a:ea typeface="Open Sans"/>
                <a:cs typeface="Open Sans"/>
              </a:rPr>
              <a:t>ClusterAPI</a:t>
            </a:r>
            <a:endParaRPr lang="en-GB" sz="1600" dirty="0">
              <a:solidFill>
                <a:srgbClr val="0070C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11">
            <a:extLst>
              <a:ext uri="{FF2B5EF4-FFF2-40B4-BE49-F238E27FC236}">
                <a16:creationId xmlns:a16="http://schemas.microsoft.com/office/drawing/2014/main" id="{840811F6-53DE-2805-33D0-B2BE1DE0C7D1}"/>
              </a:ext>
            </a:extLst>
          </p:cNvPr>
          <p:cNvSpPr txBox="1"/>
          <p:nvPr/>
        </p:nvSpPr>
        <p:spPr>
          <a:xfrm>
            <a:off x="-44877" y="6051016"/>
            <a:ext cx="2628900" cy="276999"/>
          </a:xfrm>
          <a:prstGeom prst="rect">
            <a:avLst/>
          </a:prstGeom>
          <a:noFill/>
        </p:spPr>
        <p:txBody>
          <a:bodyPr wrap="square" lIns="91440" tIns="45720" rIns="91440" bIns="45720" anchor="t">
            <a:spAutoFit/>
          </a:bodyPr>
          <a:lstStyle/>
          <a:p>
            <a:pPr algn="just"/>
            <a:r>
              <a:rPr lang="en-US" sz="1200" b="1" dirty="0">
                <a:solidFill>
                  <a:srgbClr val="22295B"/>
                </a:solidFill>
                <a:latin typeface="Open Sans"/>
                <a:ea typeface="Open Sans"/>
                <a:cs typeface="Open Sans"/>
              </a:rPr>
              <a:t>* IaC: </a:t>
            </a:r>
            <a:r>
              <a:rPr lang="en-US" sz="1200" dirty="0">
                <a:solidFill>
                  <a:srgbClr val="22295B"/>
                </a:solidFill>
                <a:latin typeface="Open Sans"/>
                <a:ea typeface="Open Sans"/>
                <a:cs typeface="Open Sans"/>
              </a:rPr>
              <a:t>Infrastructure as Code</a:t>
            </a:r>
          </a:p>
        </p:txBody>
      </p:sp>
    </p:spTree>
    <p:extLst>
      <p:ext uri="{BB962C8B-B14F-4D97-AF65-F5344CB8AC3E}">
        <p14:creationId xmlns:p14="http://schemas.microsoft.com/office/powerpoint/2010/main" val="4159504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13</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IT-PW-ARW</a:t>
            </a:r>
            <a:endParaRPr lang="en-GB" dirty="0"/>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3372144"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Investigations</a:t>
            </a:r>
            <a:endPar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graphicFrame>
        <p:nvGraphicFramePr>
          <p:cNvPr id="5" name="Table 4">
            <a:extLst>
              <a:ext uri="{FF2B5EF4-FFF2-40B4-BE49-F238E27FC236}">
                <a16:creationId xmlns:a16="http://schemas.microsoft.com/office/drawing/2014/main" id="{0474E3EA-5CEC-E6AF-164C-9592A9EC1211}"/>
              </a:ext>
            </a:extLst>
          </p:cNvPr>
          <p:cNvGraphicFramePr>
            <a:graphicFrameLocks noGrp="1"/>
          </p:cNvGraphicFramePr>
          <p:nvPr>
            <p:extLst>
              <p:ext uri="{D42A27DB-BD31-4B8C-83A1-F6EECF244321}">
                <p14:modId xmlns:p14="http://schemas.microsoft.com/office/powerpoint/2010/main" val="3860678605"/>
              </p:ext>
            </p:extLst>
          </p:nvPr>
        </p:nvGraphicFramePr>
        <p:xfrm>
          <a:off x="691134" y="1097037"/>
          <a:ext cx="10809731" cy="4954705"/>
        </p:xfrm>
        <a:graphic>
          <a:graphicData uri="http://schemas.openxmlformats.org/drawingml/2006/table">
            <a:tbl>
              <a:tblPr firstRow="1" bandRow="1">
                <a:tableStyleId>{5940675A-B579-460E-94D1-54222C63F5DA}</a:tableStyleId>
              </a:tblPr>
              <a:tblGrid>
                <a:gridCol w="2100192">
                  <a:extLst>
                    <a:ext uri="{9D8B030D-6E8A-4147-A177-3AD203B41FA5}">
                      <a16:colId xmlns:a16="http://schemas.microsoft.com/office/drawing/2014/main" val="4174162166"/>
                    </a:ext>
                  </a:extLst>
                </a:gridCol>
                <a:gridCol w="3619099">
                  <a:extLst>
                    <a:ext uri="{9D8B030D-6E8A-4147-A177-3AD203B41FA5}">
                      <a16:colId xmlns:a16="http://schemas.microsoft.com/office/drawing/2014/main" val="775487852"/>
                    </a:ext>
                  </a:extLst>
                </a:gridCol>
                <a:gridCol w="2839453">
                  <a:extLst>
                    <a:ext uri="{9D8B030D-6E8A-4147-A177-3AD203B41FA5}">
                      <a16:colId xmlns:a16="http://schemas.microsoft.com/office/drawing/2014/main" val="3414594850"/>
                    </a:ext>
                  </a:extLst>
                </a:gridCol>
                <a:gridCol w="2250987">
                  <a:extLst>
                    <a:ext uri="{9D8B030D-6E8A-4147-A177-3AD203B41FA5}">
                      <a16:colId xmlns:a16="http://schemas.microsoft.com/office/drawing/2014/main" val="2230981028"/>
                    </a:ext>
                  </a:extLst>
                </a:gridCol>
              </a:tblGrid>
              <a:tr h="974594">
                <a:tc>
                  <a:txBody>
                    <a:bodyPr/>
                    <a:lstStyle/>
                    <a:p>
                      <a:pPr algn="ctr"/>
                      <a:r>
                        <a:rPr lang="en-US" sz="1600" b="1" dirty="0">
                          <a:solidFill>
                            <a:schemeClr val="tx2"/>
                          </a:solidFill>
                          <a:latin typeface="Open Sans Ultra-Bold"/>
                        </a:rPr>
                        <a:t>Cloud-native</a:t>
                      </a:r>
                      <a:br>
                        <a:rPr lang="en-US" sz="1600" b="1" dirty="0">
                          <a:solidFill>
                            <a:schemeClr val="tx2"/>
                          </a:solidFill>
                          <a:latin typeface="Open Sans Ultra-Bold"/>
                        </a:rPr>
                      </a:br>
                      <a:r>
                        <a:rPr lang="en-US" sz="1600" b="1" dirty="0">
                          <a:solidFill>
                            <a:schemeClr val="tx2"/>
                          </a:solidFill>
                          <a:latin typeface="Open Sans Ultra-Bold"/>
                        </a:rPr>
                        <a:t>IaC tools</a:t>
                      </a:r>
                    </a:p>
                  </a:txBody>
                  <a:tcPr anchor="ctr"/>
                </a:tc>
                <a:tc>
                  <a:txBody>
                    <a:bodyPr/>
                    <a:lstStyle/>
                    <a:p>
                      <a:pPr algn="ctr"/>
                      <a:r>
                        <a:rPr lang="en-US" sz="1600" b="1" dirty="0">
                          <a:solidFill>
                            <a:schemeClr val="tx2"/>
                          </a:solidFill>
                          <a:latin typeface="Open Sans Ultra-Bold"/>
                        </a:rPr>
                        <a:t>Overview</a:t>
                      </a:r>
                    </a:p>
                  </a:txBody>
                  <a:tcPr anchor="ctr"/>
                </a:tc>
                <a:tc>
                  <a:txBody>
                    <a:bodyPr/>
                    <a:lstStyle/>
                    <a:p>
                      <a:pPr algn="ctr"/>
                      <a:endParaRPr lang="en-US" dirty="0">
                        <a:solidFill>
                          <a:schemeClr val="tx2"/>
                        </a:solidFill>
                      </a:endParaRPr>
                    </a:p>
                  </a:txBody>
                  <a:tcPr anchor="b"/>
                </a:tc>
                <a:tc>
                  <a:txBody>
                    <a:bodyPr/>
                    <a:lstStyle/>
                    <a:p>
                      <a:pPr algn="ctr"/>
                      <a:endParaRPr lang="en-US" dirty="0">
                        <a:solidFill>
                          <a:schemeClr val="tx2"/>
                        </a:solidFill>
                      </a:endParaRPr>
                    </a:p>
                  </a:txBody>
                  <a:tcPr anchor="b"/>
                </a:tc>
                <a:extLst>
                  <a:ext uri="{0D108BD9-81ED-4DB2-BD59-A6C34878D82A}">
                    <a16:rowId xmlns:a16="http://schemas.microsoft.com/office/drawing/2014/main" val="2166602565"/>
                  </a:ext>
                </a:extLst>
              </a:tr>
              <a:tr h="2096108">
                <a:tc>
                  <a:txBody>
                    <a:bodyPr/>
                    <a:lstStyle/>
                    <a:p>
                      <a:endParaRPr lang="en-US" dirty="0">
                        <a:solidFill>
                          <a:schemeClr val="tx2"/>
                        </a:solidFill>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1" i="0" u="none" strike="noStrike" kern="1200" cap="none" spc="0" normalizeH="0" baseline="0" noProof="0" dirty="0">
                          <a:ln>
                            <a:noFill/>
                          </a:ln>
                          <a:solidFill>
                            <a:srgbClr val="1E234A"/>
                          </a:solidFill>
                          <a:effectLst/>
                          <a:uLnTx/>
                          <a:uFillTx/>
                          <a:latin typeface="+mn-lt"/>
                          <a:ea typeface="+mn-ea"/>
                          <a:cs typeface="+mn-cs"/>
                        </a:rPr>
                        <a:t>focused on </a:t>
                      </a:r>
                      <a:r>
                        <a:rPr kumimoji="0" lang="en-US" sz="1400" b="0" i="0" u="none" strike="noStrike" kern="1200" cap="none" spc="0" normalizeH="0" baseline="0" noProof="0" dirty="0">
                          <a:ln>
                            <a:noFill/>
                          </a:ln>
                          <a:solidFill>
                            <a:srgbClr val="1E234A"/>
                          </a:solidFill>
                          <a:effectLst/>
                          <a:uLnTx/>
                          <a:uFillTx/>
                          <a:latin typeface="+mn-lt"/>
                          <a:ea typeface="+mn-ea"/>
                          <a:cs typeface="+mn-cs"/>
                        </a:rPr>
                        <a:t>the lifecycle management of </a:t>
                      </a:r>
                      <a:r>
                        <a:rPr kumimoji="0" lang="en-US" sz="1400" b="1" i="0" u="none" strike="noStrike" kern="1200" cap="none" spc="0" normalizeH="0" baseline="0" noProof="0" dirty="0">
                          <a:ln>
                            <a:noFill/>
                          </a:ln>
                          <a:solidFill>
                            <a:srgbClr val="1E234A"/>
                          </a:solidFill>
                          <a:effectLst/>
                          <a:uLnTx/>
                          <a:uFillTx/>
                          <a:latin typeface="+mn-lt"/>
                          <a:ea typeface="+mn-ea"/>
                          <a:cs typeface="+mn-cs"/>
                        </a:rPr>
                        <a:t>Kubernetes clusters</a:t>
                      </a:r>
                    </a:p>
                  </a:txBody>
                  <a:tcPr>
                    <a:solidFill>
                      <a:schemeClr val="accent1">
                        <a:lumMod val="20000"/>
                        <a:lumOff val="80000"/>
                      </a:schemeClr>
                    </a:solidFill>
                  </a:tcPr>
                </a:tc>
                <a:tc>
                  <a:txBody>
                    <a:bodyPr/>
                    <a:lstStyle/>
                    <a:p>
                      <a:pPr marL="285750" indent="-285750">
                        <a:buFont typeface="Arial"/>
                        <a:buChar char="•"/>
                      </a:pPr>
                      <a:r>
                        <a:rPr lang="en-US" sz="1400" dirty="0">
                          <a:solidFill>
                            <a:schemeClr val="tx2"/>
                          </a:solidFill>
                        </a:rPr>
                        <a:t>Does not support creating Kubernetes clusters through </a:t>
                      </a:r>
                      <a:r>
                        <a:rPr lang="en-US" sz="1400" b="1" dirty="0">
                          <a:solidFill>
                            <a:schemeClr val="tx2"/>
                          </a:solidFill>
                        </a:rPr>
                        <a:t>Magnum </a:t>
                      </a:r>
                      <a:r>
                        <a:rPr lang="en-US" sz="1400" dirty="0">
                          <a:solidFill>
                            <a:schemeClr val="tx2"/>
                          </a:solidFill>
                        </a:rPr>
                        <a:t>service</a:t>
                      </a:r>
                    </a:p>
                    <a:p>
                      <a:pPr marL="285750" lvl="0" indent="-285750">
                        <a:buFont typeface="Arial"/>
                        <a:buChar char="•"/>
                      </a:pPr>
                      <a:r>
                        <a:rPr lang="en-US" sz="1400" b="0" i="0" u="none" strike="noStrike" noProof="0" dirty="0">
                          <a:solidFill>
                            <a:schemeClr val="tx2"/>
                          </a:solidFill>
                          <a:latin typeface="Aptos"/>
                        </a:rPr>
                        <a:t>It can be used as a backend for </a:t>
                      </a:r>
                      <a:r>
                        <a:rPr lang="en-US" sz="1400" b="1" i="0" u="none" strike="noStrike" noProof="0" dirty="0">
                          <a:solidFill>
                            <a:schemeClr val="tx2"/>
                          </a:solidFill>
                          <a:latin typeface="Aptos"/>
                        </a:rPr>
                        <a:t>Magnum </a:t>
                      </a:r>
                      <a:r>
                        <a:rPr lang="en-US" sz="1400" b="0" i="0" u="none" strike="noStrike" noProof="0" dirty="0">
                          <a:solidFill>
                            <a:schemeClr val="tx2"/>
                          </a:solidFill>
                          <a:latin typeface="Aptos"/>
                        </a:rPr>
                        <a:t>instead of </a:t>
                      </a:r>
                      <a:r>
                        <a:rPr lang="en-US" sz="1400" b="1" i="0" u="none" strike="noStrike" noProof="0" dirty="0">
                          <a:solidFill>
                            <a:schemeClr val="tx2"/>
                          </a:solidFill>
                          <a:latin typeface="Aptos"/>
                        </a:rPr>
                        <a:t>Heat </a:t>
                      </a:r>
                      <a:r>
                        <a:rPr lang="en-US" sz="1400" b="0" i="0" u="none" strike="noStrike" noProof="0" dirty="0">
                          <a:solidFill>
                            <a:schemeClr val="tx2"/>
                          </a:solidFill>
                          <a:latin typeface="Aptos"/>
                        </a:rPr>
                        <a:t>service</a:t>
                      </a:r>
                      <a:endParaRPr lang="en-US" sz="1400" dirty="0">
                        <a:solidFill>
                          <a:schemeClr val="tx2"/>
                        </a:solidFill>
                      </a:endParaRPr>
                    </a:p>
                    <a:p>
                      <a:pPr marL="285750" lvl="0" indent="-285750">
                        <a:buFont typeface="Arial"/>
                        <a:buChar char="•"/>
                      </a:pPr>
                      <a:r>
                        <a:rPr lang="en-US" sz="1400" dirty="0">
                          <a:solidFill>
                            <a:schemeClr val="tx2"/>
                          </a:solidFill>
                        </a:rPr>
                        <a:t>Creating clusters using </a:t>
                      </a:r>
                      <a:r>
                        <a:rPr lang="en-US" sz="1400" b="1" dirty="0">
                          <a:solidFill>
                            <a:schemeClr val="tx2"/>
                          </a:solidFill>
                        </a:rPr>
                        <a:t>Nova</a:t>
                      </a:r>
                      <a:r>
                        <a:rPr lang="en-US" sz="1400" b="0" dirty="0">
                          <a:solidFill>
                            <a:schemeClr val="tx2"/>
                          </a:solidFill>
                        </a:rPr>
                        <a:t> service</a:t>
                      </a:r>
                      <a:r>
                        <a:rPr lang="en-US" sz="1400" b="1" dirty="0">
                          <a:solidFill>
                            <a:schemeClr val="tx2"/>
                          </a:solidFill>
                        </a:rPr>
                        <a:t> </a:t>
                      </a:r>
                      <a:r>
                        <a:rPr lang="en-US" sz="1400" dirty="0">
                          <a:solidFill>
                            <a:schemeClr val="tx2"/>
                          </a:solidFill>
                        </a:rPr>
                        <a:t>does not work with CERN Openstack cloud due to networking constraints</a:t>
                      </a:r>
                    </a:p>
                  </a:txBody>
                  <a:tcPr>
                    <a:solidFill>
                      <a:schemeClr val="accent6">
                        <a:lumMod val="20000"/>
                        <a:lumOff val="80000"/>
                      </a:schemeClr>
                    </a:solidFill>
                  </a:tcPr>
                </a:tc>
                <a:tc>
                  <a:txBody>
                    <a:bodyPr/>
                    <a:lstStyle/>
                    <a:p>
                      <a:pPr marL="285750" indent="-285750">
                        <a:buFont typeface="Arial"/>
                        <a:buChar char="•"/>
                      </a:pPr>
                      <a:r>
                        <a:rPr lang="en-US" sz="1400" dirty="0">
                          <a:solidFill>
                            <a:schemeClr val="bg1"/>
                          </a:solidFill>
                        </a:rPr>
                        <a:t>Supports creating both self-managed and managed clusters</a:t>
                      </a:r>
                    </a:p>
                  </a:txBody>
                  <a:tcPr>
                    <a:noFill/>
                  </a:tcPr>
                </a:tc>
                <a:extLst>
                  <a:ext uri="{0D108BD9-81ED-4DB2-BD59-A6C34878D82A}">
                    <a16:rowId xmlns:a16="http://schemas.microsoft.com/office/drawing/2014/main" val="1150831430"/>
                  </a:ext>
                </a:extLst>
              </a:tr>
              <a:tr h="1755071">
                <a:tc>
                  <a:txBody>
                    <a:bodyPr/>
                    <a:lstStyle/>
                    <a:p>
                      <a:endParaRPr lang="en-US" dirty="0">
                        <a:solidFill>
                          <a:schemeClr val="tx2"/>
                        </a:solidFill>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0" i="0" u="none" strike="noStrike" kern="1200" cap="none" spc="0" normalizeH="0" baseline="0" noProof="0" dirty="0">
                          <a:ln>
                            <a:noFill/>
                          </a:ln>
                          <a:solidFill>
                            <a:srgbClr val="1E234A"/>
                          </a:solidFill>
                          <a:effectLst/>
                          <a:uLnTx/>
                          <a:uFillTx/>
                          <a:latin typeface="+mn-lt"/>
                          <a:ea typeface="+mn-ea"/>
                          <a:cs typeface="+mn-cs"/>
                        </a:rPr>
                        <a:t>a </a:t>
                      </a:r>
                      <a:r>
                        <a:rPr kumimoji="0" lang="en-US" sz="1400" b="1" i="0" u="none" strike="noStrike" kern="1200" cap="none" spc="0" normalizeH="0" baseline="0" noProof="0" dirty="0">
                          <a:ln>
                            <a:noFill/>
                          </a:ln>
                          <a:solidFill>
                            <a:srgbClr val="1E234A"/>
                          </a:solidFill>
                          <a:effectLst/>
                          <a:uLnTx/>
                          <a:uFillTx/>
                          <a:latin typeface="+mn-lt"/>
                          <a:ea typeface="+mn-ea"/>
                          <a:cs typeface="+mn-cs"/>
                        </a:rPr>
                        <a:t>general purpose </a:t>
                      </a:r>
                      <a:r>
                        <a:rPr kumimoji="0" lang="en-US" sz="1400" b="0" i="0" u="none" strike="noStrike" kern="1200" cap="none" spc="0" normalizeH="0" baseline="0" noProof="0" dirty="0">
                          <a:ln>
                            <a:noFill/>
                          </a:ln>
                          <a:solidFill>
                            <a:srgbClr val="1E234A"/>
                          </a:solidFill>
                          <a:effectLst/>
                          <a:uLnTx/>
                          <a:uFillTx/>
                          <a:latin typeface="+mn-lt"/>
                          <a:ea typeface="+mn-ea"/>
                          <a:cs typeface="+mn-cs"/>
                        </a:rPr>
                        <a:t>IaC tool</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1" i="0" u="none" strike="noStrike" kern="1200" cap="none" spc="0" normalizeH="0" baseline="0" noProof="0" dirty="0">
                          <a:ln>
                            <a:noFill/>
                          </a:ln>
                          <a:solidFill>
                            <a:srgbClr val="1E234A"/>
                          </a:solidFill>
                          <a:effectLst/>
                          <a:uLnTx/>
                          <a:uFillTx/>
                          <a:latin typeface="+mn-lt"/>
                          <a:ea typeface="+mn-ea"/>
                          <a:cs typeface="+mn-cs"/>
                        </a:rPr>
                        <a:t>based on terraform </a:t>
                      </a:r>
                      <a:r>
                        <a:rPr kumimoji="0" lang="en-US" sz="1400" b="0" i="0" u="none" strike="noStrike" kern="1200" cap="none" spc="0" normalizeH="0" baseline="0" noProof="0" dirty="0">
                          <a:ln>
                            <a:noFill/>
                          </a:ln>
                          <a:solidFill>
                            <a:srgbClr val="1E234A"/>
                          </a:solidFill>
                          <a:effectLst/>
                          <a:uLnTx/>
                          <a:uFillTx/>
                          <a:latin typeface="+mn-lt"/>
                          <a:ea typeface="+mn-ea"/>
                          <a:cs typeface="+mn-cs"/>
                        </a:rPr>
                        <a:t>under the hood</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0" i="0" u="none" strike="noStrike" kern="1200" cap="none" spc="0" normalizeH="0" baseline="0" noProof="0" dirty="0">
                          <a:ln>
                            <a:noFill/>
                          </a:ln>
                          <a:solidFill>
                            <a:srgbClr val="1E234A"/>
                          </a:solidFill>
                          <a:effectLst/>
                          <a:uLnTx/>
                          <a:uFillTx/>
                          <a:latin typeface="+mn-lt"/>
                          <a:ea typeface="+mn-ea"/>
                          <a:cs typeface="+mn-cs"/>
                        </a:rPr>
                        <a:t>providers are created using a code generation tool called </a:t>
                      </a:r>
                      <a:r>
                        <a:rPr kumimoji="0" lang="en-US" sz="1400" b="1" i="0" u="none" strike="noStrike" kern="1200" cap="none" spc="0" normalizeH="0" baseline="0" noProof="0" dirty="0">
                          <a:ln>
                            <a:noFill/>
                          </a:ln>
                          <a:solidFill>
                            <a:srgbClr val="1E234A"/>
                          </a:solidFill>
                          <a:effectLst/>
                          <a:uLnTx/>
                          <a:uFillTx/>
                          <a:latin typeface="+mn-lt"/>
                          <a:ea typeface="+mn-ea"/>
                          <a:cs typeface="+mn-cs"/>
                        </a:rPr>
                        <a:t>Upjet </a:t>
                      </a:r>
                      <a:r>
                        <a:rPr kumimoji="0" lang="en-US" sz="1400" b="0" i="0" u="none" strike="noStrike" kern="1200" cap="none" spc="0" normalizeH="0" baseline="0" noProof="0" dirty="0">
                          <a:ln>
                            <a:noFill/>
                          </a:ln>
                          <a:solidFill>
                            <a:srgbClr val="1E234A"/>
                          </a:solidFill>
                          <a:effectLst/>
                          <a:uLnTx/>
                          <a:uFillTx/>
                          <a:latin typeface="+mn-lt"/>
                          <a:ea typeface="+mn-ea"/>
                          <a:cs typeface="+mn-cs"/>
                        </a:rPr>
                        <a:t>that allows code generation of a crossplane provider from a terraform provider</a:t>
                      </a:r>
                      <a:endParaRPr lang="en-US" b="0" dirty="0">
                        <a:solidFill>
                          <a:schemeClr val="tx2"/>
                        </a:solidFill>
                      </a:endParaRPr>
                    </a:p>
                  </a:txBody>
                  <a:tcPr>
                    <a:solidFill>
                      <a:srgbClr val="FFFF99"/>
                    </a:solidFill>
                  </a:tcPr>
                </a:tc>
                <a:tc>
                  <a:txBody>
                    <a:bodyPr/>
                    <a:lstStyle/>
                    <a:p>
                      <a:pPr marL="285750" indent="-285750">
                        <a:buFont typeface="Arial"/>
                        <a:buChar char="•"/>
                      </a:pPr>
                      <a:r>
                        <a:rPr lang="en-US" sz="1400" dirty="0">
                          <a:solidFill>
                            <a:schemeClr val="bg1"/>
                          </a:solidFill>
                        </a:rPr>
                        <a:t>Supports creating clusters through </a:t>
                      </a:r>
                      <a:r>
                        <a:rPr lang="en-US" sz="1400" b="1" dirty="0">
                          <a:solidFill>
                            <a:schemeClr val="bg1"/>
                          </a:solidFill>
                        </a:rPr>
                        <a:t>Magnum</a:t>
                      </a:r>
                      <a:endParaRPr lang="en-US" sz="1400" dirty="0">
                        <a:solidFill>
                          <a:schemeClr val="bg1"/>
                        </a:solidFill>
                      </a:endParaRPr>
                    </a:p>
                  </a:txBody>
                  <a:tcPr>
                    <a:noFill/>
                  </a:tcPr>
                </a:tc>
                <a:tc>
                  <a:txBody>
                    <a:bodyPr/>
                    <a:lstStyle/>
                    <a:p>
                      <a:pPr marL="285750" indent="-285750">
                        <a:buFont typeface="Arial"/>
                        <a:buChar char="•"/>
                      </a:pPr>
                      <a:r>
                        <a:rPr lang="en-US" sz="1400" dirty="0">
                          <a:solidFill>
                            <a:schemeClr val="bg1"/>
                          </a:solidFill>
                        </a:rPr>
                        <a:t>No provider available (there is one, but it has been abandoned by oracle and it is not officially recognized by crossplane)</a:t>
                      </a:r>
                    </a:p>
                  </a:txBody>
                  <a:tcPr>
                    <a:noFill/>
                  </a:tcPr>
                </a:tc>
                <a:extLst>
                  <a:ext uri="{0D108BD9-81ED-4DB2-BD59-A6C34878D82A}">
                    <a16:rowId xmlns:a16="http://schemas.microsoft.com/office/drawing/2014/main" val="4223307547"/>
                  </a:ext>
                </a:extLst>
              </a:tr>
            </a:tbl>
          </a:graphicData>
        </a:graphic>
      </p:graphicFrame>
      <p:pic>
        <p:nvPicPr>
          <p:cNvPr id="8" name="Picture 7" descr="Introduction - The Cluster API Book">
            <a:extLst>
              <a:ext uri="{FF2B5EF4-FFF2-40B4-BE49-F238E27FC236}">
                <a16:creationId xmlns:a16="http://schemas.microsoft.com/office/drawing/2014/main" id="{30C980AB-5FA3-E8A1-9B25-01949854FDD3}"/>
              </a:ext>
            </a:extLst>
          </p:cNvPr>
          <p:cNvPicPr>
            <a:picLocks noChangeAspect="1"/>
          </p:cNvPicPr>
          <p:nvPr/>
        </p:nvPicPr>
        <p:blipFill>
          <a:blip r:embed="rId2"/>
          <a:stretch>
            <a:fillRect/>
          </a:stretch>
        </p:blipFill>
        <p:spPr>
          <a:xfrm>
            <a:off x="1269573" y="2483252"/>
            <a:ext cx="928340" cy="1211999"/>
          </a:xfrm>
          <a:prstGeom prst="rect">
            <a:avLst/>
          </a:prstGeom>
        </p:spPr>
      </p:pic>
      <p:pic>
        <p:nvPicPr>
          <p:cNvPr id="10" name="Picture 9" descr="WhAt is crossplane - NashTech Insights">
            <a:extLst>
              <a:ext uri="{FF2B5EF4-FFF2-40B4-BE49-F238E27FC236}">
                <a16:creationId xmlns:a16="http://schemas.microsoft.com/office/drawing/2014/main" id="{3259DDD1-13B8-245C-EC3D-8CECD324AC2E}"/>
              </a:ext>
            </a:extLst>
          </p:cNvPr>
          <p:cNvPicPr>
            <a:picLocks noChangeAspect="1"/>
          </p:cNvPicPr>
          <p:nvPr/>
        </p:nvPicPr>
        <p:blipFill>
          <a:blip r:embed="rId3"/>
          <a:stretch>
            <a:fillRect/>
          </a:stretch>
        </p:blipFill>
        <p:spPr>
          <a:xfrm>
            <a:off x="1269573" y="4514646"/>
            <a:ext cx="825191" cy="1140444"/>
          </a:xfrm>
          <a:prstGeom prst="rect">
            <a:avLst/>
          </a:prstGeom>
        </p:spPr>
      </p:pic>
      <p:pic>
        <p:nvPicPr>
          <p:cNvPr id="11" name="Picture 10" descr="Download OpenStack Logo in SVG Vector or PNG File Format - Logo.wine">
            <a:extLst>
              <a:ext uri="{FF2B5EF4-FFF2-40B4-BE49-F238E27FC236}">
                <a16:creationId xmlns:a16="http://schemas.microsoft.com/office/drawing/2014/main" id="{325FFF1A-83AB-A5AE-4A26-CDBC949F1E4F}"/>
              </a:ext>
            </a:extLst>
          </p:cNvPr>
          <p:cNvPicPr>
            <a:picLocks noChangeAspect="1"/>
          </p:cNvPicPr>
          <p:nvPr/>
        </p:nvPicPr>
        <p:blipFill>
          <a:blip r:embed="rId4"/>
          <a:stretch>
            <a:fillRect/>
          </a:stretch>
        </p:blipFill>
        <p:spPr>
          <a:xfrm>
            <a:off x="7178186" y="1097037"/>
            <a:ext cx="1242540" cy="837509"/>
          </a:xfrm>
          <a:prstGeom prst="rect">
            <a:avLst/>
          </a:prstGeom>
        </p:spPr>
      </p:pic>
      <p:pic>
        <p:nvPicPr>
          <p:cNvPr id="12" name="Picture 11" descr="Oracle - Oracle Cloud Infrastructure - Red Hat Ecosystem Catalog">
            <a:extLst>
              <a:ext uri="{FF2B5EF4-FFF2-40B4-BE49-F238E27FC236}">
                <a16:creationId xmlns:a16="http://schemas.microsoft.com/office/drawing/2014/main" id="{F8079E8D-7B35-CB07-DF49-F957876A299D}"/>
              </a:ext>
            </a:extLst>
          </p:cNvPr>
          <p:cNvPicPr>
            <a:picLocks noChangeAspect="1"/>
          </p:cNvPicPr>
          <p:nvPr/>
        </p:nvPicPr>
        <p:blipFill>
          <a:blip r:embed="rId5"/>
          <a:stretch>
            <a:fillRect/>
          </a:stretch>
        </p:blipFill>
        <p:spPr>
          <a:xfrm>
            <a:off x="9920123" y="1287995"/>
            <a:ext cx="1068787" cy="455591"/>
          </a:xfrm>
          <a:prstGeom prst="rect">
            <a:avLst/>
          </a:prstGeom>
        </p:spPr>
      </p:pic>
      <p:sp>
        <p:nvSpPr>
          <p:cNvPr id="13" name="TextBox 7">
            <a:extLst>
              <a:ext uri="{FF2B5EF4-FFF2-40B4-BE49-F238E27FC236}">
                <a16:creationId xmlns:a16="http://schemas.microsoft.com/office/drawing/2014/main" id="{515C5382-3B3F-CB5A-C904-6E8D98BDB7C1}"/>
              </a:ext>
            </a:extLst>
          </p:cNvPr>
          <p:cNvSpPr txBox="1"/>
          <p:nvPr/>
        </p:nvSpPr>
        <p:spPr>
          <a:xfrm>
            <a:off x="1042298" y="3623545"/>
            <a:ext cx="1279740" cy="338554"/>
          </a:xfrm>
          <a:prstGeom prst="rect">
            <a:avLst/>
          </a:prstGeom>
          <a:noFill/>
        </p:spPr>
        <p:txBody>
          <a:bodyPr wrap="square" lIns="91440" tIns="45720" rIns="91440" bIns="45720" anchor="t">
            <a:spAutoFit/>
          </a:bodyPr>
          <a:lst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600" dirty="0">
                <a:solidFill>
                  <a:srgbClr val="0070C0"/>
                </a:solidFill>
                <a:latin typeface="Open Sans"/>
                <a:ea typeface="Open Sans"/>
                <a:cs typeface="Open Sans"/>
              </a:rPr>
              <a:t>ClusterAPI</a:t>
            </a:r>
            <a:endParaRPr lang="en-GB" sz="1600" dirty="0">
              <a:solidFill>
                <a:srgbClr val="0070C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11">
            <a:extLst>
              <a:ext uri="{FF2B5EF4-FFF2-40B4-BE49-F238E27FC236}">
                <a16:creationId xmlns:a16="http://schemas.microsoft.com/office/drawing/2014/main" id="{30658AF6-3426-0CA7-82FD-7DAC7C0B96BB}"/>
              </a:ext>
            </a:extLst>
          </p:cNvPr>
          <p:cNvSpPr txBox="1"/>
          <p:nvPr/>
        </p:nvSpPr>
        <p:spPr>
          <a:xfrm>
            <a:off x="-44877" y="6051016"/>
            <a:ext cx="2628900" cy="276999"/>
          </a:xfrm>
          <a:prstGeom prst="rect">
            <a:avLst/>
          </a:prstGeom>
          <a:noFill/>
        </p:spPr>
        <p:txBody>
          <a:bodyPr wrap="square" lIns="91440" tIns="45720" rIns="91440" bIns="45720" anchor="t">
            <a:spAutoFit/>
          </a:bodyPr>
          <a:lstStyle/>
          <a:p>
            <a:pPr algn="just"/>
            <a:r>
              <a:rPr lang="en-US" sz="1200" b="1" dirty="0">
                <a:solidFill>
                  <a:srgbClr val="22295B"/>
                </a:solidFill>
                <a:latin typeface="Open Sans"/>
                <a:ea typeface="Open Sans"/>
                <a:cs typeface="Open Sans"/>
              </a:rPr>
              <a:t>* IaC: </a:t>
            </a:r>
            <a:r>
              <a:rPr lang="en-US" sz="1200" dirty="0">
                <a:solidFill>
                  <a:srgbClr val="22295B"/>
                </a:solidFill>
                <a:latin typeface="Open Sans"/>
                <a:ea typeface="Open Sans"/>
                <a:cs typeface="Open Sans"/>
              </a:rPr>
              <a:t>Infrastructure as Code</a:t>
            </a:r>
          </a:p>
        </p:txBody>
      </p:sp>
    </p:spTree>
    <p:extLst>
      <p:ext uri="{BB962C8B-B14F-4D97-AF65-F5344CB8AC3E}">
        <p14:creationId xmlns:p14="http://schemas.microsoft.com/office/powerpoint/2010/main" val="30578325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14</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IT-PW-ARW</a:t>
            </a:r>
            <a:endParaRPr lang="en-GB" dirty="0"/>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3372144"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Investigations</a:t>
            </a:r>
            <a:endPar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graphicFrame>
        <p:nvGraphicFramePr>
          <p:cNvPr id="5" name="Table 4">
            <a:extLst>
              <a:ext uri="{FF2B5EF4-FFF2-40B4-BE49-F238E27FC236}">
                <a16:creationId xmlns:a16="http://schemas.microsoft.com/office/drawing/2014/main" id="{0474E3EA-5CEC-E6AF-164C-9592A9EC1211}"/>
              </a:ext>
            </a:extLst>
          </p:cNvPr>
          <p:cNvGraphicFramePr>
            <a:graphicFrameLocks noGrp="1"/>
          </p:cNvGraphicFramePr>
          <p:nvPr>
            <p:extLst>
              <p:ext uri="{D42A27DB-BD31-4B8C-83A1-F6EECF244321}">
                <p14:modId xmlns:p14="http://schemas.microsoft.com/office/powerpoint/2010/main" val="1704998016"/>
              </p:ext>
            </p:extLst>
          </p:nvPr>
        </p:nvGraphicFramePr>
        <p:xfrm>
          <a:off x="691134" y="1097037"/>
          <a:ext cx="10809731" cy="4954705"/>
        </p:xfrm>
        <a:graphic>
          <a:graphicData uri="http://schemas.openxmlformats.org/drawingml/2006/table">
            <a:tbl>
              <a:tblPr firstRow="1" bandRow="1">
                <a:tableStyleId>{5940675A-B579-460E-94D1-54222C63F5DA}</a:tableStyleId>
              </a:tblPr>
              <a:tblGrid>
                <a:gridCol w="2100192">
                  <a:extLst>
                    <a:ext uri="{9D8B030D-6E8A-4147-A177-3AD203B41FA5}">
                      <a16:colId xmlns:a16="http://schemas.microsoft.com/office/drawing/2014/main" val="4174162166"/>
                    </a:ext>
                  </a:extLst>
                </a:gridCol>
                <a:gridCol w="3619099">
                  <a:extLst>
                    <a:ext uri="{9D8B030D-6E8A-4147-A177-3AD203B41FA5}">
                      <a16:colId xmlns:a16="http://schemas.microsoft.com/office/drawing/2014/main" val="775487852"/>
                    </a:ext>
                  </a:extLst>
                </a:gridCol>
                <a:gridCol w="2839453">
                  <a:extLst>
                    <a:ext uri="{9D8B030D-6E8A-4147-A177-3AD203B41FA5}">
                      <a16:colId xmlns:a16="http://schemas.microsoft.com/office/drawing/2014/main" val="3414594850"/>
                    </a:ext>
                  </a:extLst>
                </a:gridCol>
                <a:gridCol w="2250987">
                  <a:extLst>
                    <a:ext uri="{9D8B030D-6E8A-4147-A177-3AD203B41FA5}">
                      <a16:colId xmlns:a16="http://schemas.microsoft.com/office/drawing/2014/main" val="2230981028"/>
                    </a:ext>
                  </a:extLst>
                </a:gridCol>
              </a:tblGrid>
              <a:tr h="974594">
                <a:tc>
                  <a:txBody>
                    <a:bodyPr/>
                    <a:lstStyle/>
                    <a:p>
                      <a:pPr algn="ctr"/>
                      <a:r>
                        <a:rPr lang="en-US" sz="1600" b="1" dirty="0">
                          <a:solidFill>
                            <a:schemeClr val="tx2"/>
                          </a:solidFill>
                          <a:latin typeface="Open Sans Ultra-Bold"/>
                        </a:rPr>
                        <a:t>Cloud-native</a:t>
                      </a:r>
                      <a:br>
                        <a:rPr lang="en-US" sz="1600" b="1" dirty="0">
                          <a:solidFill>
                            <a:schemeClr val="tx2"/>
                          </a:solidFill>
                          <a:latin typeface="Open Sans Ultra-Bold"/>
                        </a:rPr>
                      </a:br>
                      <a:r>
                        <a:rPr lang="en-US" sz="1600" b="1" dirty="0">
                          <a:solidFill>
                            <a:schemeClr val="tx2"/>
                          </a:solidFill>
                          <a:latin typeface="Open Sans Ultra-Bold"/>
                        </a:rPr>
                        <a:t>IaC tools</a:t>
                      </a:r>
                    </a:p>
                  </a:txBody>
                  <a:tcPr anchor="ctr"/>
                </a:tc>
                <a:tc>
                  <a:txBody>
                    <a:bodyPr/>
                    <a:lstStyle/>
                    <a:p>
                      <a:pPr algn="ctr"/>
                      <a:r>
                        <a:rPr lang="en-US" sz="1600" b="1" dirty="0">
                          <a:solidFill>
                            <a:schemeClr val="tx2"/>
                          </a:solidFill>
                          <a:latin typeface="Open Sans Ultra-Bold"/>
                        </a:rPr>
                        <a:t>Overview</a:t>
                      </a:r>
                    </a:p>
                  </a:txBody>
                  <a:tcPr anchor="ctr"/>
                </a:tc>
                <a:tc>
                  <a:txBody>
                    <a:bodyPr/>
                    <a:lstStyle/>
                    <a:p>
                      <a:pPr algn="ctr"/>
                      <a:endParaRPr lang="en-US" dirty="0">
                        <a:solidFill>
                          <a:schemeClr val="tx2"/>
                        </a:solidFill>
                      </a:endParaRPr>
                    </a:p>
                  </a:txBody>
                  <a:tcPr anchor="b"/>
                </a:tc>
                <a:tc>
                  <a:txBody>
                    <a:bodyPr/>
                    <a:lstStyle/>
                    <a:p>
                      <a:pPr algn="ctr"/>
                      <a:endParaRPr lang="en-US" dirty="0">
                        <a:solidFill>
                          <a:schemeClr val="tx2"/>
                        </a:solidFill>
                      </a:endParaRPr>
                    </a:p>
                  </a:txBody>
                  <a:tcPr anchor="b"/>
                </a:tc>
                <a:extLst>
                  <a:ext uri="{0D108BD9-81ED-4DB2-BD59-A6C34878D82A}">
                    <a16:rowId xmlns:a16="http://schemas.microsoft.com/office/drawing/2014/main" val="2166602565"/>
                  </a:ext>
                </a:extLst>
              </a:tr>
              <a:tr h="2096108">
                <a:tc>
                  <a:txBody>
                    <a:bodyPr/>
                    <a:lstStyle/>
                    <a:p>
                      <a:endParaRPr lang="en-US" dirty="0">
                        <a:solidFill>
                          <a:schemeClr val="tx2"/>
                        </a:solidFill>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1" i="0" u="none" strike="noStrike" kern="1200" cap="none" spc="0" normalizeH="0" baseline="0" noProof="0" dirty="0">
                          <a:ln>
                            <a:noFill/>
                          </a:ln>
                          <a:solidFill>
                            <a:srgbClr val="1E234A"/>
                          </a:solidFill>
                          <a:effectLst/>
                          <a:uLnTx/>
                          <a:uFillTx/>
                          <a:latin typeface="+mn-lt"/>
                          <a:ea typeface="+mn-ea"/>
                          <a:cs typeface="+mn-cs"/>
                        </a:rPr>
                        <a:t>focused on </a:t>
                      </a:r>
                      <a:r>
                        <a:rPr kumimoji="0" lang="en-US" sz="1400" b="0" i="0" u="none" strike="noStrike" kern="1200" cap="none" spc="0" normalizeH="0" baseline="0" noProof="0" dirty="0">
                          <a:ln>
                            <a:noFill/>
                          </a:ln>
                          <a:solidFill>
                            <a:srgbClr val="1E234A"/>
                          </a:solidFill>
                          <a:effectLst/>
                          <a:uLnTx/>
                          <a:uFillTx/>
                          <a:latin typeface="+mn-lt"/>
                          <a:ea typeface="+mn-ea"/>
                          <a:cs typeface="+mn-cs"/>
                        </a:rPr>
                        <a:t>the lifecycle management of </a:t>
                      </a:r>
                      <a:r>
                        <a:rPr kumimoji="0" lang="en-US" sz="1400" b="1" i="0" u="none" strike="noStrike" kern="1200" cap="none" spc="0" normalizeH="0" baseline="0" noProof="0" dirty="0">
                          <a:ln>
                            <a:noFill/>
                          </a:ln>
                          <a:solidFill>
                            <a:srgbClr val="1E234A"/>
                          </a:solidFill>
                          <a:effectLst/>
                          <a:uLnTx/>
                          <a:uFillTx/>
                          <a:latin typeface="+mn-lt"/>
                          <a:ea typeface="+mn-ea"/>
                          <a:cs typeface="+mn-cs"/>
                        </a:rPr>
                        <a:t>Kubernetes clusters</a:t>
                      </a:r>
                    </a:p>
                  </a:txBody>
                  <a:tcPr>
                    <a:solidFill>
                      <a:schemeClr val="accent1">
                        <a:lumMod val="20000"/>
                        <a:lumOff val="80000"/>
                      </a:schemeClr>
                    </a:solidFill>
                  </a:tcPr>
                </a:tc>
                <a:tc>
                  <a:txBody>
                    <a:bodyPr/>
                    <a:lstStyle/>
                    <a:p>
                      <a:pPr marL="285750" indent="-285750">
                        <a:buFont typeface="Arial"/>
                        <a:buChar char="•"/>
                      </a:pPr>
                      <a:r>
                        <a:rPr lang="en-US" sz="1400" dirty="0">
                          <a:solidFill>
                            <a:schemeClr val="tx2"/>
                          </a:solidFill>
                        </a:rPr>
                        <a:t>Does not support creating Kubernetes clusters through </a:t>
                      </a:r>
                      <a:r>
                        <a:rPr lang="en-US" sz="1400" b="1" dirty="0">
                          <a:solidFill>
                            <a:schemeClr val="tx2"/>
                          </a:solidFill>
                        </a:rPr>
                        <a:t>Magnum </a:t>
                      </a:r>
                      <a:r>
                        <a:rPr lang="en-US" sz="1400" dirty="0">
                          <a:solidFill>
                            <a:schemeClr val="tx2"/>
                          </a:solidFill>
                        </a:rPr>
                        <a:t>service</a:t>
                      </a:r>
                    </a:p>
                    <a:p>
                      <a:pPr marL="285750" lvl="0" indent="-285750">
                        <a:buFont typeface="Arial"/>
                        <a:buChar char="•"/>
                      </a:pPr>
                      <a:r>
                        <a:rPr lang="en-US" sz="1400" b="0" i="0" u="none" strike="noStrike" noProof="0" dirty="0">
                          <a:solidFill>
                            <a:schemeClr val="tx2"/>
                          </a:solidFill>
                          <a:latin typeface="Aptos"/>
                        </a:rPr>
                        <a:t>It can be used as a backend for </a:t>
                      </a:r>
                      <a:r>
                        <a:rPr lang="en-US" sz="1400" b="1" i="0" u="none" strike="noStrike" noProof="0" dirty="0">
                          <a:solidFill>
                            <a:schemeClr val="tx2"/>
                          </a:solidFill>
                          <a:latin typeface="Aptos"/>
                        </a:rPr>
                        <a:t>Magnum </a:t>
                      </a:r>
                      <a:r>
                        <a:rPr lang="en-US" sz="1400" b="0" i="0" u="none" strike="noStrike" noProof="0" dirty="0">
                          <a:solidFill>
                            <a:schemeClr val="tx2"/>
                          </a:solidFill>
                          <a:latin typeface="Aptos"/>
                        </a:rPr>
                        <a:t>instead of </a:t>
                      </a:r>
                      <a:r>
                        <a:rPr lang="en-US" sz="1400" b="1" i="0" u="none" strike="noStrike" noProof="0" dirty="0">
                          <a:solidFill>
                            <a:schemeClr val="tx2"/>
                          </a:solidFill>
                          <a:latin typeface="Aptos"/>
                        </a:rPr>
                        <a:t>Heat </a:t>
                      </a:r>
                      <a:r>
                        <a:rPr lang="en-US" sz="1400" b="0" i="0" u="none" strike="noStrike" noProof="0" dirty="0">
                          <a:solidFill>
                            <a:schemeClr val="tx2"/>
                          </a:solidFill>
                          <a:latin typeface="Aptos"/>
                        </a:rPr>
                        <a:t>service</a:t>
                      </a:r>
                      <a:endParaRPr lang="en-US" sz="1400" dirty="0">
                        <a:solidFill>
                          <a:schemeClr val="tx2"/>
                        </a:solidFill>
                      </a:endParaRPr>
                    </a:p>
                    <a:p>
                      <a:pPr marL="285750" lvl="0" indent="-285750">
                        <a:buFont typeface="Arial"/>
                        <a:buChar char="•"/>
                      </a:pPr>
                      <a:r>
                        <a:rPr lang="en-US" sz="1400" dirty="0">
                          <a:solidFill>
                            <a:schemeClr val="tx2"/>
                          </a:solidFill>
                        </a:rPr>
                        <a:t>Creating clusters using </a:t>
                      </a:r>
                      <a:r>
                        <a:rPr lang="en-US" sz="1400" b="1" dirty="0">
                          <a:solidFill>
                            <a:schemeClr val="tx2"/>
                          </a:solidFill>
                        </a:rPr>
                        <a:t>Nova</a:t>
                      </a:r>
                      <a:r>
                        <a:rPr lang="en-US" sz="1400" b="0" dirty="0">
                          <a:solidFill>
                            <a:schemeClr val="tx2"/>
                          </a:solidFill>
                        </a:rPr>
                        <a:t> service</a:t>
                      </a:r>
                      <a:r>
                        <a:rPr lang="en-US" sz="1400" b="1" dirty="0">
                          <a:solidFill>
                            <a:schemeClr val="tx2"/>
                          </a:solidFill>
                        </a:rPr>
                        <a:t> </a:t>
                      </a:r>
                      <a:r>
                        <a:rPr lang="en-US" sz="1400" dirty="0">
                          <a:solidFill>
                            <a:schemeClr val="tx2"/>
                          </a:solidFill>
                        </a:rPr>
                        <a:t>does not work with CERN Openstack cloud due to networking constraints</a:t>
                      </a:r>
                    </a:p>
                  </a:txBody>
                  <a:tcPr>
                    <a:solidFill>
                      <a:schemeClr val="accent6">
                        <a:lumMod val="20000"/>
                        <a:lumOff val="80000"/>
                      </a:schemeClr>
                    </a:solidFill>
                  </a:tcPr>
                </a:tc>
                <a:tc>
                  <a:txBody>
                    <a:bodyPr/>
                    <a:lstStyle/>
                    <a:p>
                      <a:pPr marL="285750" indent="-285750">
                        <a:buFont typeface="Arial"/>
                        <a:buChar char="•"/>
                      </a:pPr>
                      <a:r>
                        <a:rPr lang="en-US" sz="1400" dirty="0">
                          <a:solidFill>
                            <a:schemeClr val="tx2"/>
                          </a:solidFill>
                        </a:rPr>
                        <a:t>Supports creating both self-managed and managed clusters</a:t>
                      </a:r>
                    </a:p>
                  </a:txBody>
                  <a:tcPr>
                    <a:solidFill>
                      <a:schemeClr val="accent1">
                        <a:lumMod val="20000"/>
                        <a:lumOff val="80000"/>
                      </a:schemeClr>
                    </a:solidFill>
                  </a:tcPr>
                </a:tc>
                <a:extLst>
                  <a:ext uri="{0D108BD9-81ED-4DB2-BD59-A6C34878D82A}">
                    <a16:rowId xmlns:a16="http://schemas.microsoft.com/office/drawing/2014/main" val="1150831430"/>
                  </a:ext>
                </a:extLst>
              </a:tr>
              <a:tr h="1755071">
                <a:tc>
                  <a:txBody>
                    <a:bodyPr/>
                    <a:lstStyle/>
                    <a:p>
                      <a:endParaRPr lang="en-US" dirty="0">
                        <a:solidFill>
                          <a:schemeClr val="tx2"/>
                        </a:solidFill>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0" i="0" u="none" strike="noStrike" kern="1200" cap="none" spc="0" normalizeH="0" baseline="0" noProof="0" dirty="0">
                          <a:ln>
                            <a:noFill/>
                          </a:ln>
                          <a:solidFill>
                            <a:srgbClr val="1E234A"/>
                          </a:solidFill>
                          <a:effectLst/>
                          <a:uLnTx/>
                          <a:uFillTx/>
                          <a:latin typeface="+mn-lt"/>
                          <a:ea typeface="+mn-ea"/>
                          <a:cs typeface="+mn-cs"/>
                        </a:rPr>
                        <a:t>a </a:t>
                      </a:r>
                      <a:r>
                        <a:rPr kumimoji="0" lang="en-US" sz="1400" b="1" i="0" u="none" strike="noStrike" kern="1200" cap="none" spc="0" normalizeH="0" baseline="0" noProof="0" dirty="0">
                          <a:ln>
                            <a:noFill/>
                          </a:ln>
                          <a:solidFill>
                            <a:srgbClr val="1E234A"/>
                          </a:solidFill>
                          <a:effectLst/>
                          <a:uLnTx/>
                          <a:uFillTx/>
                          <a:latin typeface="+mn-lt"/>
                          <a:ea typeface="+mn-ea"/>
                          <a:cs typeface="+mn-cs"/>
                        </a:rPr>
                        <a:t>general purpose </a:t>
                      </a:r>
                      <a:r>
                        <a:rPr kumimoji="0" lang="en-US" sz="1400" b="0" i="0" u="none" strike="noStrike" kern="1200" cap="none" spc="0" normalizeH="0" baseline="0" noProof="0" dirty="0">
                          <a:ln>
                            <a:noFill/>
                          </a:ln>
                          <a:solidFill>
                            <a:srgbClr val="1E234A"/>
                          </a:solidFill>
                          <a:effectLst/>
                          <a:uLnTx/>
                          <a:uFillTx/>
                          <a:latin typeface="+mn-lt"/>
                          <a:ea typeface="+mn-ea"/>
                          <a:cs typeface="+mn-cs"/>
                        </a:rPr>
                        <a:t>IaC tool</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1" i="0" u="none" strike="noStrike" kern="1200" cap="none" spc="0" normalizeH="0" baseline="0" noProof="0" dirty="0">
                          <a:ln>
                            <a:noFill/>
                          </a:ln>
                          <a:solidFill>
                            <a:srgbClr val="1E234A"/>
                          </a:solidFill>
                          <a:effectLst/>
                          <a:uLnTx/>
                          <a:uFillTx/>
                          <a:latin typeface="+mn-lt"/>
                          <a:ea typeface="+mn-ea"/>
                          <a:cs typeface="+mn-cs"/>
                        </a:rPr>
                        <a:t>based on terraform </a:t>
                      </a:r>
                      <a:r>
                        <a:rPr kumimoji="0" lang="en-US" sz="1400" b="0" i="0" u="none" strike="noStrike" kern="1200" cap="none" spc="0" normalizeH="0" baseline="0" noProof="0" dirty="0">
                          <a:ln>
                            <a:noFill/>
                          </a:ln>
                          <a:solidFill>
                            <a:srgbClr val="1E234A"/>
                          </a:solidFill>
                          <a:effectLst/>
                          <a:uLnTx/>
                          <a:uFillTx/>
                          <a:latin typeface="+mn-lt"/>
                          <a:ea typeface="+mn-ea"/>
                          <a:cs typeface="+mn-cs"/>
                        </a:rPr>
                        <a:t>under the hood</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0" i="0" u="none" strike="noStrike" kern="1200" cap="none" spc="0" normalizeH="0" baseline="0" noProof="0" dirty="0">
                          <a:ln>
                            <a:noFill/>
                          </a:ln>
                          <a:solidFill>
                            <a:srgbClr val="1E234A"/>
                          </a:solidFill>
                          <a:effectLst/>
                          <a:uLnTx/>
                          <a:uFillTx/>
                          <a:latin typeface="+mn-lt"/>
                          <a:ea typeface="+mn-ea"/>
                          <a:cs typeface="+mn-cs"/>
                        </a:rPr>
                        <a:t>providers are created using a code generation tool called </a:t>
                      </a:r>
                      <a:r>
                        <a:rPr kumimoji="0" lang="en-US" sz="1400" b="1" i="0" u="none" strike="noStrike" kern="1200" cap="none" spc="0" normalizeH="0" baseline="0" noProof="0" dirty="0">
                          <a:ln>
                            <a:noFill/>
                          </a:ln>
                          <a:solidFill>
                            <a:srgbClr val="1E234A"/>
                          </a:solidFill>
                          <a:effectLst/>
                          <a:uLnTx/>
                          <a:uFillTx/>
                          <a:latin typeface="+mn-lt"/>
                          <a:ea typeface="+mn-ea"/>
                          <a:cs typeface="+mn-cs"/>
                        </a:rPr>
                        <a:t>Upjet </a:t>
                      </a:r>
                      <a:r>
                        <a:rPr kumimoji="0" lang="en-US" sz="1400" b="0" i="0" u="none" strike="noStrike" kern="1200" cap="none" spc="0" normalizeH="0" baseline="0" noProof="0" dirty="0">
                          <a:ln>
                            <a:noFill/>
                          </a:ln>
                          <a:solidFill>
                            <a:srgbClr val="1E234A"/>
                          </a:solidFill>
                          <a:effectLst/>
                          <a:uLnTx/>
                          <a:uFillTx/>
                          <a:latin typeface="+mn-lt"/>
                          <a:ea typeface="+mn-ea"/>
                          <a:cs typeface="+mn-cs"/>
                        </a:rPr>
                        <a:t>that allows code generation of a crossplane provider from a terraform provider</a:t>
                      </a:r>
                      <a:endParaRPr lang="en-US" b="0" dirty="0">
                        <a:solidFill>
                          <a:schemeClr val="tx2"/>
                        </a:solidFill>
                      </a:endParaRPr>
                    </a:p>
                  </a:txBody>
                  <a:tcPr>
                    <a:solidFill>
                      <a:srgbClr val="FFFF99"/>
                    </a:solidFill>
                  </a:tcPr>
                </a:tc>
                <a:tc>
                  <a:txBody>
                    <a:bodyPr/>
                    <a:lstStyle/>
                    <a:p>
                      <a:pPr marL="285750" indent="-285750">
                        <a:buFont typeface="Arial"/>
                        <a:buChar char="•"/>
                      </a:pPr>
                      <a:r>
                        <a:rPr lang="en-US" sz="1400" dirty="0">
                          <a:solidFill>
                            <a:schemeClr val="bg1"/>
                          </a:solidFill>
                        </a:rPr>
                        <a:t>Supports creating clusters through </a:t>
                      </a:r>
                      <a:r>
                        <a:rPr lang="en-US" sz="1400" b="1" dirty="0">
                          <a:solidFill>
                            <a:schemeClr val="bg1"/>
                          </a:solidFill>
                        </a:rPr>
                        <a:t>Magnum</a:t>
                      </a:r>
                      <a:endParaRPr lang="en-US" sz="1400" dirty="0">
                        <a:solidFill>
                          <a:schemeClr val="bg1"/>
                        </a:solidFill>
                      </a:endParaRPr>
                    </a:p>
                  </a:txBody>
                  <a:tcPr>
                    <a:noFill/>
                  </a:tcPr>
                </a:tc>
                <a:tc>
                  <a:txBody>
                    <a:bodyPr/>
                    <a:lstStyle/>
                    <a:p>
                      <a:pPr marL="285750" indent="-285750">
                        <a:buFont typeface="Arial"/>
                        <a:buChar char="•"/>
                      </a:pPr>
                      <a:r>
                        <a:rPr lang="en-US" sz="1400" dirty="0">
                          <a:solidFill>
                            <a:schemeClr val="bg1"/>
                          </a:solidFill>
                        </a:rPr>
                        <a:t>No provider available (there is one, but it has been abandoned by oracle and it is not officially recognized by crossplane)</a:t>
                      </a:r>
                    </a:p>
                  </a:txBody>
                  <a:tcPr>
                    <a:noFill/>
                  </a:tcPr>
                </a:tc>
                <a:extLst>
                  <a:ext uri="{0D108BD9-81ED-4DB2-BD59-A6C34878D82A}">
                    <a16:rowId xmlns:a16="http://schemas.microsoft.com/office/drawing/2014/main" val="4223307547"/>
                  </a:ext>
                </a:extLst>
              </a:tr>
            </a:tbl>
          </a:graphicData>
        </a:graphic>
      </p:graphicFrame>
      <p:pic>
        <p:nvPicPr>
          <p:cNvPr id="8" name="Picture 7" descr="Introduction - The Cluster API Book">
            <a:extLst>
              <a:ext uri="{FF2B5EF4-FFF2-40B4-BE49-F238E27FC236}">
                <a16:creationId xmlns:a16="http://schemas.microsoft.com/office/drawing/2014/main" id="{30C980AB-5FA3-E8A1-9B25-01949854FDD3}"/>
              </a:ext>
            </a:extLst>
          </p:cNvPr>
          <p:cNvPicPr>
            <a:picLocks noChangeAspect="1"/>
          </p:cNvPicPr>
          <p:nvPr/>
        </p:nvPicPr>
        <p:blipFill>
          <a:blip r:embed="rId2"/>
          <a:stretch>
            <a:fillRect/>
          </a:stretch>
        </p:blipFill>
        <p:spPr>
          <a:xfrm>
            <a:off x="1269573" y="2483252"/>
            <a:ext cx="928340" cy="1211999"/>
          </a:xfrm>
          <a:prstGeom prst="rect">
            <a:avLst/>
          </a:prstGeom>
        </p:spPr>
      </p:pic>
      <p:pic>
        <p:nvPicPr>
          <p:cNvPr id="10" name="Picture 9" descr="WhAt is crossplane - NashTech Insights">
            <a:extLst>
              <a:ext uri="{FF2B5EF4-FFF2-40B4-BE49-F238E27FC236}">
                <a16:creationId xmlns:a16="http://schemas.microsoft.com/office/drawing/2014/main" id="{3259DDD1-13B8-245C-EC3D-8CECD324AC2E}"/>
              </a:ext>
            </a:extLst>
          </p:cNvPr>
          <p:cNvPicPr>
            <a:picLocks noChangeAspect="1"/>
          </p:cNvPicPr>
          <p:nvPr/>
        </p:nvPicPr>
        <p:blipFill>
          <a:blip r:embed="rId3"/>
          <a:stretch>
            <a:fillRect/>
          </a:stretch>
        </p:blipFill>
        <p:spPr>
          <a:xfrm>
            <a:off x="1269573" y="4514646"/>
            <a:ext cx="825191" cy="1140444"/>
          </a:xfrm>
          <a:prstGeom prst="rect">
            <a:avLst/>
          </a:prstGeom>
        </p:spPr>
      </p:pic>
      <p:pic>
        <p:nvPicPr>
          <p:cNvPr id="11" name="Picture 10" descr="Download OpenStack Logo in SVG Vector or PNG File Format - Logo.wine">
            <a:extLst>
              <a:ext uri="{FF2B5EF4-FFF2-40B4-BE49-F238E27FC236}">
                <a16:creationId xmlns:a16="http://schemas.microsoft.com/office/drawing/2014/main" id="{325FFF1A-83AB-A5AE-4A26-CDBC949F1E4F}"/>
              </a:ext>
            </a:extLst>
          </p:cNvPr>
          <p:cNvPicPr>
            <a:picLocks noChangeAspect="1"/>
          </p:cNvPicPr>
          <p:nvPr/>
        </p:nvPicPr>
        <p:blipFill>
          <a:blip r:embed="rId4"/>
          <a:stretch>
            <a:fillRect/>
          </a:stretch>
        </p:blipFill>
        <p:spPr>
          <a:xfrm>
            <a:off x="7178186" y="1097037"/>
            <a:ext cx="1242540" cy="837509"/>
          </a:xfrm>
          <a:prstGeom prst="rect">
            <a:avLst/>
          </a:prstGeom>
        </p:spPr>
      </p:pic>
      <p:pic>
        <p:nvPicPr>
          <p:cNvPr id="12" name="Picture 11" descr="Oracle - Oracle Cloud Infrastructure - Red Hat Ecosystem Catalog">
            <a:extLst>
              <a:ext uri="{FF2B5EF4-FFF2-40B4-BE49-F238E27FC236}">
                <a16:creationId xmlns:a16="http://schemas.microsoft.com/office/drawing/2014/main" id="{F8079E8D-7B35-CB07-DF49-F957876A299D}"/>
              </a:ext>
            </a:extLst>
          </p:cNvPr>
          <p:cNvPicPr>
            <a:picLocks noChangeAspect="1"/>
          </p:cNvPicPr>
          <p:nvPr/>
        </p:nvPicPr>
        <p:blipFill>
          <a:blip r:embed="rId5"/>
          <a:stretch>
            <a:fillRect/>
          </a:stretch>
        </p:blipFill>
        <p:spPr>
          <a:xfrm>
            <a:off x="9920123" y="1287995"/>
            <a:ext cx="1068787" cy="455591"/>
          </a:xfrm>
          <a:prstGeom prst="rect">
            <a:avLst/>
          </a:prstGeom>
        </p:spPr>
      </p:pic>
      <p:sp>
        <p:nvSpPr>
          <p:cNvPr id="13" name="TextBox 7">
            <a:extLst>
              <a:ext uri="{FF2B5EF4-FFF2-40B4-BE49-F238E27FC236}">
                <a16:creationId xmlns:a16="http://schemas.microsoft.com/office/drawing/2014/main" id="{515C5382-3B3F-CB5A-C904-6E8D98BDB7C1}"/>
              </a:ext>
            </a:extLst>
          </p:cNvPr>
          <p:cNvSpPr txBox="1"/>
          <p:nvPr/>
        </p:nvSpPr>
        <p:spPr>
          <a:xfrm>
            <a:off x="1042298" y="3623545"/>
            <a:ext cx="1279740" cy="338554"/>
          </a:xfrm>
          <a:prstGeom prst="rect">
            <a:avLst/>
          </a:prstGeom>
          <a:noFill/>
        </p:spPr>
        <p:txBody>
          <a:bodyPr wrap="square" lIns="91440" tIns="45720" rIns="91440" bIns="45720" anchor="t">
            <a:spAutoFit/>
          </a:bodyPr>
          <a:lst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600" dirty="0">
                <a:solidFill>
                  <a:srgbClr val="0070C0"/>
                </a:solidFill>
                <a:latin typeface="Open Sans"/>
                <a:ea typeface="Open Sans"/>
                <a:cs typeface="Open Sans"/>
              </a:rPr>
              <a:t>ClusterAPI</a:t>
            </a:r>
            <a:endParaRPr lang="en-GB" sz="1600" dirty="0">
              <a:solidFill>
                <a:srgbClr val="0070C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11">
            <a:extLst>
              <a:ext uri="{FF2B5EF4-FFF2-40B4-BE49-F238E27FC236}">
                <a16:creationId xmlns:a16="http://schemas.microsoft.com/office/drawing/2014/main" id="{81894769-7A23-EF88-40CF-56F7D387AA3A}"/>
              </a:ext>
            </a:extLst>
          </p:cNvPr>
          <p:cNvSpPr txBox="1"/>
          <p:nvPr/>
        </p:nvSpPr>
        <p:spPr>
          <a:xfrm>
            <a:off x="-44877" y="6051016"/>
            <a:ext cx="2628900" cy="276999"/>
          </a:xfrm>
          <a:prstGeom prst="rect">
            <a:avLst/>
          </a:prstGeom>
          <a:noFill/>
        </p:spPr>
        <p:txBody>
          <a:bodyPr wrap="square" lIns="91440" tIns="45720" rIns="91440" bIns="45720" anchor="t">
            <a:spAutoFit/>
          </a:bodyPr>
          <a:lstStyle/>
          <a:p>
            <a:pPr algn="just"/>
            <a:r>
              <a:rPr lang="en-US" sz="1200" b="1" dirty="0">
                <a:solidFill>
                  <a:srgbClr val="22295B"/>
                </a:solidFill>
                <a:latin typeface="Open Sans"/>
                <a:ea typeface="Open Sans"/>
                <a:cs typeface="Open Sans"/>
              </a:rPr>
              <a:t>* IaC: </a:t>
            </a:r>
            <a:r>
              <a:rPr lang="en-US" sz="1200" dirty="0">
                <a:solidFill>
                  <a:srgbClr val="22295B"/>
                </a:solidFill>
                <a:latin typeface="Open Sans"/>
                <a:ea typeface="Open Sans"/>
                <a:cs typeface="Open Sans"/>
              </a:rPr>
              <a:t>Infrastructure as Code</a:t>
            </a:r>
          </a:p>
        </p:txBody>
      </p:sp>
    </p:spTree>
    <p:extLst>
      <p:ext uri="{BB962C8B-B14F-4D97-AF65-F5344CB8AC3E}">
        <p14:creationId xmlns:p14="http://schemas.microsoft.com/office/powerpoint/2010/main" val="7901233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15</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IT-PW-ARW</a:t>
            </a:r>
            <a:endParaRPr lang="en-GB" dirty="0"/>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3372144"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Investigations</a:t>
            </a:r>
            <a:endPar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graphicFrame>
        <p:nvGraphicFramePr>
          <p:cNvPr id="5" name="Table 4">
            <a:extLst>
              <a:ext uri="{FF2B5EF4-FFF2-40B4-BE49-F238E27FC236}">
                <a16:creationId xmlns:a16="http://schemas.microsoft.com/office/drawing/2014/main" id="{0474E3EA-5CEC-E6AF-164C-9592A9EC1211}"/>
              </a:ext>
            </a:extLst>
          </p:cNvPr>
          <p:cNvGraphicFramePr>
            <a:graphicFrameLocks noGrp="1"/>
          </p:cNvGraphicFramePr>
          <p:nvPr>
            <p:extLst>
              <p:ext uri="{D42A27DB-BD31-4B8C-83A1-F6EECF244321}">
                <p14:modId xmlns:p14="http://schemas.microsoft.com/office/powerpoint/2010/main" val="2202392868"/>
              </p:ext>
            </p:extLst>
          </p:nvPr>
        </p:nvGraphicFramePr>
        <p:xfrm>
          <a:off x="691134" y="1097037"/>
          <a:ext cx="10809731" cy="4954705"/>
        </p:xfrm>
        <a:graphic>
          <a:graphicData uri="http://schemas.openxmlformats.org/drawingml/2006/table">
            <a:tbl>
              <a:tblPr firstRow="1" bandRow="1">
                <a:tableStyleId>{5940675A-B579-460E-94D1-54222C63F5DA}</a:tableStyleId>
              </a:tblPr>
              <a:tblGrid>
                <a:gridCol w="2100192">
                  <a:extLst>
                    <a:ext uri="{9D8B030D-6E8A-4147-A177-3AD203B41FA5}">
                      <a16:colId xmlns:a16="http://schemas.microsoft.com/office/drawing/2014/main" val="4174162166"/>
                    </a:ext>
                  </a:extLst>
                </a:gridCol>
                <a:gridCol w="3619099">
                  <a:extLst>
                    <a:ext uri="{9D8B030D-6E8A-4147-A177-3AD203B41FA5}">
                      <a16:colId xmlns:a16="http://schemas.microsoft.com/office/drawing/2014/main" val="775487852"/>
                    </a:ext>
                  </a:extLst>
                </a:gridCol>
                <a:gridCol w="2839453">
                  <a:extLst>
                    <a:ext uri="{9D8B030D-6E8A-4147-A177-3AD203B41FA5}">
                      <a16:colId xmlns:a16="http://schemas.microsoft.com/office/drawing/2014/main" val="3414594850"/>
                    </a:ext>
                  </a:extLst>
                </a:gridCol>
                <a:gridCol w="2250987">
                  <a:extLst>
                    <a:ext uri="{9D8B030D-6E8A-4147-A177-3AD203B41FA5}">
                      <a16:colId xmlns:a16="http://schemas.microsoft.com/office/drawing/2014/main" val="2230981028"/>
                    </a:ext>
                  </a:extLst>
                </a:gridCol>
              </a:tblGrid>
              <a:tr h="974594">
                <a:tc>
                  <a:txBody>
                    <a:bodyPr/>
                    <a:lstStyle/>
                    <a:p>
                      <a:pPr algn="ctr"/>
                      <a:r>
                        <a:rPr lang="en-US" sz="1600" b="1" dirty="0">
                          <a:solidFill>
                            <a:schemeClr val="tx2"/>
                          </a:solidFill>
                          <a:latin typeface="Open Sans Ultra-Bold"/>
                        </a:rPr>
                        <a:t>Cloud-native</a:t>
                      </a:r>
                      <a:br>
                        <a:rPr lang="en-US" sz="1600" b="1" dirty="0">
                          <a:solidFill>
                            <a:schemeClr val="tx2"/>
                          </a:solidFill>
                          <a:latin typeface="Open Sans Ultra-Bold"/>
                        </a:rPr>
                      </a:br>
                      <a:r>
                        <a:rPr lang="en-US" sz="1600" b="1" dirty="0">
                          <a:solidFill>
                            <a:schemeClr val="tx2"/>
                          </a:solidFill>
                          <a:latin typeface="Open Sans Ultra-Bold"/>
                        </a:rPr>
                        <a:t>IaC tools</a:t>
                      </a:r>
                    </a:p>
                  </a:txBody>
                  <a:tcPr anchor="ctr"/>
                </a:tc>
                <a:tc>
                  <a:txBody>
                    <a:bodyPr/>
                    <a:lstStyle/>
                    <a:p>
                      <a:pPr algn="ctr"/>
                      <a:r>
                        <a:rPr lang="en-US" sz="1600" b="1" dirty="0">
                          <a:solidFill>
                            <a:schemeClr val="tx2"/>
                          </a:solidFill>
                          <a:latin typeface="Open Sans Ultra-Bold"/>
                        </a:rPr>
                        <a:t>Overview</a:t>
                      </a:r>
                    </a:p>
                  </a:txBody>
                  <a:tcPr anchor="ctr"/>
                </a:tc>
                <a:tc>
                  <a:txBody>
                    <a:bodyPr/>
                    <a:lstStyle/>
                    <a:p>
                      <a:pPr algn="ctr"/>
                      <a:endParaRPr lang="en-US" dirty="0">
                        <a:solidFill>
                          <a:schemeClr val="tx2"/>
                        </a:solidFill>
                      </a:endParaRPr>
                    </a:p>
                  </a:txBody>
                  <a:tcPr anchor="b"/>
                </a:tc>
                <a:tc>
                  <a:txBody>
                    <a:bodyPr/>
                    <a:lstStyle/>
                    <a:p>
                      <a:pPr algn="ctr"/>
                      <a:endParaRPr lang="en-US" dirty="0">
                        <a:solidFill>
                          <a:schemeClr val="tx2"/>
                        </a:solidFill>
                      </a:endParaRPr>
                    </a:p>
                  </a:txBody>
                  <a:tcPr anchor="b"/>
                </a:tc>
                <a:extLst>
                  <a:ext uri="{0D108BD9-81ED-4DB2-BD59-A6C34878D82A}">
                    <a16:rowId xmlns:a16="http://schemas.microsoft.com/office/drawing/2014/main" val="2166602565"/>
                  </a:ext>
                </a:extLst>
              </a:tr>
              <a:tr h="2096108">
                <a:tc>
                  <a:txBody>
                    <a:bodyPr/>
                    <a:lstStyle/>
                    <a:p>
                      <a:endParaRPr lang="en-US" dirty="0">
                        <a:solidFill>
                          <a:schemeClr val="tx2"/>
                        </a:solidFill>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1" i="0" u="none" strike="noStrike" kern="1200" cap="none" spc="0" normalizeH="0" baseline="0" noProof="0" dirty="0">
                          <a:ln>
                            <a:noFill/>
                          </a:ln>
                          <a:solidFill>
                            <a:srgbClr val="1E234A"/>
                          </a:solidFill>
                          <a:effectLst/>
                          <a:uLnTx/>
                          <a:uFillTx/>
                          <a:latin typeface="+mn-lt"/>
                          <a:ea typeface="+mn-ea"/>
                          <a:cs typeface="+mn-cs"/>
                        </a:rPr>
                        <a:t>focused on </a:t>
                      </a:r>
                      <a:r>
                        <a:rPr kumimoji="0" lang="en-US" sz="1400" b="0" i="0" u="none" strike="noStrike" kern="1200" cap="none" spc="0" normalizeH="0" baseline="0" noProof="0" dirty="0">
                          <a:ln>
                            <a:noFill/>
                          </a:ln>
                          <a:solidFill>
                            <a:srgbClr val="1E234A"/>
                          </a:solidFill>
                          <a:effectLst/>
                          <a:uLnTx/>
                          <a:uFillTx/>
                          <a:latin typeface="+mn-lt"/>
                          <a:ea typeface="+mn-ea"/>
                          <a:cs typeface="+mn-cs"/>
                        </a:rPr>
                        <a:t>the lifecycle management of </a:t>
                      </a:r>
                      <a:r>
                        <a:rPr kumimoji="0" lang="en-US" sz="1400" b="1" i="0" u="none" strike="noStrike" kern="1200" cap="none" spc="0" normalizeH="0" baseline="0" noProof="0" dirty="0">
                          <a:ln>
                            <a:noFill/>
                          </a:ln>
                          <a:solidFill>
                            <a:srgbClr val="1E234A"/>
                          </a:solidFill>
                          <a:effectLst/>
                          <a:uLnTx/>
                          <a:uFillTx/>
                          <a:latin typeface="+mn-lt"/>
                          <a:ea typeface="+mn-ea"/>
                          <a:cs typeface="+mn-cs"/>
                        </a:rPr>
                        <a:t>Kubernetes clusters</a:t>
                      </a:r>
                    </a:p>
                  </a:txBody>
                  <a:tcPr>
                    <a:solidFill>
                      <a:schemeClr val="accent1">
                        <a:lumMod val="20000"/>
                        <a:lumOff val="80000"/>
                      </a:schemeClr>
                    </a:solidFill>
                  </a:tcPr>
                </a:tc>
                <a:tc>
                  <a:txBody>
                    <a:bodyPr/>
                    <a:lstStyle/>
                    <a:p>
                      <a:pPr marL="285750" indent="-285750">
                        <a:buFont typeface="Arial"/>
                        <a:buChar char="•"/>
                      </a:pPr>
                      <a:r>
                        <a:rPr lang="en-US" sz="1400" dirty="0">
                          <a:solidFill>
                            <a:schemeClr val="tx2"/>
                          </a:solidFill>
                        </a:rPr>
                        <a:t>Does not support creating Kubernetes clusters through </a:t>
                      </a:r>
                      <a:r>
                        <a:rPr lang="en-US" sz="1400" b="1" dirty="0">
                          <a:solidFill>
                            <a:schemeClr val="tx2"/>
                          </a:solidFill>
                        </a:rPr>
                        <a:t>Magnum </a:t>
                      </a:r>
                      <a:r>
                        <a:rPr lang="en-US" sz="1400" dirty="0">
                          <a:solidFill>
                            <a:schemeClr val="tx2"/>
                          </a:solidFill>
                        </a:rPr>
                        <a:t>service</a:t>
                      </a:r>
                    </a:p>
                    <a:p>
                      <a:pPr marL="285750" lvl="0" indent="-285750">
                        <a:buFont typeface="Arial"/>
                        <a:buChar char="•"/>
                      </a:pPr>
                      <a:r>
                        <a:rPr lang="en-US" sz="1400" b="0" i="0" u="none" strike="noStrike" noProof="0" dirty="0">
                          <a:solidFill>
                            <a:schemeClr val="tx2"/>
                          </a:solidFill>
                          <a:latin typeface="Aptos"/>
                        </a:rPr>
                        <a:t>It can be used as a backend for </a:t>
                      </a:r>
                      <a:r>
                        <a:rPr lang="en-US" sz="1400" b="1" i="0" u="none" strike="noStrike" noProof="0" dirty="0">
                          <a:solidFill>
                            <a:schemeClr val="tx2"/>
                          </a:solidFill>
                          <a:latin typeface="Aptos"/>
                        </a:rPr>
                        <a:t>Magnum </a:t>
                      </a:r>
                      <a:r>
                        <a:rPr lang="en-US" sz="1400" b="0" i="0" u="none" strike="noStrike" noProof="0" dirty="0">
                          <a:solidFill>
                            <a:schemeClr val="tx2"/>
                          </a:solidFill>
                          <a:latin typeface="Aptos"/>
                        </a:rPr>
                        <a:t>instead of </a:t>
                      </a:r>
                      <a:r>
                        <a:rPr lang="en-US" sz="1400" b="1" i="0" u="none" strike="noStrike" noProof="0" dirty="0">
                          <a:solidFill>
                            <a:schemeClr val="tx2"/>
                          </a:solidFill>
                          <a:latin typeface="Aptos"/>
                        </a:rPr>
                        <a:t>Heat </a:t>
                      </a:r>
                      <a:r>
                        <a:rPr lang="en-US" sz="1400" b="0" i="0" u="none" strike="noStrike" noProof="0" dirty="0">
                          <a:solidFill>
                            <a:schemeClr val="tx2"/>
                          </a:solidFill>
                          <a:latin typeface="Aptos"/>
                        </a:rPr>
                        <a:t>service</a:t>
                      </a:r>
                      <a:endParaRPr lang="en-US" sz="1400" dirty="0">
                        <a:solidFill>
                          <a:schemeClr val="tx2"/>
                        </a:solidFill>
                      </a:endParaRPr>
                    </a:p>
                    <a:p>
                      <a:pPr marL="285750" lvl="0" indent="-285750">
                        <a:buFont typeface="Arial"/>
                        <a:buChar char="•"/>
                      </a:pPr>
                      <a:r>
                        <a:rPr lang="en-US" sz="1400" dirty="0">
                          <a:solidFill>
                            <a:schemeClr val="tx2"/>
                          </a:solidFill>
                        </a:rPr>
                        <a:t>Creating clusters using </a:t>
                      </a:r>
                      <a:r>
                        <a:rPr lang="en-US" sz="1400" b="1" dirty="0">
                          <a:solidFill>
                            <a:schemeClr val="tx2"/>
                          </a:solidFill>
                        </a:rPr>
                        <a:t>Nova</a:t>
                      </a:r>
                      <a:r>
                        <a:rPr lang="en-US" sz="1400" b="0" dirty="0">
                          <a:solidFill>
                            <a:schemeClr val="tx2"/>
                          </a:solidFill>
                        </a:rPr>
                        <a:t> service</a:t>
                      </a:r>
                      <a:r>
                        <a:rPr lang="en-US" sz="1400" b="1" dirty="0">
                          <a:solidFill>
                            <a:schemeClr val="tx2"/>
                          </a:solidFill>
                        </a:rPr>
                        <a:t> </a:t>
                      </a:r>
                      <a:r>
                        <a:rPr lang="en-US" sz="1400" dirty="0">
                          <a:solidFill>
                            <a:schemeClr val="tx2"/>
                          </a:solidFill>
                        </a:rPr>
                        <a:t>does not work with CERN Openstack cloud due to networking constraints</a:t>
                      </a:r>
                    </a:p>
                  </a:txBody>
                  <a:tcPr>
                    <a:solidFill>
                      <a:schemeClr val="accent6">
                        <a:lumMod val="20000"/>
                        <a:lumOff val="80000"/>
                      </a:schemeClr>
                    </a:solidFill>
                  </a:tcPr>
                </a:tc>
                <a:tc>
                  <a:txBody>
                    <a:bodyPr/>
                    <a:lstStyle/>
                    <a:p>
                      <a:pPr marL="285750" indent="-285750">
                        <a:buFont typeface="Arial"/>
                        <a:buChar char="•"/>
                      </a:pPr>
                      <a:r>
                        <a:rPr lang="en-US" sz="1400" dirty="0">
                          <a:solidFill>
                            <a:schemeClr val="tx2"/>
                          </a:solidFill>
                        </a:rPr>
                        <a:t>Supports creating both self-managed and managed clusters</a:t>
                      </a:r>
                    </a:p>
                  </a:txBody>
                  <a:tcPr>
                    <a:solidFill>
                      <a:schemeClr val="accent1">
                        <a:lumMod val="20000"/>
                        <a:lumOff val="80000"/>
                      </a:schemeClr>
                    </a:solidFill>
                  </a:tcPr>
                </a:tc>
                <a:extLst>
                  <a:ext uri="{0D108BD9-81ED-4DB2-BD59-A6C34878D82A}">
                    <a16:rowId xmlns:a16="http://schemas.microsoft.com/office/drawing/2014/main" val="1150831430"/>
                  </a:ext>
                </a:extLst>
              </a:tr>
              <a:tr h="1755071">
                <a:tc>
                  <a:txBody>
                    <a:bodyPr/>
                    <a:lstStyle/>
                    <a:p>
                      <a:endParaRPr lang="en-US" dirty="0">
                        <a:solidFill>
                          <a:schemeClr val="tx2"/>
                        </a:solidFill>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0" i="0" u="none" strike="noStrike" kern="1200" cap="none" spc="0" normalizeH="0" baseline="0" noProof="0" dirty="0">
                          <a:ln>
                            <a:noFill/>
                          </a:ln>
                          <a:solidFill>
                            <a:srgbClr val="1E234A"/>
                          </a:solidFill>
                          <a:effectLst/>
                          <a:uLnTx/>
                          <a:uFillTx/>
                          <a:latin typeface="+mn-lt"/>
                          <a:ea typeface="+mn-ea"/>
                          <a:cs typeface="+mn-cs"/>
                        </a:rPr>
                        <a:t>a </a:t>
                      </a:r>
                      <a:r>
                        <a:rPr kumimoji="0" lang="en-US" sz="1400" b="1" i="0" u="none" strike="noStrike" kern="1200" cap="none" spc="0" normalizeH="0" baseline="0" noProof="0" dirty="0">
                          <a:ln>
                            <a:noFill/>
                          </a:ln>
                          <a:solidFill>
                            <a:srgbClr val="1E234A"/>
                          </a:solidFill>
                          <a:effectLst/>
                          <a:uLnTx/>
                          <a:uFillTx/>
                          <a:latin typeface="+mn-lt"/>
                          <a:ea typeface="+mn-ea"/>
                          <a:cs typeface="+mn-cs"/>
                        </a:rPr>
                        <a:t>general purpose </a:t>
                      </a:r>
                      <a:r>
                        <a:rPr kumimoji="0" lang="en-US" sz="1400" b="0" i="0" u="none" strike="noStrike" kern="1200" cap="none" spc="0" normalizeH="0" baseline="0" noProof="0" dirty="0">
                          <a:ln>
                            <a:noFill/>
                          </a:ln>
                          <a:solidFill>
                            <a:srgbClr val="1E234A"/>
                          </a:solidFill>
                          <a:effectLst/>
                          <a:uLnTx/>
                          <a:uFillTx/>
                          <a:latin typeface="+mn-lt"/>
                          <a:ea typeface="+mn-ea"/>
                          <a:cs typeface="+mn-cs"/>
                        </a:rPr>
                        <a:t>IaC tool</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1" i="0" u="none" strike="noStrike" kern="1200" cap="none" spc="0" normalizeH="0" baseline="0" noProof="0" dirty="0">
                          <a:ln>
                            <a:noFill/>
                          </a:ln>
                          <a:solidFill>
                            <a:srgbClr val="1E234A"/>
                          </a:solidFill>
                          <a:effectLst/>
                          <a:uLnTx/>
                          <a:uFillTx/>
                          <a:latin typeface="+mn-lt"/>
                          <a:ea typeface="+mn-ea"/>
                          <a:cs typeface="+mn-cs"/>
                        </a:rPr>
                        <a:t>based on terraform </a:t>
                      </a:r>
                      <a:r>
                        <a:rPr kumimoji="0" lang="en-US" sz="1400" b="0" i="0" u="none" strike="noStrike" kern="1200" cap="none" spc="0" normalizeH="0" baseline="0" noProof="0" dirty="0">
                          <a:ln>
                            <a:noFill/>
                          </a:ln>
                          <a:solidFill>
                            <a:srgbClr val="1E234A"/>
                          </a:solidFill>
                          <a:effectLst/>
                          <a:uLnTx/>
                          <a:uFillTx/>
                          <a:latin typeface="+mn-lt"/>
                          <a:ea typeface="+mn-ea"/>
                          <a:cs typeface="+mn-cs"/>
                        </a:rPr>
                        <a:t>under the hood</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0" i="0" u="none" strike="noStrike" kern="1200" cap="none" spc="0" normalizeH="0" baseline="0" noProof="0" dirty="0">
                          <a:ln>
                            <a:noFill/>
                          </a:ln>
                          <a:solidFill>
                            <a:srgbClr val="1E234A"/>
                          </a:solidFill>
                          <a:effectLst/>
                          <a:uLnTx/>
                          <a:uFillTx/>
                          <a:latin typeface="+mn-lt"/>
                          <a:ea typeface="+mn-ea"/>
                          <a:cs typeface="+mn-cs"/>
                        </a:rPr>
                        <a:t>providers are created using a code generation tool called </a:t>
                      </a:r>
                      <a:r>
                        <a:rPr kumimoji="0" lang="en-US" sz="1400" b="1" i="0" u="none" strike="noStrike" kern="1200" cap="none" spc="0" normalizeH="0" baseline="0" noProof="0" dirty="0">
                          <a:ln>
                            <a:noFill/>
                          </a:ln>
                          <a:solidFill>
                            <a:srgbClr val="1E234A"/>
                          </a:solidFill>
                          <a:effectLst/>
                          <a:uLnTx/>
                          <a:uFillTx/>
                          <a:latin typeface="+mn-lt"/>
                          <a:ea typeface="+mn-ea"/>
                          <a:cs typeface="+mn-cs"/>
                        </a:rPr>
                        <a:t>Upjet </a:t>
                      </a:r>
                      <a:r>
                        <a:rPr kumimoji="0" lang="en-US" sz="1400" b="0" i="0" u="none" strike="noStrike" kern="1200" cap="none" spc="0" normalizeH="0" baseline="0" noProof="0" dirty="0">
                          <a:ln>
                            <a:noFill/>
                          </a:ln>
                          <a:solidFill>
                            <a:srgbClr val="1E234A"/>
                          </a:solidFill>
                          <a:effectLst/>
                          <a:uLnTx/>
                          <a:uFillTx/>
                          <a:latin typeface="+mn-lt"/>
                          <a:ea typeface="+mn-ea"/>
                          <a:cs typeface="+mn-cs"/>
                        </a:rPr>
                        <a:t>that allows code generation of a crossplane provider from a terraform provider</a:t>
                      </a:r>
                      <a:endParaRPr lang="en-US" b="0" dirty="0">
                        <a:solidFill>
                          <a:schemeClr val="tx2"/>
                        </a:solidFill>
                      </a:endParaRPr>
                    </a:p>
                  </a:txBody>
                  <a:tcPr>
                    <a:solidFill>
                      <a:srgbClr val="FFFF99"/>
                    </a:solidFill>
                  </a:tcPr>
                </a:tc>
                <a:tc>
                  <a:txBody>
                    <a:bodyPr/>
                    <a:lstStyle/>
                    <a:p>
                      <a:pPr marL="285750" indent="-285750">
                        <a:buFont typeface="Arial"/>
                        <a:buChar char="•"/>
                      </a:pPr>
                      <a:r>
                        <a:rPr lang="en-US" sz="1400" dirty="0">
                          <a:solidFill>
                            <a:schemeClr val="tx2"/>
                          </a:solidFill>
                        </a:rPr>
                        <a:t>Supports creating clusters through </a:t>
                      </a:r>
                      <a:r>
                        <a:rPr lang="en-US" sz="1400" b="1" dirty="0">
                          <a:solidFill>
                            <a:schemeClr val="tx2"/>
                          </a:solidFill>
                        </a:rPr>
                        <a:t>Magnum</a:t>
                      </a:r>
                      <a:endParaRPr lang="en-US" sz="1400" dirty="0">
                        <a:solidFill>
                          <a:schemeClr val="tx2"/>
                        </a:solidFill>
                      </a:endParaRPr>
                    </a:p>
                  </a:txBody>
                  <a:tcPr>
                    <a:solidFill>
                      <a:schemeClr val="accent1">
                        <a:lumMod val="20000"/>
                        <a:lumOff val="80000"/>
                      </a:schemeClr>
                    </a:solidFill>
                  </a:tcPr>
                </a:tc>
                <a:tc>
                  <a:txBody>
                    <a:bodyPr/>
                    <a:lstStyle/>
                    <a:p>
                      <a:pPr marL="285750" indent="-285750">
                        <a:buFont typeface="Arial"/>
                        <a:buChar char="•"/>
                      </a:pPr>
                      <a:r>
                        <a:rPr lang="en-US" sz="1400" dirty="0">
                          <a:solidFill>
                            <a:schemeClr val="bg1"/>
                          </a:solidFill>
                        </a:rPr>
                        <a:t>No provider available (there is one, but it has been abandoned by oracle and it is not officially recognized by crossplane)</a:t>
                      </a:r>
                    </a:p>
                  </a:txBody>
                  <a:tcPr>
                    <a:noFill/>
                  </a:tcPr>
                </a:tc>
                <a:extLst>
                  <a:ext uri="{0D108BD9-81ED-4DB2-BD59-A6C34878D82A}">
                    <a16:rowId xmlns:a16="http://schemas.microsoft.com/office/drawing/2014/main" val="4223307547"/>
                  </a:ext>
                </a:extLst>
              </a:tr>
            </a:tbl>
          </a:graphicData>
        </a:graphic>
      </p:graphicFrame>
      <p:pic>
        <p:nvPicPr>
          <p:cNvPr id="8" name="Picture 7" descr="Introduction - The Cluster API Book">
            <a:extLst>
              <a:ext uri="{FF2B5EF4-FFF2-40B4-BE49-F238E27FC236}">
                <a16:creationId xmlns:a16="http://schemas.microsoft.com/office/drawing/2014/main" id="{30C980AB-5FA3-E8A1-9B25-01949854FDD3}"/>
              </a:ext>
            </a:extLst>
          </p:cNvPr>
          <p:cNvPicPr>
            <a:picLocks noChangeAspect="1"/>
          </p:cNvPicPr>
          <p:nvPr/>
        </p:nvPicPr>
        <p:blipFill>
          <a:blip r:embed="rId2"/>
          <a:stretch>
            <a:fillRect/>
          </a:stretch>
        </p:blipFill>
        <p:spPr>
          <a:xfrm>
            <a:off x="1269573" y="2483252"/>
            <a:ext cx="928340" cy="1211999"/>
          </a:xfrm>
          <a:prstGeom prst="rect">
            <a:avLst/>
          </a:prstGeom>
        </p:spPr>
      </p:pic>
      <p:pic>
        <p:nvPicPr>
          <p:cNvPr id="10" name="Picture 9" descr="WhAt is crossplane - NashTech Insights">
            <a:extLst>
              <a:ext uri="{FF2B5EF4-FFF2-40B4-BE49-F238E27FC236}">
                <a16:creationId xmlns:a16="http://schemas.microsoft.com/office/drawing/2014/main" id="{3259DDD1-13B8-245C-EC3D-8CECD324AC2E}"/>
              </a:ext>
            </a:extLst>
          </p:cNvPr>
          <p:cNvPicPr>
            <a:picLocks noChangeAspect="1"/>
          </p:cNvPicPr>
          <p:nvPr/>
        </p:nvPicPr>
        <p:blipFill>
          <a:blip r:embed="rId3"/>
          <a:stretch>
            <a:fillRect/>
          </a:stretch>
        </p:blipFill>
        <p:spPr>
          <a:xfrm>
            <a:off x="1269573" y="4514646"/>
            <a:ext cx="825191" cy="1140444"/>
          </a:xfrm>
          <a:prstGeom prst="rect">
            <a:avLst/>
          </a:prstGeom>
        </p:spPr>
      </p:pic>
      <p:pic>
        <p:nvPicPr>
          <p:cNvPr id="11" name="Picture 10" descr="Download OpenStack Logo in SVG Vector or PNG File Format - Logo.wine">
            <a:extLst>
              <a:ext uri="{FF2B5EF4-FFF2-40B4-BE49-F238E27FC236}">
                <a16:creationId xmlns:a16="http://schemas.microsoft.com/office/drawing/2014/main" id="{325FFF1A-83AB-A5AE-4A26-CDBC949F1E4F}"/>
              </a:ext>
            </a:extLst>
          </p:cNvPr>
          <p:cNvPicPr>
            <a:picLocks noChangeAspect="1"/>
          </p:cNvPicPr>
          <p:nvPr/>
        </p:nvPicPr>
        <p:blipFill>
          <a:blip r:embed="rId4"/>
          <a:stretch>
            <a:fillRect/>
          </a:stretch>
        </p:blipFill>
        <p:spPr>
          <a:xfrm>
            <a:off x="7178186" y="1097037"/>
            <a:ext cx="1242540" cy="837509"/>
          </a:xfrm>
          <a:prstGeom prst="rect">
            <a:avLst/>
          </a:prstGeom>
        </p:spPr>
      </p:pic>
      <p:pic>
        <p:nvPicPr>
          <p:cNvPr id="12" name="Picture 11" descr="Oracle - Oracle Cloud Infrastructure - Red Hat Ecosystem Catalog">
            <a:extLst>
              <a:ext uri="{FF2B5EF4-FFF2-40B4-BE49-F238E27FC236}">
                <a16:creationId xmlns:a16="http://schemas.microsoft.com/office/drawing/2014/main" id="{F8079E8D-7B35-CB07-DF49-F957876A299D}"/>
              </a:ext>
            </a:extLst>
          </p:cNvPr>
          <p:cNvPicPr>
            <a:picLocks noChangeAspect="1"/>
          </p:cNvPicPr>
          <p:nvPr/>
        </p:nvPicPr>
        <p:blipFill>
          <a:blip r:embed="rId5"/>
          <a:stretch>
            <a:fillRect/>
          </a:stretch>
        </p:blipFill>
        <p:spPr>
          <a:xfrm>
            <a:off x="9920123" y="1287995"/>
            <a:ext cx="1068787" cy="455591"/>
          </a:xfrm>
          <a:prstGeom prst="rect">
            <a:avLst/>
          </a:prstGeom>
        </p:spPr>
      </p:pic>
      <p:sp>
        <p:nvSpPr>
          <p:cNvPr id="13" name="TextBox 7">
            <a:extLst>
              <a:ext uri="{FF2B5EF4-FFF2-40B4-BE49-F238E27FC236}">
                <a16:creationId xmlns:a16="http://schemas.microsoft.com/office/drawing/2014/main" id="{515C5382-3B3F-CB5A-C904-6E8D98BDB7C1}"/>
              </a:ext>
            </a:extLst>
          </p:cNvPr>
          <p:cNvSpPr txBox="1"/>
          <p:nvPr/>
        </p:nvSpPr>
        <p:spPr>
          <a:xfrm>
            <a:off x="1042298" y="3623545"/>
            <a:ext cx="1279740" cy="338554"/>
          </a:xfrm>
          <a:prstGeom prst="rect">
            <a:avLst/>
          </a:prstGeom>
          <a:noFill/>
        </p:spPr>
        <p:txBody>
          <a:bodyPr wrap="square" lIns="91440" tIns="45720" rIns="91440" bIns="45720" anchor="t">
            <a:spAutoFit/>
          </a:bodyPr>
          <a:lst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600" dirty="0">
                <a:solidFill>
                  <a:srgbClr val="0070C0"/>
                </a:solidFill>
                <a:latin typeface="Open Sans"/>
                <a:ea typeface="Open Sans"/>
                <a:cs typeface="Open Sans"/>
              </a:rPr>
              <a:t>ClusterAPI</a:t>
            </a:r>
            <a:endParaRPr lang="en-GB" sz="1600" dirty="0">
              <a:solidFill>
                <a:srgbClr val="0070C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11">
            <a:extLst>
              <a:ext uri="{FF2B5EF4-FFF2-40B4-BE49-F238E27FC236}">
                <a16:creationId xmlns:a16="http://schemas.microsoft.com/office/drawing/2014/main" id="{35E1BF6F-5A77-FCB0-AE65-0F31BFC29F92}"/>
              </a:ext>
            </a:extLst>
          </p:cNvPr>
          <p:cNvSpPr txBox="1"/>
          <p:nvPr/>
        </p:nvSpPr>
        <p:spPr>
          <a:xfrm>
            <a:off x="-44877" y="6051016"/>
            <a:ext cx="2628900" cy="276999"/>
          </a:xfrm>
          <a:prstGeom prst="rect">
            <a:avLst/>
          </a:prstGeom>
          <a:noFill/>
        </p:spPr>
        <p:txBody>
          <a:bodyPr wrap="square" lIns="91440" tIns="45720" rIns="91440" bIns="45720" anchor="t">
            <a:spAutoFit/>
          </a:bodyPr>
          <a:lstStyle/>
          <a:p>
            <a:pPr algn="just"/>
            <a:r>
              <a:rPr lang="en-US" sz="1200" b="1" dirty="0">
                <a:solidFill>
                  <a:srgbClr val="22295B"/>
                </a:solidFill>
                <a:latin typeface="Open Sans"/>
                <a:ea typeface="Open Sans"/>
                <a:cs typeface="Open Sans"/>
              </a:rPr>
              <a:t>* IaC: </a:t>
            </a:r>
            <a:r>
              <a:rPr lang="en-US" sz="1200" dirty="0">
                <a:solidFill>
                  <a:srgbClr val="22295B"/>
                </a:solidFill>
                <a:latin typeface="Open Sans"/>
                <a:ea typeface="Open Sans"/>
                <a:cs typeface="Open Sans"/>
              </a:rPr>
              <a:t>Infrastructure as Code</a:t>
            </a:r>
          </a:p>
        </p:txBody>
      </p:sp>
    </p:spTree>
    <p:extLst>
      <p:ext uri="{BB962C8B-B14F-4D97-AF65-F5344CB8AC3E}">
        <p14:creationId xmlns:p14="http://schemas.microsoft.com/office/powerpoint/2010/main" val="29675915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16</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IT-PW-ARW</a:t>
            </a:r>
            <a:endParaRPr lang="en-GB" dirty="0"/>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3372144"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Investigations</a:t>
            </a:r>
            <a:endPar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graphicFrame>
        <p:nvGraphicFramePr>
          <p:cNvPr id="5" name="Table 4">
            <a:extLst>
              <a:ext uri="{FF2B5EF4-FFF2-40B4-BE49-F238E27FC236}">
                <a16:creationId xmlns:a16="http://schemas.microsoft.com/office/drawing/2014/main" id="{0474E3EA-5CEC-E6AF-164C-9592A9EC1211}"/>
              </a:ext>
            </a:extLst>
          </p:cNvPr>
          <p:cNvGraphicFramePr>
            <a:graphicFrameLocks noGrp="1"/>
          </p:cNvGraphicFramePr>
          <p:nvPr>
            <p:extLst>
              <p:ext uri="{D42A27DB-BD31-4B8C-83A1-F6EECF244321}">
                <p14:modId xmlns:p14="http://schemas.microsoft.com/office/powerpoint/2010/main" val="481369538"/>
              </p:ext>
            </p:extLst>
          </p:nvPr>
        </p:nvGraphicFramePr>
        <p:xfrm>
          <a:off x="691134" y="1097037"/>
          <a:ext cx="10809731" cy="4954705"/>
        </p:xfrm>
        <a:graphic>
          <a:graphicData uri="http://schemas.openxmlformats.org/drawingml/2006/table">
            <a:tbl>
              <a:tblPr firstRow="1" bandRow="1">
                <a:tableStyleId>{5940675A-B579-460E-94D1-54222C63F5DA}</a:tableStyleId>
              </a:tblPr>
              <a:tblGrid>
                <a:gridCol w="2100192">
                  <a:extLst>
                    <a:ext uri="{9D8B030D-6E8A-4147-A177-3AD203B41FA5}">
                      <a16:colId xmlns:a16="http://schemas.microsoft.com/office/drawing/2014/main" val="4174162166"/>
                    </a:ext>
                  </a:extLst>
                </a:gridCol>
                <a:gridCol w="3619099">
                  <a:extLst>
                    <a:ext uri="{9D8B030D-6E8A-4147-A177-3AD203B41FA5}">
                      <a16:colId xmlns:a16="http://schemas.microsoft.com/office/drawing/2014/main" val="775487852"/>
                    </a:ext>
                  </a:extLst>
                </a:gridCol>
                <a:gridCol w="2839453">
                  <a:extLst>
                    <a:ext uri="{9D8B030D-6E8A-4147-A177-3AD203B41FA5}">
                      <a16:colId xmlns:a16="http://schemas.microsoft.com/office/drawing/2014/main" val="3414594850"/>
                    </a:ext>
                  </a:extLst>
                </a:gridCol>
                <a:gridCol w="2250987">
                  <a:extLst>
                    <a:ext uri="{9D8B030D-6E8A-4147-A177-3AD203B41FA5}">
                      <a16:colId xmlns:a16="http://schemas.microsoft.com/office/drawing/2014/main" val="2230981028"/>
                    </a:ext>
                  </a:extLst>
                </a:gridCol>
              </a:tblGrid>
              <a:tr h="974594">
                <a:tc>
                  <a:txBody>
                    <a:bodyPr/>
                    <a:lstStyle/>
                    <a:p>
                      <a:pPr algn="ctr"/>
                      <a:r>
                        <a:rPr lang="en-US" sz="1600" b="1" dirty="0">
                          <a:solidFill>
                            <a:schemeClr val="tx2"/>
                          </a:solidFill>
                          <a:latin typeface="Open Sans Ultra-Bold"/>
                        </a:rPr>
                        <a:t>Cloud-native</a:t>
                      </a:r>
                      <a:br>
                        <a:rPr lang="en-US" sz="1600" b="1" dirty="0">
                          <a:solidFill>
                            <a:schemeClr val="tx2"/>
                          </a:solidFill>
                          <a:latin typeface="Open Sans Ultra-Bold"/>
                        </a:rPr>
                      </a:br>
                      <a:r>
                        <a:rPr lang="en-US" sz="1600" b="1" dirty="0">
                          <a:solidFill>
                            <a:schemeClr val="tx2"/>
                          </a:solidFill>
                          <a:latin typeface="Open Sans Ultra-Bold"/>
                        </a:rPr>
                        <a:t>IaC tools</a:t>
                      </a:r>
                    </a:p>
                  </a:txBody>
                  <a:tcPr anchor="ctr"/>
                </a:tc>
                <a:tc>
                  <a:txBody>
                    <a:bodyPr/>
                    <a:lstStyle/>
                    <a:p>
                      <a:pPr algn="ctr"/>
                      <a:r>
                        <a:rPr lang="en-US" sz="1600" b="1" dirty="0">
                          <a:solidFill>
                            <a:schemeClr val="tx2"/>
                          </a:solidFill>
                          <a:latin typeface="Open Sans Ultra-Bold"/>
                        </a:rPr>
                        <a:t>Overview</a:t>
                      </a:r>
                    </a:p>
                  </a:txBody>
                  <a:tcPr anchor="ctr"/>
                </a:tc>
                <a:tc>
                  <a:txBody>
                    <a:bodyPr/>
                    <a:lstStyle/>
                    <a:p>
                      <a:pPr algn="ctr"/>
                      <a:endParaRPr lang="en-US" dirty="0">
                        <a:solidFill>
                          <a:schemeClr val="tx2"/>
                        </a:solidFill>
                      </a:endParaRPr>
                    </a:p>
                  </a:txBody>
                  <a:tcPr anchor="b"/>
                </a:tc>
                <a:tc>
                  <a:txBody>
                    <a:bodyPr/>
                    <a:lstStyle/>
                    <a:p>
                      <a:pPr algn="ctr"/>
                      <a:endParaRPr lang="en-US" dirty="0">
                        <a:solidFill>
                          <a:schemeClr val="tx2"/>
                        </a:solidFill>
                      </a:endParaRPr>
                    </a:p>
                  </a:txBody>
                  <a:tcPr anchor="b"/>
                </a:tc>
                <a:extLst>
                  <a:ext uri="{0D108BD9-81ED-4DB2-BD59-A6C34878D82A}">
                    <a16:rowId xmlns:a16="http://schemas.microsoft.com/office/drawing/2014/main" val="2166602565"/>
                  </a:ext>
                </a:extLst>
              </a:tr>
              <a:tr h="2096108">
                <a:tc>
                  <a:txBody>
                    <a:bodyPr/>
                    <a:lstStyle/>
                    <a:p>
                      <a:endParaRPr lang="en-US" dirty="0">
                        <a:solidFill>
                          <a:schemeClr val="tx2"/>
                        </a:solidFill>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1" i="0" u="none" strike="noStrike" kern="1200" cap="none" spc="0" normalizeH="0" baseline="0" noProof="0" dirty="0">
                          <a:ln>
                            <a:noFill/>
                          </a:ln>
                          <a:solidFill>
                            <a:srgbClr val="1E234A"/>
                          </a:solidFill>
                          <a:effectLst/>
                          <a:uLnTx/>
                          <a:uFillTx/>
                          <a:latin typeface="+mn-lt"/>
                          <a:ea typeface="+mn-ea"/>
                          <a:cs typeface="+mn-cs"/>
                        </a:rPr>
                        <a:t>focused on </a:t>
                      </a:r>
                      <a:r>
                        <a:rPr kumimoji="0" lang="en-US" sz="1400" b="0" i="0" u="none" strike="noStrike" kern="1200" cap="none" spc="0" normalizeH="0" baseline="0" noProof="0" dirty="0">
                          <a:ln>
                            <a:noFill/>
                          </a:ln>
                          <a:solidFill>
                            <a:srgbClr val="1E234A"/>
                          </a:solidFill>
                          <a:effectLst/>
                          <a:uLnTx/>
                          <a:uFillTx/>
                          <a:latin typeface="+mn-lt"/>
                          <a:ea typeface="+mn-ea"/>
                          <a:cs typeface="+mn-cs"/>
                        </a:rPr>
                        <a:t>the lifecycle management of </a:t>
                      </a:r>
                      <a:r>
                        <a:rPr kumimoji="0" lang="en-US" sz="1400" b="1" i="0" u="none" strike="noStrike" kern="1200" cap="none" spc="0" normalizeH="0" baseline="0" noProof="0" dirty="0">
                          <a:ln>
                            <a:noFill/>
                          </a:ln>
                          <a:solidFill>
                            <a:srgbClr val="1E234A"/>
                          </a:solidFill>
                          <a:effectLst/>
                          <a:uLnTx/>
                          <a:uFillTx/>
                          <a:latin typeface="+mn-lt"/>
                          <a:ea typeface="+mn-ea"/>
                          <a:cs typeface="+mn-cs"/>
                        </a:rPr>
                        <a:t>Kubernetes clusters</a:t>
                      </a:r>
                    </a:p>
                  </a:txBody>
                  <a:tcPr>
                    <a:solidFill>
                      <a:schemeClr val="accent1">
                        <a:lumMod val="20000"/>
                        <a:lumOff val="80000"/>
                      </a:schemeClr>
                    </a:solidFill>
                  </a:tcPr>
                </a:tc>
                <a:tc>
                  <a:txBody>
                    <a:bodyPr/>
                    <a:lstStyle/>
                    <a:p>
                      <a:pPr marL="285750" indent="-285750">
                        <a:buFont typeface="Arial"/>
                        <a:buChar char="•"/>
                      </a:pPr>
                      <a:r>
                        <a:rPr lang="en-US" sz="1400" dirty="0">
                          <a:solidFill>
                            <a:schemeClr val="tx2"/>
                          </a:solidFill>
                        </a:rPr>
                        <a:t>Does not support creating Kubernetes clusters through </a:t>
                      </a:r>
                      <a:r>
                        <a:rPr lang="en-US" sz="1400" b="1" dirty="0">
                          <a:solidFill>
                            <a:schemeClr val="tx2"/>
                          </a:solidFill>
                        </a:rPr>
                        <a:t>Magnum </a:t>
                      </a:r>
                      <a:r>
                        <a:rPr lang="en-US" sz="1400" dirty="0">
                          <a:solidFill>
                            <a:schemeClr val="tx2"/>
                          </a:solidFill>
                        </a:rPr>
                        <a:t>service</a:t>
                      </a:r>
                    </a:p>
                    <a:p>
                      <a:pPr marL="285750" lvl="0" indent="-285750">
                        <a:buFont typeface="Arial"/>
                        <a:buChar char="•"/>
                      </a:pPr>
                      <a:r>
                        <a:rPr lang="en-US" sz="1400" b="0" i="0" u="none" strike="noStrike" noProof="0" dirty="0">
                          <a:solidFill>
                            <a:schemeClr val="tx2"/>
                          </a:solidFill>
                          <a:latin typeface="Aptos"/>
                        </a:rPr>
                        <a:t>It can be used as a backend for </a:t>
                      </a:r>
                      <a:r>
                        <a:rPr lang="en-US" sz="1400" b="1" i="0" u="none" strike="noStrike" noProof="0" dirty="0">
                          <a:solidFill>
                            <a:schemeClr val="tx2"/>
                          </a:solidFill>
                          <a:latin typeface="Aptos"/>
                        </a:rPr>
                        <a:t>Magnum </a:t>
                      </a:r>
                      <a:r>
                        <a:rPr lang="en-US" sz="1400" b="0" i="0" u="none" strike="noStrike" noProof="0" dirty="0">
                          <a:solidFill>
                            <a:schemeClr val="tx2"/>
                          </a:solidFill>
                          <a:latin typeface="Aptos"/>
                        </a:rPr>
                        <a:t>instead of </a:t>
                      </a:r>
                      <a:r>
                        <a:rPr lang="en-US" sz="1400" b="1" i="0" u="none" strike="noStrike" noProof="0" dirty="0">
                          <a:solidFill>
                            <a:schemeClr val="tx2"/>
                          </a:solidFill>
                          <a:latin typeface="Aptos"/>
                        </a:rPr>
                        <a:t>Heat </a:t>
                      </a:r>
                      <a:r>
                        <a:rPr lang="en-US" sz="1400" b="0" i="0" u="none" strike="noStrike" noProof="0" dirty="0">
                          <a:solidFill>
                            <a:schemeClr val="tx2"/>
                          </a:solidFill>
                          <a:latin typeface="Aptos"/>
                        </a:rPr>
                        <a:t>service</a:t>
                      </a:r>
                      <a:endParaRPr lang="en-US" sz="1400" dirty="0">
                        <a:solidFill>
                          <a:schemeClr val="tx2"/>
                        </a:solidFill>
                      </a:endParaRPr>
                    </a:p>
                    <a:p>
                      <a:pPr marL="285750" lvl="0" indent="-285750">
                        <a:buFont typeface="Arial"/>
                        <a:buChar char="•"/>
                      </a:pPr>
                      <a:r>
                        <a:rPr lang="en-US" sz="1400" dirty="0">
                          <a:solidFill>
                            <a:schemeClr val="tx2"/>
                          </a:solidFill>
                        </a:rPr>
                        <a:t>Creating clusters using </a:t>
                      </a:r>
                      <a:r>
                        <a:rPr lang="en-US" sz="1400" b="1" dirty="0">
                          <a:solidFill>
                            <a:schemeClr val="tx2"/>
                          </a:solidFill>
                        </a:rPr>
                        <a:t>Nova</a:t>
                      </a:r>
                      <a:r>
                        <a:rPr lang="en-US" sz="1400" b="0" dirty="0">
                          <a:solidFill>
                            <a:schemeClr val="tx2"/>
                          </a:solidFill>
                        </a:rPr>
                        <a:t> service</a:t>
                      </a:r>
                      <a:r>
                        <a:rPr lang="en-US" sz="1400" b="1" dirty="0">
                          <a:solidFill>
                            <a:schemeClr val="tx2"/>
                          </a:solidFill>
                        </a:rPr>
                        <a:t> </a:t>
                      </a:r>
                      <a:r>
                        <a:rPr lang="en-US" sz="1400" dirty="0">
                          <a:solidFill>
                            <a:schemeClr val="tx2"/>
                          </a:solidFill>
                        </a:rPr>
                        <a:t>does not work with CERN Openstack cloud due to networking constraints</a:t>
                      </a:r>
                    </a:p>
                  </a:txBody>
                  <a:tcPr>
                    <a:solidFill>
                      <a:schemeClr val="accent6">
                        <a:lumMod val="20000"/>
                        <a:lumOff val="80000"/>
                      </a:schemeClr>
                    </a:solidFill>
                  </a:tcPr>
                </a:tc>
                <a:tc>
                  <a:txBody>
                    <a:bodyPr/>
                    <a:lstStyle/>
                    <a:p>
                      <a:pPr marL="285750" indent="-285750">
                        <a:buFont typeface="Arial"/>
                        <a:buChar char="•"/>
                      </a:pPr>
                      <a:r>
                        <a:rPr lang="en-US" sz="1400" dirty="0">
                          <a:solidFill>
                            <a:schemeClr val="tx2"/>
                          </a:solidFill>
                        </a:rPr>
                        <a:t>Supports creating both self-managed and managed clusters</a:t>
                      </a:r>
                    </a:p>
                  </a:txBody>
                  <a:tcPr>
                    <a:solidFill>
                      <a:schemeClr val="accent1">
                        <a:lumMod val="20000"/>
                        <a:lumOff val="80000"/>
                      </a:schemeClr>
                    </a:solidFill>
                  </a:tcPr>
                </a:tc>
                <a:extLst>
                  <a:ext uri="{0D108BD9-81ED-4DB2-BD59-A6C34878D82A}">
                    <a16:rowId xmlns:a16="http://schemas.microsoft.com/office/drawing/2014/main" val="1150831430"/>
                  </a:ext>
                </a:extLst>
              </a:tr>
              <a:tr h="1755071">
                <a:tc>
                  <a:txBody>
                    <a:bodyPr/>
                    <a:lstStyle/>
                    <a:p>
                      <a:endParaRPr lang="en-US" dirty="0">
                        <a:solidFill>
                          <a:schemeClr val="tx2"/>
                        </a:solidFill>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0" i="0" u="none" strike="noStrike" kern="1200" cap="none" spc="0" normalizeH="0" baseline="0" noProof="0" dirty="0">
                          <a:ln>
                            <a:noFill/>
                          </a:ln>
                          <a:solidFill>
                            <a:srgbClr val="1E234A"/>
                          </a:solidFill>
                          <a:effectLst/>
                          <a:uLnTx/>
                          <a:uFillTx/>
                          <a:latin typeface="+mn-lt"/>
                          <a:ea typeface="+mn-ea"/>
                          <a:cs typeface="+mn-cs"/>
                        </a:rPr>
                        <a:t>a </a:t>
                      </a:r>
                      <a:r>
                        <a:rPr kumimoji="0" lang="en-US" sz="1400" b="1" i="0" u="none" strike="noStrike" kern="1200" cap="none" spc="0" normalizeH="0" baseline="0" noProof="0" dirty="0">
                          <a:ln>
                            <a:noFill/>
                          </a:ln>
                          <a:solidFill>
                            <a:srgbClr val="1E234A"/>
                          </a:solidFill>
                          <a:effectLst/>
                          <a:uLnTx/>
                          <a:uFillTx/>
                          <a:latin typeface="+mn-lt"/>
                          <a:ea typeface="+mn-ea"/>
                          <a:cs typeface="+mn-cs"/>
                        </a:rPr>
                        <a:t>general purpose </a:t>
                      </a:r>
                      <a:r>
                        <a:rPr kumimoji="0" lang="en-US" sz="1400" b="0" i="0" u="none" strike="noStrike" kern="1200" cap="none" spc="0" normalizeH="0" baseline="0" noProof="0" dirty="0">
                          <a:ln>
                            <a:noFill/>
                          </a:ln>
                          <a:solidFill>
                            <a:srgbClr val="1E234A"/>
                          </a:solidFill>
                          <a:effectLst/>
                          <a:uLnTx/>
                          <a:uFillTx/>
                          <a:latin typeface="+mn-lt"/>
                          <a:ea typeface="+mn-ea"/>
                          <a:cs typeface="+mn-cs"/>
                        </a:rPr>
                        <a:t>IaC tool</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1" i="0" u="none" strike="noStrike" kern="1200" cap="none" spc="0" normalizeH="0" baseline="0" noProof="0" dirty="0">
                          <a:ln>
                            <a:noFill/>
                          </a:ln>
                          <a:solidFill>
                            <a:srgbClr val="1E234A"/>
                          </a:solidFill>
                          <a:effectLst/>
                          <a:uLnTx/>
                          <a:uFillTx/>
                          <a:latin typeface="+mn-lt"/>
                          <a:ea typeface="+mn-ea"/>
                          <a:cs typeface="+mn-cs"/>
                        </a:rPr>
                        <a:t>based on terraform </a:t>
                      </a:r>
                      <a:r>
                        <a:rPr kumimoji="0" lang="en-US" sz="1400" b="0" i="0" u="none" strike="noStrike" kern="1200" cap="none" spc="0" normalizeH="0" baseline="0" noProof="0" dirty="0">
                          <a:ln>
                            <a:noFill/>
                          </a:ln>
                          <a:solidFill>
                            <a:srgbClr val="1E234A"/>
                          </a:solidFill>
                          <a:effectLst/>
                          <a:uLnTx/>
                          <a:uFillTx/>
                          <a:latin typeface="+mn-lt"/>
                          <a:ea typeface="+mn-ea"/>
                          <a:cs typeface="+mn-cs"/>
                        </a:rPr>
                        <a:t>under the hood</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400" b="0" i="0" u="none" strike="noStrike" kern="1200" cap="none" spc="0" normalizeH="0" baseline="0" noProof="0" dirty="0">
                          <a:ln>
                            <a:noFill/>
                          </a:ln>
                          <a:solidFill>
                            <a:srgbClr val="1E234A"/>
                          </a:solidFill>
                          <a:effectLst/>
                          <a:uLnTx/>
                          <a:uFillTx/>
                          <a:latin typeface="+mn-lt"/>
                          <a:ea typeface="+mn-ea"/>
                          <a:cs typeface="+mn-cs"/>
                        </a:rPr>
                        <a:t>providers are created using a code generation tool called </a:t>
                      </a:r>
                      <a:r>
                        <a:rPr kumimoji="0" lang="en-US" sz="1400" b="1" i="0" u="none" strike="noStrike" kern="1200" cap="none" spc="0" normalizeH="0" baseline="0" noProof="0" dirty="0">
                          <a:ln>
                            <a:noFill/>
                          </a:ln>
                          <a:solidFill>
                            <a:srgbClr val="1E234A"/>
                          </a:solidFill>
                          <a:effectLst/>
                          <a:uLnTx/>
                          <a:uFillTx/>
                          <a:latin typeface="+mn-lt"/>
                          <a:ea typeface="+mn-ea"/>
                          <a:cs typeface="+mn-cs"/>
                        </a:rPr>
                        <a:t>Upjet </a:t>
                      </a:r>
                      <a:r>
                        <a:rPr kumimoji="0" lang="en-US" sz="1400" b="0" i="0" u="none" strike="noStrike" kern="1200" cap="none" spc="0" normalizeH="0" baseline="0" noProof="0" dirty="0">
                          <a:ln>
                            <a:noFill/>
                          </a:ln>
                          <a:solidFill>
                            <a:srgbClr val="1E234A"/>
                          </a:solidFill>
                          <a:effectLst/>
                          <a:uLnTx/>
                          <a:uFillTx/>
                          <a:latin typeface="+mn-lt"/>
                          <a:ea typeface="+mn-ea"/>
                          <a:cs typeface="+mn-cs"/>
                        </a:rPr>
                        <a:t>that allows code generation of a crossplane provider from a terraform provider</a:t>
                      </a:r>
                      <a:endParaRPr lang="en-US" b="0" dirty="0">
                        <a:solidFill>
                          <a:schemeClr val="tx2"/>
                        </a:solidFill>
                      </a:endParaRPr>
                    </a:p>
                  </a:txBody>
                  <a:tcPr>
                    <a:solidFill>
                      <a:srgbClr val="FFFF99"/>
                    </a:solidFill>
                  </a:tcPr>
                </a:tc>
                <a:tc>
                  <a:txBody>
                    <a:bodyPr/>
                    <a:lstStyle/>
                    <a:p>
                      <a:pPr marL="285750" indent="-285750">
                        <a:buFont typeface="Arial"/>
                        <a:buChar char="•"/>
                      </a:pPr>
                      <a:r>
                        <a:rPr lang="en-US" sz="1400" dirty="0">
                          <a:solidFill>
                            <a:schemeClr val="tx2"/>
                          </a:solidFill>
                        </a:rPr>
                        <a:t>Supports creating clusters through </a:t>
                      </a:r>
                      <a:r>
                        <a:rPr lang="en-US" sz="1400" b="1" dirty="0">
                          <a:solidFill>
                            <a:schemeClr val="tx2"/>
                          </a:solidFill>
                        </a:rPr>
                        <a:t>Magnum</a:t>
                      </a:r>
                      <a:endParaRPr lang="en-US" sz="1400" dirty="0">
                        <a:solidFill>
                          <a:schemeClr val="tx2"/>
                        </a:solidFill>
                      </a:endParaRPr>
                    </a:p>
                  </a:txBody>
                  <a:tcPr>
                    <a:solidFill>
                      <a:schemeClr val="accent1">
                        <a:lumMod val="20000"/>
                        <a:lumOff val="80000"/>
                      </a:schemeClr>
                    </a:solidFill>
                  </a:tcPr>
                </a:tc>
                <a:tc>
                  <a:txBody>
                    <a:bodyPr/>
                    <a:lstStyle/>
                    <a:p>
                      <a:pPr marL="285750" indent="-285750">
                        <a:buFont typeface="Arial"/>
                        <a:buChar char="•"/>
                      </a:pPr>
                      <a:r>
                        <a:rPr lang="en-US" sz="1400" dirty="0">
                          <a:solidFill>
                            <a:schemeClr val="tx2"/>
                          </a:solidFill>
                        </a:rPr>
                        <a:t>No provider available (there is one, but it has been abandoned by oracle and it is not officially recognized by crossplane)</a:t>
                      </a:r>
                    </a:p>
                  </a:txBody>
                  <a:tcPr>
                    <a:solidFill>
                      <a:schemeClr val="accent6">
                        <a:lumMod val="20000"/>
                        <a:lumOff val="80000"/>
                      </a:schemeClr>
                    </a:solidFill>
                  </a:tcPr>
                </a:tc>
                <a:extLst>
                  <a:ext uri="{0D108BD9-81ED-4DB2-BD59-A6C34878D82A}">
                    <a16:rowId xmlns:a16="http://schemas.microsoft.com/office/drawing/2014/main" val="4223307547"/>
                  </a:ext>
                </a:extLst>
              </a:tr>
            </a:tbl>
          </a:graphicData>
        </a:graphic>
      </p:graphicFrame>
      <p:pic>
        <p:nvPicPr>
          <p:cNvPr id="8" name="Picture 7" descr="Introduction - The Cluster API Book">
            <a:extLst>
              <a:ext uri="{FF2B5EF4-FFF2-40B4-BE49-F238E27FC236}">
                <a16:creationId xmlns:a16="http://schemas.microsoft.com/office/drawing/2014/main" id="{30C980AB-5FA3-E8A1-9B25-01949854FDD3}"/>
              </a:ext>
            </a:extLst>
          </p:cNvPr>
          <p:cNvPicPr>
            <a:picLocks noChangeAspect="1"/>
          </p:cNvPicPr>
          <p:nvPr/>
        </p:nvPicPr>
        <p:blipFill>
          <a:blip r:embed="rId3"/>
          <a:stretch>
            <a:fillRect/>
          </a:stretch>
        </p:blipFill>
        <p:spPr>
          <a:xfrm>
            <a:off x="1269573" y="2483252"/>
            <a:ext cx="928340" cy="1211999"/>
          </a:xfrm>
          <a:prstGeom prst="rect">
            <a:avLst/>
          </a:prstGeom>
        </p:spPr>
      </p:pic>
      <p:pic>
        <p:nvPicPr>
          <p:cNvPr id="10" name="Picture 9" descr="WhAt is crossplane - NashTech Insights">
            <a:extLst>
              <a:ext uri="{FF2B5EF4-FFF2-40B4-BE49-F238E27FC236}">
                <a16:creationId xmlns:a16="http://schemas.microsoft.com/office/drawing/2014/main" id="{3259DDD1-13B8-245C-EC3D-8CECD324AC2E}"/>
              </a:ext>
            </a:extLst>
          </p:cNvPr>
          <p:cNvPicPr>
            <a:picLocks noChangeAspect="1"/>
          </p:cNvPicPr>
          <p:nvPr/>
        </p:nvPicPr>
        <p:blipFill>
          <a:blip r:embed="rId4"/>
          <a:stretch>
            <a:fillRect/>
          </a:stretch>
        </p:blipFill>
        <p:spPr>
          <a:xfrm>
            <a:off x="1269573" y="4514646"/>
            <a:ext cx="825191" cy="1140444"/>
          </a:xfrm>
          <a:prstGeom prst="rect">
            <a:avLst/>
          </a:prstGeom>
        </p:spPr>
      </p:pic>
      <p:pic>
        <p:nvPicPr>
          <p:cNvPr id="11" name="Picture 10" descr="Download OpenStack Logo in SVG Vector or PNG File Format - Logo.wine">
            <a:extLst>
              <a:ext uri="{FF2B5EF4-FFF2-40B4-BE49-F238E27FC236}">
                <a16:creationId xmlns:a16="http://schemas.microsoft.com/office/drawing/2014/main" id="{325FFF1A-83AB-A5AE-4A26-CDBC949F1E4F}"/>
              </a:ext>
            </a:extLst>
          </p:cNvPr>
          <p:cNvPicPr>
            <a:picLocks noChangeAspect="1"/>
          </p:cNvPicPr>
          <p:nvPr/>
        </p:nvPicPr>
        <p:blipFill>
          <a:blip r:embed="rId5"/>
          <a:stretch>
            <a:fillRect/>
          </a:stretch>
        </p:blipFill>
        <p:spPr>
          <a:xfrm>
            <a:off x="7178186" y="1097037"/>
            <a:ext cx="1242540" cy="837509"/>
          </a:xfrm>
          <a:prstGeom prst="rect">
            <a:avLst/>
          </a:prstGeom>
        </p:spPr>
      </p:pic>
      <p:pic>
        <p:nvPicPr>
          <p:cNvPr id="12" name="Picture 11" descr="Oracle - Oracle Cloud Infrastructure - Red Hat Ecosystem Catalog">
            <a:extLst>
              <a:ext uri="{FF2B5EF4-FFF2-40B4-BE49-F238E27FC236}">
                <a16:creationId xmlns:a16="http://schemas.microsoft.com/office/drawing/2014/main" id="{F8079E8D-7B35-CB07-DF49-F957876A299D}"/>
              </a:ext>
            </a:extLst>
          </p:cNvPr>
          <p:cNvPicPr>
            <a:picLocks noChangeAspect="1"/>
          </p:cNvPicPr>
          <p:nvPr/>
        </p:nvPicPr>
        <p:blipFill>
          <a:blip r:embed="rId6"/>
          <a:stretch>
            <a:fillRect/>
          </a:stretch>
        </p:blipFill>
        <p:spPr>
          <a:xfrm>
            <a:off x="9920123" y="1287995"/>
            <a:ext cx="1068787" cy="455591"/>
          </a:xfrm>
          <a:prstGeom prst="rect">
            <a:avLst/>
          </a:prstGeom>
        </p:spPr>
      </p:pic>
      <p:sp>
        <p:nvSpPr>
          <p:cNvPr id="13" name="TextBox 7">
            <a:extLst>
              <a:ext uri="{FF2B5EF4-FFF2-40B4-BE49-F238E27FC236}">
                <a16:creationId xmlns:a16="http://schemas.microsoft.com/office/drawing/2014/main" id="{515C5382-3B3F-CB5A-C904-6E8D98BDB7C1}"/>
              </a:ext>
            </a:extLst>
          </p:cNvPr>
          <p:cNvSpPr txBox="1"/>
          <p:nvPr/>
        </p:nvSpPr>
        <p:spPr>
          <a:xfrm>
            <a:off x="1042298" y="3623545"/>
            <a:ext cx="1279740" cy="338554"/>
          </a:xfrm>
          <a:prstGeom prst="rect">
            <a:avLst/>
          </a:prstGeom>
          <a:noFill/>
        </p:spPr>
        <p:txBody>
          <a:bodyPr wrap="square" lIns="91440" tIns="45720" rIns="91440" bIns="45720" anchor="t">
            <a:spAutoFit/>
          </a:bodyPr>
          <a:lst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600" dirty="0">
                <a:solidFill>
                  <a:srgbClr val="0070C0"/>
                </a:solidFill>
                <a:latin typeface="Open Sans"/>
                <a:ea typeface="Open Sans"/>
                <a:cs typeface="Open Sans"/>
              </a:rPr>
              <a:t>ClusterAPI</a:t>
            </a:r>
            <a:endParaRPr lang="en-GB" sz="1600" dirty="0">
              <a:solidFill>
                <a:srgbClr val="0070C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11">
            <a:extLst>
              <a:ext uri="{FF2B5EF4-FFF2-40B4-BE49-F238E27FC236}">
                <a16:creationId xmlns:a16="http://schemas.microsoft.com/office/drawing/2014/main" id="{0131DACC-3CAB-79FC-1E37-C69A2D8B4EAA}"/>
              </a:ext>
            </a:extLst>
          </p:cNvPr>
          <p:cNvSpPr txBox="1"/>
          <p:nvPr/>
        </p:nvSpPr>
        <p:spPr>
          <a:xfrm>
            <a:off x="-44877" y="6051016"/>
            <a:ext cx="2628900" cy="276999"/>
          </a:xfrm>
          <a:prstGeom prst="rect">
            <a:avLst/>
          </a:prstGeom>
          <a:noFill/>
        </p:spPr>
        <p:txBody>
          <a:bodyPr wrap="square" lIns="91440" tIns="45720" rIns="91440" bIns="45720" anchor="t">
            <a:spAutoFit/>
          </a:bodyPr>
          <a:lstStyle/>
          <a:p>
            <a:pPr algn="just"/>
            <a:r>
              <a:rPr lang="en-US" sz="1200" b="1" dirty="0">
                <a:solidFill>
                  <a:srgbClr val="22295B"/>
                </a:solidFill>
                <a:latin typeface="Open Sans"/>
                <a:ea typeface="Open Sans"/>
                <a:cs typeface="Open Sans"/>
              </a:rPr>
              <a:t>* IaC: </a:t>
            </a:r>
            <a:r>
              <a:rPr lang="en-US" sz="1200" dirty="0">
                <a:solidFill>
                  <a:srgbClr val="22295B"/>
                </a:solidFill>
                <a:latin typeface="Open Sans"/>
                <a:ea typeface="Open Sans"/>
                <a:cs typeface="Open Sans"/>
              </a:rPr>
              <a:t>Infrastructure as Code</a:t>
            </a:r>
          </a:p>
        </p:txBody>
      </p:sp>
    </p:spTree>
    <p:extLst>
      <p:ext uri="{BB962C8B-B14F-4D97-AF65-F5344CB8AC3E}">
        <p14:creationId xmlns:p14="http://schemas.microsoft.com/office/powerpoint/2010/main" val="12144013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17</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IT-PW-ARW</a:t>
            </a:r>
            <a:endParaRPr lang="en-GB" dirty="0"/>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2076704" cy="72246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Solution</a:t>
            </a:r>
            <a:endPar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cxnSp>
        <p:nvCxnSpPr>
          <p:cNvPr id="39" name="Straight Connector 38">
            <a:extLst>
              <a:ext uri="{FF2B5EF4-FFF2-40B4-BE49-F238E27FC236}">
                <a16:creationId xmlns:a16="http://schemas.microsoft.com/office/drawing/2014/main" id="{EC0CC5AE-D8FA-9285-A65E-06A47D0D2179}"/>
              </a:ext>
            </a:extLst>
          </p:cNvPr>
          <p:cNvCxnSpPr>
            <a:cxnSpLocks/>
          </p:cNvCxnSpPr>
          <p:nvPr/>
        </p:nvCxnSpPr>
        <p:spPr>
          <a:xfrm flipH="1">
            <a:off x="675737" y="902348"/>
            <a:ext cx="3560" cy="582755"/>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sp>
        <p:nvSpPr>
          <p:cNvPr id="9" name="Rounded Rectangle 4">
            <a:extLst>
              <a:ext uri="{FF2B5EF4-FFF2-40B4-BE49-F238E27FC236}">
                <a16:creationId xmlns:a16="http://schemas.microsoft.com/office/drawing/2014/main" id="{78D01D30-CA59-8B07-6651-F2AAD7B71A49}"/>
              </a:ext>
            </a:extLst>
          </p:cNvPr>
          <p:cNvSpPr/>
          <p:nvPr/>
        </p:nvSpPr>
        <p:spPr>
          <a:xfrm>
            <a:off x="1130022" y="1239595"/>
            <a:ext cx="2523180" cy="522345"/>
          </a:xfrm>
          <a:prstGeom prst="roundRect">
            <a:avLst/>
          </a:prstGeom>
          <a:noFill/>
          <a:ln w="38100">
            <a:solidFill>
              <a:srgbClr val="22295B"/>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22295B"/>
                </a:solidFill>
                <a:latin typeface="Open Sans"/>
                <a:ea typeface="Open Sans"/>
                <a:cs typeface="Open Sans"/>
              </a:rPr>
              <a:t>Technology Choice</a:t>
            </a:r>
            <a:endParaRPr lang="en-GB"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0" name="Straight Connector 9">
            <a:extLst>
              <a:ext uri="{FF2B5EF4-FFF2-40B4-BE49-F238E27FC236}">
                <a16:creationId xmlns:a16="http://schemas.microsoft.com/office/drawing/2014/main" id="{63109FBD-A958-CBB8-A6AF-98641427AA3B}"/>
              </a:ext>
            </a:extLst>
          </p:cNvPr>
          <p:cNvCxnSpPr>
            <a:cxnSpLocks/>
          </p:cNvCxnSpPr>
          <p:nvPr/>
        </p:nvCxnSpPr>
        <p:spPr>
          <a:xfrm flipH="1">
            <a:off x="675737" y="1485103"/>
            <a:ext cx="448876" cy="0"/>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grpSp>
        <p:nvGrpSpPr>
          <p:cNvPr id="47" name="Groupe 46">
            <a:extLst>
              <a:ext uri="{FF2B5EF4-FFF2-40B4-BE49-F238E27FC236}">
                <a16:creationId xmlns:a16="http://schemas.microsoft.com/office/drawing/2014/main" id="{ACF52B30-434A-C0C7-7FD8-9570933D3F70}"/>
              </a:ext>
            </a:extLst>
          </p:cNvPr>
          <p:cNvGrpSpPr/>
          <p:nvPr/>
        </p:nvGrpSpPr>
        <p:grpSpPr>
          <a:xfrm>
            <a:off x="1454895" y="4877337"/>
            <a:ext cx="4743450" cy="945946"/>
            <a:chOff x="1454895" y="4877337"/>
            <a:chExt cx="4743450" cy="945946"/>
          </a:xfrm>
        </p:grpSpPr>
        <p:sp>
          <p:nvSpPr>
            <p:cNvPr id="12" name="TextBox 11">
              <a:extLst>
                <a:ext uri="{FF2B5EF4-FFF2-40B4-BE49-F238E27FC236}">
                  <a16:creationId xmlns:a16="http://schemas.microsoft.com/office/drawing/2014/main" id="{70868905-DA74-8711-1C7E-CEF3BF2D3E6B}"/>
                </a:ext>
              </a:extLst>
            </p:cNvPr>
            <p:cNvSpPr txBox="1"/>
            <p:nvPr/>
          </p:nvSpPr>
          <p:spPr>
            <a:xfrm>
              <a:off x="1610843" y="4987227"/>
              <a:ext cx="4431555" cy="738664"/>
            </a:xfrm>
            <a:prstGeom prst="rect">
              <a:avLst/>
            </a:prstGeom>
            <a:noFill/>
          </p:spPr>
          <p:txBody>
            <a:bodyPr wrap="square" lIns="91440" tIns="45720" rIns="91440" bIns="45720" anchor="t">
              <a:spAutoFit/>
            </a:bodyPr>
            <a:lstStyle/>
            <a:p>
              <a:pPr algn="just"/>
              <a:r>
                <a:rPr lang="en-US" sz="1400" dirty="0">
                  <a:solidFill>
                    <a:srgbClr val="22295B"/>
                  </a:solidFill>
                  <a:latin typeface="Open Sans"/>
                  <a:ea typeface="Open Sans"/>
                  <a:cs typeface="Open Sans"/>
                </a:rPr>
                <a:t>Openstack is the priority because </a:t>
              </a:r>
              <a:r>
                <a:rPr lang="en-US" sz="1400" b="1" dirty="0">
                  <a:solidFill>
                    <a:srgbClr val="22295B"/>
                  </a:solidFill>
                  <a:latin typeface="Open Sans"/>
                  <a:ea typeface="Open Sans"/>
                  <a:cs typeface="Open Sans"/>
                </a:rPr>
                <a:t>all our productions clusters are running on OpenStack </a:t>
              </a:r>
              <a:r>
                <a:rPr lang="en-US" sz="1400" dirty="0">
                  <a:solidFill>
                    <a:srgbClr val="22295B"/>
                  </a:solidFill>
                  <a:latin typeface="Open Sans"/>
                  <a:ea typeface="Open Sans"/>
                  <a:cs typeface="Open Sans"/>
                </a:rPr>
                <a:t>at the moment</a:t>
              </a:r>
            </a:p>
          </p:txBody>
        </p:sp>
        <p:sp>
          <p:nvSpPr>
            <p:cNvPr id="13" name="Rounded Rectangle 4">
              <a:extLst>
                <a:ext uri="{FF2B5EF4-FFF2-40B4-BE49-F238E27FC236}">
                  <a16:creationId xmlns:a16="http://schemas.microsoft.com/office/drawing/2014/main" id="{2CC56F10-B218-B114-CC01-EC2E5F968DEB}"/>
                </a:ext>
              </a:extLst>
            </p:cNvPr>
            <p:cNvSpPr/>
            <p:nvPr/>
          </p:nvSpPr>
          <p:spPr>
            <a:xfrm>
              <a:off x="1454895" y="4877337"/>
              <a:ext cx="4743450" cy="945946"/>
            </a:xfrm>
            <a:prstGeom prst="roundRect">
              <a:avLst/>
            </a:prstGeom>
            <a:noFill/>
            <a:ln w="34925" cap="rnd">
              <a:solidFill>
                <a:srgbClr val="22295B"/>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cxnSp>
        <p:nvCxnSpPr>
          <p:cNvPr id="20" name="Straight Connector 52">
            <a:extLst>
              <a:ext uri="{FF2B5EF4-FFF2-40B4-BE49-F238E27FC236}">
                <a16:creationId xmlns:a16="http://schemas.microsoft.com/office/drawing/2014/main" id="{C91AD20E-C4F7-21C9-2374-1F7BFD6A4055}"/>
              </a:ext>
            </a:extLst>
          </p:cNvPr>
          <p:cNvCxnSpPr>
            <a:cxnSpLocks/>
          </p:cNvCxnSpPr>
          <p:nvPr/>
        </p:nvCxnSpPr>
        <p:spPr>
          <a:xfrm>
            <a:off x="4010917" y="4406535"/>
            <a:ext cx="0" cy="469656"/>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grpSp>
        <p:nvGrpSpPr>
          <p:cNvPr id="32" name="Groupe 31">
            <a:extLst>
              <a:ext uri="{FF2B5EF4-FFF2-40B4-BE49-F238E27FC236}">
                <a16:creationId xmlns:a16="http://schemas.microsoft.com/office/drawing/2014/main" id="{2DBCD136-F898-7AFB-133E-DDB9DB1F8BF9}"/>
              </a:ext>
            </a:extLst>
          </p:cNvPr>
          <p:cNvGrpSpPr/>
          <p:nvPr/>
        </p:nvGrpSpPr>
        <p:grpSpPr>
          <a:xfrm>
            <a:off x="3225749" y="2236276"/>
            <a:ext cx="5740503" cy="2170259"/>
            <a:chOff x="4086402" y="2236276"/>
            <a:chExt cx="5740503" cy="2170259"/>
          </a:xfrm>
        </p:grpSpPr>
        <p:pic>
          <p:nvPicPr>
            <p:cNvPr id="18" name="Picture 9" descr="WhAt is crossplane - NashTech Insights">
              <a:extLst>
                <a:ext uri="{FF2B5EF4-FFF2-40B4-BE49-F238E27FC236}">
                  <a16:creationId xmlns:a16="http://schemas.microsoft.com/office/drawing/2014/main" id="{6A8C27B3-0F5F-648F-D2CE-77DE1C5F556C}"/>
                </a:ext>
              </a:extLst>
            </p:cNvPr>
            <p:cNvPicPr>
              <a:picLocks noChangeAspect="1"/>
            </p:cNvPicPr>
            <p:nvPr/>
          </p:nvPicPr>
          <p:blipFill>
            <a:blip r:embed="rId3"/>
            <a:stretch>
              <a:fillRect/>
            </a:stretch>
          </p:blipFill>
          <p:spPr>
            <a:xfrm>
              <a:off x="4086402" y="2236276"/>
              <a:ext cx="1570336" cy="2170259"/>
            </a:xfrm>
            <a:prstGeom prst="rect">
              <a:avLst/>
            </a:prstGeom>
          </p:spPr>
        </p:pic>
        <p:pic>
          <p:nvPicPr>
            <p:cNvPr id="27" name="Image 26">
              <a:extLst>
                <a:ext uri="{FF2B5EF4-FFF2-40B4-BE49-F238E27FC236}">
                  <a16:creationId xmlns:a16="http://schemas.microsoft.com/office/drawing/2014/main" id="{DA5E91AF-65AA-3010-0C22-E7BDF7E20D52}"/>
                </a:ext>
              </a:extLst>
            </p:cNvPr>
            <p:cNvPicPr>
              <a:picLocks noChangeAspect="1"/>
            </p:cNvPicPr>
            <p:nvPr/>
          </p:nvPicPr>
          <p:blipFill>
            <a:blip r:embed="rId4"/>
            <a:stretch>
              <a:fillRect/>
            </a:stretch>
          </p:blipFill>
          <p:spPr>
            <a:xfrm>
              <a:off x="6996581" y="2382091"/>
              <a:ext cx="2830324" cy="1878628"/>
            </a:xfrm>
            <a:prstGeom prst="rect">
              <a:avLst/>
            </a:prstGeom>
          </p:spPr>
        </p:pic>
        <p:sp>
          <p:nvSpPr>
            <p:cNvPr id="31" name="TextBox 4">
              <a:extLst>
                <a:ext uri="{FF2B5EF4-FFF2-40B4-BE49-F238E27FC236}">
                  <a16:creationId xmlns:a16="http://schemas.microsoft.com/office/drawing/2014/main" id="{21B9A914-5B17-122D-4EFB-63DCFE7CD97B}"/>
                </a:ext>
              </a:extLst>
            </p:cNvPr>
            <p:cNvSpPr txBox="1"/>
            <p:nvPr/>
          </p:nvSpPr>
          <p:spPr>
            <a:xfrm>
              <a:off x="6535264" y="3029018"/>
              <a:ext cx="319094" cy="584775"/>
            </a:xfrm>
            <a:prstGeom prst="rect">
              <a:avLst/>
            </a:prstGeom>
            <a:noFill/>
          </p:spPr>
          <p:txBody>
            <a:bodyPr wrap="square" lIns="91440" tIns="45720" rIns="91440" bIns="45720" anchor="t">
              <a:spAutoFit/>
            </a:bodyPr>
            <a:lstStyle/>
            <a:p>
              <a:r>
                <a:rPr lang="en-GB" sz="3200" b="1" dirty="0">
                  <a:solidFill>
                    <a:srgbClr val="22295B"/>
                  </a:solidFill>
                  <a:latin typeface="Open Sans Ultra-Bold"/>
                  <a:ea typeface="Open Sans"/>
                  <a:cs typeface="Open Sans"/>
                </a:rPr>
                <a:t>+</a:t>
              </a:r>
            </a:p>
          </p:txBody>
        </p:sp>
      </p:grpSp>
      <p:grpSp>
        <p:nvGrpSpPr>
          <p:cNvPr id="46" name="Groupe 45">
            <a:extLst>
              <a:ext uri="{FF2B5EF4-FFF2-40B4-BE49-F238E27FC236}">
                <a16:creationId xmlns:a16="http://schemas.microsoft.com/office/drawing/2014/main" id="{DEFB3A18-A009-B4D2-12A1-DC946BCF5E0E}"/>
              </a:ext>
            </a:extLst>
          </p:cNvPr>
          <p:cNvGrpSpPr/>
          <p:nvPr/>
        </p:nvGrpSpPr>
        <p:grpSpPr>
          <a:xfrm>
            <a:off x="6354293" y="4876190"/>
            <a:ext cx="4743450" cy="947093"/>
            <a:chOff x="6354293" y="4876190"/>
            <a:chExt cx="4743450" cy="947093"/>
          </a:xfrm>
        </p:grpSpPr>
        <p:sp>
          <p:nvSpPr>
            <p:cNvPr id="36" name="TextBox 11">
              <a:extLst>
                <a:ext uri="{FF2B5EF4-FFF2-40B4-BE49-F238E27FC236}">
                  <a16:creationId xmlns:a16="http://schemas.microsoft.com/office/drawing/2014/main" id="{0B9CE045-BFD5-6D3F-3DD4-6467B89EFE42}"/>
                </a:ext>
              </a:extLst>
            </p:cNvPr>
            <p:cNvSpPr txBox="1"/>
            <p:nvPr/>
          </p:nvSpPr>
          <p:spPr>
            <a:xfrm>
              <a:off x="6510241" y="4986081"/>
              <a:ext cx="4431555" cy="738664"/>
            </a:xfrm>
            <a:prstGeom prst="rect">
              <a:avLst/>
            </a:prstGeom>
            <a:noFill/>
          </p:spPr>
          <p:txBody>
            <a:bodyPr wrap="square" lIns="91440" tIns="45720" rIns="91440" bIns="45720" anchor="t">
              <a:spAutoFit/>
            </a:bodyPr>
            <a:lstStyle/>
            <a:p>
              <a:pPr algn="just"/>
              <a:r>
                <a:rPr lang="en-US" sz="1400" dirty="0">
                  <a:solidFill>
                    <a:srgbClr val="22295B"/>
                  </a:solidFill>
                  <a:latin typeface="Open Sans"/>
                  <a:ea typeface="Open Sans"/>
                  <a:cs typeface="Open Sans"/>
                </a:rPr>
                <a:t>A CD pipeline that runs within Kubernetes to </a:t>
              </a:r>
              <a:r>
                <a:rPr lang="en-US" sz="1400" b="1" dirty="0">
                  <a:solidFill>
                    <a:srgbClr val="22295B"/>
                  </a:solidFill>
                  <a:latin typeface="Open Sans"/>
                  <a:ea typeface="Open Sans"/>
                  <a:cs typeface="Open Sans"/>
                </a:rPr>
                <a:t>automate</a:t>
              </a:r>
              <a:r>
                <a:rPr lang="en-US" sz="1400" dirty="0">
                  <a:solidFill>
                    <a:srgbClr val="22295B"/>
                  </a:solidFill>
                  <a:latin typeface="Open Sans"/>
                  <a:ea typeface="Open Sans"/>
                  <a:cs typeface="Open Sans"/>
                </a:rPr>
                <a:t> </a:t>
              </a:r>
              <a:r>
                <a:rPr lang="en-US" sz="1400" b="1" dirty="0">
                  <a:solidFill>
                    <a:srgbClr val="22295B"/>
                  </a:solidFill>
                  <a:latin typeface="Open Sans"/>
                  <a:ea typeface="Open Sans"/>
                  <a:cs typeface="Open Sans"/>
                </a:rPr>
                <a:t>Kubernetes objects deployment from a git repository</a:t>
              </a:r>
            </a:p>
          </p:txBody>
        </p:sp>
        <p:sp>
          <p:nvSpPr>
            <p:cNvPr id="37" name="Rounded Rectangle 4">
              <a:extLst>
                <a:ext uri="{FF2B5EF4-FFF2-40B4-BE49-F238E27FC236}">
                  <a16:creationId xmlns:a16="http://schemas.microsoft.com/office/drawing/2014/main" id="{8A2C4498-F620-F79A-C399-7BCF092079DD}"/>
                </a:ext>
              </a:extLst>
            </p:cNvPr>
            <p:cNvSpPr/>
            <p:nvPr/>
          </p:nvSpPr>
          <p:spPr>
            <a:xfrm>
              <a:off x="6354293" y="4876190"/>
              <a:ext cx="4743450" cy="947093"/>
            </a:xfrm>
            <a:prstGeom prst="roundRect">
              <a:avLst/>
            </a:prstGeom>
            <a:noFill/>
            <a:ln w="34925" cap="rnd">
              <a:solidFill>
                <a:srgbClr val="22295B"/>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cxnSp>
        <p:nvCxnSpPr>
          <p:cNvPr id="43" name="Straight Connector 52">
            <a:extLst>
              <a:ext uri="{FF2B5EF4-FFF2-40B4-BE49-F238E27FC236}">
                <a16:creationId xmlns:a16="http://schemas.microsoft.com/office/drawing/2014/main" id="{2C0D3162-6395-0C28-1E08-9E377E472EB7}"/>
              </a:ext>
            </a:extLst>
          </p:cNvPr>
          <p:cNvCxnSpPr>
            <a:cxnSpLocks/>
          </p:cNvCxnSpPr>
          <p:nvPr/>
        </p:nvCxnSpPr>
        <p:spPr>
          <a:xfrm>
            <a:off x="7638883" y="4406535"/>
            <a:ext cx="0" cy="469656"/>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sp>
        <p:nvSpPr>
          <p:cNvPr id="45" name="TextBox 11">
            <a:extLst>
              <a:ext uri="{FF2B5EF4-FFF2-40B4-BE49-F238E27FC236}">
                <a16:creationId xmlns:a16="http://schemas.microsoft.com/office/drawing/2014/main" id="{0A0A6C1B-EC35-065E-9041-5526C1F918DA}"/>
              </a:ext>
            </a:extLst>
          </p:cNvPr>
          <p:cNvSpPr txBox="1"/>
          <p:nvPr/>
        </p:nvSpPr>
        <p:spPr>
          <a:xfrm>
            <a:off x="3287048" y="4470617"/>
            <a:ext cx="732307" cy="307777"/>
          </a:xfrm>
          <a:prstGeom prst="rect">
            <a:avLst/>
          </a:prstGeom>
          <a:noFill/>
        </p:spPr>
        <p:txBody>
          <a:bodyPr wrap="square" lIns="91440" tIns="45720" rIns="91440" bIns="45720" anchor="t">
            <a:spAutoFit/>
          </a:bodyPr>
          <a:lstStyle/>
          <a:p>
            <a:pPr algn="just"/>
            <a:r>
              <a:rPr lang="en-US" sz="1400" b="1" dirty="0">
                <a:solidFill>
                  <a:srgbClr val="22295B"/>
                </a:solidFill>
                <a:latin typeface="Open Sans"/>
                <a:ea typeface="Open Sans"/>
                <a:cs typeface="Open Sans"/>
              </a:rPr>
              <a:t>Why ?</a:t>
            </a:r>
          </a:p>
        </p:txBody>
      </p:sp>
      <p:sp>
        <p:nvSpPr>
          <p:cNvPr id="48" name="TextBox 11">
            <a:extLst>
              <a:ext uri="{FF2B5EF4-FFF2-40B4-BE49-F238E27FC236}">
                <a16:creationId xmlns:a16="http://schemas.microsoft.com/office/drawing/2014/main" id="{9B85267E-456D-0372-C11A-A2C15369B12C}"/>
              </a:ext>
            </a:extLst>
          </p:cNvPr>
          <p:cNvSpPr txBox="1"/>
          <p:nvPr/>
        </p:nvSpPr>
        <p:spPr>
          <a:xfrm>
            <a:off x="6906576" y="4487474"/>
            <a:ext cx="732307" cy="307777"/>
          </a:xfrm>
          <a:prstGeom prst="rect">
            <a:avLst/>
          </a:prstGeom>
          <a:noFill/>
        </p:spPr>
        <p:txBody>
          <a:bodyPr wrap="square" lIns="91440" tIns="45720" rIns="91440" bIns="45720" anchor="t">
            <a:spAutoFit/>
          </a:bodyPr>
          <a:lstStyle/>
          <a:p>
            <a:pPr algn="just"/>
            <a:r>
              <a:rPr lang="en-US" sz="1400" b="1" dirty="0">
                <a:solidFill>
                  <a:srgbClr val="22295B"/>
                </a:solidFill>
                <a:latin typeface="Open Sans"/>
                <a:ea typeface="Open Sans"/>
                <a:cs typeface="Open Sans"/>
              </a:rPr>
              <a:t>Why ?</a:t>
            </a:r>
          </a:p>
        </p:txBody>
      </p:sp>
    </p:spTree>
    <p:extLst>
      <p:ext uri="{BB962C8B-B14F-4D97-AF65-F5344CB8AC3E}">
        <p14:creationId xmlns:p14="http://schemas.microsoft.com/office/powerpoint/2010/main" val="38644983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18</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IT-PW-ARW</a:t>
            </a:r>
            <a:endParaRPr lang="en-GB" dirty="0"/>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2076704" cy="72246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Solution</a:t>
            </a:r>
            <a:endPar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35" name="Rounded Rectangle 4">
            <a:extLst>
              <a:ext uri="{FF2B5EF4-FFF2-40B4-BE49-F238E27FC236}">
                <a16:creationId xmlns:a16="http://schemas.microsoft.com/office/drawing/2014/main" id="{F4C40021-471E-4C04-5E25-23F3E5BAD2FC}"/>
              </a:ext>
            </a:extLst>
          </p:cNvPr>
          <p:cNvSpPr/>
          <p:nvPr/>
        </p:nvSpPr>
        <p:spPr>
          <a:xfrm>
            <a:off x="1139404" y="1194243"/>
            <a:ext cx="2523182" cy="522345"/>
          </a:xfrm>
          <a:prstGeom prst="roundRect">
            <a:avLst/>
          </a:prstGeom>
          <a:noFill/>
          <a:ln w="38100">
            <a:solidFill>
              <a:srgbClr val="22295B"/>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22295B"/>
                </a:solidFill>
                <a:latin typeface="Open Sans"/>
                <a:ea typeface="Open Sans"/>
                <a:cs typeface="Open Sans"/>
              </a:rPr>
              <a:t>Proposed approach</a:t>
            </a:r>
            <a:endParaRPr lang="en-GB"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9" name="Straight Connector 38">
            <a:extLst>
              <a:ext uri="{FF2B5EF4-FFF2-40B4-BE49-F238E27FC236}">
                <a16:creationId xmlns:a16="http://schemas.microsoft.com/office/drawing/2014/main" id="{EC0CC5AE-D8FA-9285-A65E-06A47D0D2179}"/>
              </a:ext>
            </a:extLst>
          </p:cNvPr>
          <p:cNvCxnSpPr>
            <a:cxnSpLocks/>
          </p:cNvCxnSpPr>
          <p:nvPr/>
        </p:nvCxnSpPr>
        <p:spPr>
          <a:xfrm>
            <a:off x="679297" y="902348"/>
            <a:ext cx="0" cy="574573"/>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0B476CB-4B85-82C9-C99C-1829DF5DC86B}"/>
              </a:ext>
            </a:extLst>
          </p:cNvPr>
          <p:cNvCxnSpPr>
            <a:cxnSpLocks/>
          </p:cNvCxnSpPr>
          <p:nvPr/>
        </p:nvCxnSpPr>
        <p:spPr>
          <a:xfrm flipH="1">
            <a:off x="694412" y="1476921"/>
            <a:ext cx="448876" cy="0"/>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8BE3A5D2-966F-9D36-D93A-DEB0EE5F81CD}"/>
              </a:ext>
            </a:extLst>
          </p:cNvPr>
          <p:cNvPicPr>
            <a:picLocks noChangeAspect="1"/>
          </p:cNvPicPr>
          <p:nvPr/>
        </p:nvPicPr>
        <p:blipFill>
          <a:blip r:embed="rId3"/>
          <a:srcRect/>
          <a:stretch/>
        </p:blipFill>
        <p:spPr>
          <a:xfrm>
            <a:off x="1507041" y="1908700"/>
            <a:ext cx="9177917" cy="2453084"/>
          </a:xfrm>
          <a:prstGeom prst="rect">
            <a:avLst/>
          </a:prstGeom>
        </p:spPr>
      </p:pic>
    </p:spTree>
    <p:extLst>
      <p:ext uri="{BB962C8B-B14F-4D97-AF65-F5344CB8AC3E}">
        <p14:creationId xmlns:p14="http://schemas.microsoft.com/office/powerpoint/2010/main" val="23479465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19</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IT-PW-ARW</a:t>
            </a:r>
            <a:endParaRPr lang="en-GB" dirty="0"/>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2076704" cy="72246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Solution</a:t>
            </a:r>
            <a:endPar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35" name="Rounded Rectangle 4">
            <a:extLst>
              <a:ext uri="{FF2B5EF4-FFF2-40B4-BE49-F238E27FC236}">
                <a16:creationId xmlns:a16="http://schemas.microsoft.com/office/drawing/2014/main" id="{F4C40021-471E-4C04-5E25-23F3E5BAD2FC}"/>
              </a:ext>
            </a:extLst>
          </p:cNvPr>
          <p:cNvSpPr/>
          <p:nvPr/>
        </p:nvSpPr>
        <p:spPr>
          <a:xfrm>
            <a:off x="1139404" y="1194243"/>
            <a:ext cx="2523182" cy="522345"/>
          </a:xfrm>
          <a:prstGeom prst="roundRect">
            <a:avLst/>
          </a:prstGeom>
          <a:noFill/>
          <a:ln w="38100">
            <a:solidFill>
              <a:srgbClr val="22295B"/>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22295B"/>
                </a:solidFill>
                <a:latin typeface="Open Sans"/>
                <a:ea typeface="Open Sans"/>
                <a:cs typeface="Open Sans"/>
              </a:rPr>
              <a:t>Proposed approach</a:t>
            </a:r>
            <a:endParaRPr lang="en-GB"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9" name="Straight Connector 38">
            <a:extLst>
              <a:ext uri="{FF2B5EF4-FFF2-40B4-BE49-F238E27FC236}">
                <a16:creationId xmlns:a16="http://schemas.microsoft.com/office/drawing/2014/main" id="{EC0CC5AE-D8FA-9285-A65E-06A47D0D2179}"/>
              </a:ext>
            </a:extLst>
          </p:cNvPr>
          <p:cNvCxnSpPr>
            <a:cxnSpLocks/>
          </p:cNvCxnSpPr>
          <p:nvPr/>
        </p:nvCxnSpPr>
        <p:spPr>
          <a:xfrm>
            <a:off x="679297" y="902348"/>
            <a:ext cx="0" cy="574573"/>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0B476CB-4B85-82C9-C99C-1829DF5DC86B}"/>
              </a:ext>
            </a:extLst>
          </p:cNvPr>
          <p:cNvCxnSpPr>
            <a:cxnSpLocks/>
          </p:cNvCxnSpPr>
          <p:nvPr/>
        </p:nvCxnSpPr>
        <p:spPr>
          <a:xfrm flipH="1">
            <a:off x="694412" y="1476921"/>
            <a:ext cx="448876" cy="0"/>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8BE3A5D2-966F-9D36-D93A-DEB0EE5F81CD}"/>
              </a:ext>
            </a:extLst>
          </p:cNvPr>
          <p:cNvPicPr>
            <a:picLocks noChangeAspect="1"/>
          </p:cNvPicPr>
          <p:nvPr/>
        </p:nvPicPr>
        <p:blipFill>
          <a:blip r:embed="rId3"/>
          <a:srcRect/>
          <a:stretch/>
        </p:blipFill>
        <p:spPr>
          <a:xfrm>
            <a:off x="1507041" y="1908700"/>
            <a:ext cx="9177917" cy="2453084"/>
          </a:xfrm>
          <a:prstGeom prst="rect">
            <a:avLst/>
          </a:prstGeom>
        </p:spPr>
      </p:pic>
    </p:spTree>
    <p:extLst>
      <p:ext uri="{BB962C8B-B14F-4D97-AF65-F5344CB8AC3E}">
        <p14:creationId xmlns:p14="http://schemas.microsoft.com/office/powerpoint/2010/main" val="1041713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2</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IT-PW-ARW</a:t>
            </a:r>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3865531"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Table of Contents</a:t>
            </a:r>
          </a:p>
        </p:txBody>
      </p:sp>
      <p:sp>
        <p:nvSpPr>
          <p:cNvPr id="8" name="TextBox 5">
            <a:extLst>
              <a:ext uri="{FF2B5EF4-FFF2-40B4-BE49-F238E27FC236}">
                <a16:creationId xmlns:a16="http://schemas.microsoft.com/office/drawing/2014/main" id="{FEEF69AB-C82E-F144-F7BD-9AE9C7BADFFB}"/>
              </a:ext>
            </a:extLst>
          </p:cNvPr>
          <p:cNvSpPr txBox="1"/>
          <p:nvPr/>
        </p:nvSpPr>
        <p:spPr>
          <a:xfrm>
            <a:off x="1459557" y="1332109"/>
            <a:ext cx="988927" cy="4734129"/>
          </a:xfrm>
          <a:prstGeom prst="rect">
            <a:avLst/>
          </a:prstGeom>
          <a:solidFill>
            <a:srgbClr val="21295B"/>
          </a:solidFill>
        </p:spPr>
        <p:txBody>
          <a:bodyPr lIns="50800" tIns="50800" rIns="50800" bIns="50800" rtlCol="0" anchor="ctr"/>
          <a:lstStyle/>
          <a:p>
            <a:pPr algn="ctr">
              <a:lnSpc>
                <a:spcPts val="2859"/>
              </a:lnSpc>
            </a:pPr>
            <a:endParaRPr>
              <a:highlight>
                <a:srgbClr val="21295B"/>
              </a:highlight>
            </a:endParaRPr>
          </a:p>
        </p:txBody>
      </p:sp>
      <p:sp>
        <p:nvSpPr>
          <p:cNvPr id="10" name="TextBox 8">
            <a:extLst>
              <a:ext uri="{FF2B5EF4-FFF2-40B4-BE49-F238E27FC236}">
                <a16:creationId xmlns:a16="http://schemas.microsoft.com/office/drawing/2014/main" id="{AC3ED591-D4A3-DA4E-E55E-93235A69923B}"/>
              </a:ext>
            </a:extLst>
          </p:cNvPr>
          <p:cNvSpPr txBox="1"/>
          <p:nvPr/>
        </p:nvSpPr>
        <p:spPr>
          <a:xfrm>
            <a:off x="1465809" y="1397043"/>
            <a:ext cx="937219" cy="583237"/>
          </a:xfrm>
          <a:prstGeom prst="rect">
            <a:avLst/>
          </a:prstGeom>
        </p:spPr>
        <p:txBody>
          <a:bodyPr wrap="square" lIns="0" tIns="0" rIns="0" bIns="0" rtlCol="0" anchor="t">
            <a:spAutoFit/>
          </a:bodyPr>
          <a:lstStyle/>
          <a:p>
            <a:pPr algn="ctr">
              <a:lnSpc>
                <a:spcPts val="5126"/>
              </a:lnSpc>
            </a:pPr>
            <a:r>
              <a:rPr lang="en-US" sz="2800" dirty="0">
                <a:solidFill>
                  <a:srgbClr val="F2F2F2"/>
                </a:solidFill>
                <a:latin typeface="Open Sans Ultra-Bold"/>
              </a:rPr>
              <a:t>01</a:t>
            </a:r>
          </a:p>
        </p:txBody>
      </p:sp>
      <p:sp>
        <p:nvSpPr>
          <p:cNvPr id="11" name="TextBox 9">
            <a:extLst>
              <a:ext uri="{FF2B5EF4-FFF2-40B4-BE49-F238E27FC236}">
                <a16:creationId xmlns:a16="http://schemas.microsoft.com/office/drawing/2014/main" id="{CD202F5B-45E7-852E-9339-0B0D24FA0ED6}"/>
              </a:ext>
            </a:extLst>
          </p:cNvPr>
          <p:cNvSpPr txBox="1"/>
          <p:nvPr/>
        </p:nvSpPr>
        <p:spPr>
          <a:xfrm>
            <a:off x="1459557" y="2049894"/>
            <a:ext cx="937219" cy="583237"/>
          </a:xfrm>
          <a:prstGeom prst="rect">
            <a:avLst/>
          </a:prstGeom>
        </p:spPr>
        <p:txBody>
          <a:bodyPr wrap="square" lIns="0" tIns="0" rIns="0" bIns="0" rtlCol="0" anchor="t">
            <a:spAutoFit/>
          </a:bodyPr>
          <a:lstStyle/>
          <a:p>
            <a:pPr algn="ctr">
              <a:lnSpc>
                <a:spcPts val="5126"/>
              </a:lnSpc>
            </a:pPr>
            <a:r>
              <a:rPr lang="en-US" sz="2800" dirty="0">
                <a:solidFill>
                  <a:srgbClr val="F2F2F2"/>
                </a:solidFill>
                <a:latin typeface="Open Sans Ultra-Bold"/>
              </a:rPr>
              <a:t>02</a:t>
            </a:r>
          </a:p>
        </p:txBody>
      </p:sp>
      <p:sp>
        <p:nvSpPr>
          <p:cNvPr id="12" name="TextBox 10">
            <a:extLst>
              <a:ext uri="{FF2B5EF4-FFF2-40B4-BE49-F238E27FC236}">
                <a16:creationId xmlns:a16="http://schemas.microsoft.com/office/drawing/2014/main" id="{32E636F9-94AD-956D-7784-B883B312BEE3}"/>
              </a:ext>
            </a:extLst>
          </p:cNvPr>
          <p:cNvSpPr txBox="1"/>
          <p:nvPr/>
        </p:nvSpPr>
        <p:spPr>
          <a:xfrm>
            <a:off x="1459557" y="2702745"/>
            <a:ext cx="937219" cy="583237"/>
          </a:xfrm>
          <a:prstGeom prst="rect">
            <a:avLst/>
          </a:prstGeom>
        </p:spPr>
        <p:txBody>
          <a:bodyPr wrap="square" lIns="0" tIns="0" rIns="0" bIns="0" rtlCol="0" anchor="t">
            <a:spAutoFit/>
          </a:bodyPr>
          <a:lstStyle/>
          <a:p>
            <a:pPr algn="ctr">
              <a:lnSpc>
                <a:spcPts val="5126"/>
              </a:lnSpc>
            </a:pPr>
            <a:r>
              <a:rPr lang="en-US" sz="2800" dirty="0">
                <a:solidFill>
                  <a:srgbClr val="F2F2F2"/>
                </a:solidFill>
                <a:latin typeface="Open Sans Ultra-Bold"/>
              </a:rPr>
              <a:t>03</a:t>
            </a:r>
          </a:p>
        </p:txBody>
      </p:sp>
      <p:sp>
        <p:nvSpPr>
          <p:cNvPr id="13" name="TextBox 11">
            <a:extLst>
              <a:ext uri="{FF2B5EF4-FFF2-40B4-BE49-F238E27FC236}">
                <a16:creationId xmlns:a16="http://schemas.microsoft.com/office/drawing/2014/main" id="{EC727B14-8515-AC0F-BDCD-9086A861B328}"/>
              </a:ext>
            </a:extLst>
          </p:cNvPr>
          <p:cNvSpPr txBox="1"/>
          <p:nvPr/>
        </p:nvSpPr>
        <p:spPr>
          <a:xfrm>
            <a:off x="1459557" y="3355596"/>
            <a:ext cx="937219" cy="583237"/>
          </a:xfrm>
          <a:prstGeom prst="rect">
            <a:avLst/>
          </a:prstGeom>
        </p:spPr>
        <p:txBody>
          <a:bodyPr wrap="square" lIns="0" tIns="0" rIns="0" bIns="0" rtlCol="0" anchor="t">
            <a:spAutoFit/>
          </a:bodyPr>
          <a:lstStyle/>
          <a:p>
            <a:pPr algn="ctr">
              <a:lnSpc>
                <a:spcPts val="5126"/>
              </a:lnSpc>
            </a:pPr>
            <a:r>
              <a:rPr lang="en-US" sz="2800" dirty="0">
                <a:solidFill>
                  <a:srgbClr val="F2F2F2"/>
                </a:solidFill>
                <a:latin typeface="Open Sans Ultra-Bold"/>
              </a:rPr>
              <a:t>04</a:t>
            </a:r>
          </a:p>
        </p:txBody>
      </p:sp>
      <p:sp>
        <p:nvSpPr>
          <p:cNvPr id="14" name="TextBox 12">
            <a:extLst>
              <a:ext uri="{FF2B5EF4-FFF2-40B4-BE49-F238E27FC236}">
                <a16:creationId xmlns:a16="http://schemas.microsoft.com/office/drawing/2014/main" id="{F0FAFEBA-E419-64F7-E4E1-8DD0BFAA1E7F}"/>
              </a:ext>
            </a:extLst>
          </p:cNvPr>
          <p:cNvSpPr txBox="1"/>
          <p:nvPr/>
        </p:nvSpPr>
        <p:spPr>
          <a:xfrm>
            <a:off x="1485410" y="4013140"/>
            <a:ext cx="937219" cy="583237"/>
          </a:xfrm>
          <a:prstGeom prst="rect">
            <a:avLst/>
          </a:prstGeom>
        </p:spPr>
        <p:txBody>
          <a:bodyPr wrap="square" lIns="0" tIns="0" rIns="0" bIns="0" rtlCol="0" anchor="t">
            <a:spAutoFit/>
          </a:bodyPr>
          <a:lstStyle/>
          <a:p>
            <a:pPr algn="ctr">
              <a:lnSpc>
                <a:spcPts val="5126"/>
              </a:lnSpc>
            </a:pPr>
            <a:r>
              <a:rPr lang="en-US" sz="2800" dirty="0">
                <a:solidFill>
                  <a:srgbClr val="F2F2F2"/>
                </a:solidFill>
                <a:latin typeface="Open Sans Ultra-Bold"/>
              </a:rPr>
              <a:t>05</a:t>
            </a:r>
          </a:p>
        </p:txBody>
      </p:sp>
      <p:sp>
        <p:nvSpPr>
          <p:cNvPr id="15" name="TextBox 13">
            <a:extLst>
              <a:ext uri="{FF2B5EF4-FFF2-40B4-BE49-F238E27FC236}">
                <a16:creationId xmlns:a16="http://schemas.microsoft.com/office/drawing/2014/main" id="{C40758DD-985A-B853-8CD8-EEF02F835238}"/>
              </a:ext>
            </a:extLst>
          </p:cNvPr>
          <p:cNvSpPr txBox="1"/>
          <p:nvPr/>
        </p:nvSpPr>
        <p:spPr>
          <a:xfrm>
            <a:off x="1485410" y="4665991"/>
            <a:ext cx="937219" cy="583237"/>
          </a:xfrm>
          <a:prstGeom prst="rect">
            <a:avLst/>
          </a:prstGeom>
        </p:spPr>
        <p:txBody>
          <a:bodyPr wrap="square" lIns="0" tIns="0" rIns="0" bIns="0" rtlCol="0" anchor="t">
            <a:spAutoFit/>
          </a:bodyPr>
          <a:lstStyle/>
          <a:p>
            <a:pPr algn="ctr">
              <a:lnSpc>
                <a:spcPts val="5126"/>
              </a:lnSpc>
            </a:pPr>
            <a:r>
              <a:rPr lang="en-US" sz="2800" dirty="0">
                <a:solidFill>
                  <a:srgbClr val="F2F2F2"/>
                </a:solidFill>
                <a:latin typeface="Open Sans Ultra-Bold"/>
              </a:rPr>
              <a:t>06</a:t>
            </a:r>
          </a:p>
        </p:txBody>
      </p:sp>
      <p:sp>
        <p:nvSpPr>
          <p:cNvPr id="17" name="TextBox 15">
            <a:extLst>
              <a:ext uri="{FF2B5EF4-FFF2-40B4-BE49-F238E27FC236}">
                <a16:creationId xmlns:a16="http://schemas.microsoft.com/office/drawing/2014/main" id="{A6264575-C5E9-7FA1-C339-7B898A5D9A2F}"/>
              </a:ext>
            </a:extLst>
          </p:cNvPr>
          <p:cNvSpPr txBox="1"/>
          <p:nvPr/>
        </p:nvSpPr>
        <p:spPr>
          <a:xfrm>
            <a:off x="2602557" y="1498330"/>
            <a:ext cx="1431155" cy="428259"/>
          </a:xfrm>
          <a:prstGeom prst="rect">
            <a:avLst/>
          </a:prstGeom>
        </p:spPr>
        <p:txBody>
          <a:bodyPr wrap="square" lIns="0" tIns="0" rIns="0" bIns="0" rtlCol="0" anchor="t">
            <a:spAutoFit/>
          </a:bodyPr>
          <a:lstStyle/>
          <a:p>
            <a:pPr>
              <a:lnSpc>
                <a:spcPts val="3483"/>
              </a:lnSpc>
            </a:pPr>
            <a:r>
              <a:rPr lang="en-US" sz="2500" spc="247" dirty="0">
                <a:solidFill>
                  <a:srgbClr val="21295B"/>
                </a:solidFill>
                <a:latin typeface="DM Sans"/>
              </a:rPr>
              <a:t>Context</a:t>
            </a:r>
          </a:p>
        </p:txBody>
      </p:sp>
      <p:sp>
        <p:nvSpPr>
          <p:cNvPr id="18" name="TextBox 16">
            <a:extLst>
              <a:ext uri="{FF2B5EF4-FFF2-40B4-BE49-F238E27FC236}">
                <a16:creationId xmlns:a16="http://schemas.microsoft.com/office/drawing/2014/main" id="{F256EF04-32EE-B8BA-6477-E6CEB17DA7B0}"/>
              </a:ext>
            </a:extLst>
          </p:cNvPr>
          <p:cNvSpPr txBox="1"/>
          <p:nvPr/>
        </p:nvSpPr>
        <p:spPr>
          <a:xfrm>
            <a:off x="2602557" y="2192132"/>
            <a:ext cx="6076629" cy="429092"/>
          </a:xfrm>
          <a:prstGeom prst="rect">
            <a:avLst/>
          </a:prstGeom>
        </p:spPr>
        <p:txBody>
          <a:bodyPr wrap="square" lIns="0" tIns="0" rIns="0" bIns="0" rtlCol="0" anchor="t">
            <a:spAutoFit/>
          </a:bodyPr>
          <a:lstStyle/>
          <a:p>
            <a:pPr algn="l">
              <a:lnSpc>
                <a:spcPts val="3483"/>
              </a:lnSpc>
            </a:pPr>
            <a:r>
              <a:rPr lang="en-US" sz="2500" spc="247" dirty="0">
                <a:solidFill>
                  <a:srgbClr val="21295B"/>
                </a:solidFill>
                <a:latin typeface="DM Sans"/>
              </a:rPr>
              <a:t>Problem Statement</a:t>
            </a:r>
          </a:p>
        </p:txBody>
      </p:sp>
      <p:sp>
        <p:nvSpPr>
          <p:cNvPr id="19" name="TextBox 17">
            <a:extLst>
              <a:ext uri="{FF2B5EF4-FFF2-40B4-BE49-F238E27FC236}">
                <a16:creationId xmlns:a16="http://schemas.microsoft.com/office/drawing/2014/main" id="{1151F79D-C9FC-412D-F0D6-0251B9694ACA}"/>
              </a:ext>
            </a:extLst>
          </p:cNvPr>
          <p:cNvSpPr txBox="1"/>
          <p:nvPr/>
        </p:nvSpPr>
        <p:spPr>
          <a:xfrm>
            <a:off x="2602556" y="2827948"/>
            <a:ext cx="5790503" cy="429092"/>
          </a:xfrm>
          <a:prstGeom prst="rect">
            <a:avLst/>
          </a:prstGeom>
        </p:spPr>
        <p:txBody>
          <a:bodyPr wrap="square" lIns="0" tIns="0" rIns="0" bIns="0" rtlCol="0" anchor="t">
            <a:spAutoFit/>
          </a:bodyPr>
          <a:lstStyle/>
          <a:p>
            <a:pPr marL="0" lvl="0" indent="0" algn="l">
              <a:lnSpc>
                <a:spcPts val="3483"/>
              </a:lnSpc>
              <a:spcBef>
                <a:spcPct val="0"/>
              </a:spcBef>
            </a:pPr>
            <a:r>
              <a:rPr lang="en-US" sz="2500" spc="247" dirty="0">
                <a:solidFill>
                  <a:srgbClr val="21295B"/>
                </a:solidFill>
                <a:latin typeface="DM Sans"/>
              </a:rPr>
              <a:t>Objective</a:t>
            </a:r>
            <a:endParaRPr lang="en-US" sz="2524" spc="247" dirty="0">
              <a:solidFill>
                <a:srgbClr val="21295B"/>
              </a:solidFill>
              <a:latin typeface="DM Sans"/>
            </a:endParaRPr>
          </a:p>
        </p:txBody>
      </p:sp>
      <p:sp>
        <p:nvSpPr>
          <p:cNvPr id="20" name="TextBox 18">
            <a:extLst>
              <a:ext uri="{FF2B5EF4-FFF2-40B4-BE49-F238E27FC236}">
                <a16:creationId xmlns:a16="http://schemas.microsoft.com/office/drawing/2014/main" id="{7EBCC20D-6C26-2A82-B18C-D49B16C26FCB}"/>
              </a:ext>
            </a:extLst>
          </p:cNvPr>
          <p:cNvSpPr txBox="1"/>
          <p:nvPr/>
        </p:nvSpPr>
        <p:spPr>
          <a:xfrm>
            <a:off x="2602556" y="3509741"/>
            <a:ext cx="6076629" cy="429092"/>
          </a:xfrm>
          <a:prstGeom prst="rect">
            <a:avLst/>
          </a:prstGeom>
        </p:spPr>
        <p:txBody>
          <a:bodyPr wrap="square" lIns="0" tIns="0" rIns="0" bIns="0" rtlCol="0" anchor="t">
            <a:spAutoFit/>
          </a:bodyPr>
          <a:lstStyle/>
          <a:p>
            <a:pPr marL="0" lvl="0" indent="0" algn="l">
              <a:lnSpc>
                <a:spcPts val="3483"/>
              </a:lnSpc>
              <a:spcBef>
                <a:spcPct val="0"/>
              </a:spcBef>
            </a:pPr>
            <a:r>
              <a:rPr lang="en-US" sz="2500" spc="247" dirty="0">
                <a:solidFill>
                  <a:srgbClr val="21295B"/>
                </a:solidFill>
                <a:latin typeface="DM Sans"/>
              </a:rPr>
              <a:t>Investigations</a:t>
            </a:r>
            <a:endParaRPr lang="en-US" sz="2524" spc="247" dirty="0">
              <a:solidFill>
                <a:srgbClr val="21295B"/>
              </a:solidFill>
              <a:latin typeface="DM Sans"/>
            </a:endParaRPr>
          </a:p>
        </p:txBody>
      </p:sp>
      <p:sp>
        <p:nvSpPr>
          <p:cNvPr id="21" name="TextBox 19">
            <a:extLst>
              <a:ext uri="{FF2B5EF4-FFF2-40B4-BE49-F238E27FC236}">
                <a16:creationId xmlns:a16="http://schemas.microsoft.com/office/drawing/2014/main" id="{CE2F63CF-C091-D3E2-EE4A-ADD86A7CECBA}"/>
              </a:ext>
            </a:extLst>
          </p:cNvPr>
          <p:cNvSpPr txBox="1"/>
          <p:nvPr/>
        </p:nvSpPr>
        <p:spPr>
          <a:xfrm>
            <a:off x="2602555" y="4165660"/>
            <a:ext cx="6076629" cy="429092"/>
          </a:xfrm>
          <a:prstGeom prst="rect">
            <a:avLst/>
          </a:prstGeom>
        </p:spPr>
        <p:txBody>
          <a:bodyPr wrap="square" lIns="0" tIns="0" rIns="0" bIns="0" rtlCol="0" anchor="t">
            <a:spAutoFit/>
          </a:bodyPr>
          <a:lstStyle/>
          <a:p>
            <a:pPr>
              <a:lnSpc>
                <a:spcPts val="3483"/>
              </a:lnSpc>
              <a:spcBef>
                <a:spcPct val="0"/>
              </a:spcBef>
            </a:pPr>
            <a:r>
              <a:rPr lang="en-US" sz="2500" spc="247" dirty="0">
                <a:solidFill>
                  <a:srgbClr val="21295B"/>
                </a:solidFill>
                <a:latin typeface="DM Sans"/>
              </a:rPr>
              <a:t>Solution</a:t>
            </a:r>
          </a:p>
        </p:txBody>
      </p:sp>
      <p:sp>
        <p:nvSpPr>
          <p:cNvPr id="22" name="TextBox 20">
            <a:extLst>
              <a:ext uri="{FF2B5EF4-FFF2-40B4-BE49-F238E27FC236}">
                <a16:creationId xmlns:a16="http://schemas.microsoft.com/office/drawing/2014/main" id="{EFF29E42-3A24-86F8-1F03-5B1F877AEE67}"/>
              </a:ext>
            </a:extLst>
          </p:cNvPr>
          <p:cNvSpPr txBox="1"/>
          <p:nvPr/>
        </p:nvSpPr>
        <p:spPr>
          <a:xfrm>
            <a:off x="2602556" y="5472987"/>
            <a:ext cx="5790503" cy="428259"/>
          </a:xfrm>
          <a:prstGeom prst="rect">
            <a:avLst/>
          </a:prstGeom>
        </p:spPr>
        <p:txBody>
          <a:bodyPr wrap="square" lIns="0" tIns="0" rIns="0" bIns="0" rtlCol="0" anchor="t">
            <a:spAutoFit/>
          </a:bodyPr>
          <a:lstStyle/>
          <a:p>
            <a:pPr>
              <a:lnSpc>
                <a:spcPts val="3483"/>
              </a:lnSpc>
              <a:spcBef>
                <a:spcPct val="0"/>
              </a:spcBef>
            </a:pPr>
            <a:r>
              <a:rPr lang="en-US" sz="2500" spc="247" dirty="0">
                <a:solidFill>
                  <a:srgbClr val="21295B"/>
                </a:solidFill>
                <a:latin typeface="DM Sans"/>
              </a:rPr>
              <a:t>Conclusion &amp; Perspectives</a:t>
            </a:r>
          </a:p>
        </p:txBody>
      </p:sp>
      <p:sp>
        <p:nvSpPr>
          <p:cNvPr id="24" name="TextBox 13">
            <a:extLst>
              <a:ext uri="{FF2B5EF4-FFF2-40B4-BE49-F238E27FC236}">
                <a16:creationId xmlns:a16="http://schemas.microsoft.com/office/drawing/2014/main" id="{A0BE065B-DF70-4B78-FBE4-2C252FA489DB}"/>
              </a:ext>
            </a:extLst>
          </p:cNvPr>
          <p:cNvSpPr txBox="1"/>
          <p:nvPr/>
        </p:nvSpPr>
        <p:spPr>
          <a:xfrm>
            <a:off x="1485408" y="5318842"/>
            <a:ext cx="937219" cy="583237"/>
          </a:xfrm>
          <a:prstGeom prst="rect">
            <a:avLst/>
          </a:prstGeom>
        </p:spPr>
        <p:txBody>
          <a:bodyPr wrap="square" lIns="0" tIns="0" rIns="0" bIns="0" rtlCol="0" anchor="t">
            <a:spAutoFit/>
          </a:bodyPr>
          <a:lstStyle/>
          <a:p>
            <a:pPr algn="ctr">
              <a:lnSpc>
                <a:spcPts val="5126"/>
              </a:lnSpc>
            </a:pPr>
            <a:r>
              <a:rPr lang="en-US" sz="2800" dirty="0">
                <a:solidFill>
                  <a:srgbClr val="F2F2F2"/>
                </a:solidFill>
                <a:latin typeface="Open Sans Ultra-Bold"/>
              </a:rPr>
              <a:t>07</a:t>
            </a:r>
          </a:p>
        </p:txBody>
      </p:sp>
      <p:sp>
        <p:nvSpPr>
          <p:cNvPr id="25" name="TextBox 19">
            <a:extLst>
              <a:ext uri="{FF2B5EF4-FFF2-40B4-BE49-F238E27FC236}">
                <a16:creationId xmlns:a16="http://schemas.microsoft.com/office/drawing/2014/main" id="{01A4B3B4-2C87-D772-2C3F-EFDA686B5F2F}"/>
              </a:ext>
            </a:extLst>
          </p:cNvPr>
          <p:cNvSpPr txBox="1"/>
          <p:nvPr/>
        </p:nvSpPr>
        <p:spPr>
          <a:xfrm>
            <a:off x="2602554" y="4791194"/>
            <a:ext cx="6076629" cy="429092"/>
          </a:xfrm>
          <a:prstGeom prst="rect">
            <a:avLst/>
          </a:prstGeom>
        </p:spPr>
        <p:txBody>
          <a:bodyPr wrap="square" lIns="0" tIns="0" rIns="0" bIns="0" rtlCol="0" anchor="t">
            <a:spAutoFit/>
          </a:bodyPr>
          <a:lstStyle/>
          <a:p>
            <a:pPr marL="0" lvl="0" indent="0" algn="l">
              <a:lnSpc>
                <a:spcPts val="3483"/>
              </a:lnSpc>
              <a:spcBef>
                <a:spcPct val="0"/>
              </a:spcBef>
            </a:pPr>
            <a:r>
              <a:rPr lang="en-US" sz="2524" spc="247" dirty="0">
                <a:solidFill>
                  <a:srgbClr val="21295B"/>
                </a:solidFill>
                <a:latin typeface="DM Sans"/>
              </a:rPr>
              <a:t>Current vs Proposed Approach</a:t>
            </a:r>
          </a:p>
        </p:txBody>
      </p:sp>
    </p:spTree>
    <p:extLst>
      <p:ext uri="{BB962C8B-B14F-4D97-AF65-F5344CB8AC3E}">
        <p14:creationId xmlns:p14="http://schemas.microsoft.com/office/powerpoint/2010/main" val="39525644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20</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IT-PW-ARW</a:t>
            </a:r>
            <a:endParaRPr lang="en-GB" dirty="0"/>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2076704" cy="72246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Solution</a:t>
            </a:r>
            <a:endPar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35" name="Rounded Rectangle 4">
            <a:extLst>
              <a:ext uri="{FF2B5EF4-FFF2-40B4-BE49-F238E27FC236}">
                <a16:creationId xmlns:a16="http://schemas.microsoft.com/office/drawing/2014/main" id="{F4C40021-471E-4C04-5E25-23F3E5BAD2FC}"/>
              </a:ext>
            </a:extLst>
          </p:cNvPr>
          <p:cNvSpPr/>
          <p:nvPr/>
        </p:nvSpPr>
        <p:spPr>
          <a:xfrm>
            <a:off x="1139404" y="1194243"/>
            <a:ext cx="2523182" cy="522345"/>
          </a:xfrm>
          <a:prstGeom prst="roundRect">
            <a:avLst/>
          </a:prstGeom>
          <a:noFill/>
          <a:ln w="38100">
            <a:solidFill>
              <a:srgbClr val="22295B"/>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22295B"/>
                </a:solidFill>
                <a:latin typeface="Open Sans"/>
                <a:ea typeface="Open Sans"/>
                <a:cs typeface="Open Sans"/>
              </a:rPr>
              <a:t>Proposed approach</a:t>
            </a:r>
            <a:endParaRPr lang="en-GB"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9" name="Straight Connector 38">
            <a:extLst>
              <a:ext uri="{FF2B5EF4-FFF2-40B4-BE49-F238E27FC236}">
                <a16:creationId xmlns:a16="http://schemas.microsoft.com/office/drawing/2014/main" id="{EC0CC5AE-D8FA-9285-A65E-06A47D0D2179}"/>
              </a:ext>
            </a:extLst>
          </p:cNvPr>
          <p:cNvCxnSpPr>
            <a:cxnSpLocks/>
          </p:cNvCxnSpPr>
          <p:nvPr/>
        </p:nvCxnSpPr>
        <p:spPr>
          <a:xfrm>
            <a:off x="679297" y="902348"/>
            <a:ext cx="0" cy="574573"/>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0B476CB-4B85-82C9-C99C-1829DF5DC86B}"/>
              </a:ext>
            </a:extLst>
          </p:cNvPr>
          <p:cNvCxnSpPr>
            <a:cxnSpLocks/>
          </p:cNvCxnSpPr>
          <p:nvPr/>
        </p:nvCxnSpPr>
        <p:spPr>
          <a:xfrm flipH="1">
            <a:off x="694412" y="1476921"/>
            <a:ext cx="448876" cy="0"/>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pic>
        <p:nvPicPr>
          <p:cNvPr id="5" name="Picture 4" descr="A diagram of a cross plane&#10;&#10;Description automatically generated">
            <a:extLst>
              <a:ext uri="{FF2B5EF4-FFF2-40B4-BE49-F238E27FC236}">
                <a16:creationId xmlns:a16="http://schemas.microsoft.com/office/drawing/2014/main" id="{8BE3A5D2-966F-9D36-D93A-DEB0EE5F81CD}"/>
              </a:ext>
            </a:extLst>
          </p:cNvPr>
          <p:cNvPicPr>
            <a:picLocks noChangeAspect="1"/>
          </p:cNvPicPr>
          <p:nvPr/>
        </p:nvPicPr>
        <p:blipFill>
          <a:blip r:embed="rId3"/>
          <a:stretch>
            <a:fillRect/>
          </a:stretch>
        </p:blipFill>
        <p:spPr>
          <a:xfrm>
            <a:off x="1492817" y="1908700"/>
            <a:ext cx="9206366" cy="2453084"/>
          </a:xfrm>
          <a:prstGeom prst="rect">
            <a:avLst/>
          </a:prstGeom>
        </p:spPr>
      </p:pic>
    </p:spTree>
    <p:extLst>
      <p:ext uri="{BB962C8B-B14F-4D97-AF65-F5344CB8AC3E}">
        <p14:creationId xmlns:p14="http://schemas.microsoft.com/office/powerpoint/2010/main" val="8330746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21</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IT-PW-ARW</a:t>
            </a:r>
            <a:endParaRPr lang="en-GB" dirty="0"/>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2076704" cy="72246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Solution</a:t>
            </a:r>
            <a:endPar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35" name="Rounded Rectangle 4">
            <a:extLst>
              <a:ext uri="{FF2B5EF4-FFF2-40B4-BE49-F238E27FC236}">
                <a16:creationId xmlns:a16="http://schemas.microsoft.com/office/drawing/2014/main" id="{F4C40021-471E-4C04-5E25-23F3E5BAD2FC}"/>
              </a:ext>
            </a:extLst>
          </p:cNvPr>
          <p:cNvSpPr/>
          <p:nvPr/>
        </p:nvSpPr>
        <p:spPr>
          <a:xfrm>
            <a:off x="1139404" y="1194243"/>
            <a:ext cx="2523182" cy="522345"/>
          </a:xfrm>
          <a:prstGeom prst="roundRect">
            <a:avLst/>
          </a:prstGeom>
          <a:noFill/>
          <a:ln w="38100">
            <a:solidFill>
              <a:srgbClr val="22295B"/>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22295B"/>
                </a:solidFill>
                <a:latin typeface="Open Sans"/>
                <a:ea typeface="Open Sans"/>
                <a:cs typeface="Open Sans"/>
              </a:rPr>
              <a:t>Proposed approach</a:t>
            </a:r>
            <a:endParaRPr lang="en-GB"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9" name="Straight Connector 38">
            <a:extLst>
              <a:ext uri="{FF2B5EF4-FFF2-40B4-BE49-F238E27FC236}">
                <a16:creationId xmlns:a16="http://schemas.microsoft.com/office/drawing/2014/main" id="{EC0CC5AE-D8FA-9285-A65E-06A47D0D2179}"/>
              </a:ext>
            </a:extLst>
          </p:cNvPr>
          <p:cNvCxnSpPr>
            <a:cxnSpLocks/>
          </p:cNvCxnSpPr>
          <p:nvPr/>
        </p:nvCxnSpPr>
        <p:spPr>
          <a:xfrm>
            <a:off x="679297" y="902348"/>
            <a:ext cx="2374" cy="4027923"/>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0B476CB-4B85-82C9-C99C-1829DF5DC86B}"/>
              </a:ext>
            </a:extLst>
          </p:cNvPr>
          <p:cNvCxnSpPr>
            <a:cxnSpLocks/>
          </p:cNvCxnSpPr>
          <p:nvPr/>
        </p:nvCxnSpPr>
        <p:spPr>
          <a:xfrm flipH="1">
            <a:off x="694412" y="1476921"/>
            <a:ext cx="448876" cy="0"/>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1C8D933-1684-DBC2-6759-12BF077EF07A}"/>
              </a:ext>
            </a:extLst>
          </p:cNvPr>
          <p:cNvCxnSpPr>
            <a:cxnSpLocks/>
          </p:cNvCxnSpPr>
          <p:nvPr/>
        </p:nvCxnSpPr>
        <p:spPr>
          <a:xfrm flipH="1">
            <a:off x="706403" y="4937853"/>
            <a:ext cx="481301" cy="0"/>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grpSp>
        <p:nvGrpSpPr>
          <p:cNvPr id="61" name="Group 60">
            <a:extLst>
              <a:ext uri="{FF2B5EF4-FFF2-40B4-BE49-F238E27FC236}">
                <a16:creationId xmlns:a16="http://schemas.microsoft.com/office/drawing/2014/main" id="{B132581E-36E4-2829-0B70-DCF4FF2889A7}"/>
              </a:ext>
            </a:extLst>
          </p:cNvPr>
          <p:cNvGrpSpPr/>
          <p:nvPr/>
        </p:nvGrpSpPr>
        <p:grpSpPr>
          <a:xfrm>
            <a:off x="1437002" y="4999059"/>
            <a:ext cx="491889" cy="970878"/>
            <a:chOff x="488469" y="2923262"/>
            <a:chExt cx="491889" cy="970878"/>
          </a:xfrm>
        </p:grpSpPr>
        <p:cxnSp>
          <p:nvCxnSpPr>
            <p:cNvPr id="65" name="Straight Connector 64">
              <a:extLst>
                <a:ext uri="{FF2B5EF4-FFF2-40B4-BE49-F238E27FC236}">
                  <a16:creationId xmlns:a16="http://schemas.microsoft.com/office/drawing/2014/main" id="{B846D8B6-3DCC-D469-D9CF-45B95A2D9932}"/>
                </a:ext>
              </a:extLst>
            </p:cNvPr>
            <p:cNvCxnSpPr>
              <a:cxnSpLocks/>
            </p:cNvCxnSpPr>
            <p:nvPr/>
          </p:nvCxnSpPr>
          <p:spPr>
            <a:xfrm>
              <a:off x="488469" y="2923262"/>
              <a:ext cx="0" cy="970878"/>
            </a:xfrm>
            <a:prstGeom prst="line">
              <a:avLst/>
            </a:prstGeom>
            <a:ln w="38100" cap="rnd">
              <a:solidFill>
                <a:srgbClr val="21295B"/>
              </a:solidFill>
            </a:ln>
          </p:spPr>
          <p:style>
            <a:lnRef idx="2">
              <a:schemeClr val="accent1"/>
            </a:lnRef>
            <a:fillRef idx="0">
              <a:schemeClr val="accent1"/>
            </a:fillRef>
            <a:effectRef idx="1">
              <a:schemeClr val="accent1"/>
            </a:effectRef>
            <a:fontRef idx="minor">
              <a:schemeClr val="tx1"/>
            </a:fontRef>
          </p:style>
        </p:cxnSp>
        <p:cxnSp>
          <p:nvCxnSpPr>
            <p:cNvPr id="66" name="Straight Connector 65">
              <a:extLst>
                <a:ext uri="{FF2B5EF4-FFF2-40B4-BE49-F238E27FC236}">
                  <a16:creationId xmlns:a16="http://schemas.microsoft.com/office/drawing/2014/main" id="{B8343B0A-CA7A-6246-1A9E-982B1C9B94B3}"/>
                </a:ext>
              </a:extLst>
            </p:cNvPr>
            <p:cNvCxnSpPr>
              <a:cxnSpLocks/>
            </p:cNvCxnSpPr>
            <p:nvPr/>
          </p:nvCxnSpPr>
          <p:spPr>
            <a:xfrm flipH="1">
              <a:off x="488469" y="3395660"/>
              <a:ext cx="356661" cy="0"/>
            </a:xfrm>
            <a:prstGeom prst="line">
              <a:avLst/>
            </a:prstGeom>
            <a:ln w="38100" cap="rnd">
              <a:solidFill>
                <a:srgbClr val="21295B"/>
              </a:solidFill>
            </a:ln>
          </p:spPr>
          <p:style>
            <a:lnRef idx="2">
              <a:schemeClr val="accent1"/>
            </a:lnRef>
            <a:fillRef idx="0">
              <a:schemeClr val="accent1"/>
            </a:fillRef>
            <a:effectRef idx="1">
              <a:schemeClr val="accent1"/>
            </a:effectRef>
            <a:fontRef idx="minor">
              <a:schemeClr val="tx1"/>
            </a:fontRef>
          </p:style>
        </p:cxnSp>
        <p:sp>
          <p:nvSpPr>
            <p:cNvPr id="67" name="Oval 66">
              <a:extLst>
                <a:ext uri="{FF2B5EF4-FFF2-40B4-BE49-F238E27FC236}">
                  <a16:creationId xmlns:a16="http://schemas.microsoft.com/office/drawing/2014/main" id="{B5A6DE36-3B42-E32C-617E-682600F2B119}"/>
                </a:ext>
              </a:extLst>
            </p:cNvPr>
            <p:cNvSpPr/>
            <p:nvPr/>
          </p:nvSpPr>
          <p:spPr>
            <a:xfrm>
              <a:off x="845130" y="3326388"/>
              <a:ext cx="135228" cy="136635"/>
            </a:xfrm>
            <a:prstGeom prst="ellipse">
              <a:avLst/>
            </a:prstGeom>
            <a:noFill/>
            <a:ln w="38100">
              <a:solidFill>
                <a:srgbClr val="21295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85" name="Straight Connector 84">
            <a:extLst>
              <a:ext uri="{FF2B5EF4-FFF2-40B4-BE49-F238E27FC236}">
                <a16:creationId xmlns:a16="http://schemas.microsoft.com/office/drawing/2014/main" id="{8EE4E2FE-1889-A65D-EF74-45D3524C5C3E}"/>
              </a:ext>
            </a:extLst>
          </p:cNvPr>
          <p:cNvCxnSpPr>
            <a:cxnSpLocks/>
          </p:cNvCxnSpPr>
          <p:nvPr/>
        </p:nvCxnSpPr>
        <p:spPr>
          <a:xfrm flipH="1">
            <a:off x="1451593" y="5977177"/>
            <a:ext cx="356661" cy="0"/>
          </a:xfrm>
          <a:prstGeom prst="line">
            <a:avLst/>
          </a:prstGeom>
          <a:ln w="38100" cap="rnd">
            <a:solidFill>
              <a:srgbClr val="21295B"/>
            </a:solidFill>
          </a:ln>
        </p:spPr>
        <p:style>
          <a:lnRef idx="2">
            <a:schemeClr val="accent1"/>
          </a:lnRef>
          <a:fillRef idx="0">
            <a:schemeClr val="accent1"/>
          </a:fillRef>
          <a:effectRef idx="1">
            <a:schemeClr val="accent1"/>
          </a:effectRef>
          <a:fontRef idx="minor">
            <a:schemeClr val="tx1"/>
          </a:fontRef>
        </p:style>
      </p:cxnSp>
      <p:sp>
        <p:nvSpPr>
          <p:cNvPr id="87" name="Oval 86">
            <a:extLst>
              <a:ext uri="{FF2B5EF4-FFF2-40B4-BE49-F238E27FC236}">
                <a16:creationId xmlns:a16="http://schemas.microsoft.com/office/drawing/2014/main" id="{3ACDB6E7-F391-A7F3-4AAE-0495D3A5974E}"/>
              </a:ext>
            </a:extLst>
          </p:cNvPr>
          <p:cNvSpPr/>
          <p:nvPr/>
        </p:nvSpPr>
        <p:spPr>
          <a:xfrm>
            <a:off x="1808254" y="5907905"/>
            <a:ext cx="135228" cy="136635"/>
          </a:xfrm>
          <a:prstGeom prst="ellipse">
            <a:avLst/>
          </a:prstGeom>
          <a:noFill/>
          <a:ln w="38100">
            <a:solidFill>
              <a:srgbClr val="21295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TextBox 87">
            <a:extLst>
              <a:ext uri="{FF2B5EF4-FFF2-40B4-BE49-F238E27FC236}">
                <a16:creationId xmlns:a16="http://schemas.microsoft.com/office/drawing/2014/main" id="{3DC4E744-91D3-0444-527A-FB535992464A}"/>
              </a:ext>
            </a:extLst>
          </p:cNvPr>
          <p:cNvSpPr txBox="1"/>
          <p:nvPr/>
        </p:nvSpPr>
        <p:spPr>
          <a:xfrm>
            <a:off x="1943900" y="5825066"/>
            <a:ext cx="9409783" cy="307777"/>
          </a:xfrm>
          <a:prstGeom prst="rect">
            <a:avLst/>
          </a:prstGeom>
          <a:noFill/>
        </p:spPr>
        <p:txBody>
          <a:bodyPr wrap="square" lIns="91440" tIns="45720" rIns="91440" bIns="45720" anchor="t">
            <a:spAutoFit/>
          </a:bodyPr>
          <a:lstStyle/>
          <a:p>
            <a:pPr algn="just"/>
            <a:r>
              <a:rPr lang="en-US" sz="1400" b="1" dirty="0">
                <a:solidFill>
                  <a:srgbClr val="21295B"/>
                </a:solidFill>
                <a:latin typeface="Open Sans"/>
                <a:ea typeface="Open Sans"/>
                <a:cs typeface="Open Sans"/>
              </a:rPr>
              <a:t>Faster recovery </a:t>
            </a:r>
            <a:r>
              <a:rPr lang="en-US" sz="1400" dirty="0">
                <a:solidFill>
                  <a:srgbClr val="21295B"/>
                </a:solidFill>
                <a:latin typeface="Open Sans"/>
                <a:ea typeface="Open Sans"/>
                <a:cs typeface="Open Sans"/>
              </a:rPr>
              <a:t>of Kubernetes clusters (It takes only few steps)</a:t>
            </a:r>
          </a:p>
        </p:txBody>
      </p:sp>
      <p:sp>
        <p:nvSpPr>
          <p:cNvPr id="83" name="Rounded Rectangle 14">
            <a:extLst>
              <a:ext uri="{FF2B5EF4-FFF2-40B4-BE49-F238E27FC236}">
                <a16:creationId xmlns:a16="http://schemas.microsoft.com/office/drawing/2014/main" id="{C4D202B2-F01B-C1E9-0B3C-2A54D2FE6D0F}"/>
              </a:ext>
            </a:extLst>
          </p:cNvPr>
          <p:cNvSpPr/>
          <p:nvPr/>
        </p:nvSpPr>
        <p:spPr>
          <a:xfrm>
            <a:off x="1175713" y="4614643"/>
            <a:ext cx="1754954" cy="559515"/>
          </a:xfrm>
          <a:prstGeom prst="roundRect">
            <a:avLst/>
          </a:prstGeom>
          <a:solidFill>
            <a:schemeClr val="bg1"/>
          </a:solidFill>
          <a:ln w="38100">
            <a:solidFill>
              <a:srgbClr val="22295B"/>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22295B"/>
                </a:solidFill>
                <a:latin typeface="Open Sans"/>
                <a:ea typeface="Open Sans"/>
                <a:cs typeface="Open Sans"/>
              </a:rPr>
              <a:t>Advantages</a:t>
            </a:r>
            <a:endParaRPr lang="en-GB"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5" name="Picture 4" descr="A diagram of a cross plane&#10;&#10;Description automatically generated">
            <a:extLst>
              <a:ext uri="{FF2B5EF4-FFF2-40B4-BE49-F238E27FC236}">
                <a16:creationId xmlns:a16="http://schemas.microsoft.com/office/drawing/2014/main" id="{8BE3A5D2-966F-9D36-D93A-DEB0EE5F81CD}"/>
              </a:ext>
            </a:extLst>
          </p:cNvPr>
          <p:cNvPicPr>
            <a:picLocks noChangeAspect="1"/>
          </p:cNvPicPr>
          <p:nvPr/>
        </p:nvPicPr>
        <p:blipFill>
          <a:blip r:embed="rId3"/>
          <a:stretch>
            <a:fillRect/>
          </a:stretch>
        </p:blipFill>
        <p:spPr>
          <a:xfrm>
            <a:off x="1492817" y="1908700"/>
            <a:ext cx="9206366" cy="2453084"/>
          </a:xfrm>
          <a:prstGeom prst="rect">
            <a:avLst/>
          </a:prstGeom>
        </p:spPr>
      </p:pic>
      <p:sp>
        <p:nvSpPr>
          <p:cNvPr id="8" name="TextBox 7">
            <a:extLst>
              <a:ext uri="{FF2B5EF4-FFF2-40B4-BE49-F238E27FC236}">
                <a16:creationId xmlns:a16="http://schemas.microsoft.com/office/drawing/2014/main" id="{9D736527-DA60-C618-965B-7924397A639E}"/>
              </a:ext>
            </a:extLst>
          </p:cNvPr>
          <p:cNvSpPr txBox="1"/>
          <p:nvPr/>
        </p:nvSpPr>
        <p:spPr>
          <a:xfrm>
            <a:off x="1943482" y="5313220"/>
            <a:ext cx="8080929" cy="307777"/>
          </a:xfrm>
          <a:prstGeom prst="rect">
            <a:avLst/>
          </a:prstGeom>
          <a:noFill/>
        </p:spPr>
        <p:txBody>
          <a:bodyPr wrap="square" lIns="91440" tIns="45720" rIns="91440" bIns="45720" anchor="t">
            <a:spAutoFit/>
          </a:bodyPr>
          <a:lstStyle/>
          <a:p>
            <a:pPr algn="just"/>
            <a:r>
              <a:rPr lang="en-US" sz="1400" dirty="0">
                <a:solidFill>
                  <a:srgbClr val="21295B"/>
                </a:solidFill>
                <a:latin typeface="Open Sans"/>
                <a:ea typeface="Open Sans"/>
                <a:cs typeface="Open Sans"/>
              </a:rPr>
              <a:t>A </a:t>
            </a:r>
            <a:r>
              <a:rPr lang="en-US" sz="1400" b="1" dirty="0">
                <a:solidFill>
                  <a:srgbClr val="21295B"/>
                </a:solidFill>
                <a:latin typeface="Open Sans"/>
                <a:ea typeface="Open Sans"/>
                <a:cs typeface="Open Sans"/>
              </a:rPr>
              <a:t>unified approach </a:t>
            </a:r>
            <a:r>
              <a:rPr lang="en-US" sz="1400" dirty="0">
                <a:solidFill>
                  <a:srgbClr val="21295B"/>
                </a:solidFill>
                <a:latin typeface="Open Sans"/>
                <a:ea typeface="Open Sans"/>
                <a:cs typeface="Open Sans"/>
              </a:rPr>
              <a:t>for deploying applications and infrastructure</a:t>
            </a:r>
          </a:p>
        </p:txBody>
      </p:sp>
    </p:spTree>
    <p:extLst>
      <p:ext uri="{BB962C8B-B14F-4D97-AF65-F5344CB8AC3E}">
        <p14:creationId xmlns:p14="http://schemas.microsoft.com/office/powerpoint/2010/main" val="42251876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22</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IT-PW-ARW</a:t>
            </a:r>
          </a:p>
        </p:txBody>
      </p:sp>
      <p:sp>
        <p:nvSpPr>
          <p:cNvPr id="6" name="Rectangle 5">
            <a:extLst>
              <a:ext uri="{FF2B5EF4-FFF2-40B4-BE49-F238E27FC236}">
                <a16:creationId xmlns:a16="http://schemas.microsoft.com/office/drawing/2014/main" id="{42C89A52-AD71-BDF4-B656-CCDEA4A11B91}"/>
              </a:ext>
            </a:extLst>
          </p:cNvPr>
          <p:cNvSpPr/>
          <p:nvPr/>
        </p:nvSpPr>
        <p:spPr>
          <a:xfrm>
            <a:off x="253622" y="239833"/>
            <a:ext cx="6588612"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Current vs Proposed Approach </a:t>
            </a:r>
            <a:endParaRPr lang="en-US" dirty="0"/>
          </a:p>
        </p:txBody>
      </p:sp>
      <p:graphicFrame>
        <p:nvGraphicFramePr>
          <p:cNvPr id="8" name="Table 4">
            <a:extLst>
              <a:ext uri="{FF2B5EF4-FFF2-40B4-BE49-F238E27FC236}">
                <a16:creationId xmlns:a16="http://schemas.microsoft.com/office/drawing/2014/main" id="{681DDA39-21F1-69E3-8B1D-0C689A6F2CB4}"/>
              </a:ext>
            </a:extLst>
          </p:cNvPr>
          <p:cNvGraphicFramePr>
            <a:graphicFrameLocks noGrp="1"/>
          </p:cNvGraphicFramePr>
          <p:nvPr>
            <p:extLst>
              <p:ext uri="{D42A27DB-BD31-4B8C-83A1-F6EECF244321}">
                <p14:modId xmlns:p14="http://schemas.microsoft.com/office/powerpoint/2010/main" val="1247516477"/>
              </p:ext>
            </p:extLst>
          </p:nvPr>
        </p:nvGraphicFramePr>
        <p:xfrm>
          <a:off x="1374308" y="1229026"/>
          <a:ext cx="9443384" cy="4940294"/>
        </p:xfrm>
        <a:graphic>
          <a:graphicData uri="http://schemas.openxmlformats.org/drawingml/2006/table">
            <a:tbl>
              <a:tblPr firstRow="1" bandRow="1">
                <a:tableStyleId>{5940675A-B579-460E-94D1-54222C63F5DA}</a:tableStyleId>
              </a:tblPr>
              <a:tblGrid>
                <a:gridCol w="1179707">
                  <a:extLst>
                    <a:ext uri="{9D8B030D-6E8A-4147-A177-3AD203B41FA5}">
                      <a16:colId xmlns:a16="http://schemas.microsoft.com/office/drawing/2014/main" val="4174162166"/>
                    </a:ext>
                  </a:extLst>
                </a:gridCol>
                <a:gridCol w="1545021">
                  <a:extLst>
                    <a:ext uri="{9D8B030D-6E8A-4147-A177-3AD203B41FA5}">
                      <a16:colId xmlns:a16="http://schemas.microsoft.com/office/drawing/2014/main" val="775487852"/>
                    </a:ext>
                  </a:extLst>
                </a:gridCol>
                <a:gridCol w="1797269">
                  <a:extLst>
                    <a:ext uri="{9D8B030D-6E8A-4147-A177-3AD203B41FA5}">
                      <a16:colId xmlns:a16="http://schemas.microsoft.com/office/drawing/2014/main" val="3414594850"/>
                    </a:ext>
                  </a:extLst>
                </a:gridCol>
                <a:gridCol w="2354317">
                  <a:extLst>
                    <a:ext uri="{9D8B030D-6E8A-4147-A177-3AD203B41FA5}">
                      <a16:colId xmlns:a16="http://schemas.microsoft.com/office/drawing/2014/main" val="3721269221"/>
                    </a:ext>
                  </a:extLst>
                </a:gridCol>
                <a:gridCol w="2567070">
                  <a:extLst>
                    <a:ext uri="{9D8B030D-6E8A-4147-A177-3AD203B41FA5}">
                      <a16:colId xmlns:a16="http://schemas.microsoft.com/office/drawing/2014/main" val="3426833619"/>
                    </a:ext>
                  </a:extLst>
                </a:gridCol>
              </a:tblGrid>
              <a:tr h="1089115">
                <a:tc>
                  <a:txBody>
                    <a:bodyPr/>
                    <a:lstStyle/>
                    <a:p>
                      <a:pPr algn="ctr"/>
                      <a:r>
                        <a:rPr lang="en-US" sz="1600" b="1" dirty="0">
                          <a:solidFill>
                            <a:schemeClr val="tx2"/>
                          </a:solidFill>
                          <a:latin typeface="Open Sans Ultra-Bold"/>
                        </a:rPr>
                        <a:t>Approach</a:t>
                      </a:r>
                    </a:p>
                  </a:txBody>
                  <a:tcPr anchor="ctr"/>
                </a:tc>
                <a:tc>
                  <a:txBody>
                    <a:bodyPr/>
                    <a:lstStyle/>
                    <a:p>
                      <a:pPr algn="ctr"/>
                      <a:r>
                        <a:rPr lang="en-US" sz="1600" b="1" dirty="0">
                          <a:solidFill>
                            <a:schemeClr val="tx2"/>
                          </a:solidFill>
                          <a:latin typeface="Open Sans Ultra-Bold"/>
                        </a:rPr>
                        <a:t>Declarative </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solidFill>
                            <a:schemeClr val="tx2"/>
                          </a:solidFill>
                        </a:rPr>
                        <a:t>Version control</a:t>
                      </a:r>
                    </a:p>
                  </a:txBody>
                  <a:tcPr anchor="ctr"/>
                </a:tc>
                <a:tc>
                  <a:txBody>
                    <a:bodyPr/>
                    <a:lstStyle/>
                    <a:p>
                      <a:pPr algn="ctr"/>
                      <a:r>
                        <a:rPr lang="en-US" b="1" dirty="0">
                          <a:solidFill>
                            <a:schemeClr val="tx2"/>
                          </a:solidFill>
                        </a:rPr>
                        <a:t>Requirements</a:t>
                      </a:r>
                    </a:p>
                  </a:txBody>
                  <a:tcPr anchor="ctr"/>
                </a:tc>
                <a:tc>
                  <a:txBody>
                    <a:bodyPr/>
                    <a:lstStyle/>
                    <a:p>
                      <a:pPr algn="ctr"/>
                      <a:r>
                        <a:rPr lang="en-US" b="1" dirty="0">
                          <a:solidFill>
                            <a:schemeClr val="tx2"/>
                          </a:solidFill>
                        </a:rPr>
                        <a:t>Maintenance</a:t>
                      </a:r>
                    </a:p>
                  </a:txBody>
                  <a:tcPr anchor="ctr"/>
                </a:tc>
                <a:extLst>
                  <a:ext uri="{0D108BD9-81ED-4DB2-BD59-A6C34878D82A}">
                    <a16:rowId xmlns:a16="http://schemas.microsoft.com/office/drawing/2014/main" val="2166602565"/>
                  </a:ext>
                </a:extLst>
              </a:tr>
              <a:tr h="2096108">
                <a:tc>
                  <a:txBody>
                    <a:bodyPr/>
                    <a:lstStyle/>
                    <a:p>
                      <a:pPr algn="ctr"/>
                      <a:r>
                        <a:rPr lang="en-US" u="sng" dirty="0">
                          <a:solidFill>
                            <a:schemeClr val="tx2"/>
                          </a:solidFill>
                        </a:rPr>
                        <a:t>Current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en-US" sz="1600" b="0" i="0" u="none" strike="noStrike" kern="1200" cap="none" spc="0" normalizeH="0" baseline="0" noProof="0" dirty="0">
                          <a:ln>
                            <a:noFill/>
                          </a:ln>
                          <a:solidFill>
                            <a:srgbClr val="1E234A"/>
                          </a:solidFill>
                          <a:effectLst/>
                          <a:uLnTx/>
                          <a:uFillTx/>
                          <a:latin typeface="+mn-lt"/>
                          <a:ea typeface="+mn-ea"/>
                          <a:cs typeface="+mn-cs"/>
                        </a:rPr>
                        <a:t>Yes</a:t>
                      </a:r>
                    </a:p>
                  </a:txBody>
                  <a:tcPr anchor="ctr">
                    <a:solidFill>
                      <a:schemeClr val="accent1">
                        <a:lumMod val="20000"/>
                        <a:lumOff val="80000"/>
                      </a:schemeClr>
                    </a:solidFill>
                  </a:tcPr>
                </a:tc>
                <a:tc>
                  <a:txBody>
                    <a:bodyPr/>
                    <a:lstStyle/>
                    <a:p>
                      <a:pPr marL="0" indent="0" algn="ctr">
                        <a:buFont typeface="Arial"/>
                        <a:buNone/>
                      </a:pPr>
                      <a:r>
                        <a:rPr lang="en-US" sz="1600" dirty="0">
                          <a:solidFill>
                            <a:schemeClr val="tx2"/>
                          </a:solidFill>
                        </a:rPr>
                        <a:t>Yes</a:t>
                      </a:r>
                    </a:p>
                  </a:txBody>
                  <a:tcPr anchor="ctr">
                    <a:solidFill>
                      <a:schemeClr val="accent1">
                        <a:lumMod val="20000"/>
                        <a:lumOff val="80000"/>
                      </a:schemeClr>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chemeClr val="tx2"/>
                          </a:solidFill>
                        </a:rPr>
                        <a:t>Gitlab repository</a:t>
                      </a:r>
                    </a:p>
                    <a:p>
                      <a:pPr marL="285750" indent="-285750" algn="l">
                        <a:buFont typeface="Arial" panose="020B0604020202020204" pitchFamily="34" charset="0"/>
                        <a:buChar char="•"/>
                      </a:pPr>
                      <a:r>
                        <a:rPr lang="en-US" sz="1600" dirty="0">
                          <a:solidFill>
                            <a:schemeClr val="tx2"/>
                          </a:solidFill>
                        </a:rPr>
                        <a:t>Gitlab CI/CD </a:t>
                      </a:r>
                    </a:p>
                    <a:p>
                      <a:pPr marL="285750" indent="-285750" algn="l">
                        <a:buFont typeface="Arial" panose="020B0604020202020204" pitchFamily="34" charset="0"/>
                        <a:buChar char="•"/>
                      </a:pPr>
                      <a:r>
                        <a:rPr lang="en-US" sz="1600" dirty="0">
                          <a:solidFill>
                            <a:schemeClr val="tx2"/>
                          </a:solidFill>
                        </a:rPr>
                        <a:t>PostgreSQL database</a:t>
                      </a:r>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lang="en-US" sz="1600" dirty="0">
                          <a:solidFill>
                            <a:schemeClr val="tx2"/>
                          </a:solidFill>
                        </a:rPr>
                        <a:t>Not Straightforward</a:t>
                      </a:r>
                      <a:br>
                        <a:rPr lang="en-US" sz="1600" dirty="0">
                          <a:solidFill>
                            <a:schemeClr val="tx2"/>
                          </a:solidFill>
                        </a:rPr>
                      </a:br>
                      <a:r>
                        <a:rPr lang="en-US" sz="1600" dirty="0">
                          <a:solidFill>
                            <a:schemeClr val="tx2"/>
                          </a:solidFill>
                        </a:rPr>
                        <a:t>(HCL - HashiCorp Configuration Language)</a:t>
                      </a:r>
                    </a:p>
                  </a:txBody>
                  <a:tcPr anchor="ctr">
                    <a:solidFill>
                      <a:schemeClr val="accent6">
                        <a:lumMod val="20000"/>
                        <a:lumOff val="80000"/>
                      </a:schemeClr>
                    </a:solidFill>
                  </a:tcPr>
                </a:tc>
                <a:extLst>
                  <a:ext uri="{0D108BD9-81ED-4DB2-BD59-A6C34878D82A}">
                    <a16:rowId xmlns:a16="http://schemas.microsoft.com/office/drawing/2014/main" val="1150831430"/>
                  </a:ext>
                </a:extLst>
              </a:tr>
              <a:tr h="1755071">
                <a:tc>
                  <a:txBody>
                    <a:bodyPr/>
                    <a:lstStyle/>
                    <a:p>
                      <a:pPr algn="ctr"/>
                      <a:r>
                        <a:rPr lang="en-US" u="sng" dirty="0">
                          <a:solidFill>
                            <a:schemeClr val="tx2"/>
                          </a:solidFill>
                        </a:rPr>
                        <a:t>Proposed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lang="en-US" sz="1600" b="0" dirty="0">
                          <a:solidFill>
                            <a:schemeClr val="tx2"/>
                          </a:solidFill>
                        </a:rPr>
                        <a:t>Yes</a:t>
                      </a:r>
                    </a:p>
                  </a:txBody>
                  <a:tcPr anchor="ctr">
                    <a:solidFill>
                      <a:schemeClr val="accent1">
                        <a:lumMod val="20000"/>
                        <a:lumOff val="80000"/>
                      </a:schemeClr>
                    </a:solidFill>
                  </a:tcPr>
                </a:tc>
                <a:tc>
                  <a:txBody>
                    <a:bodyPr/>
                    <a:lstStyle/>
                    <a:p>
                      <a:pPr marL="0" indent="0" algn="ctr">
                        <a:buFont typeface="Arial"/>
                        <a:buNone/>
                      </a:pPr>
                      <a:r>
                        <a:rPr lang="en-US" sz="1600" dirty="0">
                          <a:solidFill>
                            <a:schemeClr val="tx2"/>
                          </a:solidFill>
                        </a:rPr>
                        <a:t>Yes</a:t>
                      </a:r>
                    </a:p>
                  </a:txBody>
                  <a:tcPr anchor="ctr">
                    <a:solidFill>
                      <a:schemeClr val="accent1">
                        <a:lumMod val="20000"/>
                        <a:lumOff val="80000"/>
                      </a:schemeClr>
                    </a:solidFill>
                  </a:tcPr>
                </a:tc>
                <a:tc>
                  <a:txBody>
                    <a:bodyPr/>
                    <a:lstStyle/>
                    <a:p>
                      <a:pPr marL="0" indent="0" algn="ctr">
                        <a:buFont typeface="Arial"/>
                        <a:buNone/>
                      </a:pPr>
                      <a:r>
                        <a:rPr lang="en-US" sz="1600" dirty="0">
                          <a:solidFill>
                            <a:schemeClr val="tx2"/>
                          </a:solidFill>
                        </a:rPr>
                        <a:t>A Kubernetes cluster with ArgoCD installed</a:t>
                      </a:r>
                    </a:p>
                  </a:txBody>
                  <a:tcPr anchor="c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lang="en-US" sz="1600" dirty="0">
                          <a:solidFill>
                            <a:schemeClr val="tx2"/>
                          </a:solidFill>
                        </a:rPr>
                        <a:t>Easy</a:t>
                      </a:r>
                      <a:br>
                        <a:rPr lang="en-US" sz="1600" dirty="0">
                          <a:solidFill>
                            <a:schemeClr val="tx2"/>
                          </a:solidFill>
                        </a:rPr>
                      </a:br>
                      <a:r>
                        <a:rPr lang="en-US" sz="1600" dirty="0">
                          <a:solidFill>
                            <a:schemeClr val="tx2"/>
                          </a:solidFill>
                        </a:rPr>
                        <a:t> (Kubernetes Object)</a:t>
                      </a:r>
                    </a:p>
                  </a:txBody>
                  <a:tcPr anchor="ctr">
                    <a:solidFill>
                      <a:schemeClr val="accent1">
                        <a:lumMod val="20000"/>
                        <a:lumOff val="80000"/>
                      </a:schemeClr>
                    </a:solidFill>
                  </a:tcPr>
                </a:tc>
                <a:extLst>
                  <a:ext uri="{0D108BD9-81ED-4DB2-BD59-A6C34878D82A}">
                    <a16:rowId xmlns:a16="http://schemas.microsoft.com/office/drawing/2014/main" val="4223307547"/>
                  </a:ext>
                </a:extLst>
              </a:tr>
            </a:tbl>
          </a:graphicData>
        </a:graphic>
      </p:graphicFrame>
      <p:pic>
        <p:nvPicPr>
          <p:cNvPr id="14" name="Picture 9" descr="WhAt is crossplane - NashTech Insights">
            <a:extLst>
              <a:ext uri="{FF2B5EF4-FFF2-40B4-BE49-F238E27FC236}">
                <a16:creationId xmlns:a16="http://schemas.microsoft.com/office/drawing/2014/main" id="{41C22490-D042-91E4-EA42-E35B6353F4BF}"/>
              </a:ext>
            </a:extLst>
          </p:cNvPr>
          <p:cNvPicPr>
            <a:picLocks noChangeAspect="1"/>
          </p:cNvPicPr>
          <p:nvPr/>
        </p:nvPicPr>
        <p:blipFill>
          <a:blip r:embed="rId3"/>
          <a:stretch>
            <a:fillRect/>
          </a:stretch>
        </p:blipFill>
        <p:spPr>
          <a:xfrm>
            <a:off x="1791226" y="4528597"/>
            <a:ext cx="370242" cy="511688"/>
          </a:xfrm>
          <a:prstGeom prst="rect">
            <a:avLst/>
          </a:prstGeom>
        </p:spPr>
      </p:pic>
      <p:pic>
        <p:nvPicPr>
          <p:cNvPr id="16" name="Image 15">
            <a:extLst>
              <a:ext uri="{FF2B5EF4-FFF2-40B4-BE49-F238E27FC236}">
                <a16:creationId xmlns:a16="http://schemas.microsoft.com/office/drawing/2014/main" id="{A8E2174E-A7CF-0C00-EE5F-072291F54450}"/>
              </a:ext>
            </a:extLst>
          </p:cNvPr>
          <p:cNvPicPr>
            <a:picLocks noChangeAspect="1"/>
          </p:cNvPicPr>
          <p:nvPr/>
        </p:nvPicPr>
        <p:blipFill>
          <a:blip r:embed="rId4"/>
          <a:stretch>
            <a:fillRect/>
          </a:stretch>
        </p:blipFill>
        <p:spPr>
          <a:xfrm>
            <a:off x="1492871" y="5462410"/>
            <a:ext cx="966952" cy="641814"/>
          </a:xfrm>
          <a:prstGeom prst="rect">
            <a:avLst/>
          </a:prstGeom>
        </p:spPr>
      </p:pic>
      <p:pic>
        <p:nvPicPr>
          <p:cNvPr id="17" name="Image 16">
            <a:extLst>
              <a:ext uri="{FF2B5EF4-FFF2-40B4-BE49-F238E27FC236}">
                <a16:creationId xmlns:a16="http://schemas.microsoft.com/office/drawing/2014/main" id="{2E804429-F911-649D-CFE1-36A440A2C39A}"/>
              </a:ext>
            </a:extLst>
          </p:cNvPr>
          <p:cNvPicPr>
            <a:picLocks noChangeAspect="1"/>
          </p:cNvPicPr>
          <p:nvPr/>
        </p:nvPicPr>
        <p:blipFill>
          <a:blip r:embed="rId5"/>
          <a:stretch>
            <a:fillRect/>
          </a:stretch>
        </p:blipFill>
        <p:spPr>
          <a:xfrm>
            <a:off x="1454895" y="2741206"/>
            <a:ext cx="994890" cy="238426"/>
          </a:xfrm>
          <a:prstGeom prst="rect">
            <a:avLst/>
          </a:prstGeom>
        </p:spPr>
      </p:pic>
      <p:pic>
        <p:nvPicPr>
          <p:cNvPr id="18" name="Image 17">
            <a:extLst>
              <a:ext uri="{FF2B5EF4-FFF2-40B4-BE49-F238E27FC236}">
                <a16:creationId xmlns:a16="http://schemas.microsoft.com/office/drawing/2014/main" id="{35AE7B36-65C4-EFEF-3226-0FDF8380C9CF}"/>
              </a:ext>
            </a:extLst>
          </p:cNvPr>
          <p:cNvPicPr>
            <a:picLocks noChangeAspect="1"/>
          </p:cNvPicPr>
          <p:nvPr/>
        </p:nvPicPr>
        <p:blipFill>
          <a:blip r:embed="rId6"/>
          <a:stretch>
            <a:fillRect/>
          </a:stretch>
        </p:blipFill>
        <p:spPr>
          <a:xfrm>
            <a:off x="1743212" y="3749380"/>
            <a:ext cx="418256" cy="467464"/>
          </a:xfrm>
          <a:prstGeom prst="rect">
            <a:avLst/>
          </a:prstGeom>
        </p:spPr>
      </p:pic>
    </p:spTree>
    <p:extLst>
      <p:ext uri="{BB962C8B-B14F-4D97-AF65-F5344CB8AC3E}">
        <p14:creationId xmlns:p14="http://schemas.microsoft.com/office/powerpoint/2010/main" val="33744675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23</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IT-PW-ARW</a:t>
            </a:r>
            <a:endParaRPr lang="en-GB" dirty="0"/>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5730703"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Conclusion &amp; Perspectives</a:t>
            </a:r>
            <a:endParaRPr lang="en-US" dirty="0" err="1">
              <a:solidFill>
                <a:schemeClr val="bg1"/>
              </a:solidFill>
            </a:endParaRPr>
          </a:p>
        </p:txBody>
      </p:sp>
      <p:grpSp>
        <p:nvGrpSpPr>
          <p:cNvPr id="13" name="Group 12">
            <a:extLst>
              <a:ext uri="{FF2B5EF4-FFF2-40B4-BE49-F238E27FC236}">
                <a16:creationId xmlns:a16="http://schemas.microsoft.com/office/drawing/2014/main" id="{A9BB8F1C-ED02-A9CF-C9E6-8B9B5F701765}"/>
              </a:ext>
            </a:extLst>
          </p:cNvPr>
          <p:cNvGrpSpPr/>
          <p:nvPr/>
        </p:nvGrpSpPr>
        <p:grpSpPr>
          <a:xfrm>
            <a:off x="1507435" y="1822174"/>
            <a:ext cx="9175312" cy="3218837"/>
            <a:chOff x="2051220" y="1858458"/>
            <a:chExt cx="9175312" cy="3218837"/>
          </a:xfrm>
        </p:grpSpPr>
        <p:pic>
          <p:nvPicPr>
            <p:cNvPr id="8" name="Graphic 7" descr="Lightbulb and gear with solid fill">
              <a:extLst>
                <a:ext uri="{FF2B5EF4-FFF2-40B4-BE49-F238E27FC236}">
                  <a16:creationId xmlns:a16="http://schemas.microsoft.com/office/drawing/2014/main" id="{0E6D100B-8862-7D84-5BDC-D23BBA1D47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51220" y="1924840"/>
              <a:ext cx="574814" cy="574814"/>
            </a:xfrm>
            <a:prstGeom prst="rect">
              <a:avLst/>
            </a:prstGeom>
          </p:spPr>
        </p:pic>
        <p:sp>
          <p:nvSpPr>
            <p:cNvPr id="5" name="TextBox 4">
              <a:extLst>
                <a:ext uri="{FF2B5EF4-FFF2-40B4-BE49-F238E27FC236}">
                  <a16:creationId xmlns:a16="http://schemas.microsoft.com/office/drawing/2014/main" id="{F3D52724-FC01-BC1A-6779-A748CB7C51B0}"/>
                </a:ext>
              </a:extLst>
            </p:cNvPr>
            <p:cNvSpPr txBox="1"/>
            <p:nvPr/>
          </p:nvSpPr>
          <p:spPr>
            <a:xfrm>
              <a:off x="2625584" y="1858458"/>
              <a:ext cx="8428546" cy="707886"/>
            </a:xfrm>
            <a:prstGeom prst="rect">
              <a:avLst/>
            </a:prstGeom>
            <a:noFill/>
          </p:spPr>
          <p:txBody>
            <a:bodyPr wrap="square" lIns="91440" tIns="45720" rIns="91440" bIns="45720" anchor="t">
              <a:spAutoFit/>
            </a:bodyPr>
            <a:lstStyle/>
            <a:p>
              <a:r>
                <a:rPr lang="en-GB" sz="2000" dirty="0">
                  <a:solidFill>
                    <a:srgbClr val="22295B"/>
                  </a:solidFill>
                  <a:latin typeface="Open Sans SemiBold"/>
                  <a:ea typeface="Open Sans"/>
                  <a:cs typeface="Open Sans"/>
                </a:rPr>
                <a:t>Relying on a cloud-native </a:t>
              </a:r>
              <a:r>
                <a:rPr lang="en-GB" sz="2000" dirty="0" err="1">
                  <a:solidFill>
                    <a:srgbClr val="22295B"/>
                  </a:solidFill>
                  <a:latin typeface="Open Sans SemiBold"/>
                  <a:ea typeface="Open Sans"/>
                  <a:cs typeface="Open Sans"/>
                </a:rPr>
                <a:t>IaC</a:t>
              </a:r>
              <a:r>
                <a:rPr lang="en-GB" sz="2000" dirty="0">
                  <a:solidFill>
                    <a:srgbClr val="22295B"/>
                  </a:solidFill>
                  <a:latin typeface="Open Sans SemiBold"/>
                  <a:ea typeface="Open Sans"/>
                  <a:cs typeface="Open Sans"/>
                </a:rPr>
                <a:t> tool allows for both Kubernetes oriented infrastructure deployment and effective disaster recovery</a:t>
              </a:r>
            </a:p>
          </p:txBody>
        </p:sp>
        <p:sp>
          <p:nvSpPr>
            <p:cNvPr id="9" name="TextBox 8">
              <a:extLst>
                <a:ext uri="{FF2B5EF4-FFF2-40B4-BE49-F238E27FC236}">
                  <a16:creationId xmlns:a16="http://schemas.microsoft.com/office/drawing/2014/main" id="{E72C46A3-C56F-27E3-BD56-D0DD8DF89973}"/>
                </a:ext>
              </a:extLst>
            </p:cNvPr>
            <p:cNvSpPr txBox="1"/>
            <p:nvPr/>
          </p:nvSpPr>
          <p:spPr>
            <a:xfrm>
              <a:off x="2625584" y="4061632"/>
              <a:ext cx="8600948" cy="1015663"/>
            </a:xfrm>
            <a:prstGeom prst="rect">
              <a:avLst/>
            </a:prstGeom>
            <a:noFill/>
          </p:spPr>
          <p:txBody>
            <a:bodyPr wrap="square" lIns="91440" tIns="45720" rIns="91440" bIns="45720" anchor="t">
              <a:spAutoFit/>
            </a:bodyPr>
            <a:lstStyle/>
            <a:p>
              <a:r>
                <a:rPr lang="en-GB" sz="2000" dirty="0">
                  <a:solidFill>
                    <a:srgbClr val="22295B"/>
                  </a:solidFill>
                  <a:latin typeface="Open Sans SemiBold"/>
                  <a:ea typeface="Open Sans"/>
                  <a:cs typeface="Arial"/>
                </a:rPr>
                <a:t>Integrating ClusterAPI with CERN </a:t>
              </a:r>
              <a:r>
                <a:rPr lang="en-GB" sz="2000" dirty="0" err="1">
                  <a:solidFill>
                    <a:srgbClr val="22295B"/>
                  </a:solidFill>
                  <a:latin typeface="Open Sans SemiBold"/>
                  <a:ea typeface="Open Sans"/>
                  <a:cs typeface="Arial"/>
                </a:rPr>
                <a:t>Openstack</a:t>
              </a:r>
              <a:r>
                <a:rPr lang="en-GB" sz="2000" dirty="0">
                  <a:solidFill>
                    <a:srgbClr val="22295B"/>
                  </a:solidFill>
                  <a:latin typeface="Open Sans SemiBold"/>
                  <a:ea typeface="Open Sans"/>
                  <a:cs typeface="Arial"/>
                </a:rPr>
                <a:t> could be possible but requires collaborative efforts between multiple teams</a:t>
              </a:r>
              <a:endParaRPr lang="en-US" sz="2000" dirty="0">
                <a:solidFill>
                  <a:srgbClr val="22295B"/>
                </a:solidFill>
                <a:latin typeface="Open Sans SemiBold"/>
                <a:ea typeface="Open Sans"/>
                <a:cs typeface="Arial"/>
              </a:endParaRPr>
            </a:p>
            <a:p>
              <a:endParaRPr lang="en-GB" sz="2000" dirty="0">
                <a:solidFill>
                  <a:srgbClr val="22295B"/>
                </a:solidFill>
                <a:latin typeface="Open Sans SemiBold"/>
                <a:ea typeface="Open Sans"/>
                <a:cs typeface="Open Sans"/>
              </a:endParaRPr>
            </a:p>
          </p:txBody>
        </p:sp>
        <p:sp>
          <p:nvSpPr>
            <p:cNvPr id="10" name="TextBox 9">
              <a:extLst>
                <a:ext uri="{FF2B5EF4-FFF2-40B4-BE49-F238E27FC236}">
                  <a16:creationId xmlns:a16="http://schemas.microsoft.com/office/drawing/2014/main" id="{5EC9B069-9CD0-D976-5F3F-31D9069672B3}"/>
                </a:ext>
              </a:extLst>
            </p:cNvPr>
            <p:cNvSpPr txBox="1"/>
            <p:nvPr/>
          </p:nvSpPr>
          <p:spPr>
            <a:xfrm>
              <a:off x="2625584" y="2960044"/>
              <a:ext cx="7880361" cy="707886"/>
            </a:xfrm>
            <a:prstGeom prst="rect">
              <a:avLst/>
            </a:prstGeom>
            <a:noFill/>
          </p:spPr>
          <p:txBody>
            <a:bodyPr wrap="square" lIns="91440" tIns="45720" rIns="91440" bIns="45720" anchor="t">
              <a:spAutoFit/>
            </a:bodyPr>
            <a:lstStyle/>
            <a:p>
              <a:r>
                <a:rPr lang="en-GB" sz="2000" dirty="0">
                  <a:solidFill>
                    <a:srgbClr val="22295B"/>
                  </a:solidFill>
                  <a:latin typeface="Open Sans SemiBold"/>
                  <a:ea typeface="+mn-lt"/>
                  <a:cs typeface="+mn-lt"/>
                </a:rPr>
                <a:t>We will pass the feedback to Oracle to highlight the missing provider for Crossplane</a:t>
              </a:r>
              <a:endParaRPr lang="en-GB" dirty="0">
                <a:latin typeface="Open Sans SemiBold"/>
                <a:ea typeface="Open Sans SemiBold"/>
                <a:cs typeface="Open Sans SemiBold"/>
              </a:endParaRPr>
            </a:p>
          </p:txBody>
        </p:sp>
        <p:pic>
          <p:nvPicPr>
            <p:cNvPr id="11" name="Graphic 10" descr="Lightbulb and gear with solid fill">
              <a:extLst>
                <a:ext uri="{FF2B5EF4-FFF2-40B4-BE49-F238E27FC236}">
                  <a16:creationId xmlns:a16="http://schemas.microsoft.com/office/drawing/2014/main" id="{53FD65BA-9929-6F0D-3A71-0BF3A025C64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51220" y="3026427"/>
              <a:ext cx="574814" cy="574814"/>
            </a:xfrm>
            <a:prstGeom prst="rect">
              <a:avLst/>
            </a:prstGeom>
          </p:spPr>
        </p:pic>
        <p:pic>
          <p:nvPicPr>
            <p:cNvPr id="12" name="Graphic 11" descr="Lightbulb and gear with solid fill">
              <a:extLst>
                <a:ext uri="{FF2B5EF4-FFF2-40B4-BE49-F238E27FC236}">
                  <a16:creationId xmlns:a16="http://schemas.microsoft.com/office/drawing/2014/main" id="{0E7B67DB-7414-8695-3836-2D1E065E143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51220" y="4152861"/>
              <a:ext cx="574814" cy="574814"/>
            </a:xfrm>
            <a:prstGeom prst="rect">
              <a:avLst/>
            </a:prstGeom>
          </p:spPr>
        </p:pic>
      </p:grpSp>
      <p:sp>
        <p:nvSpPr>
          <p:cNvPr id="7" name="TextBox 11">
            <a:extLst>
              <a:ext uri="{FF2B5EF4-FFF2-40B4-BE49-F238E27FC236}">
                <a16:creationId xmlns:a16="http://schemas.microsoft.com/office/drawing/2014/main" id="{8A5F8DDC-E17A-92FE-63E5-C14C06C88C7C}"/>
              </a:ext>
            </a:extLst>
          </p:cNvPr>
          <p:cNvSpPr txBox="1"/>
          <p:nvPr/>
        </p:nvSpPr>
        <p:spPr>
          <a:xfrm>
            <a:off x="-44877" y="6051016"/>
            <a:ext cx="2628900" cy="276999"/>
          </a:xfrm>
          <a:prstGeom prst="rect">
            <a:avLst/>
          </a:prstGeom>
          <a:noFill/>
        </p:spPr>
        <p:txBody>
          <a:bodyPr wrap="square" lIns="91440" tIns="45720" rIns="91440" bIns="45720" anchor="t">
            <a:spAutoFit/>
          </a:bodyPr>
          <a:lstStyle/>
          <a:p>
            <a:pPr algn="just"/>
            <a:r>
              <a:rPr lang="en-US" sz="1200" b="1" dirty="0">
                <a:solidFill>
                  <a:srgbClr val="22295B"/>
                </a:solidFill>
                <a:latin typeface="Open Sans"/>
                <a:ea typeface="Open Sans"/>
                <a:cs typeface="Open Sans"/>
              </a:rPr>
              <a:t>* IaC: </a:t>
            </a:r>
            <a:r>
              <a:rPr lang="en-US" sz="1200" dirty="0">
                <a:solidFill>
                  <a:srgbClr val="22295B"/>
                </a:solidFill>
                <a:latin typeface="Open Sans"/>
                <a:ea typeface="Open Sans"/>
                <a:cs typeface="Open Sans"/>
              </a:rPr>
              <a:t>Infrastructure as Code</a:t>
            </a:r>
          </a:p>
        </p:txBody>
      </p:sp>
    </p:spTree>
    <p:extLst>
      <p:ext uri="{BB962C8B-B14F-4D97-AF65-F5344CB8AC3E}">
        <p14:creationId xmlns:p14="http://schemas.microsoft.com/office/powerpoint/2010/main" val="10883717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42C49-8057-EDDF-1B97-86BAD250E010}"/>
              </a:ext>
            </a:extLst>
          </p:cNvPr>
          <p:cNvSpPr>
            <a:spLocks noGrp="1"/>
          </p:cNvSpPr>
          <p:nvPr>
            <p:ph type="ctrTitle"/>
          </p:nvPr>
        </p:nvSpPr>
        <p:spPr/>
        <p:txBody>
          <a:bodyPr/>
          <a:lstStyle/>
          <a:p>
            <a:pPr algn="ctr"/>
            <a:r>
              <a:rPr lang="en-GB" dirty="0"/>
              <a:t>Thank you!</a:t>
            </a:r>
          </a:p>
        </p:txBody>
      </p:sp>
      <p:sp>
        <p:nvSpPr>
          <p:cNvPr id="3" name="Subtitle 2">
            <a:extLst>
              <a:ext uri="{FF2B5EF4-FFF2-40B4-BE49-F238E27FC236}">
                <a16:creationId xmlns:a16="http://schemas.microsoft.com/office/drawing/2014/main" id="{21D53961-241F-0389-6420-0BDCC6A6856F}"/>
              </a:ext>
            </a:extLst>
          </p:cNvPr>
          <p:cNvSpPr>
            <a:spLocks noGrp="1"/>
          </p:cNvSpPr>
          <p:nvPr>
            <p:ph type="subTitle" idx="1"/>
          </p:nvPr>
        </p:nvSpPr>
        <p:spPr>
          <a:xfrm>
            <a:off x="6318581" y="3233854"/>
            <a:ext cx="3687779" cy="1321225"/>
          </a:xfrm>
        </p:spPr>
        <p:txBody>
          <a:bodyPr vert="horz" lIns="91440" tIns="45720" rIns="91440" bIns="45720" rtlCol="0" anchor="t">
            <a:normAutofit/>
          </a:bodyPr>
          <a:lstStyle/>
          <a:p>
            <a:pPr algn="ctr"/>
            <a:r>
              <a:rPr lang="en-GB" dirty="0">
                <a:latin typeface="Open Sans"/>
                <a:ea typeface="Open Sans"/>
                <a:cs typeface="Open Sans"/>
              </a:rPr>
              <a:t>Questions ?</a:t>
            </a:r>
            <a:endParaRPr lang="en-GB" dirty="0"/>
          </a:p>
          <a:p>
            <a:pPr algn="ctr"/>
            <a:r>
              <a:rPr lang="en-GB" sz="1800" u="sng" dirty="0">
                <a:latin typeface="Open Sans Light"/>
                <a:ea typeface="Open Sans"/>
                <a:cs typeface="Open Sans"/>
              </a:rPr>
              <a:t>mouadelhaouari1@gmail.com</a:t>
            </a:r>
          </a:p>
          <a:p>
            <a:pPr algn="ctr"/>
            <a:r>
              <a:rPr lang="en-GB" sz="1800" u="sng" dirty="0">
                <a:latin typeface="Open Sans Light"/>
                <a:ea typeface="Open Sans"/>
                <a:cs typeface="Open Sans"/>
              </a:rPr>
              <a:t>mouad.el.haouari@cern.ch</a:t>
            </a:r>
            <a:endParaRPr lang="en-GB" sz="1800" u="sng" dirty="0">
              <a:latin typeface="Open Sans Light"/>
            </a:endParaRPr>
          </a:p>
        </p:txBody>
      </p:sp>
      <p:pic>
        <p:nvPicPr>
          <p:cNvPr id="4" name="Picture 3" descr="A close-up of a logo&#10;&#10;Description automatically generated">
            <a:extLst>
              <a:ext uri="{FF2B5EF4-FFF2-40B4-BE49-F238E27FC236}">
                <a16:creationId xmlns:a16="http://schemas.microsoft.com/office/drawing/2014/main" id="{B0E96ECB-8682-D7DD-69D9-B8E6EB620DBA}"/>
              </a:ext>
            </a:extLst>
          </p:cNvPr>
          <p:cNvPicPr>
            <a:picLocks noGrp="1" noRot="1" noChangeAspect="1" noMove="1" noResize="1" noEditPoints="1" noAdjustHandles="1" noChangeArrowheads="1" noChangeShapeType="1" noCrop="1"/>
          </p:cNvPicPr>
          <p:nvPr/>
        </p:nvPicPr>
        <p:blipFill>
          <a:blip r:embed="rId2"/>
          <a:stretch>
            <a:fillRect/>
          </a:stretch>
        </p:blipFill>
        <p:spPr>
          <a:xfrm>
            <a:off x="765589" y="5511811"/>
            <a:ext cx="2457672" cy="773963"/>
          </a:xfrm>
          <a:prstGeom prst="rect">
            <a:avLst/>
          </a:prstGeom>
        </p:spPr>
      </p:pic>
    </p:spTree>
    <p:extLst>
      <p:ext uri="{BB962C8B-B14F-4D97-AF65-F5344CB8AC3E}">
        <p14:creationId xmlns:p14="http://schemas.microsoft.com/office/powerpoint/2010/main" val="3668589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3</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IT-PW-ARW</a:t>
            </a:r>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2020947"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Context</a:t>
            </a:r>
            <a:endParaRPr lang="en-US" sz="3200" b="1" dirty="0" err="1">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23" name="Rounded Rectangle 4">
            <a:extLst>
              <a:ext uri="{FF2B5EF4-FFF2-40B4-BE49-F238E27FC236}">
                <a16:creationId xmlns:a16="http://schemas.microsoft.com/office/drawing/2014/main" id="{95C3B470-CD43-693C-780E-59D0BA345C2B}"/>
              </a:ext>
            </a:extLst>
          </p:cNvPr>
          <p:cNvSpPr/>
          <p:nvPr/>
        </p:nvSpPr>
        <p:spPr>
          <a:xfrm>
            <a:off x="3927724" y="1029865"/>
            <a:ext cx="4336552" cy="940514"/>
          </a:xfrm>
          <a:prstGeom prst="roundRect">
            <a:avLst/>
          </a:prstGeom>
          <a:solidFill>
            <a:srgbClr val="22295B"/>
          </a:solidFill>
          <a:ln w="38100">
            <a:solidFill>
              <a:srgbClr val="22295B"/>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chemeClr val="bg1"/>
                </a:solidFill>
                <a:latin typeface="Open Sans"/>
                <a:ea typeface="Open Sans"/>
                <a:cs typeface="Open Sans"/>
              </a:rPr>
              <a:t>IT-PW-ARW</a:t>
            </a:r>
          </a:p>
          <a:p>
            <a:pPr algn="ctr"/>
            <a:r>
              <a:rPr lang="en-GB" b="1" dirty="0">
                <a:solidFill>
                  <a:schemeClr val="bg1"/>
                </a:solidFill>
                <a:latin typeface="Open Sans"/>
                <a:ea typeface="Open Sans"/>
                <a:cs typeface="Open Sans"/>
              </a:rPr>
              <a:t>(</a:t>
            </a:r>
            <a:r>
              <a:rPr lang="en-GB" dirty="0">
                <a:solidFill>
                  <a:schemeClr val="bg1"/>
                </a:solidFill>
                <a:latin typeface="Open Sans"/>
                <a:ea typeface="+mn-lt"/>
                <a:cs typeface="+mn-lt"/>
              </a:rPr>
              <a:t>Applications and Reusable Workflows</a:t>
            </a:r>
            <a:r>
              <a:rPr lang="en-GB" b="1" dirty="0">
                <a:solidFill>
                  <a:schemeClr val="bg1"/>
                </a:solidFill>
                <a:latin typeface="Open Sans"/>
                <a:ea typeface="Open Sans"/>
                <a:cs typeface="Open Sans"/>
              </a:rPr>
              <a:t>)</a:t>
            </a:r>
          </a:p>
        </p:txBody>
      </p:sp>
      <p:grpSp>
        <p:nvGrpSpPr>
          <p:cNvPr id="16" name="Groupe 15">
            <a:extLst>
              <a:ext uri="{FF2B5EF4-FFF2-40B4-BE49-F238E27FC236}">
                <a16:creationId xmlns:a16="http://schemas.microsoft.com/office/drawing/2014/main" id="{9EB075E0-4787-3C15-7673-26FFD70D0BD9}"/>
              </a:ext>
            </a:extLst>
          </p:cNvPr>
          <p:cNvGrpSpPr/>
          <p:nvPr/>
        </p:nvGrpSpPr>
        <p:grpSpPr>
          <a:xfrm>
            <a:off x="3398020" y="2089421"/>
            <a:ext cx="5395960" cy="1729163"/>
            <a:chOff x="3443770" y="2089421"/>
            <a:chExt cx="5395960" cy="1729163"/>
          </a:xfrm>
        </p:grpSpPr>
        <p:sp>
          <p:nvSpPr>
            <p:cNvPr id="26" name="Rounded Rectangle 4">
              <a:extLst>
                <a:ext uri="{FF2B5EF4-FFF2-40B4-BE49-F238E27FC236}">
                  <a16:creationId xmlns:a16="http://schemas.microsoft.com/office/drawing/2014/main" id="{DEDF0BD4-F60E-2A5A-08F8-769B8B5C75DD}"/>
                </a:ext>
              </a:extLst>
            </p:cNvPr>
            <p:cNvSpPr/>
            <p:nvPr/>
          </p:nvSpPr>
          <p:spPr>
            <a:xfrm>
              <a:off x="3447316" y="2259263"/>
              <a:ext cx="5392414" cy="1559321"/>
            </a:xfrm>
            <a:prstGeom prst="roundRect">
              <a:avLst/>
            </a:prstGeom>
            <a:noFill/>
            <a:ln w="34925" cap="rnd">
              <a:solidFill>
                <a:srgbClr val="22295B"/>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8">
              <a:extLst>
                <a:ext uri="{FF2B5EF4-FFF2-40B4-BE49-F238E27FC236}">
                  <a16:creationId xmlns:a16="http://schemas.microsoft.com/office/drawing/2014/main" id="{9BF1E387-FB29-07BA-892B-258940E7B4EA}"/>
                </a:ext>
              </a:extLst>
            </p:cNvPr>
            <p:cNvSpPr txBox="1"/>
            <p:nvPr/>
          </p:nvSpPr>
          <p:spPr>
            <a:xfrm>
              <a:off x="3443770" y="2089421"/>
              <a:ext cx="5304460" cy="1569660"/>
            </a:xfrm>
            <a:prstGeom prst="rect">
              <a:avLst/>
            </a:prstGeom>
            <a:noFill/>
          </p:spPr>
          <p:txBody>
            <a:bodyPr wrap="square" lIns="91440" tIns="45720" rIns="91440" bIns="45720" anchor="t">
              <a:spAutoFit/>
            </a:bodyPr>
            <a:lst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600" dirty="0">
                <a:solidFill>
                  <a:srgbClr val="22295B"/>
                </a:solidFill>
                <a:ea typeface="+mn-lt"/>
                <a:cs typeface="+mn-lt"/>
              </a:endParaRPr>
            </a:p>
            <a:p>
              <a:r>
                <a:rPr lang="en-GB" sz="1600" dirty="0">
                  <a:solidFill>
                    <a:srgbClr val="22295B"/>
                  </a:solidFill>
                  <a:ea typeface="+mn-lt"/>
                  <a:cs typeface="+mn-lt"/>
                </a:rPr>
                <a:t>Providing hosting infrastructure based on </a:t>
              </a:r>
              <a:r>
                <a:rPr lang="en-GB" sz="1600" b="1" dirty="0">
                  <a:solidFill>
                    <a:srgbClr val="22295B"/>
                  </a:solidFill>
                  <a:ea typeface="+mn-lt"/>
                  <a:cs typeface="+mn-lt"/>
                </a:rPr>
                <a:t>Kubernetes</a:t>
              </a:r>
              <a:r>
                <a:rPr lang="en-GB" sz="1600" dirty="0">
                  <a:solidFill>
                    <a:srgbClr val="22295B"/>
                  </a:solidFill>
                  <a:ea typeface="+mn-lt"/>
                  <a:cs typeface="+mn-lt"/>
                </a:rPr>
                <a:t> for: </a:t>
              </a:r>
              <a:endParaRPr lang="en-GB" dirty="0">
                <a:solidFill>
                  <a:srgbClr val="000000"/>
                </a:solidFill>
                <a:ea typeface="+mn-lt"/>
                <a:cs typeface="+mn-lt"/>
              </a:endParaRPr>
            </a:p>
            <a:p>
              <a:pPr marL="285750" indent="-285750">
                <a:buFont typeface="Arial"/>
                <a:buChar char="•"/>
              </a:pPr>
              <a:r>
                <a:rPr lang="en-GB" sz="1600" b="1" dirty="0">
                  <a:solidFill>
                    <a:srgbClr val="22295B"/>
                  </a:solidFill>
                  <a:ea typeface="+mn-lt"/>
                  <a:cs typeface="+mn-lt"/>
                </a:rPr>
                <a:t>SSO</a:t>
              </a:r>
              <a:r>
                <a:rPr lang="en-GB" sz="1600" dirty="0">
                  <a:solidFill>
                    <a:srgbClr val="22295B"/>
                  </a:solidFill>
                  <a:ea typeface="+mn-lt"/>
                  <a:cs typeface="+mn-lt"/>
                </a:rPr>
                <a:t> (Single Sign On)</a:t>
              </a:r>
              <a:endParaRPr lang="en-GB" dirty="0"/>
            </a:p>
            <a:p>
              <a:pPr marL="285750" indent="-285750">
                <a:buFont typeface="Arial"/>
                <a:buChar char="•"/>
              </a:pPr>
              <a:r>
                <a:rPr lang="en-GB" sz="1600" b="1" dirty="0">
                  <a:solidFill>
                    <a:srgbClr val="22295B"/>
                  </a:solidFill>
                  <a:ea typeface="+mn-lt"/>
                  <a:cs typeface="+mn-lt"/>
                </a:rPr>
                <a:t>CERN critical java applications</a:t>
              </a:r>
              <a:r>
                <a:rPr lang="en-GB" sz="1600" dirty="0">
                  <a:solidFill>
                    <a:srgbClr val="22295B"/>
                  </a:solidFill>
                  <a:ea typeface="+mn-lt"/>
                  <a:cs typeface="+mn-lt"/>
                </a:rPr>
                <a:t> for Finance and Administrative Processes (FAP) and engineering (EN) departments such as </a:t>
              </a:r>
              <a:r>
                <a:rPr lang="en-GB" sz="1600" b="1" dirty="0">
                  <a:solidFill>
                    <a:srgbClr val="22295B"/>
                  </a:solidFill>
                  <a:ea typeface="+mn-lt"/>
                  <a:cs typeface="+mn-lt"/>
                </a:rPr>
                <a:t>EDH</a:t>
              </a:r>
              <a:r>
                <a:rPr lang="en-GB" sz="1600" dirty="0">
                  <a:solidFill>
                    <a:srgbClr val="22295B"/>
                  </a:solidFill>
                  <a:ea typeface="+mn-lt"/>
                  <a:cs typeface="+mn-lt"/>
                </a:rPr>
                <a:t> and </a:t>
              </a:r>
              <a:r>
                <a:rPr lang="en-GB" sz="1600" b="1" dirty="0">
                  <a:solidFill>
                    <a:srgbClr val="22295B"/>
                  </a:solidFill>
                  <a:ea typeface="+mn-lt"/>
                  <a:cs typeface="+mn-lt"/>
                </a:rPr>
                <a:t>EDMS</a:t>
              </a:r>
              <a:r>
                <a:rPr lang="en-GB" sz="1600" dirty="0">
                  <a:solidFill>
                    <a:srgbClr val="22295B"/>
                  </a:solidFill>
                  <a:ea typeface="+mn-lt"/>
                  <a:cs typeface="+mn-lt"/>
                </a:rPr>
                <a:t>.</a:t>
              </a:r>
            </a:p>
          </p:txBody>
        </p:sp>
      </p:grpSp>
      <p:cxnSp>
        <p:nvCxnSpPr>
          <p:cNvPr id="37" name="Straight Connector 36">
            <a:extLst>
              <a:ext uri="{FF2B5EF4-FFF2-40B4-BE49-F238E27FC236}">
                <a16:creationId xmlns:a16="http://schemas.microsoft.com/office/drawing/2014/main" id="{2C86A417-42CD-FA97-DF89-00D212A69F21}"/>
              </a:ext>
            </a:extLst>
          </p:cNvPr>
          <p:cNvCxnSpPr>
            <a:cxnSpLocks/>
          </p:cNvCxnSpPr>
          <p:nvPr/>
        </p:nvCxnSpPr>
        <p:spPr>
          <a:xfrm>
            <a:off x="6096000" y="1970379"/>
            <a:ext cx="0" cy="290221"/>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pic>
        <p:nvPicPr>
          <p:cNvPr id="5" name="Picture 4" descr="A group of logos of different brands&#10;&#10;Description automatically generated">
            <a:extLst>
              <a:ext uri="{FF2B5EF4-FFF2-40B4-BE49-F238E27FC236}">
                <a16:creationId xmlns:a16="http://schemas.microsoft.com/office/drawing/2014/main" id="{0961C813-A659-47F1-CBC3-8D5FF49AFC03}"/>
              </a:ext>
            </a:extLst>
          </p:cNvPr>
          <p:cNvPicPr>
            <a:picLocks noChangeAspect="1"/>
          </p:cNvPicPr>
          <p:nvPr/>
        </p:nvPicPr>
        <p:blipFill>
          <a:blip r:embed="rId2"/>
          <a:stretch>
            <a:fillRect/>
          </a:stretch>
        </p:blipFill>
        <p:spPr>
          <a:xfrm>
            <a:off x="3888988" y="4071892"/>
            <a:ext cx="4414025" cy="21244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cxnSp>
        <p:nvCxnSpPr>
          <p:cNvPr id="9" name="Straight Connector 36">
            <a:extLst>
              <a:ext uri="{FF2B5EF4-FFF2-40B4-BE49-F238E27FC236}">
                <a16:creationId xmlns:a16="http://schemas.microsoft.com/office/drawing/2014/main" id="{CD21364C-32D7-3F0C-E1E3-683AAA1BC3B4}"/>
              </a:ext>
            </a:extLst>
          </p:cNvPr>
          <p:cNvCxnSpPr>
            <a:cxnSpLocks/>
          </p:cNvCxnSpPr>
          <p:nvPr/>
        </p:nvCxnSpPr>
        <p:spPr>
          <a:xfrm>
            <a:off x="6096000" y="3842385"/>
            <a:ext cx="0" cy="229507"/>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76176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4</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IT-PW-ARW</a:t>
            </a:r>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4068120"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Problem Statement</a:t>
            </a:r>
            <a:endPar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35" name="Rounded Rectangle 4">
            <a:extLst>
              <a:ext uri="{FF2B5EF4-FFF2-40B4-BE49-F238E27FC236}">
                <a16:creationId xmlns:a16="http://schemas.microsoft.com/office/drawing/2014/main" id="{F4C40021-471E-4C04-5E25-23F3E5BAD2FC}"/>
              </a:ext>
            </a:extLst>
          </p:cNvPr>
          <p:cNvSpPr/>
          <p:nvPr/>
        </p:nvSpPr>
        <p:spPr>
          <a:xfrm>
            <a:off x="1195714" y="1301392"/>
            <a:ext cx="2428536" cy="559515"/>
          </a:xfrm>
          <a:prstGeom prst="roundRect">
            <a:avLst/>
          </a:prstGeom>
          <a:noFill/>
          <a:ln w="38100">
            <a:solidFill>
              <a:srgbClr val="22295B"/>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22295B"/>
                </a:solidFill>
                <a:latin typeface="Open Sans"/>
                <a:ea typeface="Open Sans"/>
                <a:cs typeface="Open Sans"/>
              </a:rPr>
              <a:t>Current approach</a:t>
            </a:r>
            <a:endParaRPr lang="en-GB"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9" name="Straight Connector 38">
            <a:extLst>
              <a:ext uri="{FF2B5EF4-FFF2-40B4-BE49-F238E27FC236}">
                <a16:creationId xmlns:a16="http://schemas.microsoft.com/office/drawing/2014/main" id="{EC0CC5AE-D8FA-9285-A65E-06A47D0D2179}"/>
              </a:ext>
            </a:extLst>
          </p:cNvPr>
          <p:cNvCxnSpPr>
            <a:cxnSpLocks/>
          </p:cNvCxnSpPr>
          <p:nvPr/>
        </p:nvCxnSpPr>
        <p:spPr>
          <a:xfrm>
            <a:off x="707175" y="966209"/>
            <a:ext cx="8991" cy="617861"/>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0B476CB-4B85-82C9-C99C-1829DF5DC86B}"/>
              </a:ext>
            </a:extLst>
          </p:cNvPr>
          <p:cNvCxnSpPr>
            <a:cxnSpLocks/>
          </p:cNvCxnSpPr>
          <p:nvPr/>
        </p:nvCxnSpPr>
        <p:spPr>
          <a:xfrm flipH="1">
            <a:off x="731494" y="1584070"/>
            <a:ext cx="448876" cy="0"/>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grpSp>
        <p:nvGrpSpPr>
          <p:cNvPr id="12" name="Groupe 11">
            <a:extLst>
              <a:ext uri="{FF2B5EF4-FFF2-40B4-BE49-F238E27FC236}">
                <a16:creationId xmlns:a16="http://schemas.microsoft.com/office/drawing/2014/main" id="{8437E465-7ACD-DFC3-7DA4-AB3FD9D0F2A2}"/>
              </a:ext>
            </a:extLst>
          </p:cNvPr>
          <p:cNvGrpSpPr/>
          <p:nvPr/>
        </p:nvGrpSpPr>
        <p:grpSpPr>
          <a:xfrm>
            <a:off x="2855422" y="2537391"/>
            <a:ext cx="6481157" cy="1783218"/>
            <a:chOff x="2400893" y="2537391"/>
            <a:chExt cx="6481157" cy="1783218"/>
          </a:xfrm>
        </p:grpSpPr>
        <p:pic>
          <p:nvPicPr>
            <p:cNvPr id="8" name="Image 7">
              <a:extLst>
                <a:ext uri="{FF2B5EF4-FFF2-40B4-BE49-F238E27FC236}">
                  <a16:creationId xmlns:a16="http://schemas.microsoft.com/office/drawing/2014/main" id="{287139CB-523F-258C-73D1-261DC130D133}"/>
                </a:ext>
              </a:extLst>
            </p:cNvPr>
            <p:cNvPicPr>
              <a:picLocks noChangeAspect="1"/>
            </p:cNvPicPr>
            <p:nvPr/>
          </p:nvPicPr>
          <p:blipFill>
            <a:blip r:embed="rId3"/>
            <a:stretch>
              <a:fillRect/>
            </a:stretch>
          </p:blipFill>
          <p:spPr>
            <a:xfrm>
              <a:off x="7286540" y="2537391"/>
              <a:ext cx="1595510" cy="1783218"/>
            </a:xfrm>
            <a:prstGeom prst="rect">
              <a:avLst/>
            </a:prstGeom>
          </p:spPr>
        </p:pic>
        <p:pic>
          <p:nvPicPr>
            <p:cNvPr id="10" name="Image 9">
              <a:extLst>
                <a:ext uri="{FF2B5EF4-FFF2-40B4-BE49-F238E27FC236}">
                  <a16:creationId xmlns:a16="http://schemas.microsoft.com/office/drawing/2014/main" id="{102F8FC0-A062-01AB-57EE-E1BFDE7D01E7}"/>
                </a:ext>
              </a:extLst>
            </p:cNvPr>
            <p:cNvPicPr>
              <a:picLocks noChangeAspect="1"/>
            </p:cNvPicPr>
            <p:nvPr/>
          </p:nvPicPr>
          <p:blipFill>
            <a:blip r:embed="rId4"/>
            <a:stretch>
              <a:fillRect/>
            </a:stretch>
          </p:blipFill>
          <p:spPr>
            <a:xfrm>
              <a:off x="2400893" y="2998298"/>
              <a:ext cx="3594404" cy="861404"/>
            </a:xfrm>
            <a:prstGeom prst="rect">
              <a:avLst/>
            </a:prstGeom>
          </p:spPr>
        </p:pic>
        <p:sp>
          <p:nvSpPr>
            <p:cNvPr id="11" name="TextBox 4">
              <a:extLst>
                <a:ext uri="{FF2B5EF4-FFF2-40B4-BE49-F238E27FC236}">
                  <a16:creationId xmlns:a16="http://schemas.microsoft.com/office/drawing/2014/main" id="{49935CD7-03CF-3FA4-4855-4D81A5FC36A4}"/>
                </a:ext>
              </a:extLst>
            </p:cNvPr>
            <p:cNvSpPr txBox="1"/>
            <p:nvPr/>
          </p:nvSpPr>
          <p:spPr>
            <a:xfrm>
              <a:off x="6321824" y="3136613"/>
              <a:ext cx="319094" cy="584775"/>
            </a:xfrm>
            <a:prstGeom prst="rect">
              <a:avLst/>
            </a:prstGeom>
            <a:noFill/>
          </p:spPr>
          <p:txBody>
            <a:bodyPr wrap="square" lIns="91440" tIns="45720" rIns="91440" bIns="45720" anchor="t">
              <a:spAutoFit/>
            </a:bodyPr>
            <a:lstStyle/>
            <a:p>
              <a:r>
                <a:rPr lang="en-GB" sz="3200" b="1" dirty="0">
                  <a:solidFill>
                    <a:srgbClr val="22295B"/>
                  </a:solidFill>
                  <a:latin typeface="Open Sans Ultra-Bold"/>
                  <a:ea typeface="Open Sans"/>
                  <a:cs typeface="Open Sans"/>
                </a:rPr>
                <a:t>+</a:t>
              </a:r>
            </a:p>
          </p:txBody>
        </p:sp>
      </p:grpSp>
    </p:spTree>
    <p:extLst>
      <p:ext uri="{BB962C8B-B14F-4D97-AF65-F5344CB8AC3E}">
        <p14:creationId xmlns:p14="http://schemas.microsoft.com/office/powerpoint/2010/main" val="2368309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5</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IT-PW-ARW</a:t>
            </a:r>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4068120"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Problem Statement</a:t>
            </a:r>
            <a:endPar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35" name="Rounded Rectangle 4">
            <a:extLst>
              <a:ext uri="{FF2B5EF4-FFF2-40B4-BE49-F238E27FC236}">
                <a16:creationId xmlns:a16="http://schemas.microsoft.com/office/drawing/2014/main" id="{F4C40021-471E-4C04-5E25-23F3E5BAD2FC}"/>
              </a:ext>
            </a:extLst>
          </p:cNvPr>
          <p:cNvSpPr/>
          <p:nvPr/>
        </p:nvSpPr>
        <p:spPr>
          <a:xfrm>
            <a:off x="1195714" y="1301392"/>
            <a:ext cx="2428536" cy="559515"/>
          </a:xfrm>
          <a:prstGeom prst="roundRect">
            <a:avLst/>
          </a:prstGeom>
          <a:noFill/>
          <a:ln w="38100">
            <a:solidFill>
              <a:srgbClr val="22295B"/>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22295B"/>
                </a:solidFill>
                <a:latin typeface="Open Sans"/>
                <a:ea typeface="Open Sans"/>
                <a:cs typeface="Open Sans"/>
              </a:rPr>
              <a:t>Current approach</a:t>
            </a:r>
            <a:endParaRPr lang="en-GB"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9" name="Straight Connector 38">
            <a:extLst>
              <a:ext uri="{FF2B5EF4-FFF2-40B4-BE49-F238E27FC236}">
                <a16:creationId xmlns:a16="http://schemas.microsoft.com/office/drawing/2014/main" id="{EC0CC5AE-D8FA-9285-A65E-06A47D0D2179}"/>
              </a:ext>
            </a:extLst>
          </p:cNvPr>
          <p:cNvCxnSpPr>
            <a:cxnSpLocks/>
          </p:cNvCxnSpPr>
          <p:nvPr/>
        </p:nvCxnSpPr>
        <p:spPr>
          <a:xfrm>
            <a:off x="707175" y="966209"/>
            <a:ext cx="0" cy="617861"/>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0B476CB-4B85-82C9-C99C-1829DF5DC86B}"/>
              </a:ext>
            </a:extLst>
          </p:cNvPr>
          <p:cNvCxnSpPr>
            <a:cxnSpLocks/>
          </p:cNvCxnSpPr>
          <p:nvPr/>
        </p:nvCxnSpPr>
        <p:spPr>
          <a:xfrm flipH="1">
            <a:off x="731494" y="1584070"/>
            <a:ext cx="448876" cy="0"/>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pic>
        <p:nvPicPr>
          <p:cNvPr id="8" name="Image 7">
            <a:extLst>
              <a:ext uri="{FF2B5EF4-FFF2-40B4-BE49-F238E27FC236}">
                <a16:creationId xmlns:a16="http://schemas.microsoft.com/office/drawing/2014/main" id="{FE214FFA-68B8-E909-3342-B93D7F6F82AF}"/>
              </a:ext>
            </a:extLst>
          </p:cNvPr>
          <p:cNvPicPr>
            <a:picLocks noChangeAspect="1"/>
          </p:cNvPicPr>
          <p:nvPr/>
        </p:nvPicPr>
        <p:blipFill>
          <a:blip r:embed="rId3"/>
          <a:srcRect/>
          <a:stretch/>
        </p:blipFill>
        <p:spPr>
          <a:xfrm>
            <a:off x="1875868" y="2233132"/>
            <a:ext cx="8509176" cy="2183077"/>
          </a:xfrm>
          <a:prstGeom prst="rect">
            <a:avLst/>
          </a:prstGeom>
        </p:spPr>
      </p:pic>
    </p:spTree>
    <p:extLst>
      <p:ext uri="{BB962C8B-B14F-4D97-AF65-F5344CB8AC3E}">
        <p14:creationId xmlns:p14="http://schemas.microsoft.com/office/powerpoint/2010/main" val="3625885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6</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IT-PW-ARW</a:t>
            </a:r>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4068120"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Problem Statement</a:t>
            </a:r>
            <a:endPar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35" name="Rounded Rectangle 4">
            <a:extLst>
              <a:ext uri="{FF2B5EF4-FFF2-40B4-BE49-F238E27FC236}">
                <a16:creationId xmlns:a16="http://schemas.microsoft.com/office/drawing/2014/main" id="{F4C40021-471E-4C04-5E25-23F3E5BAD2FC}"/>
              </a:ext>
            </a:extLst>
          </p:cNvPr>
          <p:cNvSpPr/>
          <p:nvPr/>
        </p:nvSpPr>
        <p:spPr>
          <a:xfrm>
            <a:off x="1195714" y="1301392"/>
            <a:ext cx="2428536" cy="559515"/>
          </a:xfrm>
          <a:prstGeom prst="roundRect">
            <a:avLst/>
          </a:prstGeom>
          <a:noFill/>
          <a:ln w="38100">
            <a:solidFill>
              <a:srgbClr val="22295B"/>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22295B"/>
                </a:solidFill>
                <a:latin typeface="Open Sans"/>
                <a:ea typeface="Open Sans"/>
                <a:cs typeface="Open Sans"/>
              </a:rPr>
              <a:t>Current approach</a:t>
            </a:r>
            <a:endParaRPr lang="en-GB"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9" name="Straight Connector 38">
            <a:extLst>
              <a:ext uri="{FF2B5EF4-FFF2-40B4-BE49-F238E27FC236}">
                <a16:creationId xmlns:a16="http://schemas.microsoft.com/office/drawing/2014/main" id="{EC0CC5AE-D8FA-9285-A65E-06A47D0D2179}"/>
              </a:ext>
            </a:extLst>
          </p:cNvPr>
          <p:cNvCxnSpPr>
            <a:cxnSpLocks/>
          </p:cNvCxnSpPr>
          <p:nvPr/>
        </p:nvCxnSpPr>
        <p:spPr>
          <a:xfrm>
            <a:off x="707175" y="966209"/>
            <a:ext cx="0" cy="617861"/>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0B476CB-4B85-82C9-C99C-1829DF5DC86B}"/>
              </a:ext>
            </a:extLst>
          </p:cNvPr>
          <p:cNvCxnSpPr>
            <a:cxnSpLocks/>
          </p:cNvCxnSpPr>
          <p:nvPr/>
        </p:nvCxnSpPr>
        <p:spPr>
          <a:xfrm flipH="1">
            <a:off x="731494" y="1584070"/>
            <a:ext cx="448876" cy="0"/>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pic>
        <p:nvPicPr>
          <p:cNvPr id="8" name="Image 7">
            <a:extLst>
              <a:ext uri="{FF2B5EF4-FFF2-40B4-BE49-F238E27FC236}">
                <a16:creationId xmlns:a16="http://schemas.microsoft.com/office/drawing/2014/main" id="{FE214FFA-68B8-E909-3342-B93D7F6F82AF}"/>
              </a:ext>
            </a:extLst>
          </p:cNvPr>
          <p:cNvPicPr>
            <a:picLocks noChangeAspect="1"/>
          </p:cNvPicPr>
          <p:nvPr/>
        </p:nvPicPr>
        <p:blipFill>
          <a:blip r:embed="rId3"/>
          <a:srcRect/>
          <a:stretch/>
        </p:blipFill>
        <p:spPr>
          <a:xfrm>
            <a:off x="1875868" y="2233132"/>
            <a:ext cx="8509176" cy="2183077"/>
          </a:xfrm>
          <a:prstGeom prst="rect">
            <a:avLst/>
          </a:prstGeom>
        </p:spPr>
      </p:pic>
    </p:spTree>
    <p:extLst>
      <p:ext uri="{BB962C8B-B14F-4D97-AF65-F5344CB8AC3E}">
        <p14:creationId xmlns:p14="http://schemas.microsoft.com/office/powerpoint/2010/main" val="1412335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7</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IT-PW-ARW</a:t>
            </a:r>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4068120"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Problem Statement</a:t>
            </a:r>
            <a:endPar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35" name="Rounded Rectangle 4">
            <a:extLst>
              <a:ext uri="{FF2B5EF4-FFF2-40B4-BE49-F238E27FC236}">
                <a16:creationId xmlns:a16="http://schemas.microsoft.com/office/drawing/2014/main" id="{F4C40021-471E-4C04-5E25-23F3E5BAD2FC}"/>
              </a:ext>
            </a:extLst>
          </p:cNvPr>
          <p:cNvSpPr/>
          <p:nvPr/>
        </p:nvSpPr>
        <p:spPr>
          <a:xfrm>
            <a:off x="1195714" y="1301392"/>
            <a:ext cx="2428536" cy="559515"/>
          </a:xfrm>
          <a:prstGeom prst="roundRect">
            <a:avLst/>
          </a:prstGeom>
          <a:noFill/>
          <a:ln w="38100">
            <a:solidFill>
              <a:srgbClr val="22295B"/>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22295B"/>
                </a:solidFill>
                <a:latin typeface="Open Sans"/>
                <a:ea typeface="Open Sans"/>
                <a:cs typeface="Open Sans"/>
              </a:rPr>
              <a:t>Current approach</a:t>
            </a:r>
            <a:endParaRPr lang="en-GB"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9" name="Straight Connector 38">
            <a:extLst>
              <a:ext uri="{FF2B5EF4-FFF2-40B4-BE49-F238E27FC236}">
                <a16:creationId xmlns:a16="http://schemas.microsoft.com/office/drawing/2014/main" id="{EC0CC5AE-D8FA-9285-A65E-06A47D0D2179}"/>
              </a:ext>
            </a:extLst>
          </p:cNvPr>
          <p:cNvCxnSpPr>
            <a:cxnSpLocks/>
          </p:cNvCxnSpPr>
          <p:nvPr/>
        </p:nvCxnSpPr>
        <p:spPr>
          <a:xfrm>
            <a:off x="707175" y="966209"/>
            <a:ext cx="0" cy="617861"/>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0B476CB-4B85-82C9-C99C-1829DF5DC86B}"/>
              </a:ext>
            </a:extLst>
          </p:cNvPr>
          <p:cNvCxnSpPr>
            <a:cxnSpLocks/>
          </p:cNvCxnSpPr>
          <p:nvPr/>
        </p:nvCxnSpPr>
        <p:spPr>
          <a:xfrm flipH="1">
            <a:off x="731494" y="1584070"/>
            <a:ext cx="448876" cy="0"/>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pic>
        <p:nvPicPr>
          <p:cNvPr id="8" name="Image 7">
            <a:extLst>
              <a:ext uri="{FF2B5EF4-FFF2-40B4-BE49-F238E27FC236}">
                <a16:creationId xmlns:a16="http://schemas.microsoft.com/office/drawing/2014/main" id="{FE214FFA-68B8-E909-3342-B93D7F6F82AF}"/>
              </a:ext>
            </a:extLst>
          </p:cNvPr>
          <p:cNvPicPr>
            <a:picLocks noChangeAspect="1"/>
          </p:cNvPicPr>
          <p:nvPr/>
        </p:nvPicPr>
        <p:blipFill>
          <a:blip r:embed="rId3"/>
          <a:stretch>
            <a:fillRect/>
          </a:stretch>
        </p:blipFill>
        <p:spPr>
          <a:xfrm>
            <a:off x="1875868" y="2233132"/>
            <a:ext cx="8509176" cy="2183078"/>
          </a:xfrm>
          <a:prstGeom prst="rect">
            <a:avLst/>
          </a:prstGeom>
        </p:spPr>
      </p:pic>
    </p:spTree>
    <p:extLst>
      <p:ext uri="{BB962C8B-B14F-4D97-AF65-F5344CB8AC3E}">
        <p14:creationId xmlns:p14="http://schemas.microsoft.com/office/powerpoint/2010/main" val="7040979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8</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IT-PW-ARW</a:t>
            </a:r>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4068120"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Problem Statement</a:t>
            </a:r>
            <a:endPar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35" name="Rounded Rectangle 4">
            <a:extLst>
              <a:ext uri="{FF2B5EF4-FFF2-40B4-BE49-F238E27FC236}">
                <a16:creationId xmlns:a16="http://schemas.microsoft.com/office/drawing/2014/main" id="{F4C40021-471E-4C04-5E25-23F3E5BAD2FC}"/>
              </a:ext>
            </a:extLst>
          </p:cNvPr>
          <p:cNvSpPr/>
          <p:nvPr/>
        </p:nvSpPr>
        <p:spPr>
          <a:xfrm>
            <a:off x="1195714" y="1301392"/>
            <a:ext cx="2428536" cy="559515"/>
          </a:xfrm>
          <a:prstGeom prst="roundRect">
            <a:avLst/>
          </a:prstGeom>
          <a:noFill/>
          <a:ln w="38100">
            <a:solidFill>
              <a:srgbClr val="22295B"/>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22295B"/>
                </a:solidFill>
                <a:latin typeface="Open Sans"/>
                <a:ea typeface="Open Sans"/>
                <a:cs typeface="Open Sans"/>
              </a:rPr>
              <a:t>Current approach</a:t>
            </a:r>
            <a:endParaRPr lang="en-GB"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9" name="Straight Connector 38">
            <a:extLst>
              <a:ext uri="{FF2B5EF4-FFF2-40B4-BE49-F238E27FC236}">
                <a16:creationId xmlns:a16="http://schemas.microsoft.com/office/drawing/2014/main" id="{EC0CC5AE-D8FA-9285-A65E-06A47D0D2179}"/>
              </a:ext>
            </a:extLst>
          </p:cNvPr>
          <p:cNvCxnSpPr>
            <a:cxnSpLocks/>
          </p:cNvCxnSpPr>
          <p:nvPr/>
        </p:nvCxnSpPr>
        <p:spPr>
          <a:xfrm flipH="1">
            <a:off x="690963" y="966209"/>
            <a:ext cx="16212" cy="3907118"/>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0B476CB-4B85-82C9-C99C-1829DF5DC86B}"/>
              </a:ext>
            </a:extLst>
          </p:cNvPr>
          <p:cNvCxnSpPr>
            <a:cxnSpLocks/>
          </p:cNvCxnSpPr>
          <p:nvPr/>
        </p:nvCxnSpPr>
        <p:spPr>
          <a:xfrm flipH="1">
            <a:off x="731494" y="1584070"/>
            <a:ext cx="448876" cy="0"/>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1C8D933-1684-DBC2-6759-12BF077EF07A}"/>
              </a:ext>
            </a:extLst>
          </p:cNvPr>
          <p:cNvCxnSpPr>
            <a:cxnSpLocks/>
          </p:cNvCxnSpPr>
          <p:nvPr/>
        </p:nvCxnSpPr>
        <p:spPr>
          <a:xfrm flipH="1">
            <a:off x="706403" y="4872804"/>
            <a:ext cx="481301" cy="0"/>
          </a:xfrm>
          <a:prstGeom prst="line">
            <a:avLst/>
          </a:prstGeom>
          <a:ln w="38100" cap="rnd">
            <a:solidFill>
              <a:srgbClr val="22295B"/>
            </a:solidFill>
          </a:ln>
        </p:spPr>
        <p:style>
          <a:lnRef idx="1">
            <a:schemeClr val="accent1"/>
          </a:lnRef>
          <a:fillRef idx="0">
            <a:schemeClr val="accent1"/>
          </a:fillRef>
          <a:effectRef idx="0">
            <a:schemeClr val="accent1"/>
          </a:effectRef>
          <a:fontRef idx="minor">
            <a:schemeClr val="tx1"/>
          </a:fontRef>
        </p:style>
      </p:cxnSp>
      <p:grpSp>
        <p:nvGrpSpPr>
          <p:cNvPr id="61" name="Group 60">
            <a:extLst>
              <a:ext uri="{FF2B5EF4-FFF2-40B4-BE49-F238E27FC236}">
                <a16:creationId xmlns:a16="http://schemas.microsoft.com/office/drawing/2014/main" id="{B132581E-36E4-2829-0B70-DCF4FF2889A7}"/>
              </a:ext>
            </a:extLst>
          </p:cNvPr>
          <p:cNvGrpSpPr/>
          <p:nvPr/>
        </p:nvGrpSpPr>
        <p:grpSpPr>
          <a:xfrm>
            <a:off x="1437002" y="4834162"/>
            <a:ext cx="10470080" cy="970878"/>
            <a:chOff x="488469" y="2907048"/>
            <a:chExt cx="10470080" cy="970878"/>
          </a:xfrm>
        </p:grpSpPr>
        <p:sp>
          <p:nvSpPr>
            <p:cNvPr id="64" name="TextBox 63">
              <a:extLst>
                <a:ext uri="{FF2B5EF4-FFF2-40B4-BE49-F238E27FC236}">
                  <a16:creationId xmlns:a16="http://schemas.microsoft.com/office/drawing/2014/main" id="{94953570-66BA-44CC-2A7E-4F58442ABF0A}"/>
                </a:ext>
              </a:extLst>
            </p:cNvPr>
            <p:cNvSpPr txBox="1"/>
            <p:nvPr/>
          </p:nvSpPr>
          <p:spPr>
            <a:xfrm>
              <a:off x="997530" y="3330787"/>
              <a:ext cx="9961019" cy="307777"/>
            </a:xfrm>
            <a:prstGeom prst="rect">
              <a:avLst/>
            </a:prstGeom>
            <a:noFill/>
          </p:spPr>
          <p:txBody>
            <a:bodyPr wrap="square" lIns="91440" tIns="45720" rIns="91440" bIns="45720" anchor="t">
              <a:spAutoFit/>
            </a:bodyPr>
            <a:lstStyle/>
            <a:p>
              <a:pPr algn="just"/>
              <a:r>
                <a:rPr lang="en-US" sz="1400" dirty="0">
                  <a:solidFill>
                    <a:srgbClr val="21295B"/>
                  </a:solidFill>
                  <a:latin typeface="Open Sans"/>
                  <a:ea typeface="Open Sans"/>
                  <a:cs typeface="Open Sans"/>
                </a:rPr>
                <a:t>Terraform is </a:t>
              </a:r>
              <a:r>
                <a:rPr lang="en-US" sz="1400" b="1" dirty="0">
                  <a:solidFill>
                    <a:srgbClr val="21295B"/>
                  </a:solidFill>
                  <a:latin typeface="Open Sans"/>
                  <a:ea typeface="Open Sans"/>
                  <a:cs typeface="Open Sans"/>
                </a:rPr>
                <a:t>not Kubernetes-native</a:t>
              </a:r>
              <a:endParaRPr lang="en-US" sz="1400" b="1" u="sng" dirty="0">
                <a:solidFill>
                  <a:srgbClr val="21295B"/>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65" name="Straight Connector 64">
              <a:extLst>
                <a:ext uri="{FF2B5EF4-FFF2-40B4-BE49-F238E27FC236}">
                  <a16:creationId xmlns:a16="http://schemas.microsoft.com/office/drawing/2014/main" id="{B846D8B6-3DCC-D469-D9CF-45B95A2D9932}"/>
                </a:ext>
              </a:extLst>
            </p:cNvPr>
            <p:cNvCxnSpPr>
              <a:cxnSpLocks/>
            </p:cNvCxnSpPr>
            <p:nvPr/>
          </p:nvCxnSpPr>
          <p:spPr>
            <a:xfrm>
              <a:off x="488469" y="2907048"/>
              <a:ext cx="0" cy="970878"/>
            </a:xfrm>
            <a:prstGeom prst="line">
              <a:avLst/>
            </a:prstGeom>
            <a:ln w="38100" cap="rnd">
              <a:solidFill>
                <a:srgbClr val="21295B"/>
              </a:solidFill>
            </a:ln>
          </p:spPr>
          <p:style>
            <a:lnRef idx="2">
              <a:schemeClr val="accent1"/>
            </a:lnRef>
            <a:fillRef idx="0">
              <a:schemeClr val="accent1"/>
            </a:fillRef>
            <a:effectRef idx="1">
              <a:schemeClr val="accent1"/>
            </a:effectRef>
            <a:fontRef idx="minor">
              <a:schemeClr val="tx1"/>
            </a:fontRef>
          </p:style>
        </p:cxnSp>
        <p:cxnSp>
          <p:nvCxnSpPr>
            <p:cNvPr id="66" name="Straight Connector 65">
              <a:extLst>
                <a:ext uri="{FF2B5EF4-FFF2-40B4-BE49-F238E27FC236}">
                  <a16:creationId xmlns:a16="http://schemas.microsoft.com/office/drawing/2014/main" id="{B8343B0A-CA7A-6246-1A9E-982B1C9B94B3}"/>
                </a:ext>
              </a:extLst>
            </p:cNvPr>
            <p:cNvCxnSpPr>
              <a:cxnSpLocks/>
            </p:cNvCxnSpPr>
            <p:nvPr/>
          </p:nvCxnSpPr>
          <p:spPr>
            <a:xfrm flipH="1">
              <a:off x="488469" y="3506973"/>
              <a:ext cx="356661" cy="0"/>
            </a:xfrm>
            <a:prstGeom prst="line">
              <a:avLst/>
            </a:prstGeom>
            <a:ln w="38100" cap="rnd">
              <a:solidFill>
                <a:srgbClr val="21295B"/>
              </a:solidFill>
            </a:ln>
          </p:spPr>
          <p:style>
            <a:lnRef idx="2">
              <a:schemeClr val="accent1"/>
            </a:lnRef>
            <a:fillRef idx="0">
              <a:schemeClr val="accent1"/>
            </a:fillRef>
            <a:effectRef idx="1">
              <a:schemeClr val="accent1"/>
            </a:effectRef>
            <a:fontRef idx="minor">
              <a:schemeClr val="tx1"/>
            </a:fontRef>
          </p:style>
        </p:cxnSp>
        <p:sp>
          <p:nvSpPr>
            <p:cNvPr id="67" name="Oval 66">
              <a:extLst>
                <a:ext uri="{FF2B5EF4-FFF2-40B4-BE49-F238E27FC236}">
                  <a16:creationId xmlns:a16="http://schemas.microsoft.com/office/drawing/2014/main" id="{B5A6DE36-3B42-E32C-617E-682600F2B119}"/>
                </a:ext>
              </a:extLst>
            </p:cNvPr>
            <p:cNvSpPr/>
            <p:nvPr/>
          </p:nvSpPr>
          <p:spPr>
            <a:xfrm>
              <a:off x="845130" y="3437701"/>
              <a:ext cx="135228" cy="136635"/>
            </a:xfrm>
            <a:prstGeom prst="ellipse">
              <a:avLst/>
            </a:prstGeom>
            <a:noFill/>
            <a:ln w="38100">
              <a:solidFill>
                <a:srgbClr val="21295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3" name="Rounded Rectangle 14">
            <a:extLst>
              <a:ext uri="{FF2B5EF4-FFF2-40B4-BE49-F238E27FC236}">
                <a16:creationId xmlns:a16="http://schemas.microsoft.com/office/drawing/2014/main" id="{C4D202B2-F01B-C1E9-0B3C-2A54D2FE6D0F}"/>
              </a:ext>
            </a:extLst>
          </p:cNvPr>
          <p:cNvSpPr/>
          <p:nvPr/>
        </p:nvSpPr>
        <p:spPr>
          <a:xfrm>
            <a:off x="1194942" y="4590125"/>
            <a:ext cx="1520812" cy="543303"/>
          </a:xfrm>
          <a:prstGeom prst="roundRect">
            <a:avLst/>
          </a:prstGeom>
          <a:solidFill>
            <a:schemeClr val="bg1"/>
          </a:solidFill>
          <a:ln w="38100">
            <a:solidFill>
              <a:srgbClr val="22295B"/>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dirty="0">
                <a:solidFill>
                  <a:srgbClr val="22295B"/>
                </a:solidFill>
                <a:latin typeface="Open Sans"/>
                <a:ea typeface="Open Sans"/>
                <a:cs typeface="Open Sans"/>
              </a:rPr>
              <a:t>Drawbacks</a:t>
            </a:r>
            <a:endParaRPr lang="en-GB"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85" name="Straight Connector 84">
            <a:extLst>
              <a:ext uri="{FF2B5EF4-FFF2-40B4-BE49-F238E27FC236}">
                <a16:creationId xmlns:a16="http://schemas.microsoft.com/office/drawing/2014/main" id="{8EE4E2FE-1889-A65D-EF74-45D3524C5C3E}"/>
              </a:ext>
            </a:extLst>
          </p:cNvPr>
          <p:cNvCxnSpPr>
            <a:cxnSpLocks/>
          </p:cNvCxnSpPr>
          <p:nvPr/>
        </p:nvCxnSpPr>
        <p:spPr>
          <a:xfrm flipH="1">
            <a:off x="1451593" y="5805361"/>
            <a:ext cx="356661" cy="0"/>
          </a:xfrm>
          <a:prstGeom prst="line">
            <a:avLst/>
          </a:prstGeom>
          <a:ln w="38100" cap="rnd">
            <a:solidFill>
              <a:srgbClr val="21295B"/>
            </a:solidFill>
          </a:ln>
        </p:spPr>
        <p:style>
          <a:lnRef idx="2">
            <a:schemeClr val="accent1"/>
          </a:lnRef>
          <a:fillRef idx="0">
            <a:schemeClr val="accent1"/>
          </a:fillRef>
          <a:effectRef idx="1">
            <a:schemeClr val="accent1"/>
          </a:effectRef>
          <a:fontRef idx="minor">
            <a:schemeClr val="tx1"/>
          </a:fontRef>
        </p:style>
      </p:cxnSp>
      <p:sp>
        <p:nvSpPr>
          <p:cNvPr id="87" name="Oval 86">
            <a:extLst>
              <a:ext uri="{FF2B5EF4-FFF2-40B4-BE49-F238E27FC236}">
                <a16:creationId xmlns:a16="http://schemas.microsoft.com/office/drawing/2014/main" id="{3ACDB6E7-F391-A7F3-4AAE-0495D3A5974E}"/>
              </a:ext>
            </a:extLst>
          </p:cNvPr>
          <p:cNvSpPr/>
          <p:nvPr/>
        </p:nvSpPr>
        <p:spPr>
          <a:xfrm>
            <a:off x="1808254" y="5736089"/>
            <a:ext cx="135228" cy="136635"/>
          </a:xfrm>
          <a:prstGeom prst="ellipse">
            <a:avLst/>
          </a:prstGeom>
          <a:noFill/>
          <a:ln w="38100">
            <a:solidFill>
              <a:srgbClr val="21295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TextBox 87">
            <a:extLst>
              <a:ext uri="{FF2B5EF4-FFF2-40B4-BE49-F238E27FC236}">
                <a16:creationId xmlns:a16="http://schemas.microsoft.com/office/drawing/2014/main" id="{3DC4E744-91D3-0444-527A-FB535992464A}"/>
              </a:ext>
            </a:extLst>
          </p:cNvPr>
          <p:cNvSpPr txBox="1"/>
          <p:nvPr/>
        </p:nvSpPr>
        <p:spPr>
          <a:xfrm>
            <a:off x="1953192" y="5657797"/>
            <a:ext cx="8638608" cy="307777"/>
          </a:xfrm>
          <a:prstGeom prst="rect">
            <a:avLst/>
          </a:prstGeom>
          <a:noFill/>
        </p:spPr>
        <p:txBody>
          <a:bodyPr wrap="square" lIns="91440" tIns="45720" rIns="91440" bIns="45720" anchor="t">
            <a:spAutoFit/>
          </a:bodyPr>
          <a:lstStyle/>
          <a:p>
            <a:pPr algn="just"/>
            <a:r>
              <a:rPr lang="en-US" sz="1400" b="1" dirty="0">
                <a:solidFill>
                  <a:srgbClr val="21295B"/>
                </a:solidFill>
                <a:latin typeface="Open Sans"/>
                <a:ea typeface="Open Sans"/>
                <a:cs typeface="Open Sans"/>
              </a:rPr>
              <a:t>Not effective</a:t>
            </a:r>
            <a:r>
              <a:rPr lang="en-US" sz="1400" dirty="0">
                <a:solidFill>
                  <a:srgbClr val="21295B"/>
                </a:solidFill>
                <a:latin typeface="Open Sans"/>
                <a:ea typeface="Open Sans"/>
                <a:cs typeface="Open Sans"/>
              </a:rPr>
              <a:t> for </a:t>
            </a:r>
            <a:r>
              <a:rPr lang="en-US" sz="1400" b="1" dirty="0">
                <a:solidFill>
                  <a:srgbClr val="21295B"/>
                </a:solidFill>
                <a:latin typeface="Open Sans"/>
                <a:ea typeface="Open Sans"/>
                <a:cs typeface="Open Sans"/>
              </a:rPr>
              <a:t>disaster recovery</a:t>
            </a:r>
            <a:r>
              <a:rPr lang="en-US" sz="1400" dirty="0">
                <a:solidFill>
                  <a:srgbClr val="21295B"/>
                </a:solidFill>
                <a:latin typeface="Open Sans"/>
                <a:ea typeface="Open Sans"/>
                <a:cs typeface="Open Sans"/>
              </a:rPr>
              <a:t> (strong dependency on an external CI/CD and a database)</a:t>
            </a:r>
          </a:p>
        </p:txBody>
      </p:sp>
      <p:pic>
        <p:nvPicPr>
          <p:cNvPr id="8" name="Image 7">
            <a:extLst>
              <a:ext uri="{FF2B5EF4-FFF2-40B4-BE49-F238E27FC236}">
                <a16:creationId xmlns:a16="http://schemas.microsoft.com/office/drawing/2014/main" id="{FE214FFA-68B8-E909-3342-B93D7F6F82AF}"/>
              </a:ext>
            </a:extLst>
          </p:cNvPr>
          <p:cNvPicPr>
            <a:picLocks noChangeAspect="1"/>
          </p:cNvPicPr>
          <p:nvPr/>
        </p:nvPicPr>
        <p:blipFill>
          <a:blip r:embed="rId3"/>
          <a:stretch>
            <a:fillRect/>
          </a:stretch>
        </p:blipFill>
        <p:spPr>
          <a:xfrm>
            <a:off x="1875868" y="2233132"/>
            <a:ext cx="8509176" cy="2183078"/>
          </a:xfrm>
          <a:prstGeom prst="rect">
            <a:avLst/>
          </a:prstGeom>
        </p:spPr>
      </p:pic>
    </p:spTree>
    <p:extLst>
      <p:ext uri="{BB962C8B-B14F-4D97-AF65-F5344CB8AC3E}">
        <p14:creationId xmlns:p14="http://schemas.microsoft.com/office/powerpoint/2010/main" val="37264729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C25965A-CCAC-106D-220D-649B13D0760D}"/>
              </a:ext>
            </a:extLst>
          </p:cNvPr>
          <p:cNvSpPr txBox="1">
            <a:spLocks/>
          </p:cNvSpPr>
          <p:nvPr/>
        </p:nvSpPr>
        <p:spPr>
          <a:xfrm>
            <a:off x="1454895" y="6398882"/>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Open Sans Light"/>
                <a:ea typeface="Open Sans Light"/>
                <a:cs typeface="Open Sans Light"/>
              </a:rPr>
              <a:t>13/08/2024</a:t>
            </a:r>
            <a:endParaRPr lang="en-US" dirty="0"/>
          </a:p>
        </p:txBody>
      </p:sp>
      <p:sp>
        <p:nvSpPr>
          <p:cNvPr id="3" name="Slide Number Placeholder 5">
            <a:extLst>
              <a:ext uri="{FF2B5EF4-FFF2-40B4-BE49-F238E27FC236}">
                <a16:creationId xmlns:a16="http://schemas.microsoft.com/office/drawing/2014/main" id="{D31AC759-6B79-25C0-0359-FFFBDCA1D855}"/>
              </a:ext>
            </a:extLst>
          </p:cNvPr>
          <p:cNvSpPr txBox="1">
            <a:spLocks/>
          </p:cNvSpPr>
          <p:nvPr/>
        </p:nvSpPr>
        <p:spPr>
          <a:xfrm>
            <a:off x="9227295" y="6398882"/>
            <a:ext cx="2743200" cy="365125"/>
          </a:xfrm>
          <a:prstGeom prst="rect">
            <a:avLst/>
          </a:prstGeom>
        </p:spPr>
        <p:txBody>
          <a:bodyPr vert="horz" lIns="91440" tIns="45720" rIns="91440" bIns="45720" rtlCol="0" anchor="ctr"/>
          <a:lstStyle>
            <a:defPPr>
              <a:defRPr lang="en-PT"/>
            </a:defPPr>
            <a:lvl1pPr marL="0" algn="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C81CF9-5DB7-4F41-B777-5CB4B149AAA0}" type="slidenum">
              <a:rPr lang="en-GB" smtClean="0"/>
              <a:pPr/>
              <a:t>9</a:t>
            </a:fld>
            <a:endParaRPr lang="en-GB"/>
          </a:p>
        </p:txBody>
      </p:sp>
      <p:sp>
        <p:nvSpPr>
          <p:cNvPr id="4" name="Date Placeholder 3">
            <a:extLst>
              <a:ext uri="{FF2B5EF4-FFF2-40B4-BE49-F238E27FC236}">
                <a16:creationId xmlns:a16="http://schemas.microsoft.com/office/drawing/2014/main" id="{73182004-CE08-B1DD-1CDC-2802CAE5C6A7}"/>
              </a:ext>
            </a:extLst>
          </p:cNvPr>
          <p:cNvSpPr txBox="1">
            <a:spLocks/>
          </p:cNvSpPr>
          <p:nvPr/>
        </p:nvSpPr>
        <p:spPr>
          <a:xfrm>
            <a:off x="5341095" y="6398881"/>
            <a:ext cx="2743200" cy="365125"/>
          </a:xfrm>
          <a:prstGeom prst="rect">
            <a:avLst/>
          </a:prstGeom>
        </p:spPr>
        <p:txBody>
          <a:bodyPr vert="horz" lIns="91440" tIns="45720" rIns="91440" bIns="45720" rtlCol="0" anchor="ctr"/>
          <a:lstStyle>
            <a:defPPr>
              <a:defRPr lang="en-PT"/>
            </a:defPPr>
            <a:lvl1pPr marL="0" algn="ctr" defTabSz="914400" rtl="0" eaLnBrk="1" latinLnBrk="0" hangingPunct="1">
              <a:defRPr sz="1200" b="0" i="0" kern="1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IT-PW-ARW</a:t>
            </a:r>
          </a:p>
        </p:txBody>
      </p:sp>
      <p:sp>
        <p:nvSpPr>
          <p:cNvPr id="6" name="Rectangle 5">
            <a:extLst>
              <a:ext uri="{FF2B5EF4-FFF2-40B4-BE49-F238E27FC236}">
                <a16:creationId xmlns:a16="http://schemas.microsoft.com/office/drawing/2014/main" id="{42C89A52-AD71-BDF4-B656-CCDEA4A11B91}"/>
              </a:ext>
            </a:extLst>
          </p:cNvPr>
          <p:cNvSpPr/>
          <p:nvPr/>
        </p:nvSpPr>
        <p:spPr>
          <a:xfrm>
            <a:off x="253623" y="239833"/>
            <a:ext cx="2150649"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solidFill>
                  <a:schemeClr val="bg1"/>
                </a:solidFill>
                <a:latin typeface="Open Sans SemiBold"/>
                <a:ea typeface="Open Sans SemiBold"/>
                <a:cs typeface="Open Sans SemiBold"/>
              </a:rPr>
              <a:t>Objective</a:t>
            </a:r>
            <a:endParaRPr lang="en-US" dirty="0"/>
          </a:p>
        </p:txBody>
      </p:sp>
      <p:grpSp>
        <p:nvGrpSpPr>
          <p:cNvPr id="8" name="Group 7">
            <a:extLst>
              <a:ext uri="{FF2B5EF4-FFF2-40B4-BE49-F238E27FC236}">
                <a16:creationId xmlns:a16="http://schemas.microsoft.com/office/drawing/2014/main" id="{D0620F19-D4B2-4A74-67E1-C270D00E2C3E}"/>
              </a:ext>
            </a:extLst>
          </p:cNvPr>
          <p:cNvGrpSpPr/>
          <p:nvPr/>
        </p:nvGrpSpPr>
        <p:grpSpPr>
          <a:xfrm>
            <a:off x="2034432" y="4284808"/>
            <a:ext cx="8213131" cy="1015663"/>
            <a:chOff x="1805703" y="4591393"/>
            <a:chExt cx="8213131" cy="1015663"/>
          </a:xfrm>
        </p:grpSpPr>
        <p:sp>
          <p:nvSpPr>
            <p:cNvPr id="13" name="TextBox 12">
              <a:extLst>
                <a:ext uri="{FF2B5EF4-FFF2-40B4-BE49-F238E27FC236}">
                  <a16:creationId xmlns:a16="http://schemas.microsoft.com/office/drawing/2014/main" id="{4C7081ED-51C8-74AE-FDA6-F6551BE74BDC}"/>
                </a:ext>
              </a:extLst>
            </p:cNvPr>
            <p:cNvSpPr txBox="1"/>
            <p:nvPr/>
          </p:nvSpPr>
          <p:spPr>
            <a:xfrm>
              <a:off x="2570682" y="4591393"/>
              <a:ext cx="7448152" cy="1015663"/>
            </a:xfrm>
            <a:prstGeom prst="rect">
              <a:avLst/>
            </a:prstGeom>
            <a:noFill/>
          </p:spPr>
          <p:txBody>
            <a:bodyPr wrap="square" lIns="91440" tIns="45720" rIns="91440" bIns="45720" anchor="t">
              <a:spAutoFit/>
            </a:bodyPr>
            <a:lstStyle/>
            <a:p>
              <a:r>
                <a:rPr lang="en-GB" sz="2000" dirty="0">
                  <a:solidFill>
                    <a:srgbClr val="22295B"/>
                  </a:solidFill>
                  <a:latin typeface="Open Sans SemiBold"/>
                  <a:ea typeface="+mn-lt"/>
                  <a:cs typeface="+mn-lt"/>
                </a:rPr>
                <a:t>Propose </a:t>
              </a:r>
              <a:r>
                <a:rPr lang="en-GB" sz="2000" u="sng" dirty="0">
                  <a:solidFill>
                    <a:srgbClr val="FF0000"/>
                  </a:solidFill>
                  <a:latin typeface="Open Sans SemiBold"/>
                  <a:ea typeface="+mn-lt"/>
                  <a:cs typeface="+mn-lt"/>
                </a:rPr>
                <a:t>a unified and cloud native approach</a:t>
              </a:r>
              <a:r>
                <a:rPr lang="en-GB" sz="2000" dirty="0">
                  <a:solidFill>
                    <a:srgbClr val="22295B"/>
                  </a:solidFill>
                  <a:latin typeface="Open Sans SemiBold"/>
                  <a:ea typeface="+mn-lt"/>
                  <a:cs typeface="+mn-lt"/>
                </a:rPr>
                <a:t> for managing Kubernetes clusters on both on-premise (Openstack) and public cloud (Oracle Cloud Infrastructure)</a:t>
              </a:r>
              <a:endParaRPr lang="en-GB" sz="2000" dirty="0">
                <a:solidFill>
                  <a:srgbClr val="22295B"/>
                </a:solidFill>
                <a:latin typeface="Open Sans SemiBold"/>
                <a:ea typeface="Open Sans" panose="020B0606030504020204" pitchFamily="34" charset="0"/>
                <a:cs typeface="Open Sans" panose="020B0606030504020204" pitchFamily="34" charset="0"/>
              </a:endParaRPr>
            </a:p>
          </p:txBody>
        </p:sp>
        <p:pic>
          <p:nvPicPr>
            <p:cNvPr id="14" name="Graphic 13" descr="Bullseye with solid fill">
              <a:extLst>
                <a:ext uri="{FF2B5EF4-FFF2-40B4-BE49-F238E27FC236}">
                  <a16:creationId xmlns:a16="http://schemas.microsoft.com/office/drawing/2014/main" id="{ABCAD158-BD27-8872-E764-DAF3A5AB2D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05703" y="4727026"/>
              <a:ext cx="760379" cy="752273"/>
            </a:xfrm>
            <a:prstGeom prst="rect">
              <a:avLst/>
            </a:prstGeom>
          </p:spPr>
        </p:pic>
      </p:grpSp>
      <p:cxnSp>
        <p:nvCxnSpPr>
          <p:cNvPr id="9" name="Straight Arrow Connector 8">
            <a:extLst>
              <a:ext uri="{FF2B5EF4-FFF2-40B4-BE49-F238E27FC236}">
                <a16:creationId xmlns:a16="http://schemas.microsoft.com/office/drawing/2014/main" id="{5B2776C7-E32A-E6B1-92A2-21EB95B4441D}"/>
              </a:ext>
            </a:extLst>
          </p:cNvPr>
          <p:cNvCxnSpPr/>
          <p:nvPr/>
        </p:nvCxnSpPr>
        <p:spPr>
          <a:xfrm flipV="1">
            <a:off x="6092727" y="3603407"/>
            <a:ext cx="3718" cy="683939"/>
          </a:xfrm>
          <a:prstGeom prst="straightConnector1">
            <a:avLst/>
          </a:prstGeom>
          <a:ln>
            <a:solidFill>
              <a:schemeClr val="accent6"/>
            </a:solidFill>
            <a:tailEnd type="triangle"/>
          </a:ln>
        </p:spPr>
        <p:style>
          <a:lnRef idx="2">
            <a:schemeClr val="accent1"/>
          </a:lnRef>
          <a:fillRef idx="0">
            <a:schemeClr val="accent1"/>
          </a:fillRef>
          <a:effectRef idx="1">
            <a:schemeClr val="accent1"/>
          </a:effectRef>
          <a:fontRef idx="minor">
            <a:schemeClr val="tx1"/>
          </a:fontRef>
        </p:style>
      </p:cxnSp>
      <p:pic>
        <p:nvPicPr>
          <p:cNvPr id="7" name="Picture 6">
            <a:extLst>
              <a:ext uri="{FF2B5EF4-FFF2-40B4-BE49-F238E27FC236}">
                <a16:creationId xmlns:a16="http://schemas.microsoft.com/office/drawing/2014/main" id="{691F672D-6533-CBB6-3023-74E816EFBECF}"/>
              </a:ext>
            </a:extLst>
          </p:cNvPr>
          <p:cNvPicPr>
            <a:picLocks noChangeAspect="1"/>
          </p:cNvPicPr>
          <p:nvPr/>
        </p:nvPicPr>
        <p:blipFill>
          <a:blip r:embed="rId5"/>
          <a:srcRect/>
          <a:stretch/>
        </p:blipFill>
        <p:spPr>
          <a:xfrm>
            <a:off x="2371515" y="1176937"/>
            <a:ext cx="7437444" cy="2516897"/>
          </a:xfrm>
          <a:prstGeom prst="rect">
            <a:avLst/>
          </a:prstGeom>
        </p:spPr>
      </p:pic>
      <p:sp>
        <p:nvSpPr>
          <p:cNvPr id="10" name="TextBox 11">
            <a:extLst>
              <a:ext uri="{FF2B5EF4-FFF2-40B4-BE49-F238E27FC236}">
                <a16:creationId xmlns:a16="http://schemas.microsoft.com/office/drawing/2014/main" id="{3261E012-9BD6-9104-0254-3DE5CCC79A68}"/>
              </a:ext>
            </a:extLst>
          </p:cNvPr>
          <p:cNvSpPr txBox="1"/>
          <p:nvPr/>
        </p:nvSpPr>
        <p:spPr>
          <a:xfrm>
            <a:off x="-9136" y="5994126"/>
            <a:ext cx="2628900" cy="276999"/>
          </a:xfrm>
          <a:prstGeom prst="rect">
            <a:avLst/>
          </a:prstGeom>
          <a:noFill/>
        </p:spPr>
        <p:txBody>
          <a:bodyPr wrap="square" lIns="91440" tIns="45720" rIns="91440" bIns="45720" anchor="t">
            <a:spAutoFit/>
          </a:bodyPr>
          <a:lstStyle/>
          <a:p>
            <a:pPr algn="just"/>
            <a:r>
              <a:rPr lang="en-US" sz="1200" b="1" dirty="0">
                <a:solidFill>
                  <a:srgbClr val="22295B"/>
                </a:solidFill>
                <a:latin typeface="Open Sans"/>
                <a:ea typeface="Open Sans"/>
                <a:cs typeface="Open Sans"/>
              </a:rPr>
              <a:t>* IaC: </a:t>
            </a:r>
            <a:r>
              <a:rPr lang="en-US" sz="1200" dirty="0">
                <a:solidFill>
                  <a:srgbClr val="22295B"/>
                </a:solidFill>
                <a:latin typeface="Open Sans"/>
                <a:ea typeface="Open Sans"/>
                <a:cs typeface="Open Sans"/>
              </a:rPr>
              <a:t>Infrastructure as Code</a:t>
            </a:r>
          </a:p>
        </p:txBody>
      </p:sp>
    </p:spTree>
    <p:extLst>
      <p:ext uri="{BB962C8B-B14F-4D97-AF65-F5344CB8AC3E}">
        <p14:creationId xmlns:p14="http://schemas.microsoft.com/office/powerpoint/2010/main" val="3340728784"/>
      </p:ext>
    </p:extLst>
  </p:cSld>
  <p:clrMapOvr>
    <a:masterClrMapping/>
  </p:clrMapOvr>
</p:sld>
</file>

<file path=ppt/theme/theme1.xml><?xml version="1.0" encoding="utf-8"?>
<a:theme xmlns:a="http://schemas.openxmlformats.org/drawingml/2006/main" name="Office Theme">
  <a:themeElements>
    <a:clrScheme name="Openlab">
      <a:dk1>
        <a:srgbClr val="000000"/>
      </a:dk1>
      <a:lt1>
        <a:srgbClr val="FFFFFF"/>
      </a:lt1>
      <a:dk2>
        <a:srgbClr val="1E234A"/>
      </a:dk2>
      <a:lt2>
        <a:srgbClr val="E8E8E8"/>
      </a:lt2>
      <a:accent1>
        <a:srgbClr val="39AB71"/>
      </a:accent1>
      <a:accent2>
        <a:srgbClr val="1AAE9B"/>
      </a:accent2>
      <a:accent3>
        <a:srgbClr val="2B7CBE"/>
      </a:accent3>
      <a:accent4>
        <a:srgbClr val="37408E"/>
      </a:accent4>
      <a:accent5>
        <a:srgbClr val="22274E"/>
      </a:accent5>
      <a:accent6>
        <a:srgbClr val="DB2745"/>
      </a:accent6>
      <a:hlink>
        <a:srgbClr val="E85A35"/>
      </a:hlink>
      <a:folHlink>
        <a:srgbClr val="F2903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608</TotalTime>
  <Words>1483</Words>
  <Application>Microsoft Office PowerPoint</Application>
  <PresentationFormat>Grand écran</PresentationFormat>
  <Paragraphs>268</Paragraphs>
  <Slides>24</Slides>
  <Notes>17</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24</vt:i4>
      </vt:variant>
    </vt:vector>
  </HeadingPairs>
  <TitlesOfParts>
    <vt:vector size="33" baseType="lpstr">
      <vt:lpstr>Aptos</vt:lpstr>
      <vt:lpstr>Arial</vt:lpstr>
      <vt:lpstr>Calibri</vt:lpstr>
      <vt:lpstr>DM Sans</vt:lpstr>
      <vt:lpstr>Open Sans</vt:lpstr>
      <vt:lpstr>Open Sans Light</vt:lpstr>
      <vt:lpstr>Open Sans SemiBold</vt:lpstr>
      <vt:lpstr>Open Sans Ultra-Bold</vt:lpstr>
      <vt:lpstr>Office Theme</vt:lpstr>
      <vt:lpstr>A cloud-native approach for managing Kubernetes clusters in a hybrid cloud environment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Mariana Velho</dc:creator>
  <cp:lastModifiedBy>mouad</cp:lastModifiedBy>
  <cp:revision>1513</cp:revision>
  <dcterms:created xsi:type="dcterms:W3CDTF">2024-05-07T11:50:39Z</dcterms:created>
  <dcterms:modified xsi:type="dcterms:W3CDTF">2024-08-13T12:11:12Z</dcterms:modified>
</cp:coreProperties>
</file>