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87" r:id="rId3"/>
    <p:sldId id="282" r:id="rId4"/>
    <p:sldId id="280" r:id="rId5"/>
    <p:sldId id="281" r:id="rId6"/>
    <p:sldId id="284" r:id="rId7"/>
    <p:sldId id="289" r:id="rId8"/>
    <p:sldId id="264" r:id="rId9"/>
    <p:sldId id="288" r:id="rId10"/>
    <p:sldId id="271" r:id="rId11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E8E8"/>
    <a:srgbClr val="FFAB8A"/>
    <a:srgbClr val="212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22"/>
    <p:restoredTop sz="86599"/>
  </p:normalViewPr>
  <p:slideViewPr>
    <p:cSldViewPr snapToGrid="0">
      <p:cViewPr varScale="1">
        <p:scale>
          <a:sx n="110" d="100"/>
          <a:sy n="110" d="100"/>
        </p:scale>
        <p:origin x="2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A9F1A-B89F-2C4E-9CD5-AAE1A1A7BE1F}" type="datetimeFigureOut">
              <a:rPr lang="en-US" smtClean="0"/>
              <a:t>8/13/24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BAEC5-5BEF-5D40-BA3F-8580937B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2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CMS receives data from bunch collisions at 40MHz, but it is not feasible to readout all the detectors in this rate,</a:t>
            </a:r>
          </a:p>
          <a:p>
            <a:r>
              <a:rPr lang="en-US" dirty="0"/>
              <a:t>This is why we need the L1 trigger</a:t>
            </a:r>
          </a:p>
          <a:p>
            <a:r>
              <a:rPr lang="en-US" sz="120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Selects the most interesting events for full read-out and processing</a:t>
            </a:r>
            <a:endParaRPr lang="en-US" dirty="0"/>
          </a:p>
          <a:p>
            <a:r>
              <a:rPr lang="en-US" dirty="0"/>
              <a:t>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address these, we must explore and evaluate emerging technologies, such as AI acceleration and real-time indexing, to maintain and enhance our processing capabilities.”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8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This is our current L1 Data Scouting infrastructure &gt;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&gt;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The primary challenges we face are high latency in data access and the memory management.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These limitations turns difficult to scale and efficiently process the increasing data volumes."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18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"To overcome these challenges, we propose the use of CXL-enabled devices.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 emerging </a:t>
            </a:r>
            <a:r>
              <a:rPr lang="en-US" dirty="0"/>
              <a:t>Compute Express Link </a:t>
            </a:r>
            <a:r>
              <a:rPr lang="en-US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protocol </a:t>
            </a:r>
            <a:r>
              <a:rPr lang="en-US" dirty="0"/>
              <a:t>offers a transformative approach by enhancing the data ingestion and processing pipeline.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With CXL Switching devices, we can achieve high bandwidth and low latency access, all while maintaining cache coherency in a multi-host data management environment.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This is achieved through the use of disaggregated shared files in byte-addressable memory.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This will make it possible to create a memory lake in the order of hundreds of terabytes."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90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"CXL memory tiering architecture introduces significant advancements in memory management.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The direct access feature, known as DAX, leverages persistent memory’s capability to function as both storage and memory.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This eliminates the need for operating system-level file caching in volatile memory.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By combining CXL with direct access memories, we can achieve lower latency, higher bandwidth, and increased capacity, effectively bridging the gap in current memory technologies."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66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"Our hardware prototype for the CMS L1 Scouting system consists of a Supermicro server equipped with two AMD EPYC CPUs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and two CXL Type 3 memory expansion devices.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This setup is designed to leverage the benefits of CXL technology, providing a robust platform for testing and benchmarking."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98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"To evaluate the performance of our CXL-enabled prototype, we conducted benchmarks using applications like &gt;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&gt;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Here, we focus on the results from MLC and STREAM.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MLC measures latency and bandwidth across different read/write operations, both temporal and non-temporal.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</a:rPr>
              <a:t>STREAM benchmark is used to calculate the memory bandwidth of a system in MB/s and the corresponding computation rate for simple vector kernels. </a:t>
            </a:r>
            <a:endParaRPr lang="en-US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These benchmarks highlight the significant performance improvements achieved with CXL-enabled DAX devices."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96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integration of these technologies is ongoing within the SCDAQ software for demonstration purposes.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4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BAEC5-5BEF-5D40-BA3F-8580937BBC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5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34CA-FCD8-CDAC-A7F7-333DFA88C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143" y="1378856"/>
            <a:ext cx="5620657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13398-B79D-7192-CC61-DF51D7CC2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2142" y="3429000"/>
            <a:ext cx="5620657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72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4CA8F-271C-E550-44F1-AB0F24E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B5AF-C028-BC40-9D94-2C704464B147}" type="datetimeFigureOut">
              <a:rPr lang="en-GB" smtClean="0"/>
              <a:pPr/>
              <a:t>13/08/2024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16F03-D0EB-0AE0-D90C-C9E2638D2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DF273-946B-81F6-A2B9-5871871E8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6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81CC9-1A76-FD80-6610-E27D5CD7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481" y="1674245"/>
            <a:ext cx="11686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688D-C331-657B-A49B-0F4CC1BB1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D41BB5AF-C028-BC40-9D94-2C704464B147}" type="datetimeFigureOut">
              <a:rPr lang="en-GB" smtClean="0"/>
              <a:pPr/>
              <a:t>13/08/2024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181F-1366-8CEC-DA20-7E7FA8358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55295" y="63988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5617-255C-EED2-5012-D195BF24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62C81CF9-5DB7-4F41-B777-5CB4B149AAA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E66AD1D0-1AC9-59BF-4C63-EB119AAE81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8482" y="6388249"/>
            <a:ext cx="115943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0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 SemiBold" panose="020B0606030504020204" pitchFamily="34" charset="0"/>
          <a:ea typeface="Open Sans SemiBold" panose="020B0606030504020204" pitchFamily="34" charset="0"/>
          <a:cs typeface="Open Sans SemiBold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html/2404.08311v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56148/contributions/581826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6148/contributions/581826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indico.cern.ch/event/1356148/contributions/5818261/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puteexpresslink.org/resource-library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xl-micron-reskit/famfs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paulino@cern.ch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hyperlink" Target="mailto:ra117119@students.ic.unicamp.b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9093" y="521110"/>
            <a:ext cx="5620657" cy="2513508"/>
          </a:xfrm>
        </p:spPr>
        <p:txBody>
          <a:bodyPr>
            <a:normAutofit fontScale="90000"/>
          </a:bodyPr>
          <a:lstStyle/>
          <a:p>
            <a:r>
              <a:rPr lang="en-GB" dirty="0"/>
              <a:t>CXL Memory Management for the CMS L1 Scouting System and Beyond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59093" y="3429000"/>
            <a:ext cx="4876799" cy="2992821"/>
          </a:xfrm>
        </p:spPr>
        <p:txBody>
          <a:bodyPr>
            <a:noAutofit/>
          </a:bodyPr>
          <a:lstStyle/>
          <a:p>
            <a:r>
              <a:rPr lang="en-GB" dirty="0"/>
              <a:t>Guilherme Paulino</a:t>
            </a:r>
          </a:p>
          <a:p>
            <a:endParaRPr lang="en-GB" dirty="0"/>
          </a:p>
          <a:p>
            <a:r>
              <a:rPr lang="en-GB" dirty="0"/>
              <a:t>CERN Openlab Summer Student</a:t>
            </a:r>
          </a:p>
          <a:p>
            <a:r>
              <a:rPr lang="en-GB" dirty="0"/>
              <a:t>July 8 – September 6, 2024</a:t>
            </a:r>
          </a:p>
          <a:p>
            <a:endParaRPr lang="en-GB" dirty="0"/>
          </a:p>
          <a:p>
            <a:r>
              <a:rPr lang="en-GB" sz="1600" dirty="0"/>
              <a:t>Supervisors: </a:t>
            </a:r>
          </a:p>
          <a:p>
            <a:r>
              <a:rPr lang="en-GB" sz="1600" dirty="0"/>
              <a:t>Giovanna Lazzari Miotto</a:t>
            </a:r>
          </a:p>
          <a:p>
            <a:r>
              <a:rPr lang="en-GB" sz="1600" dirty="0"/>
              <a:t>Thomas Owen James 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30315949-3CB0-AF44-7B69-F161F44484B0}"/>
              </a:ext>
            </a:extLst>
          </p:cNvPr>
          <p:cNvGrpSpPr/>
          <p:nvPr/>
        </p:nvGrpSpPr>
        <p:grpSpPr>
          <a:xfrm>
            <a:off x="3589398" y="5580704"/>
            <a:ext cx="1762745" cy="636175"/>
            <a:chOff x="0" y="0"/>
            <a:chExt cx="1762744" cy="636174"/>
          </a:xfrm>
        </p:grpSpPr>
        <p:sp>
          <p:nvSpPr>
            <p:cNvPr id="6" name="openlab partner">
              <a:extLst>
                <a:ext uri="{FF2B5EF4-FFF2-40B4-BE49-F238E27FC236}">
                  <a16:creationId xmlns:a16="http://schemas.microsoft.com/office/drawing/2014/main" id="{DD48B1EE-C353-ECA4-5B83-C4BE72DE15FA}"/>
                </a:ext>
              </a:extLst>
            </p:cNvPr>
            <p:cNvSpPr txBox="1"/>
            <p:nvPr/>
          </p:nvSpPr>
          <p:spPr>
            <a:xfrm>
              <a:off x="687201" y="443814"/>
              <a:ext cx="942566" cy="192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 algn="ctr" defTabSz="309562">
                <a:defRPr sz="1000" i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openlab partner</a:t>
              </a:r>
            </a:p>
          </p:txBody>
        </p:sp>
        <p:pic>
          <p:nvPicPr>
            <p:cNvPr id="7" name="2000px-Micron_Logo.svg.png" descr="2000px-Micron_Logo.svg.png">
              <a:extLst>
                <a:ext uri="{FF2B5EF4-FFF2-40B4-BE49-F238E27FC236}">
                  <a16:creationId xmlns:a16="http://schemas.microsoft.com/office/drawing/2014/main" id="{D1AD8355-BF4E-7A94-CDD3-460D45863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762744" cy="542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48554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1BB5AF-C028-BC40-9D94-2C704464B147}" type="datetimeFigureOut">
              <a:rPr lang="en-GB" smtClean="0"/>
              <a:pPr/>
              <a:t>13/08/2024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2" y="239833"/>
            <a:ext cx="3791603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What’s next?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4F91F-E4A9-CEC4-8C02-10A8FFE14AF1}"/>
              </a:ext>
            </a:extLst>
          </p:cNvPr>
          <p:cNvSpPr txBox="1"/>
          <p:nvPr/>
        </p:nvSpPr>
        <p:spPr>
          <a:xfrm>
            <a:off x="449566" y="1220516"/>
            <a:ext cx="6553488" cy="4484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Next steps: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Compare performance using shared files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ramdisk + NFS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CXL + Famfs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benchmark test cases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Workload type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File sizes, access patterns, concurrency levels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Emulation (QEMU + KVM)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Multi-host environment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Integrate SCDAQ software for demonstration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 design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FPGA-based AI Accelerators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820A24-2462-97E5-1CE3-860D73983E67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E1A1A81-8471-8B51-530F-AC4894F6859C}"/>
              </a:ext>
            </a:extLst>
          </p:cNvPr>
          <p:cNvGrpSpPr/>
          <p:nvPr/>
        </p:nvGrpSpPr>
        <p:grpSpPr>
          <a:xfrm>
            <a:off x="7368925" y="1235479"/>
            <a:ext cx="3597888" cy="3827689"/>
            <a:chOff x="7826047" y="1106664"/>
            <a:chExt cx="3597888" cy="3827689"/>
          </a:xfrm>
        </p:grpSpPr>
        <p:pic>
          <p:nvPicPr>
            <p:cNvPr id="7" name="Picture 6" descr="A diagram of a computer system&#10;&#10;Description automatically generated">
              <a:extLst>
                <a:ext uri="{FF2B5EF4-FFF2-40B4-BE49-F238E27FC236}">
                  <a16:creationId xmlns:a16="http://schemas.microsoft.com/office/drawing/2014/main" id="{81B44CBD-96A7-6AE1-A33D-A21D7680C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6047" y="1106664"/>
              <a:ext cx="3597888" cy="336602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3EA7B6-DD92-9EEE-AD5F-4B7C1E36D5B4}"/>
                </a:ext>
              </a:extLst>
            </p:cNvPr>
            <p:cNvSpPr txBox="1"/>
            <p:nvPr/>
          </p:nvSpPr>
          <p:spPr>
            <a:xfrm>
              <a:off x="7915027" y="4472688"/>
              <a:ext cx="350890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emucxl Framework </a:t>
              </a:r>
              <a:r>
                <a:rPr lang="en-GB" sz="1200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hlinkClick r:id="rId3"/>
                </a:rPr>
                <a:t>https://arxiv.org/html/2404.08311v1</a:t>
              </a:r>
              <a:endParaRPr lang="en-GB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167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F19D802-E942-7208-7898-E55F847F34D7}"/>
              </a:ext>
            </a:extLst>
          </p:cNvPr>
          <p:cNvGrpSpPr/>
          <p:nvPr/>
        </p:nvGrpSpPr>
        <p:grpSpPr>
          <a:xfrm>
            <a:off x="4732169" y="1225096"/>
            <a:ext cx="7322181" cy="2998137"/>
            <a:chOff x="4732169" y="1312180"/>
            <a:chExt cx="7322181" cy="2998137"/>
          </a:xfrm>
        </p:grpSpPr>
        <p:pic>
          <p:nvPicPr>
            <p:cNvPr id="15" name="Picture 14" descr="A diagram of a computer network&#10;&#10;Description automatically generated">
              <a:extLst>
                <a:ext uri="{FF2B5EF4-FFF2-40B4-BE49-F238E27FC236}">
                  <a16:creationId xmlns:a16="http://schemas.microsoft.com/office/drawing/2014/main" id="{1F63FC6F-D2D0-E41B-4F82-686F19CD5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32169" y="1312180"/>
              <a:ext cx="7091510" cy="297217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7CCA76-56D0-71A1-969A-E73EE5DCD127}"/>
                </a:ext>
              </a:extLst>
            </p:cNvPr>
            <p:cNvSpPr txBox="1"/>
            <p:nvPr/>
          </p:nvSpPr>
          <p:spPr>
            <a:xfrm rot="1643585">
              <a:off x="7935802" y="3787097"/>
              <a:ext cx="11747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22295B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rPr>
                <a:t>L1 Data</a:t>
              </a:r>
            </a:p>
            <a:p>
              <a:r>
                <a:rPr lang="en-US" sz="1400" b="1" dirty="0">
                  <a:solidFill>
                    <a:srgbClr val="22295B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rPr>
                <a:t>Scouting</a:t>
              </a:r>
              <a:endParaRPr lang="en-US" sz="1400" b="1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543A180-016A-17B2-227B-FA2AC6BE18E2}"/>
                </a:ext>
              </a:extLst>
            </p:cNvPr>
            <p:cNvGrpSpPr/>
            <p:nvPr/>
          </p:nvGrpSpPr>
          <p:grpSpPr>
            <a:xfrm>
              <a:off x="7393858" y="1445342"/>
              <a:ext cx="4660492" cy="1445342"/>
              <a:chOff x="7393858" y="1445342"/>
              <a:chExt cx="4660492" cy="1445342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5DFB01E-A254-0542-13FD-C4DF68FA610F}"/>
                  </a:ext>
                </a:extLst>
              </p:cNvPr>
              <p:cNvSpPr/>
              <p:nvPr/>
            </p:nvSpPr>
            <p:spPr>
              <a:xfrm>
                <a:off x="7393858" y="1445342"/>
                <a:ext cx="4660491" cy="443320"/>
              </a:xfrm>
              <a:prstGeom prst="rect">
                <a:avLst/>
              </a:prstGeom>
              <a:solidFill>
                <a:srgbClr val="FFFFFF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EC05DB-15B4-447E-BCE8-80E4B91F3339}"/>
                  </a:ext>
                </a:extLst>
              </p:cNvPr>
              <p:cNvSpPr/>
              <p:nvPr/>
            </p:nvSpPr>
            <p:spPr>
              <a:xfrm>
                <a:off x="7561006" y="1888662"/>
                <a:ext cx="4493344" cy="457803"/>
              </a:xfrm>
              <a:prstGeom prst="rect">
                <a:avLst/>
              </a:prstGeom>
              <a:solidFill>
                <a:srgbClr val="FFFFFF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D2F553A-1888-D405-01A7-AC6238F297A5}"/>
                  </a:ext>
                </a:extLst>
              </p:cNvPr>
              <p:cNvSpPr/>
              <p:nvPr/>
            </p:nvSpPr>
            <p:spPr>
              <a:xfrm>
                <a:off x="8121444" y="2346465"/>
                <a:ext cx="3932905" cy="544219"/>
              </a:xfrm>
              <a:prstGeom prst="rect">
                <a:avLst/>
              </a:prstGeom>
              <a:solidFill>
                <a:srgbClr val="FFFFFF">
                  <a:alpha val="2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25965A-CCAC-106D-220D-649B13D0760D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2" y="239833"/>
            <a:ext cx="4150211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L1 Data Scouting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D4F45A-C725-B2D1-E287-2DCEEF907699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0FB54-0C3B-C6CB-DFF3-610983FD8061}"/>
              </a:ext>
            </a:extLst>
          </p:cNvPr>
          <p:cNvSpPr txBox="1"/>
          <p:nvPr/>
        </p:nvSpPr>
        <p:spPr>
          <a:xfrm>
            <a:off x="288776" y="2760746"/>
            <a:ext cx="7538722" cy="1899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L1 Data Scouting</a:t>
            </a:r>
            <a:endParaRPr lang="en-US" sz="16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Capture L1 primitives from trigger processors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every bunch crossing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Full access to physics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Unconstrained by the L1 latency and accept rate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7C128E-6879-F01C-2504-A582A747FED1}"/>
              </a:ext>
            </a:extLst>
          </p:cNvPr>
          <p:cNvSpPr txBox="1"/>
          <p:nvPr/>
        </p:nvSpPr>
        <p:spPr>
          <a:xfrm>
            <a:off x="288776" y="1110705"/>
            <a:ext cx="3909319" cy="1530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CMS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40MHz bunch crossing rate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feasible for full readout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L1 Trigger selects by signatures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84C0C1-4FB3-7D81-C5F4-EFD13A6D08E4}"/>
              </a:ext>
            </a:extLst>
          </p:cNvPr>
          <p:cNvSpPr txBox="1"/>
          <p:nvPr/>
        </p:nvSpPr>
        <p:spPr>
          <a:xfrm>
            <a:off x="332027" y="4780119"/>
            <a:ext cx="8895268" cy="1160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L1DS Online Processing</a:t>
            </a:r>
            <a:endParaRPr lang="en-US" sz="16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Upcoming Hi-Lumi LHC upgrade will substantially increase data volumes, </a:t>
            </a:r>
            <a:b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requiring advanced data processing techniques.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48A21A-D919-AA67-937A-5DF1B5554C98}"/>
              </a:ext>
            </a:extLst>
          </p:cNvPr>
          <p:cNvSpPr txBox="1"/>
          <p:nvPr/>
        </p:nvSpPr>
        <p:spPr>
          <a:xfrm>
            <a:off x="7393858" y="4526790"/>
            <a:ext cx="4621482" cy="291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en-US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https://indico.cern.ch/event/1356148/contributions/5818261/</a:t>
            </a:r>
            <a:endParaRPr lang="en-CH" sz="12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48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820A24-2462-97E5-1CE3-860D73983E67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3443B-1872-23B3-EB0B-3B22EEC9979B}"/>
              </a:ext>
            </a:extLst>
          </p:cNvPr>
          <p:cNvSpPr txBox="1"/>
          <p:nvPr/>
        </p:nvSpPr>
        <p:spPr>
          <a:xfrm>
            <a:off x="6933362" y="5961838"/>
            <a:ext cx="4553973" cy="291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en-US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https://indico.cern.ch/event/1356148/contributions/5818261/</a:t>
            </a:r>
            <a:endParaRPr lang="en-CH" sz="12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DD1195F7-1820-9DD9-FC05-1E884DBC7A79}"/>
              </a:ext>
            </a:extLst>
          </p:cNvPr>
          <p:cNvGrpSpPr/>
          <p:nvPr/>
        </p:nvGrpSpPr>
        <p:grpSpPr>
          <a:xfrm>
            <a:off x="2538416" y="2824426"/>
            <a:ext cx="6002712" cy="2723106"/>
            <a:chOff x="2041576" y="2766539"/>
            <a:chExt cx="5795797" cy="2156014"/>
          </a:xfrm>
        </p:grpSpPr>
        <p:grpSp>
          <p:nvGrpSpPr>
            <p:cNvPr id="162" name="Group">
              <a:extLst>
                <a:ext uri="{FF2B5EF4-FFF2-40B4-BE49-F238E27FC236}">
                  <a16:creationId xmlns:a16="http://schemas.microsoft.com/office/drawing/2014/main" id="{2D3E362D-E7CF-FCC5-5DA5-0890560BF732}"/>
                </a:ext>
              </a:extLst>
            </p:cNvPr>
            <p:cNvGrpSpPr/>
            <p:nvPr/>
          </p:nvGrpSpPr>
          <p:grpSpPr>
            <a:xfrm rot="16200000">
              <a:off x="4550021" y="267808"/>
              <a:ext cx="478412" cy="5475874"/>
              <a:chOff x="0" y="0"/>
              <a:chExt cx="478411" cy="4513775"/>
            </a:xfrm>
          </p:grpSpPr>
          <p:grpSp>
            <p:nvGrpSpPr>
              <p:cNvPr id="203" name="Group">
                <a:extLst>
                  <a:ext uri="{FF2B5EF4-FFF2-40B4-BE49-F238E27FC236}">
                    <a16:creationId xmlns:a16="http://schemas.microsoft.com/office/drawing/2014/main" id="{E0EE4E63-C052-E05D-AF0E-5E5AE489C275}"/>
                  </a:ext>
                </a:extLst>
              </p:cNvPr>
              <p:cNvGrpSpPr/>
              <p:nvPr/>
            </p:nvGrpSpPr>
            <p:grpSpPr>
              <a:xfrm>
                <a:off x="0" y="0"/>
                <a:ext cx="478412" cy="4513776"/>
                <a:chOff x="0" y="0"/>
                <a:chExt cx="478411" cy="4513775"/>
              </a:xfrm>
            </p:grpSpPr>
            <p:sp>
              <p:nvSpPr>
                <p:cNvPr id="208" name="Rounded Rectangle">
                  <a:extLst>
                    <a:ext uri="{FF2B5EF4-FFF2-40B4-BE49-F238E27FC236}">
                      <a16:creationId xmlns:a16="http://schemas.microsoft.com/office/drawing/2014/main" id="{0ED97B64-CDEC-C2F4-611F-7CDF5B45EF3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478412" cy="4513776"/>
                </a:xfrm>
                <a:prstGeom prst="roundRect">
                  <a:avLst>
                    <a:gd name="adj" fmla="val 8371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309562">
                    <a:defRPr sz="1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209" name="Line">
                  <a:extLst>
                    <a:ext uri="{FF2B5EF4-FFF2-40B4-BE49-F238E27FC236}">
                      <a16:creationId xmlns:a16="http://schemas.microsoft.com/office/drawing/2014/main" id="{7B08257A-DE19-1F41-255C-1D30CAF52418}"/>
                    </a:ext>
                  </a:extLst>
                </p:cNvPr>
                <p:cNvSpPr/>
                <p:nvPr/>
              </p:nvSpPr>
              <p:spPr>
                <a:xfrm flipV="1">
                  <a:off x="62328" y="1877572"/>
                  <a:ext cx="353756" cy="7586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19050" tIns="19050" rIns="19050" bIns="19050" numCol="1" anchor="ctr">
                  <a:noAutofit/>
                </a:bodyPr>
                <a:lstStyle/>
                <a:p>
                  <a:pPr algn="ctr" defTabSz="309562">
                    <a:defRPr sz="1100" b="1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  <p:sp>
              <p:nvSpPr>
                <p:cNvPr id="210" name="Line">
                  <a:extLst>
                    <a:ext uri="{FF2B5EF4-FFF2-40B4-BE49-F238E27FC236}">
                      <a16:creationId xmlns:a16="http://schemas.microsoft.com/office/drawing/2014/main" id="{7956A635-BF24-467C-A0E8-74452FF92DDE}"/>
                    </a:ext>
                  </a:extLst>
                </p:cNvPr>
                <p:cNvSpPr/>
                <p:nvPr/>
              </p:nvSpPr>
              <p:spPr>
                <a:xfrm flipH="1" flipV="1">
                  <a:off x="61241" y="1862908"/>
                  <a:ext cx="355929" cy="763290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19050" tIns="19050" rIns="19050" bIns="19050" numCol="1" anchor="ctr">
                  <a:noAutofit/>
                </a:bodyPr>
                <a:lstStyle/>
                <a:p>
                  <a:pPr algn="ctr" defTabSz="309562">
                    <a:defRPr sz="1100" b="1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</p:grpSp>
          <p:sp>
            <p:nvSpPr>
              <p:cNvPr id="204" name="Line">
                <a:extLst>
                  <a:ext uri="{FF2B5EF4-FFF2-40B4-BE49-F238E27FC236}">
                    <a16:creationId xmlns:a16="http://schemas.microsoft.com/office/drawing/2014/main" id="{0DE6E67F-B628-4851-9C8A-A3A71E8059EE}"/>
                  </a:ext>
                </a:extLst>
              </p:cNvPr>
              <p:cNvSpPr/>
              <p:nvPr/>
            </p:nvSpPr>
            <p:spPr>
              <a:xfrm flipV="1">
                <a:off x="63485" y="152862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05" name="Line">
                <a:extLst>
                  <a:ext uri="{FF2B5EF4-FFF2-40B4-BE49-F238E27FC236}">
                    <a16:creationId xmlns:a16="http://schemas.microsoft.com/office/drawing/2014/main" id="{C532F3AA-DEB5-6C58-E5C7-338A59B20AA6}"/>
                  </a:ext>
                </a:extLst>
              </p:cNvPr>
              <p:cNvSpPr/>
              <p:nvPr/>
            </p:nvSpPr>
            <p:spPr>
              <a:xfrm flipV="1">
                <a:off x="415839" y="152862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06" name="Line">
                <a:extLst>
                  <a:ext uri="{FF2B5EF4-FFF2-40B4-BE49-F238E27FC236}">
                    <a16:creationId xmlns:a16="http://schemas.microsoft.com/office/drawing/2014/main" id="{C4F1D65B-90EA-A681-076A-89F48A402327}"/>
                  </a:ext>
                </a:extLst>
              </p:cNvPr>
              <p:cNvSpPr/>
              <p:nvPr/>
            </p:nvSpPr>
            <p:spPr>
              <a:xfrm flipV="1">
                <a:off x="63485" y="262517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07" name="Line">
                <a:extLst>
                  <a:ext uri="{FF2B5EF4-FFF2-40B4-BE49-F238E27FC236}">
                    <a16:creationId xmlns:a16="http://schemas.microsoft.com/office/drawing/2014/main" id="{736C4364-CB8A-6B61-B99B-178AE45271C6}"/>
                  </a:ext>
                </a:extLst>
              </p:cNvPr>
              <p:cNvSpPr/>
              <p:nvPr/>
            </p:nvSpPr>
            <p:spPr>
              <a:xfrm flipV="1">
                <a:off x="415839" y="262517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</p:grpSp>
        <p:sp>
          <p:nvSpPr>
            <p:cNvPr id="163" name="IU">
              <a:extLst>
                <a:ext uri="{FF2B5EF4-FFF2-40B4-BE49-F238E27FC236}">
                  <a16:creationId xmlns:a16="http://schemas.microsoft.com/office/drawing/2014/main" id="{F04A771D-D03B-BA61-76CE-2405B446ADE3}"/>
                </a:ext>
              </a:extLst>
            </p:cNvPr>
            <p:cNvSpPr/>
            <p:nvPr/>
          </p:nvSpPr>
          <p:spPr>
            <a:xfrm>
              <a:off x="2801162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004D80"/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IU</a:t>
              </a:r>
            </a:p>
          </p:txBody>
        </p:sp>
        <p:sp>
          <p:nvSpPr>
            <p:cNvPr id="164" name="Line">
              <a:extLst>
                <a:ext uri="{FF2B5EF4-FFF2-40B4-BE49-F238E27FC236}">
                  <a16:creationId xmlns:a16="http://schemas.microsoft.com/office/drawing/2014/main" id="{ED9D1D0C-40A3-C472-35D5-03A6B6BBC087}"/>
                </a:ext>
              </a:extLst>
            </p:cNvPr>
            <p:cNvSpPr/>
            <p:nvPr/>
          </p:nvSpPr>
          <p:spPr>
            <a:xfrm>
              <a:off x="2051868" y="3882432"/>
              <a:ext cx="1213721" cy="1"/>
            </a:xfrm>
            <a:prstGeom prst="line">
              <a:avLst/>
            </a:prstGeom>
            <a:ln w="3175">
              <a:solidFill>
                <a:srgbClr val="000000"/>
              </a:solidFill>
              <a:miter lim="400000"/>
              <a:headEnd type="triangle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65" name="(DAQ) Ingestion Units x 8">
              <a:extLst>
                <a:ext uri="{FF2B5EF4-FFF2-40B4-BE49-F238E27FC236}">
                  <a16:creationId xmlns:a16="http://schemas.microsoft.com/office/drawing/2014/main" id="{3CDB64D4-B959-B080-AFB5-F9B020E740C7}"/>
                </a:ext>
              </a:extLst>
            </p:cNvPr>
            <p:cNvSpPr txBox="1"/>
            <p:nvPr/>
          </p:nvSpPr>
          <p:spPr>
            <a:xfrm>
              <a:off x="2203885" y="3781915"/>
              <a:ext cx="892780" cy="201037"/>
            </a:xfrm>
            <a:prstGeom prst="rect">
              <a:avLst/>
            </a:prstGeom>
            <a:solidFill>
              <a:srgbClr val="004D8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>
              <a:lvl1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dirty="0"/>
                <a:t>(DAQ) Ingestion </a:t>
              </a:r>
              <a:br>
                <a:rPr lang="en-US" dirty="0"/>
              </a:br>
              <a:r>
                <a:rPr dirty="0"/>
                <a:t>Units x 8</a:t>
              </a:r>
            </a:p>
          </p:txBody>
        </p:sp>
        <p:sp>
          <p:nvSpPr>
            <p:cNvPr id="166" name="Line">
              <a:extLst>
                <a:ext uri="{FF2B5EF4-FFF2-40B4-BE49-F238E27FC236}">
                  <a16:creationId xmlns:a16="http://schemas.microsoft.com/office/drawing/2014/main" id="{50327739-65F3-8B0A-F025-BA265E1F03FC}"/>
                </a:ext>
              </a:extLst>
            </p:cNvPr>
            <p:cNvSpPr/>
            <p:nvPr/>
          </p:nvSpPr>
          <p:spPr>
            <a:xfrm>
              <a:off x="2458069" y="3585386"/>
              <a:ext cx="299943" cy="1"/>
            </a:xfrm>
            <a:prstGeom prst="line">
              <a:avLst/>
            </a:prstGeom>
            <a:ln w="25400" cap="rnd">
              <a:solidFill>
                <a:srgbClr val="535353"/>
              </a:solidFill>
              <a:custDash>
                <a:ds d="100000" sp="200000"/>
              </a:custDash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67" name="PU">
              <a:extLst>
                <a:ext uri="{FF2B5EF4-FFF2-40B4-BE49-F238E27FC236}">
                  <a16:creationId xmlns:a16="http://schemas.microsoft.com/office/drawing/2014/main" id="{BA359D71-EF80-C7B7-FA97-FB34CAC60B93}"/>
                </a:ext>
              </a:extLst>
            </p:cNvPr>
            <p:cNvSpPr/>
            <p:nvPr/>
          </p:nvSpPr>
          <p:spPr>
            <a:xfrm>
              <a:off x="4206997" y="3479735"/>
              <a:ext cx="427617" cy="211303"/>
            </a:xfrm>
            <a:prstGeom prst="roundRect">
              <a:avLst>
                <a:gd name="adj" fmla="val 26196"/>
              </a:avLst>
            </a:prstGeom>
            <a:solidFill>
              <a:srgbClr val="00000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PU</a:t>
              </a:r>
            </a:p>
          </p:txBody>
        </p:sp>
        <p:sp>
          <p:nvSpPr>
            <p:cNvPr id="168" name="Line">
              <a:extLst>
                <a:ext uri="{FF2B5EF4-FFF2-40B4-BE49-F238E27FC236}">
                  <a16:creationId xmlns:a16="http://schemas.microsoft.com/office/drawing/2014/main" id="{B52F43C1-F211-7323-3878-51E4E7709FF2}"/>
                </a:ext>
              </a:extLst>
            </p:cNvPr>
            <p:cNvSpPr/>
            <p:nvPr/>
          </p:nvSpPr>
          <p:spPr>
            <a:xfrm>
              <a:off x="3864247" y="3585386"/>
              <a:ext cx="299943" cy="1"/>
            </a:xfrm>
            <a:prstGeom prst="line">
              <a:avLst/>
            </a:prstGeom>
            <a:ln w="25400" cap="rnd">
              <a:solidFill>
                <a:srgbClr val="535353"/>
              </a:solidFill>
              <a:custDash>
                <a:ds d="100000" sp="200000"/>
              </a:custDash>
              <a:miter lim="400000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69" name="PU">
              <a:extLst>
                <a:ext uri="{FF2B5EF4-FFF2-40B4-BE49-F238E27FC236}">
                  <a16:creationId xmlns:a16="http://schemas.microsoft.com/office/drawing/2014/main" id="{C4404CF8-D07B-E8FA-B5B7-0F464064DEC6}"/>
                </a:ext>
              </a:extLst>
            </p:cNvPr>
            <p:cNvSpPr/>
            <p:nvPr/>
          </p:nvSpPr>
          <p:spPr>
            <a:xfrm>
              <a:off x="3450974" y="3479735"/>
              <a:ext cx="427617" cy="211303"/>
            </a:xfrm>
            <a:prstGeom prst="roundRect">
              <a:avLst>
                <a:gd name="adj" fmla="val 26196"/>
              </a:avLst>
            </a:prstGeom>
            <a:solidFill>
              <a:srgbClr val="00000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PU</a:t>
              </a:r>
            </a:p>
          </p:txBody>
        </p:sp>
        <p:sp>
          <p:nvSpPr>
            <p:cNvPr id="170" name="IU">
              <a:extLst>
                <a:ext uri="{FF2B5EF4-FFF2-40B4-BE49-F238E27FC236}">
                  <a16:creationId xmlns:a16="http://schemas.microsoft.com/office/drawing/2014/main" id="{3D7B912E-9E8A-EAED-D874-D6A25FE59140}"/>
                </a:ext>
              </a:extLst>
            </p:cNvPr>
            <p:cNvSpPr/>
            <p:nvPr/>
          </p:nvSpPr>
          <p:spPr>
            <a:xfrm>
              <a:off x="2041576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004D80"/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IU</a:t>
              </a:r>
            </a:p>
          </p:txBody>
        </p:sp>
        <p:sp>
          <p:nvSpPr>
            <p:cNvPr id="171" name="Line">
              <a:extLst>
                <a:ext uri="{FF2B5EF4-FFF2-40B4-BE49-F238E27FC236}">
                  <a16:creationId xmlns:a16="http://schemas.microsoft.com/office/drawing/2014/main" id="{A1703F5D-F7E7-93C2-9D81-C8113BCAC515}"/>
                </a:ext>
              </a:extLst>
            </p:cNvPr>
            <p:cNvSpPr/>
            <p:nvPr/>
          </p:nvSpPr>
          <p:spPr>
            <a:xfrm>
              <a:off x="3425456" y="3882432"/>
              <a:ext cx="1213721" cy="1"/>
            </a:xfrm>
            <a:prstGeom prst="line">
              <a:avLst/>
            </a:prstGeom>
            <a:ln w="3175">
              <a:solidFill>
                <a:srgbClr val="000000"/>
              </a:solidFill>
              <a:miter lim="400000"/>
              <a:headEnd type="triangle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2" name="Processing…">
              <a:extLst>
                <a:ext uri="{FF2B5EF4-FFF2-40B4-BE49-F238E27FC236}">
                  <a16:creationId xmlns:a16="http://schemas.microsoft.com/office/drawing/2014/main" id="{57B41D60-7F06-D33B-1849-455915082DE2}"/>
                </a:ext>
              </a:extLst>
            </p:cNvPr>
            <p:cNvSpPr txBox="1"/>
            <p:nvPr/>
          </p:nvSpPr>
          <p:spPr>
            <a:xfrm>
              <a:off x="3656012" y="3750372"/>
              <a:ext cx="776073" cy="264122"/>
            </a:xfrm>
            <a:prstGeom prst="rect">
              <a:avLst/>
            </a:prstGeom>
            <a:solidFill>
              <a:srgbClr val="00000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/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Processing </a:t>
              </a:r>
            </a:p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Units</a:t>
              </a:r>
            </a:p>
          </p:txBody>
        </p:sp>
        <p:sp>
          <p:nvSpPr>
            <p:cNvPr id="173" name="Line">
              <a:extLst>
                <a:ext uri="{FF2B5EF4-FFF2-40B4-BE49-F238E27FC236}">
                  <a16:creationId xmlns:a16="http://schemas.microsoft.com/office/drawing/2014/main" id="{B18DC75C-9915-B1CA-B571-4F213F5E52C7}"/>
                </a:ext>
              </a:extLst>
            </p:cNvPr>
            <p:cNvSpPr/>
            <p:nvPr/>
          </p:nvSpPr>
          <p:spPr>
            <a:xfrm flipV="1">
              <a:off x="2302682" y="4161518"/>
              <a:ext cx="1" cy="358217"/>
            </a:xfrm>
            <a:prstGeom prst="line">
              <a:avLst/>
            </a:prstGeom>
            <a:ln w="12700">
              <a:solidFill>
                <a:schemeClr val="accent1">
                  <a:lumOff val="-9137"/>
                </a:schemeClr>
              </a:solidFill>
              <a:miter lim="400000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4" name="Line">
              <a:extLst>
                <a:ext uri="{FF2B5EF4-FFF2-40B4-BE49-F238E27FC236}">
                  <a16:creationId xmlns:a16="http://schemas.microsoft.com/office/drawing/2014/main" id="{05C77B70-F98E-C7DB-25EA-79C3524E018B}"/>
                </a:ext>
              </a:extLst>
            </p:cNvPr>
            <p:cNvSpPr/>
            <p:nvPr/>
          </p:nvSpPr>
          <p:spPr>
            <a:xfrm>
              <a:off x="4822507" y="3881711"/>
              <a:ext cx="1213721" cy="1"/>
            </a:xfrm>
            <a:prstGeom prst="line">
              <a:avLst/>
            </a:prstGeom>
            <a:ln w="3175">
              <a:solidFill>
                <a:srgbClr val="535353">
                  <a:alpha val="10379"/>
                </a:srgbClr>
              </a:solidFill>
              <a:miter lim="400000"/>
              <a:headEnd type="triangle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5" name="Line">
              <a:extLst>
                <a:ext uri="{FF2B5EF4-FFF2-40B4-BE49-F238E27FC236}">
                  <a16:creationId xmlns:a16="http://schemas.microsoft.com/office/drawing/2014/main" id="{CD760E01-51D1-885A-0286-0877338DAE4F}"/>
                </a:ext>
              </a:extLst>
            </p:cNvPr>
            <p:cNvSpPr/>
            <p:nvPr/>
          </p:nvSpPr>
          <p:spPr>
            <a:xfrm flipV="1">
              <a:off x="2711385" y="4161518"/>
              <a:ext cx="1" cy="358217"/>
            </a:xfrm>
            <a:prstGeom prst="line">
              <a:avLst/>
            </a:prstGeom>
            <a:ln w="12700">
              <a:solidFill>
                <a:schemeClr val="accent1">
                  <a:lumOff val="-9137"/>
                </a:schemeClr>
              </a:solidFill>
              <a:miter lim="400000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6" name="Line">
              <a:extLst>
                <a:ext uri="{FF2B5EF4-FFF2-40B4-BE49-F238E27FC236}">
                  <a16:creationId xmlns:a16="http://schemas.microsoft.com/office/drawing/2014/main" id="{011A3EBA-8896-1159-5049-6ECA9B941A53}"/>
                </a:ext>
              </a:extLst>
            </p:cNvPr>
            <p:cNvSpPr/>
            <p:nvPr/>
          </p:nvSpPr>
          <p:spPr>
            <a:xfrm flipV="1">
              <a:off x="3111547" y="4161518"/>
              <a:ext cx="1" cy="358217"/>
            </a:xfrm>
            <a:prstGeom prst="line">
              <a:avLst/>
            </a:prstGeom>
            <a:ln w="12700">
              <a:solidFill>
                <a:schemeClr val="accent1">
                  <a:lumOff val="-9137"/>
                </a:schemeClr>
              </a:solidFill>
              <a:miter lim="400000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77" name="data streams over…">
              <a:extLst>
                <a:ext uri="{FF2B5EF4-FFF2-40B4-BE49-F238E27FC236}">
                  <a16:creationId xmlns:a16="http://schemas.microsoft.com/office/drawing/2014/main" id="{1B973828-1CB3-504C-C110-E2F76DBCB322}"/>
                </a:ext>
              </a:extLst>
            </p:cNvPr>
            <p:cNvSpPr txBox="1"/>
            <p:nvPr/>
          </p:nvSpPr>
          <p:spPr>
            <a:xfrm>
              <a:off x="2051868" y="4583208"/>
              <a:ext cx="1319034" cy="33934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/>
            <a:p>
              <a:pPr algn="ctr" defTabSz="309562">
                <a:defRPr sz="10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data streams over </a:t>
              </a:r>
            </a:p>
            <a:p>
              <a:pPr algn="ctr" defTabSz="309562">
                <a:defRPr sz="10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100 Gbps TCP/IP</a:t>
              </a:r>
            </a:p>
          </p:txBody>
        </p:sp>
        <p:sp>
          <p:nvSpPr>
            <p:cNvPr id="178" name="AU">
              <a:extLst>
                <a:ext uri="{FF2B5EF4-FFF2-40B4-BE49-F238E27FC236}">
                  <a16:creationId xmlns:a16="http://schemas.microsoft.com/office/drawing/2014/main" id="{DA9EEF57-6CEC-6BBE-4330-1215ADD13F4E}"/>
                </a:ext>
              </a:extLst>
            </p:cNvPr>
            <p:cNvSpPr/>
            <p:nvPr/>
          </p:nvSpPr>
          <p:spPr>
            <a:xfrm>
              <a:off x="4834337" y="3481323"/>
              <a:ext cx="423767" cy="208128"/>
            </a:xfrm>
            <a:prstGeom prst="roundRect">
              <a:avLst>
                <a:gd name="adj" fmla="val 26596"/>
              </a:avLst>
            </a:prstGeom>
            <a:solidFill>
              <a:srgbClr val="A7A7A7">
                <a:alpha val="46033"/>
              </a:srgbClr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AU</a:t>
              </a:r>
            </a:p>
          </p:txBody>
        </p:sp>
        <p:sp>
          <p:nvSpPr>
            <p:cNvPr id="179" name="AU">
              <a:extLst>
                <a:ext uri="{FF2B5EF4-FFF2-40B4-BE49-F238E27FC236}">
                  <a16:creationId xmlns:a16="http://schemas.microsoft.com/office/drawing/2014/main" id="{0FC23B1F-0688-5C31-D59B-D37FA5B75BE7}"/>
                </a:ext>
              </a:extLst>
            </p:cNvPr>
            <p:cNvSpPr/>
            <p:nvPr/>
          </p:nvSpPr>
          <p:spPr>
            <a:xfrm>
              <a:off x="5614758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A7A7A7">
                <a:alpha val="46033"/>
              </a:srgbClr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AU</a:t>
              </a:r>
            </a:p>
          </p:txBody>
        </p:sp>
        <p:sp>
          <p:nvSpPr>
            <p:cNvPr id="180" name="Line">
              <a:extLst>
                <a:ext uri="{FF2B5EF4-FFF2-40B4-BE49-F238E27FC236}">
                  <a16:creationId xmlns:a16="http://schemas.microsoft.com/office/drawing/2014/main" id="{950FD325-C69F-8B8A-39B5-BB1142B9837D}"/>
                </a:ext>
              </a:extLst>
            </p:cNvPr>
            <p:cNvSpPr/>
            <p:nvPr/>
          </p:nvSpPr>
          <p:spPr>
            <a:xfrm>
              <a:off x="5271135" y="3585386"/>
              <a:ext cx="299944" cy="1"/>
            </a:xfrm>
            <a:prstGeom prst="line">
              <a:avLst/>
            </a:prstGeom>
            <a:ln w="25400" cap="rnd">
              <a:solidFill>
                <a:srgbClr val="A7A7A7">
                  <a:alpha val="46033"/>
                </a:srgbClr>
              </a:solidFill>
              <a:custDash>
                <a:ds d="100000" sp="200000"/>
              </a:custDash>
              <a:miter lim="400000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81" name="Accelerator…">
              <a:extLst>
                <a:ext uri="{FF2B5EF4-FFF2-40B4-BE49-F238E27FC236}">
                  <a16:creationId xmlns:a16="http://schemas.microsoft.com/office/drawing/2014/main" id="{DE9A10CB-2977-BE18-1BC5-1BD7AC5CCD4E}"/>
                </a:ext>
              </a:extLst>
            </p:cNvPr>
            <p:cNvSpPr txBox="1"/>
            <p:nvPr/>
          </p:nvSpPr>
          <p:spPr>
            <a:xfrm>
              <a:off x="5096793" y="3750372"/>
              <a:ext cx="665150" cy="264122"/>
            </a:xfrm>
            <a:prstGeom prst="rect">
              <a:avLst/>
            </a:prstGeom>
            <a:solidFill>
              <a:srgbClr val="A7A7A7">
                <a:alpha val="46033"/>
              </a:srgbClr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9050" tIns="19050" rIns="19050" bIns="19050" anchor="ctr">
              <a:spAutoFit/>
            </a:bodyPr>
            <a:lstStyle/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Accelerator </a:t>
              </a:r>
            </a:p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Units</a:t>
              </a:r>
            </a:p>
          </p:txBody>
        </p:sp>
        <p:sp>
          <p:nvSpPr>
            <p:cNvPr id="182" name="SU">
              <a:extLst>
                <a:ext uri="{FF2B5EF4-FFF2-40B4-BE49-F238E27FC236}">
                  <a16:creationId xmlns:a16="http://schemas.microsoft.com/office/drawing/2014/main" id="{661A4925-EB41-FA5A-65CA-BD432E6B7DCF}"/>
                </a:ext>
              </a:extLst>
            </p:cNvPr>
            <p:cNvSpPr/>
            <p:nvPr/>
          </p:nvSpPr>
          <p:spPr>
            <a:xfrm>
              <a:off x="6200878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F8BA0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SU</a:t>
              </a:r>
            </a:p>
          </p:txBody>
        </p:sp>
        <p:sp>
          <p:nvSpPr>
            <p:cNvPr id="183" name="SU">
              <a:extLst>
                <a:ext uri="{FF2B5EF4-FFF2-40B4-BE49-F238E27FC236}">
                  <a16:creationId xmlns:a16="http://schemas.microsoft.com/office/drawing/2014/main" id="{979C2F84-9C2E-3B63-4B5C-A8273754BEEF}"/>
                </a:ext>
              </a:extLst>
            </p:cNvPr>
            <p:cNvSpPr/>
            <p:nvPr/>
          </p:nvSpPr>
          <p:spPr>
            <a:xfrm>
              <a:off x="6656237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A7A7A7">
                <a:alpha val="46118"/>
              </a:srgbClr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SU</a:t>
              </a:r>
            </a:p>
          </p:txBody>
        </p:sp>
        <p:sp>
          <p:nvSpPr>
            <p:cNvPr id="184" name="SU">
              <a:extLst>
                <a:ext uri="{FF2B5EF4-FFF2-40B4-BE49-F238E27FC236}">
                  <a16:creationId xmlns:a16="http://schemas.microsoft.com/office/drawing/2014/main" id="{0476FFCA-0CFF-60D9-3567-F002461826CA}"/>
                </a:ext>
              </a:extLst>
            </p:cNvPr>
            <p:cNvSpPr/>
            <p:nvPr/>
          </p:nvSpPr>
          <p:spPr>
            <a:xfrm>
              <a:off x="7111595" y="3481323"/>
              <a:ext cx="423766" cy="208128"/>
            </a:xfrm>
            <a:prstGeom prst="roundRect">
              <a:avLst>
                <a:gd name="adj" fmla="val 26596"/>
              </a:avLst>
            </a:prstGeom>
            <a:solidFill>
              <a:srgbClr val="A7A7A7">
                <a:alpha val="46118"/>
              </a:srgbClr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>
              <a:lvl1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t>SU</a:t>
              </a:r>
            </a:p>
          </p:txBody>
        </p:sp>
        <p:sp>
          <p:nvSpPr>
            <p:cNvPr id="185" name="Line">
              <a:extLst>
                <a:ext uri="{FF2B5EF4-FFF2-40B4-BE49-F238E27FC236}">
                  <a16:creationId xmlns:a16="http://schemas.microsoft.com/office/drawing/2014/main" id="{FBD28305-C6D7-01C5-6827-4071A16AAAD5}"/>
                </a:ext>
              </a:extLst>
            </p:cNvPr>
            <p:cNvSpPr/>
            <p:nvPr/>
          </p:nvSpPr>
          <p:spPr>
            <a:xfrm>
              <a:off x="6213849" y="3889636"/>
              <a:ext cx="1319034" cy="1"/>
            </a:xfrm>
            <a:prstGeom prst="line">
              <a:avLst/>
            </a:prstGeom>
            <a:ln w="3175">
              <a:solidFill>
                <a:srgbClr val="000000"/>
              </a:solidFill>
              <a:miter lim="400000"/>
              <a:headEnd type="triangle"/>
              <a:tailEnd type="triangle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1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sp>
          <p:nvSpPr>
            <p:cNvPr id="186" name="Storage…">
              <a:extLst>
                <a:ext uri="{FF2B5EF4-FFF2-40B4-BE49-F238E27FC236}">
                  <a16:creationId xmlns:a16="http://schemas.microsoft.com/office/drawing/2014/main" id="{7B3FC3C4-74A5-B0E6-A3B7-A78022DC92B0}"/>
                </a:ext>
              </a:extLst>
            </p:cNvPr>
            <p:cNvSpPr txBox="1"/>
            <p:nvPr/>
          </p:nvSpPr>
          <p:spPr>
            <a:xfrm>
              <a:off x="6482636" y="3750372"/>
              <a:ext cx="770967" cy="264122"/>
            </a:xfrm>
            <a:prstGeom prst="rect">
              <a:avLst/>
            </a:prstGeom>
            <a:solidFill>
              <a:srgbClr val="F8BA00"/>
            </a:solidFill>
            <a:ln w="3175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/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Storage </a:t>
              </a:r>
            </a:p>
            <a:p>
              <a:pPr algn="ctr" defTabSz="309562">
                <a:defRPr sz="7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t>Units</a:t>
              </a:r>
            </a:p>
          </p:txBody>
        </p:sp>
        <p:sp>
          <p:nvSpPr>
            <p:cNvPr id="187" name="Tier 1 Local Storage">
              <a:extLst>
                <a:ext uri="{FF2B5EF4-FFF2-40B4-BE49-F238E27FC236}">
                  <a16:creationId xmlns:a16="http://schemas.microsoft.com/office/drawing/2014/main" id="{3264A624-D025-83D8-C340-0DE9DFF21EB5}"/>
                </a:ext>
              </a:extLst>
            </p:cNvPr>
            <p:cNvSpPr/>
            <p:nvPr/>
          </p:nvSpPr>
          <p:spPr>
            <a:xfrm>
              <a:off x="7223359" y="4268521"/>
              <a:ext cx="614014" cy="475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algn="ctr" defTabSz="309562">
                <a:defRPr sz="7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dirty="0"/>
                <a:t>Tier 1 Local Storage</a:t>
              </a:r>
            </a:p>
          </p:txBody>
        </p:sp>
        <p:sp>
          <p:nvSpPr>
            <p:cNvPr id="188" name="Shape">
              <a:extLst>
                <a:ext uri="{FF2B5EF4-FFF2-40B4-BE49-F238E27FC236}">
                  <a16:creationId xmlns:a16="http://schemas.microsoft.com/office/drawing/2014/main" id="{F01E44F6-026D-B28E-CFAC-2552C7D1CE68}"/>
                </a:ext>
              </a:extLst>
            </p:cNvPr>
            <p:cNvSpPr/>
            <p:nvPr/>
          </p:nvSpPr>
          <p:spPr>
            <a:xfrm rot="5400000" flipH="1">
              <a:off x="6813683" y="4298563"/>
              <a:ext cx="338559" cy="4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67" y="0"/>
                  </a:moveTo>
                  <a:lnTo>
                    <a:pt x="0" y="7818"/>
                  </a:lnTo>
                  <a:lnTo>
                    <a:pt x="4127" y="7818"/>
                  </a:lnTo>
                  <a:cubicBezTo>
                    <a:pt x="4127" y="7860"/>
                    <a:pt x="4125" y="7904"/>
                    <a:pt x="4125" y="7946"/>
                  </a:cubicBezTo>
                  <a:cubicBezTo>
                    <a:pt x="4125" y="15487"/>
                    <a:pt x="11948" y="21600"/>
                    <a:pt x="21598" y="21600"/>
                  </a:cubicBezTo>
                  <a:cubicBezTo>
                    <a:pt x="21598" y="21600"/>
                    <a:pt x="21600" y="21600"/>
                    <a:pt x="21600" y="21600"/>
                  </a:cubicBezTo>
                  <a:lnTo>
                    <a:pt x="21600" y="16556"/>
                  </a:lnTo>
                  <a:cubicBezTo>
                    <a:pt x="21600" y="16556"/>
                    <a:pt x="21598" y="16556"/>
                    <a:pt x="21598" y="16556"/>
                  </a:cubicBezTo>
                  <a:cubicBezTo>
                    <a:pt x="15512" y="16556"/>
                    <a:pt x="10578" y="12702"/>
                    <a:pt x="10578" y="7946"/>
                  </a:cubicBezTo>
                  <a:cubicBezTo>
                    <a:pt x="10578" y="7903"/>
                    <a:pt x="10582" y="7860"/>
                    <a:pt x="10582" y="7818"/>
                  </a:cubicBezTo>
                  <a:lnTo>
                    <a:pt x="14736" y="7818"/>
                  </a:lnTo>
                  <a:lnTo>
                    <a:pt x="7367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hueOff val="-316997"/>
                    <a:satOff val="1967"/>
                    <a:lumOff val="22456"/>
                  </a:schemeClr>
                </a:gs>
                <a:gs pos="50000">
                  <a:srgbClr val="F7BA97"/>
                </a:gs>
                <a:gs pos="100000">
                  <a:schemeClr val="accent5">
                    <a:hueOff val="-294774"/>
                    <a:satOff val="6543"/>
                    <a:lumOff val="15860"/>
                  </a:schemeClr>
                </a:gs>
              </a:gsLst>
              <a:lin ang="5400000"/>
            </a:gradFill>
            <a:ln w="3175">
              <a:miter lim="400000"/>
            </a:ln>
          </p:spPr>
          <p:txBody>
            <a:bodyPr lIns="19050" tIns="19050" rIns="19050" bIns="19050" anchor="ctr"/>
            <a:lstStyle/>
            <a:p>
              <a: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89" name="Connection Line">
              <a:extLst>
                <a:ext uri="{FF2B5EF4-FFF2-40B4-BE49-F238E27FC236}">
                  <a16:creationId xmlns:a16="http://schemas.microsoft.com/office/drawing/2014/main" id="{24CC35E0-1EAD-CA2E-5E6D-4481973E529D}"/>
                </a:ext>
              </a:extLst>
            </p:cNvPr>
            <p:cNvSpPr/>
            <p:nvPr/>
          </p:nvSpPr>
          <p:spPr>
            <a:xfrm>
              <a:off x="4370277" y="3210560"/>
              <a:ext cx="4623" cy="36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0" name="Connection Line">
              <a:extLst>
                <a:ext uri="{FF2B5EF4-FFF2-40B4-BE49-F238E27FC236}">
                  <a16:creationId xmlns:a16="http://schemas.microsoft.com/office/drawing/2014/main" id="{151B309F-2851-DACE-F23E-28340C65D5A5}"/>
                </a:ext>
              </a:extLst>
            </p:cNvPr>
            <p:cNvSpPr/>
            <p:nvPr/>
          </p:nvSpPr>
          <p:spPr>
            <a:xfrm>
              <a:off x="3008301" y="3210560"/>
              <a:ext cx="134041" cy="275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0"/>
                  </a:lnTo>
                  <a:lnTo>
                    <a:pt x="21600" y="1085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1" name="Connection Line">
              <a:extLst>
                <a:ext uri="{FF2B5EF4-FFF2-40B4-BE49-F238E27FC236}">
                  <a16:creationId xmlns:a16="http://schemas.microsoft.com/office/drawing/2014/main" id="{A814D750-A31D-1D5D-B507-284512E64563}"/>
                </a:ext>
              </a:extLst>
            </p:cNvPr>
            <p:cNvSpPr/>
            <p:nvPr/>
          </p:nvSpPr>
          <p:spPr>
            <a:xfrm>
              <a:off x="3959777" y="3211805"/>
              <a:ext cx="8822" cy="43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2" name="Connection Line">
              <a:extLst>
                <a:ext uri="{FF2B5EF4-FFF2-40B4-BE49-F238E27FC236}">
                  <a16:creationId xmlns:a16="http://schemas.microsoft.com/office/drawing/2014/main" id="{3D8BC2BC-B288-B72A-D248-CAA136585380}"/>
                </a:ext>
              </a:extLst>
            </p:cNvPr>
            <p:cNvSpPr/>
            <p:nvPr/>
          </p:nvSpPr>
          <p:spPr>
            <a:xfrm>
              <a:off x="4414957" y="3210560"/>
              <a:ext cx="366687" cy="271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00"/>
                  </a:lnTo>
                  <a:lnTo>
                    <a:pt x="21600" y="1080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3" name="Connection Line">
              <a:extLst>
                <a:ext uri="{FF2B5EF4-FFF2-40B4-BE49-F238E27FC236}">
                  <a16:creationId xmlns:a16="http://schemas.microsoft.com/office/drawing/2014/main" id="{99D9F24F-7B6D-DB10-CA21-5AD2341534E5}"/>
                </a:ext>
              </a:extLst>
            </p:cNvPr>
            <p:cNvSpPr/>
            <p:nvPr/>
          </p:nvSpPr>
          <p:spPr>
            <a:xfrm>
              <a:off x="5035858" y="3210560"/>
              <a:ext cx="181802" cy="28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751"/>
                  </a:lnTo>
                  <a:lnTo>
                    <a:pt x="21600" y="10751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4" name="Connection Line">
              <a:extLst>
                <a:ext uri="{FF2B5EF4-FFF2-40B4-BE49-F238E27FC236}">
                  <a16:creationId xmlns:a16="http://schemas.microsoft.com/office/drawing/2014/main" id="{6307F479-AB61-57AD-1A48-9E8E43444CD6}"/>
                </a:ext>
              </a:extLst>
            </p:cNvPr>
            <p:cNvSpPr/>
            <p:nvPr/>
          </p:nvSpPr>
          <p:spPr>
            <a:xfrm>
              <a:off x="5629654" y="3211805"/>
              <a:ext cx="6120" cy="48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5" name="Connection Line">
              <a:extLst>
                <a:ext uri="{FF2B5EF4-FFF2-40B4-BE49-F238E27FC236}">
                  <a16:creationId xmlns:a16="http://schemas.microsoft.com/office/drawing/2014/main" id="{F5FDE7F7-2F60-245E-3CF6-FDD96E2C9A08}"/>
                </a:ext>
              </a:extLst>
            </p:cNvPr>
            <p:cNvSpPr/>
            <p:nvPr/>
          </p:nvSpPr>
          <p:spPr>
            <a:xfrm>
              <a:off x="5826235" y="3210560"/>
              <a:ext cx="211075" cy="275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0"/>
                  </a:lnTo>
                  <a:lnTo>
                    <a:pt x="21600" y="1085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6" name="Connection Line">
              <a:extLst>
                <a:ext uri="{FF2B5EF4-FFF2-40B4-BE49-F238E27FC236}">
                  <a16:creationId xmlns:a16="http://schemas.microsoft.com/office/drawing/2014/main" id="{AA9E2E86-3E98-1F07-B5DF-3467D2648A6B}"/>
                </a:ext>
              </a:extLst>
            </p:cNvPr>
            <p:cNvSpPr/>
            <p:nvPr/>
          </p:nvSpPr>
          <p:spPr>
            <a:xfrm>
              <a:off x="6424568" y="3211805"/>
              <a:ext cx="5861" cy="278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7" name="Connection Line">
              <a:extLst>
                <a:ext uri="{FF2B5EF4-FFF2-40B4-BE49-F238E27FC236}">
                  <a16:creationId xmlns:a16="http://schemas.microsoft.com/office/drawing/2014/main" id="{B0F77276-80E4-A664-AC35-B3EB5575E511}"/>
                </a:ext>
              </a:extLst>
            </p:cNvPr>
            <p:cNvSpPr/>
            <p:nvPr/>
          </p:nvSpPr>
          <p:spPr>
            <a:xfrm>
              <a:off x="6822124" y="3211805"/>
              <a:ext cx="244" cy="505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8" name="Connection Line">
              <a:extLst>
                <a:ext uri="{FF2B5EF4-FFF2-40B4-BE49-F238E27FC236}">
                  <a16:creationId xmlns:a16="http://schemas.microsoft.com/office/drawing/2014/main" id="{4760C9FC-5052-0E68-8161-039FDBA270CC}"/>
                </a:ext>
              </a:extLst>
            </p:cNvPr>
            <p:cNvSpPr/>
            <p:nvPr/>
          </p:nvSpPr>
          <p:spPr>
            <a:xfrm>
              <a:off x="3542923" y="3210560"/>
              <a:ext cx="124798" cy="273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850"/>
                  </a:lnTo>
                  <a:lnTo>
                    <a:pt x="0" y="1085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9" name="Connection Line">
              <a:extLst>
                <a:ext uri="{FF2B5EF4-FFF2-40B4-BE49-F238E27FC236}">
                  <a16:creationId xmlns:a16="http://schemas.microsoft.com/office/drawing/2014/main" id="{9603153B-5EA9-061C-3C08-EFF4C6EB4D20}"/>
                </a:ext>
              </a:extLst>
            </p:cNvPr>
            <p:cNvSpPr/>
            <p:nvPr/>
          </p:nvSpPr>
          <p:spPr>
            <a:xfrm>
              <a:off x="2257982" y="3210560"/>
              <a:ext cx="482238" cy="270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1"/>
                  </a:lnTo>
                  <a:lnTo>
                    <a:pt x="21600" y="10851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0" name="Connection Line">
              <a:extLst>
                <a:ext uri="{FF2B5EF4-FFF2-40B4-BE49-F238E27FC236}">
                  <a16:creationId xmlns:a16="http://schemas.microsoft.com/office/drawing/2014/main" id="{09972FD3-5D15-8F2E-0CD5-1C308294EF21}"/>
                </a:ext>
              </a:extLst>
            </p:cNvPr>
            <p:cNvSpPr/>
            <p:nvPr/>
          </p:nvSpPr>
          <p:spPr>
            <a:xfrm>
              <a:off x="2337277" y="3211898"/>
              <a:ext cx="653" cy="29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1" name="Connection Line">
              <a:extLst>
                <a:ext uri="{FF2B5EF4-FFF2-40B4-BE49-F238E27FC236}">
                  <a16:creationId xmlns:a16="http://schemas.microsoft.com/office/drawing/2014/main" id="{A850489A-54B3-8559-C608-7C6C48AF94C0}"/>
                </a:ext>
              </a:extLst>
            </p:cNvPr>
            <p:cNvSpPr/>
            <p:nvPr/>
          </p:nvSpPr>
          <p:spPr>
            <a:xfrm>
              <a:off x="7225106" y="3211805"/>
              <a:ext cx="3051" cy="39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2" name="&lt; 2 GB/s">
              <a:extLst>
                <a:ext uri="{FF2B5EF4-FFF2-40B4-BE49-F238E27FC236}">
                  <a16:creationId xmlns:a16="http://schemas.microsoft.com/office/drawing/2014/main" id="{9833FF0A-213F-ACC4-7298-A83ABCC3DB52}"/>
                </a:ext>
              </a:extLst>
            </p:cNvPr>
            <p:cNvSpPr txBox="1"/>
            <p:nvPr/>
          </p:nvSpPr>
          <p:spPr>
            <a:xfrm>
              <a:off x="6417474" y="4075559"/>
              <a:ext cx="901293" cy="18694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>
              <a:lvl1pPr algn="ctr" defTabSz="309562">
                <a:defRPr sz="10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&lt; 2 GB/s</a:t>
              </a: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5A105D6E-6CD0-13F5-86DA-657655AD53EC}"/>
              </a:ext>
            </a:extLst>
          </p:cNvPr>
          <p:cNvSpPr/>
          <p:nvPr/>
        </p:nvSpPr>
        <p:spPr>
          <a:xfrm>
            <a:off x="7317824" y="1195185"/>
            <a:ext cx="4435464" cy="491490"/>
          </a:xfrm>
          <a:prstGeom prst="rect">
            <a:avLst/>
          </a:prstGeom>
          <a:noFill/>
          <a:ln w="38100" cap="rnd">
            <a:solidFill>
              <a:srgbClr val="21295B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21295B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Experimental setup (in operation)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408055CD-012C-2864-71A6-546564C22703}"/>
              </a:ext>
            </a:extLst>
          </p:cNvPr>
          <p:cNvSpPr txBox="1"/>
          <p:nvPr/>
        </p:nvSpPr>
        <p:spPr>
          <a:xfrm>
            <a:off x="1014744" y="1230389"/>
            <a:ext cx="56042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A few </a:t>
            </a:r>
            <a:r>
              <a:rPr lang="en-US" sz="1400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ingestion servers </a:t>
            </a:r>
            <a:r>
              <a:rPr lang="en-US" sz="14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receive data from the L1DS over 100G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5C158FCA-F990-6D86-8370-501A26330D44}"/>
              </a:ext>
            </a:extLst>
          </p:cNvPr>
          <p:cNvSpPr txBox="1"/>
          <p:nvPr/>
        </p:nvSpPr>
        <p:spPr>
          <a:xfrm>
            <a:off x="1018011" y="1654485"/>
            <a:ext cx="5674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Incoming data stored to a local </a:t>
            </a:r>
            <a:r>
              <a:rPr lang="en-US" sz="1400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ramdisk buffer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79DC34D2-F3A6-1E25-44CE-25B9C492D6A5}"/>
              </a:ext>
            </a:extLst>
          </p:cNvPr>
          <p:cNvSpPr txBox="1"/>
          <p:nvPr/>
        </p:nvSpPr>
        <p:spPr>
          <a:xfrm>
            <a:off x="1014744" y="2045959"/>
            <a:ext cx="67714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Immediately available to processing farm (mounted </a:t>
            </a:r>
            <a:r>
              <a:rPr lang="en-US" sz="1400" b="1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 NFS</a:t>
            </a:r>
            <a:r>
              <a:rPr lang="en-US" sz="1400" dirty="0">
                <a:solidFill>
                  <a:srgbClr val="21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</a:t>
            </a:r>
            <a:r>
              <a:rPr lang="en-US" sz="1400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~2min latency</a:t>
            </a:r>
          </a:p>
        </p:txBody>
      </p: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152CE21D-C521-B7B4-80D8-D6DBD41CBBF8}"/>
              </a:ext>
            </a:extLst>
          </p:cNvPr>
          <p:cNvGrpSpPr/>
          <p:nvPr/>
        </p:nvGrpSpPr>
        <p:grpSpPr>
          <a:xfrm>
            <a:off x="505683" y="931163"/>
            <a:ext cx="491889" cy="1335092"/>
            <a:chOff x="505683" y="1370075"/>
            <a:chExt cx="491889" cy="1335092"/>
          </a:xfrm>
        </p:grpSpPr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676772B2-29E1-38EA-9607-CE7E1A447C4C}"/>
                </a:ext>
              </a:extLst>
            </p:cNvPr>
            <p:cNvCxnSpPr>
              <a:cxnSpLocks/>
            </p:cNvCxnSpPr>
            <p:nvPr/>
          </p:nvCxnSpPr>
          <p:spPr>
            <a:xfrm>
              <a:off x="505683" y="1370075"/>
              <a:ext cx="0" cy="1258585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E62931AE-326E-67A1-7285-71908B1418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683" y="1830312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A10B2173-ECC9-65B3-415E-E0FA4D750B56}"/>
                </a:ext>
              </a:extLst>
            </p:cNvPr>
            <p:cNvSpPr/>
            <p:nvPr/>
          </p:nvSpPr>
          <p:spPr>
            <a:xfrm>
              <a:off x="862344" y="1761040"/>
              <a:ext cx="135228" cy="136635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93F296F9-623D-37D1-BC99-00984A0177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683" y="2263912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17546D47-80E2-2350-5DDA-DAC3D9E33BFF}"/>
                </a:ext>
              </a:extLst>
            </p:cNvPr>
            <p:cNvSpPr/>
            <p:nvPr/>
          </p:nvSpPr>
          <p:spPr>
            <a:xfrm>
              <a:off x="862344" y="2194640"/>
              <a:ext cx="135228" cy="136635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19239C60-9908-6A0C-5E70-45705EB002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5683" y="2637804"/>
              <a:ext cx="356661" cy="0"/>
            </a:xfrm>
            <a:prstGeom prst="line">
              <a:avLst/>
            </a:prstGeom>
            <a:ln w="38100" cap="rnd">
              <a:solidFill>
                <a:srgbClr val="2129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E7B4BFF0-3AEB-CA20-C7CD-8F846F9CBCC0}"/>
                </a:ext>
              </a:extLst>
            </p:cNvPr>
            <p:cNvSpPr/>
            <p:nvPr/>
          </p:nvSpPr>
          <p:spPr>
            <a:xfrm>
              <a:off x="862344" y="2568532"/>
              <a:ext cx="135228" cy="136635"/>
            </a:xfrm>
            <a:prstGeom prst="ellipse">
              <a:avLst/>
            </a:prstGeom>
            <a:noFill/>
            <a:ln w="38100">
              <a:solidFill>
                <a:srgbClr val="21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9444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L1DS: Run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30C75-37FE-F639-A40D-66E41BAEB99E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</p:spTree>
    <p:extLst>
      <p:ext uri="{BB962C8B-B14F-4D97-AF65-F5344CB8AC3E}">
        <p14:creationId xmlns:p14="http://schemas.microsoft.com/office/powerpoint/2010/main" val="2523602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9444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Memory Lake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820A24-2462-97E5-1CE3-860D73983E67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3443B-1872-23B3-EB0B-3B22EEC9979B}"/>
              </a:ext>
            </a:extLst>
          </p:cNvPr>
          <p:cNvSpPr txBox="1"/>
          <p:nvPr/>
        </p:nvSpPr>
        <p:spPr>
          <a:xfrm>
            <a:off x="6933362" y="5961838"/>
            <a:ext cx="4553973" cy="291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en-US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https://indico.cern.ch/event/1356148/contributions/5818261/</a:t>
            </a:r>
            <a:endParaRPr lang="en-CH" sz="12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063E6D2C-BA20-4EE0-D2D2-67EF5E10DC78}"/>
              </a:ext>
            </a:extLst>
          </p:cNvPr>
          <p:cNvGrpSpPr/>
          <p:nvPr/>
        </p:nvGrpSpPr>
        <p:grpSpPr>
          <a:xfrm>
            <a:off x="2291517" y="991466"/>
            <a:ext cx="9443026" cy="4541329"/>
            <a:chOff x="2653258" y="1420507"/>
            <a:chExt cx="9443026" cy="4541329"/>
          </a:xfrm>
        </p:grpSpPr>
        <p:grpSp>
          <p:nvGrpSpPr>
            <p:cNvPr id="197" name="Group">
              <a:extLst>
                <a:ext uri="{FF2B5EF4-FFF2-40B4-BE49-F238E27FC236}">
                  <a16:creationId xmlns:a16="http://schemas.microsoft.com/office/drawing/2014/main" id="{0092E172-BA5D-4ECC-ACBB-1861CD656C0B}"/>
                </a:ext>
              </a:extLst>
            </p:cNvPr>
            <p:cNvGrpSpPr/>
            <p:nvPr/>
          </p:nvGrpSpPr>
          <p:grpSpPr>
            <a:xfrm rot="16200000">
              <a:off x="5414629" y="770285"/>
              <a:ext cx="599540" cy="5584408"/>
              <a:chOff x="0" y="0"/>
              <a:chExt cx="478411" cy="4513775"/>
            </a:xfrm>
          </p:grpSpPr>
          <p:grpSp>
            <p:nvGrpSpPr>
              <p:cNvPr id="268" name="Group">
                <a:extLst>
                  <a:ext uri="{FF2B5EF4-FFF2-40B4-BE49-F238E27FC236}">
                    <a16:creationId xmlns:a16="http://schemas.microsoft.com/office/drawing/2014/main" id="{0BD6E522-E7AF-B0E1-4866-7D11023C8C89}"/>
                  </a:ext>
                </a:extLst>
              </p:cNvPr>
              <p:cNvGrpSpPr/>
              <p:nvPr/>
            </p:nvGrpSpPr>
            <p:grpSpPr>
              <a:xfrm>
                <a:off x="0" y="0"/>
                <a:ext cx="478412" cy="4513776"/>
                <a:chOff x="0" y="0"/>
                <a:chExt cx="478411" cy="4513775"/>
              </a:xfrm>
            </p:grpSpPr>
            <p:sp>
              <p:nvSpPr>
                <p:cNvPr id="273" name="Rounded Rectangle">
                  <a:extLst>
                    <a:ext uri="{FF2B5EF4-FFF2-40B4-BE49-F238E27FC236}">
                      <a16:creationId xmlns:a16="http://schemas.microsoft.com/office/drawing/2014/main" id="{B16C6998-97EC-3726-176A-BC7A03EA555F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478412" cy="4513776"/>
                </a:xfrm>
                <a:prstGeom prst="roundRect">
                  <a:avLst>
                    <a:gd name="adj" fmla="val 8371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309562">
                    <a:defRPr sz="1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274" name="Line">
                  <a:extLst>
                    <a:ext uri="{FF2B5EF4-FFF2-40B4-BE49-F238E27FC236}">
                      <a16:creationId xmlns:a16="http://schemas.microsoft.com/office/drawing/2014/main" id="{20CE9BED-2432-290B-C2C1-E1FDA89325AD}"/>
                    </a:ext>
                  </a:extLst>
                </p:cNvPr>
                <p:cNvSpPr/>
                <p:nvPr/>
              </p:nvSpPr>
              <p:spPr>
                <a:xfrm flipV="1">
                  <a:off x="62328" y="1877572"/>
                  <a:ext cx="353756" cy="7586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19050" tIns="19050" rIns="19050" bIns="19050" numCol="1" anchor="ctr">
                  <a:noAutofit/>
                </a:bodyPr>
                <a:lstStyle/>
                <a:p>
                  <a:pPr algn="ctr" defTabSz="309562">
                    <a:defRPr sz="1100" b="1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  <p:sp>
              <p:nvSpPr>
                <p:cNvPr id="275" name="Line">
                  <a:extLst>
                    <a:ext uri="{FF2B5EF4-FFF2-40B4-BE49-F238E27FC236}">
                      <a16:creationId xmlns:a16="http://schemas.microsoft.com/office/drawing/2014/main" id="{DF6C38EC-DA0A-EB44-A072-5D67C174138D}"/>
                    </a:ext>
                  </a:extLst>
                </p:cNvPr>
                <p:cNvSpPr/>
                <p:nvPr/>
              </p:nvSpPr>
              <p:spPr>
                <a:xfrm flipH="1" flipV="1">
                  <a:off x="61241" y="1862908"/>
                  <a:ext cx="355929" cy="763290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19050" tIns="19050" rIns="19050" bIns="19050" numCol="1" anchor="ctr">
                  <a:noAutofit/>
                </a:bodyPr>
                <a:lstStyle/>
                <a:p>
                  <a:pPr algn="ctr" defTabSz="309562">
                    <a:defRPr sz="1100" b="1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</p:grpSp>
          <p:sp>
            <p:nvSpPr>
              <p:cNvPr id="269" name="Line">
                <a:extLst>
                  <a:ext uri="{FF2B5EF4-FFF2-40B4-BE49-F238E27FC236}">
                    <a16:creationId xmlns:a16="http://schemas.microsoft.com/office/drawing/2014/main" id="{E20FE81C-ABA1-E384-CCA7-85C8AC361740}"/>
                  </a:ext>
                </a:extLst>
              </p:cNvPr>
              <p:cNvSpPr/>
              <p:nvPr/>
            </p:nvSpPr>
            <p:spPr>
              <a:xfrm flipV="1">
                <a:off x="63485" y="152862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70" name="Line">
                <a:extLst>
                  <a:ext uri="{FF2B5EF4-FFF2-40B4-BE49-F238E27FC236}">
                    <a16:creationId xmlns:a16="http://schemas.microsoft.com/office/drawing/2014/main" id="{FCCAD8B8-86B1-E361-5EFB-D0AB299C4F28}"/>
                  </a:ext>
                </a:extLst>
              </p:cNvPr>
              <p:cNvSpPr/>
              <p:nvPr/>
            </p:nvSpPr>
            <p:spPr>
              <a:xfrm flipV="1">
                <a:off x="415839" y="152862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71" name="Line">
                <a:extLst>
                  <a:ext uri="{FF2B5EF4-FFF2-40B4-BE49-F238E27FC236}">
                    <a16:creationId xmlns:a16="http://schemas.microsoft.com/office/drawing/2014/main" id="{5E3FC2D0-12D3-A9FB-690C-2FD8ABA60445}"/>
                  </a:ext>
                </a:extLst>
              </p:cNvPr>
              <p:cNvSpPr/>
              <p:nvPr/>
            </p:nvSpPr>
            <p:spPr>
              <a:xfrm flipV="1">
                <a:off x="63485" y="262517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72" name="Line">
                <a:extLst>
                  <a:ext uri="{FF2B5EF4-FFF2-40B4-BE49-F238E27FC236}">
                    <a16:creationId xmlns:a16="http://schemas.microsoft.com/office/drawing/2014/main" id="{22CE0875-9E16-6B01-369D-DCAF20EBB864}"/>
                  </a:ext>
                </a:extLst>
              </p:cNvPr>
              <p:cNvSpPr/>
              <p:nvPr/>
            </p:nvSpPr>
            <p:spPr>
              <a:xfrm flipV="1">
                <a:off x="415839" y="2625174"/>
                <a:ext cx="1" cy="350836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</p:grpSp>
        <p:grpSp>
          <p:nvGrpSpPr>
            <p:cNvPr id="198" name="Rounded Rectangle">
              <a:extLst>
                <a:ext uri="{FF2B5EF4-FFF2-40B4-BE49-F238E27FC236}">
                  <a16:creationId xmlns:a16="http://schemas.microsoft.com/office/drawing/2014/main" id="{EF65B12C-AF2D-43D6-57D5-79B2DB2AF06E}"/>
                </a:ext>
              </a:extLst>
            </p:cNvPr>
            <p:cNvGrpSpPr/>
            <p:nvPr/>
          </p:nvGrpSpPr>
          <p:grpSpPr>
            <a:xfrm>
              <a:off x="4755954" y="1420507"/>
              <a:ext cx="4822607" cy="1323026"/>
              <a:chOff x="5327" y="6323"/>
              <a:chExt cx="3898026" cy="1055728"/>
            </a:xfrm>
          </p:grpSpPr>
          <p:sp>
            <p:nvSpPr>
              <p:cNvPr id="266" name="Rounded Rectangle">
                <a:extLst>
                  <a:ext uri="{FF2B5EF4-FFF2-40B4-BE49-F238E27FC236}">
                    <a16:creationId xmlns:a16="http://schemas.microsoft.com/office/drawing/2014/main" id="{185CF32C-1CD5-6482-A125-9E3210CD2842}"/>
                  </a:ext>
                </a:extLst>
              </p:cNvPr>
              <p:cNvSpPr/>
              <p:nvPr/>
            </p:nvSpPr>
            <p:spPr>
              <a:xfrm>
                <a:off x="17960" y="17960"/>
                <a:ext cx="3862104" cy="1019806"/>
              </a:xfrm>
              <a:prstGeom prst="roundRect">
                <a:avLst>
                  <a:gd name="adj" fmla="val 18680"/>
                </a:avLst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pic>
            <p:nvPicPr>
              <p:cNvPr id="267" name="Rounded Rectangle Rounded rectangle" descr="Rounded Rectangle Rounded rectangle">
                <a:extLst>
                  <a:ext uri="{FF2B5EF4-FFF2-40B4-BE49-F238E27FC236}">
                    <a16:creationId xmlns:a16="http://schemas.microsoft.com/office/drawing/2014/main" id="{65884847-2064-3FEA-E9FE-8EE2CA455F80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>
                <a:alphaModFix amt="73987"/>
              </a:blip>
              <a:stretch>
                <a:fillRect/>
              </a:stretch>
            </p:blipFill>
            <p:spPr>
              <a:xfrm>
                <a:off x="5327" y="6323"/>
                <a:ext cx="3898026" cy="1055728"/>
              </a:xfrm>
              <a:prstGeom prst="rect">
                <a:avLst/>
              </a:prstGeom>
              <a:effectLst/>
            </p:spPr>
          </p:pic>
        </p:grpSp>
        <p:sp>
          <p:nvSpPr>
            <p:cNvPr id="199" name="Byte-addressable memory">
              <a:extLst>
                <a:ext uri="{FF2B5EF4-FFF2-40B4-BE49-F238E27FC236}">
                  <a16:creationId xmlns:a16="http://schemas.microsoft.com/office/drawing/2014/main" id="{CA116E19-5C1D-A4D1-0595-9498B5E21EF9}"/>
                </a:ext>
              </a:extLst>
            </p:cNvPr>
            <p:cNvSpPr/>
            <p:nvPr/>
          </p:nvSpPr>
          <p:spPr>
            <a:xfrm>
              <a:off x="4933251" y="1588091"/>
              <a:ext cx="861450" cy="956093"/>
            </a:xfrm>
            <a:prstGeom prst="roundRect">
              <a:avLst>
                <a:gd name="adj" fmla="val 12433"/>
              </a:avLst>
            </a:prstGeom>
            <a:solidFill>
              <a:srgbClr val="C4C4C4"/>
            </a:solidFill>
            <a:ln w="12700">
              <a:solidFill>
                <a:srgbClr val="535353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>
              <a:lvl1pPr algn="ctr" defTabSz="309562">
                <a:defRPr sz="700">
                  <a:solidFill>
                    <a:srgbClr val="000000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lvl1pPr>
            </a:lstStyle>
            <a:p>
              <a:r>
                <a:t>Byte-addressable memory</a:t>
              </a:r>
            </a:p>
          </p:txBody>
        </p:sp>
        <p:sp>
          <p:nvSpPr>
            <p:cNvPr id="200" name="Byte-addressable memory">
              <a:extLst>
                <a:ext uri="{FF2B5EF4-FFF2-40B4-BE49-F238E27FC236}">
                  <a16:creationId xmlns:a16="http://schemas.microsoft.com/office/drawing/2014/main" id="{7D4E1855-DA28-B917-25EF-7168BB583E8C}"/>
                </a:ext>
              </a:extLst>
            </p:cNvPr>
            <p:cNvSpPr/>
            <p:nvPr/>
          </p:nvSpPr>
          <p:spPr>
            <a:xfrm>
              <a:off x="5831596" y="1588091"/>
              <a:ext cx="861449" cy="956093"/>
            </a:xfrm>
            <a:prstGeom prst="roundRect">
              <a:avLst>
                <a:gd name="adj" fmla="val 12433"/>
              </a:avLst>
            </a:prstGeom>
            <a:solidFill>
              <a:srgbClr val="C4C4C4"/>
            </a:solidFill>
            <a:ln w="12700">
              <a:solidFill>
                <a:srgbClr val="535353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>
              <a:lvl1pPr algn="ctr" defTabSz="309562">
                <a:defRPr sz="700">
                  <a:solidFill>
                    <a:srgbClr val="000000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lvl1pPr>
            </a:lstStyle>
            <a:p>
              <a:r>
                <a:t>Byte-addressable memory</a:t>
              </a:r>
            </a:p>
          </p:txBody>
        </p:sp>
        <p:sp>
          <p:nvSpPr>
            <p:cNvPr id="201" name="Byte-addressable memory">
              <a:extLst>
                <a:ext uri="{FF2B5EF4-FFF2-40B4-BE49-F238E27FC236}">
                  <a16:creationId xmlns:a16="http://schemas.microsoft.com/office/drawing/2014/main" id="{A4B793F3-0853-DB23-46A4-DA3C586C716E}"/>
                </a:ext>
              </a:extLst>
            </p:cNvPr>
            <p:cNvSpPr/>
            <p:nvPr/>
          </p:nvSpPr>
          <p:spPr>
            <a:xfrm>
              <a:off x="6729940" y="1588091"/>
              <a:ext cx="861450" cy="956093"/>
            </a:xfrm>
            <a:prstGeom prst="roundRect">
              <a:avLst>
                <a:gd name="adj" fmla="val 12433"/>
              </a:avLst>
            </a:prstGeom>
            <a:solidFill>
              <a:srgbClr val="C4C4C4"/>
            </a:solidFill>
            <a:ln w="12700">
              <a:solidFill>
                <a:srgbClr val="535353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>
              <a:lvl1pPr algn="ctr" defTabSz="309562">
                <a:defRPr sz="700">
                  <a:solidFill>
                    <a:srgbClr val="000000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lvl1pPr>
            </a:lstStyle>
            <a:p>
              <a:r>
                <a:t>Byte-addressable memory</a:t>
              </a:r>
            </a:p>
          </p:txBody>
        </p:sp>
        <p:sp>
          <p:nvSpPr>
            <p:cNvPr id="202" name="Byte-addressable memory">
              <a:extLst>
                <a:ext uri="{FF2B5EF4-FFF2-40B4-BE49-F238E27FC236}">
                  <a16:creationId xmlns:a16="http://schemas.microsoft.com/office/drawing/2014/main" id="{40A529F9-F6EF-CD68-64BE-2666E12512E1}"/>
                </a:ext>
              </a:extLst>
            </p:cNvPr>
            <p:cNvSpPr/>
            <p:nvPr/>
          </p:nvSpPr>
          <p:spPr>
            <a:xfrm>
              <a:off x="7628284" y="1588091"/>
              <a:ext cx="861449" cy="956093"/>
            </a:xfrm>
            <a:prstGeom prst="roundRect">
              <a:avLst>
                <a:gd name="adj" fmla="val 12433"/>
              </a:avLst>
            </a:prstGeom>
            <a:solidFill>
              <a:srgbClr val="C4C4C4"/>
            </a:solidFill>
            <a:ln w="12700">
              <a:solidFill>
                <a:srgbClr val="535353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>
              <a:lvl1pPr algn="ctr" defTabSz="309562">
                <a:defRPr sz="700">
                  <a:solidFill>
                    <a:srgbClr val="000000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lvl1pPr>
            </a:lstStyle>
            <a:p>
              <a:r>
                <a:t>Byte-addressable memory</a:t>
              </a:r>
            </a:p>
          </p:txBody>
        </p:sp>
        <p:sp>
          <p:nvSpPr>
            <p:cNvPr id="203" name="Byte-addressable memory">
              <a:extLst>
                <a:ext uri="{FF2B5EF4-FFF2-40B4-BE49-F238E27FC236}">
                  <a16:creationId xmlns:a16="http://schemas.microsoft.com/office/drawing/2014/main" id="{026453E6-6CC9-675E-132C-B282026B3158}"/>
                </a:ext>
              </a:extLst>
            </p:cNvPr>
            <p:cNvSpPr/>
            <p:nvPr/>
          </p:nvSpPr>
          <p:spPr>
            <a:xfrm>
              <a:off x="8526629" y="1588091"/>
              <a:ext cx="861449" cy="956093"/>
            </a:xfrm>
            <a:prstGeom prst="roundRect">
              <a:avLst>
                <a:gd name="adj" fmla="val 12433"/>
              </a:avLst>
            </a:prstGeom>
            <a:solidFill>
              <a:srgbClr val="C4C4C4"/>
            </a:solidFill>
            <a:ln w="12700">
              <a:solidFill>
                <a:srgbClr val="535353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>
              <a:lvl1pPr algn="ctr" defTabSz="309562">
                <a:defRPr sz="700">
                  <a:solidFill>
                    <a:srgbClr val="000000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lvl1pPr>
            </a:lstStyle>
            <a:p>
              <a:r>
                <a:t>Byte-addressable memory</a:t>
              </a:r>
            </a:p>
          </p:txBody>
        </p:sp>
        <p:grpSp>
          <p:nvGrpSpPr>
            <p:cNvPr id="204" name="Group">
              <a:extLst>
                <a:ext uri="{FF2B5EF4-FFF2-40B4-BE49-F238E27FC236}">
                  <a16:creationId xmlns:a16="http://schemas.microsoft.com/office/drawing/2014/main" id="{61A64890-30CC-9D50-F103-6DA7E8E75CEE}"/>
                </a:ext>
              </a:extLst>
            </p:cNvPr>
            <p:cNvGrpSpPr/>
            <p:nvPr/>
          </p:nvGrpSpPr>
          <p:grpSpPr>
            <a:xfrm>
              <a:off x="2653258" y="1690914"/>
              <a:ext cx="9443026" cy="4270922"/>
              <a:chOff x="-209370" y="-1251777"/>
              <a:chExt cx="7632627" cy="3408045"/>
            </a:xfrm>
          </p:grpSpPr>
          <p:pic>
            <p:nvPicPr>
              <p:cNvPr id="260" name="CXL_Logo_web.630646c3073bb.avif" descr="CXL_Logo_web.630646c3073bb.avif">
                <a:extLst>
                  <a:ext uri="{FF2B5EF4-FFF2-40B4-BE49-F238E27FC236}">
                    <a16:creationId xmlns:a16="http://schemas.microsoft.com/office/drawing/2014/main" id="{EEDE47E5-2BBB-F5EE-BC1A-7E62C592AD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alphaModFix amt="79819"/>
              </a:blip>
              <a:srcRect t="35038" b="35038"/>
              <a:stretch>
                <a:fillRect/>
              </a:stretch>
            </p:blipFill>
            <p:spPr>
              <a:xfrm>
                <a:off x="5385376" y="-1251777"/>
                <a:ext cx="2037881" cy="4751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0" name="IU">
                <a:extLst>
                  <a:ext uri="{FF2B5EF4-FFF2-40B4-BE49-F238E27FC236}">
                    <a16:creationId xmlns:a16="http://schemas.microsoft.com/office/drawing/2014/main" id="{CAACE13C-9CE8-DE69-DD56-A3BB9CC2E15D}"/>
                  </a:ext>
                </a:extLst>
              </p:cNvPr>
              <p:cNvSpPr/>
              <p:nvPr/>
            </p:nvSpPr>
            <p:spPr>
              <a:xfrm>
                <a:off x="626128" y="714784"/>
                <a:ext cx="349312" cy="208128"/>
              </a:xfrm>
              <a:prstGeom prst="roundRect">
                <a:avLst>
                  <a:gd name="adj" fmla="val 26596"/>
                </a:avLst>
              </a:prstGeom>
              <a:solidFill>
                <a:srgbClr val="004D80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IU</a:t>
                </a:r>
              </a:p>
            </p:txBody>
          </p:sp>
          <p:sp>
            <p:nvSpPr>
              <p:cNvPr id="231" name="Line">
                <a:extLst>
                  <a:ext uri="{FF2B5EF4-FFF2-40B4-BE49-F238E27FC236}">
                    <a16:creationId xmlns:a16="http://schemas.microsoft.com/office/drawing/2014/main" id="{43876FAF-5B5F-C7DD-C9DC-A466364EB967}"/>
                  </a:ext>
                </a:extLst>
              </p:cNvPr>
              <p:cNvSpPr/>
              <p:nvPr/>
            </p:nvSpPr>
            <p:spPr>
              <a:xfrm>
                <a:off x="8484" y="1115894"/>
                <a:ext cx="1000473" cy="1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32" name="(DAQ) Ingestion Units x 16">
                <a:extLst>
                  <a:ext uri="{FF2B5EF4-FFF2-40B4-BE49-F238E27FC236}">
                    <a16:creationId xmlns:a16="http://schemas.microsoft.com/office/drawing/2014/main" id="{157178FC-A0C4-F7AA-DA07-99B863EFFA17}"/>
                  </a:ext>
                </a:extLst>
              </p:cNvPr>
              <p:cNvSpPr txBox="1"/>
              <p:nvPr/>
            </p:nvSpPr>
            <p:spPr>
              <a:xfrm>
                <a:off x="133792" y="983833"/>
                <a:ext cx="735921" cy="264122"/>
              </a:xfrm>
              <a:prstGeom prst="rect">
                <a:avLst/>
              </a:prstGeom>
              <a:solidFill>
                <a:srgbClr val="004D8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>
                <a:lvl1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rPr dirty="0"/>
                  <a:t>(DAQ) Ingestion Units x 16</a:t>
                </a:r>
                <a:endParaRPr lang="en-BR" dirty="0"/>
              </a:p>
            </p:txBody>
          </p:sp>
          <p:sp>
            <p:nvSpPr>
              <p:cNvPr id="233" name="Line">
                <a:extLst>
                  <a:ext uri="{FF2B5EF4-FFF2-40B4-BE49-F238E27FC236}">
                    <a16:creationId xmlns:a16="http://schemas.microsoft.com/office/drawing/2014/main" id="{ED4C91C5-D3D5-5959-0FFC-854404206654}"/>
                  </a:ext>
                </a:extLst>
              </p:cNvPr>
              <p:cNvSpPr/>
              <p:nvPr/>
            </p:nvSpPr>
            <p:spPr>
              <a:xfrm>
                <a:off x="343315" y="818847"/>
                <a:ext cx="247245" cy="1"/>
              </a:xfrm>
              <a:prstGeom prst="line">
                <a:avLst/>
              </a:prstGeom>
              <a:noFill/>
              <a:ln w="25400" cap="rnd">
                <a:solidFill>
                  <a:srgbClr val="535353"/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34" name="PU">
                <a:extLst>
                  <a:ext uri="{FF2B5EF4-FFF2-40B4-BE49-F238E27FC236}">
                    <a16:creationId xmlns:a16="http://schemas.microsoft.com/office/drawing/2014/main" id="{63ADF3CC-CEDB-BD8B-80F1-7082F75214E9}"/>
                  </a:ext>
                </a:extLst>
              </p:cNvPr>
              <p:cNvSpPr/>
              <p:nvPr/>
            </p:nvSpPr>
            <p:spPr>
              <a:xfrm>
                <a:off x="1784962" y="713196"/>
                <a:ext cx="352486" cy="211304"/>
              </a:xfrm>
              <a:prstGeom prst="roundRect">
                <a:avLst>
                  <a:gd name="adj" fmla="val 26196"/>
                </a:avLst>
              </a:prstGeom>
              <a:solidFill>
                <a:srgbClr val="0000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PU</a:t>
                </a:r>
              </a:p>
            </p:txBody>
          </p:sp>
          <p:sp>
            <p:nvSpPr>
              <p:cNvPr id="235" name="Line">
                <a:extLst>
                  <a:ext uri="{FF2B5EF4-FFF2-40B4-BE49-F238E27FC236}">
                    <a16:creationId xmlns:a16="http://schemas.microsoft.com/office/drawing/2014/main" id="{889176F7-EEEC-4374-AC85-616A59E84ACC}"/>
                  </a:ext>
                </a:extLst>
              </p:cNvPr>
              <p:cNvSpPr/>
              <p:nvPr/>
            </p:nvSpPr>
            <p:spPr>
              <a:xfrm>
                <a:off x="1502431" y="818847"/>
                <a:ext cx="247245" cy="1"/>
              </a:xfrm>
              <a:prstGeom prst="line">
                <a:avLst/>
              </a:prstGeom>
              <a:noFill/>
              <a:ln w="25400" cap="rnd">
                <a:solidFill>
                  <a:srgbClr val="535353"/>
                </a:solidFill>
                <a:custDash>
                  <a:ds d="100000" sp="200000"/>
                </a:custDash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36" name="PU">
                <a:extLst>
                  <a:ext uri="{FF2B5EF4-FFF2-40B4-BE49-F238E27FC236}">
                    <a16:creationId xmlns:a16="http://schemas.microsoft.com/office/drawing/2014/main" id="{980B1919-4118-E095-5F19-11092796ABB3}"/>
                  </a:ext>
                </a:extLst>
              </p:cNvPr>
              <p:cNvSpPr/>
              <p:nvPr/>
            </p:nvSpPr>
            <p:spPr>
              <a:xfrm>
                <a:off x="1161770" y="713196"/>
                <a:ext cx="352486" cy="211304"/>
              </a:xfrm>
              <a:prstGeom prst="roundRect">
                <a:avLst>
                  <a:gd name="adj" fmla="val 26196"/>
                </a:avLst>
              </a:prstGeom>
              <a:solidFill>
                <a:srgbClr val="0000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PU</a:t>
                </a:r>
              </a:p>
            </p:txBody>
          </p:sp>
          <p:sp>
            <p:nvSpPr>
              <p:cNvPr id="237" name="IU">
                <a:extLst>
                  <a:ext uri="{FF2B5EF4-FFF2-40B4-BE49-F238E27FC236}">
                    <a16:creationId xmlns:a16="http://schemas.microsoft.com/office/drawing/2014/main" id="{BEB5123B-3961-3899-6EDA-22E3A74075E7}"/>
                  </a:ext>
                </a:extLst>
              </p:cNvPr>
              <p:cNvSpPr/>
              <p:nvPr/>
            </p:nvSpPr>
            <p:spPr>
              <a:xfrm>
                <a:off x="0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004D80"/>
              </a:solidFill>
              <a:ln w="3175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IU</a:t>
                </a:r>
              </a:p>
            </p:txBody>
          </p:sp>
          <p:sp>
            <p:nvSpPr>
              <p:cNvPr id="238" name="Line">
                <a:extLst>
                  <a:ext uri="{FF2B5EF4-FFF2-40B4-BE49-F238E27FC236}">
                    <a16:creationId xmlns:a16="http://schemas.microsoft.com/office/drawing/2014/main" id="{F985A857-C7D9-6411-1483-9E53AF0D97B1}"/>
                  </a:ext>
                </a:extLst>
              </p:cNvPr>
              <p:cNvSpPr/>
              <p:nvPr/>
            </p:nvSpPr>
            <p:spPr>
              <a:xfrm>
                <a:off x="1140735" y="1115894"/>
                <a:ext cx="1000474" cy="1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39" name="Processing…">
                <a:extLst>
                  <a:ext uri="{FF2B5EF4-FFF2-40B4-BE49-F238E27FC236}">
                    <a16:creationId xmlns:a16="http://schemas.microsoft.com/office/drawing/2014/main" id="{143421BD-48BF-F669-9BD2-5D0D01A40C5B}"/>
                  </a:ext>
                </a:extLst>
              </p:cNvPr>
              <p:cNvSpPr txBox="1"/>
              <p:nvPr/>
            </p:nvSpPr>
            <p:spPr>
              <a:xfrm>
                <a:off x="1330783" y="983833"/>
                <a:ext cx="639719" cy="264122"/>
              </a:xfrm>
              <a:prstGeom prst="rect">
                <a:avLst/>
              </a:prstGeom>
              <a:solidFill>
                <a:srgbClr val="0000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/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Processing </a:t>
                </a:r>
              </a:p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Units</a:t>
                </a:r>
              </a:p>
            </p:txBody>
          </p:sp>
          <p:sp>
            <p:nvSpPr>
              <p:cNvPr id="240" name="Line">
                <a:extLst>
                  <a:ext uri="{FF2B5EF4-FFF2-40B4-BE49-F238E27FC236}">
                    <a16:creationId xmlns:a16="http://schemas.microsoft.com/office/drawing/2014/main" id="{B7E10DF9-188C-00AD-73D0-BF66B546D8A8}"/>
                  </a:ext>
                </a:extLst>
              </p:cNvPr>
              <p:cNvSpPr/>
              <p:nvPr/>
            </p:nvSpPr>
            <p:spPr>
              <a:xfrm flipV="1">
                <a:off x="215230" y="1394979"/>
                <a:ext cx="1" cy="358217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lumOff val="-9137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41" name="Line">
                <a:extLst>
                  <a:ext uri="{FF2B5EF4-FFF2-40B4-BE49-F238E27FC236}">
                    <a16:creationId xmlns:a16="http://schemas.microsoft.com/office/drawing/2014/main" id="{A4C975E0-E1F9-A2AE-4F82-EF2037276344}"/>
                  </a:ext>
                </a:extLst>
              </p:cNvPr>
              <p:cNvSpPr/>
              <p:nvPr/>
            </p:nvSpPr>
            <p:spPr>
              <a:xfrm flipV="1">
                <a:off x="552125" y="1394979"/>
                <a:ext cx="1" cy="358217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lumOff val="-9137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42" name="Line">
                <a:extLst>
                  <a:ext uri="{FF2B5EF4-FFF2-40B4-BE49-F238E27FC236}">
                    <a16:creationId xmlns:a16="http://schemas.microsoft.com/office/drawing/2014/main" id="{1D4DE833-803A-8B4B-54DC-1DBB03994759}"/>
                  </a:ext>
                </a:extLst>
              </p:cNvPr>
              <p:cNvSpPr/>
              <p:nvPr/>
            </p:nvSpPr>
            <p:spPr>
              <a:xfrm flipV="1">
                <a:off x="881980" y="1394979"/>
                <a:ext cx="1" cy="358217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lumOff val="-9137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43" name="data streams over…">
                <a:extLst>
                  <a:ext uri="{FF2B5EF4-FFF2-40B4-BE49-F238E27FC236}">
                    <a16:creationId xmlns:a16="http://schemas.microsoft.com/office/drawing/2014/main" id="{AE02D58C-7FF8-DE63-A639-437B296E238E}"/>
                  </a:ext>
                </a:extLst>
              </p:cNvPr>
              <p:cNvSpPr txBox="1"/>
              <p:nvPr/>
            </p:nvSpPr>
            <p:spPr>
              <a:xfrm>
                <a:off x="-209370" y="1816415"/>
                <a:ext cx="1352615" cy="339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/>
              <a:p>
                <a:pPr algn="ctr" defTabSz="309562">
                  <a:defRPr sz="100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data streams over </a:t>
                </a:r>
              </a:p>
              <a:p>
                <a:pPr algn="ctr" defTabSz="309562">
                  <a:defRPr sz="100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b="1"/>
                  <a:t>400</a:t>
                </a:r>
                <a:r>
                  <a:t> Gbps TCP/IP</a:t>
                </a:r>
              </a:p>
            </p:txBody>
          </p:sp>
          <p:sp>
            <p:nvSpPr>
              <p:cNvPr id="244" name="AU">
                <a:extLst>
                  <a:ext uri="{FF2B5EF4-FFF2-40B4-BE49-F238E27FC236}">
                    <a16:creationId xmlns:a16="http://schemas.microsoft.com/office/drawing/2014/main" id="{97A98DB7-01B1-5DB6-CEE4-0521E7EF29B2}"/>
                  </a:ext>
                </a:extLst>
              </p:cNvPr>
              <p:cNvSpPr/>
              <p:nvPr/>
            </p:nvSpPr>
            <p:spPr>
              <a:xfrm>
                <a:off x="2302080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EE220C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AU</a:t>
                </a:r>
              </a:p>
            </p:txBody>
          </p:sp>
          <p:sp>
            <p:nvSpPr>
              <p:cNvPr id="245" name="AU">
                <a:extLst>
                  <a:ext uri="{FF2B5EF4-FFF2-40B4-BE49-F238E27FC236}">
                    <a16:creationId xmlns:a16="http://schemas.microsoft.com/office/drawing/2014/main" id="{EC06C870-DB92-615B-07FD-748155BA79B2}"/>
                  </a:ext>
                </a:extLst>
              </p:cNvPr>
              <p:cNvSpPr/>
              <p:nvPr/>
            </p:nvSpPr>
            <p:spPr>
              <a:xfrm>
                <a:off x="2945383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EE220C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AU</a:t>
                </a:r>
              </a:p>
            </p:txBody>
          </p:sp>
          <p:sp>
            <p:nvSpPr>
              <p:cNvPr id="246" name="Line">
                <a:extLst>
                  <a:ext uri="{FF2B5EF4-FFF2-40B4-BE49-F238E27FC236}">
                    <a16:creationId xmlns:a16="http://schemas.microsoft.com/office/drawing/2014/main" id="{8A650FEB-5F22-8168-ABD4-A88085555F46}"/>
                  </a:ext>
                </a:extLst>
              </p:cNvPr>
              <p:cNvSpPr/>
              <p:nvPr/>
            </p:nvSpPr>
            <p:spPr>
              <a:xfrm>
                <a:off x="2662134" y="818847"/>
                <a:ext cx="247245" cy="1"/>
              </a:xfrm>
              <a:prstGeom prst="line">
                <a:avLst/>
              </a:prstGeom>
              <a:noFill/>
              <a:ln w="25400" cap="rnd">
                <a:solidFill>
                  <a:srgbClr val="535353"/>
                </a:solidFill>
                <a:custDash>
                  <a:ds d="100000" sp="200000"/>
                </a:custDash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47" name="Line">
                <a:extLst>
                  <a:ext uri="{FF2B5EF4-FFF2-40B4-BE49-F238E27FC236}">
                    <a16:creationId xmlns:a16="http://schemas.microsoft.com/office/drawing/2014/main" id="{516FAA00-4BAC-AEE6-724F-7EECD699828E}"/>
                  </a:ext>
                </a:extLst>
              </p:cNvPr>
              <p:cNvSpPr/>
              <p:nvPr/>
            </p:nvSpPr>
            <p:spPr>
              <a:xfrm>
                <a:off x="2292328" y="1115172"/>
                <a:ext cx="1000474" cy="1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48" name="Accelerator…">
                <a:extLst>
                  <a:ext uri="{FF2B5EF4-FFF2-40B4-BE49-F238E27FC236}">
                    <a16:creationId xmlns:a16="http://schemas.microsoft.com/office/drawing/2014/main" id="{5EA38008-B830-E634-CAD4-AB9C2F7BA2FB}"/>
                  </a:ext>
                </a:extLst>
              </p:cNvPr>
              <p:cNvSpPr txBox="1"/>
              <p:nvPr/>
            </p:nvSpPr>
            <p:spPr>
              <a:xfrm>
                <a:off x="2518423" y="983833"/>
                <a:ext cx="548285" cy="264122"/>
              </a:xfrm>
              <a:prstGeom prst="rect">
                <a:avLst/>
              </a:prstGeom>
              <a:solidFill>
                <a:srgbClr val="EE220C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9050" tIns="19050" rIns="19050" bIns="19050" numCol="1" anchor="ctr">
                <a:spAutoFit/>
              </a:bodyPr>
              <a:lstStyle/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Accelerator </a:t>
                </a:r>
              </a:p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Units</a:t>
                </a:r>
              </a:p>
            </p:txBody>
          </p:sp>
          <p:sp>
            <p:nvSpPr>
              <p:cNvPr id="249" name="SU">
                <a:extLst>
                  <a:ext uri="{FF2B5EF4-FFF2-40B4-BE49-F238E27FC236}">
                    <a16:creationId xmlns:a16="http://schemas.microsoft.com/office/drawing/2014/main" id="{29925EB3-C458-1399-4E12-BF138497F44B}"/>
                  </a:ext>
                </a:extLst>
              </p:cNvPr>
              <p:cNvSpPr/>
              <p:nvPr/>
            </p:nvSpPr>
            <p:spPr>
              <a:xfrm>
                <a:off x="3428523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F8BA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SU</a:t>
                </a:r>
              </a:p>
            </p:txBody>
          </p:sp>
          <p:sp>
            <p:nvSpPr>
              <p:cNvPr id="250" name="SU">
                <a:extLst>
                  <a:ext uri="{FF2B5EF4-FFF2-40B4-BE49-F238E27FC236}">
                    <a16:creationId xmlns:a16="http://schemas.microsoft.com/office/drawing/2014/main" id="{9A12B975-E19B-8DEA-7D53-13898F032B9B}"/>
                  </a:ext>
                </a:extLst>
              </p:cNvPr>
              <p:cNvSpPr/>
              <p:nvPr/>
            </p:nvSpPr>
            <p:spPr>
              <a:xfrm>
                <a:off x="3803877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F8BA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SU</a:t>
                </a:r>
              </a:p>
            </p:txBody>
          </p:sp>
          <p:sp>
            <p:nvSpPr>
              <p:cNvPr id="251" name="SU">
                <a:extLst>
                  <a:ext uri="{FF2B5EF4-FFF2-40B4-BE49-F238E27FC236}">
                    <a16:creationId xmlns:a16="http://schemas.microsoft.com/office/drawing/2014/main" id="{EF299C2D-758B-0968-AE1E-0F2F380F5A20}"/>
                  </a:ext>
                </a:extLst>
              </p:cNvPr>
              <p:cNvSpPr/>
              <p:nvPr/>
            </p:nvSpPr>
            <p:spPr>
              <a:xfrm>
                <a:off x="4179230" y="714784"/>
                <a:ext cx="349311" cy="208128"/>
              </a:xfrm>
              <a:prstGeom prst="roundRect">
                <a:avLst>
                  <a:gd name="adj" fmla="val 26596"/>
                </a:avLst>
              </a:prstGeom>
              <a:solidFill>
                <a:srgbClr val="F8BA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t>SU</a:t>
                </a:r>
              </a:p>
            </p:txBody>
          </p:sp>
          <p:sp>
            <p:nvSpPr>
              <p:cNvPr id="252" name="Line">
                <a:extLst>
                  <a:ext uri="{FF2B5EF4-FFF2-40B4-BE49-F238E27FC236}">
                    <a16:creationId xmlns:a16="http://schemas.microsoft.com/office/drawing/2014/main" id="{44AD3FB0-1C60-7FD5-3770-3BB1BF550E8D}"/>
                  </a:ext>
                </a:extLst>
              </p:cNvPr>
              <p:cNvSpPr/>
              <p:nvPr/>
            </p:nvSpPr>
            <p:spPr>
              <a:xfrm>
                <a:off x="3439215" y="1123097"/>
                <a:ext cx="1087283" cy="1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sp>
            <p:nvSpPr>
              <p:cNvPr id="253" name="Storage…">
                <a:extLst>
                  <a:ext uri="{FF2B5EF4-FFF2-40B4-BE49-F238E27FC236}">
                    <a16:creationId xmlns:a16="http://schemas.microsoft.com/office/drawing/2014/main" id="{4EEC1285-756B-EA11-70E8-3B5FA4B7E14C}"/>
                  </a:ext>
                </a:extLst>
              </p:cNvPr>
              <p:cNvSpPr txBox="1"/>
              <p:nvPr/>
            </p:nvSpPr>
            <p:spPr>
              <a:xfrm>
                <a:off x="3660777" y="983833"/>
                <a:ext cx="635510" cy="264122"/>
              </a:xfrm>
              <a:prstGeom prst="rect">
                <a:avLst/>
              </a:prstGeom>
              <a:solidFill>
                <a:srgbClr val="F8BA00"/>
              </a:solidFill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/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Storage </a:t>
                </a:r>
              </a:p>
              <a:p>
                <a:pPr algn="ctr" defTabSz="309562">
                  <a:defRPr sz="7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t>Units</a:t>
                </a:r>
              </a:p>
            </p:txBody>
          </p:sp>
          <p:grpSp>
            <p:nvGrpSpPr>
              <p:cNvPr id="254" name="Tier 1 Local Storage">
                <a:extLst>
                  <a:ext uri="{FF2B5EF4-FFF2-40B4-BE49-F238E27FC236}">
                    <a16:creationId xmlns:a16="http://schemas.microsoft.com/office/drawing/2014/main" id="{88F280D6-E2C3-9690-420A-5556318B3673}"/>
                  </a:ext>
                </a:extLst>
              </p:cNvPr>
              <p:cNvGrpSpPr/>
              <p:nvPr/>
            </p:nvGrpSpPr>
            <p:grpSpPr>
              <a:xfrm>
                <a:off x="4266594" y="1497219"/>
                <a:ext cx="412675" cy="541738"/>
                <a:chOff x="0" y="0"/>
                <a:chExt cx="412673" cy="541736"/>
              </a:xfrm>
            </p:grpSpPr>
            <p:sp>
              <p:nvSpPr>
                <p:cNvPr id="264" name="Tier 1 Local Storage">
                  <a:extLst>
                    <a:ext uri="{FF2B5EF4-FFF2-40B4-BE49-F238E27FC236}">
                      <a16:creationId xmlns:a16="http://schemas.microsoft.com/office/drawing/2014/main" id="{D10E0622-7DBE-C72F-789E-E24AEE19D73F}"/>
                    </a:ext>
                  </a:extLst>
                </p:cNvPr>
                <p:cNvSpPr/>
                <p:nvPr/>
              </p:nvSpPr>
              <p:spPr>
                <a:xfrm>
                  <a:off x="4762" y="4762"/>
                  <a:ext cx="403150" cy="5322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21600" extrusionOk="0">
                      <a:moveTo>
                        <a:pt x="9839" y="0"/>
                      </a:moveTo>
                      <a:cubicBezTo>
                        <a:pt x="7321" y="0"/>
                        <a:pt x="4803" y="241"/>
                        <a:pt x="2882" y="724"/>
                      </a:cubicBezTo>
                      <a:cubicBezTo>
                        <a:pt x="-961" y="1689"/>
                        <a:pt x="-961" y="3255"/>
                        <a:pt x="2882" y="4221"/>
                      </a:cubicBezTo>
                      <a:cubicBezTo>
                        <a:pt x="6724" y="5186"/>
                        <a:pt x="12954" y="5186"/>
                        <a:pt x="16796" y="4221"/>
                      </a:cubicBezTo>
                      <a:cubicBezTo>
                        <a:pt x="20639" y="3255"/>
                        <a:pt x="20639" y="1689"/>
                        <a:pt x="16796" y="724"/>
                      </a:cubicBezTo>
                      <a:cubicBezTo>
                        <a:pt x="14875" y="241"/>
                        <a:pt x="12357" y="0"/>
                        <a:pt x="9839" y="0"/>
                      </a:cubicBezTo>
                      <a:close/>
                      <a:moveTo>
                        <a:pt x="0" y="3593"/>
                      </a:moveTo>
                      <a:lnTo>
                        <a:pt x="0" y="18993"/>
                      </a:lnTo>
                      <a:cubicBezTo>
                        <a:pt x="0" y="20356"/>
                        <a:pt x="4405" y="21600"/>
                        <a:pt x="9839" y="21600"/>
                      </a:cubicBezTo>
                      <a:cubicBezTo>
                        <a:pt x="15273" y="21600"/>
                        <a:pt x="19678" y="20356"/>
                        <a:pt x="19678" y="18993"/>
                      </a:cubicBezTo>
                      <a:lnTo>
                        <a:pt x="19678" y="3593"/>
                      </a:lnTo>
                      <a:cubicBezTo>
                        <a:pt x="18279" y="4621"/>
                        <a:pt x="14401" y="5357"/>
                        <a:pt x="9839" y="5357"/>
                      </a:cubicBezTo>
                      <a:cubicBezTo>
                        <a:pt x="5277" y="5357"/>
                        <a:pt x="1399" y="4621"/>
                        <a:pt x="0" y="3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309562">
                    <a:defRPr sz="700">
                      <a:solidFill>
                        <a:srgbClr val="000000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r>
                    <a:rPr dirty="0"/>
                    <a:t>Tier 1 Local Storage</a:t>
                  </a:r>
                </a:p>
              </p:txBody>
            </p:sp>
            <p:pic>
              <p:nvPicPr>
                <p:cNvPr id="265" name="Tier 1 Local Storage Tier 1 Local Storage" descr="Tier 1 Local Storage Tier 1 Local Storage">
                  <a:extLst>
                    <a:ext uri="{FF2B5EF4-FFF2-40B4-BE49-F238E27FC236}">
                      <a16:creationId xmlns:a16="http://schemas.microsoft.com/office/drawing/2014/main" id="{58F7B41C-9690-2572-5305-06FF6879AAE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-1" y="-1"/>
                  <a:ext cx="412675" cy="5417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255" name="Shape">
                <a:extLst>
                  <a:ext uri="{FF2B5EF4-FFF2-40B4-BE49-F238E27FC236}">
                    <a16:creationId xmlns:a16="http://schemas.microsoft.com/office/drawing/2014/main" id="{C2177AAF-FA19-7ECC-8911-53D99EEFF9B4}"/>
                  </a:ext>
                </a:extLst>
              </p:cNvPr>
              <p:cNvSpPr/>
              <p:nvPr/>
            </p:nvSpPr>
            <p:spPr>
              <a:xfrm rot="5400000" flipH="1">
                <a:off x="3903918" y="1569590"/>
                <a:ext cx="338559" cy="352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367" y="0"/>
                    </a:moveTo>
                    <a:lnTo>
                      <a:pt x="0" y="7818"/>
                    </a:lnTo>
                    <a:lnTo>
                      <a:pt x="4127" y="7818"/>
                    </a:lnTo>
                    <a:cubicBezTo>
                      <a:pt x="4127" y="7860"/>
                      <a:pt x="4125" y="7904"/>
                      <a:pt x="4125" y="7946"/>
                    </a:cubicBezTo>
                    <a:cubicBezTo>
                      <a:pt x="4125" y="15487"/>
                      <a:pt x="11948" y="21600"/>
                      <a:pt x="21598" y="21600"/>
                    </a:cubicBezTo>
                    <a:cubicBezTo>
                      <a:pt x="21598" y="21600"/>
                      <a:pt x="21600" y="21600"/>
                      <a:pt x="21600" y="21600"/>
                    </a:cubicBezTo>
                    <a:lnTo>
                      <a:pt x="21600" y="16556"/>
                    </a:lnTo>
                    <a:cubicBezTo>
                      <a:pt x="21600" y="16556"/>
                      <a:pt x="21598" y="16556"/>
                      <a:pt x="21598" y="16556"/>
                    </a:cubicBezTo>
                    <a:cubicBezTo>
                      <a:pt x="15512" y="16556"/>
                      <a:pt x="10578" y="12702"/>
                      <a:pt x="10578" y="7946"/>
                    </a:cubicBezTo>
                    <a:cubicBezTo>
                      <a:pt x="10578" y="7903"/>
                      <a:pt x="10582" y="7860"/>
                      <a:pt x="10582" y="7818"/>
                    </a:cubicBezTo>
                    <a:lnTo>
                      <a:pt x="14736" y="7818"/>
                    </a:lnTo>
                    <a:lnTo>
                      <a:pt x="736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hueOff val="-316997"/>
                      <a:satOff val="1967"/>
                      <a:lumOff val="22456"/>
                    </a:schemeClr>
                  </a:gs>
                  <a:gs pos="50000">
                    <a:srgbClr val="F7BA97"/>
                  </a:gs>
                  <a:gs pos="100000">
                    <a:schemeClr val="accent5">
                      <a:hueOff val="-294774"/>
                      <a:satOff val="6543"/>
                      <a:lumOff val="15860"/>
                    </a:schemeClr>
                  </a:gs>
                </a:gsLst>
                <a:lin ang="5400000" scaled="0"/>
              </a:gradFill>
              <a:ln w="3175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grpSp>
            <p:nvGrpSpPr>
              <p:cNvPr id="256" name="Tier 2 Local Storage">
                <a:extLst>
                  <a:ext uri="{FF2B5EF4-FFF2-40B4-BE49-F238E27FC236}">
                    <a16:creationId xmlns:a16="http://schemas.microsoft.com/office/drawing/2014/main" id="{B91F6E8E-5DDE-FBC9-9E40-B11EF88E394F}"/>
                  </a:ext>
                </a:extLst>
              </p:cNvPr>
              <p:cNvGrpSpPr/>
              <p:nvPr/>
            </p:nvGrpSpPr>
            <p:grpSpPr>
              <a:xfrm>
                <a:off x="4905349" y="1497219"/>
                <a:ext cx="412675" cy="541738"/>
                <a:chOff x="0" y="0"/>
                <a:chExt cx="412673" cy="541736"/>
              </a:xfrm>
            </p:grpSpPr>
            <p:sp>
              <p:nvSpPr>
                <p:cNvPr id="262" name="Tier 2 Local Storage">
                  <a:extLst>
                    <a:ext uri="{FF2B5EF4-FFF2-40B4-BE49-F238E27FC236}">
                      <a16:creationId xmlns:a16="http://schemas.microsoft.com/office/drawing/2014/main" id="{47983630-BB71-17BA-D41C-44E1C9493F82}"/>
                    </a:ext>
                  </a:extLst>
                </p:cNvPr>
                <p:cNvSpPr/>
                <p:nvPr/>
              </p:nvSpPr>
              <p:spPr>
                <a:xfrm>
                  <a:off x="4762" y="4762"/>
                  <a:ext cx="403150" cy="5322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21600" extrusionOk="0">
                      <a:moveTo>
                        <a:pt x="9839" y="0"/>
                      </a:moveTo>
                      <a:cubicBezTo>
                        <a:pt x="7321" y="0"/>
                        <a:pt x="4803" y="241"/>
                        <a:pt x="2882" y="724"/>
                      </a:cubicBezTo>
                      <a:cubicBezTo>
                        <a:pt x="-961" y="1689"/>
                        <a:pt x="-961" y="3255"/>
                        <a:pt x="2882" y="4221"/>
                      </a:cubicBezTo>
                      <a:cubicBezTo>
                        <a:pt x="6724" y="5186"/>
                        <a:pt x="12954" y="5186"/>
                        <a:pt x="16796" y="4221"/>
                      </a:cubicBezTo>
                      <a:cubicBezTo>
                        <a:pt x="20639" y="3255"/>
                        <a:pt x="20639" y="1689"/>
                        <a:pt x="16796" y="724"/>
                      </a:cubicBezTo>
                      <a:cubicBezTo>
                        <a:pt x="14875" y="241"/>
                        <a:pt x="12357" y="0"/>
                        <a:pt x="9839" y="0"/>
                      </a:cubicBezTo>
                      <a:close/>
                      <a:moveTo>
                        <a:pt x="0" y="3593"/>
                      </a:moveTo>
                      <a:lnTo>
                        <a:pt x="0" y="18993"/>
                      </a:lnTo>
                      <a:cubicBezTo>
                        <a:pt x="0" y="20356"/>
                        <a:pt x="4405" y="21600"/>
                        <a:pt x="9839" y="21600"/>
                      </a:cubicBezTo>
                      <a:cubicBezTo>
                        <a:pt x="15273" y="21600"/>
                        <a:pt x="19678" y="20356"/>
                        <a:pt x="19678" y="18993"/>
                      </a:cubicBezTo>
                      <a:lnTo>
                        <a:pt x="19678" y="3593"/>
                      </a:lnTo>
                      <a:cubicBezTo>
                        <a:pt x="18279" y="4621"/>
                        <a:pt x="14401" y="5357"/>
                        <a:pt x="9839" y="5357"/>
                      </a:cubicBezTo>
                      <a:cubicBezTo>
                        <a:pt x="5277" y="5357"/>
                        <a:pt x="1399" y="4621"/>
                        <a:pt x="0" y="3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309562">
                    <a:defRPr sz="700">
                      <a:solidFill>
                        <a:srgbClr val="000000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r>
                    <a:rPr dirty="0"/>
                    <a:t>Tier 2 Local Storage</a:t>
                  </a:r>
                </a:p>
              </p:txBody>
            </p:sp>
            <p:pic>
              <p:nvPicPr>
                <p:cNvPr id="263" name="Tier 2 Local Storage Tier 2 Local Storage" descr="Tier 2 Local Storage Tier 2 Local Storage">
                  <a:extLst>
                    <a:ext uri="{FF2B5EF4-FFF2-40B4-BE49-F238E27FC236}">
                      <a16:creationId xmlns:a16="http://schemas.microsoft.com/office/drawing/2014/main" id="{F1803FE2-1C60-D343-C5CB-DEFB488BBF4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-1" y="-1"/>
                  <a:ext cx="412675" cy="541738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257" name="Arrow">
                <a:extLst>
                  <a:ext uri="{FF2B5EF4-FFF2-40B4-BE49-F238E27FC236}">
                    <a16:creationId xmlns:a16="http://schemas.microsoft.com/office/drawing/2014/main" id="{616FC877-FFFE-8D9A-96E9-97CC682B1B72}"/>
                  </a:ext>
                </a:extLst>
              </p:cNvPr>
              <p:cNvSpPr/>
              <p:nvPr/>
            </p:nvSpPr>
            <p:spPr>
              <a:xfrm>
                <a:off x="4702136" y="1665313"/>
                <a:ext cx="179388" cy="205550"/>
              </a:xfrm>
              <a:prstGeom prst="rightArrow">
                <a:avLst>
                  <a:gd name="adj1" fmla="val 32000"/>
                  <a:gd name="adj2" fmla="val 73334"/>
                </a:avLst>
              </a:prstGeom>
              <a:gradFill flip="none" rotWithShape="1">
                <a:gsLst>
                  <a:gs pos="0">
                    <a:schemeClr val="accent5">
                      <a:hueOff val="-316997"/>
                      <a:satOff val="1967"/>
                      <a:lumOff val="22456"/>
                    </a:schemeClr>
                  </a:gs>
                  <a:gs pos="50000">
                    <a:srgbClr val="F7BA97"/>
                  </a:gs>
                  <a:gs pos="100000">
                    <a:schemeClr val="accent5">
                      <a:hueOff val="-294774"/>
                      <a:satOff val="6543"/>
                      <a:lumOff val="15860"/>
                    </a:schemeClr>
                  </a:gs>
                </a:gsLst>
                <a:lin ang="5400000" scaled="0"/>
              </a:gradFill>
              <a:ln w="3175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09562">
                  <a:defRPr sz="1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58" name="Line">
                <a:extLst>
                  <a:ext uri="{FF2B5EF4-FFF2-40B4-BE49-F238E27FC236}">
                    <a16:creationId xmlns:a16="http://schemas.microsoft.com/office/drawing/2014/main" id="{F26FAB93-5DDA-20A6-5E7D-31CDC733FDB6}"/>
                  </a:ext>
                </a:extLst>
              </p:cNvPr>
              <p:cNvSpPr/>
              <p:nvPr/>
            </p:nvSpPr>
            <p:spPr>
              <a:xfrm>
                <a:off x="4655508" y="1402492"/>
                <a:ext cx="247244" cy="1"/>
              </a:xfrm>
              <a:prstGeom prst="line">
                <a:avLst/>
              </a:prstGeom>
              <a:noFill/>
              <a:ln w="25400" cap="rnd">
                <a:solidFill>
                  <a:srgbClr val="535353"/>
                </a:solidFill>
                <a:custDash>
                  <a:ds d="100000" sp="200000"/>
                </a:custDash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/>
              <a:p>
                <a:pPr algn="ctr" defTabSz="309562">
                  <a:defRPr sz="1100" b="1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  <p:pic>
            <p:nvPicPr>
              <p:cNvPr id="259" name="CXL_Logo_web.630646c3073bb.avif" descr="CXL_Logo_web.630646c3073bb.avif">
                <a:extLst>
                  <a:ext uri="{FF2B5EF4-FFF2-40B4-BE49-F238E27FC236}">
                    <a16:creationId xmlns:a16="http://schemas.microsoft.com/office/drawing/2014/main" id="{BC03855A-82D3-A743-C549-0153E31E2B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alphaModFix amt="71525"/>
              </a:blip>
              <a:srcRect t="35038" b="35038"/>
              <a:stretch>
                <a:fillRect/>
              </a:stretch>
            </p:blipFill>
            <p:spPr>
              <a:xfrm>
                <a:off x="3683664" y="61939"/>
                <a:ext cx="779141" cy="1816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61" name="&lt; 100 GB/s">
                <a:extLst>
                  <a:ext uri="{FF2B5EF4-FFF2-40B4-BE49-F238E27FC236}">
                    <a16:creationId xmlns:a16="http://schemas.microsoft.com/office/drawing/2014/main" id="{C1AC0F07-DEDE-2797-6078-9A93BEE49217}"/>
                  </a:ext>
                </a:extLst>
              </p:cNvPr>
              <p:cNvSpPr txBox="1"/>
              <p:nvPr/>
            </p:nvSpPr>
            <p:spPr>
              <a:xfrm>
                <a:off x="3607064" y="1308767"/>
                <a:ext cx="742937" cy="1874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19050" tIns="19050" rIns="19050" bIns="19050" numCol="1" anchor="ctr">
                <a:spAutoFit/>
              </a:bodyPr>
              <a:lstStyle/>
              <a:p>
                <a:pPr algn="ctr" defTabSz="309562">
                  <a:defRPr sz="1000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&lt; </a:t>
                </a:r>
                <a:r>
                  <a:rPr b="1"/>
                  <a:t>100</a:t>
                </a:r>
                <a:r>
                  <a:t> GB/s</a:t>
                </a:r>
              </a:p>
            </p:txBody>
          </p:sp>
        </p:grpSp>
        <p:sp>
          <p:nvSpPr>
            <p:cNvPr id="205" name="Arrow">
              <a:extLst>
                <a:ext uri="{FF2B5EF4-FFF2-40B4-BE49-F238E27FC236}">
                  <a16:creationId xmlns:a16="http://schemas.microsoft.com/office/drawing/2014/main" id="{7894AEC4-3723-6EA3-3097-6A8E307C416B}"/>
                </a:ext>
              </a:extLst>
            </p:cNvPr>
            <p:cNvSpPr/>
            <p:nvPr/>
          </p:nvSpPr>
          <p:spPr>
            <a:xfrm>
              <a:off x="9511742" y="5346577"/>
              <a:ext cx="221937" cy="257594"/>
            </a:xfrm>
            <a:prstGeom prst="rightArrow">
              <a:avLst>
                <a:gd name="adj1" fmla="val 32000"/>
                <a:gd name="adj2" fmla="val 73334"/>
              </a:avLst>
            </a:prstGeom>
            <a:gradFill>
              <a:gsLst>
                <a:gs pos="0">
                  <a:schemeClr val="accent5">
                    <a:hueOff val="-316997"/>
                    <a:satOff val="1967"/>
                    <a:lumOff val="22456"/>
                  </a:schemeClr>
                </a:gs>
                <a:gs pos="50000">
                  <a:srgbClr val="F7BA97"/>
                </a:gs>
                <a:gs pos="100000">
                  <a:schemeClr val="accent5">
                    <a:hueOff val="-294774"/>
                    <a:satOff val="6543"/>
                    <a:lumOff val="15860"/>
                  </a:schemeClr>
                </a:gs>
              </a:gsLst>
              <a:lin ang="5400000"/>
            </a:gradFill>
            <a:ln w="3175">
              <a:miter lim="400000"/>
            </a:ln>
          </p:spPr>
          <p:txBody>
            <a:bodyPr lIns="0" tIns="0" rIns="0" bIns="0" anchor="ctr"/>
            <a:lstStyle/>
            <a:p>
              <a: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pic>
          <p:nvPicPr>
            <p:cNvPr id="206" name="CXL_Logo_web.630646c3073bb.avif" descr="CXL_Logo_web.630646c3073bb.avif">
              <a:extLst>
                <a:ext uri="{FF2B5EF4-FFF2-40B4-BE49-F238E27FC236}">
                  <a16:creationId xmlns:a16="http://schemas.microsoft.com/office/drawing/2014/main" id="{0E7CAF78-D1F7-AD3F-762C-2C3B11F55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71525"/>
            </a:blip>
            <a:srcRect t="35038" b="35038"/>
            <a:stretch>
              <a:fillRect/>
            </a:stretch>
          </p:blipFill>
          <p:spPr>
            <a:xfrm>
              <a:off x="5232471" y="4903623"/>
              <a:ext cx="963947" cy="22764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7" name="Connection Line">
              <a:extLst>
                <a:ext uri="{FF2B5EF4-FFF2-40B4-BE49-F238E27FC236}">
                  <a16:creationId xmlns:a16="http://schemas.microsoft.com/office/drawing/2014/main" id="{4EAC8CAD-41FE-3360-DA30-499415948FF7}"/>
                </a:ext>
              </a:extLst>
            </p:cNvPr>
            <p:cNvSpPr/>
            <p:nvPr/>
          </p:nvSpPr>
          <p:spPr>
            <a:xfrm>
              <a:off x="5287145" y="3816070"/>
              <a:ext cx="4715" cy="46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8" name="Connection Line">
              <a:extLst>
                <a:ext uri="{FF2B5EF4-FFF2-40B4-BE49-F238E27FC236}">
                  <a16:creationId xmlns:a16="http://schemas.microsoft.com/office/drawing/2014/main" id="{2F2E6387-ACE1-FD6C-7B95-0CF9FA8704E4}"/>
                </a:ext>
              </a:extLst>
            </p:cNvPr>
            <p:cNvSpPr/>
            <p:nvPr/>
          </p:nvSpPr>
          <p:spPr>
            <a:xfrm>
              <a:off x="3898175" y="3816070"/>
              <a:ext cx="136697" cy="34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0"/>
                  </a:lnTo>
                  <a:lnTo>
                    <a:pt x="21600" y="1085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9" name="Connection Line">
              <a:extLst>
                <a:ext uri="{FF2B5EF4-FFF2-40B4-BE49-F238E27FC236}">
                  <a16:creationId xmlns:a16="http://schemas.microsoft.com/office/drawing/2014/main" id="{FAC3E61A-E490-971F-B8E4-4B8C07685051}"/>
                </a:ext>
              </a:extLst>
            </p:cNvPr>
            <p:cNvSpPr/>
            <p:nvPr/>
          </p:nvSpPr>
          <p:spPr>
            <a:xfrm>
              <a:off x="4868509" y="3817630"/>
              <a:ext cx="8997" cy="54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0" name="Connection Line">
              <a:extLst>
                <a:ext uri="{FF2B5EF4-FFF2-40B4-BE49-F238E27FC236}">
                  <a16:creationId xmlns:a16="http://schemas.microsoft.com/office/drawing/2014/main" id="{102C8699-E27A-B496-AC6D-5139C1D23B39}"/>
                </a:ext>
              </a:extLst>
            </p:cNvPr>
            <p:cNvSpPr/>
            <p:nvPr/>
          </p:nvSpPr>
          <p:spPr>
            <a:xfrm>
              <a:off x="5332711" y="3816070"/>
              <a:ext cx="373955" cy="340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00"/>
                  </a:lnTo>
                  <a:lnTo>
                    <a:pt x="21600" y="1080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1" name="Connection Line">
              <a:extLst>
                <a:ext uri="{FF2B5EF4-FFF2-40B4-BE49-F238E27FC236}">
                  <a16:creationId xmlns:a16="http://schemas.microsoft.com/office/drawing/2014/main" id="{424951E1-183A-B1FC-CE1C-305E8439B6CA}"/>
                </a:ext>
              </a:extLst>
            </p:cNvPr>
            <p:cNvSpPr/>
            <p:nvPr/>
          </p:nvSpPr>
          <p:spPr>
            <a:xfrm>
              <a:off x="5965918" y="3816070"/>
              <a:ext cx="185406" cy="351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751"/>
                  </a:lnTo>
                  <a:lnTo>
                    <a:pt x="21600" y="10751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2" name="Connection Line">
              <a:extLst>
                <a:ext uri="{FF2B5EF4-FFF2-40B4-BE49-F238E27FC236}">
                  <a16:creationId xmlns:a16="http://schemas.microsoft.com/office/drawing/2014/main" id="{2A3AC19C-EC80-9E1C-8118-D004E728C42E}"/>
                </a:ext>
              </a:extLst>
            </p:cNvPr>
            <p:cNvSpPr/>
            <p:nvPr/>
          </p:nvSpPr>
          <p:spPr>
            <a:xfrm>
              <a:off x="6571484" y="3817630"/>
              <a:ext cx="6242" cy="60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3" name="Connection Line">
              <a:extLst>
                <a:ext uri="{FF2B5EF4-FFF2-40B4-BE49-F238E27FC236}">
                  <a16:creationId xmlns:a16="http://schemas.microsoft.com/office/drawing/2014/main" id="{C7FDA263-BA37-A119-BEEB-1175BBE3A617}"/>
                </a:ext>
              </a:extLst>
            </p:cNvPr>
            <p:cNvSpPr/>
            <p:nvPr/>
          </p:nvSpPr>
          <p:spPr>
            <a:xfrm>
              <a:off x="6771961" y="3816070"/>
              <a:ext cx="215259" cy="345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0"/>
                  </a:lnTo>
                  <a:lnTo>
                    <a:pt x="21600" y="10850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4" name="Connection Line">
              <a:extLst>
                <a:ext uri="{FF2B5EF4-FFF2-40B4-BE49-F238E27FC236}">
                  <a16:creationId xmlns:a16="http://schemas.microsoft.com/office/drawing/2014/main" id="{052FF888-6457-D9F1-29FE-E61143310EDE}"/>
                </a:ext>
              </a:extLst>
            </p:cNvPr>
            <p:cNvSpPr/>
            <p:nvPr/>
          </p:nvSpPr>
          <p:spPr>
            <a:xfrm>
              <a:off x="7382154" y="3817630"/>
              <a:ext cx="5977" cy="349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5" name="Connection Line">
              <a:extLst>
                <a:ext uri="{FF2B5EF4-FFF2-40B4-BE49-F238E27FC236}">
                  <a16:creationId xmlns:a16="http://schemas.microsoft.com/office/drawing/2014/main" id="{2C349E78-5580-587D-1B07-39026F76086B}"/>
                </a:ext>
              </a:extLst>
            </p:cNvPr>
            <p:cNvSpPr/>
            <p:nvPr/>
          </p:nvSpPr>
          <p:spPr>
            <a:xfrm>
              <a:off x="4443393" y="3816070"/>
              <a:ext cx="127271" cy="342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850"/>
                  </a:lnTo>
                  <a:lnTo>
                    <a:pt x="0" y="1085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6" name="Connection Line">
              <a:extLst>
                <a:ext uri="{FF2B5EF4-FFF2-40B4-BE49-F238E27FC236}">
                  <a16:creationId xmlns:a16="http://schemas.microsoft.com/office/drawing/2014/main" id="{A9D1A835-F980-766D-07E9-8177B2E051C7}"/>
                </a:ext>
              </a:extLst>
            </p:cNvPr>
            <p:cNvSpPr/>
            <p:nvPr/>
          </p:nvSpPr>
          <p:spPr>
            <a:xfrm>
              <a:off x="3132984" y="3816070"/>
              <a:ext cx="491796" cy="33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0851"/>
                  </a:lnTo>
                  <a:lnTo>
                    <a:pt x="21600" y="10851"/>
                  </a:lnTo>
                  <a:lnTo>
                    <a:pt x="2160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7" name="Connection Line">
              <a:extLst>
                <a:ext uri="{FF2B5EF4-FFF2-40B4-BE49-F238E27FC236}">
                  <a16:creationId xmlns:a16="http://schemas.microsoft.com/office/drawing/2014/main" id="{93A68386-0516-CF10-1E63-9FDCEE548D2B}"/>
                </a:ext>
              </a:extLst>
            </p:cNvPr>
            <p:cNvSpPr/>
            <p:nvPr/>
          </p:nvSpPr>
          <p:spPr>
            <a:xfrm>
              <a:off x="3213850" y="3817747"/>
              <a:ext cx="666" cy="3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8" name="Connection Line">
              <a:extLst>
                <a:ext uri="{FF2B5EF4-FFF2-40B4-BE49-F238E27FC236}">
                  <a16:creationId xmlns:a16="http://schemas.microsoft.com/office/drawing/2014/main" id="{3F4105AB-6A1D-56A4-7A09-F4A6C7B08B87}"/>
                </a:ext>
              </a:extLst>
            </p:cNvPr>
            <p:cNvSpPr/>
            <p:nvPr/>
          </p:nvSpPr>
          <p:spPr>
            <a:xfrm>
              <a:off x="7794834" y="3816070"/>
              <a:ext cx="25140" cy="340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9" name="Connection Line">
              <a:extLst>
                <a:ext uri="{FF2B5EF4-FFF2-40B4-BE49-F238E27FC236}">
                  <a16:creationId xmlns:a16="http://schemas.microsoft.com/office/drawing/2014/main" id="{92BF0EA9-50E0-6C74-7D17-73E1C3EBAF5B}"/>
                </a:ext>
              </a:extLst>
            </p:cNvPr>
            <p:cNvSpPr/>
            <p:nvPr/>
          </p:nvSpPr>
          <p:spPr>
            <a:xfrm>
              <a:off x="8200211" y="3816070"/>
              <a:ext cx="92704" cy="33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851"/>
                  </a:lnTo>
                  <a:lnTo>
                    <a:pt x="0" y="1085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0" name="&lt; 5 GB/s">
              <a:extLst>
                <a:ext uri="{FF2B5EF4-FFF2-40B4-BE49-F238E27FC236}">
                  <a16:creationId xmlns:a16="http://schemas.microsoft.com/office/drawing/2014/main" id="{F76F4111-6152-7609-FCD3-831699044147}"/>
                </a:ext>
              </a:extLst>
            </p:cNvPr>
            <p:cNvSpPr txBox="1"/>
            <p:nvPr/>
          </p:nvSpPr>
          <p:spPr>
            <a:xfrm>
              <a:off x="9266236" y="4892028"/>
              <a:ext cx="712949" cy="2342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19050" tIns="19050" rIns="19050" bIns="19050" anchor="ctr">
              <a:spAutoFit/>
            </a:bodyPr>
            <a:lstStyle>
              <a:lvl1pPr algn="ctr" defTabSz="309562">
                <a:defRPr sz="10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&lt; 5 GB/s</a:t>
              </a:r>
            </a:p>
          </p:txBody>
        </p:sp>
        <p:sp>
          <p:nvSpPr>
            <p:cNvPr id="221" name="Connection Line">
              <a:extLst>
                <a:ext uri="{FF2B5EF4-FFF2-40B4-BE49-F238E27FC236}">
                  <a16:creationId xmlns:a16="http://schemas.microsoft.com/office/drawing/2014/main" id="{DB41AFB6-B159-83A5-8AE4-E1DB27D1F469}"/>
                </a:ext>
              </a:extLst>
            </p:cNvPr>
            <p:cNvSpPr/>
            <p:nvPr/>
          </p:nvSpPr>
          <p:spPr>
            <a:xfrm>
              <a:off x="4044299" y="2541239"/>
              <a:ext cx="1315123" cy="760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0484"/>
                  </a:lnTo>
                  <a:lnTo>
                    <a:pt x="0" y="10484"/>
                  </a:lnTo>
                  <a:lnTo>
                    <a:pt x="0" y="2160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2" name="Connection Line">
              <a:extLst>
                <a:ext uri="{FF2B5EF4-FFF2-40B4-BE49-F238E27FC236}">
                  <a16:creationId xmlns:a16="http://schemas.microsoft.com/office/drawing/2014/main" id="{C99DFF5D-31F0-8FAE-91D6-1EBED5C99C08}"/>
                </a:ext>
              </a:extLst>
            </p:cNvPr>
            <p:cNvSpPr/>
            <p:nvPr/>
          </p:nvSpPr>
          <p:spPr>
            <a:xfrm>
              <a:off x="5676811" y="2549197"/>
              <a:ext cx="598641" cy="743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0823"/>
                  </a:lnTo>
                  <a:lnTo>
                    <a:pt x="0" y="10823"/>
                  </a:lnTo>
                  <a:lnTo>
                    <a:pt x="0" y="2160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3" name="Connection Line">
              <a:extLst>
                <a:ext uri="{FF2B5EF4-FFF2-40B4-BE49-F238E27FC236}">
                  <a16:creationId xmlns:a16="http://schemas.microsoft.com/office/drawing/2014/main" id="{6B3A58E9-F870-0BF9-F3F1-3B24E300B3A8}"/>
                </a:ext>
              </a:extLst>
            </p:cNvPr>
            <p:cNvSpPr/>
            <p:nvPr/>
          </p:nvSpPr>
          <p:spPr>
            <a:xfrm>
              <a:off x="6597554" y="2552379"/>
              <a:ext cx="554647" cy="743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0731"/>
                  </a:lnTo>
                  <a:lnTo>
                    <a:pt x="0" y="10731"/>
                  </a:lnTo>
                  <a:lnTo>
                    <a:pt x="0" y="2160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4" name="Connection Line">
              <a:extLst>
                <a:ext uri="{FF2B5EF4-FFF2-40B4-BE49-F238E27FC236}">
                  <a16:creationId xmlns:a16="http://schemas.microsoft.com/office/drawing/2014/main" id="{72ECF9E8-A95F-7354-13E0-3D406754A312}"/>
                </a:ext>
              </a:extLst>
            </p:cNvPr>
            <p:cNvSpPr/>
            <p:nvPr/>
          </p:nvSpPr>
          <p:spPr>
            <a:xfrm>
              <a:off x="7394169" y="2544421"/>
              <a:ext cx="655206" cy="751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0617"/>
                  </a:lnTo>
                  <a:lnTo>
                    <a:pt x="0" y="10617"/>
                  </a:lnTo>
                  <a:lnTo>
                    <a:pt x="0" y="2160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5" name="Connection Line">
              <a:extLst>
                <a:ext uri="{FF2B5EF4-FFF2-40B4-BE49-F238E27FC236}">
                  <a16:creationId xmlns:a16="http://schemas.microsoft.com/office/drawing/2014/main" id="{5953B52F-304F-2107-9FEC-40621D17939C}"/>
                </a:ext>
              </a:extLst>
            </p:cNvPr>
            <p:cNvSpPr/>
            <p:nvPr/>
          </p:nvSpPr>
          <p:spPr>
            <a:xfrm>
              <a:off x="8184500" y="2541239"/>
              <a:ext cx="785618" cy="755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0459"/>
                  </a:lnTo>
                  <a:lnTo>
                    <a:pt x="0" y="10459"/>
                  </a:lnTo>
                  <a:lnTo>
                    <a:pt x="0" y="21600"/>
                  </a:lnTo>
                </a:path>
              </a:pathLst>
            </a:custGeom>
            <a:ln w="12700">
              <a:solidFill>
                <a:srgbClr val="000000"/>
              </a:solidFill>
              <a:miter/>
              <a:tailEnd type="oval"/>
            </a:ln>
          </p:spPr>
          <p:txBody>
            <a:bodyPr/>
            <a:lstStyle/>
            <a:p>
              <a:endParaRPr/>
            </a:p>
          </p:txBody>
        </p:sp>
        <p:grpSp>
          <p:nvGrpSpPr>
            <p:cNvPr id="227" name="Permanent Storage">
              <a:extLst>
                <a:ext uri="{FF2B5EF4-FFF2-40B4-BE49-F238E27FC236}">
                  <a16:creationId xmlns:a16="http://schemas.microsoft.com/office/drawing/2014/main" id="{E67661F1-9409-AF33-CF6F-47EE11D0853E}"/>
                </a:ext>
              </a:extLst>
            </p:cNvPr>
            <p:cNvGrpSpPr/>
            <p:nvPr/>
          </p:nvGrpSpPr>
          <p:grpSpPr>
            <a:xfrm>
              <a:off x="9742906" y="5090881"/>
              <a:ext cx="1568535" cy="786182"/>
              <a:chOff x="0" y="0"/>
              <a:chExt cx="1150537" cy="589422"/>
            </a:xfrm>
          </p:grpSpPr>
          <p:sp>
            <p:nvSpPr>
              <p:cNvPr id="228" name="Permanent Storage">
                <a:extLst>
                  <a:ext uri="{FF2B5EF4-FFF2-40B4-BE49-F238E27FC236}">
                    <a16:creationId xmlns:a16="http://schemas.microsoft.com/office/drawing/2014/main" id="{84B2F785-822A-2A03-CB28-BA063DFCB39F}"/>
                  </a:ext>
                </a:extLst>
              </p:cNvPr>
              <p:cNvSpPr/>
              <p:nvPr/>
            </p:nvSpPr>
            <p:spPr>
              <a:xfrm>
                <a:off x="6350" y="6350"/>
                <a:ext cx="1137837" cy="576722"/>
              </a:xfrm>
              <a:prstGeom prst="rect">
                <a:avLst/>
              </a:prstGeom>
              <a:gradFill flip="none" rotWithShape="1">
                <a:gsLst>
                  <a:gs pos="0">
                    <a:srgbClr val="F18E3C">
                      <a:hueOff val="-316997"/>
                      <a:satOff val="1967"/>
                      <a:lumOff val="22456"/>
                    </a:srgbClr>
                  </a:gs>
                  <a:gs pos="50000">
                    <a:srgbClr val="F7BA97"/>
                  </a:gs>
                  <a:gs pos="100000">
                    <a:srgbClr val="F18E3C">
                      <a:hueOff val="-294774"/>
                      <a:satOff val="6543"/>
                      <a:lumOff val="15860"/>
                    </a:srgbClr>
                  </a:gs>
                </a:gsLst>
                <a:lin ang="5400000" scaled="0"/>
              </a:gradFill>
              <a:ln>
                <a:noFill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 defTabSz="309562">
                  <a:defRPr sz="8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pPr marL="0" marR="0" lvl="0" indent="0" algn="ctr" defTabSz="30956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Permanent Storage</a:t>
                </a:r>
              </a:p>
            </p:txBody>
          </p:sp>
          <p:pic>
            <p:nvPicPr>
              <p:cNvPr id="229" name="Permanent Storage Permanent Storage" descr="Permanent Storage Permanent Storage">
                <a:extLst>
                  <a:ext uri="{FF2B5EF4-FFF2-40B4-BE49-F238E27FC236}">
                    <a16:creationId xmlns:a16="http://schemas.microsoft.com/office/drawing/2014/main" id="{C88EF9BD-CB5C-8258-167E-282864BF71A8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1150537" cy="589422"/>
              </a:xfrm>
              <a:prstGeom prst="rect">
                <a:avLst/>
              </a:prstGeom>
              <a:effectLst/>
            </p:spPr>
          </p:pic>
        </p:grpSp>
      </p:grpSp>
      <p:sp>
        <p:nvSpPr>
          <p:cNvPr id="277" name="Rounded Rectangle 276">
            <a:extLst>
              <a:ext uri="{FF2B5EF4-FFF2-40B4-BE49-F238E27FC236}">
                <a16:creationId xmlns:a16="http://schemas.microsoft.com/office/drawing/2014/main" id="{297A3A87-6F23-9B14-0763-30904CD7F722}"/>
              </a:ext>
            </a:extLst>
          </p:cNvPr>
          <p:cNvSpPr/>
          <p:nvPr/>
        </p:nvSpPr>
        <p:spPr>
          <a:xfrm>
            <a:off x="553941" y="1146958"/>
            <a:ext cx="3297721" cy="97733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Cache coherency in</a:t>
            </a:r>
          </a:p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 host data management</a:t>
            </a:r>
          </a:p>
        </p:txBody>
      </p:sp>
      <p:pic>
        <p:nvPicPr>
          <p:cNvPr id="285" name="Picture 284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0DC8E90E-D593-0D5F-3B45-2CA5EAF2BA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2811" t="20094" b="69516"/>
          <a:stretch/>
        </p:blipFill>
        <p:spPr>
          <a:xfrm>
            <a:off x="9654955" y="1914767"/>
            <a:ext cx="1832380" cy="494582"/>
          </a:xfrm>
          <a:prstGeom prst="rect">
            <a:avLst/>
          </a:prstGeom>
        </p:spPr>
      </p:pic>
      <p:pic>
        <p:nvPicPr>
          <p:cNvPr id="286" name="Picture 28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1CDD9715-9A1E-3072-5D02-2CEFC61F088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2811" t="41164" b="46851"/>
          <a:stretch/>
        </p:blipFill>
        <p:spPr>
          <a:xfrm>
            <a:off x="8333812" y="2903619"/>
            <a:ext cx="1832380" cy="57049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478F3D4-4048-0AAA-465D-5F8788D9F505}"/>
              </a:ext>
            </a:extLst>
          </p:cNvPr>
          <p:cNvSpPr/>
          <p:nvPr/>
        </p:nvSpPr>
        <p:spPr>
          <a:xfrm>
            <a:off x="195097" y="2634960"/>
            <a:ext cx="2207305" cy="9773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Bandwidth</a:t>
            </a:r>
          </a:p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latency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FCB04BA-1684-6102-B401-48E0347E108C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82C494-1EC9-8F5D-5718-C0102A85F72B}"/>
              </a:ext>
            </a:extLst>
          </p:cNvPr>
          <p:cNvSpPr txBox="1"/>
          <p:nvPr/>
        </p:nvSpPr>
        <p:spPr>
          <a:xfrm>
            <a:off x="4580745" y="687479"/>
            <a:ext cx="4445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Disaggregated shared files</a:t>
            </a:r>
          </a:p>
        </p:txBody>
      </p:sp>
    </p:spTree>
    <p:extLst>
      <p:ext uri="{BB962C8B-B14F-4D97-AF65-F5344CB8AC3E}">
        <p14:creationId xmlns:p14="http://schemas.microsoft.com/office/powerpoint/2010/main" val="78473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D4F45A-C725-B2D1-E287-2DCEEF907699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9A7B07-0A22-B4C8-C410-3074C00B8C39}"/>
              </a:ext>
            </a:extLst>
          </p:cNvPr>
          <p:cNvSpPr txBox="1"/>
          <p:nvPr/>
        </p:nvSpPr>
        <p:spPr>
          <a:xfrm>
            <a:off x="3341512" y="5808019"/>
            <a:ext cx="8628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Adapted from CXL 2.0 White paper</a:t>
            </a:r>
          </a:p>
          <a:p>
            <a:pPr algn="r"/>
            <a:r>
              <a:rPr lang="en-US" sz="12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https://computeexpresslink.org/resource-library/</a:t>
            </a:r>
            <a:endParaRPr lang="en-US" sz="12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23F7DE4D-FA8B-6910-F199-124A74BCCC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794"/>
          <a:stretch/>
        </p:blipFill>
        <p:spPr>
          <a:xfrm>
            <a:off x="1657516" y="2373301"/>
            <a:ext cx="8876968" cy="2987132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76D4CB5-A0AD-2820-8C5E-4263DA92584A}"/>
              </a:ext>
            </a:extLst>
          </p:cNvPr>
          <p:cNvSpPr/>
          <p:nvPr/>
        </p:nvSpPr>
        <p:spPr>
          <a:xfrm>
            <a:off x="7666823" y="1395969"/>
            <a:ext cx="2867661" cy="9773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DAX direct access eliminates </a:t>
            </a:r>
            <a:b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OS-level file caching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D03E09B-F910-0E8F-1120-00B04CCBDEDE}"/>
              </a:ext>
            </a:extLst>
          </p:cNvPr>
          <p:cNvSpPr/>
          <p:nvPr/>
        </p:nvSpPr>
        <p:spPr>
          <a:xfrm>
            <a:off x="4658152" y="1395969"/>
            <a:ext cx="2899758" cy="9773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Pmem</a:t>
            </a: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capability to function as both </a:t>
            </a:r>
            <a:b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memory and Storage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5841A-29D9-2211-E312-4D1FCC14F176}"/>
              </a:ext>
            </a:extLst>
          </p:cNvPr>
          <p:cNvSpPr/>
          <p:nvPr/>
        </p:nvSpPr>
        <p:spPr>
          <a:xfrm>
            <a:off x="253623" y="239833"/>
            <a:ext cx="3944472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Memory Tiering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87A3818-F614-917D-7F45-56785CC831C3}"/>
              </a:ext>
            </a:extLst>
          </p:cNvPr>
          <p:cNvSpPr/>
          <p:nvPr/>
        </p:nvSpPr>
        <p:spPr>
          <a:xfrm>
            <a:off x="1657516" y="1395969"/>
            <a:ext cx="2903758" cy="9773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Standardized Memory Management and Interfaces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D01A7F9-2924-5B32-E091-2EB3833CAC93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</p:spTree>
    <p:extLst>
      <p:ext uri="{BB962C8B-B14F-4D97-AF65-F5344CB8AC3E}">
        <p14:creationId xmlns:p14="http://schemas.microsoft.com/office/powerpoint/2010/main" val="2721653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enoa edit.jpg" descr="genoa edit.jpg">
            <a:extLst>
              <a:ext uri="{FF2B5EF4-FFF2-40B4-BE49-F238E27FC236}">
                <a16:creationId xmlns:a16="http://schemas.microsoft.com/office/drawing/2014/main" id="{32E52E7A-4B1A-CA54-A561-376872E8AE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8" r="459"/>
          <a:stretch>
            <a:fillRect/>
          </a:stretch>
        </p:blipFill>
        <p:spPr>
          <a:xfrm>
            <a:off x="7752695" y="457308"/>
            <a:ext cx="3844180" cy="4313203"/>
          </a:xfrm>
          <a:prstGeom prst="rect">
            <a:avLst/>
          </a:prstGeom>
          <a:ln w="6350">
            <a:solidFill>
              <a:schemeClr val="accent1"/>
            </a:solidFill>
            <a:miter lim="800000"/>
          </a:ln>
          <a:effectLst>
            <a:outerShdw blurRad="63500" dist="19050" dir="5400000" rotWithShape="0">
              <a:srgbClr val="000000">
                <a:alpha val="63000"/>
              </a:srgbClr>
            </a:outerShdw>
            <a:reflection stA="9413" endPos="40000" dir="5400000" sy="-100000" algn="bl" rotWithShape="0"/>
          </a:effec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3775766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CMS Prototype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4F91F-E4A9-CEC4-8C02-10A8FFE14AF1}"/>
              </a:ext>
            </a:extLst>
          </p:cNvPr>
          <p:cNvSpPr txBox="1"/>
          <p:nvPr/>
        </p:nvSpPr>
        <p:spPr>
          <a:xfrm>
            <a:off x="212032" y="1272049"/>
            <a:ext cx="5880269" cy="4040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Supermicro server</a:t>
            </a:r>
          </a:p>
          <a:p>
            <a:pPr>
              <a:lnSpc>
                <a:spcPct val="115000"/>
              </a:lnSpc>
            </a:pPr>
            <a:endParaRPr lang="en-US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2x AMD EPYC 9454 Genoa</a:t>
            </a:r>
          </a:p>
          <a:p>
            <a:pPr marL="628650" lvl="1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96 CPU cores, 460 GB/s peak bandwidth per socket</a:t>
            </a:r>
          </a:p>
          <a:p>
            <a:pPr marL="628650" lvl="1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24x 16 GB DDR5-4800 RDIMM</a:t>
            </a:r>
          </a:p>
          <a:p>
            <a:pPr marL="628650" lvl="1" indent="-1714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PCIe gen 5.0 x128</a:t>
            </a:r>
          </a:p>
          <a:p>
            <a:pPr>
              <a:lnSpc>
                <a:spcPct val="115000"/>
              </a:lnSpc>
            </a:pPr>
            <a:endParaRPr lang="en-US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2x Micron CZ120 256 GB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CXL 2.0 compliant Type 3 memory expansion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Support to </a:t>
            </a:r>
            <a:r>
              <a:rPr lang="en-US" sz="1400" dirty="0" err="1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CXL.mem</a:t>
            </a: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transactions to attached DDR4 media</a:t>
            </a:r>
            <a:b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1400" dirty="0" err="1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CXL.io</a:t>
            </a: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 </a:t>
            </a:r>
            <a:r>
              <a:rPr lang="en-US" sz="1400" dirty="0" err="1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inband</a:t>
            </a: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device management 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PCIe Gen5 x8 data lanes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 GB/s peak memory R/W bandwidth</a:t>
            </a:r>
          </a:p>
          <a:p>
            <a:pPr>
              <a:lnSpc>
                <a:spcPct val="115000"/>
              </a:lnSpc>
            </a:pPr>
            <a:endParaRPr lang="en-US" sz="1400" dirty="0">
              <a:solidFill>
                <a:srgbClr val="22295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Software: </a:t>
            </a:r>
          </a:p>
          <a:p>
            <a:pPr lvl="1">
              <a:lnSpc>
                <a:spcPct val="115000"/>
              </a:lnSpc>
            </a:pP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Linux RHEL 9.3 (kernel 6.8-rc4 </a:t>
            </a:r>
            <a:r>
              <a:rPr lang="en-US" sz="1400" b="1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Famfs</a:t>
            </a:r>
            <a:r>
              <a:rPr lang="en-US" sz="1400" dirty="0">
                <a:solidFill>
                  <a:srgbClr val="2229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-enabled)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D4F45A-C725-B2D1-E287-2DCEEF907699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sp>
        <p:nvSpPr>
          <p:cNvPr id="8" name="CXL host node at CMS USC. Server supplied by E4 Computer Engineering">
            <a:extLst>
              <a:ext uri="{FF2B5EF4-FFF2-40B4-BE49-F238E27FC236}">
                <a16:creationId xmlns:a16="http://schemas.microsoft.com/office/drawing/2014/main" id="{0EE48EF1-4F2F-3F9F-EB67-F163E361975A}"/>
              </a:ext>
            </a:extLst>
          </p:cNvPr>
          <p:cNvSpPr/>
          <p:nvPr/>
        </p:nvSpPr>
        <p:spPr>
          <a:xfrm>
            <a:off x="7749520" y="5104246"/>
            <a:ext cx="3850482" cy="276657"/>
          </a:xfrm>
          <a:prstGeom prst="roundRect">
            <a:avLst>
              <a:gd name="adj" fmla="val 0"/>
            </a:avLst>
          </a:prstGeom>
          <a:solidFill>
            <a:srgbClr val="000000">
              <a:alpha val="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algn="ctr" defTabSz="241300">
              <a:defRPr sz="900" i="1">
                <a:solidFill>
                  <a:srgbClr val="53535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CXL host node at CMS USC. </a:t>
            </a:r>
            <a:br>
              <a:rPr lang="en-US" dirty="0"/>
            </a:br>
            <a:r>
              <a:rPr dirty="0"/>
              <a:t>Server supplied by </a:t>
            </a:r>
            <a:r>
              <a:rPr b="1" dirty="0"/>
              <a:t>E4 Computer Engineering</a:t>
            </a:r>
          </a:p>
        </p:txBody>
      </p:sp>
      <p:pic>
        <p:nvPicPr>
          <p:cNvPr id="15" name="pasted-movie.png" descr="pasted-movie.png">
            <a:extLst>
              <a:ext uri="{FF2B5EF4-FFF2-40B4-BE49-F238E27FC236}">
                <a16:creationId xmlns:a16="http://schemas.microsoft.com/office/drawing/2014/main" id="{7EB59AD9-0223-83D5-9BCF-3A348B3FF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25376">
            <a:off x="5426513" y="1576722"/>
            <a:ext cx="2214047" cy="1394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Line Line" descr="Line Line">
            <a:extLst>
              <a:ext uri="{FF2B5EF4-FFF2-40B4-BE49-F238E27FC236}">
                <a16:creationId xmlns:a16="http://schemas.microsoft.com/office/drawing/2014/main" id="{82004444-25ED-9574-E49D-F0758415233C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21038701">
            <a:off x="6968590" y="1889370"/>
            <a:ext cx="2239154" cy="129923"/>
          </a:xfrm>
          <a:prstGeom prst="rect">
            <a:avLst/>
          </a:prstGeom>
        </p:spPr>
      </p:pic>
      <p:pic>
        <p:nvPicPr>
          <p:cNvPr id="13" name="Line Line" descr="Line Line">
            <a:extLst>
              <a:ext uri="{FF2B5EF4-FFF2-40B4-BE49-F238E27FC236}">
                <a16:creationId xmlns:a16="http://schemas.microsoft.com/office/drawing/2014/main" id="{BEEAFE6C-B767-13EB-12B2-CCC7F11591E3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909409">
            <a:off x="7625655" y="1919462"/>
            <a:ext cx="2624986" cy="129923"/>
          </a:xfrm>
          <a:prstGeom prst="rect">
            <a:avLst/>
          </a:prstGeom>
        </p:spPr>
      </p:pic>
      <p:pic>
        <p:nvPicPr>
          <p:cNvPr id="16" name="pasted-movie.png" descr="pasted-movie.png">
            <a:extLst>
              <a:ext uri="{FF2B5EF4-FFF2-40B4-BE49-F238E27FC236}">
                <a16:creationId xmlns:a16="http://schemas.microsoft.com/office/drawing/2014/main" id="{0C5B740B-6341-F626-ED17-5FC41A5C6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25376">
            <a:off x="6186216" y="2132417"/>
            <a:ext cx="2231782" cy="1405198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341B5C-762D-9D07-4B40-F5C80F5670C4}"/>
              </a:ext>
            </a:extLst>
          </p:cNvPr>
          <p:cNvSpPr txBox="1"/>
          <p:nvPr/>
        </p:nvSpPr>
        <p:spPr>
          <a:xfrm>
            <a:off x="6778474" y="3593742"/>
            <a:ext cx="860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CZ120</a:t>
            </a:r>
            <a:endParaRPr lang="en-US" dirty="0"/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702F85A2-CCCB-8310-A041-0396CE9A0375}"/>
              </a:ext>
            </a:extLst>
          </p:cNvPr>
          <p:cNvGrpSpPr/>
          <p:nvPr/>
        </p:nvGrpSpPr>
        <p:grpSpPr>
          <a:xfrm>
            <a:off x="6244627" y="4200291"/>
            <a:ext cx="1345038" cy="532121"/>
            <a:chOff x="0" y="0"/>
            <a:chExt cx="1762743" cy="633465"/>
          </a:xfrm>
        </p:grpSpPr>
        <p:sp>
          <p:nvSpPr>
            <p:cNvPr id="10" name="openlab partner">
              <a:extLst>
                <a:ext uri="{FF2B5EF4-FFF2-40B4-BE49-F238E27FC236}">
                  <a16:creationId xmlns:a16="http://schemas.microsoft.com/office/drawing/2014/main" id="{0D9DE002-C4DA-0AF7-ACA9-62DE102E0B7F}"/>
                </a:ext>
              </a:extLst>
            </p:cNvPr>
            <p:cNvSpPr txBox="1"/>
            <p:nvPr/>
          </p:nvSpPr>
          <p:spPr>
            <a:xfrm>
              <a:off x="700204" y="446521"/>
              <a:ext cx="916560" cy="186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 algn="ctr" defTabSz="309562">
                <a:defRPr sz="1000" i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/>
                <a:t>openlab partner</a:t>
              </a:r>
            </a:p>
          </p:txBody>
        </p:sp>
        <p:pic>
          <p:nvPicPr>
            <p:cNvPr id="14" name="2000px-Micron_Logo.svg.png" descr="2000px-Micron_Logo.svg.png">
              <a:extLst>
                <a:ext uri="{FF2B5EF4-FFF2-40B4-BE49-F238E27FC236}">
                  <a16:creationId xmlns:a16="http://schemas.microsoft.com/office/drawing/2014/main" id="{35D66C42-E7F1-FD74-7A9D-58E49A33F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1762744" cy="542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79AC9CE-13C4-CE61-AD4A-AF672E8A9924}"/>
              </a:ext>
            </a:extLst>
          </p:cNvPr>
          <p:cNvSpPr txBox="1"/>
          <p:nvPr/>
        </p:nvSpPr>
        <p:spPr>
          <a:xfrm>
            <a:off x="6301431" y="4031624"/>
            <a:ext cx="13944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Provided by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7AADA3-5EAC-4CB2-7337-FC32F694843A}"/>
              </a:ext>
            </a:extLst>
          </p:cNvPr>
          <p:cNvSpPr txBox="1"/>
          <p:nvPr/>
        </p:nvSpPr>
        <p:spPr>
          <a:xfrm>
            <a:off x="676919" y="5219842"/>
            <a:ext cx="39200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8"/>
              </a:rPr>
              <a:t>https://github.com/cxl-micron-reskit/famfs</a:t>
            </a:r>
            <a:endParaRPr lang="en-US" sz="140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7103066-30C5-580A-53C1-2F4AA54543A7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</p:spTree>
    <p:extLst>
      <p:ext uri="{BB962C8B-B14F-4D97-AF65-F5344CB8AC3E}">
        <p14:creationId xmlns:p14="http://schemas.microsoft.com/office/powerpoint/2010/main" val="2884931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1AC759-6B79-25C0-0359-FFFBDCA1D855}"/>
              </a:ext>
            </a:extLst>
          </p:cNvPr>
          <p:cNvSpPr txBox="1">
            <a:spLocks/>
          </p:cNvSpPr>
          <p:nvPr/>
        </p:nvSpPr>
        <p:spPr>
          <a:xfrm>
            <a:off x="92272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C81CF9-5DB7-4F41-B777-5CB4B149A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C89A52-AD71-BDF4-B656-CCDEA4A11B91}"/>
              </a:ext>
            </a:extLst>
          </p:cNvPr>
          <p:cNvSpPr/>
          <p:nvPr/>
        </p:nvSpPr>
        <p:spPr>
          <a:xfrm>
            <a:off x="253623" y="239833"/>
            <a:ext cx="6317999" cy="759633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CZ120 Benchmark Results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6C3BF8-E1AE-008A-49A3-D6F0AD47ACA7}"/>
              </a:ext>
            </a:extLst>
          </p:cNvPr>
          <p:cNvCxnSpPr>
            <a:cxnSpLocks/>
          </p:cNvCxnSpPr>
          <p:nvPr/>
        </p:nvCxnSpPr>
        <p:spPr>
          <a:xfrm>
            <a:off x="731494" y="901358"/>
            <a:ext cx="0" cy="2468181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A863B5-5F4F-09FA-3A34-9689A4D4655B}"/>
              </a:ext>
            </a:extLst>
          </p:cNvPr>
          <p:cNvCxnSpPr>
            <a:cxnSpLocks/>
          </p:cNvCxnSpPr>
          <p:nvPr/>
        </p:nvCxnSpPr>
        <p:spPr>
          <a:xfrm flipH="1">
            <a:off x="731494" y="1584070"/>
            <a:ext cx="448876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451512-7634-A7F6-3CD1-77887259674F}"/>
              </a:ext>
            </a:extLst>
          </p:cNvPr>
          <p:cNvCxnSpPr>
            <a:cxnSpLocks/>
          </p:cNvCxnSpPr>
          <p:nvPr/>
        </p:nvCxnSpPr>
        <p:spPr>
          <a:xfrm flipH="1">
            <a:off x="731494" y="3369539"/>
            <a:ext cx="477872" cy="0"/>
          </a:xfrm>
          <a:prstGeom prst="line">
            <a:avLst/>
          </a:prstGeom>
          <a:ln w="38100" cap="rnd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6616F-7C51-5410-15B1-15E22745FDFB}"/>
              </a:ext>
            </a:extLst>
          </p:cNvPr>
          <p:cNvGrpSpPr/>
          <p:nvPr/>
        </p:nvGrpSpPr>
        <p:grpSpPr>
          <a:xfrm>
            <a:off x="1209366" y="1316057"/>
            <a:ext cx="4475595" cy="1143598"/>
            <a:chOff x="1227366" y="4484743"/>
            <a:chExt cx="4475595" cy="1143598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6A99046F-741C-218F-D6CE-F342C8F57C55}"/>
                </a:ext>
              </a:extLst>
            </p:cNvPr>
            <p:cNvSpPr/>
            <p:nvPr/>
          </p:nvSpPr>
          <p:spPr>
            <a:xfrm>
              <a:off x="1227366" y="4484743"/>
              <a:ext cx="4475595" cy="559515"/>
            </a:xfrm>
            <a:prstGeom prst="roundRect">
              <a:avLst/>
            </a:prstGeom>
            <a:noFill/>
            <a:ln w="38100">
              <a:solidFill>
                <a:srgbClr val="22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NUMA mode (System-RAM)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DBB14098-80AC-3D15-DE3E-6A2515F19F22}"/>
                </a:ext>
              </a:extLst>
            </p:cNvPr>
            <p:cNvSpPr/>
            <p:nvPr/>
          </p:nvSpPr>
          <p:spPr>
            <a:xfrm>
              <a:off x="1860068" y="5215396"/>
              <a:ext cx="3501607" cy="412945"/>
            </a:xfrm>
            <a:prstGeom prst="roundRect">
              <a:avLst/>
            </a:prstGeom>
            <a:solidFill>
              <a:srgbClr val="22295B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Intel Memory Latency Checker (MLC)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7AED4AE-1E4F-BECF-20C5-BA2DE17BDA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414" y="5073718"/>
              <a:ext cx="0" cy="365125"/>
            </a:xfrm>
            <a:prstGeom prst="line">
              <a:avLst/>
            </a:prstGeom>
            <a:ln w="38100" cap="rnd">
              <a:solidFill>
                <a:srgbClr val="222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3F06BDE-C052-A58F-CD5B-995A9E9240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2532" y="5438843"/>
              <a:ext cx="237537" cy="0"/>
            </a:xfrm>
            <a:prstGeom prst="line">
              <a:avLst/>
            </a:prstGeom>
            <a:ln w="38100" cap="rnd">
              <a:solidFill>
                <a:srgbClr val="222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4B7C822-D3DB-D43D-0FB4-53F9DCA16606}"/>
              </a:ext>
            </a:extLst>
          </p:cNvPr>
          <p:cNvSpPr txBox="1">
            <a:spLocks/>
          </p:cNvSpPr>
          <p:nvPr/>
        </p:nvSpPr>
        <p:spPr>
          <a:xfrm>
            <a:off x="4319752" y="6398881"/>
            <a:ext cx="6417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CXL Memory Management for the CMS L1 Scouting System and Beyond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5FF733-5C46-1E42-BE32-C3D1119546DA}"/>
              </a:ext>
            </a:extLst>
          </p:cNvPr>
          <p:cNvGrpSpPr/>
          <p:nvPr/>
        </p:nvGrpSpPr>
        <p:grpSpPr>
          <a:xfrm>
            <a:off x="1226059" y="3096067"/>
            <a:ext cx="4301111" cy="2426708"/>
            <a:chOff x="1211926" y="1301392"/>
            <a:chExt cx="4301111" cy="2426708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0604B81E-0411-DF44-FA46-AF60D69146DA}"/>
                </a:ext>
              </a:extLst>
            </p:cNvPr>
            <p:cNvSpPr/>
            <p:nvPr/>
          </p:nvSpPr>
          <p:spPr>
            <a:xfrm>
              <a:off x="1211926" y="1301392"/>
              <a:ext cx="4301111" cy="559515"/>
            </a:xfrm>
            <a:prstGeom prst="roundRect">
              <a:avLst/>
            </a:prstGeom>
            <a:noFill/>
            <a:ln w="38100">
              <a:solidFill>
                <a:srgbClr val="22295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Modified to support </a:t>
              </a:r>
              <a:br>
                <a:rPr lang="en-GB" b="1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en-GB" b="1" dirty="0">
                  <a:solidFill>
                    <a:srgbClr val="22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DAX attached memory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733F3E72-3F26-FB83-379F-D6AF27D403C5}"/>
                </a:ext>
              </a:extLst>
            </p:cNvPr>
            <p:cNvSpPr/>
            <p:nvPr/>
          </p:nvSpPr>
          <p:spPr>
            <a:xfrm>
              <a:off x="1852951" y="2012895"/>
              <a:ext cx="2645898" cy="412945"/>
            </a:xfrm>
            <a:prstGeom prst="roundRect">
              <a:avLst/>
            </a:prstGeom>
            <a:solidFill>
              <a:srgbClr val="22295B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STREAM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CC4710C-DDD8-45B4-2CD0-9082ABC4B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414" y="1860907"/>
              <a:ext cx="0" cy="1006464"/>
            </a:xfrm>
            <a:prstGeom prst="line">
              <a:avLst/>
            </a:prstGeom>
            <a:ln w="38100" cap="rnd">
              <a:solidFill>
                <a:srgbClr val="222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B6097F8-4EC2-6F7D-E118-7E39C49887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5414" y="2236342"/>
              <a:ext cx="237537" cy="0"/>
            </a:xfrm>
            <a:prstGeom prst="line">
              <a:avLst/>
            </a:prstGeom>
            <a:ln w="38100" cap="rnd">
              <a:solidFill>
                <a:srgbClr val="222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E9A0F6C3-A814-7307-8F00-38F418D98E64}"/>
                </a:ext>
              </a:extLst>
            </p:cNvPr>
            <p:cNvSpPr/>
            <p:nvPr/>
          </p:nvSpPr>
          <p:spPr>
            <a:xfrm>
              <a:off x="1852951" y="2643924"/>
              <a:ext cx="2645898" cy="412945"/>
            </a:xfrm>
            <a:prstGeom prst="roundRect">
              <a:avLst/>
            </a:prstGeom>
            <a:solidFill>
              <a:srgbClr val="22295B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Multichase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266AD32-6E99-D035-EE91-CF7439C768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5414" y="2867371"/>
              <a:ext cx="237537" cy="0"/>
            </a:xfrm>
            <a:prstGeom prst="line">
              <a:avLst/>
            </a:prstGeom>
            <a:ln w="38100" cap="rnd">
              <a:solidFill>
                <a:srgbClr val="2229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498EFCF-B661-EA96-CC15-437166D6A18B}"/>
                </a:ext>
              </a:extLst>
            </p:cNvPr>
            <p:cNvGrpSpPr/>
            <p:nvPr/>
          </p:nvGrpSpPr>
          <p:grpSpPr>
            <a:xfrm>
              <a:off x="1615414" y="2532138"/>
              <a:ext cx="2883435" cy="1195962"/>
              <a:chOff x="1767814" y="2013307"/>
              <a:chExt cx="2883435" cy="1195962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9AB48F7-6ACC-0C36-1B8F-98B391F706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7814" y="2013307"/>
                <a:ext cx="0" cy="1006464"/>
              </a:xfrm>
              <a:prstGeom prst="line">
                <a:avLst/>
              </a:prstGeom>
              <a:ln w="38100" cap="rnd">
                <a:solidFill>
                  <a:srgbClr val="2229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90239C69-4D51-7123-71FB-9B89F05BBA0F}"/>
                  </a:ext>
                </a:extLst>
              </p:cNvPr>
              <p:cNvSpPr/>
              <p:nvPr/>
            </p:nvSpPr>
            <p:spPr>
              <a:xfrm>
                <a:off x="2005351" y="2796324"/>
                <a:ext cx="2645898" cy="412945"/>
              </a:xfrm>
              <a:prstGeom prst="roundRect">
                <a:avLst/>
              </a:prstGeom>
              <a:solidFill>
                <a:srgbClr val="22295B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StressAppTest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947A17D-2548-50F3-3C46-383077FA6B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67814" y="3019771"/>
                <a:ext cx="237537" cy="0"/>
              </a:xfrm>
              <a:prstGeom prst="line">
                <a:avLst/>
              </a:prstGeom>
              <a:ln w="38100" cap="rnd">
                <a:solidFill>
                  <a:srgbClr val="2229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A5271DA-85CA-204A-1C53-16247A913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579719"/>
              </p:ext>
            </p:extLst>
          </p:nvPr>
        </p:nvGraphicFramePr>
        <p:xfrm>
          <a:off x="6988230" y="4453386"/>
          <a:ext cx="4871626" cy="1560912"/>
        </p:xfrm>
        <a:graphic>
          <a:graphicData uri="http://schemas.openxmlformats.org/drawingml/2006/table">
            <a:tbl>
              <a:tblPr/>
              <a:tblGrid>
                <a:gridCol w="874048">
                  <a:extLst>
                    <a:ext uri="{9D8B030D-6E8A-4147-A177-3AD203B41FA5}">
                      <a16:colId xmlns:a16="http://schemas.microsoft.com/office/drawing/2014/main" val="103415938"/>
                    </a:ext>
                  </a:extLst>
                </a:gridCol>
                <a:gridCol w="1039225">
                  <a:extLst>
                    <a:ext uri="{9D8B030D-6E8A-4147-A177-3AD203B41FA5}">
                      <a16:colId xmlns:a16="http://schemas.microsoft.com/office/drawing/2014/main" val="3619428895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val="396975106"/>
                    </a:ext>
                  </a:extLst>
                </a:gridCol>
                <a:gridCol w="1018175">
                  <a:extLst>
                    <a:ext uri="{9D8B030D-6E8A-4147-A177-3AD203B41FA5}">
                      <a16:colId xmlns:a16="http://schemas.microsoft.com/office/drawing/2014/main" val="2925574473"/>
                    </a:ext>
                  </a:extLst>
                </a:gridCol>
                <a:gridCol w="985437">
                  <a:extLst>
                    <a:ext uri="{9D8B030D-6E8A-4147-A177-3AD203B41FA5}">
                      <a16:colId xmlns:a16="http://schemas.microsoft.com/office/drawing/2014/main" val="21456601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B0B3B2"/>
                          </a:highlight>
                          <a:latin typeface="Helvetica Neue" panose="02000503000000020004" pitchFamily="2" charset="0"/>
                        </a:rPr>
                        <a:t>Function</a:t>
                      </a:r>
                      <a:endParaRPr lang="en-US" sz="1400" dirty="0">
                        <a:effectLst/>
                        <a:highlight>
                          <a:srgbClr val="B0B3B2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B0B3B2"/>
                          </a:highlight>
                          <a:latin typeface="Helvetica Neue" panose="02000503000000020004" pitchFamily="2" charset="0"/>
                        </a:rPr>
                        <a:t> Rate MB/s</a:t>
                      </a:r>
                      <a:endParaRPr lang="en-US" sz="1400" dirty="0">
                        <a:effectLst/>
                        <a:highlight>
                          <a:srgbClr val="B0B3B2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B0B3B2"/>
                          </a:highlight>
                          <a:latin typeface="Helvetica Neue" panose="02000503000000020004" pitchFamily="2" charset="0"/>
                        </a:rPr>
                        <a:t>Avg time</a:t>
                      </a:r>
                      <a:endParaRPr lang="en-US" sz="1400" dirty="0">
                        <a:effectLst/>
                        <a:highlight>
                          <a:srgbClr val="B0B3B2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B0B3B2"/>
                          </a:highlight>
                          <a:latin typeface="Helvetica Neue" panose="02000503000000020004" pitchFamily="2" charset="0"/>
                        </a:rPr>
                        <a:t>Min time</a:t>
                      </a:r>
                      <a:endParaRPr lang="en-US" sz="1400" dirty="0">
                        <a:effectLst/>
                        <a:highlight>
                          <a:srgbClr val="B0B3B2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B0B3B2"/>
                          </a:highlight>
                          <a:latin typeface="Helvetica Neue" panose="02000503000000020004" pitchFamily="2" charset="0"/>
                        </a:rPr>
                        <a:t>Max time</a:t>
                      </a:r>
                      <a:endParaRPr lang="en-US" sz="1400" dirty="0">
                        <a:effectLst/>
                        <a:highlight>
                          <a:srgbClr val="B0B3B2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588248"/>
                  </a:ext>
                </a:extLst>
              </a:tr>
              <a:tr h="317838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D4D4D4"/>
                          </a:highlight>
                          <a:latin typeface="Helvetica Neue" panose="02000503000000020004" pitchFamily="2" charset="0"/>
                        </a:rPr>
                        <a:t>Copy:</a:t>
                      </a:r>
                      <a:endParaRPr lang="en-US" sz="1400" dirty="0">
                        <a:effectLst/>
                        <a:highlight>
                          <a:srgbClr val="D4D4D4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20060.3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0.807057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0.797596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0.816493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400272"/>
                  </a:ext>
                </a:extLst>
              </a:tr>
              <a:tr h="317838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D4D4D4"/>
                          </a:highlight>
                          <a:latin typeface="Helvetica Neue" panose="02000503000000020004" pitchFamily="2" charset="0"/>
                        </a:rPr>
                        <a:t>Scale:</a:t>
                      </a:r>
                      <a:endParaRPr lang="en-US" sz="1400" dirty="0">
                        <a:effectLst/>
                        <a:highlight>
                          <a:srgbClr val="D4D4D4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19964.4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0.809129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0.801426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0.816096</a:t>
                      </a:r>
                      <a:endParaRPr lang="en-BR" sz="140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566729"/>
                  </a:ext>
                </a:extLst>
              </a:tr>
              <a:tr h="317838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D4D4D4"/>
                          </a:highlight>
                          <a:latin typeface="Helvetica Neue" panose="02000503000000020004" pitchFamily="2" charset="0"/>
                        </a:rPr>
                        <a:t>Add:  </a:t>
                      </a:r>
                      <a:endParaRPr lang="en-US" sz="1400" dirty="0">
                        <a:effectLst/>
                        <a:highlight>
                          <a:srgbClr val="D4D4D4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22306.9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1.082312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1.075900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1.101913</a:t>
                      </a:r>
                      <a:endParaRPr lang="en-BR" sz="140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973785"/>
                  </a:ext>
                </a:extLst>
              </a:tr>
              <a:tr h="317838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D4D4D4"/>
                          </a:highlight>
                          <a:latin typeface="Helvetica Neue" panose="02000503000000020004" pitchFamily="2" charset="0"/>
                        </a:rPr>
                        <a:t>Triad:</a:t>
                      </a:r>
                      <a:endParaRPr lang="en-US" sz="1400" dirty="0">
                        <a:effectLst/>
                        <a:highlight>
                          <a:srgbClr val="D4D4D4"/>
                        </a:highlight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22317.9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1.081636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1.075371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BR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1.090843</a:t>
                      </a:r>
                      <a:endParaRPr lang="en-BR" sz="14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321983"/>
                  </a:ext>
                </a:extLst>
              </a:tr>
            </a:tbl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835E1120-CA44-FD75-03D0-16844D1B3F18}"/>
              </a:ext>
            </a:extLst>
          </p:cNvPr>
          <p:cNvGrpSpPr/>
          <p:nvPr/>
        </p:nvGrpSpPr>
        <p:grpSpPr>
          <a:xfrm>
            <a:off x="6954305" y="4003130"/>
            <a:ext cx="4905551" cy="2281585"/>
            <a:chOff x="6954305" y="3922107"/>
            <a:chExt cx="4905551" cy="228158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49CA3C7-5C8A-EA0F-C5B0-BC4EF3D1E466}"/>
                </a:ext>
              </a:extLst>
            </p:cNvPr>
            <p:cNvSpPr txBox="1"/>
            <p:nvPr/>
          </p:nvSpPr>
          <p:spPr>
            <a:xfrm>
              <a:off x="10369619" y="5942082"/>
              <a:ext cx="149023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rgbClr val="21295B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Array size = 1G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2692C77A-2404-DA0C-91F8-860DEC44BEBF}"/>
                </a:ext>
              </a:extLst>
            </p:cNvPr>
            <p:cNvSpPr/>
            <p:nvPr/>
          </p:nvSpPr>
          <p:spPr>
            <a:xfrm>
              <a:off x="6954305" y="3922107"/>
              <a:ext cx="4905551" cy="412945"/>
            </a:xfrm>
            <a:prstGeom prst="roundRect">
              <a:avLst/>
            </a:prstGeom>
            <a:solidFill>
              <a:srgbClr val="22295B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STREAM in DAX mode using </a:t>
              </a:r>
              <a:r>
                <a:rPr lang="en-GB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Famfs files </a:t>
              </a:r>
              <a:endParaRPr lang="en-GB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94312-A81D-BD65-AFB9-5165D72F6CE4}"/>
              </a:ext>
            </a:extLst>
          </p:cNvPr>
          <p:cNvSpPr txBox="1">
            <a:spLocks/>
          </p:cNvSpPr>
          <p:nvPr/>
        </p:nvSpPr>
        <p:spPr>
          <a:xfrm>
            <a:off x="1454895" y="63988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PT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13/08/2024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10DF78-DEFB-1D57-4463-07117EF04F35}"/>
              </a:ext>
            </a:extLst>
          </p:cNvPr>
          <p:cNvGrpSpPr/>
          <p:nvPr/>
        </p:nvGrpSpPr>
        <p:grpSpPr>
          <a:xfrm>
            <a:off x="6863321" y="72263"/>
            <a:ext cx="5121443" cy="3840654"/>
            <a:chOff x="7056665" y="-5273"/>
            <a:chExt cx="5121443" cy="3840654"/>
          </a:xfrm>
        </p:grpSpPr>
        <p:pic>
          <p:nvPicPr>
            <p:cNvPr id="35" name="Picture 34" descr="A graph of different bands&#10;&#10;Description automatically generated">
              <a:extLst>
                <a:ext uri="{FF2B5EF4-FFF2-40B4-BE49-F238E27FC236}">
                  <a16:creationId xmlns:a16="http://schemas.microsoft.com/office/drawing/2014/main" id="{DEA92ABF-F593-364D-7346-2DDB9ACD8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56665" y="-5273"/>
              <a:ext cx="5121443" cy="3680233"/>
            </a:xfrm>
            <a:prstGeom prst="rect">
              <a:avLst/>
            </a:prstGeom>
          </p:spPr>
        </p:pic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FF9CC296-2D7D-3BC7-F415-458D36A60A7F}"/>
                </a:ext>
              </a:extLst>
            </p:cNvPr>
            <p:cNvSpPr/>
            <p:nvPr/>
          </p:nvSpPr>
          <p:spPr>
            <a:xfrm>
              <a:off x="11071129" y="339317"/>
              <a:ext cx="846601" cy="412945"/>
            </a:xfrm>
            <a:prstGeom prst="roundRect">
              <a:avLst/>
            </a:prstGeom>
            <a:solidFill>
              <a:srgbClr val="22295B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MLC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9254DB4-073E-3EA1-9550-04F99F0C9FBB}"/>
                </a:ext>
              </a:extLst>
            </p:cNvPr>
            <p:cNvSpPr txBox="1"/>
            <p:nvPr/>
          </p:nvSpPr>
          <p:spPr>
            <a:xfrm>
              <a:off x="7525816" y="3589160"/>
              <a:ext cx="3229981" cy="24622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000" b="0" i="0" dirty="0">
                  <a:solidFill>
                    <a:srgbClr val="3F4350"/>
                  </a:solidFill>
                  <a:effectLst/>
                  <a:latin typeface="Open Sans" panose="020B0606030504020204" pitchFamily="34" charset="0"/>
                </a:rPr>
                <a:t>Local DRAM: Lat. ~110ns, BW. ~32GB/s per channel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36310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D53961-241F-0389-6420-0BDCC6A68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4952" y="4918841"/>
            <a:ext cx="6957847" cy="1171038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Guilherme Paulino</a:t>
            </a:r>
          </a:p>
          <a:p>
            <a:pPr algn="r"/>
            <a:r>
              <a:rPr lang="en-GB" dirty="0">
                <a:hlinkClick r:id="rId3"/>
              </a:rPr>
              <a:t>gpaulino@cern.ch</a:t>
            </a:r>
            <a:endParaRPr lang="en-GB" dirty="0"/>
          </a:p>
          <a:p>
            <a:pPr algn="r"/>
            <a:r>
              <a:rPr lang="en-GB" dirty="0">
                <a:hlinkClick r:id="rId4"/>
              </a:rPr>
              <a:t>ra117119@students.ic.unicamp.br</a:t>
            </a:r>
            <a:r>
              <a:rPr lang="en-GB" dirty="0"/>
              <a:t> 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9A104513-2532-5BBA-0188-38E10D83B39C}"/>
              </a:ext>
            </a:extLst>
          </p:cNvPr>
          <p:cNvGrpSpPr/>
          <p:nvPr/>
        </p:nvGrpSpPr>
        <p:grpSpPr>
          <a:xfrm>
            <a:off x="3589398" y="5580704"/>
            <a:ext cx="1762745" cy="636175"/>
            <a:chOff x="0" y="0"/>
            <a:chExt cx="1762744" cy="636174"/>
          </a:xfrm>
        </p:grpSpPr>
        <p:sp>
          <p:nvSpPr>
            <p:cNvPr id="6" name="openlab partner">
              <a:extLst>
                <a:ext uri="{FF2B5EF4-FFF2-40B4-BE49-F238E27FC236}">
                  <a16:creationId xmlns:a16="http://schemas.microsoft.com/office/drawing/2014/main" id="{E5CC3004-8EB3-DA5E-0F4E-BF94097459BC}"/>
                </a:ext>
              </a:extLst>
            </p:cNvPr>
            <p:cNvSpPr txBox="1"/>
            <p:nvPr/>
          </p:nvSpPr>
          <p:spPr>
            <a:xfrm>
              <a:off x="687201" y="443814"/>
              <a:ext cx="942566" cy="192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 algn="ctr" defTabSz="309562">
                <a:defRPr sz="1000" i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openlab partner</a:t>
              </a:r>
            </a:p>
          </p:txBody>
        </p:sp>
        <p:pic>
          <p:nvPicPr>
            <p:cNvPr id="7" name="2000px-Micron_Logo.svg.png" descr="2000px-Micron_Logo.svg.png">
              <a:extLst>
                <a:ext uri="{FF2B5EF4-FFF2-40B4-BE49-F238E27FC236}">
                  <a16:creationId xmlns:a16="http://schemas.microsoft.com/office/drawing/2014/main" id="{33893914-DF45-6BA1-B959-E471A15A0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762744" cy="542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7849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2C49-8057-EDDF-1B97-86BAD250E0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Backup Slides</a:t>
            </a:r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B0E96ECB-8682-D7DD-69D9-B8E6EB620D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89" y="5511811"/>
            <a:ext cx="2457672" cy="773963"/>
          </a:xfrm>
          <a:prstGeom prst="rect">
            <a:avLst/>
          </a:prstGeom>
        </p:spPr>
      </p:pic>
      <p:grpSp>
        <p:nvGrpSpPr>
          <p:cNvPr id="3" name="Group">
            <a:extLst>
              <a:ext uri="{FF2B5EF4-FFF2-40B4-BE49-F238E27FC236}">
                <a16:creationId xmlns:a16="http://schemas.microsoft.com/office/drawing/2014/main" id="{07311D90-658A-DCEF-7A7F-AAB70FC97D39}"/>
              </a:ext>
            </a:extLst>
          </p:cNvPr>
          <p:cNvGrpSpPr/>
          <p:nvPr/>
        </p:nvGrpSpPr>
        <p:grpSpPr>
          <a:xfrm>
            <a:off x="3589398" y="5580704"/>
            <a:ext cx="1762745" cy="636175"/>
            <a:chOff x="0" y="0"/>
            <a:chExt cx="1762744" cy="636174"/>
          </a:xfrm>
        </p:grpSpPr>
        <p:sp>
          <p:nvSpPr>
            <p:cNvPr id="5" name="openlab partner">
              <a:extLst>
                <a:ext uri="{FF2B5EF4-FFF2-40B4-BE49-F238E27FC236}">
                  <a16:creationId xmlns:a16="http://schemas.microsoft.com/office/drawing/2014/main" id="{F5F72182-3793-74F6-0D9E-2094EFCB27AC}"/>
                </a:ext>
              </a:extLst>
            </p:cNvPr>
            <p:cNvSpPr txBox="1"/>
            <p:nvPr/>
          </p:nvSpPr>
          <p:spPr>
            <a:xfrm>
              <a:off x="687201" y="443814"/>
              <a:ext cx="942566" cy="192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 algn="ctr" defTabSz="309562">
                <a:defRPr sz="1000" i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openlab partner</a:t>
              </a:r>
            </a:p>
          </p:txBody>
        </p:sp>
        <p:pic>
          <p:nvPicPr>
            <p:cNvPr id="6" name="2000px-Micron_Logo.svg.png" descr="2000px-Micron_Logo.svg.png">
              <a:extLst>
                <a:ext uri="{FF2B5EF4-FFF2-40B4-BE49-F238E27FC236}">
                  <a16:creationId xmlns:a16="http://schemas.microsoft.com/office/drawing/2014/main" id="{09E5418F-ED77-E141-0E52-47B828BC2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1762744" cy="542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21842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enlab">
      <a:dk1>
        <a:srgbClr val="000000"/>
      </a:dk1>
      <a:lt1>
        <a:srgbClr val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4877</TotalTime>
  <Words>1168</Words>
  <Application>Microsoft Macintosh PowerPoint</Application>
  <PresentationFormat>Widescreen</PresentationFormat>
  <Paragraphs>227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Aptos</vt:lpstr>
      <vt:lpstr>Arial</vt:lpstr>
      <vt:lpstr>Helvetica Neue</vt:lpstr>
      <vt:lpstr>Helvetica Neue Medium</vt:lpstr>
      <vt:lpstr>Menlo</vt:lpstr>
      <vt:lpstr>Open Sans</vt:lpstr>
      <vt:lpstr>Open Sans Light</vt:lpstr>
      <vt:lpstr>Open Sans SemiBold</vt:lpstr>
      <vt:lpstr>Office Theme</vt:lpstr>
      <vt:lpstr>CXL Memory Management for the CMS L1 Scouting System and Beyond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  <vt:lpstr>Backup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Velho</dc:creator>
  <cp:lastModifiedBy>Guilherme Paulino</cp:lastModifiedBy>
  <cp:revision>217</cp:revision>
  <dcterms:created xsi:type="dcterms:W3CDTF">2024-05-07T11:50:39Z</dcterms:created>
  <dcterms:modified xsi:type="dcterms:W3CDTF">2024-08-13T10:14:58Z</dcterms:modified>
</cp:coreProperties>
</file>