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614" r:id="rId3"/>
    <p:sldId id="642" r:id="rId4"/>
    <p:sldId id="632" r:id="rId5"/>
    <p:sldId id="638" r:id="rId6"/>
    <p:sldId id="643" r:id="rId7"/>
    <p:sldId id="644" r:id="rId8"/>
    <p:sldId id="646" r:id="rId9"/>
    <p:sldId id="647" r:id="rId10"/>
    <p:sldId id="651" r:id="rId11"/>
    <p:sldId id="645" r:id="rId12"/>
    <p:sldId id="648" r:id="rId13"/>
    <p:sldId id="649" r:id="rId14"/>
    <p:sldId id="650" r:id="rId15"/>
  </p:sldIdLst>
  <p:sldSz cx="9144000" cy="6858000" type="screen4x3"/>
  <p:notesSz cx="7099300" cy="10234613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47311C8B-C804-4165-9EAF-97246E933A87}">
          <p14:sldIdLst>
            <p14:sldId id="256"/>
          </p14:sldIdLst>
        </p14:section>
        <p14:section name="Wiki on Econophysics" id="{16949844-2E7A-46AF-9324-E024EA0BAF98}">
          <p14:sldIdLst>
            <p14:sldId id="614"/>
            <p14:sldId id="642"/>
            <p14:sldId id="632"/>
            <p14:sldId id="638"/>
            <p14:sldId id="643"/>
            <p14:sldId id="644"/>
            <p14:sldId id="646"/>
            <p14:sldId id="647"/>
            <p14:sldId id="651"/>
            <p14:sldId id="645"/>
            <p14:sldId id="648"/>
            <p14:sldId id="649"/>
            <p14:sldId id="650"/>
          </p14:sldIdLst>
        </p14:section>
        <p14:section name="Backup slides" id="{C915E2E3-A2D4-4959-827D-60BF4B5B694C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00"/>
    <a:srgbClr val="000000"/>
    <a:srgbClr val="FFFFFF"/>
    <a:srgbClr val="385D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Közepesen sötét stílus 2 – 5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98" autoAdjust="0"/>
    <p:restoredTop sz="94660"/>
  </p:normalViewPr>
  <p:slideViewPr>
    <p:cSldViewPr>
      <p:cViewPr varScale="1">
        <p:scale>
          <a:sx n="97" d="100"/>
          <a:sy n="97" d="100"/>
        </p:scale>
        <p:origin x="773" y="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2410"/>
    </p:cViewPr>
  </p:sorterViewPr>
  <p:notesViewPr>
    <p:cSldViewPr>
      <p:cViewPr varScale="1">
        <p:scale>
          <a:sx n="48" d="100"/>
          <a:sy n="48" d="100"/>
        </p:scale>
        <p:origin x="36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3" name="Dátum helye 2"/>
          <p:cNvSpPr txBox="1">
            <a:spLocks noGrp="1"/>
          </p:cNvSpPr>
          <p:nvPr>
            <p:ph type="dt" sz="quarter" idx="1"/>
          </p:nvPr>
        </p:nvSpPr>
        <p:spPr>
          <a:xfrm>
            <a:off x="4018320" y="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fld id="{389DC73A-65FC-4DC7-9880-A0BCA7F38A36}" type="datetimeFigureOut">
              <a:t>2024. 07. 25.</a:t>
            </a:fld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4" name="Élőláb helye 3"/>
          <p:cNvSpPr txBox="1">
            <a:spLocks noGrp="1"/>
          </p:cNvSpPr>
          <p:nvPr>
            <p:ph type="ftr" sz="quarter" idx="2"/>
          </p:nvPr>
        </p:nvSpPr>
        <p:spPr>
          <a:xfrm>
            <a:off x="0" y="972324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5" name="Dia számának helye 4"/>
          <p:cNvSpPr txBox="1">
            <a:spLocks noGrp="1"/>
          </p:cNvSpPr>
          <p:nvPr>
            <p:ph type="sldNum" sz="quarter" idx="3"/>
          </p:nvPr>
        </p:nvSpPr>
        <p:spPr>
          <a:xfrm>
            <a:off x="4018320" y="972324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1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fld id="{7066AFAC-24ED-4B1A-B4CB-B719CDDB8C6E}" type="slidenum">
              <a:t>‹#›</a:t>
            </a:fld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529861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>
            <a:spLocks noMove="1" noResize="1"/>
          </p:cNvSpPr>
          <p:nvPr/>
        </p:nvSpPr>
        <p:spPr>
          <a:xfrm>
            <a:off x="0" y="0"/>
            <a:ext cx="7099200" cy="10234800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lIns="0" tIns="0" rIns="0" bIns="0" anchor="ctr" anchorCtr="1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zabadkézi sokszög 2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Szabadkézi sokszög 3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zabadkézi sokszög 4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Szabadkézi sokszög 5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Szabadkézi sokszög 6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Szabadkézi sokszög 7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9" name="Szabadkézi sokszög 8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0" name="Szabadkézi sokszög 9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1" name="Szabadkézi sokszög 10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2" name="Szabadkézi sokszög 11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3" name="Szabadkézi sokszög 12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4" name="Szabadkézi sokszög 13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5" name="Szabadkézi sokszög 14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6" name="Szabadkézi sokszög 15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7" name="Szabadkézi sokszög 16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8" name="Szabadkézi sokszög 17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9" name="Szabadkézi sokszög 18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0" name="Szabadkézi sokszög 19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1" name="Szabadkézi sokszög 20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2" name="Szabadkézi sokszög 21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3" name="Szabadkézi sokszög 22"/>
          <p:cNvSpPr/>
          <p:nvPr/>
        </p:nvSpPr>
        <p:spPr>
          <a:xfrm>
            <a:off x="0" y="339840"/>
            <a:ext cx="33288120" cy="249663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4" name="Jegyzetek helye 23"/>
          <p:cNvSpPr txBox="1">
            <a:spLocks noGrp="1"/>
          </p:cNvSpPr>
          <p:nvPr>
            <p:ph type="body" sz="quarter" idx="3"/>
          </p:nvPr>
        </p:nvSpPr>
        <p:spPr>
          <a:xfrm>
            <a:off x="522000" y="4830480"/>
            <a:ext cx="6041879" cy="45230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  <p:sp>
        <p:nvSpPr>
          <p:cNvPr id="25" name="Diakép helye 24"/>
          <p:cNvSpPr>
            <a:spLocks noGrp="1" noRot="1" noChangeAspect="1"/>
          </p:cNvSpPr>
          <p:nvPr>
            <p:ph type="sldImg" idx="2"/>
          </p:nvPr>
        </p:nvSpPr>
        <p:spPr>
          <a:xfrm>
            <a:off x="990360" y="777600"/>
            <a:ext cx="5095800" cy="3816720"/>
          </a:xfrm>
          <a:prstGeom prst="rect">
            <a:avLst/>
          </a:prstGeom>
          <a:noFill/>
          <a:ln>
            <a:noFill/>
            <a:prstDash val="solid"/>
          </a:ln>
        </p:spPr>
      </p:sp>
    </p:spTree>
    <p:extLst>
      <p:ext uri="{BB962C8B-B14F-4D97-AF65-F5344CB8AC3E}">
        <p14:creationId xmlns:p14="http://schemas.microsoft.com/office/powerpoint/2010/main" val="3305381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rtl="0" hangingPunct="0">
      <a:lnSpc>
        <a:spcPct val="100000"/>
      </a:lnSpc>
      <a:spcBef>
        <a:spcPts val="448"/>
      </a:spcBef>
      <a:spcAft>
        <a:spcPts val="0"/>
      </a:spcAft>
      <a:tabLst>
        <a:tab pos="0" algn="l"/>
        <a:tab pos="457200" algn="l"/>
        <a:tab pos="914400" algn="l"/>
        <a:tab pos="1371599" algn="l"/>
        <a:tab pos="1828800" algn="l"/>
        <a:tab pos="2286000" algn="l"/>
        <a:tab pos="2743199" algn="l"/>
        <a:tab pos="3200400" algn="l"/>
        <a:tab pos="3657600" algn="l"/>
        <a:tab pos="4114800" algn="l"/>
        <a:tab pos="4572000" algn="l"/>
        <a:tab pos="5029200" algn="l"/>
        <a:tab pos="5486399" algn="l"/>
        <a:tab pos="5943600" algn="l"/>
        <a:tab pos="6400799" algn="l"/>
        <a:tab pos="6858000" algn="l"/>
        <a:tab pos="7315200" algn="l"/>
        <a:tab pos="7772400" algn="l"/>
        <a:tab pos="8229600" algn="l"/>
        <a:tab pos="8686800" algn="l"/>
        <a:tab pos="9144000" algn="l"/>
      </a:tabLst>
      <a:defRPr lang="hu-HU" sz="1200" b="0" i="0" u="none" strike="noStrike" baseline="0">
        <a:ln>
          <a:noFill/>
        </a:ln>
        <a:solidFill>
          <a:srgbClr val="000000"/>
        </a:solidFill>
        <a:latin typeface="Times New Roman" pitchFamily="18"/>
        <a:ea typeface="MS Gothic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4519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5345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0583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4618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216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5231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9062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3856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1916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8253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0606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9506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5325"/>
            <a:ext cx="4548187" cy="3409950"/>
          </a:xfrm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xfrm>
            <a:off x="3884464" y="8685382"/>
            <a:ext cx="2972004" cy="457200"/>
          </a:xfrm>
          <a:prstGeom prst="rect">
            <a:avLst/>
          </a:prstGeom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5576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</a:p>
        </p:txBody>
      </p:sp>
    </p:spTree>
    <p:extLst>
      <p:ext uri="{BB962C8B-B14F-4D97-AF65-F5344CB8AC3E}">
        <p14:creationId xmlns:p14="http://schemas.microsoft.com/office/powerpoint/2010/main" val="2249090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870540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865938" y="-25400"/>
            <a:ext cx="2287587" cy="5459413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0" y="-25400"/>
            <a:ext cx="6713538" cy="5459413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3877360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1084971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872270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539750" y="908050"/>
            <a:ext cx="36798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371975" y="908050"/>
            <a:ext cx="36798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1339553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828052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hu-HU" dirty="0"/>
              <a:t>Mintacím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093337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5221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1414642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850814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50000">
              <a:srgbClr val="0000CC"/>
            </a:gs>
            <a:gs pos="100000">
              <a:srgbClr val="00000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gyenes összekötő 1"/>
          <p:cNvSpPr/>
          <p:nvPr/>
        </p:nvSpPr>
        <p:spPr>
          <a:xfrm>
            <a:off x="0" y="685799"/>
            <a:ext cx="9144000" cy="1440"/>
          </a:xfrm>
          <a:prstGeom prst="line">
            <a:avLst/>
          </a:prstGeom>
          <a:noFill/>
          <a:ln w="18360">
            <a:solidFill>
              <a:srgbClr val="FFFFFF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zabadkézi sokszög 2"/>
          <p:cNvSpPr/>
          <p:nvPr/>
        </p:nvSpPr>
        <p:spPr>
          <a:xfrm>
            <a:off x="31680" y="3046320"/>
            <a:ext cx="9144000" cy="1800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Szabadkézi sokszög 3"/>
          <p:cNvSpPr/>
          <p:nvPr/>
        </p:nvSpPr>
        <p:spPr>
          <a:xfrm>
            <a:off x="0" y="3200400"/>
            <a:ext cx="9144000" cy="1440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grpSp>
        <p:nvGrpSpPr>
          <p:cNvPr id="5" name="Csoportba foglalás 4"/>
          <p:cNvGrpSpPr/>
          <p:nvPr/>
        </p:nvGrpSpPr>
        <p:grpSpPr>
          <a:xfrm>
            <a:off x="2139840" y="2987640"/>
            <a:ext cx="4854600" cy="885960"/>
            <a:chOff x="2139840" y="2987640"/>
            <a:chExt cx="4854600" cy="885960"/>
          </a:xfrm>
        </p:grpSpPr>
        <p:sp>
          <p:nvSpPr>
            <p:cNvPr id="6" name="Szabadkézi sokszög 5"/>
            <p:cNvSpPr/>
            <p:nvPr/>
          </p:nvSpPr>
          <p:spPr>
            <a:xfrm>
              <a:off x="2139840" y="2987640"/>
              <a:ext cx="3125880" cy="1800"/>
            </a:xfrm>
            <a:custGeom>
              <a:avLst>
                <a:gd name="f0" fmla="val 108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grpSp>
          <p:nvGrpSpPr>
            <p:cNvPr id="7" name="Csoportba foglalás 6"/>
            <p:cNvGrpSpPr/>
            <p:nvPr/>
          </p:nvGrpSpPr>
          <p:grpSpPr>
            <a:xfrm>
              <a:off x="2139840" y="2987640"/>
              <a:ext cx="4854600" cy="885960"/>
              <a:chOff x="2139840" y="2987640"/>
              <a:chExt cx="4854600" cy="885960"/>
            </a:xfrm>
          </p:grpSpPr>
          <p:sp>
            <p:nvSpPr>
              <p:cNvPr id="8" name="Szabadkézi sokszög 7"/>
              <p:cNvSpPr/>
              <p:nvPr/>
            </p:nvSpPr>
            <p:spPr>
              <a:xfrm>
                <a:off x="2139840" y="2987640"/>
                <a:ext cx="4854600" cy="857159"/>
              </a:xfrm>
              <a:custGeom>
                <a:avLst>
                  <a:gd name="f0" fmla="val 40"/>
                </a:avLst>
                <a:gdLst>
                  <a:gd name="f1" fmla="val 10800000"/>
                  <a:gd name="f2" fmla="val 5400000"/>
                  <a:gd name="f3" fmla="val 1620000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val 45"/>
                  <a:gd name="f10" fmla="val 10800"/>
                  <a:gd name="f11" fmla="val -2147483647"/>
                  <a:gd name="f12" fmla="val 2147483647"/>
                  <a:gd name="f13" fmla="abs f4"/>
                  <a:gd name="f14" fmla="abs f5"/>
                  <a:gd name="f15" fmla="abs f6"/>
                  <a:gd name="f16" fmla="*/ f8 1 180"/>
                  <a:gd name="f17" fmla="pin 0 f0 10800"/>
                  <a:gd name="f18" fmla="+- 0 0 f2"/>
                  <a:gd name="f19" fmla="?: f13 f4 1"/>
                  <a:gd name="f20" fmla="?: f14 f5 1"/>
                  <a:gd name="f21" fmla="?: f15 f6 1"/>
                  <a:gd name="f22" fmla="*/ f9 f16 1"/>
                  <a:gd name="f23" fmla="+- f7 f17 0"/>
                  <a:gd name="f24" fmla="*/ f19 1 21600"/>
                  <a:gd name="f25" fmla="*/ f20 1 21600"/>
                  <a:gd name="f26" fmla="*/ 21600 f19 1"/>
                  <a:gd name="f27" fmla="*/ 21600 f20 1"/>
                  <a:gd name="f28" fmla="+- 0 0 f22"/>
                  <a:gd name="f29" fmla="min f25 f24"/>
                  <a:gd name="f30" fmla="*/ f26 1 f21"/>
                  <a:gd name="f31" fmla="*/ f27 1 f21"/>
                  <a:gd name="f32" fmla="*/ f28 f1 1"/>
                  <a:gd name="f33" fmla="*/ f32 1 f8"/>
                  <a:gd name="f34" fmla="+- f31 0 f17"/>
                  <a:gd name="f35" fmla="+- f30 0 f17"/>
                  <a:gd name="f36" fmla="*/ f17 f29 1"/>
                  <a:gd name="f37" fmla="*/ f7 f29 1"/>
                  <a:gd name="f38" fmla="*/ f23 f29 1"/>
                  <a:gd name="f39" fmla="*/ f31 f29 1"/>
                  <a:gd name="f40" fmla="*/ f30 f29 1"/>
                  <a:gd name="f41" fmla="+- f33 0 f2"/>
                  <a:gd name="f42" fmla="+- f37 0 f38"/>
                  <a:gd name="f43" fmla="+- f38 0 f37"/>
                  <a:gd name="f44" fmla="*/ f34 f29 1"/>
                  <a:gd name="f45" fmla="*/ f35 f29 1"/>
                  <a:gd name="f46" fmla="cos 1 f41"/>
                  <a:gd name="f47" fmla="abs f42"/>
                  <a:gd name="f48" fmla="abs f43"/>
                  <a:gd name="f49" fmla="?: f42 f18 f2"/>
                  <a:gd name="f50" fmla="?: f42 f2 f18"/>
                  <a:gd name="f51" fmla="?: f42 f3 f2"/>
                  <a:gd name="f52" fmla="?: f42 f2 f3"/>
                  <a:gd name="f53" fmla="+- f39 0 f44"/>
                  <a:gd name="f54" fmla="?: f43 f18 f2"/>
                  <a:gd name="f55" fmla="?: f43 f2 f18"/>
                  <a:gd name="f56" fmla="+- f40 0 f45"/>
                  <a:gd name="f57" fmla="+- f44 0 f39"/>
                  <a:gd name="f58" fmla="+- f45 0 f40"/>
                  <a:gd name="f59" fmla="?: f42 0 f1"/>
                  <a:gd name="f60" fmla="?: f42 f1 0"/>
                  <a:gd name="f61" fmla="+- 0 0 f46"/>
                  <a:gd name="f62" fmla="?: f42 f52 f51"/>
                  <a:gd name="f63" fmla="?: f42 f51 f52"/>
                  <a:gd name="f64" fmla="?: f43 f50 f49"/>
                  <a:gd name="f65" fmla="abs f53"/>
                  <a:gd name="f66" fmla="?: f53 0 f1"/>
                  <a:gd name="f67" fmla="?: f53 f1 0"/>
                  <a:gd name="f68" fmla="?: f53 f54 f55"/>
                  <a:gd name="f69" fmla="abs f56"/>
                  <a:gd name="f70" fmla="abs f57"/>
                  <a:gd name="f71" fmla="?: f56 f18 f2"/>
                  <a:gd name="f72" fmla="?: f56 f2 f18"/>
                  <a:gd name="f73" fmla="?: f56 f3 f2"/>
                  <a:gd name="f74" fmla="?: f56 f2 f3"/>
                  <a:gd name="f75" fmla="abs f58"/>
                  <a:gd name="f76" fmla="?: f58 f18 f2"/>
                  <a:gd name="f77" fmla="?: f58 f2 f18"/>
                  <a:gd name="f78" fmla="?: f58 f60 f59"/>
                  <a:gd name="f79" fmla="?: f58 f59 f60"/>
                  <a:gd name="f80" fmla="*/ f17 f61 1"/>
                  <a:gd name="f81" fmla="?: f43 f63 f62"/>
                  <a:gd name="f82" fmla="?: f43 f67 f66"/>
                  <a:gd name="f83" fmla="?: f43 f66 f67"/>
                  <a:gd name="f84" fmla="?: f56 f74 f73"/>
                  <a:gd name="f85" fmla="?: f56 f73 f74"/>
                  <a:gd name="f86" fmla="?: f57 f72 f71"/>
                  <a:gd name="f87" fmla="?: f42 f78 f79"/>
                  <a:gd name="f88" fmla="?: f42 f76 f77"/>
                  <a:gd name="f89" fmla="*/ f80 3163 1"/>
                  <a:gd name="f90" fmla="?: f53 f82 f83"/>
                  <a:gd name="f91" fmla="?: f57 f85 f84"/>
                  <a:gd name="f92" fmla="*/ f89 1 7636"/>
                  <a:gd name="f93" fmla="+- f7 f92 0"/>
                  <a:gd name="f94" fmla="+- f30 0 f92"/>
                  <a:gd name="f95" fmla="+- f31 0 f92"/>
                  <a:gd name="f96" fmla="*/ f93 f29 1"/>
                  <a:gd name="f97" fmla="*/ f94 f29 1"/>
                  <a:gd name="f98" fmla="*/ f95 f29 1"/>
                </a:gdLst>
                <a:ahLst>
                  <a:ahXY gdRefX="f0" minX="f7" maxX="f10">
                    <a:pos x="f36" y="f37"/>
                  </a:ahXY>
                </a:ahLst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6" t="f96" r="f97" b="f98"/>
                <a:pathLst>
                  <a:path>
                    <a:moveTo>
                      <a:pt x="f38" y="f37"/>
                    </a:moveTo>
                    <a:arcTo wR="f47" hR="f48" stAng="f81" swAng="f64"/>
                    <a:lnTo>
                      <a:pt x="f37" y="f44"/>
                    </a:lnTo>
                    <a:arcTo wR="f48" hR="f65" stAng="f90" swAng="f68"/>
                    <a:lnTo>
                      <a:pt x="f45" y="f39"/>
                    </a:lnTo>
                    <a:arcTo wR="f69" hR="f70" stAng="f91" swAng="f86"/>
                    <a:lnTo>
                      <a:pt x="f40" y="f38"/>
                    </a:lnTo>
                    <a:arcTo wR="f75" hR="f47" stAng="f87" swAng="f88"/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none" lIns="90000" tIns="46800" rIns="90000" bIns="46800" anchor="ctr" anchorCtr="0" compatLnSpc="0"/>
              <a:lstStyle/>
              <a:p>
                <a:pPr lvl="0" rtl="0" hangingPunct="0">
                  <a:buNone/>
                  <a:tabLst/>
                </a:pPr>
                <a:endParaRPr lang="hu-HU" sz="2400">
                  <a:latin typeface="Times New Roman" pitchFamily="18"/>
                  <a:ea typeface="Arial Unicode MS" pitchFamily="2"/>
                  <a:cs typeface="Tahoma" pitchFamily="2"/>
                </a:endParaRPr>
              </a:p>
            </p:txBody>
          </p:sp>
          <p:sp>
            <p:nvSpPr>
              <p:cNvPr id="9" name="Szabadkézi sokszög 8"/>
              <p:cNvSpPr/>
              <p:nvPr/>
            </p:nvSpPr>
            <p:spPr>
              <a:xfrm>
                <a:off x="2139840" y="2987640"/>
                <a:ext cx="4854600" cy="88596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0000" tIns="46800" rIns="90000" bIns="46800" anchor="t" anchorCtr="0" compatLnSpc="0">
                <a:spAutoFit/>
              </a:bodyPr>
              <a:lstStyle/>
              <a:p>
                <a:pPr marL="0" marR="0" lvl="0" indent="0" rtl="0" hangingPunct="1">
                  <a:buNone/>
                  <a:tabLst/>
                </a:pPr>
                <a:r>
                  <a:rPr lang="en-GB" sz="2400">
                    <a:latin typeface="Times New Roman" pitchFamily="18"/>
                    <a:ea typeface="Arial Unicode MS" pitchFamily="2"/>
                    <a:cs typeface="Tahoma" pitchFamily="2"/>
                  </a:rPr>
                  <a:t>  </a:t>
                </a:r>
                <a:r>
                  <a:rPr lang="en-GB" sz="5200">
                    <a:latin typeface="Times New Roman" pitchFamily="18"/>
                    <a:ea typeface="Arial Unicode MS" pitchFamily="2"/>
                    <a:cs typeface="Tahoma" pitchFamily="2"/>
                  </a:rPr>
                  <a:t> </a:t>
                </a:r>
                <a:r>
                  <a:rPr lang="en-GB" sz="2400">
                    <a:latin typeface="Times New Roman" pitchFamily="18"/>
                    <a:ea typeface="Arial Unicode MS" pitchFamily="2"/>
                    <a:cs typeface="Tahoma" pitchFamily="2"/>
                  </a:rPr>
                  <a:t>                      </a:t>
                </a:r>
              </a:p>
            </p:txBody>
          </p:sp>
        </p:grpSp>
      </p:grpSp>
      <p:sp>
        <p:nvSpPr>
          <p:cNvPr id="11" name="Szabadkézi sokszög 10"/>
          <p:cNvSpPr/>
          <p:nvPr/>
        </p:nvSpPr>
        <p:spPr>
          <a:xfrm>
            <a:off x="0" y="6580440"/>
            <a:ext cx="3702780" cy="277560"/>
          </a:xfrm>
          <a:custGeom>
            <a:avLst>
              <a:gd name="f0" fmla="val 12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4" name="Szabadkézi sokszög 13"/>
          <p:cNvSpPr/>
          <p:nvPr/>
        </p:nvSpPr>
        <p:spPr>
          <a:xfrm>
            <a:off x="8018999" y="6624719"/>
            <a:ext cx="1148760" cy="277560"/>
          </a:xfrm>
          <a:custGeom>
            <a:avLst>
              <a:gd name="f0" fmla="val 12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6" name="Cím helye 15"/>
          <p:cNvSpPr txBox="1">
            <a:spLocks noGrp="1"/>
          </p:cNvSpPr>
          <p:nvPr>
            <p:ph type="title"/>
          </p:nvPr>
        </p:nvSpPr>
        <p:spPr>
          <a:xfrm>
            <a:off x="0" y="-25560"/>
            <a:ext cx="9153360" cy="6354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/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hu-HU" dirty="0"/>
              <a:t> Címszöveg formátumának szerkesztése</a:t>
            </a:r>
          </a:p>
        </p:txBody>
      </p:sp>
      <p:sp>
        <p:nvSpPr>
          <p:cNvPr id="17" name="Szöveg helye 16"/>
          <p:cNvSpPr txBox="1">
            <a:spLocks noGrp="1"/>
          </p:cNvSpPr>
          <p:nvPr>
            <p:ph type="body" idx="1"/>
          </p:nvPr>
        </p:nvSpPr>
        <p:spPr>
          <a:xfrm>
            <a:off x="539280" y="907919"/>
            <a:ext cx="7512120" cy="452628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>
            <a:def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None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defPPr>
            <a:lvl1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Char char="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marL="711000" marR="0" lvl="1" indent="-253800" algn="l" rtl="0" hangingPunct="1">
              <a:lnSpc>
                <a:spcPct val="97000"/>
              </a:lnSpc>
              <a:spcBef>
                <a:spcPts val="499"/>
              </a:spcBef>
              <a:spcAft>
                <a:spcPts val="0"/>
              </a:spcAft>
              <a:buClr>
                <a:srgbClr val="FFFF0D"/>
              </a:buClr>
              <a:buSzPct val="45000"/>
              <a:buFont typeface="Wingdings" pitchFamily="2"/>
              <a:buChar char=""/>
              <a:tabLst>
                <a:tab pos="711000" algn="l"/>
                <a:tab pos="914040" algn="l"/>
                <a:tab pos="1371240" algn="l"/>
                <a:tab pos="1828440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hu-HU" sz="2000" b="1" i="0" u="none" strike="noStrike" baseline="0">
                <a:ln>
                  <a:noFill/>
                </a:ln>
                <a:solidFill>
                  <a:srgbClr val="FFFF0D"/>
                </a:solidFill>
                <a:latin typeface="Verdana" pitchFamily="34"/>
                <a:ea typeface="Arial" pitchFamily="34"/>
                <a:cs typeface="Arial" pitchFamily="34"/>
              </a:defRPr>
            </a:lvl2pPr>
            <a:lvl3pPr marL="1143000" marR="0" lvl="2" indent="-228600" algn="l" rtl="0" hangingPunct="1">
              <a:lnSpc>
                <a:spcPct val="97000"/>
              </a:lnSpc>
              <a:spcBef>
                <a:spcPts val="448"/>
              </a:spcBef>
              <a:spcAft>
                <a:spcPts val="0"/>
              </a:spcAft>
              <a:buClr>
                <a:srgbClr val="FFCC66"/>
              </a:buClr>
              <a:buSzPct val="45000"/>
              <a:buFont typeface="Wingdings" pitchFamily="2"/>
              <a:buChar char="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hu-HU" sz="1800" b="1" i="0" u="none" strike="noStrike" baseline="0">
                <a:ln>
                  <a:noFill/>
                </a:ln>
                <a:solidFill>
                  <a:srgbClr val="FFCC66"/>
                </a:solidFill>
                <a:latin typeface="Verdana" pitchFamily="34"/>
                <a:ea typeface="Arial" pitchFamily="34"/>
                <a:cs typeface="Arial" pitchFamily="34"/>
              </a:defRPr>
            </a:lvl3pPr>
            <a:lvl4pPr marL="1600199" marR="0" lvl="3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00"/>
                </a:solidFill>
                <a:latin typeface="Verdana" pitchFamily="34"/>
                <a:ea typeface="Arial" pitchFamily="34"/>
                <a:cs typeface="Arial" pitchFamily="34"/>
              </a:defRPr>
            </a:lvl4pPr>
            <a:lvl5pPr marL="2057400" marR="0" lvl="4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5pPr>
            <a:lvl6pPr marL="2057400" marR="0" lvl="5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6pPr>
            <a:lvl7pPr marL="2057400" marR="0" lvl="6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7pPr>
            <a:lvl8pPr marL="2057400" marR="0" lvl="7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8pPr>
            <a:lvl9pPr marL="2057400" marR="0" lvl="8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9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18" name="Szabadkézi sokszög 17"/>
          <p:cNvSpPr/>
          <p:nvPr/>
        </p:nvSpPr>
        <p:spPr>
          <a:xfrm>
            <a:off x="4071960" y="6309320"/>
            <a:ext cx="979560" cy="433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0"/>
          <a:lstStyle/>
          <a:p>
            <a:pPr marL="0" marR="0" lvl="0" indent="0" algn="ctr" rtl="0" hangingPunct="0">
              <a:lnSpc>
                <a:spcPct val="100000"/>
              </a:lnSpc>
              <a:buNone/>
              <a:tabLst/>
            </a:pPr>
            <a:endParaRPr lang="hu-HU" sz="1200">
              <a:solidFill>
                <a:srgbClr val="FFFFFF"/>
              </a:solidFill>
              <a:latin typeface="Verdana" pitchFamily="34"/>
              <a:ea typeface="Arial Unicode MS" pitchFamily="2"/>
              <a:cs typeface="Tahoma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marL="0" marR="0" lvl="0" indent="0" algn="ctr" rtl="0" hangingPunct="1">
        <a:lnSpc>
          <a:spcPct val="97000"/>
        </a:lnSpc>
        <a:spcBef>
          <a:spcPts val="0"/>
        </a:spcBef>
        <a:spcAft>
          <a:spcPts val="0"/>
        </a:spcAft>
        <a:buFontTx/>
        <a:buNone/>
        <a:tabLst>
          <a:tab pos="0" algn="l"/>
          <a:tab pos="457200" algn="l"/>
          <a:tab pos="914400" algn="l"/>
          <a:tab pos="1371599" algn="l"/>
          <a:tab pos="1828800" algn="l"/>
          <a:tab pos="2286000" algn="l"/>
          <a:tab pos="2743199" algn="l"/>
          <a:tab pos="3200400" algn="l"/>
          <a:tab pos="3657600" algn="l"/>
          <a:tab pos="4114800" algn="l"/>
          <a:tab pos="4572000" algn="l"/>
          <a:tab pos="5029200" algn="l"/>
          <a:tab pos="5486399" algn="l"/>
          <a:tab pos="5943600" algn="l"/>
          <a:tab pos="6400799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 lang="hu-HU" sz="3200" b="1" i="0" u="none" strike="noStrike" baseline="0">
          <a:ln>
            <a:noFill/>
          </a:ln>
          <a:solidFill>
            <a:srgbClr val="FFFF00"/>
          </a:solidFill>
          <a:latin typeface="Verdana" pitchFamily="34"/>
          <a:ea typeface="Arial" pitchFamily="34"/>
          <a:cs typeface="Arial" pitchFamily="34"/>
        </a:defRPr>
      </a:lvl1pPr>
    </p:titleStyle>
    <p:bodyStyle>
      <a:lvl1pPr marL="0" marR="0" indent="0" algn="l" rtl="0" hangingPunct="1">
        <a:lnSpc>
          <a:spcPct val="97000"/>
        </a:lnSpc>
        <a:spcBef>
          <a:spcPts val="598"/>
        </a:spcBef>
        <a:spcAft>
          <a:spcPts val="0"/>
        </a:spcAft>
        <a:buFontTx/>
        <a:buNone/>
        <a:tabLst>
          <a:tab pos="311040" algn="l"/>
          <a:tab pos="456840" algn="l"/>
          <a:tab pos="914040" algn="l"/>
          <a:tab pos="1371240" algn="l"/>
          <a:tab pos="1828440" algn="l"/>
          <a:tab pos="2285640" algn="l"/>
          <a:tab pos="2742840" algn="l"/>
          <a:tab pos="3200040" algn="l"/>
          <a:tab pos="3657240" algn="l"/>
          <a:tab pos="4114440" algn="l"/>
          <a:tab pos="4571640" algn="l"/>
          <a:tab pos="5028840" algn="l"/>
          <a:tab pos="5486040" algn="l"/>
          <a:tab pos="5943240" algn="l"/>
          <a:tab pos="6400440" algn="l"/>
          <a:tab pos="6857640" algn="l"/>
          <a:tab pos="7314839" algn="l"/>
          <a:tab pos="7772039" algn="l"/>
          <a:tab pos="8229239" algn="l"/>
          <a:tab pos="8686439" algn="l"/>
          <a:tab pos="9143640" algn="l"/>
        </a:tabLst>
        <a:defRPr lang="hu-HU" sz="2400" b="1" i="0" u="none" strike="noStrike" baseline="0">
          <a:ln>
            <a:noFill/>
          </a:ln>
          <a:solidFill>
            <a:srgbClr val="FFFFFF"/>
          </a:solidFill>
          <a:latin typeface="Verdana" pitchFamily="34"/>
          <a:cs typeface="Arial" pitchFamily="34"/>
        </a:defRPr>
      </a:lvl1pPr>
      <a:lvl2pPr marL="457200" indent="0">
        <a:buFontTx/>
        <a:buNone/>
        <a:defRPr/>
      </a:lvl2pPr>
      <a:lvl3pPr marL="914400" indent="0">
        <a:buFontTx/>
        <a:buNone/>
        <a:defRPr/>
      </a:lvl3pPr>
      <a:lvl4pPr marL="1371599" indent="0">
        <a:buFontTx/>
        <a:buNone/>
        <a:defRPr/>
      </a:lvl4pPr>
      <a:lvl5pPr marL="1828800" indent="0">
        <a:buFontTx/>
        <a:buNone/>
        <a:defRPr/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n.wikipedia.org/wiki/Generalized_normal_distribution" TargetMode="Externa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1wqtxts1xzle7.cloudfront.net/32570805/Physics_Investigation_of_Financial_Markets_in_The_Physics_of_Complex_Systems__Proceedings_of_the_International_School_of_Physics_Enrico_-libre.pdf?1391169982=&amp;response-content-disposition=inline%3B+filename%3DPhysics_Investigation_of_Financial_Marke.pdf&amp;Expires=1721939474&amp;Signature=R67XCBzex3q01C6LXF~~PuujIPSs-FFN7OPw~KlRDJjU3cN1edDtRYThSI6DnsrQg2qHUipUnJ68oO7sKLBSuRiKr8Hq2D-9cT-5x2W9aA1EkDDwmBmB1Qy9nK2i9iNaDKZiFyXrhZusP3ahtMnu0KhHfKLHCaHsVZCJfXHoxqOtK8cuPJdsbrRfDr70LYcU08q6Z5CNQDm9kIdQXkwyRCIGcfb8rGQVjiPi~xn0r9IQQEILvuJhoNMjlaD4c9a~GVYGQnRdFyk7Cn9GzY8YF~6OibLI690d7CIkSo~INXPPVoLfbljRl7nipqjQ8w~JPbtiSGVfcB7NqXEJ9XArWA__&amp;Key-Pair-Id=APKAJLOHF5GGSLRBV4ZA" TargetMode="Externa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1wqtxts1xzle7.cloudfront.net/32570805/Physics_Investigation_of_Financial_Markets_in_The_Physics_of_Complex_Systems__Proceedings_of_the_International_School_of_Physics_Enrico_-libre.pdf?1391169982=&amp;response-content-disposition=inline%3B+filename%3DPhysics_Investigation_of_Financial_Marke.pdf&amp;Expires=1721939474&amp;Signature=R67XCBzex3q01C6LXF~~PuujIPSs-FFN7OPw~KlRDJjU3cN1edDtRYThSI6DnsrQg2qHUipUnJ68oO7sKLBSuRiKr8Hq2D-9cT-5x2W9aA1EkDDwmBmB1Qy9nK2i9iNaDKZiFyXrhZusP3ahtMnu0KhHfKLHCaHsVZCJfXHoxqOtK8cuPJdsbrRfDr70LYcU08q6Z5CNQDm9kIdQXkwyRCIGcfb8rGQVjiPi~xn0r9IQQEILvuJhoNMjlaD4c9a~GVYGQnRdFyk7Cn9GzY8YF~6OibLI690d7CIkSo~INXPPVoLfbljRl7nipqjQ8w~JPbtiSGVfcB7NqXEJ9XArWA__&amp;Key-Pair-Id=APKAJLOHF5GGSLRBV4ZA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Generalized_normal_distribution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189800"/>
            <a:ext cx="9144000" cy="369332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2400" dirty="0" err="1">
                <a:effectLst>
                  <a:outerShdw dist="17961" dir="2700000">
                    <a:scrgbClr r="0" g="0" b="0"/>
                  </a:outerShdw>
                </a:effectLst>
              </a:rPr>
              <a:t>Statistic</a:t>
            </a:r>
            <a:r>
              <a:rPr lang="hu-HU" sz="24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400" dirty="0" err="1">
                <a:effectLst>
                  <a:outerShdw dist="17961" dir="2700000">
                    <a:scrgbClr r="0" g="0" b="0"/>
                  </a:outerShdw>
                </a:effectLst>
              </a:rPr>
              <a:t>models</a:t>
            </a:r>
            <a:r>
              <a:rPr lang="hu-HU" sz="2400" dirty="0">
                <a:effectLst>
                  <a:outerShdw dist="17961" dir="2700000">
                    <a:scrgbClr r="0" g="0" b="0"/>
                  </a:outerShdw>
                </a:effectLst>
              </a:rPr>
              <a:t> of </a:t>
            </a:r>
            <a:r>
              <a:rPr lang="hu-HU" sz="2400" dirty="0" err="1">
                <a:effectLst>
                  <a:outerShdw dist="17961" dir="2700000">
                    <a:scrgbClr r="0" g="0" b="0"/>
                  </a:outerShdw>
                </a:effectLst>
              </a:rPr>
              <a:t>price</a:t>
            </a:r>
            <a:r>
              <a:rPr lang="hu-HU" sz="24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400" dirty="0" err="1">
                <a:effectLst>
                  <a:outerShdw dist="17961" dir="2700000">
                    <a:scrgbClr r="0" g="0" b="0"/>
                  </a:outerShdw>
                </a:effectLst>
              </a:rPr>
              <a:t>dynamics</a:t>
            </a:r>
            <a:endParaRPr lang="hu-HU" sz="24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3" name="Szöveg helye 2"/>
          <p:cNvSpPr txBox="1">
            <a:spLocks noGrp="1"/>
          </p:cNvSpPr>
          <p:nvPr>
            <p:ph type="body" idx="4294967295"/>
          </p:nvPr>
        </p:nvSpPr>
        <p:spPr>
          <a:xfrm>
            <a:off x="1196" y="1412776"/>
            <a:ext cx="9144000" cy="5027400"/>
          </a:xfrm>
        </p:spPr>
        <p:txBody>
          <a:bodyPr wrap="square" lIns="92160" tIns="46080" rIns="92160" bIns="46080" anchor="t" anchorCtr="0"/>
          <a:lstStyle>
            <a:def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None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defPPr>
            <a:lvl1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Char char="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marL="711000" marR="0" lvl="1" indent="-253800" algn="l" rtl="0" hangingPunct="1">
              <a:lnSpc>
                <a:spcPct val="97000"/>
              </a:lnSpc>
              <a:spcBef>
                <a:spcPts val="499"/>
              </a:spcBef>
              <a:spcAft>
                <a:spcPts val="0"/>
              </a:spcAft>
              <a:buClr>
                <a:srgbClr val="FFFF0D"/>
              </a:buClr>
              <a:buSzPct val="45000"/>
              <a:buFont typeface="Wingdings" pitchFamily="2"/>
              <a:buChar char=""/>
              <a:tabLst>
                <a:tab pos="711000" algn="l"/>
                <a:tab pos="914040" algn="l"/>
                <a:tab pos="1371240" algn="l"/>
                <a:tab pos="1828440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hu-HU" sz="2000" b="1" i="0" u="none" strike="noStrike" baseline="0">
                <a:ln>
                  <a:noFill/>
                </a:ln>
                <a:solidFill>
                  <a:srgbClr val="FFFF0D"/>
                </a:solidFill>
                <a:latin typeface="Verdana" pitchFamily="34"/>
                <a:ea typeface="Arial" pitchFamily="34"/>
                <a:cs typeface="Arial" pitchFamily="34"/>
              </a:defRPr>
            </a:lvl2pPr>
            <a:lvl3pPr marL="1143000" marR="0" lvl="2" indent="-228600" algn="l" rtl="0" hangingPunct="1">
              <a:lnSpc>
                <a:spcPct val="97000"/>
              </a:lnSpc>
              <a:spcBef>
                <a:spcPts val="448"/>
              </a:spcBef>
              <a:spcAft>
                <a:spcPts val="0"/>
              </a:spcAft>
              <a:buClr>
                <a:srgbClr val="FFCC66"/>
              </a:buClr>
              <a:buSzPct val="45000"/>
              <a:buFont typeface="Wingdings" pitchFamily="2"/>
              <a:buChar char="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hu-HU" sz="1800" b="1" i="0" u="none" strike="noStrike" baseline="0">
                <a:ln>
                  <a:noFill/>
                </a:ln>
                <a:solidFill>
                  <a:srgbClr val="FFCC66"/>
                </a:solidFill>
                <a:latin typeface="Verdana" pitchFamily="34"/>
                <a:ea typeface="Arial" pitchFamily="34"/>
                <a:cs typeface="Arial" pitchFamily="34"/>
              </a:defRPr>
            </a:lvl3pPr>
            <a:lvl4pPr marL="1600199" marR="0" lvl="3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00"/>
                </a:solidFill>
                <a:latin typeface="Verdana" pitchFamily="34"/>
                <a:ea typeface="Arial" pitchFamily="34"/>
                <a:cs typeface="Arial" pitchFamily="34"/>
              </a:defRPr>
            </a:lvl4pPr>
            <a:lvl5pPr marL="2057400" marR="0" lvl="4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5pPr>
            <a:lvl6pPr marL="2057400" marR="0" lvl="5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6pPr>
            <a:lvl7pPr marL="2057400" marR="0" lvl="6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7pPr>
            <a:lvl8pPr marL="2057400" marR="0" lvl="7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8pPr>
            <a:lvl9pPr marL="2057400" marR="0" lvl="8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9pPr>
          </a:lstStyle>
          <a:p>
            <a:pPr lvl="0" algn="ctr">
              <a:lnSpc>
                <a:spcPct val="87000"/>
              </a:lnSpc>
              <a:spcBef>
                <a:spcPts val="799"/>
              </a:spcBef>
              <a:buNone/>
            </a:pPr>
            <a:endParaRPr lang="hu-HU" sz="18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799"/>
              </a:spcBef>
              <a:buNone/>
            </a:pP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T. </a:t>
            </a:r>
            <a:r>
              <a:rPr lang="en-GB" sz="1800" dirty="0">
                <a:effectLst>
                  <a:outerShdw dist="17961" dir="2700000">
                    <a:scrgbClr r="0" g="0" b="0"/>
                  </a:outerShdw>
                </a:effectLst>
              </a:rPr>
              <a:t>Csörgő</a:t>
            </a:r>
            <a:r>
              <a:rPr lang="hu-HU" sz="1800" baseline="30000" dirty="0">
                <a:effectLst>
                  <a:outerShdw dist="17961" dir="2700000">
                    <a:scrgbClr r="0" g="0" b="0"/>
                  </a:outerShdw>
                </a:effectLst>
              </a:rPr>
              <a:t>1,2</a:t>
            </a:r>
            <a:endParaRPr lang="en-GB" sz="18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en-GB" sz="10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en-GB" sz="16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400" baseline="30000" dirty="0">
                <a:effectLst>
                  <a:outerShdw dist="17961" dir="2700000">
                    <a:scrgbClr r="0" g="0" b="0"/>
                  </a:outerShdw>
                </a:effectLst>
              </a:rPr>
              <a:t>1 </a:t>
            </a:r>
            <a:r>
              <a:rPr lang="en-GB" sz="1400" baseline="30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en-GB" sz="14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Wigner</a:t>
            </a:r>
            <a:r>
              <a:rPr lang="hu-HU" sz="14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RCP</a:t>
            </a:r>
            <a:r>
              <a:rPr lang="en-GB" sz="14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, </a:t>
            </a:r>
            <a:r>
              <a:rPr lang="hu-HU" sz="14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Budapest, Hungary</a:t>
            </a: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400" baseline="30000" dirty="0">
                <a:effectLst>
                  <a:outerShdw dist="17961" dir="2700000">
                    <a:scrgbClr r="0" g="0" b="0"/>
                  </a:outerShdw>
                </a:effectLst>
              </a:rPr>
              <a:t>2 </a:t>
            </a:r>
            <a:r>
              <a:rPr lang="hu-HU" sz="14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MATE KRC, Gyöngyös, Hungary</a:t>
            </a:r>
            <a:endParaRPr lang="hu-HU" sz="1000" b="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18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R. N. </a:t>
            </a:r>
            <a:r>
              <a:rPr lang="hu-HU" sz="1800" dirty="0" err="1">
                <a:effectLst>
                  <a:outerShdw dist="17961" dir="2700000">
                    <a:scrgbClr r="0" g="0" b="0"/>
                  </a:outerShdw>
                </a:effectLst>
              </a:rPr>
              <a:t>Mantegna</a:t>
            </a: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 and H. E. Stanley:</a:t>
            </a: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An </a:t>
            </a:r>
            <a:r>
              <a:rPr lang="hu-HU" sz="1800" dirty="0" err="1">
                <a:effectLst>
                  <a:outerShdw dist="17961" dir="2700000">
                    <a:scrgbClr r="0" g="0" b="0"/>
                  </a:outerShdw>
                </a:effectLst>
              </a:rPr>
              <a:t>introduction</a:t>
            </a: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>
                <a:effectLst>
                  <a:outerShdw dist="17961" dir="2700000">
                    <a:scrgbClr r="0" g="0" b="0"/>
                  </a:outerShdw>
                </a:effectLst>
              </a:rPr>
              <a:t>to</a:t>
            </a: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>
                <a:effectLst>
                  <a:outerShdw dist="17961" dir="2700000">
                    <a:scrgbClr r="0" g="0" b="0"/>
                  </a:outerShdw>
                </a:effectLst>
              </a:rPr>
              <a:t>econophysics</a:t>
            </a: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>
                <a:effectLst>
                  <a:outerShdw dist="17961" dir="2700000">
                    <a:scrgbClr r="0" g="0" b="0"/>
                  </a:outerShdw>
                </a:effectLst>
              </a:rPr>
              <a:t>Correlations</a:t>
            </a: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 and </a:t>
            </a:r>
            <a:r>
              <a:rPr lang="hu-HU" sz="1800" dirty="0" err="1">
                <a:effectLst>
                  <a:outerShdw dist="17961" dir="2700000">
                    <a:scrgbClr r="0" g="0" b="0"/>
                  </a:outerShdw>
                </a:effectLst>
              </a:rPr>
              <a:t>complexity</a:t>
            </a: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 in </a:t>
            </a:r>
            <a:r>
              <a:rPr lang="hu-HU" sz="1800" dirty="0" err="1">
                <a:effectLst>
                  <a:outerShdw dist="17961" dir="2700000">
                    <a:scrgbClr r="0" g="0" b="0"/>
                  </a:outerShdw>
                </a:effectLst>
              </a:rPr>
              <a:t>finance</a:t>
            </a:r>
            <a:endParaRPr lang="hu-HU" sz="18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18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Chapter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8:</a:t>
            </a: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Levy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stable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model</a:t>
            </a:r>
            <a:endParaRPr lang="hu-HU" sz="18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Student’s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t-</a:t>
            </a: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distribution</a:t>
            </a:r>
            <a:endParaRPr lang="hu-HU" sz="18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Mixture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of </a:t>
            </a: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Gaussians</a:t>
            </a:r>
            <a:endParaRPr lang="hu-HU" sz="18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Truncated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Levy</a:t>
            </a: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flights</a:t>
            </a:r>
            <a:endParaRPr lang="hu-HU" sz="18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18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Comments</a:t>
            </a:r>
            <a:r>
              <a:rPr lang="hu-HU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on</a:t>
            </a:r>
            <a:r>
              <a:rPr lang="hu-HU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St. </a:t>
            </a:r>
            <a:r>
              <a:rPr lang="hu-HU" sz="2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Peterburg</a:t>
            </a:r>
            <a:r>
              <a:rPr lang="hu-HU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paradox</a:t>
            </a:r>
            <a:endParaRPr lang="hu-HU" sz="2000" dirty="0">
              <a:solidFill>
                <a:schemeClr val="bg1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20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7607860" y="2492896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17" b="16666"/>
          <a:stretch/>
        </p:blipFill>
        <p:spPr bwMode="auto">
          <a:xfrm>
            <a:off x="6785360" y="4941168"/>
            <a:ext cx="2323144" cy="900894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2" descr="https://uni-mate.hu/sites/default/files/mate_2021_icon_gree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25144"/>
            <a:ext cx="2317232" cy="1184166"/>
          </a:xfrm>
          <a:prstGeom prst="rect">
            <a:avLst/>
          </a:prstGeom>
          <a:solidFill>
            <a:schemeClr val="bg1"/>
          </a:solidFill>
          <a:ln w="38100">
            <a:solidFill>
              <a:srgbClr val="FFFF00"/>
            </a:solidFill>
          </a:ln>
        </p:spPr>
      </p:pic>
      <p:sp>
        <p:nvSpPr>
          <p:cNvPr id="8" name="Téglalap 7"/>
          <p:cNvSpPr/>
          <p:nvPr/>
        </p:nvSpPr>
        <p:spPr>
          <a:xfrm>
            <a:off x="0" y="716804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2400" b="1" kern="0" dirty="0" err="1">
                <a:solidFill>
                  <a:srgbClr val="FFFF00"/>
                </a:solidFill>
                <a:latin typeface="Verdana" pitchFamily="34"/>
                <a:cs typeface="Arial" pitchFamily="34"/>
              </a:rPr>
              <a:t>Chapter</a:t>
            </a:r>
            <a:r>
              <a:rPr lang="hu-HU" sz="2400" b="1" kern="0" dirty="0">
                <a:solidFill>
                  <a:srgbClr val="FFFF00"/>
                </a:solidFill>
                <a:latin typeface="Verdana" pitchFamily="34"/>
                <a:cs typeface="Arial" pitchFamily="34"/>
              </a:rPr>
              <a:t> 8 of </a:t>
            </a:r>
            <a:r>
              <a:rPr lang="hu-HU" sz="2400" b="1" kern="0" dirty="0" err="1">
                <a:solidFill>
                  <a:srgbClr val="FFFF00"/>
                </a:solidFill>
                <a:latin typeface="Verdana" pitchFamily="34"/>
                <a:cs typeface="Arial" pitchFamily="34"/>
              </a:rPr>
              <a:t>Mantegna</a:t>
            </a:r>
            <a:r>
              <a:rPr lang="hu-HU" sz="2400" b="1" kern="0" dirty="0">
                <a:solidFill>
                  <a:srgbClr val="FFFF00"/>
                </a:solidFill>
                <a:latin typeface="Verdana" pitchFamily="34"/>
                <a:cs typeface="Arial" pitchFamily="34"/>
              </a:rPr>
              <a:t> and </a:t>
            </a:r>
            <a:r>
              <a:rPr lang="hu-HU" sz="2400" b="1" kern="0" dirty="0" err="1">
                <a:solidFill>
                  <a:srgbClr val="FFFF00"/>
                </a:solidFill>
                <a:latin typeface="Verdana" pitchFamily="34"/>
                <a:cs typeface="Arial" pitchFamily="34"/>
              </a:rPr>
              <a:t>Stanley’s</a:t>
            </a:r>
            <a:r>
              <a:rPr lang="hu-HU" sz="2400" b="1" kern="0" dirty="0">
                <a:solidFill>
                  <a:srgbClr val="FFFF00"/>
                </a:solidFill>
                <a:latin typeface="Verdana" pitchFamily="34"/>
                <a:cs typeface="Arial" pitchFamily="34"/>
              </a:rPr>
              <a:t> </a:t>
            </a:r>
            <a:r>
              <a:rPr lang="hu-HU" sz="2400" b="1" kern="0" dirty="0" err="1">
                <a:solidFill>
                  <a:srgbClr val="FFFF00"/>
                </a:solidFill>
                <a:latin typeface="Verdana" pitchFamily="34"/>
                <a:cs typeface="Arial" pitchFamily="34"/>
              </a:rPr>
              <a:t>book</a:t>
            </a:r>
            <a:endParaRPr lang="hu-HU" sz="2400" b="1" kern="0" dirty="0">
              <a:solidFill>
                <a:srgbClr val="FFFF00"/>
              </a:solidFill>
              <a:latin typeface="Verdana" pitchFamily="34"/>
              <a:cs typeface="Arial" pitchFamily="34"/>
            </a:endParaRPr>
          </a:p>
        </p:txBody>
      </p:sp>
    </p:spTree>
  </p:cSld>
  <p:clrMapOvr>
    <a:masterClrMapping/>
  </p:clrMapOvr>
  <p:transition spd="med" advTm="2100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88"/>
            <a:ext cx="9144000" cy="719137"/>
          </a:xfrm>
        </p:spPr>
        <p:txBody>
          <a:bodyPr>
            <a:noAutofit/>
          </a:bodyPr>
          <a:lstStyle/>
          <a:p>
            <a:pPr algn="ctr" eaLnBrk="1" hangingPunct="1">
              <a:buNone/>
            </a:pP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Asymmetric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Generalized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Gaussian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Ds</a:t>
            </a:r>
            <a:endParaRPr lang="hu-H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54913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10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Szabadkézi sokszög 14">
            <a:extLst>
              <a:ext uri="{FF2B5EF4-FFF2-40B4-BE49-F238E27FC236}">
                <a16:creationId xmlns:a16="http://schemas.microsoft.com/office/drawing/2014/main" id="{61AA52C9-9472-477F-89FC-0A1EA520609F}"/>
              </a:ext>
            </a:extLst>
          </p:cNvPr>
          <p:cNvSpPr/>
          <p:nvPr/>
        </p:nvSpPr>
        <p:spPr>
          <a:xfrm>
            <a:off x="143508" y="4653136"/>
            <a:ext cx="8856984" cy="13256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Parameter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k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similar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Levy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asymmetry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parameter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b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-1 </a:t>
            </a:r>
            <a:r>
              <a:rPr lang="hu-HU" sz="2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itchFamily="2"/>
              </a:rPr>
              <a:t>≤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b </a:t>
            </a:r>
            <a:r>
              <a:rPr lang="hu-HU" sz="2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itchFamily="2"/>
              </a:rPr>
              <a:t>≤ 1,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this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case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support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finite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k 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is non-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vanishing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while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Levy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asymmetric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has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finite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support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only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Levy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b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= ± 1.</a:t>
            </a:r>
          </a:p>
          <a:p>
            <a:pPr marL="152280" lvl="0" indent="-152280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Only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location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asymmetry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no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exponent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tails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</a:p>
        </p:txBody>
      </p:sp>
      <p:pic>
        <p:nvPicPr>
          <p:cNvPr id="2050" name="Picture 2" descr="Probability density plots of generalized normal distributions">
            <a:extLst>
              <a:ext uri="{FF2B5EF4-FFF2-40B4-BE49-F238E27FC236}">
                <a16:creationId xmlns:a16="http://schemas.microsoft.com/office/drawing/2014/main" id="{21B8915A-6F88-4B61-8E2D-8DC96A3535C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7" r="2471"/>
          <a:stretch/>
        </p:blipFill>
        <p:spPr bwMode="auto">
          <a:xfrm>
            <a:off x="4139952" y="764704"/>
            <a:ext cx="4860540" cy="384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Kép 5">
            <a:extLst>
              <a:ext uri="{FF2B5EF4-FFF2-40B4-BE49-F238E27FC236}">
                <a16:creationId xmlns:a16="http://schemas.microsoft.com/office/drawing/2014/main" id="{54374986-53C1-4581-8B4E-9746CD66B7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053" y="1014789"/>
            <a:ext cx="4099915" cy="3185436"/>
          </a:xfrm>
          <a:prstGeom prst="rect">
            <a:avLst/>
          </a:prstGeom>
        </p:spPr>
      </p:pic>
      <p:sp>
        <p:nvSpPr>
          <p:cNvPr id="15" name="Szabadkézi sokszög 14">
            <a:extLst>
              <a:ext uri="{FF2B5EF4-FFF2-40B4-BE49-F238E27FC236}">
                <a16:creationId xmlns:a16="http://schemas.microsoft.com/office/drawing/2014/main" id="{93B3210C-5138-4FCF-8704-57B8644DC1F4}"/>
              </a:ext>
            </a:extLst>
          </p:cNvPr>
          <p:cNvSpPr/>
          <p:nvPr/>
        </p:nvSpPr>
        <p:spPr>
          <a:xfrm>
            <a:off x="143508" y="6093296"/>
            <a:ext cx="8856984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See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5"/>
              </a:rPr>
              <a:t>https://en.wikipedia.org/wiki/Generalized_normal_distribution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933326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88"/>
            <a:ext cx="9144000" cy="719137"/>
          </a:xfrm>
        </p:spPr>
        <p:txBody>
          <a:bodyPr>
            <a:noAutofit/>
          </a:bodyPr>
          <a:lstStyle/>
          <a:p>
            <a:pPr algn="ctr" eaLnBrk="1" hangingPunct="1">
              <a:buNone/>
            </a:pP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Section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8.4: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Truncated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Levy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Flights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(TLF)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54913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11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Szabadkézi sokszög 14">
            <a:extLst>
              <a:ext uri="{FF2B5EF4-FFF2-40B4-BE49-F238E27FC236}">
                <a16:creationId xmlns:a16="http://schemas.microsoft.com/office/drawing/2014/main" id="{54230B19-A5E0-4FD3-B346-C5CAAEC754A1}"/>
              </a:ext>
            </a:extLst>
          </p:cNvPr>
          <p:cNvSpPr/>
          <p:nvPr/>
        </p:nvSpPr>
        <p:spPr>
          <a:xfrm>
            <a:off x="4455626" y="888550"/>
            <a:ext cx="4713167" cy="13256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stable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convolution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has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finite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means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variances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asymptotically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Gaussian.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how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quickly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?</a:t>
            </a: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F27D353B-1C64-4B5B-92EC-1F09A1614A3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9231"/>
          <a:stretch/>
        </p:blipFill>
        <p:spPr>
          <a:xfrm>
            <a:off x="395536" y="887090"/>
            <a:ext cx="3744416" cy="1309827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25C94703-5DF8-482B-8E9E-29D34F9063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93" y="2383671"/>
            <a:ext cx="9144000" cy="3628212"/>
          </a:xfrm>
          <a:prstGeom prst="rect">
            <a:avLst/>
          </a:prstGeom>
        </p:spPr>
      </p:pic>
      <p:sp>
        <p:nvSpPr>
          <p:cNvPr id="12" name="Szabadkézi sokszög 14">
            <a:extLst>
              <a:ext uri="{FF2B5EF4-FFF2-40B4-BE49-F238E27FC236}">
                <a16:creationId xmlns:a16="http://schemas.microsoft.com/office/drawing/2014/main" id="{F82600E5-85CA-4B0D-BD3C-6B47128E1007}"/>
              </a:ext>
            </a:extLst>
          </p:cNvPr>
          <p:cNvSpPr/>
          <p:nvPr/>
        </p:nvSpPr>
        <p:spPr>
          <a:xfrm>
            <a:off x="2267744" y="6181384"/>
            <a:ext cx="4713167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Very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interesting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51352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88"/>
            <a:ext cx="9144000" cy="719137"/>
          </a:xfrm>
        </p:spPr>
        <p:txBody>
          <a:bodyPr>
            <a:noAutofit/>
          </a:bodyPr>
          <a:lstStyle/>
          <a:p>
            <a:pPr algn="ctr" eaLnBrk="1" hangingPunct="1">
              <a:buNone/>
            </a:pP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Section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8.4: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Truncated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Levy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Flights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(TLF)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54913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12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Szabadkézi sokszög 14">
            <a:extLst>
              <a:ext uri="{FF2B5EF4-FFF2-40B4-BE49-F238E27FC236}">
                <a16:creationId xmlns:a16="http://schemas.microsoft.com/office/drawing/2014/main" id="{54230B19-A5E0-4FD3-B346-C5CAAEC754A1}"/>
              </a:ext>
            </a:extLst>
          </p:cNvPr>
          <p:cNvSpPr/>
          <p:nvPr/>
        </p:nvSpPr>
        <p:spPr>
          <a:xfrm>
            <a:off x="4455626" y="888550"/>
            <a:ext cx="4713167" cy="13256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stable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convolution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has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finite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means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variances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asymptotically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Gaussian.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how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quickly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?</a:t>
            </a: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F27D353B-1C64-4B5B-92EC-1F09A1614A3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9231"/>
          <a:stretch/>
        </p:blipFill>
        <p:spPr>
          <a:xfrm>
            <a:off x="395536" y="887090"/>
            <a:ext cx="3744416" cy="1309827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25C94703-5DF8-482B-8E9E-29D34F9063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93" y="2383671"/>
            <a:ext cx="9144000" cy="3628212"/>
          </a:xfrm>
          <a:prstGeom prst="rect">
            <a:avLst/>
          </a:prstGeom>
        </p:spPr>
      </p:pic>
      <p:sp>
        <p:nvSpPr>
          <p:cNvPr id="12" name="Szabadkézi sokszög 14">
            <a:extLst>
              <a:ext uri="{FF2B5EF4-FFF2-40B4-BE49-F238E27FC236}">
                <a16:creationId xmlns:a16="http://schemas.microsoft.com/office/drawing/2014/main" id="{F82600E5-85CA-4B0D-BD3C-6B47128E1007}"/>
              </a:ext>
            </a:extLst>
          </p:cNvPr>
          <p:cNvSpPr/>
          <p:nvPr/>
        </p:nvSpPr>
        <p:spPr>
          <a:xfrm>
            <a:off x="2267744" y="6181384"/>
            <a:ext cx="4713167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Very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interesting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83828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88"/>
            <a:ext cx="9144000" cy="719137"/>
          </a:xfrm>
        </p:spPr>
        <p:txBody>
          <a:bodyPr>
            <a:noAutofit/>
          </a:bodyPr>
          <a:lstStyle/>
          <a:p>
            <a:pPr algn="ctr" eaLnBrk="1" hangingPunct="1">
              <a:buNone/>
            </a:pP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Section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8.4: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Truncated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Levy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Flights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(TLF)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54913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13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Szabadkézi sokszög 14">
            <a:extLst>
              <a:ext uri="{FF2B5EF4-FFF2-40B4-BE49-F238E27FC236}">
                <a16:creationId xmlns:a16="http://schemas.microsoft.com/office/drawing/2014/main" id="{54230B19-A5E0-4FD3-B346-C5CAAEC754A1}"/>
              </a:ext>
            </a:extLst>
          </p:cNvPr>
          <p:cNvSpPr/>
          <p:nvPr/>
        </p:nvSpPr>
        <p:spPr>
          <a:xfrm>
            <a:off x="35496" y="3655037"/>
            <a:ext cx="9012603" cy="67929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[110] R. N.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Mantegna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H. N. Stanley,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Phys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Rev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Lett. 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73 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(1994) 2946 </a:t>
            </a:r>
            <a:r>
              <a:rPr lang="hu-HU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Two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regimes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can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be tested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349247FB-8BC4-4F6F-A6C6-27E4A37332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764704"/>
            <a:ext cx="9012603" cy="2836569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7E2A9B79-86AF-4FB9-B375-8091460AD6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592" y="784922"/>
            <a:ext cx="7423386" cy="5480263"/>
          </a:xfrm>
          <a:prstGeom prst="rect">
            <a:avLst/>
          </a:prstGeom>
        </p:spPr>
      </p:pic>
      <p:sp>
        <p:nvSpPr>
          <p:cNvPr id="12" name="Szabadkézi sokszög 14">
            <a:extLst>
              <a:ext uri="{FF2B5EF4-FFF2-40B4-BE49-F238E27FC236}">
                <a16:creationId xmlns:a16="http://schemas.microsoft.com/office/drawing/2014/main" id="{F82600E5-85CA-4B0D-BD3C-6B47128E1007}"/>
              </a:ext>
            </a:extLst>
          </p:cNvPr>
          <p:cNvSpPr/>
          <p:nvPr/>
        </p:nvSpPr>
        <p:spPr>
          <a:xfrm>
            <a:off x="35495" y="6381328"/>
            <a:ext cx="9012603" cy="52540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[114] R. N. </a:t>
            </a:r>
            <a:r>
              <a:rPr lang="hu-HU" sz="14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Mantegna</a:t>
            </a:r>
            <a:r>
              <a:rPr lang="hu-HU" sz="14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H. N. Stanley, </a:t>
            </a:r>
            <a:r>
              <a:rPr lang="hu-HU" sz="1400" i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5"/>
              </a:rPr>
              <a:t>Physics</a:t>
            </a:r>
            <a:r>
              <a:rPr lang="hu-HU" sz="1400" i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5"/>
              </a:rPr>
              <a:t> </a:t>
            </a:r>
            <a:r>
              <a:rPr lang="hu-HU" sz="1400" i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5"/>
              </a:rPr>
              <a:t>Investigation</a:t>
            </a:r>
            <a:r>
              <a:rPr lang="hu-HU" sz="1400" i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5"/>
              </a:rPr>
              <a:t> of Financial </a:t>
            </a:r>
            <a:r>
              <a:rPr lang="hu-HU" sz="1400" i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5"/>
              </a:rPr>
              <a:t>Markets</a:t>
            </a:r>
            <a:r>
              <a:rPr lang="hu-HU" sz="1400" i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In: </a:t>
            </a:r>
            <a:r>
              <a:rPr lang="en-US" sz="1400" i="1" dirty="0"/>
              <a:t>The physics of complex systems</a:t>
            </a:r>
            <a:r>
              <a:rPr lang="en-US" sz="1400" dirty="0"/>
              <a:t>. </a:t>
            </a:r>
            <a:r>
              <a:rPr lang="hu-HU" sz="1400" dirty="0" err="1"/>
              <a:t>Book</a:t>
            </a:r>
            <a:r>
              <a:rPr lang="hu-HU" sz="1400" dirty="0"/>
              <a:t> </a:t>
            </a:r>
            <a:r>
              <a:rPr lang="hu-HU" sz="1400" dirty="0" err="1"/>
              <a:t>issued</a:t>
            </a:r>
            <a:r>
              <a:rPr lang="hu-HU" sz="1400" dirty="0"/>
              <a:t> </a:t>
            </a:r>
            <a:r>
              <a:rPr lang="hu-HU" sz="1400" dirty="0" err="1"/>
              <a:t>by</a:t>
            </a:r>
            <a:r>
              <a:rPr lang="hu-HU" sz="1400" dirty="0"/>
              <a:t> </a:t>
            </a:r>
            <a:r>
              <a:rPr lang="en-US" sz="1400" dirty="0"/>
              <a:t>IOS Press, </a:t>
            </a:r>
            <a:r>
              <a:rPr lang="hu-HU" sz="1400" dirty="0"/>
              <a:t>(</a:t>
            </a:r>
            <a:r>
              <a:rPr lang="en-US" sz="1400" dirty="0"/>
              <a:t>1997</a:t>
            </a:r>
            <a:r>
              <a:rPr lang="hu-HU" sz="1400" dirty="0"/>
              <a:t>)</a:t>
            </a:r>
            <a:r>
              <a:rPr lang="en-US" sz="1400" dirty="0"/>
              <a:t> </a:t>
            </a:r>
            <a:r>
              <a:rPr lang="hu-HU" sz="1400" dirty="0"/>
              <a:t>pp. </a:t>
            </a:r>
            <a:r>
              <a:rPr lang="en-US" sz="1400" dirty="0"/>
              <a:t>473-489.</a:t>
            </a:r>
            <a:r>
              <a:rPr lang="hu-HU" sz="1400" b="1" i="1" dirty="0">
                <a:solidFill>
                  <a:srgbClr val="000000"/>
                </a:solidFill>
                <a:latin typeface="Verdana" pitchFamily="34"/>
                <a:cs typeface="Lucida Sans Unicode" pitchFamily="2"/>
              </a:rPr>
              <a:t> </a:t>
            </a:r>
            <a:endParaRPr lang="hu-HU" sz="1400" i="1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387259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88"/>
            <a:ext cx="9144000" cy="719137"/>
          </a:xfrm>
        </p:spPr>
        <p:txBody>
          <a:bodyPr>
            <a:noAutofit/>
          </a:bodyPr>
          <a:lstStyle/>
          <a:p>
            <a:pPr algn="ctr" eaLnBrk="1" hangingPunct="1">
              <a:buNone/>
            </a:pP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Section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8.4: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Truncated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Levy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Flights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(TLF)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54913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14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91064CFD-EA40-448A-B54B-CA8D0A31C7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5" y="754756"/>
            <a:ext cx="6192689" cy="5530183"/>
          </a:xfrm>
          <a:prstGeom prst="rect">
            <a:avLst/>
          </a:prstGeom>
        </p:spPr>
      </p:pic>
      <p:sp>
        <p:nvSpPr>
          <p:cNvPr id="12" name="Szabadkézi sokszög 14">
            <a:extLst>
              <a:ext uri="{FF2B5EF4-FFF2-40B4-BE49-F238E27FC236}">
                <a16:creationId xmlns:a16="http://schemas.microsoft.com/office/drawing/2014/main" id="{F82600E5-85CA-4B0D-BD3C-6B47128E1007}"/>
              </a:ext>
            </a:extLst>
          </p:cNvPr>
          <p:cNvSpPr/>
          <p:nvPr/>
        </p:nvSpPr>
        <p:spPr>
          <a:xfrm>
            <a:off x="1115616" y="727401"/>
            <a:ext cx="7920880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Transition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from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Levy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Gaussian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regime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From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[114].</a:t>
            </a:r>
          </a:p>
        </p:txBody>
      </p:sp>
      <p:sp>
        <p:nvSpPr>
          <p:cNvPr id="10" name="Szabadkézi sokszög 14">
            <a:extLst>
              <a:ext uri="{FF2B5EF4-FFF2-40B4-BE49-F238E27FC236}">
                <a16:creationId xmlns:a16="http://schemas.microsoft.com/office/drawing/2014/main" id="{B9A01862-7B85-434B-9668-A91E8254B962}"/>
              </a:ext>
            </a:extLst>
          </p:cNvPr>
          <p:cNvSpPr/>
          <p:nvPr/>
        </p:nvSpPr>
        <p:spPr>
          <a:xfrm>
            <a:off x="35495" y="6309320"/>
            <a:ext cx="9012603" cy="52540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[114] R. N. </a:t>
            </a:r>
            <a:r>
              <a:rPr lang="hu-HU" sz="14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Mantegna</a:t>
            </a:r>
            <a:r>
              <a:rPr lang="hu-HU" sz="14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H. N. Stanley, </a:t>
            </a:r>
            <a:r>
              <a:rPr lang="hu-HU" sz="1400" i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4"/>
              </a:rPr>
              <a:t>Physics</a:t>
            </a:r>
            <a:r>
              <a:rPr lang="hu-HU" sz="1400" i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4"/>
              </a:rPr>
              <a:t> </a:t>
            </a:r>
            <a:r>
              <a:rPr lang="hu-HU" sz="1400" i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4"/>
              </a:rPr>
              <a:t>Investigation</a:t>
            </a:r>
            <a:r>
              <a:rPr lang="hu-HU" sz="1400" i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4"/>
              </a:rPr>
              <a:t> of Financial </a:t>
            </a:r>
            <a:r>
              <a:rPr lang="hu-HU" sz="1400" i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4"/>
              </a:rPr>
              <a:t>Markets</a:t>
            </a:r>
            <a:r>
              <a:rPr lang="hu-HU" sz="1400" i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In: </a:t>
            </a:r>
            <a:r>
              <a:rPr lang="en-US" sz="1400" i="1" dirty="0"/>
              <a:t>The physics of complex systems</a:t>
            </a:r>
            <a:r>
              <a:rPr lang="en-US" sz="1400" dirty="0"/>
              <a:t>. </a:t>
            </a:r>
            <a:r>
              <a:rPr lang="hu-HU" sz="1400" dirty="0" err="1"/>
              <a:t>Book</a:t>
            </a:r>
            <a:r>
              <a:rPr lang="hu-HU" sz="1400" dirty="0"/>
              <a:t> </a:t>
            </a:r>
            <a:r>
              <a:rPr lang="hu-HU" sz="1400" dirty="0" err="1"/>
              <a:t>issued</a:t>
            </a:r>
            <a:r>
              <a:rPr lang="hu-HU" sz="1400" dirty="0"/>
              <a:t> </a:t>
            </a:r>
            <a:r>
              <a:rPr lang="hu-HU" sz="1400" dirty="0" err="1"/>
              <a:t>by</a:t>
            </a:r>
            <a:r>
              <a:rPr lang="hu-HU" sz="1400" dirty="0"/>
              <a:t> </a:t>
            </a:r>
            <a:r>
              <a:rPr lang="en-US" sz="1400" dirty="0"/>
              <a:t>IOS Press, </a:t>
            </a:r>
            <a:r>
              <a:rPr lang="hu-HU" sz="1400" dirty="0"/>
              <a:t>(</a:t>
            </a:r>
            <a:r>
              <a:rPr lang="en-US" sz="1400" dirty="0"/>
              <a:t>1997</a:t>
            </a:r>
            <a:r>
              <a:rPr lang="hu-HU" sz="1400" dirty="0"/>
              <a:t>)</a:t>
            </a:r>
            <a:r>
              <a:rPr lang="en-US" sz="1400" dirty="0"/>
              <a:t> </a:t>
            </a:r>
            <a:r>
              <a:rPr lang="hu-HU" sz="1400" dirty="0"/>
              <a:t>pp. </a:t>
            </a:r>
            <a:r>
              <a:rPr lang="en-US" sz="1400" dirty="0"/>
              <a:t>473-489.</a:t>
            </a:r>
            <a:r>
              <a:rPr lang="hu-HU" sz="1400" b="1" i="1" dirty="0">
                <a:solidFill>
                  <a:srgbClr val="000000"/>
                </a:solidFill>
                <a:latin typeface="Verdana" pitchFamily="34"/>
                <a:cs typeface="Lucida Sans Unicode" pitchFamily="2"/>
              </a:rPr>
              <a:t> </a:t>
            </a:r>
            <a:endParaRPr lang="hu-HU" sz="1400" i="1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1" name="Szabadkézi sokszög 14">
            <a:extLst>
              <a:ext uri="{FF2B5EF4-FFF2-40B4-BE49-F238E27FC236}">
                <a16:creationId xmlns:a16="http://schemas.microsoft.com/office/drawing/2014/main" id="{6F725BB5-AA6E-4797-A846-EF58660B8948}"/>
              </a:ext>
            </a:extLst>
          </p:cNvPr>
          <p:cNvSpPr/>
          <p:nvPr/>
        </p:nvSpPr>
        <p:spPr>
          <a:xfrm>
            <a:off x="3995937" y="1203270"/>
            <a:ext cx="5033300" cy="13256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Very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interesting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effect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truncation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dominant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long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term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Similar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effects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St.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Peterburg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Paradox (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next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time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830013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88"/>
            <a:ext cx="9144000" cy="719137"/>
          </a:xfrm>
        </p:spPr>
        <p:txBody>
          <a:bodyPr>
            <a:noAutofit/>
          </a:bodyPr>
          <a:lstStyle/>
          <a:p>
            <a:pPr algn="ctr" eaLnBrk="1" hangingPunct="1">
              <a:buNone/>
            </a:pP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Motivation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hu-H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News </a:t>
            </a: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from</a:t>
            </a:r>
            <a:r>
              <a:rPr lang="hu-H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Z. Lakner, S. Hegyi</a:t>
            </a:r>
            <a:endParaRPr lang="hu-H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Szabadkézi sokszög 14"/>
          <p:cNvSpPr/>
          <p:nvPr/>
        </p:nvSpPr>
        <p:spPr>
          <a:xfrm>
            <a:off x="-18072" y="2996952"/>
            <a:ext cx="9162071" cy="255672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Basic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problem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develop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adopted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practice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New input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from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Zoltán Lakner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New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book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from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S. Hegyi: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Székely J. Gábor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Paradoxonok a véletlen matematikájában 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2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7D5BFB95-949B-4613-92BD-A4D7A938C5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92696"/>
            <a:ext cx="9144000" cy="2120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064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88"/>
            <a:ext cx="9144000" cy="719137"/>
          </a:xfrm>
        </p:spPr>
        <p:txBody>
          <a:bodyPr>
            <a:noAutofit/>
          </a:bodyPr>
          <a:lstStyle/>
          <a:p>
            <a:pPr algn="ctr" eaLnBrk="1" hangingPunct="1">
              <a:buNone/>
            </a:pPr>
            <a:r>
              <a:rPr lang="hu-H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News </a:t>
            </a: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from</a:t>
            </a:r>
            <a:r>
              <a:rPr lang="hu-H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S. Hegyi</a:t>
            </a:r>
            <a:endParaRPr lang="hu-H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Szabadkézi sokszög 14"/>
          <p:cNvSpPr/>
          <p:nvPr/>
        </p:nvSpPr>
        <p:spPr>
          <a:xfrm>
            <a:off x="-36512" y="635188"/>
            <a:ext cx="9162071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Székely J. Gábor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Paradoxonok a véletlen matematikájában 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3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F9DE8FB1-C367-4539-945E-1A504DA365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54325"/>
            <a:ext cx="6233700" cy="2644369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:a16="http://schemas.microsoft.com/office/drawing/2014/main" id="{43F2091C-E67C-4567-931D-8B0E68694F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8606" y="2880015"/>
            <a:ext cx="5235394" cy="3977985"/>
          </a:xfrm>
          <a:prstGeom prst="rect">
            <a:avLst/>
          </a:prstGeom>
        </p:spPr>
      </p:pic>
      <p:sp>
        <p:nvSpPr>
          <p:cNvPr id="7" name="Téglalap 6">
            <a:extLst>
              <a:ext uri="{FF2B5EF4-FFF2-40B4-BE49-F238E27FC236}">
                <a16:creationId xmlns:a16="http://schemas.microsoft.com/office/drawing/2014/main" id="{87C4A354-5FC8-486C-B204-47AD4046E5A1}"/>
              </a:ext>
            </a:extLst>
          </p:cNvPr>
          <p:cNvSpPr/>
          <p:nvPr/>
        </p:nvSpPr>
        <p:spPr>
          <a:xfrm>
            <a:off x="4355976" y="5013176"/>
            <a:ext cx="4333543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10591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88"/>
            <a:ext cx="9144000" cy="719137"/>
          </a:xfrm>
        </p:spPr>
        <p:txBody>
          <a:bodyPr>
            <a:noAutofit/>
          </a:bodyPr>
          <a:lstStyle/>
          <a:p>
            <a:pPr algn="ctr" eaLnBrk="1" hangingPunct="1">
              <a:buNone/>
            </a:pP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Stochastic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models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of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price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dynamics</a:t>
            </a:r>
            <a:endParaRPr lang="hu-H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Szabadkézi sokszög 14"/>
          <p:cNvSpPr/>
          <p:nvPr/>
        </p:nvSpPr>
        <p:spPr>
          <a:xfrm>
            <a:off x="0" y="836712"/>
            <a:ext cx="9144000" cy="163339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Prices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financial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assets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have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stochastic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nature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Crutial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rational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pricing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derivative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products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issued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full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characterization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a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stochastic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processs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requires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knowledge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conditional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probablities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all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orders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mission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impossible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89240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4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Szabadkézi sokszög 14">
            <a:extLst>
              <a:ext uri="{FF2B5EF4-FFF2-40B4-BE49-F238E27FC236}">
                <a16:creationId xmlns:a16="http://schemas.microsoft.com/office/drawing/2014/main" id="{A9DE4893-2487-440B-AFF9-DF2AC1561453}"/>
              </a:ext>
            </a:extLst>
          </p:cNvPr>
          <p:cNvSpPr/>
          <p:nvPr/>
        </p:nvSpPr>
        <p:spPr>
          <a:xfrm>
            <a:off x="-2903" y="2564904"/>
            <a:ext cx="9144000" cy="194117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Simplifying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assumptions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stock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price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dynamics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E.g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Y(t) is a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diffusive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process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increments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Gaussian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distributed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–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Results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a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geometric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Brownian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motion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Good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first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approximation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Better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/more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detailed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have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stronger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peaks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heavier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tails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= more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leptocurvic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F74A2219-514C-48CA-81F5-84FE26FCB0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2763" y="2158913"/>
            <a:ext cx="5852667" cy="4694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532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88"/>
            <a:ext cx="9144000" cy="719137"/>
          </a:xfrm>
        </p:spPr>
        <p:txBody>
          <a:bodyPr>
            <a:noAutofit/>
          </a:bodyPr>
          <a:lstStyle/>
          <a:p>
            <a:pPr algn="ctr" eaLnBrk="1" hangingPunct="1">
              <a:buNone/>
            </a:pP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Chapter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8: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examples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for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GGD</a:t>
            </a:r>
          </a:p>
        </p:txBody>
      </p:sp>
      <p:sp>
        <p:nvSpPr>
          <p:cNvPr id="15" name="Szabadkézi sokszög 14"/>
          <p:cNvSpPr/>
          <p:nvPr/>
        </p:nvSpPr>
        <p:spPr>
          <a:xfrm>
            <a:off x="8323" y="692696"/>
            <a:ext cx="9144000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Similarly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famous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Black and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Scholes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formula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assumes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Gaussian.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Several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improvements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generalized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Gaussians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are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available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now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Some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generalizations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are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based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followings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54913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5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195B1F8C-DE00-4861-8A75-36EC1F3FCE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" y="2204864"/>
            <a:ext cx="9180135" cy="2033788"/>
          </a:xfrm>
          <a:prstGeom prst="rect">
            <a:avLst/>
          </a:prstGeom>
        </p:spPr>
      </p:pic>
      <p:sp>
        <p:nvSpPr>
          <p:cNvPr id="9" name="Szabadkézi sokszög 14">
            <a:extLst>
              <a:ext uri="{FF2B5EF4-FFF2-40B4-BE49-F238E27FC236}">
                <a16:creationId xmlns:a16="http://schemas.microsoft.com/office/drawing/2014/main" id="{54230B19-A5E0-4FD3-B346-C5CAAEC754A1}"/>
              </a:ext>
            </a:extLst>
          </p:cNvPr>
          <p:cNvSpPr/>
          <p:nvPr/>
        </p:nvSpPr>
        <p:spPr>
          <a:xfrm>
            <a:off x="881" y="4724029"/>
            <a:ext cx="9144000" cy="163339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Examples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generalized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Gaussian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distributions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(GGD):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8.1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Levy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stable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(non-Gaussian)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8.2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Student’s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i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distribution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8.3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Mixture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Gaussians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8.4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Truncated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Levy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flight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980005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88"/>
            <a:ext cx="9144000" cy="719137"/>
          </a:xfrm>
        </p:spPr>
        <p:txBody>
          <a:bodyPr>
            <a:noAutofit/>
          </a:bodyPr>
          <a:lstStyle/>
          <a:p>
            <a:pPr algn="ctr" eaLnBrk="1" hangingPunct="1">
              <a:buNone/>
            </a:pP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Section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8.1: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Levy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stable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model</a:t>
            </a:r>
            <a:endParaRPr lang="hu-H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Szabadkézi sokszög 14"/>
          <p:cNvSpPr/>
          <p:nvPr/>
        </p:nvSpPr>
        <p:spPr>
          <a:xfrm>
            <a:off x="8323" y="692696"/>
            <a:ext cx="9144000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Proposed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B. Mandelbrot in 1963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cotton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Y(t).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54913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6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Szabadkézi sokszög 14">
            <a:extLst>
              <a:ext uri="{FF2B5EF4-FFF2-40B4-BE49-F238E27FC236}">
                <a16:creationId xmlns:a16="http://schemas.microsoft.com/office/drawing/2014/main" id="{54230B19-A5E0-4FD3-B346-C5CAAEC754A1}"/>
              </a:ext>
            </a:extLst>
          </p:cNvPr>
          <p:cNvSpPr/>
          <p:nvPr/>
        </p:nvSpPr>
        <p:spPr>
          <a:xfrm>
            <a:off x="235754" y="4388753"/>
            <a:ext cx="6192688" cy="22489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Seconded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Fama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(1965)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Stable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convolution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Generalized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central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limit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theorems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Infinite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second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moment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a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&lt; 2.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Infinite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first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moment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a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&lt; 1.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Gaussian is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recovered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a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= 2.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Top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cited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paradigm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shifting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paper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6BD4E962-4830-4D07-8BA8-2BD6D6B0EC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2763" y="1122644"/>
            <a:ext cx="6919560" cy="3048264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:a16="http://schemas.microsoft.com/office/drawing/2014/main" id="{587143D5-7ACE-4ADC-BB82-C5BF799963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9884" y="3718288"/>
            <a:ext cx="2522439" cy="3139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672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88"/>
            <a:ext cx="9144000" cy="719137"/>
          </a:xfrm>
        </p:spPr>
        <p:txBody>
          <a:bodyPr>
            <a:noAutofit/>
          </a:bodyPr>
          <a:lstStyle/>
          <a:p>
            <a:pPr algn="ctr" eaLnBrk="1" hangingPunct="1">
              <a:buNone/>
            </a:pP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Section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8.2: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Student’s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t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distribution</a:t>
            </a:r>
            <a:endParaRPr lang="hu-H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Szabadkézi sokszög 14"/>
          <p:cNvSpPr/>
          <p:nvPr/>
        </p:nvSpPr>
        <p:spPr>
          <a:xfrm>
            <a:off x="8323" y="692696"/>
            <a:ext cx="9144000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Proposed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P. K. Clark,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Econometrica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41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(1973) 135-256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54913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7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Szabadkézi sokszög 14">
            <a:extLst>
              <a:ext uri="{FF2B5EF4-FFF2-40B4-BE49-F238E27FC236}">
                <a16:creationId xmlns:a16="http://schemas.microsoft.com/office/drawing/2014/main" id="{54230B19-A5E0-4FD3-B346-C5CAAEC754A1}"/>
              </a:ext>
            </a:extLst>
          </p:cNvPr>
          <p:cNvSpPr/>
          <p:nvPr/>
        </p:nvSpPr>
        <p:spPr>
          <a:xfrm>
            <a:off x="33575" y="5489712"/>
            <a:ext cx="6192688" cy="13256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Finite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k-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moment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k &lt;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n.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Both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finite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infinite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moments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Shape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stable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relations.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141CFC00-7EFE-4782-BB48-3CBAC052A8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7717" y="1094987"/>
            <a:ext cx="6629613" cy="4394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852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88"/>
            <a:ext cx="9144000" cy="719137"/>
          </a:xfrm>
        </p:spPr>
        <p:txBody>
          <a:bodyPr>
            <a:noAutofit/>
          </a:bodyPr>
          <a:lstStyle/>
          <a:p>
            <a:pPr algn="ctr" eaLnBrk="1" hangingPunct="1">
              <a:buNone/>
            </a:pPr>
            <a:r>
              <a:rPr lang="hu-H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Section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8.3: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Mixture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of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Gaussians</a:t>
            </a:r>
            <a:endParaRPr lang="hu-H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54913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8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Szabadkézi sokszög 14">
            <a:extLst>
              <a:ext uri="{FF2B5EF4-FFF2-40B4-BE49-F238E27FC236}">
                <a16:creationId xmlns:a16="http://schemas.microsoft.com/office/drawing/2014/main" id="{54230B19-A5E0-4FD3-B346-C5CAAEC754A1}"/>
              </a:ext>
            </a:extLst>
          </p:cNvPr>
          <p:cNvSpPr/>
          <p:nvPr/>
        </p:nvSpPr>
        <p:spPr>
          <a:xfrm>
            <a:off x="202478" y="4725144"/>
            <a:ext cx="8705946" cy="13256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relations.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very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interesting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sufficiently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large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number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mixed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Gaussians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datasets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large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number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peaks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can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be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described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5EE4A25A-C536-4D4B-AC2C-173A84A4AA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478" y="1700808"/>
            <a:ext cx="8705946" cy="2323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238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88"/>
            <a:ext cx="9144000" cy="719137"/>
          </a:xfrm>
        </p:spPr>
        <p:txBody>
          <a:bodyPr>
            <a:noAutofit/>
          </a:bodyPr>
          <a:lstStyle/>
          <a:p>
            <a:pPr algn="ctr" eaLnBrk="1" hangingPunct="1">
              <a:buNone/>
            </a:pP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Added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Generalized</a:t>
            </a:r>
            <a:r>
              <a:rPr lang="hu-H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Gaussian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Distributions</a:t>
            </a:r>
            <a:endParaRPr lang="hu-H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Szövegdoboz 13"/>
          <p:cNvSpPr txBox="1"/>
          <p:nvPr/>
        </p:nvSpPr>
        <p:spPr>
          <a:xfrm>
            <a:off x="8689519" y="5554913"/>
            <a:ext cx="437811" cy="278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21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9</a:t>
            </a:fld>
            <a:endParaRPr lang="en-US" sz="121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Szabadkézi sokszög 14">
            <a:extLst>
              <a:ext uri="{FF2B5EF4-FFF2-40B4-BE49-F238E27FC236}">
                <a16:creationId xmlns:a16="http://schemas.microsoft.com/office/drawing/2014/main" id="{54230B19-A5E0-4FD3-B346-C5CAAEC754A1}"/>
              </a:ext>
            </a:extLst>
          </p:cNvPr>
          <p:cNvSpPr/>
          <p:nvPr/>
        </p:nvSpPr>
        <p:spPr>
          <a:xfrm>
            <a:off x="143508" y="6093296"/>
            <a:ext cx="8856984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See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3"/>
              </a:rPr>
              <a:t>https://en.wikipedia.org/wiki/Generalized_normal_distribution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A6A1E02D-6FB4-4BD4-BE24-D1A510E1D2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836712"/>
            <a:ext cx="4370467" cy="3600400"/>
          </a:xfrm>
          <a:prstGeom prst="rect">
            <a:avLst/>
          </a:prstGeom>
        </p:spPr>
      </p:pic>
      <p:pic>
        <p:nvPicPr>
          <p:cNvPr id="1026" name="Picture 2" descr="Probability density plots of generalized normal distributions">
            <a:extLst>
              <a:ext uri="{FF2B5EF4-FFF2-40B4-BE49-F238E27FC236}">
                <a16:creationId xmlns:a16="http://schemas.microsoft.com/office/drawing/2014/main" id="{53E858B8-558C-4EA4-A9C3-AA31B91A7D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7785" y="836712"/>
            <a:ext cx="4800533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zabadkézi sokszög 14">
            <a:extLst>
              <a:ext uri="{FF2B5EF4-FFF2-40B4-BE49-F238E27FC236}">
                <a16:creationId xmlns:a16="http://schemas.microsoft.com/office/drawing/2014/main" id="{61AA52C9-9472-477F-89FC-0A1EA520609F}"/>
              </a:ext>
            </a:extLst>
          </p:cNvPr>
          <p:cNvSpPr/>
          <p:nvPr/>
        </p:nvSpPr>
        <p:spPr>
          <a:xfrm>
            <a:off x="143508" y="4560273"/>
            <a:ext cx="8856984" cy="13256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Parameter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b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similar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Levy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index of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stability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a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0 &lt; </a:t>
            </a:r>
            <a:r>
              <a:rPr lang="hu-HU" sz="2000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b </a:t>
            </a:r>
            <a:r>
              <a:rPr lang="hu-HU" sz="2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itchFamily="2"/>
              </a:rPr>
              <a:t>≤ 2,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itchFamily="2"/>
              </a:rPr>
              <a:t>but</a:t>
            </a:r>
            <a:r>
              <a:rPr lang="hu-HU" sz="2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itchFamily="2"/>
              </a:rPr>
              <a:t> 2 &lt; </a:t>
            </a:r>
            <a:r>
              <a:rPr lang="hu-HU" sz="2000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b 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is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allowed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this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case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 Fourier-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transform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a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positive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definite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probability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density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26372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Alapértelmezet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28431</TotalTime>
  <Words>820</Words>
  <Application>Microsoft Office PowerPoint</Application>
  <PresentationFormat>Diavetítés a képernyőre (4:3 oldalarány)</PresentationFormat>
  <Paragraphs>127</Paragraphs>
  <Slides>14</Slides>
  <Notes>14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8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14</vt:i4>
      </vt:variant>
    </vt:vector>
  </HeadingPairs>
  <TitlesOfParts>
    <vt:vector size="23" baseType="lpstr">
      <vt:lpstr>Arial</vt:lpstr>
      <vt:lpstr>Arial Rounded MT Bold</vt:lpstr>
      <vt:lpstr>Calibri</vt:lpstr>
      <vt:lpstr>StarSymbol</vt:lpstr>
      <vt:lpstr>Symbol</vt:lpstr>
      <vt:lpstr>Times New Roman</vt:lpstr>
      <vt:lpstr>Verdana</vt:lpstr>
      <vt:lpstr>Wingdings</vt:lpstr>
      <vt:lpstr>Alapértelmezett</vt:lpstr>
      <vt:lpstr>Statistic models of price dynamics</vt:lpstr>
      <vt:lpstr>Motivation: News from Z. Lakner, S. Hegyi</vt:lpstr>
      <vt:lpstr>News from S. Hegyi</vt:lpstr>
      <vt:lpstr>Stochastic models of price dynamics</vt:lpstr>
      <vt:lpstr>Chapter 8: examples for GGD</vt:lpstr>
      <vt:lpstr>Section 8.1: Levy stable model</vt:lpstr>
      <vt:lpstr>Section 8.2: Student’s t distribution</vt:lpstr>
      <vt:lpstr>Section 8.3: Mixture of Gaussians</vt:lpstr>
      <vt:lpstr>Added: Generalized Gaussian Distributions</vt:lpstr>
      <vt:lpstr>Asymmetric Generalized Gaussian Ds</vt:lpstr>
      <vt:lpstr>Section 8.4: Truncated Levy Flights (TLF)</vt:lpstr>
      <vt:lpstr>Section 8.4: Truncated Levy Flights (TLF)</vt:lpstr>
      <vt:lpstr>Section 8.4: Truncated Levy Flights (TLF)</vt:lpstr>
      <vt:lpstr>Section 8.4: Truncated Levy Flights (TLF)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Proton holography and Odderon discovery</dc:title>
  <dc:subject>STAR Regional Meeting, Warsaw, November 5, 2012</dc:subject>
  <dc:creator>Csörgő.Tamás</dc:creator>
  <cp:lastModifiedBy>Dr. Csörgő Tamás</cp:lastModifiedBy>
  <cp:revision>702</cp:revision>
  <dcterms:modified xsi:type="dcterms:W3CDTF">2024-07-25T19:59:27Z</dcterms:modified>
</cp:coreProperties>
</file>