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577" r:id="rId3"/>
    <p:sldId id="595" r:id="rId4"/>
    <p:sldId id="609" r:id="rId5"/>
    <p:sldId id="610" r:id="rId6"/>
    <p:sldId id="600" r:id="rId7"/>
    <p:sldId id="594" r:id="rId8"/>
    <p:sldId id="592" r:id="rId9"/>
    <p:sldId id="597" r:id="rId10"/>
    <p:sldId id="599" r:id="rId11"/>
    <p:sldId id="598" r:id="rId12"/>
    <p:sldId id="559" r:id="rId13"/>
    <p:sldId id="601" r:id="rId14"/>
    <p:sldId id="602" r:id="rId15"/>
    <p:sldId id="606" r:id="rId16"/>
    <p:sldId id="604" r:id="rId17"/>
    <p:sldId id="530" r:id="rId18"/>
    <p:sldId id="605" r:id="rId19"/>
    <p:sldId id="607" r:id="rId20"/>
    <p:sldId id="535" r:id="rId21"/>
    <p:sldId id="576" r:id="rId22"/>
    <p:sldId id="527" r:id="rId23"/>
    <p:sldId id="608" r:id="rId24"/>
  </p:sldIdLst>
  <p:sldSz cx="9144000" cy="6858000" type="screen4x3"/>
  <p:notesSz cx="6718300" cy="9855200"/>
  <p:embeddedFontLst>
    <p:embeddedFont>
      <p:font typeface="Calibri" pitchFamily="34" charset="0"/>
      <p:regular r:id="rId27"/>
      <p:bold r:id="rId28"/>
      <p:italic r:id="rId29"/>
      <p:boldItalic r:id="rId30"/>
    </p:embeddedFont>
    <p:embeddedFont>
      <p:font typeface="Verdana" pitchFamily="34" charset="0"/>
      <p:regular r:id="rId31"/>
      <p:bold r:id="rId32"/>
      <p:italic r:id="rId33"/>
      <p:boldItalic r:id="rId34"/>
    </p:embeddedFont>
    <p:embeddedFont>
      <p:font typeface="ＭＳ Ｐゴシック" charset="-128"/>
      <p:regular r:id="rId3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85C"/>
    <a:srgbClr val="293852"/>
    <a:srgbClr val="FFB9B7"/>
    <a:srgbClr val="C4DCFE"/>
    <a:srgbClr val="B2D2FD"/>
    <a:srgbClr val="E2EDFE"/>
    <a:srgbClr val="FFE0C8"/>
    <a:srgbClr val="FFC6C4"/>
    <a:srgbClr val="FFCCCA"/>
    <a:srgbClr val="E1FCC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28" autoAdjust="0"/>
    <p:restoredTop sz="94660"/>
  </p:normalViewPr>
  <p:slideViewPr>
    <p:cSldViewPr snapToGrid="0" snapToObjects="1" showGuides="1">
      <p:cViewPr varScale="1">
        <p:scale>
          <a:sx n="123" d="100"/>
          <a:sy n="123" d="100"/>
        </p:scale>
        <p:origin x="-1524" y="-102"/>
      </p:cViewPr>
      <p:guideLst>
        <p:guide orient="horz" pos="2160"/>
        <p:guide pos="293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6/26/2011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DaxWide-Medium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DaxWide-Medium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PR-110623-a-JGU, June 27th, 2011  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37FDA-2D41-3546-A845-97B4ECFE73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3B493-5797-D244-966C-24F45720726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80944"/>
            <a:ext cx="7791450" cy="9398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PR-110623-a-JGU,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3B8E6-4B85-1344-86AB-A5F68B2A5F9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DCDDC-9CBB-7940-8E9E-0217040E4DE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B9A59-0928-E944-897D-546A2984D1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A7B46-598E-3941-8FFE-BF2DBE9C7F0A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E0821-5C5A-E040-9525-3D27A4D1E3A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7B490-6150-8748-8AEE-7CF89C2C2F3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89704-27E4-E942-9B57-871AC3995AB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906463" y="61913"/>
            <a:ext cx="7641430" cy="817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0" descr="Logo_CERN"/>
          <p:cNvPicPr>
            <a:picLocks noChangeAspect="1" noChangeArrowheads="1"/>
          </p:cNvPicPr>
          <p:nvPr userDrawn="1"/>
        </p:nvPicPr>
        <p:blipFill>
          <a:blip r:embed="rId16" cstate="print"/>
          <a:srcRect l="-5556" t="-5556" r="-5556" b="-5556"/>
          <a:stretch>
            <a:fillRect/>
          </a:stretch>
        </p:blipFill>
        <p:spPr bwMode="auto">
          <a:xfrm>
            <a:off x="88900" y="61913"/>
            <a:ext cx="817563" cy="8175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ew-1 png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076" y="2857496"/>
            <a:ext cx="8947102" cy="2866468"/>
          </a:xfrm>
          <a:prstGeom prst="rect">
            <a:avLst/>
          </a:prstGeom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 vert="horz" anchor="ctr" anchorCtr="0"/>
          <a:lstStyle/>
          <a:p>
            <a:pPr algn="r" eaLnBrk="1" hangingPunct="1"/>
            <a:r>
              <a:rPr dirty="0" smtClean="0">
                <a:latin typeface="+mj-lt"/>
                <a:ea typeface="Verdana" charset="0"/>
                <a:cs typeface="Verdana" charset="0"/>
              </a:rPr>
              <a:t>WP CO </a:t>
            </a:r>
            <a:br>
              <a:rPr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Progress </a:t>
            </a:r>
            <a:r>
              <a:rPr lang="de-AT" sz="2400" dirty="0" err="1" smtClean="0">
                <a:latin typeface="+mj-lt"/>
                <a:ea typeface="Verdana" charset="0"/>
                <a:cs typeface="Verdana" charset="0"/>
              </a:rPr>
              <a:t>and</a:t>
            </a: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 Status Q2 2011</a:t>
            </a:r>
            <a:br>
              <a:rPr lang="de-AT" sz="2400"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June 27th, 2011</a:t>
            </a:r>
            <a:br>
              <a:rPr lang="de-AT" sz="2400"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Johannes Gutleber</a:t>
            </a:r>
            <a:endParaRPr sz="2400" dirty="0">
              <a:latin typeface="+mj-lt"/>
              <a:ea typeface="Verdana" charset="0"/>
              <a:cs typeface="Verdana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E25F-5207-7F4A-B4A7-163C1CA9656A}" type="slidenum">
              <a:rPr lang="de-AT"/>
              <a:pPr/>
              <a:t>1</a:t>
            </a:fld>
            <a:endParaRPr lang="de-AT"/>
          </a:p>
        </p:txBody>
      </p:sp>
      <p:sp>
        <p:nvSpPr>
          <p:cNvPr id="8" name="TextBox 7"/>
          <p:cNvSpPr txBox="1"/>
          <p:nvPr/>
        </p:nvSpPr>
        <p:spPr>
          <a:xfrm>
            <a:off x="7920056" y="5329248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R. Gutleber</a:t>
            </a:r>
            <a:endParaRPr lang="en-US" sz="11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142852"/>
            <a:ext cx="7734300" cy="785818"/>
          </a:xfrm>
        </p:spPr>
        <p:txBody>
          <a:bodyPr/>
          <a:lstStyle/>
          <a:p>
            <a:r>
              <a:rPr lang="en-US" dirty="0" smtClean="0"/>
              <a:t>Plan until Q4 2011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J. Gutleber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43716E-96EA-4275-990E-078D843DFF5D}" type="slidenum">
              <a:rPr lang="de-AT" smtClean="0"/>
              <a:pPr>
                <a:defRPr/>
              </a:pPr>
              <a:t>10</a:t>
            </a:fld>
            <a:endParaRPr lang="de-AT" dirty="0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246489" y="928670"/>
          <a:ext cx="8635117" cy="5417610"/>
        </p:xfrm>
        <a:graphic>
          <a:graphicData uri="http://schemas.openxmlformats.org/presentationml/2006/ole">
            <p:oleObj spid="_x0000_s4098" name="Visio" r:id="rId3" imgW="9313736" imgH="6832282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142852"/>
            <a:ext cx="7734300" cy="785818"/>
          </a:xfrm>
        </p:spPr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J. Gutleber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43716E-96EA-4275-990E-078D843DFF5D}" type="slidenum">
              <a:rPr lang="de-AT" smtClean="0"/>
              <a:pPr>
                <a:defRPr/>
              </a:pPr>
              <a:t>11</a:t>
            </a:fld>
            <a:endParaRPr lang="de-AT" dirty="0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246489" y="928670"/>
          <a:ext cx="8635117" cy="5417610"/>
        </p:xfrm>
        <a:graphic>
          <a:graphicData uri="http://schemas.openxmlformats.org/presentationml/2006/ole">
            <p:oleObj spid="_x0000_s3074" name="Visio" r:id="rId3" imgW="9313736" imgH="6832282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41300" y="1103311"/>
            <a:ext cx="8623300" cy="4908551"/>
          </a:xfrm>
          <a:prstGeom prst="rect">
            <a:avLst/>
          </a:prstGeom>
          <a:solidFill>
            <a:srgbClr val="2938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 Towards Commissioning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12</a:t>
            </a:fld>
            <a:endParaRPr lang="de-AT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209550" y="3817144"/>
            <a:ext cx="417671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1887538" y="3817144"/>
            <a:ext cx="417671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3560762" y="3817144"/>
            <a:ext cx="417671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5233986" y="3817144"/>
            <a:ext cx="417671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976689" y="5444629"/>
            <a:ext cx="1679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2012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56267" y="5444629"/>
            <a:ext cx="1679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2013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35845" y="5444629"/>
            <a:ext cx="1679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2014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2300" y="5444629"/>
            <a:ext cx="1679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2010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941763" y="2789535"/>
            <a:ext cx="2858539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12/2011 </a:t>
            </a:r>
            <a:r>
              <a:rPr lang="en-US" dirty="0" smtClean="0">
                <a:solidFill>
                  <a:srgbClr val="FFFFFF"/>
                </a:solidFill>
              </a:rPr>
              <a:t>ITS+CRB column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891088" y="3548577"/>
            <a:ext cx="2328094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06/2012 </a:t>
            </a:r>
            <a:r>
              <a:rPr lang="en-US" dirty="0" smtClean="0">
                <a:solidFill>
                  <a:srgbClr val="FFFFFF"/>
                </a:solidFill>
              </a:rPr>
              <a:t>Pre-release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630858" y="4298909"/>
            <a:ext cx="2969420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12/2012 </a:t>
            </a:r>
            <a:r>
              <a:rPr lang="en-US" dirty="0" smtClean="0">
                <a:solidFill>
                  <a:srgbClr val="FFFFFF"/>
                </a:solidFill>
              </a:rPr>
              <a:t>Functional release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22300" y="1866205"/>
            <a:ext cx="1685089" cy="923330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12/2010</a:t>
            </a:r>
          </a:p>
          <a:p>
            <a:pPr algn="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Column demo</a:t>
            </a:r>
          </a:p>
          <a:p>
            <a:pPr algn="r"/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9" name="4-Point Star 38"/>
          <p:cNvSpPr/>
          <p:nvPr/>
        </p:nvSpPr>
        <p:spPr>
          <a:xfrm>
            <a:off x="3653633" y="2459335"/>
            <a:ext cx="620711" cy="620711"/>
          </a:xfrm>
          <a:prstGeom prst="star4">
            <a:avLst>
              <a:gd name="adj" fmla="val 16592"/>
            </a:avLst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101600">
              <a:srgbClr val="FFFF00">
                <a:alpha val="6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4-Point Star 39"/>
          <p:cNvSpPr/>
          <p:nvPr/>
        </p:nvSpPr>
        <p:spPr>
          <a:xfrm>
            <a:off x="4555332" y="3192977"/>
            <a:ext cx="620711" cy="620711"/>
          </a:xfrm>
          <a:prstGeom prst="star4">
            <a:avLst>
              <a:gd name="adj" fmla="val 16592"/>
            </a:avLst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101600">
              <a:srgbClr val="FFFF00">
                <a:alpha val="6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4-Point Star 40"/>
          <p:cNvSpPr/>
          <p:nvPr/>
        </p:nvSpPr>
        <p:spPr>
          <a:xfrm>
            <a:off x="5307811" y="3968709"/>
            <a:ext cx="620711" cy="620711"/>
          </a:xfrm>
          <a:prstGeom prst="star4">
            <a:avLst>
              <a:gd name="adj" fmla="val 16592"/>
            </a:avLst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101600">
              <a:srgbClr val="FFFF00">
                <a:alpha val="6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22300" y="1512523"/>
            <a:ext cx="7683500" cy="1588"/>
          </a:xfrm>
          <a:prstGeom prst="line">
            <a:avLst/>
          </a:prstGeom>
          <a:ln w="127000" cap="flat" cmpd="sng" algn="ctr">
            <a:gradFill flip="none" rotWithShape="1">
              <a:gsLst>
                <a:gs pos="0">
                  <a:schemeClr val="bg1"/>
                </a:gs>
                <a:gs pos="100000">
                  <a:prstClr val="white"/>
                </a:gs>
                <a:gs pos="50000">
                  <a:srgbClr val="B3B80F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oval" w="med" len="med"/>
          </a:ln>
          <a:effectLst>
            <a:glow rad="101600">
              <a:schemeClr val="bg1">
                <a:alpha val="8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839622" y="4910197"/>
            <a:ext cx="3024978" cy="369332"/>
          </a:xfrm>
          <a:prstGeom prst="rect">
            <a:avLst/>
          </a:prstGeom>
          <a:gradFill>
            <a:gsLst>
              <a:gs pos="71000">
                <a:srgbClr val="B3B80F"/>
              </a:gs>
              <a:gs pos="100000">
                <a:srgbClr val="29385C"/>
              </a:gs>
            </a:gsLst>
            <a:lin ang="10800000" scaled="1"/>
          </a:gradFill>
          <a:effectLst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03/2013</a:t>
            </a:r>
            <a:r>
              <a:rPr lang="en-US" dirty="0" smtClean="0">
                <a:solidFill>
                  <a:srgbClr val="FFFFFF"/>
                </a:solidFill>
              </a:rPr>
              <a:t> Commissioning</a:t>
            </a:r>
          </a:p>
        </p:txBody>
      </p:sp>
      <p:sp>
        <p:nvSpPr>
          <p:cNvPr id="44" name="5-Point Star 43"/>
          <p:cNvSpPr/>
          <p:nvPr/>
        </p:nvSpPr>
        <p:spPr>
          <a:xfrm>
            <a:off x="4729163" y="4427856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5-Point Star 44"/>
          <p:cNvSpPr/>
          <p:nvPr/>
        </p:nvSpPr>
        <p:spPr>
          <a:xfrm>
            <a:off x="5145886" y="4995614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313608" y="2048470"/>
            <a:ext cx="3905574" cy="646331"/>
          </a:xfrm>
          <a:prstGeom prst="rect">
            <a:avLst/>
          </a:prstGeom>
          <a:noFill/>
          <a:effectLst>
            <a:outerShdw blurRad="50800" dist="38100" dir="2700000">
              <a:schemeClr val="tx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09/2011 </a:t>
            </a:r>
            <a:r>
              <a:rPr lang="en-US" dirty="0" smtClean="0">
                <a:solidFill>
                  <a:schemeClr val="bg1"/>
                </a:solidFill>
              </a:rPr>
              <a:t>ITS intermediary release</a:t>
            </a:r>
          </a:p>
          <a:p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rot="5400000">
            <a:off x="1019848" y="3812894"/>
            <a:ext cx="417671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297111" y="5444629"/>
            <a:ext cx="1679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2011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945301" y="4159955"/>
            <a:ext cx="2990610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07/2012 </a:t>
            </a:r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Start IT installation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246621" y="4740472"/>
            <a:ext cx="3135895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10/2012 </a:t>
            </a:r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Start CO installation</a:t>
            </a:r>
          </a:p>
        </p:txBody>
      </p:sp>
      <p:sp>
        <p:nvSpPr>
          <p:cNvPr id="38" name="4-Point Star 37"/>
          <p:cNvSpPr/>
          <p:nvPr/>
        </p:nvSpPr>
        <p:spPr>
          <a:xfrm>
            <a:off x="3003253" y="1729582"/>
            <a:ext cx="620711" cy="620711"/>
          </a:xfrm>
          <a:prstGeom prst="star4">
            <a:avLst>
              <a:gd name="adj" fmla="val 16592"/>
            </a:avLst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101600">
              <a:srgbClr val="FFFF00">
                <a:alpha val="6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Weeks (</a:t>
            </a:r>
            <a:r>
              <a:rPr lang="en-US" dirty="0" err="1" smtClean="0"/>
              <a:t>iWeek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191558"/>
            <a:ext cx="8229600" cy="4934606"/>
          </a:xfrm>
        </p:spPr>
        <p:txBody>
          <a:bodyPr/>
          <a:lstStyle/>
          <a:p>
            <a:r>
              <a:rPr lang="en-US" sz="2800" b="1" dirty="0" smtClean="0"/>
              <a:t>Validate components </a:t>
            </a:r>
            <a:r>
              <a:rPr lang="en-US" sz="2800" dirty="0" smtClean="0"/>
              <a:t>and concepts continuously!</a:t>
            </a:r>
          </a:p>
          <a:p>
            <a:r>
              <a:rPr lang="en-US" sz="2800" b="1" dirty="0" smtClean="0"/>
              <a:t>Learn using </a:t>
            </a:r>
            <a:r>
              <a:rPr lang="en-US" sz="2800" dirty="0" smtClean="0"/>
              <a:t>our system!</a:t>
            </a:r>
          </a:p>
          <a:p>
            <a:r>
              <a:rPr lang="en-US" sz="2800" b="1" dirty="0" smtClean="0"/>
              <a:t>Identify gaps</a:t>
            </a:r>
            <a:r>
              <a:rPr lang="en-US" sz="2800" dirty="0" smtClean="0"/>
              <a:t>!</a:t>
            </a:r>
          </a:p>
          <a:p>
            <a:r>
              <a:rPr lang="en-US" sz="2800" b="1" dirty="0" smtClean="0"/>
              <a:t>Run the system</a:t>
            </a:r>
            <a:r>
              <a:rPr lang="en-US" sz="2800" dirty="0" smtClean="0"/>
              <a:t>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B8E6-4B85-1344-86AB-A5F68B2A5F96}" type="slidenum">
              <a:rPr lang="de-AT" smtClean="0"/>
              <a:pPr/>
              <a:t>13</a:t>
            </a:fld>
            <a:endParaRPr lang="de-AT"/>
          </a:p>
        </p:txBody>
      </p:sp>
      <p:grpSp>
        <p:nvGrpSpPr>
          <p:cNvPr id="2" name="Group 12"/>
          <p:cNvGrpSpPr/>
          <p:nvPr/>
        </p:nvGrpSpPr>
        <p:grpSpPr>
          <a:xfrm>
            <a:off x="1123197" y="3396143"/>
            <a:ext cx="7189742" cy="1945248"/>
            <a:chOff x="1123197" y="3396143"/>
            <a:chExt cx="7189742" cy="194524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 rot="2112163">
              <a:off x="5328673" y="3614191"/>
              <a:ext cx="2540000" cy="17272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5063093" y="3396143"/>
              <a:ext cx="324984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dirty="0" smtClean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rPr>
                <a:t>Test Pilot</a:t>
              </a:r>
              <a:endPara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23197" y="3975830"/>
              <a:ext cx="4230132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i="1" dirty="0" smtClean="0">
                  <a:solidFill>
                    <a:schemeClr val="accent6">
                      <a:lumMod val="75000"/>
                    </a:schemeClr>
                  </a:solidFill>
                </a:rPr>
                <a:t>Big Success! </a:t>
              </a:r>
            </a:p>
            <a:p>
              <a:r>
                <a:rPr lang="en-US" sz="2800" i="1" dirty="0" smtClean="0">
                  <a:solidFill>
                    <a:schemeClr val="accent6">
                      <a:lumMod val="75000"/>
                    </a:schemeClr>
                  </a:solidFill>
                </a:rPr>
                <a:t>	</a:t>
              </a:r>
              <a:r>
                <a:rPr lang="en-US" sz="2800" b="1" i="1" dirty="0" smtClean="0">
                  <a:solidFill>
                    <a:schemeClr val="accent6">
                      <a:lumMod val="75000"/>
                    </a:schemeClr>
                  </a:solidFill>
                </a:rPr>
                <a:t>To </a:t>
              </a:r>
              <a:r>
                <a:rPr lang="en-US" sz="2800" b="1" i="1" dirty="0" smtClean="0">
                  <a:solidFill>
                    <a:schemeClr val="accent6">
                      <a:lumMod val="75000"/>
                    </a:schemeClr>
                  </a:solidFill>
                </a:rPr>
                <a:t>be continued…</a:t>
              </a:r>
              <a:endParaRPr lang="en-US" sz="2800" b="1" i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 of </a:t>
            </a:r>
            <a:r>
              <a:rPr lang="en-US" dirty="0" err="1" smtClean="0"/>
              <a:t>iWeeks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191558"/>
            <a:ext cx="8229600" cy="4934606"/>
          </a:xfrm>
        </p:spPr>
        <p:txBody>
          <a:bodyPr/>
          <a:lstStyle/>
          <a:p>
            <a:r>
              <a:rPr lang="en-US" dirty="0" smtClean="0"/>
              <a:t>One week at distance of about five weeks</a:t>
            </a:r>
          </a:p>
          <a:p>
            <a:pPr lvl="1"/>
            <a:r>
              <a:rPr lang="en-US" dirty="0" smtClean="0"/>
              <a:t>Step-by-step integrate all available components</a:t>
            </a:r>
          </a:p>
          <a:p>
            <a:pPr lvl="1"/>
            <a:r>
              <a:rPr lang="en-US" dirty="0" smtClean="0"/>
              <a:t>Operate vertical column (tier 1 to tier 3)</a:t>
            </a:r>
          </a:p>
          <a:p>
            <a:r>
              <a:rPr lang="en-US" dirty="0" smtClean="0"/>
              <a:t>Planning and Execution</a:t>
            </a:r>
          </a:p>
          <a:p>
            <a:pPr lvl="1"/>
            <a:r>
              <a:rPr lang="en-US" dirty="0" smtClean="0"/>
              <a:t>Plan prepared and communicated to entire team</a:t>
            </a:r>
          </a:p>
          <a:p>
            <a:pPr lvl="1"/>
            <a:r>
              <a:rPr lang="en-US" dirty="0" smtClean="0"/>
              <a:t>Integration carried out by core team at CERN</a:t>
            </a:r>
          </a:p>
          <a:p>
            <a:pPr lvl="1"/>
            <a:r>
              <a:rPr lang="en-US" dirty="0" smtClean="0"/>
              <a:t>Results are documented in a record and communicated </a:t>
            </a:r>
          </a:p>
          <a:p>
            <a:pPr lvl="1"/>
            <a:r>
              <a:rPr lang="en-US" dirty="0" smtClean="0"/>
              <a:t>Results must be be taken into consideration for developments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B8E6-4B85-1344-86AB-A5F68B2A5F96}" type="slidenum">
              <a:rPr lang="de-AT" smtClean="0"/>
              <a:pPr/>
              <a:t>14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iWeek</a:t>
            </a:r>
            <a:r>
              <a:rPr lang="en-US" dirty="0" smtClean="0"/>
              <a:t> Schedule 2011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15</a:t>
            </a:fld>
            <a:endParaRPr lang="de-AT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PR-110328-a-JGU, March 28th, 2011  </a:t>
            </a:r>
            <a:endParaRPr kumimoji="0" lang="de-AT" sz="900" b="0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t>J. Gutleber</a:t>
            </a:r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33B8E6-4B85-1344-86AB-A5F68B2A5F96}" type="slidenum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21" y="1020744"/>
            <a:ext cx="8933766" cy="570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Slide Number Placeholder 5"/>
          <p:cNvSpPr txBox="1">
            <a:spLocks/>
          </p:cNvSpPr>
          <p:nvPr/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698CBE-1794-1441-A42E-D13DB17F8847}" type="slidenum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Verdana" charset="0"/>
                <a:ea typeface="Verdana" charset="0"/>
                <a:cs typeface="Verdana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95555" y="3040503"/>
            <a:ext cx="590550" cy="862629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3"/>
                </a:solidFill>
              </a:rPr>
              <a:t>2</a:t>
            </a:r>
            <a:endParaRPr lang="en-US" sz="2400" dirty="0">
              <a:solidFill>
                <a:schemeClr val="accent3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09650" y="4790420"/>
            <a:ext cx="590550" cy="888879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B3B80F"/>
                </a:solidFill>
              </a:rPr>
              <a:t>1</a:t>
            </a:r>
            <a:endParaRPr lang="en-US" sz="2400" dirty="0">
              <a:solidFill>
                <a:srgbClr val="B3B80F"/>
              </a:solidFill>
            </a:endParaRPr>
          </a:p>
        </p:txBody>
      </p:sp>
      <p:sp>
        <p:nvSpPr>
          <p:cNvPr id="14" name="5-Point Star 13"/>
          <p:cNvSpPr/>
          <p:nvPr/>
        </p:nvSpPr>
        <p:spPr>
          <a:xfrm>
            <a:off x="847725" y="4664420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/>
          <p:cNvSpPr/>
          <p:nvPr/>
        </p:nvSpPr>
        <p:spPr>
          <a:xfrm>
            <a:off x="2333630" y="2914503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238587" y="5139558"/>
            <a:ext cx="590550" cy="862629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3"/>
                </a:solidFill>
              </a:rPr>
              <a:t>3</a:t>
            </a:r>
            <a:endParaRPr lang="en-US" sz="2400" dirty="0">
              <a:solidFill>
                <a:schemeClr val="accent3"/>
              </a:solidFill>
            </a:endParaRPr>
          </a:p>
        </p:txBody>
      </p:sp>
      <p:sp>
        <p:nvSpPr>
          <p:cNvPr id="17" name="5-Point Star 16"/>
          <p:cNvSpPr/>
          <p:nvPr/>
        </p:nvSpPr>
        <p:spPr>
          <a:xfrm>
            <a:off x="3076662" y="5013558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464089" y="2525645"/>
            <a:ext cx="590550" cy="862629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4</a:t>
            </a:r>
            <a:endParaRPr lang="en-US" sz="2400" dirty="0"/>
          </a:p>
        </p:txBody>
      </p:sp>
      <p:sp>
        <p:nvSpPr>
          <p:cNvPr id="19" name="5-Point Star 18"/>
          <p:cNvSpPr/>
          <p:nvPr/>
        </p:nvSpPr>
        <p:spPr>
          <a:xfrm>
            <a:off x="5307456" y="2399645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202124" y="4443711"/>
            <a:ext cx="590550" cy="862629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5</a:t>
            </a:r>
            <a:endParaRPr lang="en-US" sz="2400" dirty="0"/>
          </a:p>
        </p:txBody>
      </p:sp>
      <p:sp>
        <p:nvSpPr>
          <p:cNvPr id="21" name="5-Point Star 20"/>
          <p:cNvSpPr/>
          <p:nvPr/>
        </p:nvSpPr>
        <p:spPr>
          <a:xfrm>
            <a:off x="6037633" y="4286715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680215" y="1279103"/>
            <a:ext cx="590550" cy="717860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6</a:t>
            </a:r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8429624" y="3213100"/>
            <a:ext cx="590550" cy="527050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7</a:t>
            </a:r>
            <a:endParaRPr lang="en-US" sz="2400" dirty="0"/>
          </a:p>
        </p:txBody>
      </p:sp>
      <p:sp>
        <p:nvSpPr>
          <p:cNvPr id="24" name="5-Point Star 23"/>
          <p:cNvSpPr/>
          <p:nvPr/>
        </p:nvSpPr>
        <p:spPr>
          <a:xfrm>
            <a:off x="8267699" y="3087100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716906" y="1819649"/>
            <a:ext cx="590550" cy="3357131"/>
          </a:xfrm>
          <a:prstGeom prst="rect">
            <a:avLst/>
          </a:prstGeom>
          <a:solidFill>
            <a:srgbClr val="B3B80F">
              <a:alpha val="30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6944010" y="6536295"/>
            <a:ext cx="590550" cy="152400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7" name="5-Point Star 26"/>
          <p:cNvSpPr/>
          <p:nvPr/>
        </p:nvSpPr>
        <p:spPr>
          <a:xfrm>
            <a:off x="6782085" y="6410295"/>
            <a:ext cx="323850" cy="2520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462" y="274638"/>
            <a:ext cx="7780337" cy="531812"/>
          </a:xfrm>
        </p:spPr>
        <p:txBody>
          <a:bodyPr/>
          <a:lstStyle/>
          <a:p>
            <a:r>
              <a:rPr lang="en-US" dirty="0" smtClean="0"/>
              <a:t>Column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7B46-598E-3941-8FFE-BF2DBE9C7F0A}" type="slidenum">
              <a:rPr lang="de-AT" smtClean="0"/>
              <a:pPr/>
              <a:t>16</a:t>
            </a:fld>
            <a:endParaRPr lang="de-AT"/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1073150" y="835025"/>
          <a:ext cx="6997700" cy="5189538"/>
        </p:xfrm>
        <a:graphic>
          <a:graphicData uri="http://schemas.openxmlformats.org/presentationml/2006/ole">
            <p:oleObj spid="_x0000_s49154" name="Visio" r:id="rId3" imgW="6998018" imgH="518922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 descr="http://www.denverdivorcelawyerblog.com/1088924_annual_report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5896" y="2162168"/>
            <a:ext cx="2857500" cy="2857500"/>
          </a:xfrm>
          <a:prstGeom prst="rect">
            <a:avLst/>
          </a:prstGeom>
          <a:noFill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57196" y="2795584"/>
            <a:ext cx="7772400" cy="1362075"/>
          </a:xfrm>
        </p:spPr>
        <p:txBody>
          <a:bodyPr/>
          <a:lstStyle/>
          <a:p>
            <a:pPr algn="r"/>
            <a:r>
              <a:rPr lang="en-US" dirty="0" smtClean="0"/>
              <a:t>Detailed</a:t>
            </a:r>
            <a:br>
              <a:rPr lang="en-US" dirty="0" smtClean="0"/>
            </a:br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17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 Concepts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with Ion Source</a:t>
            </a:r>
          </a:p>
          <a:p>
            <a:pPr lvl="1"/>
            <a:r>
              <a:rPr lang="en-US" dirty="0" smtClean="0"/>
              <a:t>Idle operation, stability feedback</a:t>
            </a:r>
          </a:p>
          <a:p>
            <a:r>
              <a:rPr lang="en-US" dirty="0" smtClean="0"/>
              <a:t>Initiated </a:t>
            </a:r>
            <a:r>
              <a:rPr lang="en-US" dirty="0" smtClean="0"/>
              <a:t>specifications on </a:t>
            </a:r>
            <a:r>
              <a:rPr lang="en-US" dirty="0" smtClean="0"/>
              <a:t>how to operate individual devices</a:t>
            </a:r>
          </a:p>
          <a:p>
            <a:pPr lvl="1"/>
            <a:r>
              <a:rPr lang="en-US" dirty="0" smtClean="0"/>
              <a:t>UDO will compile use-cases</a:t>
            </a:r>
          </a:p>
          <a:p>
            <a:r>
              <a:rPr lang="en-US" dirty="0" smtClean="0"/>
              <a:t>Cycle Configuration Generator</a:t>
            </a:r>
          </a:p>
          <a:p>
            <a:pPr lvl="1"/>
            <a:r>
              <a:rPr lang="en-US" dirty="0" smtClean="0"/>
              <a:t>MHA </a:t>
            </a:r>
            <a:r>
              <a:rPr lang="en-US" dirty="0" smtClean="0"/>
              <a:t>started to work with MAD-X</a:t>
            </a:r>
            <a:endParaRPr lang="en-US" dirty="0" smtClean="0"/>
          </a:p>
          <a:p>
            <a:pPr lvl="1"/>
            <a:r>
              <a:rPr lang="en-US" dirty="0" smtClean="0"/>
              <a:t>Frequent sessions with UDO on needs</a:t>
            </a:r>
          </a:p>
          <a:p>
            <a:pPr lvl="1"/>
            <a:r>
              <a:rPr lang="en-US" dirty="0" smtClean="0"/>
              <a:t>Start with C# API and library to generate timing/PCO sequences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B8E6-4B85-1344-86AB-A5F68B2A5F96}" type="slidenum">
              <a:rPr lang="de-AT" smtClean="0"/>
              <a:pPr/>
              <a:t>18</a:t>
            </a:fld>
            <a:endParaRPr lang="de-AT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Work with Other WPs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19</a:t>
            </a:fld>
            <a:endParaRPr lang="de-AT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38124" y="1020736"/>
          <a:ext cx="8658225" cy="56943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31645"/>
                <a:gridCol w="1731645"/>
                <a:gridCol w="1731645"/>
                <a:gridCol w="1731645"/>
                <a:gridCol w="1731645"/>
              </a:tblGrid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WP/Subsystem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Requirements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Design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Implementation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Integration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Power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Spec.</a:t>
                      </a:r>
                      <a:r>
                        <a:rPr lang="en-US" baseline="0" dirty="0" smtClean="0"/>
                        <a:t> Mag.</a:t>
                      </a:r>
                      <a:r>
                        <a:rPr lang="en-US" dirty="0" smtClean="0"/>
                        <a:t> (BTS)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Vacuum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Injector RF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Synchrotron RF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BDI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BID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Magnets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Sources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MSS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IBTS (TCS,BDS)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Building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4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IT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2442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1457325"/>
            <a:ext cx="333375" cy="333375"/>
          </a:xfrm>
          <a:prstGeom prst="rect">
            <a:avLst/>
          </a:prstGeom>
          <a:noFill/>
        </p:spPr>
      </p:pic>
      <p:pic>
        <p:nvPicPr>
          <p:cNvPr id="23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1866900"/>
            <a:ext cx="333375" cy="333375"/>
          </a:xfrm>
          <a:prstGeom prst="rect">
            <a:avLst/>
          </a:prstGeom>
          <a:noFill/>
        </p:spPr>
      </p:pic>
      <p:pic>
        <p:nvPicPr>
          <p:cNvPr id="24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2276475"/>
            <a:ext cx="333375" cy="333375"/>
          </a:xfrm>
          <a:prstGeom prst="rect">
            <a:avLst/>
          </a:prstGeom>
          <a:noFill/>
        </p:spPr>
      </p:pic>
      <p:pic>
        <p:nvPicPr>
          <p:cNvPr id="29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4324350"/>
            <a:ext cx="333375" cy="333375"/>
          </a:xfrm>
          <a:prstGeom prst="rect">
            <a:avLst/>
          </a:prstGeom>
          <a:noFill/>
        </p:spPr>
      </p:pic>
      <p:pic>
        <p:nvPicPr>
          <p:cNvPr id="30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4733925"/>
            <a:ext cx="333375" cy="333375"/>
          </a:xfrm>
          <a:prstGeom prst="rect">
            <a:avLst/>
          </a:prstGeom>
          <a:noFill/>
        </p:spPr>
      </p:pic>
      <p:pic>
        <p:nvPicPr>
          <p:cNvPr id="31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5143500"/>
            <a:ext cx="333375" cy="333375"/>
          </a:xfrm>
          <a:prstGeom prst="rect">
            <a:avLst/>
          </a:prstGeom>
          <a:noFill/>
        </p:spPr>
      </p:pic>
      <p:pic>
        <p:nvPicPr>
          <p:cNvPr id="33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5962650"/>
            <a:ext cx="333375" cy="333375"/>
          </a:xfrm>
          <a:prstGeom prst="rect">
            <a:avLst/>
          </a:prstGeom>
          <a:noFill/>
        </p:spPr>
      </p:pic>
      <p:pic>
        <p:nvPicPr>
          <p:cNvPr id="34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6372225"/>
            <a:ext cx="333375" cy="333375"/>
          </a:xfrm>
          <a:prstGeom prst="rect">
            <a:avLst/>
          </a:prstGeom>
          <a:noFill/>
        </p:spPr>
      </p:pic>
      <p:pic>
        <p:nvPicPr>
          <p:cNvPr id="35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6343650"/>
            <a:ext cx="333375" cy="333375"/>
          </a:xfrm>
          <a:prstGeom prst="rect">
            <a:avLst/>
          </a:prstGeom>
          <a:noFill/>
        </p:spPr>
      </p:pic>
      <p:pic>
        <p:nvPicPr>
          <p:cNvPr id="36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4838" y="1466850"/>
            <a:ext cx="333375" cy="333375"/>
          </a:xfrm>
          <a:prstGeom prst="rect">
            <a:avLst/>
          </a:prstGeom>
          <a:noFill/>
        </p:spPr>
      </p:pic>
      <p:pic>
        <p:nvPicPr>
          <p:cNvPr id="37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0551" y="2276475"/>
            <a:ext cx="333375" cy="333375"/>
          </a:xfrm>
          <a:prstGeom prst="rect">
            <a:avLst/>
          </a:prstGeom>
          <a:noFill/>
        </p:spPr>
      </p:pic>
      <p:pic>
        <p:nvPicPr>
          <p:cNvPr id="402446" name="Picture 14" descr="http://coolwebstock.com/upimg/allimg/071106/200712715949875778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5239" y="3067050"/>
            <a:ext cx="485775" cy="485775"/>
          </a:xfrm>
          <a:prstGeom prst="rect">
            <a:avLst/>
          </a:prstGeom>
          <a:noFill/>
        </p:spPr>
      </p:pic>
      <p:pic>
        <p:nvPicPr>
          <p:cNvPr id="402448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0537" y="2981325"/>
            <a:ext cx="523875" cy="523875"/>
          </a:xfrm>
          <a:prstGeom prst="rect">
            <a:avLst/>
          </a:prstGeom>
          <a:noFill/>
        </p:spPr>
      </p:pic>
      <p:pic>
        <p:nvPicPr>
          <p:cNvPr id="43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6" y="2981325"/>
            <a:ext cx="523875" cy="523875"/>
          </a:xfrm>
          <a:prstGeom prst="rect">
            <a:avLst/>
          </a:prstGeom>
          <a:noFill/>
        </p:spPr>
      </p:pic>
      <p:pic>
        <p:nvPicPr>
          <p:cNvPr id="44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3835" y="2981325"/>
            <a:ext cx="523875" cy="523875"/>
          </a:xfrm>
          <a:prstGeom prst="rect">
            <a:avLst/>
          </a:prstGeom>
          <a:noFill/>
        </p:spPr>
      </p:pic>
      <p:pic>
        <p:nvPicPr>
          <p:cNvPr id="46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3835" y="2190750"/>
            <a:ext cx="523875" cy="523875"/>
          </a:xfrm>
          <a:prstGeom prst="rect">
            <a:avLst/>
          </a:prstGeom>
          <a:noFill/>
        </p:spPr>
      </p:pic>
      <p:pic>
        <p:nvPicPr>
          <p:cNvPr id="47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3835" y="1790700"/>
            <a:ext cx="523875" cy="523875"/>
          </a:xfrm>
          <a:prstGeom prst="rect">
            <a:avLst/>
          </a:prstGeom>
          <a:noFill/>
        </p:spPr>
      </p:pic>
      <p:pic>
        <p:nvPicPr>
          <p:cNvPr id="49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3835" y="3400425"/>
            <a:ext cx="523875" cy="523875"/>
          </a:xfrm>
          <a:prstGeom prst="rect">
            <a:avLst/>
          </a:prstGeom>
          <a:noFill/>
        </p:spPr>
      </p:pic>
      <p:pic>
        <p:nvPicPr>
          <p:cNvPr id="51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3835" y="3800475"/>
            <a:ext cx="523875" cy="523875"/>
          </a:xfrm>
          <a:prstGeom prst="rect">
            <a:avLst/>
          </a:prstGeom>
          <a:noFill/>
        </p:spPr>
      </p:pic>
      <p:pic>
        <p:nvPicPr>
          <p:cNvPr id="52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3835" y="4210050"/>
            <a:ext cx="523875" cy="523875"/>
          </a:xfrm>
          <a:prstGeom prst="rect">
            <a:avLst/>
          </a:prstGeom>
          <a:noFill/>
        </p:spPr>
      </p:pic>
      <p:pic>
        <p:nvPicPr>
          <p:cNvPr id="53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3835" y="4619625"/>
            <a:ext cx="523875" cy="523875"/>
          </a:xfrm>
          <a:prstGeom prst="rect">
            <a:avLst/>
          </a:prstGeom>
          <a:noFill/>
        </p:spPr>
      </p:pic>
      <p:pic>
        <p:nvPicPr>
          <p:cNvPr id="55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3835" y="5848350"/>
            <a:ext cx="523875" cy="523875"/>
          </a:xfrm>
          <a:prstGeom prst="rect">
            <a:avLst/>
          </a:prstGeom>
          <a:noFill/>
        </p:spPr>
      </p:pic>
      <p:pic>
        <p:nvPicPr>
          <p:cNvPr id="56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3835" y="6253163"/>
            <a:ext cx="523875" cy="523875"/>
          </a:xfrm>
          <a:prstGeom prst="rect">
            <a:avLst/>
          </a:prstGeom>
          <a:noFill/>
        </p:spPr>
      </p:pic>
      <p:pic>
        <p:nvPicPr>
          <p:cNvPr id="59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6" y="1790700"/>
            <a:ext cx="523875" cy="523875"/>
          </a:xfrm>
          <a:prstGeom prst="rect">
            <a:avLst/>
          </a:prstGeom>
          <a:noFill/>
        </p:spPr>
      </p:pic>
      <p:pic>
        <p:nvPicPr>
          <p:cNvPr id="60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6" y="2200275"/>
            <a:ext cx="523875" cy="523875"/>
          </a:xfrm>
          <a:prstGeom prst="rect">
            <a:avLst/>
          </a:prstGeom>
          <a:noFill/>
        </p:spPr>
      </p:pic>
      <p:pic>
        <p:nvPicPr>
          <p:cNvPr id="62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6" y="3429000"/>
            <a:ext cx="523875" cy="523875"/>
          </a:xfrm>
          <a:prstGeom prst="rect">
            <a:avLst/>
          </a:prstGeom>
          <a:noFill/>
        </p:spPr>
      </p:pic>
      <p:pic>
        <p:nvPicPr>
          <p:cNvPr id="63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64437" y="4217154"/>
            <a:ext cx="523875" cy="523875"/>
          </a:xfrm>
          <a:prstGeom prst="rect">
            <a:avLst/>
          </a:prstGeom>
          <a:noFill/>
        </p:spPr>
      </p:pic>
      <p:pic>
        <p:nvPicPr>
          <p:cNvPr id="64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6" y="3800475"/>
            <a:ext cx="523875" cy="523875"/>
          </a:xfrm>
          <a:prstGeom prst="rect">
            <a:avLst/>
          </a:prstGeom>
          <a:noFill/>
        </p:spPr>
      </p:pic>
      <p:pic>
        <p:nvPicPr>
          <p:cNvPr id="67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6" y="6257925"/>
            <a:ext cx="523875" cy="523875"/>
          </a:xfrm>
          <a:prstGeom prst="rect">
            <a:avLst/>
          </a:prstGeom>
          <a:noFill/>
        </p:spPr>
      </p:pic>
      <p:pic>
        <p:nvPicPr>
          <p:cNvPr id="69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6" y="5848350"/>
            <a:ext cx="523875" cy="523875"/>
          </a:xfrm>
          <a:prstGeom prst="rect">
            <a:avLst/>
          </a:prstGeom>
          <a:noFill/>
        </p:spPr>
      </p:pic>
      <p:pic>
        <p:nvPicPr>
          <p:cNvPr id="402450" name="Picture 18" descr="http://coolwebstock.com/upimg/allimg/071106/200712715949875778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0537" y="3476625"/>
            <a:ext cx="523875" cy="523875"/>
          </a:xfrm>
          <a:prstGeom prst="rect">
            <a:avLst/>
          </a:prstGeom>
          <a:noFill/>
        </p:spPr>
      </p:pic>
      <p:pic>
        <p:nvPicPr>
          <p:cNvPr id="71" name="Picture 18" descr="http://coolwebstock.com/upimg/allimg/071106/200712715949875778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0537" y="1857375"/>
            <a:ext cx="523875" cy="523875"/>
          </a:xfrm>
          <a:prstGeom prst="rect">
            <a:avLst/>
          </a:prstGeom>
          <a:noFill/>
        </p:spPr>
      </p:pic>
      <p:pic>
        <p:nvPicPr>
          <p:cNvPr id="73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0551" y="4324350"/>
            <a:ext cx="333375" cy="333375"/>
          </a:xfrm>
          <a:prstGeom prst="rect">
            <a:avLst/>
          </a:prstGeom>
          <a:noFill/>
        </p:spPr>
      </p:pic>
      <p:pic>
        <p:nvPicPr>
          <p:cNvPr id="74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0551" y="4695825"/>
            <a:ext cx="333375" cy="333375"/>
          </a:xfrm>
          <a:prstGeom prst="rect">
            <a:avLst/>
          </a:prstGeom>
          <a:noFill/>
        </p:spPr>
      </p:pic>
      <p:pic>
        <p:nvPicPr>
          <p:cNvPr id="402452" name="Picture 20" descr="http://coolwebstock.com/upimg/allimg/071106/2007127159498757780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4838" y="5105400"/>
            <a:ext cx="371474" cy="371474"/>
          </a:xfrm>
          <a:prstGeom prst="rect">
            <a:avLst/>
          </a:prstGeom>
          <a:noFill/>
        </p:spPr>
      </p:pic>
      <p:pic>
        <p:nvPicPr>
          <p:cNvPr id="78" name="Picture 12" descr="http://coolwebstock.com/upimg/allimg/071106/20071271594989077804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783" y="5538787"/>
            <a:ext cx="395288" cy="395288"/>
          </a:xfrm>
          <a:prstGeom prst="rect">
            <a:avLst/>
          </a:prstGeom>
          <a:noFill/>
        </p:spPr>
      </p:pic>
      <p:pic>
        <p:nvPicPr>
          <p:cNvPr id="79" name="Picture 12" descr="http://coolwebstock.com/upimg/allimg/071106/20071271594989077804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38638" y="5538787"/>
            <a:ext cx="395288" cy="395288"/>
          </a:xfrm>
          <a:prstGeom prst="rect">
            <a:avLst/>
          </a:prstGeom>
          <a:noFill/>
        </p:spPr>
      </p:pic>
      <p:pic>
        <p:nvPicPr>
          <p:cNvPr id="82" name="Picture 24" descr="http://coolwebstock.com/upimg/allimg/071106/20071271594987577803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43835" y="2595544"/>
            <a:ext cx="471506" cy="471506"/>
          </a:xfrm>
          <a:prstGeom prst="rect">
            <a:avLst/>
          </a:prstGeom>
          <a:noFill/>
        </p:spPr>
      </p:pic>
      <p:pic>
        <p:nvPicPr>
          <p:cNvPr id="83" name="Picture 24" descr="http://coolwebstock.com/upimg/allimg/071106/20071271594987577803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86" y="5029200"/>
            <a:ext cx="471506" cy="471506"/>
          </a:xfrm>
          <a:prstGeom prst="rect">
            <a:avLst/>
          </a:prstGeom>
          <a:noFill/>
        </p:spPr>
      </p:pic>
      <p:pic>
        <p:nvPicPr>
          <p:cNvPr id="84" name="Picture 24" descr="http://coolwebstock.com/upimg/allimg/071106/20071271594987577803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43835" y="5029200"/>
            <a:ext cx="471506" cy="471506"/>
          </a:xfrm>
          <a:prstGeom prst="rect">
            <a:avLst/>
          </a:prstGeom>
          <a:noFill/>
        </p:spPr>
      </p:pic>
      <p:pic>
        <p:nvPicPr>
          <p:cNvPr id="85" name="Picture 24" descr="http://coolwebstock.com/upimg/allimg/071106/20071271594987577803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86" y="5417353"/>
            <a:ext cx="471506" cy="471506"/>
          </a:xfrm>
          <a:prstGeom prst="rect">
            <a:avLst/>
          </a:prstGeom>
          <a:noFill/>
        </p:spPr>
      </p:pic>
      <p:pic>
        <p:nvPicPr>
          <p:cNvPr id="86" name="Picture 24" descr="http://coolwebstock.com/upimg/allimg/071106/20071271594987577803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43835" y="5417353"/>
            <a:ext cx="471506" cy="471506"/>
          </a:xfrm>
          <a:prstGeom prst="rect">
            <a:avLst/>
          </a:prstGeom>
          <a:noFill/>
        </p:spPr>
      </p:pic>
      <p:pic>
        <p:nvPicPr>
          <p:cNvPr id="61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074" y="1472823"/>
            <a:ext cx="333375" cy="333375"/>
          </a:xfrm>
          <a:prstGeom prst="rect">
            <a:avLst/>
          </a:prstGeom>
          <a:noFill/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9074" y="1478796"/>
            <a:ext cx="327402" cy="327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882" y="2714625"/>
            <a:ext cx="333375" cy="333375"/>
          </a:xfrm>
          <a:prstGeom prst="rect">
            <a:avLst/>
          </a:prstGeom>
          <a:noFill/>
        </p:spPr>
      </p:pic>
      <p:pic>
        <p:nvPicPr>
          <p:cNvPr id="70" name="Picture 10" descr="http://coolwebstock.com/upimg/allimg/071106/200712715949875778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0551" y="2714625"/>
            <a:ext cx="333375" cy="333375"/>
          </a:xfrm>
          <a:prstGeom prst="rect">
            <a:avLst/>
          </a:prstGeom>
          <a:noFill/>
        </p:spPr>
      </p:pic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074" y="2714625"/>
            <a:ext cx="327402" cy="327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" name="Picture 14" descr="http://coolwebstock.com/upimg/allimg/071106/200712715949875778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5239" y="3505200"/>
            <a:ext cx="485775" cy="485775"/>
          </a:xfrm>
          <a:prstGeom prst="rect">
            <a:avLst/>
          </a:prstGeom>
          <a:noFill/>
        </p:spPr>
      </p:pic>
      <p:pic>
        <p:nvPicPr>
          <p:cNvPr id="81" name="Picture 14" descr="http://coolwebstock.com/upimg/allimg/071106/200712715949875778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5239" y="3900487"/>
            <a:ext cx="485775" cy="485775"/>
          </a:xfrm>
          <a:prstGeom prst="rect">
            <a:avLst/>
          </a:prstGeom>
          <a:noFill/>
        </p:spPr>
      </p:pic>
      <p:pic>
        <p:nvPicPr>
          <p:cNvPr id="87" name="Picture 16" descr="http://coolwebstock.com/upimg/allimg/071106/200712715949875778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9587" y="3800475"/>
            <a:ext cx="523875" cy="523875"/>
          </a:xfrm>
          <a:prstGeom prst="rect">
            <a:avLst/>
          </a:prstGeom>
          <a:noFill/>
        </p:spPr>
      </p:pic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074" y="4733925"/>
            <a:ext cx="327402" cy="327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51162" y="5962650"/>
            <a:ext cx="327402" cy="327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1928812"/>
          </a:xfrm>
        </p:spPr>
        <p:txBody>
          <a:bodyPr/>
          <a:lstStyle/>
          <a:p>
            <a:r>
              <a:rPr lang="en-US" sz="3200" dirty="0" smtClean="0"/>
              <a:t>Development is </a:t>
            </a:r>
            <a:r>
              <a:rPr lang="en-US" sz="3200" dirty="0" smtClean="0">
                <a:solidFill>
                  <a:srgbClr val="B3B80F"/>
                </a:solidFill>
              </a:rPr>
              <a:t>advancing well </a:t>
            </a:r>
            <a:r>
              <a:rPr lang="en-US" sz="3200" dirty="0" smtClean="0"/>
              <a:t>with resources</a:t>
            </a:r>
          </a:p>
          <a:p>
            <a:r>
              <a:rPr lang="en-US" sz="3200" dirty="0" smtClean="0">
                <a:solidFill>
                  <a:srgbClr val="B3B80F"/>
                </a:solidFill>
              </a:rPr>
              <a:t>No contingency </a:t>
            </a:r>
            <a:r>
              <a:rPr lang="en-US" sz="3200" dirty="0" smtClean="0"/>
              <a:t>in schedule</a:t>
            </a:r>
          </a:p>
          <a:p>
            <a:r>
              <a:rPr lang="en-US" sz="3200" dirty="0" smtClean="0">
                <a:solidFill>
                  <a:srgbClr val="B3B80F"/>
                </a:solidFill>
              </a:rPr>
              <a:t>Continuous integration </a:t>
            </a:r>
            <a:r>
              <a:rPr lang="en-US" sz="3200" dirty="0" smtClean="0"/>
              <a:t>has highest priority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</a:t>
            </a:fld>
            <a:endParaRPr lang="de-AT"/>
          </a:p>
        </p:txBody>
      </p:sp>
      <p:sp>
        <p:nvSpPr>
          <p:cNvPr id="7" name="TextBox 6"/>
          <p:cNvSpPr txBox="1"/>
          <p:nvPr/>
        </p:nvSpPr>
        <p:spPr>
          <a:xfrm>
            <a:off x="1473666" y="3975830"/>
            <a:ext cx="63776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chemeClr val="accent6">
                    <a:lumMod val="75000"/>
                  </a:schemeClr>
                </a:solidFill>
              </a:rPr>
              <a:t>2011 – The year in which we conclude!</a:t>
            </a:r>
          </a:p>
          <a:p>
            <a:pPr algn="ctr"/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</a:rPr>
              <a:t>Core functionality by 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</a:rPr>
              <a:t>end of year</a:t>
            </a:r>
            <a:endParaRPr lang="en-US" sz="28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80944"/>
            <a:ext cx="7791450" cy="740821"/>
          </a:xfrm>
        </p:spPr>
        <p:txBody>
          <a:bodyPr/>
          <a:lstStyle/>
          <a:p>
            <a:r>
              <a:rPr lang="en-US" dirty="0" smtClean="0"/>
              <a:t>What we </a:t>
            </a:r>
            <a:r>
              <a:rPr lang="en-US" dirty="0" smtClean="0"/>
              <a:t>have Today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20</a:t>
            </a:fld>
            <a:endParaRPr lang="de-AT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93800"/>
            <a:ext cx="8229600" cy="4932363"/>
          </a:xfrm>
        </p:spPr>
        <p:txBody>
          <a:bodyPr/>
          <a:lstStyle/>
          <a:p>
            <a:r>
              <a:rPr lang="en-US" dirty="0" smtClean="0"/>
              <a:t>Completed and frozen </a:t>
            </a:r>
            <a:r>
              <a:rPr lang="en-US" b="1" dirty="0" smtClean="0">
                <a:solidFill>
                  <a:srgbClr val="B3B80F"/>
                </a:solidFill>
              </a:rPr>
              <a:t>frozen architecture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MTS</a:t>
            </a:r>
            <a:r>
              <a:rPr lang="en-US" dirty="0" smtClean="0"/>
              <a:t> real-time event distribution transport layer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PCC</a:t>
            </a:r>
            <a:r>
              <a:rPr lang="en-US" dirty="0" smtClean="0"/>
              <a:t> real-time links, custom hardware, Family A PCO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FECOS </a:t>
            </a:r>
            <a:r>
              <a:rPr lang="en-US" dirty="0" smtClean="0"/>
              <a:t>core and documentation (RT programming framework)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PVSS/C# </a:t>
            </a:r>
            <a:r>
              <a:rPr lang="en-US" dirty="0" smtClean="0"/>
              <a:t>integrated, additional tools (STEP viewer, </a:t>
            </a:r>
            <a:r>
              <a:rPr lang="en-US" dirty="0" err="1" smtClean="0"/>
              <a:t>libs</a:t>
            </a:r>
            <a:r>
              <a:rPr lang="en-US" dirty="0" smtClean="0"/>
              <a:t>) done</a:t>
            </a:r>
            <a:endParaRPr lang="en-US" dirty="0" smtClean="0"/>
          </a:p>
          <a:p>
            <a:r>
              <a:rPr lang="en-US" b="1" dirty="0" smtClean="0">
                <a:solidFill>
                  <a:srgbClr val="B3B80F"/>
                </a:solidFill>
              </a:rPr>
              <a:t>Virtual Accelerator Allocator </a:t>
            </a:r>
            <a:r>
              <a:rPr lang="en-US" dirty="0" smtClean="0"/>
              <a:t>implemented to large extent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Generic GUIs </a:t>
            </a:r>
            <a:r>
              <a:rPr lang="en-US" dirty="0" smtClean="0"/>
              <a:t>(</a:t>
            </a:r>
            <a:r>
              <a:rPr lang="en-US" dirty="0" err="1" smtClean="0"/>
              <a:t>FrontPanel</a:t>
            </a:r>
            <a:r>
              <a:rPr lang="en-US" dirty="0" smtClean="0"/>
              <a:t>, </a:t>
            </a:r>
            <a:r>
              <a:rPr lang="en-US" dirty="0" err="1" smtClean="0"/>
              <a:t>ScratchPad</a:t>
            </a:r>
            <a:r>
              <a:rPr lang="en-US" dirty="0" smtClean="0"/>
              <a:t>, </a:t>
            </a:r>
            <a:r>
              <a:rPr lang="en-US" dirty="0" err="1" smtClean="0"/>
              <a:t>VAcc</a:t>
            </a:r>
            <a:r>
              <a:rPr lang="en-US" dirty="0" smtClean="0"/>
              <a:t>/WSE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b="1" dirty="0" smtClean="0">
                <a:solidFill>
                  <a:srgbClr val="B3B80F"/>
                </a:solidFill>
              </a:rPr>
              <a:t>PVSS </a:t>
            </a:r>
            <a:r>
              <a:rPr lang="en-US" dirty="0" smtClean="0"/>
              <a:t>script libraries for state-driven devices</a:t>
            </a:r>
          </a:p>
          <a:p>
            <a:r>
              <a:rPr lang="en-US" b="1" dirty="0" err="1" smtClean="0">
                <a:solidFill>
                  <a:srgbClr val="B3B80F"/>
                </a:solidFill>
              </a:rPr>
              <a:t>ProShell</a:t>
            </a:r>
            <a:r>
              <a:rPr lang="en-US" b="1" dirty="0" smtClean="0">
                <a:solidFill>
                  <a:srgbClr val="B3B80F"/>
                </a:solidFill>
              </a:rPr>
              <a:t> </a:t>
            </a:r>
            <a:r>
              <a:rPr lang="en-US" dirty="0" smtClean="0"/>
              <a:t>architecture and code skeleton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RMS</a:t>
            </a:r>
            <a:r>
              <a:rPr lang="en-US" dirty="0" smtClean="0"/>
              <a:t> adapted </a:t>
            </a:r>
            <a:r>
              <a:rPr lang="en-US" dirty="0" smtClean="0"/>
              <a:t>70</a:t>
            </a:r>
            <a:r>
              <a:rPr lang="en-US" dirty="0" smtClean="0"/>
              <a:t>% - remain extensions (cable, rack, elements)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RMS </a:t>
            </a:r>
            <a:r>
              <a:rPr lang="en-US" dirty="0" smtClean="0"/>
              <a:t>importer and exporter for PVSS, OPC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err="1" smtClean="0"/>
              <a:t>Cosylab</a:t>
            </a:r>
            <a:endParaRPr lang="en-US" dirty="0" smtClean="0"/>
          </a:p>
          <a:p>
            <a:pPr lvl="1"/>
            <a:r>
              <a:rPr lang="en-US" dirty="0" smtClean="0"/>
              <a:t>CWO-3 running until July 2011</a:t>
            </a:r>
          </a:p>
          <a:p>
            <a:pPr lvl="1"/>
            <a:r>
              <a:rPr lang="en-US" dirty="0" smtClean="0"/>
              <a:t>Planning for CWO-4 (12/2011) delayed!</a:t>
            </a:r>
          </a:p>
          <a:p>
            <a:r>
              <a:rPr lang="en-US" dirty="0" smtClean="0"/>
              <a:t>Working sessions on schedule with </a:t>
            </a:r>
            <a:r>
              <a:rPr lang="en-US" dirty="0" err="1" smtClean="0"/>
              <a:t>WPs</a:t>
            </a:r>
            <a:r>
              <a:rPr lang="en-US" dirty="0" smtClean="0"/>
              <a:t> for 2011 </a:t>
            </a:r>
          </a:p>
          <a:p>
            <a:pPr lvl="1"/>
            <a:r>
              <a:rPr lang="en-US" dirty="0" smtClean="0"/>
              <a:t>SRC, VAC, PO, INJ/RF done</a:t>
            </a:r>
          </a:p>
          <a:p>
            <a:pPr lvl="1"/>
            <a:r>
              <a:rPr lang="en-US" dirty="0" smtClean="0"/>
              <a:t>Building infrastructure, IT done</a:t>
            </a:r>
          </a:p>
          <a:p>
            <a:pPr lvl="1"/>
            <a:r>
              <a:rPr lang="en-US" dirty="0" smtClean="0"/>
              <a:t>Integration (cabling, racks) many items addressed, but work delayed</a:t>
            </a:r>
          </a:p>
          <a:p>
            <a:pPr lvl="1"/>
            <a:r>
              <a:rPr lang="en-US" dirty="0" smtClean="0"/>
              <a:t>Agreement </a:t>
            </a:r>
            <a:r>
              <a:rPr lang="en-US" dirty="0" smtClean="0"/>
              <a:t>on principle of development with BD, done</a:t>
            </a:r>
          </a:p>
          <a:p>
            <a:r>
              <a:rPr lang="en-US" dirty="0" smtClean="0"/>
              <a:t>Remain to be defined for 2012</a:t>
            </a:r>
          </a:p>
          <a:p>
            <a:pPr lvl="1"/>
            <a:r>
              <a:rPr lang="en-US" dirty="0" smtClean="0"/>
              <a:t>BTS, Sync/RF, BD, BID, RP, operations, integration</a:t>
            </a:r>
          </a:p>
          <a:p>
            <a:pPr lvl="1"/>
            <a:r>
              <a:rPr lang="en-US" dirty="0" smtClean="0"/>
              <a:t>Interface medical </a:t>
            </a:r>
            <a:r>
              <a:rPr lang="en-US" dirty="0" smtClean="0"/>
              <a:t>systems</a:t>
            </a:r>
          </a:p>
          <a:p>
            <a:pPr lvl="1"/>
            <a:r>
              <a:rPr lang="en-US" dirty="0" smtClean="0"/>
              <a:t>Ion Beam Therapy System</a:t>
            </a:r>
            <a:endParaRPr lang="en-US" dirty="0" smtClean="0"/>
          </a:p>
          <a:p>
            <a:pPr lvl="1"/>
            <a:r>
              <a:rPr lang="en-US" b="1" dirty="0" smtClean="0"/>
              <a:t>what else? – please get in contact!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21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14679" y="2343145"/>
            <a:ext cx="5280033" cy="1900248"/>
          </a:xfrm>
        </p:spPr>
        <p:txBody>
          <a:bodyPr/>
          <a:lstStyle/>
          <a:p>
            <a:r>
              <a:rPr lang="en-US" dirty="0" smtClean="0"/>
              <a:t>Summary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pic>
        <p:nvPicPr>
          <p:cNvPr id="87042" name="Picture 2" descr="http://www.gianodo.it/cur/wp-content/busso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480" y="2162168"/>
            <a:ext cx="2336788" cy="2336788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progress made with continuous integration (</a:t>
            </a:r>
            <a:r>
              <a:rPr lang="en-US" dirty="0" err="1" smtClean="0"/>
              <a:t>iWeeks</a:t>
            </a:r>
            <a:r>
              <a:rPr lang="en-US" dirty="0" smtClean="0"/>
              <a:t>)</a:t>
            </a:r>
          </a:p>
          <a:p>
            <a:r>
              <a:rPr lang="en-US" dirty="0" smtClean="0"/>
              <a:t>Good progress made in completing requirements</a:t>
            </a:r>
          </a:p>
          <a:p>
            <a:pPr lvl="1"/>
            <a:r>
              <a:rPr lang="en-US" dirty="0" smtClean="0"/>
              <a:t>Sources, injector RF</a:t>
            </a:r>
          </a:p>
          <a:p>
            <a:r>
              <a:rPr lang="en-US" dirty="0" smtClean="0"/>
              <a:t>Schedule remains tight</a:t>
            </a:r>
          </a:p>
          <a:p>
            <a:r>
              <a:rPr lang="en-US" dirty="0" smtClean="0"/>
              <a:t>NEXT </a:t>
            </a:r>
            <a:r>
              <a:rPr lang="en-US" dirty="0" smtClean="0"/>
              <a:t>STEP - </a:t>
            </a:r>
            <a:r>
              <a:rPr lang="en-US" dirty="0" smtClean="0"/>
              <a:t>ITS RELEASE 09/2011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B8E6-4B85-1344-86AB-A5F68B2A5F96}" type="slidenum">
              <a:rPr lang="de-AT" smtClean="0"/>
              <a:pPr/>
              <a:t>23</a:t>
            </a:fld>
            <a:endParaRPr lang="de-A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4492" y="1874236"/>
            <a:ext cx="3302532" cy="805457"/>
          </a:xfrm>
        </p:spPr>
        <p:txBody>
          <a:bodyPr/>
          <a:lstStyle/>
          <a:p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3</a:t>
            </a:fld>
            <a:endParaRPr lang="de-AT"/>
          </a:p>
        </p:txBody>
      </p:sp>
      <p:pic>
        <p:nvPicPr>
          <p:cNvPr id="7" name="Picture 2" descr="http://neatorama.cachefly.net/images/2008-10/eiffel-tower-construction.jpg"/>
          <p:cNvPicPr>
            <a:picLocks noChangeAspect="1" noChangeArrowheads="1"/>
          </p:cNvPicPr>
          <p:nvPr/>
        </p:nvPicPr>
        <p:blipFill>
          <a:blip r:embed="rId2" cstate="print"/>
          <a:srcRect b="58919"/>
          <a:stretch>
            <a:fillRect/>
          </a:stretch>
        </p:blipFill>
        <p:spPr bwMode="auto">
          <a:xfrm>
            <a:off x="753506" y="1528752"/>
            <a:ext cx="4762500" cy="1447808"/>
          </a:xfrm>
          <a:prstGeom prst="rect">
            <a:avLst/>
          </a:prstGeom>
          <a:noFill/>
        </p:spPr>
      </p:pic>
      <p:pic>
        <p:nvPicPr>
          <p:cNvPr id="8" name="Picture 2" descr="http://neatorama.cachefly.net/images/2008-10/eiffel-tower-construction.jpg"/>
          <p:cNvPicPr>
            <a:picLocks noChangeAspect="1" noChangeArrowheads="1"/>
          </p:cNvPicPr>
          <p:nvPr/>
        </p:nvPicPr>
        <p:blipFill>
          <a:blip r:embed="rId2" cstate="print"/>
          <a:srcRect t="42297"/>
          <a:stretch>
            <a:fillRect/>
          </a:stretch>
        </p:blipFill>
        <p:spPr bwMode="auto">
          <a:xfrm>
            <a:off x="3720904" y="3519488"/>
            <a:ext cx="4762500" cy="2033589"/>
          </a:xfrm>
          <a:prstGeom prst="rect">
            <a:avLst/>
          </a:prstGeom>
          <a:noFill/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338109" y="4197668"/>
            <a:ext cx="3332655" cy="805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all" spc="0" normalizeH="0" baseline="0" noProof="0" dirty="0" smtClean="0">
                <a:ln>
                  <a:noFill/>
                </a:ln>
                <a:solidFill>
                  <a:srgbClr val="B3B80F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Report</a:t>
            </a:r>
            <a:endParaRPr kumimoji="0" lang="en-US" sz="4000" b="1" i="0" u="none" strike="noStrike" kern="1200" cap="all" spc="0" normalizeH="0" baseline="0" noProof="0" dirty="0">
              <a:ln>
                <a:noFill/>
              </a:ln>
              <a:solidFill>
                <a:srgbClr val="B3B80F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Project Milestones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+4m (Oct. 2011) – Control system setup ready for source tests</a:t>
            </a:r>
          </a:p>
          <a:p>
            <a:r>
              <a:rPr lang="en-US" dirty="0" smtClean="0"/>
              <a:t>+6 m (Dec. 2011) - ITS beam from source to spectrometer</a:t>
            </a:r>
          </a:p>
          <a:p>
            <a:r>
              <a:rPr lang="en-US" dirty="0" smtClean="0"/>
              <a:t>+9 m (Mar. 2012) – ITS beam to RFQ</a:t>
            </a:r>
          </a:p>
          <a:p>
            <a:r>
              <a:rPr lang="en-US" dirty="0" smtClean="0"/>
              <a:t>+15m (Sept. 2012) – Control system installation begins</a:t>
            </a:r>
          </a:p>
          <a:p>
            <a:r>
              <a:rPr lang="en-US" dirty="0" smtClean="0"/>
              <a:t>+1.5y (Jan. 2013) – Control system ready for testing</a:t>
            </a:r>
          </a:p>
          <a:p>
            <a:r>
              <a:rPr lang="en-US" dirty="0" smtClean="0"/>
              <a:t>March 2013 – Accelerator ready for commissioning</a:t>
            </a:r>
          </a:p>
          <a:p>
            <a:pPr lvl="1"/>
            <a:r>
              <a:rPr lang="en-US" dirty="0" smtClean="0"/>
              <a:t>Requires complete control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B8E6-4B85-1344-86AB-A5F68B2A5F96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 Test Stand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5</a:t>
            </a:fld>
            <a:endParaRPr lang="de-AT"/>
          </a:p>
        </p:txBody>
      </p:sp>
      <p:pic>
        <p:nvPicPr>
          <p:cNvPr id="54274" name="Object 1"/>
          <p:cNvPicPr>
            <a:picLocks noChangeArrowheads="1"/>
          </p:cNvPicPr>
          <p:nvPr/>
        </p:nvPicPr>
        <p:blipFill>
          <a:blip r:embed="rId2" cstate="print"/>
          <a:srcRect b="-301"/>
          <a:stretch>
            <a:fillRect/>
          </a:stretch>
        </p:blipFill>
        <p:spPr bwMode="auto">
          <a:xfrm>
            <a:off x="689028" y="1197245"/>
            <a:ext cx="7929159" cy="4556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Phase (Elaboration)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6</a:t>
            </a:fld>
            <a:endParaRPr lang="de-AT"/>
          </a:p>
        </p:txBody>
      </p:sp>
      <p:sp>
        <p:nvSpPr>
          <p:cNvPr id="7" name="Content Placeholder 9"/>
          <p:cNvSpPr>
            <a:spLocks noGrp="1"/>
          </p:cNvSpPr>
          <p:nvPr>
            <p:ph idx="1"/>
          </p:nvPr>
        </p:nvSpPr>
        <p:spPr>
          <a:xfrm>
            <a:off x="457200" y="4695832"/>
            <a:ext cx="8229600" cy="1430331"/>
          </a:xfrm>
        </p:spPr>
        <p:txBody>
          <a:bodyPr/>
          <a:lstStyle/>
          <a:p>
            <a:r>
              <a:rPr lang="en-US" dirty="0" smtClean="0"/>
              <a:t>Focus on </a:t>
            </a:r>
            <a:r>
              <a:rPr lang="en-US" b="1" dirty="0" smtClean="0">
                <a:solidFill>
                  <a:srgbClr val="B3B80F"/>
                </a:solidFill>
              </a:rPr>
              <a:t>requirements consolidation</a:t>
            </a:r>
            <a:r>
              <a:rPr lang="en-US" dirty="0" smtClean="0">
                <a:solidFill>
                  <a:srgbClr val="B3B80F"/>
                </a:solidFill>
              </a:rPr>
              <a:t>, </a:t>
            </a:r>
            <a:r>
              <a:rPr lang="en-US" b="1" dirty="0" smtClean="0">
                <a:solidFill>
                  <a:srgbClr val="B3B80F"/>
                </a:solidFill>
              </a:rPr>
              <a:t>architecture, design</a:t>
            </a:r>
          </a:p>
          <a:p>
            <a:r>
              <a:rPr lang="en-US" b="1" dirty="0" smtClean="0">
                <a:solidFill>
                  <a:srgbClr val="B3B80F"/>
                </a:solidFill>
              </a:rPr>
              <a:t>Implementation of core functionality</a:t>
            </a:r>
            <a:endParaRPr lang="en-US" dirty="0" smtClean="0"/>
          </a:p>
          <a:p>
            <a:r>
              <a:rPr lang="en-US" dirty="0" smtClean="0"/>
              <a:t>Initiate </a:t>
            </a:r>
            <a:r>
              <a:rPr lang="en-US" b="1" dirty="0" smtClean="0">
                <a:solidFill>
                  <a:srgbClr val="B3B80F"/>
                </a:solidFill>
              </a:rPr>
              <a:t>deployment definition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40" y="973402"/>
            <a:ext cx="7239040" cy="3771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2219311" y="1166800"/>
            <a:ext cx="1326081" cy="3348056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  <a:alpha val="50000"/>
                </a:schemeClr>
              </a:gs>
              <a:gs pos="35000">
                <a:schemeClr val="accent2">
                  <a:tint val="37000"/>
                  <a:satMod val="300000"/>
                  <a:alpha val="50000"/>
                </a:schemeClr>
              </a:gs>
              <a:gs pos="100000">
                <a:schemeClr val="accent2">
                  <a:tint val="15000"/>
                  <a:satMod val="350000"/>
                  <a:alpha val="5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 flipH="1" flipV="1">
            <a:off x="1383487" y="2840828"/>
            <a:ext cx="3348056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1871364" y="2840828"/>
            <a:ext cx="3348056" cy="0"/>
          </a:xfrm>
          <a:prstGeom prst="line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80944"/>
            <a:ext cx="7791450" cy="656737"/>
          </a:xfrm>
        </p:spPr>
        <p:txBody>
          <a:bodyPr/>
          <a:lstStyle/>
          <a:p>
            <a:r>
              <a:rPr lang="en-US" dirty="0" smtClean="0"/>
              <a:t>Project </a:t>
            </a:r>
            <a:r>
              <a:rPr lang="en-US" dirty="0" err="1" smtClean="0"/>
              <a:t>Organisation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7</a:t>
            </a:fld>
            <a:endParaRPr lang="de-AT"/>
          </a:p>
        </p:txBody>
      </p:sp>
      <p:cxnSp>
        <p:nvCxnSpPr>
          <p:cNvPr id="7" name="Straight Connector 6"/>
          <p:cNvCxnSpPr/>
          <p:nvPr/>
        </p:nvCxnSpPr>
        <p:spPr>
          <a:xfrm>
            <a:off x="8534400" y="3919810"/>
            <a:ext cx="0" cy="764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500490" y="3919208"/>
            <a:ext cx="0" cy="914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5067699" y="5219301"/>
            <a:ext cx="2667000" cy="7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867400" y="3886200"/>
            <a:ext cx="0" cy="533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572" y="3019944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Source(s)</a:t>
            </a:r>
          </a:p>
        </p:txBody>
      </p:sp>
      <p:cxnSp>
        <p:nvCxnSpPr>
          <p:cNvPr id="13" name="Elbow Connector 12"/>
          <p:cNvCxnSpPr>
            <a:stCxn id="47" idx="2"/>
            <a:endCxn id="22" idx="0"/>
          </p:cNvCxnSpPr>
          <p:nvPr/>
        </p:nvCxnSpPr>
        <p:spPr>
          <a:xfrm rot="5400000">
            <a:off x="3864112" y="2739572"/>
            <a:ext cx="368017" cy="20001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47" idx="2"/>
            <a:endCxn id="21" idx="0"/>
          </p:cNvCxnSpPr>
          <p:nvPr/>
        </p:nvCxnSpPr>
        <p:spPr>
          <a:xfrm rot="16200000" flipH="1">
            <a:off x="4664212" y="2139484"/>
            <a:ext cx="368017" cy="14001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3400" y="3027822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Linac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66800" y="3027822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Radio-Frequency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3600" y="3023587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Beam Diagnostics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67000" y="3023587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Vacuum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00400" y="3019944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Power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67200" y="3019944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Controls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34000" y="3023587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Magnets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33800" y="3023587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Special Magnets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00600" y="3023587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Radiation Protection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00800" y="3023587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Integration</a:t>
            </a:r>
          </a:p>
        </p:txBody>
      </p:sp>
      <p:cxnSp>
        <p:nvCxnSpPr>
          <p:cNvPr id="25" name="Elbow Connector 24"/>
          <p:cNvCxnSpPr>
            <a:stCxn id="16" idx="0"/>
            <a:endCxn id="47" idx="2"/>
          </p:cNvCxnSpPr>
          <p:nvPr/>
        </p:nvCxnSpPr>
        <p:spPr>
          <a:xfrm rot="5400000" flipH="1" flipV="1">
            <a:off x="2528494" y="1408190"/>
            <a:ext cx="372252" cy="286701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7" idx="0"/>
            <a:endCxn id="47" idx="2"/>
          </p:cNvCxnSpPr>
          <p:nvPr/>
        </p:nvCxnSpPr>
        <p:spPr>
          <a:xfrm rot="5400000" flipH="1" flipV="1">
            <a:off x="3064012" y="1939473"/>
            <a:ext cx="368017" cy="180021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31" idx="0"/>
            <a:endCxn id="47" idx="2"/>
          </p:cNvCxnSpPr>
          <p:nvPr/>
        </p:nvCxnSpPr>
        <p:spPr>
          <a:xfrm rot="5400000" flipH="1" flipV="1">
            <a:off x="2795194" y="1674890"/>
            <a:ext cx="372252" cy="233361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8" idx="0"/>
            <a:endCxn id="47" idx="2"/>
          </p:cNvCxnSpPr>
          <p:nvPr/>
        </p:nvCxnSpPr>
        <p:spPr>
          <a:xfrm rot="5400000" flipH="1" flipV="1">
            <a:off x="3330712" y="2206173"/>
            <a:ext cx="368017" cy="126681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19" idx="0"/>
            <a:endCxn id="47" idx="2"/>
          </p:cNvCxnSpPr>
          <p:nvPr/>
        </p:nvCxnSpPr>
        <p:spPr>
          <a:xfrm rot="5400000" flipH="1" flipV="1">
            <a:off x="3599233" y="2471051"/>
            <a:ext cx="364374" cy="73341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20" idx="0"/>
            <a:endCxn id="47" idx="2"/>
          </p:cNvCxnSpPr>
          <p:nvPr/>
        </p:nvCxnSpPr>
        <p:spPr>
          <a:xfrm rot="16200000" flipV="1">
            <a:off x="4132633" y="2671063"/>
            <a:ext cx="364374" cy="3333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600200" y="3027822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Optics/</a:t>
            </a:r>
          </a:p>
          <a:p>
            <a:r>
              <a:rPr lang="en-US" sz="1100" dirty="0" smtClean="0">
                <a:solidFill>
                  <a:prstClr val="black"/>
                </a:solidFill>
              </a:rPr>
              <a:t>Dynamics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477000" y="4810542"/>
            <a:ext cx="1133452" cy="1954381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B. Nicquevert</a:t>
            </a:r>
          </a:p>
          <a:p>
            <a:pPr marL="228600" indent="-228600"/>
            <a:r>
              <a:rPr lang="de-AT" sz="1100" u="heavy" dirty="0" smtClean="0">
                <a:solidFill>
                  <a:srgbClr val="EEECE1">
                    <a:lumMod val="50000"/>
                  </a:srgbClr>
                </a:solidFill>
              </a:rPr>
              <a:t>W. Rupprecht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T. Hauser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F. Luiz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D. Gabriele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P. Landrot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S. Marinics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S. Pelletier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S. Bailly</a:t>
            </a:r>
          </a:p>
          <a:p>
            <a:pPr indent="-228600"/>
            <a:r>
              <a:rPr lang="de-AT" sz="1100" dirty="0" smtClean="0">
                <a:solidFill>
                  <a:srgbClr val="9BBB59">
                    <a:lumMod val="75000"/>
                  </a:srgbClr>
                </a:solidFill>
              </a:rPr>
              <a:t>J. Heimann</a:t>
            </a:r>
          </a:p>
          <a:p>
            <a:pPr indent="-228600"/>
            <a:r>
              <a:rPr lang="de-AT" sz="1100" dirty="0" smtClean="0">
                <a:solidFill>
                  <a:srgbClr val="9BBB59">
                    <a:lumMod val="75000"/>
                  </a:srgbClr>
                </a:solidFill>
              </a:rPr>
              <a:t>G. </a:t>
            </a:r>
            <a:r>
              <a:rPr lang="de-AT" sz="1100" dirty="0" err="1" smtClean="0">
                <a:solidFill>
                  <a:srgbClr val="9BBB59">
                    <a:lumMod val="75000"/>
                  </a:srgbClr>
                </a:solidFill>
              </a:rPr>
              <a:t>Magrin</a:t>
            </a:r>
            <a:endParaRPr lang="de-AT" sz="1100" dirty="0" smtClean="0">
              <a:solidFill>
                <a:srgbClr val="9BBB59">
                  <a:lumMod val="75000"/>
                </a:srgbClr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rot="5400000">
            <a:off x="4558089" y="4155803"/>
            <a:ext cx="54000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267994" y="3893497"/>
            <a:ext cx="3966" cy="23218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3200400" y="3886200"/>
            <a:ext cx="794" cy="15577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276600" y="4800600"/>
            <a:ext cx="792846" cy="769441"/>
          </a:xfrm>
          <a:prstGeom prst="rect">
            <a:avLst/>
          </a:prstGeom>
          <a:solidFill>
            <a:schemeClr val="bg1"/>
          </a:solidFill>
        </p:spPr>
        <p:txBody>
          <a:bodyPr wrap="none" lIns="0" rtlCol="0">
            <a:spAutoFit/>
          </a:bodyPr>
          <a:lstStyle/>
          <a:p>
            <a:pPr marL="228600" indent="-228600"/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A. Beuret</a:t>
            </a:r>
          </a:p>
          <a:p>
            <a:pPr marL="285750" indent="-28575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I. De Cesaris</a:t>
            </a:r>
          </a:p>
          <a:p>
            <a:pPr marL="285750" indent="-28575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P. Fraboulet</a:t>
            </a:r>
          </a:p>
          <a:p>
            <a:pPr marL="285750" indent="-28575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M. Veenstra</a:t>
            </a:r>
          </a:p>
        </p:txBody>
      </p:sp>
      <p:cxnSp>
        <p:nvCxnSpPr>
          <p:cNvPr id="37" name="Straight Connector 36"/>
          <p:cNvCxnSpPr/>
          <p:nvPr/>
        </p:nvCxnSpPr>
        <p:spPr>
          <a:xfrm rot="5400000">
            <a:off x="2400697" y="4152503"/>
            <a:ext cx="533402" cy="7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743200" y="3886200"/>
            <a:ext cx="812082" cy="600164"/>
          </a:xfrm>
          <a:prstGeom prst="rect">
            <a:avLst/>
          </a:prstGeom>
          <a:solidFill>
            <a:schemeClr val="bg1"/>
          </a:solidFill>
        </p:spPr>
        <p:txBody>
          <a:bodyPr wrap="none" lIns="0" rtlCol="0">
            <a:spAutoFit/>
          </a:bodyPr>
          <a:lstStyle/>
          <a:p>
            <a:pPr marL="228600" indent="-228600"/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M. Jimenez</a:t>
            </a:r>
          </a:p>
          <a:p>
            <a:pPr marL="228600" indent="-228600"/>
            <a:r>
              <a:rPr lang="de-AT" sz="1100" u="heavy" dirty="0" smtClean="0">
                <a:solidFill>
                  <a:srgbClr val="EEECE1">
                    <a:lumMod val="50000"/>
                  </a:srgbClr>
                </a:solidFill>
              </a:rPr>
              <a:t>G. Hulla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J. Wallner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2133600" y="3886201"/>
            <a:ext cx="828" cy="18322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209800" y="4800600"/>
            <a:ext cx="1066800" cy="178510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/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F. Osmic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A. Gyorgy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S. Schwarz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A. Kerschbaum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M. Repovz</a:t>
            </a:r>
          </a:p>
          <a:p>
            <a:pPr marL="228600" indent="-228600"/>
            <a:r>
              <a:rPr lang="de-AT" sz="1100" dirty="0" smtClean="0">
                <a:solidFill>
                  <a:schemeClr val="accent3">
                    <a:lumMod val="75000"/>
                  </a:schemeClr>
                </a:solidFill>
              </a:rPr>
              <a:t>S. Engelhardt</a:t>
            </a:r>
            <a:endParaRPr lang="de-AT" sz="6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28600" indent="-228600"/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J. </a:t>
            </a:r>
            <a:r>
              <a:rPr lang="de-AT" sz="1100" dirty="0" err="1" smtClean="0">
                <a:solidFill>
                  <a:srgbClr val="4F81BD">
                    <a:lumMod val="75000"/>
                  </a:srgbClr>
                </a:solidFill>
              </a:rPr>
              <a:t>Bosser</a:t>
            </a:r>
            <a:endParaRPr lang="de-AT" sz="1100" dirty="0" smtClean="0">
              <a:solidFill>
                <a:srgbClr val="4F81BD">
                  <a:lumMod val="75000"/>
                </a:srgbClr>
              </a:solidFill>
            </a:endParaRPr>
          </a:p>
          <a:p>
            <a:pPr marL="228600" indent="-228600"/>
            <a:endParaRPr lang="de-AT" sz="1100" dirty="0" smtClean="0">
              <a:solidFill>
                <a:srgbClr val="EEECE1">
                  <a:lumMod val="50000"/>
                </a:srgbClr>
              </a:solidFill>
            </a:endParaRPr>
          </a:p>
          <a:p>
            <a:pPr marL="228600" indent="-228600"/>
            <a:endParaRPr lang="de-AT" sz="1100" dirty="0" smtClean="0">
              <a:solidFill>
                <a:srgbClr val="EEECE1">
                  <a:lumMod val="50000"/>
                </a:srgbClr>
              </a:solidFill>
            </a:endParaRPr>
          </a:p>
          <a:p>
            <a:pPr marL="228600" indent="-228600"/>
            <a:endParaRPr lang="de-AT" sz="1100" dirty="0" smtClean="0">
              <a:solidFill>
                <a:srgbClr val="EEECE1">
                  <a:lumMod val="50000"/>
                </a:srgb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rot="5400000">
            <a:off x="1333897" y="4152504"/>
            <a:ext cx="533402" cy="7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1066800" y="3886200"/>
            <a:ext cx="798" cy="137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533400" y="3886200"/>
            <a:ext cx="797" cy="533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09600" y="3886200"/>
            <a:ext cx="1333057" cy="938719"/>
          </a:xfrm>
          <a:prstGeom prst="rect">
            <a:avLst/>
          </a:prstGeom>
          <a:solidFill>
            <a:schemeClr val="bg1"/>
          </a:solidFill>
        </p:spPr>
        <p:txBody>
          <a:bodyPr wrap="none" lIns="0" rtlCol="0">
            <a:spAutoFit/>
          </a:bodyPr>
          <a:lstStyle/>
          <a:p>
            <a:pPr marL="228600" indent="-228600"/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W. Pirkl</a:t>
            </a:r>
          </a:p>
          <a:p>
            <a:pPr marL="228600" indent="-228600"/>
            <a:r>
              <a:rPr lang="de-AT" sz="1100" u="heavy" dirty="0" smtClean="0">
                <a:solidFill>
                  <a:srgbClr val="EEECE1">
                    <a:lumMod val="50000"/>
                  </a:srgbClr>
                </a:solidFill>
              </a:rPr>
              <a:t>E. Sargsyan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H. Grill</a:t>
            </a:r>
          </a:p>
          <a:p>
            <a:pPr marL="228600" indent="-228600"/>
            <a:r>
              <a:rPr lang="en-GB" sz="1100" dirty="0">
                <a:solidFill>
                  <a:schemeClr val="accent3">
                    <a:lumMod val="75000"/>
                  </a:schemeClr>
                </a:solidFill>
              </a:rPr>
              <a:t>B. </a:t>
            </a:r>
            <a:r>
              <a:rPr lang="en-GB" sz="1100" dirty="0" err="1">
                <a:solidFill>
                  <a:schemeClr val="accent3">
                    <a:lumMod val="75000"/>
                  </a:schemeClr>
                </a:solidFill>
              </a:rPr>
              <a:t>Lutzer</a:t>
            </a:r>
            <a:r>
              <a:rPr lang="en-GB" sz="600" dirty="0">
                <a:solidFill>
                  <a:schemeClr val="accent3">
                    <a:lumMod val="75000"/>
                  </a:schemeClr>
                </a:solidFill>
              </a:rPr>
              <a:t> (10/11)</a:t>
            </a:r>
          </a:p>
          <a:p>
            <a:pPr marL="228600" indent="-228600"/>
            <a:r>
              <a:rPr lang="en-GB" sz="1100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GB" sz="1100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en-GB" sz="1100" dirty="0" err="1" smtClean="0">
                <a:solidFill>
                  <a:schemeClr val="accent3">
                    <a:lumMod val="75000"/>
                  </a:schemeClr>
                </a:solidFill>
              </a:rPr>
              <a:t>Chatzigeorgiou</a:t>
            </a:r>
            <a:r>
              <a:rPr lang="en-GB" sz="11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600" dirty="0" smtClean="0">
                <a:solidFill>
                  <a:schemeClr val="accent3">
                    <a:lumMod val="75000"/>
                  </a:schemeClr>
                </a:solidFill>
              </a:rPr>
              <a:t>(9/11)</a:t>
            </a:r>
            <a:endParaRPr lang="de-AT" sz="6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64800" y="3886200"/>
            <a:ext cx="3740" cy="1067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44740" y="4826913"/>
            <a:ext cx="693460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rtlCol="0">
            <a:spAutoFit/>
          </a:bodyPr>
          <a:lstStyle/>
          <a:p>
            <a:pPr marL="228600" indent="-228600"/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L. Penescu</a:t>
            </a:r>
          </a:p>
          <a:p>
            <a:pPr marL="228600" indent="-228600"/>
            <a:endParaRPr lang="de-AT" sz="1100" dirty="0" smtClean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505052" y="685800"/>
            <a:ext cx="3286148" cy="196977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Accelerator Management</a:t>
            </a:r>
          </a:p>
          <a:p>
            <a:pPr algn="ctr"/>
            <a:r>
              <a:rPr lang="en-US" sz="1200" dirty="0" smtClean="0">
                <a:solidFill>
                  <a:srgbClr val="4F81BD">
                    <a:lumMod val="75000"/>
                  </a:srgbClr>
                </a:solidFill>
              </a:rPr>
              <a:t>M. Benedikt, A. Wrulich</a:t>
            </a:r>
          </a:p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Injector Coordination</a:t>
            </a:r>
            <a:endParaRPr lang="en-US" sz="1200" dirty="0" smtClean="0">
              <a:solidFill>
                <a:srgbClr val="4F81BD">
                  <a:lumMod val="75000"/>
                </a:srgbClr>
              </a:solidFill>
            </a:endParaRPr>
          </a:p>
          <a:p>
            <a:pPr algn="ctr"/>
            <a:r>
              <a:rPr lang="en-US" sz="1200" dirty="0" smtClean="0">
                <a:solidFill>
                  <a:srgbClr val="4F81BD">
                    <a:lumMod val="75000"/>
                  </a:srgbClr>
                </a:solidFill>
              </a:rPr>
              <a:t>W. Pirkl</a:t>
            </a:r>
            <a:endParaRPr lang="en-US" sz="1200" dirty="0" smtClean="0">
              <a:solidFill>
                <a:prstClr val="black"/>
              </a:solidFill>
            </a:endParaRPr>
          </a:p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Synchrotron/HEBT Coordination</a:t>
            </a:r>
            <a:endParaRPr lang="en-US" sz="1200" dirty="0" smtClean="0">
              <a:solidFill>
                <a:srgbClr val="4F81BD">
                  <a:lumMod val="75000"/>
                </a:srgbClr>
              </a:solidFill>
            </a:endParaRPr>
          </a:p>
          <a:p>
            <a:pPr algn="ctr"/>
            <a:r>
              <a:rPr lang="en-US" sz="1200" dirty="0">
                <a:solidFill>
                  <a:srgbClr val="EEECE1">
                    <a:lumMod val="50000"/>
                  </a:srgbClr>
                </a:solidFill>
              </a:rPr>
              <a:t>U. Dorda</a:t>
            </a:r>
          </a:p>
          <a:p>
            <a:pPr algn="ctr"/>
            <a:r>
              <a:rPr lang="en-US" sz="1200" dirty="0" smtClean="0"/>
              <a:t>IBTS Coordination</a:t>
            </a:r>
          </a:p>
          <a:p>
            <a:pPr algn="ctr"/>
            <a:r>
              <a:rPr lang="en-US" sz="1200" dirty="0">
                <a:solidFill>
                  <a:srgbClr val="EEECE1">
                    <a:lumMod val="50000"/>
                  </a:srgbClr>
                </a:solidFill>
              </a:rPr>
              <a:t>R. Mayer, S. Vatnitsky, </a:t>
            </a:r>
            <a:r>
              <a:rPr lang="en-US" sz="1200" dirty="0" smtClean="0">
                <a:solidFill>
                  <a:srgbClr val="4F81BD">
                    <a:lumMod val="75000"/>
                  </a:srgbClr>
                </a:solidFill>
              </a:rPr>
              <a:t>A. Wrulich</a:t>
            </a:r>
            <a:endParaRPr lang="en-US" sz="1200" dirty="0" smtClean="0">
              <a:solidFill>
                <a:prstClr val="black"/>
              </a:solidFill>
            </a:endParaRPr>
          </a:p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Project Planning and Tracking</a:t>
            </a:r>
            <a:r>
              <a:rPr lang="en-US" sz="1200" dirty="0" smtClean="0">
                <a:solidFill>
                  <a:srgbClr val="4F81BD">
                    <a:lumMod val="75000"/>
                  </a:srgbClr>
                </a:solidFill>
              </a:rPr>
              <a:t> </a:t>
            </a:r>
          </a:p>
          <a:p>
            <a:pPr algn="ctr"/>
            <a:r>
              <a:rPr lang="en-US" sz="1200" dirty="0">
                <a:solidFill>
                  <a:srgbClr val="EEECE1">
                    <a:lumMod val="50000"/>
                  </a:srgbClr>
                </a:solidFill>
              </a:rPr>
              <a:t>A. Fabich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132250" y="4810036"/>
            <a:ext cx="848950" cy="600164"/>
          </a:xfrm>
          <a:prstGeom prst="rect">
            <a:avLst/>
          </a:prstGeom>
          <a:solidFill>
            <a:schemeClr val="bg1"/>
          </a:solidFill>
        </p:spPr>
        <p:txBody>
          <a:bodyPr wrap="none" lIns="0" rtlCol="0">
            <a:spAutoFit/>
          </a:bodyPr>
          <a:lstStyle/>
          <a:p>
            <a:pPr marL="228600" indent="-228600"/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W. Pirkl</a:t>
            </a:r>
          </a:p>
          <a:p>
            <a:pPr marL="228600" indent="-228600"/>
            <a:r>
              <a:rPr lang="de-AT" sz="1100" u="heavy" dirty="0" smtClean="0">
                <a:solidFill>
                  <a:srgbClr val="EEECE1">
                    <a:lumMod val="50000"/>
                  </a:srgbClr>
                </a:solidFill>
              </a:rPr>
              <a:t>G. Kotzian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J. S.-Quesada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47644" y="1921028"/>
            <a:ext cx="1620506" cy="44292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no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Administrative Support </a:t>
            </a:r>
            <a:r>
              <a:rPr lang="en-US" sz="1200" dirty="0" smtClean="0">
                <a:solidFill>
                  <a:srgbClr val="4F81BD">
                    <a:lumMod val="75000"/>
                  </a:srgbClr>
                </a:solidFill>
              </a:rPr>
              <a:t>J. Schueler</a:t>
            </a:r>
          </a:p>
        </p:txBody>
      </p:sp>
      <p:cxnSp>
        <p:nvCxnSpPr>
          <p:cNvPr id="50" name="Elbow Connector 49"/>
          <p:cNvCxnSpPr>
            <a:stCxn id="47" idx="2"/>
            <a:endCxn id="23" idx="0"/>
          </p:cNvCxnSpPr>
          <p:nvPr/>
        </p:nvCxnSpPr>
        <p:spPr>
          <a:xfrm rot="16200000" flipH="1">
            <a:off x="4397512" y="2406184"/>
            <a:ext cx="368017" cy="8667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7" idx="2"/>
            <a:endCxn id="24" idx="0"/>
          </p:cNvCxnSpPr>
          <p:nvPr/>
        </p:nvCxnSpPr>
        <p:spPr>
          <a:xfrm rot="16200000" flipH="1">
            <a:off x="5197612" y="1606084"/>
            <a:ext cx="368017" cy="24669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157"/>
          <p:cNvCxnSpPr>
            <a:stCxn id="49" idx="0"/>
            <a:endCxn id="47" idx="1"/>
          </p:cNvCxnSpPr>
          <p:nvPr/>
        </p:nvCxnSpPr>
        <p:spPr>
          <a:xfrm rot="5400000" flipH="1" flipV="1">
            <a:off x="1756303" y="1172280"/>
            <a:ext cx="250343" cy="124715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63200" y="2608203"/>
            <a:ext cx="1214446" cy="2143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work packages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09600" y="3962400"/>
            <a:ext cx="500066" cy="142876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52400" y="4893678"/>
            <a:ext cx="609600" cy="152400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132250" y="4876800"/>
            <a:ext cx="609600" cy="142876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676400" y="3962400"/>
            <a:ext cx="571504" cy="142876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209800" y="4876800"/>
            <a:ext cx="500066" cy="142876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743200" y="3962400"/>
            <a:ext cx="714380" cy="142876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276600" y="4876800"/>
            <a:ext cx="571504" cy="142876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486548" y="4900182"/>
            <a:ext cx="752452" cy="145896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810000" y="3962400"/>
            <a:ext cx="771520" cy="142876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7750670" y="737681"/>
            <a:ext cx="1393330" cy="938719"/>
            <a:chOff x="7596638" y="692954"/>
            <a:chExt cx="1393330" cy="938719"/>
          </a:xfrm>
        </p:grpSpPr>
        <p:sp>
          <p:nvSpPr>
            <p:cNvPr id="64" name="TextBox 63"/>
            <p:cNvSpPr txBox="1"/>
            <p:nvPr/>
          </p:nvSpPr>
          <p:spPr>
            <a:xfrm>
              <a:off x="7596638" y="692954"/>
              <a:ext cx="1393330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solidFill>
                    <a:srgbClr val="4F81BD">
                      <a:lumMod val="75000"/>
                    </a:srgbClr>
                  </a:solidFill>
                </a:rPr>
                <a:t>Consultant</a:t>
              </a:r>
            </a:p>
            <a:p>
              <a:r>
                <a:rPr lang="en-GB" sz="1100" dirty="0" smtClean="0">
                  <a:solidFill>
                    <a:srgbClr val="EEECE1">
                      <a:lumMod val="50000"/>
                    </a:srgbClr>
                  </a:solidFill>
                </a:rPr>
                <a:t>EBG employee</a:t>
              </a:r>
            </a:p>
            <a:p>
              <a:r>
                <a:rPr lang="en-GB" sz="1100" dirty="0" smtClean="0">
                  <a:solidFill>
                    <a:srgbClr val="9BBB59">
                      <a:lumMod val="75000"/>
                    </a:srgbClr>
                  </a:solidFill>
                </a:rPr>
                <a:t>Student</a:t>
              </a:r>
            </a:p>
            <a:p>
              <a:r>
                <a:rPr lang="en-GB" sz="1100" dirty="0">
                  <a:solidFill>
                    <a:srgbClr val="4F81BD">
                      <a:lumMod val="75000"/>
                    </a:srgbClr>
                  </a:solidFill>
                </a:rPr>
                <a:t>Work package leader</a:t>
              </a:r>
            </a:p>
            <a:p>
              <a:r>
                <a:rPr lang="en-GB" sz="1100" u="heavy" dirty="0">
                  <a:solidFill>
                    <a:srgbClr val="EEECE1">
                      <a:lumMod val="50000"/>
                    </a:srgbClr>
                  </a:solidFill>
                </a:rPr>
                <a:t>Junior </a:t>
              </a:r>
              <a:r>
                <a:rPr lang="en-GB" sz="1100" u="heavy" dirty="0" smtClean="0">
                  <a:solidFill>
                    <a:srgbClr val="EEECE1">
                      <a:lumMod val="50000"/>
                    </a:srgbClr>
                  </a:solidFill>
                </a:rPr>
                <a:t>partner</a:t>
              </a:r>
              <a:endParaRPr lang="en-GB" sz="1100" u="heavy" dirty="0">
                <a:solidFill>
                  <a:srgbClr val="EEECE1">
                    <a:lumMod val="50000"/>
                  </a:srgbClr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7710478" y="1250673"/>
              <a:ext cx="1176350" cy="142876"/>
            </a:xfrm>
            <a:prstGeom prst="rect">
              <a:avLst/>
            </a:prstGeom>
            <a:solidFill>
              <a:schemeClr val="accent6">
                <a:lumMod val="75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cxnSp>
        <p:nvCxnSpPr>
          <p:cNvPr id="66" name="Straight Connector 65"/>
          <p:cNvCxnSpPr/>
          <p:nvPr/>
        </p:nvCxnSpPr>
        <p:spPr>
          <a:xfrm>
            <a:off x="5334794" y="3886200"/>
            <a:ext cx="0" cy="2057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750600" y="3895724"/>
            <a:ext cx="0" cy="5238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4267994" y="4800600"/>
            <a:ext cx="1142206" cy="161582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rtlCol="0">
            <a:spAutoFit/>
          </a:bodyPr>
          <a:lstStyle/>
          <a:p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J. Gutleber</a:t>
            </a:r>
          </a:p>
          <a:p>
            <a:pPr marL="228600" indent="-228600"/>
            <a:r>
              <a:rPr lang="de-AT" sz="1100" u="heavy" dirty="0" smtClean="0">
                <a:solidFill>
                  <a:srgbClr val="EEECE1">
                    <a:lumMod val="50000"/>
                  </a:srgbClr>
                </a:solidFill>
              </a:rPr>
              <a:t>R. Moser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M. Marchhart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A. Brett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C. T. De Matos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M. Thonke</a:t>
            </a:r>
          </a:p>
          <a:p>
            <a:pPr marL="228600" indent="-228600"/>
            <a:r>
              <a:rPr lang="de-AT" sz="1100" b="1" dirty="0" smtClean="0">
                <a:solidFill>
                  <a:srgbClr val="EEECE1">
                    <a:lumMod val="50000"/>
                  </a:srgbClr>
                </a:solidFill>
              </a:rPr>
              <a:t>M. Hager</a:t>
            </a:r>
          </a:p>
          <a:p>
            <a:pPr marL="228600" indent="-228600"/>
            <a:r>
              <a:rPr lang="de-AT" sz="1100" b="1" dirty="0" smtClean="0">
                <a:solidFill>
                  <a:srgbClr val="EEECE1">
                    <a:lumMod val="50000"/>
                  </a:srgbClr>
                </a:solidFill>
              </a:rPr>
              <a:t>H. Pavetits</a:t>
            </a:r>
          </a:p>
          <a:p>
            <a:pPr marL="228600" indent="-228600"/>
            <a:r>
              <a:rPr lang="de-AT" sz="1100" b="1" dirty="0" smtClean="0">
                <a:solidFill>
                  <a:srgbClr val="EEECE1">
                    <a:lumMod val="50000"/>
                  </a:srgbClr>
                </a:solidFill>
              </a:rPr>
              <a:t>J. </a:t>
            </a:r>
            <a:r>
              <a:rPr lang="de-AT" sz="1100" b="1" dirty="0" err="1">
                <a:solidFill>
                  <a:srgbClr val="EEECE1">
                    <a:lumMod val="50000"/>
                  </a:srgbClr>
                </a:solidFill>
              </a:rPr>
              <a:t>Junuzovic</a:t>
            </a:r>
            <a:r>
              <a:rPr lang="de-AT" sz="1100" b="1" dirty="0">
                <a:solidFill>
                  <a:srgbClr val="EEECE1">
                    <a:lumMod val="50000"/>
                  </a:srgbClr>
                </a:solidFill>
              </a:rPr>
              <a:t> </a:t>
            </a:r>
            <a:endParaRPr lang="de-AT" sz="1100" b="1" dirty="0" smtClean="0">
              <a:solidFill>
                <a:srgbClr val="EEECE1">
                  <a:lumMod val="50000"/>
                </a:srgbClr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903892" y="3886200"/>
            <a:ext cx="963508" cy="600164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H. Vincke</a:t>
            </a:r>
          </a:p>
          <a:p>
            <a:r>
              <a:rPr lang="de-AT" sz="1100" u="heavy" dirty="0" smtClean="0">
                <a:solidFill>
                  <a:srgbClr val="EEECE1">
                    <a:lumMod val="50000"/>
                  </a:srgbClr>
                </a:solidFill>
              </a:rPr>
              <a:t>E. Feldbaumer</a:t>
            </a:r>
            <a:endParaRPr lang="de-AT" sz="1100" dirty="0" smtClean="0">
              <a:solidFill>
                <a:srgbClr val="9BBB59">
                  <a:lumMod val="75000"/>
                </a:srgbClr>
              </a:solidFill>
            </a:endParaRPr>
          </a:p>
          <a:p>
            <a:r>
              <a:rPr lang="de-AT" sz="1100" dirty="0" smtClean="0">
                <a:solidFill>
                  <a:srgbClr val="9BBB59">
                    <a:lumMod val="75000"/>
                  </a:srgbClr>
                </a:solidFill>
              </a:rPr>
              <a:t>L. Jaegerhofer</a:t>
            </a:r>
          </a:p>
        </p:txBody>
      </p:sp>
      <p:cxnSp>
        <p:nvCxnSpPr>
          <p:cNvPr id="71" name="Elbow Connector 70"/>
          <p:cNvCxnSpPr>
            <a:stCxn id="12" idx="0"/>
            <a:endCxn id="47" idx="2"/>
          </p:cNvCxnSpPr>
          <p:nvPr/>
        </p:nvCxnSpPr>
        <p:spPr>
          <a:xfrm rot="5400000" flipH="1" flipV="1">
            <a:off x="2013319" y="885137"/>
            <a:ext cx="364374" cy="390524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4903892" y="3962400"/>
            <a:ext cx="609600" cy="142876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271960" y="4876800"/>
            <a:ext cx="681040" cy="142876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867400" y="3019944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Interception Devices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943600" y="3895636"/>
            <a:ext cx="762000" cy="600164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marL="228600" indent="-228600"/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O. Aberle</a:t>
            </a:r>
            <a:endParaRPr lang="de-AT" sz="1100" u="heavy" dirty="0" smtClean="0">
              <a:solidFill>
                <a:srgbClr val="EEECE1">
                  <a:lumMod val="50000"/>
                </a:srgbClr>
              </a:solidFill>
            </a:endParaRPr>
          </a:p>
          <a:p>
            <a:pPr indent="-228600"/>
            <a:r>
              <a:rPr lang="de-AT" sz="1100" dirty="0" smtClean="0">
                <a:solidFill>
                  <a:srgbClr val="9BBB59">
                    <a:lumMod val="75000"/>
                  </a:srgbClr>
                </a:solidFill>
              </a:rPr>
              <a:t>K. Asvestas</a:t>
            </a:r>
          </a:p>
          <a:p>
            <a:pPr marL="228600" indent="-228600"/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D. Grenier</a:t>
            </a:r>
          </a:p>
        </p:txBody>
      </p:sp>
      <p:sp>
        <p:nvSpPr>
          <p:cNvPr id="76" name="Rectangle 75"/>
          <p:cNvSpPr/>
          <p:nvPr/>
        </p:nvSpPr>
        <p:spPr>
          <a:xfrm>
            <a:off x="5943600" y="3971924"/>
            <a:ext cx="571504" cy="142876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334000" y="4818727"/>
            <a:ext cx="1066800" cy="1277273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marL="228600" indent="-228600"/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T. Zickler</a:t>
            </a:r>
          </a:p>
          <a:p>
            <a:pPr marL="228600" indent="-228600"/>
            <a:r>
              <a:rPr lang="de-AT" sz="1100" u="heavy" dirty="0" smtClean="0">
                <a:solidFill>
                  <a:srgbClr val="EEECE1">
                    <a:lumMod val="50000"/>
                  </a:srgbClr>
                </a:solidFill>
              </a:rPr>
              <a:t>M. Stockner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C. Siedler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A. Beaumont</a:t>
            </a:r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 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P. Schwarz </a:t>
            </a:r>
            <a:r>
              <a:rPr lang="de-AT" sz="600" dirty="0" smtClean="0">
                <a:solidFill>
                  <a:srgbClr val="EEECE1">
                    <a:lumMod val="50000"/>
                  </a:srgbClr>
                </a:solidFill>
              </a:rPr>
              <a:t>(8/11)</a:t>
            </a:r>
          </a:p>
          <a:p>
            <a:pPr marL="228600" indent="-228600"/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B. Langenbeck</a:t>
            </a:r>
          </a:p>
          <a:p>
            <a:pPr marL="228600" indent="-228600"/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T. </a:t>
            </a:r>
            <a:r>
              <a:rPr lang="de-AT" sz="1100" dirty="0" err="1" smtClean="0">
                <a:solidFill>
                  <a:srgbClr val="4F81BD">
                    <a:lumMod val="75000"/>
                  </a:srgbClr>
                </a:solidFill>
              </a:rPr>
              <a:t>Tortschanoff</a:t>
            </a:r>
            <a:endParaRPr lang="de-AT" sz="1100" dirty="0" smtClean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5410200" y="4876800"/>
            <a:ext cx="533400" cy="142876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57200" y="1066800"/>
            <a:ext cx="1610950" cy="44292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Purchasing Officer</a:t>
            </a:r>
          </a:p>
          <a:p>
            <a:pPr algn="ctr"/>
            <a:r>
              <a:rPr lang="en-US" sz="1200" dirty="0">
                <a:solidFill>
                  <a:srgbClr val="EEECE1">
                    <a:lumMod val="50000"/>
                  </a:srgbClr>
                </a:solidFill>
              </a:rPr>
              <a:t>S. Mitchell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139850" y="1919278"/>
            <a:ext cx="1632550" cy="44292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Risk Management</a:t>
            </a:r>
          </a:p>
          <a:p>
            <a:pPr algn="ctr"/>
            <a:endParaRPr lang="en-US" sz="1200" dirty="0" smtClean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139850" y="1066800"/>
            <a:ext cx="1632550" cy="44292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1200" dirty="0">
                <a:solidFill>
                  <a:prstClr val="black"/>
                </a:solidFill>
              </a:rPr>
              <a:t>Technical Safety </a:t>
            </a:r>
            <a:r>
              <a:rPr lang="en-US" sz="1200" dirty="0" smtClean="0">
                <a:solidFill>
                  <a:prstClr val="black"/>
                </a:solidFill>
              </a:rPr>
              <a:t>Officer</a:t>
            </a:r>
          </a:p>
        </p:txBody>
      </p:sp>
      <p:cxnSp>
        <p:nvCxnSpPr>
          <p:cNvPr id="82" name="Elbow Connector 16383"/>
          <p:cNvCxnSpPr>
            <a:stCxn id="79" idx="2"/>
          </p:cNvCxnSpPr>
          <p:nvPr/>
        </p:nvCxnSpPr>
        <p:spPr>
          <a:xfrm rot="16200000" flipH="1">
            <a:off x="1799844" y="972552"/>
            <a:ext cx="168038" cy="124237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6"/>
          <p:cNvCxnSpPr>
            <a:stCxn id="80" idx="0"/>
            <a:endCxn id="47" idx="3"/>
          </p:cNvCxnSpPr>
          <p:nvPr/>
        </p:nvCxnSpPr>
        <p:spPr>
          <a:xfrm rot="16200000" flipV="1">
            <a:off x="6249367" y="1212519"/>
            <a:ext cx="248593" cy="116492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7"/>
          <p:cNvCxnSpPr>
            <a:stCxn id="81" idx="2"/>
          </p:cNvCxnSpPr>
          <p:nvPr/>
        </p:nvCxnSpPr>
        <p:spPr>
          <a:xfrm rot="5400000">
            <a:off x="6290325" y="1010600"/>
            <a:ext cx="166678" cy="116492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15" idx="0"/>
            <a:endCxn id="47" idx="2"/>
          </p:cNvCxnSpPr>
          <p:nvPr/>
        </p:nvCxnSpPr>
        <p:spPr>
          <a:xfrm rot="5400000" flipH="1" flipV="1">
            <a:off x="2261794" y="1141490"/>
            <a:ext cx="372252" cy="340041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810000" y="3886200"/>
            <a:ext cx="858568" cy="769441"/>
          </a:xfrm>
          <a:prstGeom prst="rect">
            <a:avLst/>
          </a:prstGeom>
          <a:solidFill>
            <a:schemeClr val="bg1"/>
          </a:solidFill>
        </p:spPr>
        <p:txBody>
          <a:bodyPr wrap="none" lIns="0" rtlCol="0">
            <a:spAutoFit/>
          </a:bodyPr>
          <a:lstStyle/>
          <a:p>
            <a:pPr marL="228600" indent="-228600"/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Jan Borburgh</a:t>
            </a:r>
          </a:p>
          <a:p>
            <a:pPr marL="228600" indent="-228600"/>
            <a:r>
              <a:rPr lang="de-AT" sz="1100" u="heavy" dirty="0" smtClean="0">
                <a:solidFill>
                  <a:srgbClr val="EEECE1">
                    <a:lumMod val="50000"/>
                  </a:srgbClr>
                </a:solidFill>
              </a:rPr>
              <a:t>T. Kramer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T. Stadlbauer</a:t>
            </a:r>
          </a:p>
          <a:p>
            <a:pPr marL="228600" indent="-228600"/>
            <a:r>
              <a:rPr lang="de-AT" sz="1100" dirty="0" smtClean="0">
                <a:solidFill>
                  <a:schemeClr val="accent3">
                    <a:lumMod val="75000"/>
                  </a:schemeClr>
                </a:solidFill>
              </a:rPr>
              <a:t>F. Mueller </a:t>
            </a:r>
            <a:r>
              <a:rPr lang="de-AT" sz="600" dirty="0" smtClean="0">
                <a:solidFill>
                  <a:schemeClr val="accent3">
                    <a:lumMod val="75000"/>
                  </a:schemeClr>
                </a:solidFill>
              </a:rPr>
              <a:t>(???)</a:t>
            </a:r>
          </a:p>
        </p:txBody>
      </p:sp>
      <p:cxnSp>
        <p:nvCxnSpPr>
          <p:cNvPr id="87" name="Elbow Connector 86"/>
          <p:cNvCxnSpPr>
            <a:stCxn id="47" idx="2"/>
            <a:endCxn id="101" idx="0"/>
          </p:cNvCxnSpPr>
          <p:nvPr/>
        </p:nvCxnSpPr>
        <p:spPr>
          <a:xfrm rot="16200000" flipH="1">
            <a:off x="5467955" y="1335741"/>
            <a:ext cx="360731" cy="30003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934200" y="3936087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8077200" y="3886200"/>
            <a:ext cx="838200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marL="228600" indent="-228600"/>
            <a:r>
              <a:rPr lang="de-AT" sz="1100" dirty="0">
                <a:solidFill>
                  <a:srgbClr val="EEECE1">
                    <a:lumMod val="50000"/>
                  </a:srgbClr>
                </a:solidFill>
              </a:rPr>
              <a:t>O. </a:t>
            </a:r>
            <a:r>
              <a:rPr lang="de-AT" sz="1100" dirty="0" err="1" smtClean="0">
                <a:solidFill>
                  <a:srgbClr val="EEECE1">
                    <a:lumMod val="50000"/>
                  </a:srgbClr>
                </a:solidFill>
              </a:rPr>
              <a:t>Nairz</a:t>
            </a:r>
            <a:endParaRPr lang="de-AT" sz="1100" dirty="0" smtClean="0">
              <a:solidFill>
                <a:srgbClr val="EEECE1">
                  <a:lumMod val="50000"/>
                </a:srgbClr>
              </a:solidFill>
            </a:endParaRP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P</a:t>
            </a:r>
            <a:r>
              <a:rPr lang="de-AT" sz="1100" dirty="0">
                <a:solidFill>
                  <a:srgbClr val="EEECE1">
                    <a:lumMod val="50000"/>
                  </a:srgbClr>
                </a:solidFill>
              </a:rPr>
              <a:t>. </a:t>
            </a:r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Trnkova</a:t>
            </a:r>
            <a:endParaRPr lang="de-AT" sz="1100" dirty="0">
              <a:solidFill>
                <a:srgbClr val="EEECE1">
                  <a:lumMod val="50000"/>
                </a:srgb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500490" y="4495800"/>
            <a:ext cx="881510" cy="769441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marL="228600" indent="-228600"/>
            <a:r>
              <a:rPr lang="de-AT" sz="1100" dirty="0">
                <a:solidFill>
                  <a:srgbClr val="EEECE1">
                    <a:lumMod val="50000"/>
                  </a:srgbClr>
                </a:solidFill>
              </a:rPr>
              <a:t>O. </a:t>
            </a:r>
            <a:r>
              <a:rPr lang="de-AT" sz="1100" dirty="0" err="1" smtClean="0">
                <a:solidFill>
                  <a:srgbClr val="EEECE1">
                    <a:lumMod val="50000"/>
                  </a:srgbClr>
                </a:solidFill>
              </a:rPr>
              <a:t>Nairz</a:t>
            </a:r>
            <a:endParaRPr lang="de-AT" sz="1100" dirty="0" smtClean="0">
              <a:solidFill>
                <a:srgbClr val="EEECE1">
                  <a:lumMod val="50000"/>
                </a:srgbClr>
              </a:solidFill>
            </a:endParaRPr>
          </a:p>
          <a:p>
            <a:pPr marL="228600" indent="-228600"/>
            <a:r>
              <a:rPr lang="de-AT" sz="1100" dirty="0">
                <a:solidFill>
                  <a:srgbClr val="EEECE1">
                    <a:lumMod val="50000"/>
                  </a:srgbClr>
                </a:solidFill>
              </a:rPr>
              <a:t>M. Schokker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S. Trovati</a:t>
            </a:r>
          </a:p>
          <a:p>
            <a:pPr marL="228600" indent="-228600"/>
            <a:r>
              <a:rPr lang="de-AT" sz="1100" dirty="0">
                <a:solidFill>
                  <a:schemeClr val="accent3">
                    <a:lumMod val="75000"/>
                  </a:schemeClr>
                </a:solidFill>
              </a:rPr>
              <a:t>M. </a:t>
            </a:r>
            <a:r>
              <a:rPr lang="de-AT" sz="1100" dirty="0" smtClean="0">
                <a:solidFill>
                  <a:schemeClr val="accent3">
                    <a:lumMod val="75000"/>
                  </a:schemeClr>
                </a:solidFill>
              </a:rPr>
              <a:t>Palm</a:t>
            </a:r>
            <a:endParaRPr lang="de-AT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>
            <a:off x="8001000" y="3919810"/>
            <a:ext cx="13600" cy="30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8294539" y="4495800"/>
            <a:ext cx="857416" cy="769441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marL="228600" indent="-228600"/>
            <a:r>
              <a:rPr lang="de-AT" sz="1100" dirty="0">
                <a:solidFill>
                  <a:srgbClr val="EEECE1">
                    <a:lumMod val="50000"/>
                  </a:srgbClr>
                </a:solidFill>
              </a:rPr>
              <a:t>S. Vatnitsky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O. Nairz</a:t>
            </a: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P. </a:t>
            </a:r>
            <a:r>
              <a:rPr lang="de-AT" sz="1100" dirty="0" err="1" smtClean="0">
                <a:solidFill>
                  <a:srgbClr val="EEECE1">
                    <a:lumMod val="50000"/>
                  </a:srgbClr>
                </a:solidFill>
              </a:rPr>
              <a:t>Trnkova</a:t>
            </a:r>
            <a:endParaRPr lang="de-AT" sz="1100" dirty="0" smtClean="0">
              <a:solidFill>
                <a:srgbClr val="EEECE1">
                  <a:lumMod val="50000"/>
                </a:srgbClr>
              </a:solidFill>
            </a:endParaRPr>
          </a:p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F. </a:t>
            </a:r>
            <a:r>
              <a:rPr lang="de-AT" sz="1100" dirty="0" err="1" smtClean="0">
                <a:solidFill>
                  <a:srgbClr val="EEECE1">
                    <a:lumMod val="50000"/>
                  </a:srgbClr>
                </a:solidFill>
              </a:rPr>
              <a:t>Coreth</a:t>
            </a:r>
            <a:endParaRPr lang="de-AT" sz="1100" dirty="0" smtClean="0">
              <a:solidFill>
                <a:srgbClr val="EEECE1">
                  <a:lumMod val="50000"/>
                </a:srgbClr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010400" y="3886200"/>
            <a:ext cx="762000" cy="261610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A. Koschik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676400" y="3886200"/>
            <a:ext cx="990600" cy="769441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marL="228600" indent="-228600"/>
            <a:r>
              <a:rPr lang="de-AT" sz="1100" dirty="0" smtClean="0">
                <a:solidFill>
                  <a:srgbClr val="EEECE1">
                    <a:lumMod val="50000"/>
                  </a:srgbClr>
                </a:solidFill>
              </a:rPr>
              <a:t>U. Dorda</a:t>
            </a:r>
          </a:p>
          <a:p>
            <a:pPr marL="228600" indent="-228600"/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P. Bryant</a:t>
            </a:r>
            <a:endParaRPr lang="de-AT" sz="1100" dirty="0" smtClean="0">
              <a:solidFill>
                <a:srgbClr val="EEECE1">
                  <a:lumMod val="50000"/>
                </a:srgbClr>
              </a:solidFill>
            </a:endParaRPr>
          </a:p>
          <a:p>
            <a:pPr marL="228600" indent="-228600"/>
            <a:r>
              <a:rPr lang="de-AT" sz="1100" dirty="0" smtClean="0">
                <a:solidFill>
                  <a:srgbClr val="4F81BD">
                    <a:lumMod val="75000"/>
                  </a:srgbClr>
                </a:solidFill>
              </a:rPr>
              <a:t>H. Schönauer</a:t>
            </a:r>
          </a:p>
          <a:p>
            <a:pPr marL="228600" indent="-228600"/>
            <a:r>
              <a:rPr lang="de-AT" sz="1100" dirty="0">
                <a:solidFill>
                  <a:srgbClr val="9BBB59">
                    <a:lumMod val="75000"/>
                  </a:srgbClr>
                </a:solidFill>
              </a:rPr>
              <a:t>F. </a:t>
            </a:r>
            <a:r>
              <a:rPr lang="de-AT" sz="1100" dirty="0" smtClean="0">
                <a:solidFill>
                  <a:srgbClr val="9BBB59">
                    <a:lumMod val="75000"/>
                  </a:srgbClr>
                </a:solidFill>
              </a:rPr>
              <a:t>Moser</a:t>
            </a:r>
            <a:endParaRPr lang="de-AT" sz="1100" dirty="0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1676400" y="3952824"/>
            <a:ext cx="561980" cy="152452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 rot="5400000">
            <a:off x="1333101" y="4152503"/>
            <a:ext cx="533402" cy="7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3810000" y="3962348"/>
            <a:ext cx="762000" cy="152452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467600" y="3019944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BDS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8001000" y="3019944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PAS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8534400" y="3019944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MSS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934200" y="3016301"/>
            <a:ext cx="428628" cy="7900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vert"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prstClr val="black"/>
                </a:solidFill>
              </a:rPr>
              <a:t>Gantry</a:t>
            </a:r>
          </a:p>
        </p:txBody>
      </p:sp>
      <p:cxnSp>
        <p:nvCxnSpPr>
          <p:cNvPr id="102" name="Elbow Connector 101"/>
          <p:cNvCxnSpPr>
            <a:stCxn id="47" idx="2"/>
            <a:endCxn id="74" idx="0"/>
          </p:cNvCxnSpPr>
          <p:nvPr/>
        </p:nvCxnSpPr>
        <p:spPr>
          <a:xfrm rot="16200000" flipH="1">
            <a:off x="4932733" y="1870963"/>
            <a:ext cx="364374" cy="1933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/>
          <p:cNvCxnSpPr>
            <a:stCxn id="47" idx="2"/>
            <a:endCxn id="98" idx="0"/>
          </p:cNvCxnSpPr>
          <p:nvPr/>
        </p:nvCxnSpPr>
        <p:spPr>
          <a:xfrm rot="16200000" flipH="1">
            <a:off x="5732833" y="1070863"/>
            <a:ext cx="364374" cy="35337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/>
          <p:cNvCxnSpPr>
            <a:stCxn id="47" idx="2"/>
            <a:endCxn id="99" idx="0"/>
          </p:cNvCxnSpPr>
          <p:nvPr/>
        </p:nvCxnSpPr>
        <p:spPr>
          <a:xfrm rot="16200000" flipH="1">
            <a:off x="5999533" y="804163"/>
            <a:ext cx="364374" cy="40671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/>
          <p:cNvCxnSpPr>
            <a:stCxn id="47" idx="2"/>
            <a:endCxn id="100" idx="0"/>
          </p:cNvCxnSpPr>
          <p:nvPr/>
        </p:nvCxnSpPr>
        <p:spPr>
          <a:xfrm rot="16200000" flipH="1">
            <a:off x="6266233" y="537463"/>
            <a:ext cx="364374" cy="4600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7418340" y="2608203"/>
            <a:ext cx="1573260" cy="1240704"/>
          </a:xfrm>
          <a:prstGeom prst="rect">
            <a:avLst/>
          </a:prstGeom>
          <a:noFill/>
          <a:ln>
            <a:solidFill>
              <a:schemeClr val="accent1"/>
            </a:solidFill>
            <a:prstDash val="lgDash"/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Ion Beam Therapy System (IBTS</a:t>
            </a:r>
            <a:r>
              <a:rPr lang="en-US" sz="1000" dirty="0" smtClean="0">
                <a:solidFill>
                  <a:prstClr val="black"/>
                </a:solidFill>
              </a:rPr>
              <a:t>)</a:t>
            </a:r>
            <a:endParaRPr lang="en-US" sz="1000" dirty="0" smtClean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6991356" y="3971924"/>
            <a:ext cx="628644" cy="142876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8082009" y="3948071"/>
            <a:ext cx="476244" cy="142876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8302490" y="4549720"/>
            <a:ext cx="704844" cy="142876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7504045" y="4557671"/>
            <a:ext cx="476244" cy="142876"/>
          </a:xfrm>
          <a:prstGeom prst="rect">
            <a:avLst/>
          </a:prstGeom>
          <a:solidFill>
            <a:schemeClr val="accent6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PR-110623-a-JGU, June 27th, 2011  </a:t>
            </a:r>
            <a:endParaRPr lang="de-A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8</a:t>
            </a:fld>
            <a:endParaRPr lang="de-AT"/>
          </a:p>
        </p:txBody>
      </p:sp>
      <p:pic>
        <p:nvPicPr>
          <p:cNvPr id="9" name="Picture 2" descr="http://christopheronstad.com/AiO/Survey%20of%20Architecture/EiffelTower_SketchBlue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26930" y="864735"/>
            <a:ext cx="4355107" cy="4977265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63094" y="2569878"/>
            <a:ext cx="7772400" cy="1362075"/>
          </a:xfrm>
        </p:spPr>
        <p:txBody>
          <a:bodyPr/>
          <a:lstStyle/>
          <a:p>
            <a:r>
              <a:rPr lang="en-US" dirty="0" smtClean="0"/>
              <a:t>Development</a:t>
            </a:r>
            <a:br>
              <a:rPr lang="en-US" dirty="0" smtClean="0"/>
            </a:br>
            <a:r>
              <a:rPr lang="en-US" dirty="0" smtClean="0"/>
              <a:t>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Progress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142852"/>
            <a:ext cx="7734300" cy="785818"/>
          </a:xfrm>
        </p:spPr>
        <p:txBody>
          <a:bodyPr/>
          <a:lstStyle/>
          <a:p>
            <a:r>
              <a:rPr lang="en-US" dirty="0" smtClean="0"/>
              <a:t>Architecture 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PR-110623-a-JGU, June 27th, 2011  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J. Gutleber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43716E-96EA-4275-990E-078D843DFF5D}" type="slidenum">
              <a:rPr lang="de-AT" smtClean="0"/>
              <a:pPr>
                <a:defRPr/>
              </a:pPr>
              <a:t>9</a:t>
            </a:fld>
            <a:endParaRPr lang="de-AT" dirty="0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246489" y="928670"/>
          <a:ext cx="8635117" cy="5417610"/>
        </p:xfrm>
        <a:graphic>
          <a:graphicData uri="http://schemas.openxmlformats.org/presentationml/2006/ole">
            <p:oleObj spid="_x0000_s1029" name="Visio" r:id="rId3" imgW="9263444" imgH="6814566" progId="Visio.Drawing.11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20362</TotalTime>
  <Words>1170</Words>
  <Application>Microsoft Office PowerPoint</Application>
  <PresentationFormat>On-screen Show (4:3)</PresentationFormat>
  <Paragraphs>321</Paragraphs>
  <Slides>23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Verdana</vt:lpstr>
      <vt:lpstr>DaxWide-Medium</vt:lpstr>
      <vt:lpstr>ＭＳ Ｐゴシック</vt:lpstr>
      <vt:lpstr>1_Office Theme</vt:lpstr>
      <vt:lpstr>Visio</vt:lpstr>
      <vt:lpstr>Microsoft Office Visio Drawing</vt:lpstr>
      <vt:lpstr>WP CO  Progress and Status Q2 2011 June 27th, 2011 Johannes Gutleber</vt:lpstr>
      <vt:lpstr>Summary</vt:lpstr>
      <vt:lpstr>Progress</vt:lpstr>
      <vt:lpstr>Next Project Milestones</vt:lpstr>
      <vt:lpstr>Injector Test Stand</vt:lpstr>
      <vt:lpstr>Current Phase (Elaboration)</vt:lpstr>
      <vt:lpstr>Project Organisation</vt:lpstr>
      <vt:lpstr>Development on Progress</vt:lpstr>
      <vt:lpstr>Architecture Overview</vt:lpstr>
      <vt:lpstr>Plan until Q4 2011</vt:lpstr>
      <vt:lpstr>Current Status</vt:lpstr>
      <vt:lpstr>Roadmap Towards Commissioning</vt:lpstr>
      <vt:lpstr>Integration Weeks (iWeek)</vt:lpstr>
      <vt:lpstr>Organization of iWeeks</vt:lpstr>
      <vt:lpstr>iWeek Schedule 2011</vt:lpstr>
      <vt:lpstr>Column</vt:lpstr>
      <vt:lpstr>Detailed Status</vt:lpstr>
      <vt:lpstr>Operations Concepts</vt:lpstr>
      <vt:lpstr>Status of Work with Other WPs</vt:lpstr>
      <vt:lpstr>What we have Today</vt:lpstr>
      <vt:lpstr>Planning 2011</vt:lpstr>
      <vt:lpstr>Summary and outlook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Johannes Gutleber</cp:lastModifiedBy>
  <cp:revision>1386</cp:revision>
  <dcterms:created xsi:type="dcterms:W3CDTF">2011-03-28T06:27:49Z</dcterms:created>
  <dcterms:modified xsi:type="dcterms:W3CDTF">2011-06-26T13:40:44Z</dcterms:modified>
</cp:coreProperties>
</file>