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62" r:id="rId4"/>
    <p:sldId id="286" r:id="rId5"/>
    <p:sldId id="285" r:id="rId6"/>
    <p:sldId id="287" r:id="rId7"/>
    <p:sldId id="288" r:id="rId8"/>
    <p:sldId id="283" r:id="rId9"/>
    <p:sldId id="281" r:id="rId10"/>
    <p:sldId id="282" r:id="rId11"/>
    <p:sldId id="284" r:id="rId12"/>
    <p:sldId id="289" r:id="rId13"/>
    <p:sldId id="279" r:id="rId14"/>
  </p:sldIdLst>
  <p:sldSz cx="9144000" cy="702151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D71920"/>
    <a:srgbClr val="C0C0C0"/>
    <a:srgbClr val="808080"/>
    <a:srgbClr val="7D7D7D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38" autoAdjust="0"/>
    <p:restoredTop sz="62353" autoAdjust="0"/>
  </p:normalViewPr>
  <p:slideViewPr>
    <p:cSldViewPr snapToObjects="1">
      <p:cViewPr varScale="1">
        <p:scale>
          <a:sx n="68" d="100"/>
          <a:sy n="68" d="100"/>
        </p:scale>
        <p:origin x="-2154" y="-96"/>
      </p:cViewPr>
      <p:guideLst>
        <p:guide orient="horz" pos="726"/>
        <p:guide pos="725"/>
      </p:guideLst>
    </p:cSldViewPr>
  </p:slideViewPr>
  <p:outlineViewPr>
    <p:cViewPr>
      <p:scale>
        <a:sx n="33" d="100"/>
        <a:sy n="33" d="100"/>
      </p:scale>
      <p:origin x="0" y="12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-1651" y="-82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17C347-4C37-4AB6-B81F-CAC13B718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685800"/>
            <a:ext cx="4464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271238D-DA93-4D2D-89A4-7319F30A9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l-SI" dirty="0" smtClean="0"/>
              <a:t>We</a:t>
            </a:r>
            <a:r>
              <a:rPr lang="sl-SI" baseline="0" dirty="0" smtClean="0"/>
              <a:t> will carry out test cases for PCC, FED and family A PCO</a:t>
            </a:r>
          </a:p>
          <a:p>
            <a:pPr>
              <a:buFontTx/>
              <a:buChar char="-"/>
            </a:pPr>
            <a:r>
              <a:rPr lang="sl-SI" baseline="0" dirty="0" smtClean="0"/>
              <a:t>We will finish documentation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-23 tickets are still open on</a:t>
            </a:r>
            <a:r>
              <a:rPr lang="sl-SI" baseline="0" dirty="0" smtClean="0"/>
              <a:t> the PCC project</a:t>
            </a:r>
          </a:p>
          <a:p>
            <a:pPr>
              <a:buFontTx/>
              <a:buChar char="-"/>
            </a:pPr>
            <a:r>
              <a:rPr lang="sl-SI" baseline="0" dirty="0" smtClean="0"/>
              <a:t>Depending on the nature of task, some will require more attention, others less</a:t>
            </a:r>
          </a:p>
          <a:p>
            <a:pPr>
              <a:buFontTx/>
              <a:buChar char="-"/>
            </a:pPr>
            <a:r>
              <a:rPr lang="sl-SI" dirty="0" smtClean="0"/>
              <a:t>Reasponsible</a:t>
            </a:r>
            <a:r>
              <a:rPr lang="sl-SI" baseline="0" dirty="0" smtClean="0"/>
              <a:t> people from MedAustron team on this tickets will have to plan their time in order to review and accept them</a:t>
            </a:r>
          </a:p>
          <a:p>
            <a:pPr>
              <a:buFontTx/>
              <a:buChar char="-"/>
            </a:pPr>
            <a:r>
              <a:rPr lang="sl-SI" baseline="0" dirty="0" smtClean="0"/>
              <a:t>Tickets will get implemented/resolved at the end of July and beginning of Augutst when next integration week is taking place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baseline="0" dirty="0" smtClean="0"/>
              <a:t>-very quick overview of the system</a:t>
            </a:r>
          </a:p>
          <a:p>
            <a:r>
              <a:rPr lang="sl-SI" baseline="0" dirty="0" smtClean="0"/>
              <a:t>-see what we have developed</a:t>
            </a:r>
          </a:p>
          <a:p>
            <a:r>
              <a:rPr lang="sl-SI" baseline="0" dirty="0" smtClean="0"/>
              <a:t>-what remains to be done in future CWOs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l-SI" baseline="0" dirty="0" smtClean="0"/>
              <a:t>PXI controller runs LabVIEW Real-Time</a:t>
            </a:r>
          </a:p>
          <a:p>
            <a:pPr>
              <a:buFontTx/>
              <a:buChar char="-"/>
            </a:pPr>
            <a:r>
              <a:rPr lang="sl-SI" baseline="0" dirty="0" smtClean="0"/>
              <a:t>accepts commands from the PVSS, sequences from the webserver, receives events from the MTG</a:t>
            </a:r>
          </a:p>
          <a:p>
            <a:pPr>
              <a:buFontTx/>
              <a:buChar char="-"/>
            </a:pPr>
            <a:r>
              <a:rPr lang="sl-SI" baseline="0" dirty="0" smtClean="0"/>
              <a:t>has FlexRIO FPGA Modules with custom developed Adapter Modules</a:t>
            </a:r>
          </a:p>
          <a:p>
            <a:pPr>
              <a:buFontTx/>
              <a:buChar char="-"/>
            </a:pPr>
            <a:r>
              <a:rPr lang="sl-SI" baseline="0" dirty="0" smtClean="0"/>
              <a:t>FEDs connect to the PCC over an real-time optical link</a:t>
            </a:r>
          </a:p>
          <a:p>
            <a:pPr>
              <a:buFontTx/>
              <a:buChar char="-"/>
            </a:pPr>
            <a:r>
              <a:rPr lang="sl-SI" baseline="0" dirty="0" smtClean="0"/>
              <a:t>FED has different interfaces to which different types of PCOs connect to</a:t>
            </a:r>
          </a:p>
          <a:p>
            <a:pPr>
              <a:buFontTx/>
              <a:buChar char="-"/>
            </a:pPr>
            <a:r>
              <a:rPr lang="sl-SI" baseline="0" dirty="0" smtClean="0"/>
              <a:t>PCC generates single set-points or set-point sequences, takes measurements from PCOs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l-SI" dirty="0" smtClean="0"/>
              <a:t> PCC can be fully configured</a:t>
            </a:r>
            <a:r>
              <a:rPr lang="sl-SI" baseline="0" dirty="0" smtClean="0"/>
              <a:t> with the use of XML: how many active fiber channels it has, which Power Converter connects to which channel etc.</a:t>
            </a:r>
          </a:p>
          <a:p>
            <a:pPr>
              <a:buFontTx/>
              <a:buChar char="-"/>
            </a:pPr>
            <a:r>
              <a:rPr lang="sl-SI" baseline="0" dirty="0" smtClean="0"/>
              <a:t> We have implemented PCO driver skeleton which is the basis for all specific drivers (family A, CRB, special magnet Power Converters...)</a:t>
            </a:r>
          </a:p>
          <a:p>
            <a:pPr>
              <a:buFontTx/>
              <a:buChar char="-"/>
            </a:pPr>
            <a:r>
              <a:rPr lang="sl-SI" baseline="0" dirty="0" smtClean="0"/>
              <a:t>We </a:t>
            </a:r>
            <a:r>
              <a:rPr lang="sl-SI" baseline="0" dirty="0" smtClean="0"/>
              <a:t>have implemented PCO basic device component which represents each PCO to the operator/WinCC – PCO is configurable with XML parameters and over shared variables (datapoint elements</a:t>
            </a:r>
            <a:r>
              <a:rPr lang="sl-SI" baseline="0" dirty="0" smtClean="0"/>
              <a:t>)</a:t>
            </a:r>
            <a:endParaRPr lang="en-US" baseline="0" dirty="0" smtClean="0"/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@ previous MW: only design, now we also </a:t>
            </a:r>
            <a:r>
              <a:rPr lang="en-US" baseline="0" smtClean="0"/>
              <a:t>have implementation</a:t>
            </a:r>
          </a:p>
          <a:p>
            <a:pPr>
              <a:buFontTx/>
              <a:buChar char="-"/>
            </a:pP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-WinCC-PCC interface</a:t>
            </a:r>
            <a:r>
              <a:rPr lang="sl-SI" baseline="0" dirty="0" smtClean="0"/>
              <a:t> is composed of shared variables (datapoint elements)</a:t>
            </a:r>
          </a:p>
          <a:p>
            <a:r>
              <a:rPr lang="sl-SI" baseline="0" dirty="0" smtClean="0"/>
              <a:t>-using our expert GUI we can monitor/controll all available shared variables in the PCC system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-Single set-point generation using the agreed WinCC datapoint elements (example of</a:t>
            </a:r>
            <a:r>
              <a:rPr lang="sl-SI" baseline="0" dirty="0" smtClean="0"/>
              <a:t> </a:t>
            </a:r>
            <a:r>
              <a:rPr lang="sl-SI" dirty="0" smtClean="0"/>
              <a:t>our WinCC emulation GUI)</a:t>
            </a:r>
          </a:p>
          <a:p>
            <a:r>
              <a:rPr lang="sl-SI" dirty="0" smtClean="0"/>
              <a:t>-Set-point</a:t>
            </a:r>
            <a:r>
              <a:rPr lang="sl-SI" baseline="0" dirty="0" smtClean="0"/>
              <a:t> sequence generation using the agreed DPEs (emulatiom GUI)</a:t>
            </a:r>
          </a:p>
          <a:p>
            <a:r>
              <a:rPr lang="sl-SI" baseline="0" dirty="0" smtClean="0"/>
              <a:t>-Timing simulator for configuring how PCC accepts events</a:t>
            </a:r>
            <a:endParaRPr lang="sl-SI" dirty="0" smtClean="0"/>
          </a:p>
          <a:p>
            <a:endParaRPr lang="sl-SI" dirty="0" smtClean="0"/>
          </a:p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l-SI" dirty="0" smtClean="0"/>
              <a:t> We have implemented basic</a:t>
            </a:r>
            <a:r>
              <a:rPr lang="sl-SI" baseline="0" dirty="0" smtClean="0"/>
              <a:t> support for family A driver but had to wait quite some time to receive an actual Power Converter which can be a bit tough to work with (buggy)</a:t>
            </a:r>
          </a:p>
          <a:p>
            <a:pPr>
              <a:buFontTx/>
              <a:buChar char="-"/>
            </a:pPr>
            <a:r>
              <a:rPr lang="sl-SI" baseline="0" dirty="0" smtClean="0"/>
              <a:t> Implemented CRB support in FED and developed a testing application in LabVIEW – had to wait quite some time to receive CRB prototype to work with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l-SI" dirty="0" smtClean="0"/>
              <a:t>Single</a:t>
            </a:r>
            <a:r>
              <a:rPr lang="sl-SI" baseline="0" dirty="0" smtClean="0"/>
              <a:t> set-points and sequences fully functional, can be triggered with real timing of software event</a:t>
            </a:r>
          </a:p>
          <a:p>
            <a:pPr>
              <a:buFontTx/>
              <a:buChar char="-"/>
            </a:pPr>
            <a:r>
              <a:rPr lang="sl-SI" dirty="0" smtClean="0"/>
              <a:t>Screenshot from the SCSI interface – can monitor actual values that</a:t>
            </a:r>
            <a:r>
              <a:rPr lang="sl-SI" baseline="0" dirty="0" smtClean="0"/>
              <a:t> come over fiber to Front End Devices</a:t>
            </a:r>
          </a:p>
          <a:p>
            <a:pPr>
              <a:buFontTx/>
              <a:buChar char="-"/>
            </a:pPr>
            <a:r>
              <a:rPr lang="sl-SI" baseline="0" dirty="0" smtClean="0"/>
              <a:t>We have been able to successfully apply voltage on family A  PCO through the whole MACS column – using operator’s GUI emulator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-We</a:t>
            </a:r>
            <a:r>
              <a:rPr lang="sl-SI" baseline="0" dirty="0" smtClean="0"/>
              <a:t> have to finish integration of FED and CRB (verify that interfaces between them work)</a:t>
            </a:r>
          </a:p>
          <a:p>
            <a:r>
              <a:rPr lang="sl-SI" baseline="0" dirty="0" smtClean="0"/>
              <a:t>-We have to finalize family A Power Converter driver (e.g. initialization process, configuration process, command-response handling, timeouts, error handling)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2400" cy="1504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0800" cy="1795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43B25-8761-429A-9402-17E8D813D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3AD38-53AB-426C-A057-F6FFD5225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279400"/>
            <a:ext cx="2244725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9400"/>
            <a:ext cx="6586538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C5305-885C-4896-A6A4-89E7EA08C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6738A-A608-4A0A-ABC3-C6313C650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2400" cy="139541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240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72BF-5422-41BE-BFD0-63B70DBF1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971550"/>
            <a:ext cx="4010025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971550"/>
            <a:ext cx="4011613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464D9-F23D-4C42-B376-BEED2598D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29600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2DEF4-6FC3-49B6-8609-480629E38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7FD54-1E92-488D-BC35-E77192828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E35D1-C7FC-4674-BEE7-36CD672C4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9400"/>
            <a:ext cx="511175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7196-8668-4DD7-B13D-ED511676C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6400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6400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6400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E8A44-F9D1-4571-8780-52FEB5DFC8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2163" y="6729413"/>
            <a:ext cx="29876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 flipH="1">
            <a:off x="639763" y="520700"/>
            <a:ext cx="7950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sl-SI"/>
          </a:p>
        </p:txBody>
      </p:sp>
      <p:pic>
        <p:nvPicPr>
          <p:cNvPr id="1028" name="Picture 14" descr="logocosylabmin"/>
          <p:cNvPicPr>
            <a:picLocks noChangeAspect="1" noChangeArrowheads="1"/>
          </p:cNvPicPr>
          <p:nvPr userDrawn="1"/>
        </p:nvPicPr>
        <p:blipFill>
          <a:blip r:embed="rId13" cstate="print">
            <a:lum contrast="30000"/>
          </a:blip>
          <a:srcRect/>
          <a:stretch>
            <a:fillRect/>
          </a:stretch>
        </p:blipFill>
        <p:spPr bwMode="auto">
          <a:xfrm>
            <a:off x="8610600" y="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9400"/>
            <a:ext cx="5327650" cy="539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0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style...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971550"/>
            <a:ext cx="8174038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First</a:t>
            </a:r>
            <a:endParaRPr lang="en-US" smtClean="0"/>
          </a:p>
          <a:p>
            <a:pPr lvl="1"/>
            <a:r>
              <a:rPr lang="en-US" smtClean="0"/>
              <a:t> </a:t>
            </a:r>
            <a:r>
              <a:rPr lang="sl-SI" smtClean="0"/>
              <a:t>Second</a:t>
            </a:r>
          </a:p>
          <a:p>
            <a:pPr lvl="2"/>
            <a:endParaRPr lang="sl-SI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9963" y="6696075"/>
            <a:ext cx="46037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fld id="{94C191DD-EA97-4AE9-9505-114298A6B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6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mailto:rok.stefanic@cosylab.com" TargetMode="External"/><Relationship Id="rId4" Type="http://schemas.openxmlformats.org/officeDocument/2006/relationships/hyperlink" Target="mailto:luka.sepetavc@cosylab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8750" y="2320925"/>
            <a:ext cx="5437188" cy="1585913"/>
          </a:xfrm>
          <a:noFill/>
        </p:spPr>
        <p:txBody>
          <a:bodyPr lIns="0" anchor="b"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Power Converter Controller 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Status </a:t>
            </a:r>
            <a:r>
              <a:rPr lang="en-US" sz="2800" dirty="0" smtClean="0"/>
              <a:t>overview</a:t>
            </a:r>
            <a:br>
              <a:rPr lang="en-US" sz="2800" dirty="0" smtClean="0"/>
            </a:br>
            <a:endParaRPr lang="en-US" sz="2800" dirty="0" smtClean="0"/>
          </a:p>
        </p:txBody>
      </p:sp>
      <p:pic>
        <p:nvPicPr>
          <p:cNvPr id="2051" name="Picture 32" descr="logocosylab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755650" y="1963738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33"/>
          <p:cNvSpPr txBox="1">
            <a:spLocks noChangeArrowheads="1"/>
          </p:cNvSpPr>
          <p:nvPr/>
        </p:nvSpPr>
        <p:spPr bwMode="auto">
          <a:xfrm>
            <a:off x="2698750" y="3978275"/>
            <a:ext cx="529363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/>
            <a:r>
              <a:rPr lang="sl-SI" sz="2000" dirty="0" smtClean="0"/>
              <a:t>Luka Sepetavc    </a:t>
            </a:r>
            <a:r>
              <a:rPr lang="sl-SI" sz="2000" dirty="0" smtClean="0">
                <a:hlinkClick r:id="rId4"/>
              </a:rPr>
              <a:t>luka.sepetavc@cosylab.com</a:t>
            </a:r>
            <a:endParaRPr lang="sl-SI" sz="2000" dirty="0" smtClean="0"/>
          </a:p>
          <a:p>
            <a:pPr algn="r"/>
            <a:r>
              <a:rPr lang="sl-SI" sz="2000" u="sng" dirty="0" smtClean="0"/>
              <a:t>Rok Stefanic</a:t>
            </a:r>
            <a:r>
              <a:rPr lang="sl-SI" sz="2000" dirty="0" smtClean="0"/>
              <a:t>           </a:t>
            </a:r>
            <a:r>
              <a:rPr lang="sl-SI" sz="2000" dirty="0" smtClean="0">
                <a:hlinkClick r:id="rId5"/>
              </a:rPr>
              <a:t>rok.stefanic@cosylab.com</a:t>
            </a:r>
            <a:endParaRPr lang="sl-SI" sz="2000" dirty="0" smtClean="0"/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650" y="809625"/>
            <a:ext cx="28384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41"/>
          <p:cNvGrpSpPr>
            <a:grpSpLocks/>
          </p:cNvGrpSpPr>
          <p:nvPr/>
        </p:nvGrpSpPr>
        <p:grpSpPr bwMode="auto">
          <a:xfrm>
            <a:off x="2665413" y="4787900"/>
            <a:ext cx="3743325" cy="631825"/>
            <a:chOff x="1477" y="3184"/>
            <a:chExt cx="2358" cy="398"/>
          </a:xfrm>
        </p:grpSpPr>
        <p:pic>
          <p:nvPicPr>
            <p:cNvPr id="2055" name="Picture 42" descr="cikacaka"/>
            <p:cNvPicPr>
              <a:picLocks noChangeAspect="1" noChangeArrowheads="1"/>
            </p:cNvPicPr>
            <p:nvPr/>
          </p:nvPicPr>
          <p:blipFill>
            <a:blip r:embed="rId7" cstate="print">
              <a:lum contrast="-12000"/>
            </a:blip>
            <a:srcRect/>
            <a:stretch>
              <a:fillRect/>
            </a:stretch>
          </p:blipFill>
          <p:spPr bwMode="auto">
            <a:xfrm>
              <a:off x="1541" y="3184"/>
              <a:ext cx="217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3"/>
            <p:cNvSpPr>
              <a:spLocks noChangeArrowheads="1"/>
            </p:cNvSpPr>
            <p:nvPr/>
          </p:nvSpPr>
          <p:spPr bwMode="auto">
            <a:xfrm>
              <a:off x="1477" y="3388"/>
              <a:ext cx="235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400" spc="320" dirty="0"/>
                <a:t>the best people make </a:t>
              </a:r>
              <a:r>
                <a:rPr lang="en-US" sz="1400" spc="320" dirty="0" err="1"/>
                <a:t>cosylab</a:t>
              </a:r>
              <a:endParaRPr lang="en-US" sz="1400" spc="32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3) What needs to be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Finalize Integration test  with CRB prototype</a:t>
            </a:r>
          </a:p>
          <a:p>
            <a:pPr lvl="1"/>
            <a:r>
              <a:rPr lang="sl-SI" dirty="0" smtClean="0"/>
              <a:t>verify interface between FED and CRB</a:t>
            </a:r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pPr lvl="1">
              <a:buNone/>
            </a:pPr>
            <a:endParaRPr lang="sl-SI" dirty="0" smtClean="0"/>
          </a:p>
          <a:p>
            <a:r>
              <a:rPr lang="sl-SI" dirty="0" smtClean="0"/>
              <a:t>Finalize family A Power Converter driver</a:t>
            </a:r>
          </a:p>
          <a:p>
            <a:pPr lvl="1"/>
            <a:r>
              <a:rPr lang="sl-SI" dirty="0" smtClean="0"/>
              <a:t>test with an actual PCO</a:t>
            </a:r>
          </a:p>
          <a:p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3076" name="Picture 4" descr="D:\CSL\_MA PCC-FED\PCC-FED\sandbox\MACS_2011_03\source\FED_top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7604" y="1817484"/>
            <a:ext cx="2186464" cy="179088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329751" y="1817484"/>
            <a:ext cx="9001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8800" dirty="0" smtClean="0"/>
              <a:t>+</a:t>
            </a:r>
            <a:endParaRPr lang="sl-SI" sz="8800" dirty="0"/>
          </a:p>
        </p:txBody>
      </p:sp>
      <p:pic>
        <p:nvPicPr>
          <p:cNvPr id="2050" name="Picture 2" descr="D:\photos\CRB\IMAG0511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4301934" y="1734056"/>
            <a:ext cx="4158498" cy="191031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83668" y="3608371"/>
            <a:ext cx="140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FED</a:t>
            </a:r>
            <a:endParaRPr lang="sl-SI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60132" y="3644375"/>
            <a:ext cx="1404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CRB</a:t>
            </a:r>
            <a:endParaRPr lang="sl-SI" sz="2000" b="1" dirty="0"/>
          </a:p>
        </p:txBody>
      </p:sp>
      <p:pic>
        <p:nvPicPr>
          <p:cNvPr id="12" name="Picture 2" descr="D:\photos\Heinzinger\IMAG04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5996" y="4601271"/>
            <a:ext cx="3024336" cy="2221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3) What needs to be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Finish test cases</a:t>
            </a:r>
          </a:p>
          <a:p>
            <a:pPr lvl="1"/>
            <a:r>
              <a:rPr lang="sl-SI" dirty="0" smtClean="0"/>
              <a:t>PCC</a:t>
            </a:r>
          </a:p>
          <a:p>
            <a:pPr lvl="1"/>
            <a:r>
              <a:rPr lang="sl-SI" dirty="0" smtClean="0"/>
              <a:t>FED</a:t>
            </a:r>
          </a:p>
          <a:p>
            <a:pPr lvl="1"/>
            <a:r>
              <a:rPr lang="sl-SI" dirty="0" smtClean="0"/>
              <a:t>family A Power Converter</a:t>
            </a:r>
          </a:p>
          <a:p>
            <a:pPr>
              <a:buNone/>
            </a:pPr>
            <a:endParaRPr lang="sl-SI" dirty="0" smtClean="0"/>
          </a:p>
          <a:p>
            <a:pPr>
              <a:buNone/>
            </a:pPr>
            <a:endParaRPr lang="sl-SI" dirty="0" smtClean="0"/>
          </a:p>
          <a:p>
            <a:pPr>
              <a:buNone/>
            </a:pPr>
            <a:endParaRPr lang="sl-SI" dirty="0" smtClean="0"/>
          </a:p>
          <a:p>
            <a:pPr>
              <a:buNone/>
            </a:pPr>
            <a:endParaRPr lang="sl-SI" dirty="0" smtClean="0"/>
          </a:p>
          <a:p>
            <a:pPr>
              <a:buNone/>
            </a:pPr>
            <a:endParaRPr lang="sl-SI" dirty="0" smtClean="0"/>
          </a:p>
          <a:p>
            <a:r>
              <a:rPr lang="sl-SI" dirty="0" smtClean="0"/>
              <a:t>Documentation</a:t>
            </a:r>
          </a:p>
          <a:p>
            <a:pPr lvl="1"/>
            <a:r>
              <a:rPr lang="sl-SI" dirty="0" smtClean="0"/>
              <a:t>Family A driver release notes and manual</a:t>
            </a:r>
          </a:p>
          <a:p>
            <a:pPr lvl="1"/>
            <a:r>
              <a:rPr lang="sl-SI" dirty="0" smtClean="0"/>
              <a:t>Test reports</a:t>
            </a:r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3075" name="Picture 3" descr="D:\photos\bMX_03_03_2011\IMG_60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7650" y="1061480"/>
            <a:ext cx="2235065" cy="2989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Acceptance planning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r>
              <a:rPr lang="sl-SI" dirty="0" smtClean="0"/>
              <a:t>~20 Trac tickets are still open on PCC project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Responsible people will have to find time for acceptance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This will happen at the end of July, begin. of August (iWeek)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Questions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71550"/>
            <a:ext cx="8174038" cy="5456238"/>
          </a:xfrm>
        </p:spPr>
        <p:txBody>
          <a:bodyPr/>
          <a:lstStyle/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>
              <a:buNone/>
            </a:pPr>
            <a:r>
              <a:rPr lang="sl-SI" dirty="0" smtClean="0">
                <a:sym typeface="Wingdings" pitchFamily="2" charset="2"/>
              </a:rPr>
              <a:t>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sl-SI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r>
              <a:rPr lang="sl-SI" dirty="0" smtClean="0"/>
              <a:t>Quick overview</a:t>
            </a:r>
          </a:p>
          <a:p>
            <a:endParaRPr lang="sl-SI" dirty="0" smtClean="0"/>
          </a:p>
          <a:p>
            <a:endParaRPr lang="sl-SI" dirty="0" smtClean="0"/>
          </a:p>
          <a:p>
            <a:pPr lvl="1">
              <a:buNone/>
            </a:pPr>
            <a:endParaRPr lang="en-US" dirty="0" smtClean="0"/>
          </a:p>
          <a:p>
            <a:r>
              <a:rPr lang="sl-SI" dirty="0" smtClean="0"/>
              <a:t>1) What has been done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2) What is working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en-US" dirty="0" smtClean="0"/>
          </a:p>
          <a:p>
            <a:r>
              <a:rPr lang="sl-SI" dirty="0" smtClean="0"/>
              <a:t>3) What needs to be done</a:t>
            </a:r>
            <a:endParaRPr lang="en-US" dirty="0" smtClean="0"/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smtClean="0"/>
              <a:t>Cosylab 2011</a:t>
            </a:r>
            <a:endParaRPr lang="sl-SI" dirty="0" smtClean="0"/>
          </a:p>
        </p:txBody>
      </p:sp>
      <p:sp>
        <p:nvSpPr>
          <p:cNvPr id="30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53D1CB7-AE54-4311-84FE-8C18053561D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CSL\_MA PCC-FED\PCC-FED\sandbox\MACS_3\source\FED_top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041" y="5346960"/>
            <a:ext cx="769218" cy="630050"/>
          </a:xfrm>
          <a:prstGeom prst="rect">
            <a:avLst/>
          </a:prstGeom>
          <a:noFill/>
        </p:spPr>
      </p:pic>
      <p:pic>
        <p:nvPicPr>
          <p:cNvPr id="2050" name="Picture 2" descr="D:\CSL\_MA PCC-FED\PCC-FED\sandbox\MACS_3\source\FED_top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9159" y="5346960"/>
            <a:ext cx="769218" cy="630050"/>
          </a:xfrm>
          <a:prstGeom prst="rect">
            <a:avLst/>
          </a:prstGeom>
          <a:noFill/>
        </p:spPr>
      </p:pic>
      <p:pic>
        <p:nvPicPr>
          <p:cNvPr id="14" name="Picture 2" descr="D:\CSL\_MA PCC-FED\PCC-FED\sandbox\MACS_2011_6\sources\PNCcap-gro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5526" y="6139048"/>
            <a:ext cx="1345282" cy="672641"/>
          </a:xfrm>
          <a:prstGeom prst="rect">
            <a:avLst/>
          </a:prstGeom>
          <a:noFill/>
        </p:spPr>
      </p:pic>
      <p:pic>
        <p:nvPicPr>
          <p:cNvPr id="2" name="Picture 2" descr="D:\CSL\_MA PCC-FED\PCC-FED\sandbox\MACS_2011_6\sources\PNCcap-gro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3095" y="6139048"/>
            <a:ext cx="1345282" cy="672641"/>
          </a:xfrm>
          <a:prstGeom prst="rect">
            <a:avLst/>
          </a:prstGeom>
          <a:noFill/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PCC – </a:t>
            </a:r>
            <a:r>
              <a:rPr lang="sl-SI" dirty="0" smtClean="0"/>
              <a:t>quick </a:t>
            </a:r>
            <a:r>
              <a:rPr lang="en-US" dirty="0" smtClean="0"/>
              <a:t>overview</a:t>
            </a:r>
          </a:p>
        </p:txBody>
      </p:sp>
      <p:sp>
        <p:nvSpPr>
          <p:cNvPr id="512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smtClean="0"/>
              <a:t>Cosylab 2011</a:t>
            </a:r>
            <a:endParaRPr lang="sl-SI" dirty="0" smtClean="0"/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16E8C7-47EA-4C7F-AF77-D7D26D121C14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636184"/>
            <a:ext cx="7114431" cy="605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D:\CSL\_MA PCC-FED\PCC-FED\sandbox\MACS_3\source\IMG_63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35796" y="4158828"/>
            <a:ext cx="684076" cy="411570"/>
          </a:xfrm>
          <a:prstGeom prst="rect">
            <a:avLst/>
          </a:prstGeom>
          <a:noFill/>
        </p:spPr>
      </p:pic>
      <p:pic>
        <p:nvPicPr>
          <p:cNvPr id="10" name="Picture 3" descr="D:\CSL\_MA PCC-FED\PCC-FED\sandbox\MACS_3\source\IMG_63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37800" y="4158828"/>
            <a:ext cx="684076" cy="411570"/>
          </a:xfrm>
          <a:prstGeom prst="rect">
            <a:avLst/>
          </a:prstGeom>
          <a:noFill/>
        </p:spPr>
      </p:pic>
      <p:pic>
        <p:nvPicPr>
          <p:cNvPr id="11" name="Picture 3" descr="D:\CSL\_MA PCC-FED\PCC-FED\sandbox\MACS_3\source\IMG_63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4158828"/>
            <a:ext cx="684076" cy="41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What has been done – legend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r>
              <a:rPr lang="sl-SI" b="1" dirty="0" smtClean="0">
                <a:solidFill>
                  <a:srgbClr val="00B050"/>
                </a:solidFill>
              </a:rPr>
              <a:t>GREEN – task went well</a:t>
            </a: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C000"/>
                </a:solidFill>
              </a:rPr>
              <a:t>ORANGE – slight issues with the task</a:t>
            </a:r>
          </a:p>
          <a:p>
            <a:endParaRPr lang="sl-SI" b="1" dirty="0" smtClean="0">
              <a:solidFill>
                <a:srgbClr val="FFC000"/>
              </a:solidFill>
            </a:endParaRPr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0000"/>
                </a:solidFill>
              </a:rPr>
              <a:t>RED – show-stopper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B050"/>
                </a:solidFill>
              </a:rPr>
              <a:t>Fully configurable PCC with XML</a:t>
            </a:r>
          </a:p>
          <a:p>
            <a:pPr lvl="1"/>
            <a:r>
              <a:rPr lang="sl-SI" dirty="0" smtClean="0"/>
              <a:t>multiple instances</a:t>
            </a:r>
          </a:p>
          <a:p>
            <a:pPr lvl="1"/>
            <a:r>
              <a:rPr lang="sl-SI" dirty="0" smtClean="0"/>
              <a:t>select fiber channels</a:t>
            </a:r>
            <a:endParaRPr lang="sl-SI" dirty="0" smtClean="0">
              <a:solidFill>
                <a:srgbClr val="00B050"/>
              </a:solidFill>
            </a:endParaRPr>
          </a:p>
          <a:p>
            <a:endParaRPr lang="sl-SI" dirty="0" smtClean="0">
              <a:solidFill>
                <a:srgbClr val="00B050"/>
              </a:solidFill>
            </a:endParaRPr>
          </a:p>
          <a:p>
            <a:endParaRPr lang="sl-SI" dirty="0" smtClean="0">
              <a:solidFill>
                <a:srgbClr val="00B050"/>
              </a:solidFill>
            </a:endParaRPr>
          </a:p>
          <a:p>
            <a:endParaRPr lang="sl-SI" dirty="0" smtClean="0">
              <a:solidFill>
                <a:srgbClr val="00B050"/>
              </a:solidFill>
            </a:endParaRPr>
          </a:p>
          <a:p>
            <a:endParaRPr lang="sl-SI" dirty="0" smtClean="0">
              <a:solidFill>
                <a:srgbClr val="00B050"/>
              </a:solidFill>
            </a:endParaRPr>
          </a:p>
          <a:p>
            <a:r>
              <a:rPr lang="sl-SI" dirty="0" smtClean="0">
                <a:solidFill>
                  <a:srgbClr val="00B050"/>
                </a:solidFill>
              </a:rPr>
              <a:t>PCO driver skeleton and PCO basic device</a:t>
            </a:r>
          </a:p>
          <a:p>
            <a:pPr lvl="1"/>
            <a:r>
              <a:rPr lang="sl-SI" dirty="0" smtClean="0"/>
              <a:t>PCO has its own component</a:t>
            </a:r>
          </a:p>
          <a:p>
            <a:pPr>
              <a:buNone/>
            </a:pPr>
            <a:endParaRPr lang="sl-SI" dirty="0" smtClean="0"/>
          </a:p>
          <a:p>
            <a:pPr lvl="1"/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146" name="Picture 2" descr="D:\CSL\_MA PCC-FED\PCC-FED\sandbox\MACS_2011_6\sources\XML.PNG"/>
          <p:cNvPicPr>
            <a:picLocks noChangeAspect="1" noChangeArrowheads="1"/>
          </p:cNvPicPr>
          <p:nvPr/>
        </p:nvPicPr>
        <p:blipFill>
          <a:blip r:embed="rId3" cstate="print"/>
          <a:srcRect b="26014"/>
          <a:stretch>
            <a:fillRect/>
          </a:stretch>
        </p:blipFill>
        <p:spPr bwMode="auto">
          <a:xfrm>
            <a:off x="5454926" y="1026480"/>
            <a:ext cx="3470741" cy="2412268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410856"/>
            <a:ext cx="2145261" cy="201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 descr="D:\CSL\_MA PCC-FED\PCC-FED\sandbox\MACS_2011_6\sources\XML_PC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0092" y="3906800"/>
            <a:ext cx="3341863" cy="2822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B050"/>
                </a:solidFill>
              </a:rPr>
              <a:t>Interface between WinCC and PCC/PCO</a:t>
            </a:r>
          </a:p>
          <a:p>
            <a:pPr lvl="1"/>
            <a:r>
              <a:rPr lang="sl-SI" dirty="0" smtClean="0"/>
              <a:t>configure and monitor PCC/PCO</a:t>
            </a:r>
          </a:p>
          <a:p>
            <a:pPr lvl="1"/>
            <a:r>
              <a:rPr lang="sl-SI" dirty="0" smtClean="0"/>
              <a:t>expert GUI – avaliable are all datapoint elements</a:t>
            </a:r>
          </a:p>
          <a:p>
            <a:pPr lvl="1">
              <a:buNone/>
            </a:pPr>
            <a:endParaRPr lang="sl-SI" dirty="0" smtClean="0"/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9" name="Picture 5" descr="D:\CSL\_MA PCC-FED\PCC-FED\sandbox\MACS_2011_06\sources\PCC_PCO_GU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0836" y="2430636"/>
            <a:ext cx="5757428" cy="3150168"/>
          </a:xfrm>
          <a:prstGeom prst="rect">
            <a:avLst/>
          </a:prstGeom>
          <a:noFill/>
        </p:spPr>
      </p:pic>
      <p:pic>
        <p:nvPicPr>
          <p:cNvPr id="1030" name="Picture 6" descr="D:\CSL\_MA PCC-FED\PCC-FED\sandbox\MACS_2011_06\sources\FED_GU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0292" y="4943059"/>
            <a:ext cx="804639" cy="637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B050"/>
                </a:solidFill>
              </a:rPr>
              <a:t>Single set-point generation</a:t>
            </a:r>
          </a:p>
          <a:p>
            <a:pPr lvl="1"/>
            <a:r>
              <a:rPr lang="sl-SI" dirty="0" smtClean="0"/>
              <a:t>trigger on real timing events</a:t>
            </a:r>
          </a:p>
          <a:p>
            <a:pPr lvl="1"/>
            <a:endParaRPr lang="sl-SI" dirty="0" smtClean="0"/>
          </a:p>
          <a:p>
            <a:pPr lvl="1">
              <a:buNone/>
            </a:pPr>
            <a:endParaRPr lang="sl-SI" dirty="0" smtClean="0"/>
          </a:p>
          <a:p>
            <a:pPr lvl="1">
              <a:buNone/>
            </a:pPr>
            <a:endParaRPr lang="sl-SI" dirty="0" smtClean="0"/>
          </a:p>
          <a:p>
            <a:endParaRPr lang="sl-SI" dirty="0" smtClean="0"/>
          </a:p>
          <a:p>
            <a:r>
              <a:rPr lang="sl-SI" dirty="0" smtClean="0">
                <a:solidFill>
                  <a:srgbClr val="00B050"/>
                </a:solidFill>
              </a:rPr>
              <a:t>Set-point sequence generation</a:t>
            </a:r>
          </a:p>
          <a:p>
            <a:pPr lvl="1"/>
            <a:r>
              <a:rPr lang="sl-SI" dirty="0" smtClean="0"/>
              <a:t>loading, pre-caching</a:t>
            </a:r>
          </a:p>
          <a:p>
            <a:pPr lvl="1"/>
            <a:r>
              <a:rPr lang="sl-SI" dirty="0" smtClean="0"/>
              <a:t>trigger on real timing events</a:t>
            </a:r>
          </a:p>
          <a:p>
            <a:pPr lvl="1"/>
            <a:endParaRPr lang="sl-SI" dirty="0" smtClean="0"/>
          </a:p>
          <a:p>
            <a:pPr lvl="1"/>
            <a:endParaRPr lang="sl-SI" dirty="0" smtClean="0"/>
          </a:p>
          <a:p>
            <a:r>
              <a:rPr lang="sl-SI" dirty="0" smtClean="0">
                <a:solidFill>
                  <a:srgbClr val="00B050"/>
                </a:solidFill>
              </a:rPr>
              <a:t>Timing simulator</a:t>
            </a:r>
          </a:p>
          <a:p>
            <a:pPr lvl="1"/>
            <a:r>
              <a:rPr lang="sl-SI" dirty="0" smtClean="0"/>
              <a:t>emmit software events</a:t>
            </a:r>
          </a:p>
          <a:p>
            <a:pPr lvl="1"/>
            <a:r>
              <a:rPr lang="sl-SI" dirty="0" smtClean="0"/>
              <a:t>arm for real timing events</a:t>
            </a:r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4" descr="D:\CSL\_MA PCC-FED\PCC-FED\sandbox\MACS_2011_06\sources\sequence_GU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7367" y="3222724"/>
            <a:ext cx="3013005" cy="1542009"/>
          </a:xfrm>
          <a:prstGeom prst="rect">
            <a:avLst/>
          </a:prstGeom>
          <a:noFill/>
        </p:spPr>
      </p:pic>
      <p:pic>
        <p:nvPicPr>
          <p:cNvPr id="7" name="Picture 3" descr="D:\CSL\_MA PCC-FED\PCC-FED\sandbox\MACS_2011_06\sources\serial_GU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1363" y="1081533"/>
            <a:ext cx="3156587" cy="1601131"/>
          </a:xfrm>
          <a:prstGeom prst="rect">
            <a:avLst/>
          </a:prstGeom>
          <a:noFill/>
        </p:spPr>
      </p:pic>
      <p:pic>
        <p:nvPicPr>
          <p:cNvPr id="4098" name="Picture 2" descr="D:\CSL\_MA PCC-FED\PCC-FED\sandbox\MACS_2011_06\sources\timingSim_GU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07367" y="4986920"/>
            <a:ext cx="1224136" cy="1915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FFC000"/>
                </a:solidFill>
              </a:rPr>
              <a:t>Basic family A PCO driver</a:t>
            </a:r>
          </a:p>
          <a:p>
            <a:pPr lvl="1"/>
            <a:r>
              <a:rPr lang="sl-SI" dirty="0" smtClean="0"/>
              <a:t>waited for family A PCO</a:t>
            </a:r>
          </a:p>
          <a:p>
            <a:pPr lvl="1"/>
            <a:r>
              <a:rPr lang="sl-SI" dirty="0" smtClean="0"/>
              <a:t>buggy firmware in PCO</a:t>
            </a:r>
          </a:p>
          <a:p>
            <a:pPr lvl="1"/>
            <a:r>
              <a:rPr lang="sl-SI" dirty="0" smtClean="0"/>
              <a:t>successfully configure and</a:t>
            </a:r>
          </a:p>
          <a:p>
            <a:pPr lvl="2">
              <a:buNone/>
            </a:pPr>
            <a:r>
              <a:rPr lang="sl-SI" dirty="0" smtClean="0"/>
              <a:t>apply voltage over PCC</a:t>
            </a:r>
          </a:p>
          <a:p>
            <a:endParaRPr lang="sl-SI" dirty="0" smtClean="0"/>
          </a:p>
          <a:p>
            <a:pPr>
              <a:buNone/>
            </a:pPr>
            <a:endParaRPr lang="sl-SI" dirty="0" smtClean="0"/>
          </a:p>
          <a:p>
            <a:r>
              <a:rPr lang="sl-SI" dirty="0" smtClean="0">
                <a:solidFill>
                  <a:srgbClr val="FFC000"/>
                </a:solidFill>
              </a:rPr>
              <a:t>CRB support in FED, LabVIEW test app</a:t>
            </a:r>
          </a:p>
          <a:p>
            <a:pPr lvl="1"/>
            <a:r>
              <a:rPr lang="sl-SI" dirty="0" smtClean="0"/>
              <a:t>waited for CRB</a:t>
            </a:r>
          </a:p>
          <a:p>
            <a:pPr lvl="1"/>
            <a:r>
              <a:rPr lang="sl-SI" dirty="0" smtClean="0"/>
              <a:t>CRB boots and responds to commands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122" name="Picture 2" descr="D:\photos\Heinzinger\IMAG04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8044" y="1062484"/>
            <a:ext cx="3492388" cy="2091121"/>
          </a:xfrm>
          <a:prstGeom prst="rect">
            <a:avLst/>
          </a:prstGeom>
          <a:noFill/>
        </p:spPr>
      </p:pic>
      <p:pic>
        <p:nvPicPr>
          <p:cNvPr id="5123" name="Picture 3" descr="D:\CSL\_MA PCC-FED\PCC-FED\sandbox\MACS_2011_03\source\CRB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8525" y="4595548"/>
            <a:ext cx="4321907" cy="1903540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1031856" y="4685704"/>
            <a:ext cx="2496028" cy="1790676"/>
            <a:chOff x="995852" y="4637112"/>
            <a:chExt cx="2496028" cy="1790676"/>
          </a:xfrm>
        </p:grpSpPr>
        <p:pic>
          <p:nvPicPr>
            <p:cNvPr id="8" name="Picture 2" descr="D:\CSL\_MA PCC-FED\PCC-FED\sandbox\MACS_2011_06\sources\CRB_FED_test_GUI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5852" y="4637112"/>
              <a:ext cx="2496028" cy="1790676"/>
            </a:xfrm>
            <a:prstGeom prst="rect">
              <a:avLst/>
            </a:prstGeom>
            <a:noFill/>
          </p:spPr>
        </p:pic>
        <p:pic>
          <p:nvPicPr>
            <p:cNvPr id="2050" name="Picture 2" descr="D:\CSL\_MA PCC-FED\PCC-FED\sandbox\MACS_2011_06\sources\CRB_FED_test_GUI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939624" y="4770896"/>
              <a:ext cx="552256" cy="745852"/>
            </a:xfrm>
            <a:prstGeom prst="rect">
              <a:avLst/>
            </a:prstGeom>
            <a:noFill/>
          </p:spPr>
        </p:pic>
      </p:grpSp>
      <p:sp>
        <p:nvSpPr>
          <p:cNvPr id="12" name="TextBox 11"/>
          <p:cNvSpPr txBox="1"/>
          <p:nvPr/>
        </p:nvSpPr>
        <p:spPr>
          <a:xfrm>
            <a:off x="4860032" y="3189608"/>
            <a:ext cx="2410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Family A PCO - Heinzinger</a:t>
            </a:r>
            <a:endParaRPr lang="sl-SI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What is working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Single set-point generation</a:t>
            </a:r>
          </a:p>
          <a:p>
            <a:r>
              <a:rPr lang="sl-SI" dirty="0" smtClean="0"/>
              <a:t>S</a:t>
            </a:r>
            <a:r>
              <a:rPr lang="en-US" dirty="0" smtClean="0"/>
              <a:t>et-point sequence generation</a:t>
            </a:r>
          </a:p>
          <a:p>
            <a:pPr lvl="1"/>
            <a:r>
              <a:rPr lang="sl-SI" dirty="0" smtClean="0"/>
              <a:t>verified over SCSI (debug) interface</a:t>
            </a:r>
          </a:p>
          <a:p>
            <a:pPr>
              <a:buNone/>
            </a:pPr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family A PCO basic integration</a:t>
            </a:r>
            <a:endParaRPr lang="en-US" dirty="0" smtClean="0"/>
          </a:p>
          <a:p>
            <a:pPr lvl="1"/>
            <a:r>
              <a:rPr lang="sl-SI" dirty="0" smtClean="0"/>
              <a:t>applying voltage over the MACS column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4098" name="Picture 2" descr="D:\photos\Logic_analyz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2629" y="1026480"/>
            <a:ext cx="2721819" cy="1967263"/>
          </a:xfrm>
          <a:prstGeom prst="rect">
            <a:avLst/>
          </a:prstGeom>
          <a:noFill/>
        </p:spPr>
      </p:pic>
      <p:pic>
        <p:nvPicPr>
          <p:cNvPr id="4099" name="Picture 3" descr="D:\CSL\_MA PCC-FED\PCC-FED\sandbox\MACS_2011_6\sources\Heinz_animation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90964" y="4121658"/>
            <a:ext cx="2857500" cy="165735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646183"/>
            <a:ext cx="1935972" cy="310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796136" y="5779008"/>
            <a:ext cx="270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taken from an actual video </a:t>
            </a:r>
            <a:r>
              <a:rPr lang="sl-SI" sz="1400" dirty="0" smtClean="0">
                <a:sym typeface="Wingdings" pitchFamily="2" charset="2"/>
              </a:rPr>
              <a:t></a:t>
            </a:r>
            <a:endParaRPr lang="sl-SI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/>
      <p:bldP spid="10" grpId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5195</TotalTime>
  <Words>874</Words>
  <Application>Microsoft Office PowerPoint</Application>
  <PresentationFormat>Custom</PresentationFormat>
  <Paragraphs>202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Power Converter Controller  Status overview </vt:lpstr>
      <vt:lpstr>Outline</vt:lpstr>
      <vt:lpstr>PCC – quick overview</vt:lpstr>
      <vt:lpstr>What has been done – legend</vt:lpstr>
      <vt:lpstr>1) What has been done</vt:lpstr>
      <vt:lpstr>1) What has been done</vt:lpstr>
      <vt:lpstr>1) What has been done</vt:lpstr>
      <vt:lpstr>1) What has been done</vt:lpstr>
      <vt:lpstr>2) What is working</vt:lpstr>
      <vt:lpstr>3) What needs to be done</vt:lpstr>
      <vt:lpstr>3) What needs to be done</vt:lpstr>
      <vt:lpstr>Acceptance planning</vt:lpstr>
      <vt:lpstr>Questions</vt:lpstr>
    </vt:vector>
  </TitlesOfParts>
  <Company>COSYLAB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Converter Controller  Status overview</dc:title>
  <dc:creator>Luka Šepetavc</dc:creator>
  <cp:lastModifiedBy>Rok Stefanic</cp:lastModifiedBy>
  <cp:revision>860</cp:revision>
  <dcterms:created xsi:type="dcterms:W3CDTF">2006-10-19T08:19:17Z</dcterms:created>
  <dcterms:modified xsi:type="dcterms:W3CDTF">2011-06-24T10:09:33Z</dcterms:modified>
</cp:coreProperties>
</file>