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88" r:id="rId4"/>
    <p:sldId id="280" r:id="rId5"/>
    <p:sldId id="291" r:id="rId6"/>
    <p:sldId id="290" r:id="rId7"/>
    <p:sldId id="293" r:id="rId8"/>
    <p:sldId id="283" r:id="rId9"/>
    <p:sldId id="296" r:id="rId10"/>
    <p:sldId id="292" r:id="rId11"/>
    <p:sldId id="294" r:id="rId12"/>
    <p:sldId id="295" r:id="rId13"/>
    <p:sldId id="297" r:id="rId14"/>
    <p:sldId id="285" r:id="rId15"/>
    <p:sldId id="289" r:id="rId16"/>
    <p:sldId id="298" r:id="rId17"/>
    <p:sldId id="266" r:id="rId18"/>
  </p:sldIdLst>
  <p:sldSz cx="9144000" cy="7021513"/>
  <p:notesSz cx="6648450" cy="98504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C0000"/>
    <a:srgbClr val="C0C0C0"/>
    <a:srgbClr val="808080"/>
    <a:srgbClr val="7D7D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7" autoAdjust="0"/>
    <p:restoredTop sz="91294" autoAdjust="0"/>
  </p:normalViewPr>
  <p:slideViewPr>
    <p:cSldViewPr snapToObjects="1">
      <p:cViewPr varScale="1">
        <p:scale>
          <a:sx n="101" d="100"/>
          <a:sy n="101" d="100"/>
        </p:scale>
        <p:origin x="-1314" y="-96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264" y="124891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3103"/>
        <p:guide pos="209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178" y="1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6333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178" y="9356333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F69FB-E29B-45D7-8F90-811E867CC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178" y="1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39775"/>
            <a:ext cx="4806950" cy="3692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535" y="4679750"/>
            <a:ext cx="5319381" cy="443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6333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178" y="9356333"/>
            <a:ext cx="2881720" cy="49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89" tIns="45245" rIns="90489" bIns="452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E6BC11-9481-4ACD-83E2-662AA05AB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REDNE</a:t>
            </a:r>
            <a:r>
              <a:rPr lang="en-US" baseline="0" dirty="0" smtClean="0"/>
              <a:t>T – Real Time Event Distribution Network</a:t>
            </a:r>
          </a:p>
          <a:p>
            <a:pPr eaLnBrk="1" hangingPunct="1"/>
            <a:r>
              <a:rPr lang="en-US" baseline="0" dirty="0" err="1" smtClean="0"/>
              <a:t>Sistem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prenasanje</a:t>
            </a:r>
            <a:r>
              <a:rPr lang="en-US" baseline="0" dirty="0" smtClean="0"/>
              <a:t> timing </a:t>
            </a:r>
            <a:r>
              <a:rPr lang="en-US" baseline="0" dirty="0" err="1" smtClean="0"/>
              <a:t>eventov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podatkov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komand</a:t>
            </a:r>
            <a:r>
              <a:rPr lang="en-US" baseline="0" dirty="0" smtClean="0"/>
              <a:t>) v hard real time-u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how REDNET will</a:t>
            </a:r>
            <a:r>
              <a:rPr lang="en-US" baseline="0" dirty="0" smtClean="0"/>
              <a:t> progress over the following months. First the MTR is being finalized, the MTG development follows and at the end, all the tests and reports will be provided. </a:t>
            </a:r>
          </a:p>
          <a:p>
            <a:endParaRPr lang="en-US" baseline="0" dirty="0" smtClean="0"/>
          </a:p>
          <a:p>
            <a:r>
              <a:rPr lang="en-US" baseline="0" smtClean="0"/>
              <a:t>The design </a:t>
            </a:r>
            <a:r>
              <a:rPr lang="en-US" baseline="0" dirty="0" smtClean="0"/>
              <a:t>documentation will be written and finalized during MTR and MTG development when all the requests are accepted and can be put into </a:t>
            </a:r>
            <a:r>
              <a:rPr lang="en-US" baseline="0" smtClean="0"/>
              <a:t>the document.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AD93B-10AA-41E0-9AAC-226A18BCA07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-VAA (Virtual</a:t>
            </a:r>
            <a:r>
              <a:rPr lang="en-US" baseline="0" dirty="0" smtClean="0"/>
              <a:t> Accelerator </a:t>
            </a:r>
            <a:r>
              <a:rPr lang="en-US" baseline="0" dirty="0" err="1" smtClean="0"/>
              <a:t>Alocator</a:t>
            </a:r>
            <a:r>
              <a:rPr lang="en-US" baseline="0" dirty="0" smtClean="0"/>
              <a:t>) – activates run (composed of multiple accelerator </a:t>
            </a:r>
            <a:r>
              <a:rPr lang="en-US" baseline="0" dirty="0" err="1" smtClean="0"/>
              <a:t>cyles</a:t>
            </a:r>
            <a:r>
              <a:rPr lang="en-US" baseline="0" dirty="0" smtClean="0"/>
              <a:t>, and each cycle of events)</a:t>
            </a:r>
          </a:p>
          <a:p>
            <a:r>
              <a:rPr lang="en-US" dirty="0" smtClean="0"/>
              <a:t>-MTG lets everybody know</a:t>
            </a:r>
            <a:r>
              <a:rPr lang="en-US" baseline="0" dirty="0" smtClean="0"/>
              <a:t> about </a:t>
            </a:r>
            <a:r>
              <a:rPr lang="en-US" baseline="0" dirty="0" err="1" smtClean="0"/>
              <a:t>whats</a:t>
            </a:r>
            <a:r>
              <a:rPr lang="en-US" baseline="0" dirty="0" smtClean="0"/>
              <a:t> going to happen (which cycles are going to be generated)</a:t>
            </a:r>
          </a:p>
          <a:p>
            <a:r>
              <a:rPr lang="en-US" baseline="0" dirty="0" smtClean="0"/>
              <a:t>-after that MTG receives acknowledgments from all receivers-devices</a:t>
            </a:r>
          </a:p>
          <a:p>
            <a:r>
              <a:rPr lang="en-US" baseline="0" dirty="0" smtClean="0"/>
              <a:t>-VAA requests actual generation of cycles</a:t>
            </a:r>
          </a:p>
          <a:p>
            <a:r>
              <a:rPr lang="en-US" baseline="0" dirty="0" smtClean="0"/>
              <a:t>-MTG start generating cycles by emitting events over fiber optics and MAPS</a:t>
            </a:r>
          </a:p>
          <a:p>
            <a:r>
              <a:rPr lang="en-US" baseline="0" dirty="0" smtClean="0"/>
              <a:t>-MTR generates responses to events (either backplane, GPIOs, software…)</a:t>
            </a: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F9767-737B-43B7-A16C-F6CCC6F236B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-completed MTR arch.</a:t>
            </a:r>
          </a:p>
          <a:p>
            <a:pPr>
              <a:buFontTx/>
              <a:buNone/>
            </a:pPr>
            <a:r>
              <a:rPr lang="en-US" baseline="0" dirty="0" smtClean="0"/>
              <a:t>-this </a:t>
            </a:r>
            <a:r>
              <a:rPr lang="en-US" baseline="0" dirty="0" err="1" smtClean="0"/>
              <a:t>fml</a:t>
            </a:r>
            <a:r>
              <a:rPr lang="en-US" baseline="0" dirty="0" smtClean="0"/>
              <a:t> actually defines shared variables through which it is configured, no static parameters</a:t>
            </a:r>
          </a:p>
          <a:p>
            <a:pPr>
              <a:buFontTx/>
              <a:buNone/>
            </a:pPr>
            <a:r>
              <a:rPr lang="en-US" baseline="0" dirty="0" smtClean="0"/>
              <a:t>-interface through which e.g. PCC can configure MTR on the fly</a:t>
            </a:r>
          </a:p>
          <a:p>
            <a:pPr>
              <a:buFontTx/>
              <a:buNone/>
            </a:pPr>
            <a:r>
              <a:rPr lang="en-US" baseline="0" dirty="0" smtClean="0"/>
              <a:t>-(!) not yet finalized</a:t>
            </a: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-completed MTR arch.</a:t>
            </a:r>
          </a:p>
          <a:p>
            <a:pPr>
              <a:buFontTx/>
              <a:buNone/>
            </a:pPr>
            <a:r>
              <a:rPr lang="en-US" baseline="0" dirty="0" smtClean="0"/>
              <a:t>-this </a:t>
            </a:r>
            <a:r>
              <a:rPr lang="en-US" baseline="0" dirty="0" err="1" smtClean="0"/>
              <a:t>fml</a:t>
            </a:r>
            <a:r>
              <a:rPr lang="en-US" baseline="0" dirty="0" smtClean="0"/>
              <a:t> actually defines shared variables through which it is configured, no static parameters</a:t>
            </a:r>
          </a:p>
          <a:p>
            <a:pPr>
              <a:buFontTx/>
              <a:buNone/>
            </a:pPr>
            <a:r>
              <a:rPr lang="en-US" baseline="0" dirty="0" smtClean="0"/>
              <a:t>-interface through which e.g. PCC can configure MTR on the fly</a:t>
            </a:r>
          </a:p>
          <a:p>
            <a:pPr>
              <a:buFontTx/>
              <a:buNone/>
            </a:pPr>
            <a:r>
              <a:rPr lang="en-US" baseline="0" dirty="0" smtClean="0"/>
              <a:t>-(!) not yet finalized</a:t>
            </a: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-MTR is finished</a:t>
            </a:r>
          </a:p>
          <a:p>
            <a:r>
              <a:rPr lang="en-US" dirty="0" smtClean="0"/>
              <a:t>-SW injection used for simulating MTG when it is not </a:t>
            </a:r>
            <a:r>
              <a:rPr lang="en-US" dirty="0" err="1" smtClean="0"/>
              <a:t>phisicaly</a:t>
            </a:r>
            <a:r>
              <a:rPr lang="en-US" dirty="0" smtClean="0"/>
              <a:t> present in the system</a:t>
            </a:r>
          </a:p>
          <a:p>
            <a:r>
              <a:rPr lang="en-US" dirty="0" smtClean="0"/>
              <a:t>-10</a:t>
            </a:r>
            <a:r>
              <a:rPr lang="en-US" baseline="0" dirty="0" smtClean="0"/>
              <a:t> MHz clock – used for </a:t>
            </a:r>
            <a:r>
              <a:rPr lang="en-US" baseline="0" dirty="0" err="1" smtClean="0"/>
              <a:t>sychronizing</a:t>
            </a:r>
            <a:r>
              <a:rPr lang="en-US" baseline="0" dirty="0" smtClean="0"/>
              <a:t> the PCC</a:t>
            </a:r>
          </a:p>
          <a:p>
            <a:r>
              <a:rPr lang="en-US" baseline="0" dirty="0" smtClean="0"/>
              <a:t>-MTR configured with FECOS events on the fly and over shared variables during configuration phase (configure command)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E583-2EF7-428E-98A8-C349C56C0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72CA2-4200-4D86-BDE6-016AB13D6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6B421-9477-443D-B297-85AE44A50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0B56-9B30-49A3-A5D8-5D56B8E96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48AE5-D16A-4F5F-841E-13DDB1991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3486-552C-4F3A-AE08-F175C56F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5924-F6A7-4CB6-ABEB-5B535975E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95686-C741-4B1E-BBFF-F54688C20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4C8E5-BC23-458F-9597-D28133A46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DD516-5B8D-4E67-B5B7-21A4BCE6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49759-5222-49C8-8F7B-375BA3532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102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20507707-0B55-4B5F-8E39-02B42C017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hyperlink" Target="mailto:rok.stefanic@cosylab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ctr"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REDNet</a:t>
            </a:r>
            <a:r>
              <a:rPr lang="en-US" sz="2800" dirty="0" smtClean="0"/>
              <a:t> - Status overview</a:t>
            </a:r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9792" y="3906838"/>
            <a:ext cx="54361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000" dirty="0" err="1" smtClean="0"/>
              <a:t>Rok</a:t>
            </a:r>
            <a:r>
              <a:rPr lang="en-US" sz="2000" dirty="0" smtClean="0"/>
              <a:t> </a:t>
            </a:r>
            <a:r>
              <a:rPr lang="en-US" sz="2000" dirty="0" err="1" smtClean="0"/>
              <a:t>Stefanic</a:t>
            </a:r>
            <a:r>
              <a:rPr lang="en-US" sz="2000" dirty="0" smtClean="0"/>
              <a:t>      (</a:t>
            </a:r>
            <a:r>
              <a:rPr lang="en-US" sz="2000" dirty="0" smtClean="0">
                <a:hlinkClick r:id="rId4"/>
              </a:rPr>
              <a:t>rok.stefanic@cosylab.com</a:t>
            </a:r>
            <a:r>
              <a:rPr lang="en-US" sz="2000" dirty="0" smtClean="0"/>
              <a:t>)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5075175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6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Receiver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Full receiver configuration</a:t>
            </a:r>
          </a:p>
          <a:p>
            <a:pPr lvl="2"/>
            <a:r>
              <a:rPr lang="en-US" dirty="0" smtClean="0"/>
              <a:t>by other FECOS components</a:t>
            </a:r>
          </a:p>
          <a:p>
            <a:pPr lvl="2"/>
            <a:r>
              <a:rPr lang="en-US" dirty="0" smtClean="0"/>
              <a:t>from configuration in shared variables and XML files</a:t>
            </a:r>
          </a:p>
          <a:p>
            <a:pPr lvl="2"/>
            <a:endParaRPr lang="sl-SI" dirty="0" smtClean="0"/>
          </a:p>
          <a:p>
            <a:pPr lvl="1"/>
            <a:r>
              <a:rPr lang="en-US" dirty="0" smtClean="0"/>
              <a:t>Generation of responses to </a:t>
            </a:r>
            <a:r>
              <a:rPr lang="en-US" b="1" dirty="0" smtClean="0">
                <a:solidFill>
                  <a:srgbClr val="FF0000"/>
                </a:solidFill>
              </a:rPr>
              <a:t>received timing events</a:t>
            </a:r>
            <a:r>
              <a:rPr lang="en-US" dirty="0" smtClean="0"/>
              <a:t> on all interfaces </a:t>
            </a:r>
          </a:p>
          <a:p>
            <a:pPr lvl="2"/>
            <a:r>
              <a:rPr lang="en-US" dirty="0" smtClean="0"/>
              <a:t>Auxiliary interface</a:t>
            </a:r>
          </a:p>
          <a:p>
            <a:pPr lvl="2"/>
            <a:r>
              <a:rPr lang="en-US" dirty="0" smtClean="0"/>
              <a:t>Software IRQ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Shared real-time trigger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Shared trigger lines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SW injection of timing events from LV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10MHz clock distribution</a:t>
            </a:r>
          </a:p>
          <a:p>
            <a:pPr lvl="2"/>
            <a:r>
              <a:rPr lang="en-US" dirty="0" smtClean="0"/>
              <a:t>MRF EVR extracts clock signal from optic link and distributes it over PXI backplane to other cards (PCC FlexRIO Modules)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Receiver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Sequence generation on receiver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 descr="D:\CSL\SVN\MedAustron\TimingSystem\trunk\documentation\architecture\internal\SeqGen_T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3868" y="2502644"/>
            <a:ext cx="5398770" cy="407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Receiver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Emission of periodic and asynchronous events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 descr="D:\CSL\SVN\MedAustron\TimingSystem\trunk\documentation\architecture\internal\SeqGen_T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3868" y="2503921"/>
            <a:ext cx="539877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Timing Receiver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Editing sequences during operation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 descr="D:\CSL\SVN\MedAustron\TimingSystem\trunk\documentation\architecture\internal\SeqGen_T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3868" y="2510906"/>
            <a:ext cx="5398770" cy="406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Resolve issues with emission over RTEI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Documentation</a:t>
            </a:r>
            <a:endParaRPr lang="sl-SI" dirty="0" smtClean="0"/>
          </a:p>
          <a:p>
            <a:pPr lvl="1"/>
            <a:r>
              <a:rPr lang="en-US" dirty="0" smtClean="0"/>
              <a:t>Design documentation shape-up</a:t>
            </a:r>
          </a:p>
          <a:p>
            <a:pPr lvl="1"/>
            <a:r>
              <a:rPr lang="en-US" dirty="0" smtClean="0"/>
              <a:t>Test cases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Scratchpad support on timing generator </a:t>
            </a:r>
          </a:p>
          <a:p>
            <a:pPr lvl="1"/>
            <a:r>
              <a:rPr lang="en-US" dirty="0" smtClean="0"/>
              <a:t>almost done</a:t>
            </a:r>
          </a:p>
          <a:p>
            <a:endParaRPr lang="en-US" dirty="0" smtClean="0"/>
          </a:p>
          <a:p>
            <a:r>
              <a:rPr lang="en-US" dirty="0" smtClean="0"/>
              <a:t>Carrying out test cases</a:t>
            </a:r>
          </a:p>
          <a:p>
            <a:pPr lvl="1"/>
            <a:r>
              <a:rPr lang="en-US" dirty="0" smtClean="0"/>
              <a:t>Test reports</a:t>
            </a:r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6408204" cy="539750"/>
          </a:xfrm>
        </p:spPr>
        <p:txBody>
          <a:bodyPr/>
          <a:lstStyle/>
          <a:p>
            <a:r>
              <a:rPr lang="en-US" dirty="0" smtClean="0"/>
              <a:t>4) </a:t>
            </a:r>
            <a:r>
              <a:rPr lang="sl-SI" dirty="0" smtClean="0"/>
              <a:t>Acceptance planning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Deliverables in the following period</a:t>
            </a:r>
            <a:endParaRPr lang="sl-SI" dirty="0" smtClean="0"/>
          </a:p>
          <a:p>
            <a:pPr lvl="1"/>
            <a:endParaRPr lang="en-US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447764" y="2358628"/>
          <a:ext cx="4603331" cy="2883166"/>
        </p:xfrm>
        <a:graphic>
          <a:graphicData uri="http://schemas.openxmlformats.org/drawingml/2006/table">
            <a:tbl>
              <a:tblPr/>
              <a:tblGrid>
                <a:gridCol w="844163"/>
                <a:gridCol w="356132"/>
                <a:gridCol w="356132"/>
                <a:gridCol w="369322"/>
                <a:gridCol w="369322"/>
                <a:gridCol w="461652"/>
                <a:gridCol w="461652"/>
                <a:gridCol w="461652"/>
                <a:gridCol w="461652"/>
                <a:gridCol w="461652"/>
              </a:tblGrid>
              <a:tr h="26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210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</a:t>
            </a:r>
            <a:r>
              <a:rPr lang="sl-SI" dirty="0" smtClean="0"/>
              <a:t>Acceptance planning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~20 Trac tickets are still open</a:t>
            </a:r>
            <a:endParaRPr lang="en-US" dirty="0" smtClean="0"/>
          </a:p>
          <a:p>
            <a:pPr lvl="1"/>
            <a:r>
              <a:rPr lang="en-US" dirty="0" smtClean="0"/>
              <a:t>Not all need reviewing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Responsible people will have to find time for acceptance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This will happen </a:t>
            </a:r>
            <a:r>
              <a:rPr lang="en-US" dirty="0" smtClean="0"/>
              <a:t>in second half of July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smtClean="0"/>
              <a:t>1</a:t>
            </a:r>
            <a:endParaRPr lang="sl-SI" dirty="0" smtClean="0"/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0" y="1854200"/>
            <a:ext cx="9144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Thank you for your attention</a:t>
            </a:r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endParaRPr lang="en-US" sz="2000" dirty="0"/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Quick overview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1) What has been done so far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What is working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What needs to be done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4) </a:t>
            </a:r>
            <a:r>
              <a:rPr lang="sl-SI" dirty="0" smtClean="0"/>
              <a:t>Acceptance planning</a:t>
            </a:r>
            <a:endParaRPr lang="en-US" dirty="0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2097BE-C212-4B08-94E7-D2AEB163C14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5756" y="1251000"/>
            <a:ext cx="4881725" cy="557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138113" y="1098550"/>
            <a:ext cx="184150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138113" y="2290763"/>
            <a:ext cx="2051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redistributes the Run file with a list of cycles</a:t>
            </a:r>
            <a:endParaRPr lang="sl-SI"/>
          </a:p>
        </p:txBody>
      </p:sp>
      <p:sp>
        <p:nvSpPr>
          <p:cNvPr id="5124" name="TextBox 10"/>
          <p:cNvSpPr txBox="1">
            <a:spLocks noChangeArrowheads="1"/>
          </p:cNvSpPr>
          <p:nvPr/>
        </p:nvSpPr>
        <p:spPr bwMode="auto">
          <a:xfrm>
            <a:off x="138113" y="3621088"/>
            <a:ext cx="2420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requests the generation of a cycle from the run list</a:t>
            </a:r>
            <a:endParaRPr lang="sl-SI"/>
          </a:p>
        </p:txBody>
      </p:sp>
      <p:sp>
        <p:nvSpPr>
          <p:cNvPr id="5125" name="TextBox 12"/>
          <p:cNvSpPr txBox="1">
            <a:spLocks noChangeArrowheads="1"/>
          </p:cNvSpPr>
          <p:nvPr/>
        </p:nvSpPr>
        <p:spPr bwMode="auto">
          <a:xfrm>
            <a:off x="138113" y="5346700"/>
            <a:ext cx="29162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Receiver components generate responses</a:t>
            </a:r>
          </a:p>
          <a:p>
            <a:r>
              <a:rPr lang="en-US" dirty="0"/>
              <a:t>(digital signals, </a:t>
            </a:r>
            <a:r>
              <a:rPr lang="en-US" dirty="0" err="1"/>
              <a:t>irq</a:t>
            </a:r>
            <a:r>
              <a:rPr lang="en-US" dirty="0"/>
              <a:t>, triggers…)</a:t>
            </a:r>
            <a:endParaRPr lang="sl-SI" dirty="0"/>
          </a:p>
        </p:txBody>
      </p:sp>
      <p:sp>
        <p:nvSpPr>
          <p:cNvPr id="21" name="Rounded Rectangle 20"/>
          <p:cNvSpPr/>
          <p:nvPr/>
        </p:nvSpPr>
        <p:spPr>
          <a:xfrm>
            <a:off x="6551613" y="2235200"/>
            <a:ext cx="25082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5127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7343775" cy="539750"/>
          </a:xfrm>
        </p:spPr>
        <p:txBody>
          <a:bodyPr/>
          <a:lstStyle/>
          <a:p>
            <a:r>
              <a:rPr lang="en-US" sz="2000" dirty="0" smtClean="0"/>
              <a:t>Quick overview</a:t>
            </a:r>
          </a:p>
        </p:txBody>
      </p:sp>
      <p:sp>
        <p:nvSpPr>
          <p:cNvPr id="512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51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349C49-4B4B-4F62-B41F-02DFA038C01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31" name="TextBox 1"/>
          <p:cNvSpPr txBox="1">
            <a:spLocks noChangeArrowheads="1"/>
          </p:cNvSpPr>
          <p:nvPr/>
        </p:nvSpPr>
        <p:spPr bwMode="auto">
          <a:xfrm>
            <a:off x="138113" y="1206500"/>
            <a:ext cx="2165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VAA Activates a Run (+ run file)</a:t>
            </a:r>
            <a:endParaRPr lang="sl-SI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6551613" y="2214563"/>
            <a:ext cx="250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MTG Generates timing events from the requested cycle</a:t>
            </a:r>
            <a:endParaRPr lang="sl-SI"/>
          </a:p>
        </p:txBody>
      </p:sp>
      <p:sp>
        <p:nvSpPr>
          <p:cNvPr id="14" name="Rounded Rectangle 13"/>
          <p:cNvSpPr/>
          <p:nvPr/>
        </p:nvSpPr>
        <p:spPr>
          <a:xfrm>
            <a:off x="138113" y="2284413"/>
            <a:ext cx="2051050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6" name="Rounded Rectangle 15"/>
          <p:cNvSpPr/>
          <p:nvPr/>
        </p:nvSpPr>
        <p:spPr>
          <a:xfrm>
            <a:off x="138113" y="3621088"/>
            <a:ext cx="2309812" cy="936625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  <p:sp>
        <p:nvSpPr>
          <p:cNvPr id="19" name="Rounded Rectangle 18"/>
          <p:cNvSpPr/>
          <p:nvPr/>
        </p:nvSpPr>
        <p:spPr>
          <a:xfrm>
            <a:off x="138113" y="5346700"/>
            <a:ext cx="2525712" cy="1252538"/>
          </a:xfrm>
          <a:prstGeom prst="roundRect">
            <a:avLst/>
          </a:prstGeom>
          <a:noFill/>
          <a:ln w="53975">
            <a:solidFill>
              <a:srgbClr val="D71920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1" grpId="0" animBg="1"/>
      <p:bldP spid="21" grpId="1" animBg="1"/>
      <p:bldP spid="14" grpId="0" animBg="1"/>
      <p:bldP spid="14" grpId="1" animBg="1"/>
      <p:bldP spid="16" grpId="0" animBg="1"/>
      <p:bldP spid="16" grpId="1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task was underestimated, more effort spent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Timing generator</a:t>
            </a:r>
          </a:p>
          <a:p>
            <a:pPr lvl="1"/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Configuration</a:t>
            </a:r>
          </a:p>
          <a:p>
            <a:pPr lvl="2"/>
            <a:r>
              <a:rPr lang="en-US" dirty="0" smtClean="0"/>
              <a:t>Timing generator configuration from XML</a:t>
            </a:r>
          </a:p>
          <a:p>
            <a:pPr lvl="2"/>
            <a:r>
              <a:rPr lang="en-US" dirty="0" smtClean="0"/>
              <a:t>Configuration from SV</a:t>
            </a:r>
          </a:p>
          <a:p>
            <a:pPr lvl="1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Communication</a:t>
            </a:r>
            <a:endParaRPr lang="en-US" dirty="0" smtClean="0">
              <a:solidFill>
                <a:srgbClr val="00B050"/>
              </a:solidFill>
            </a:endParaRPr>
          </a:p>
          <a:p>
            <a:pPr lvl="2"/>
            <a:r>
              <a:rPr lang="en-US" dirty="0" smtClean="0"/>
              <a:t>Interface between VAA and MTG</a:t>
            </a:r>
          </a:p>
          <a:p>
            <a:pPr lvl="2"/>
            <a:r>
              <a:rPr lang="en-US" dirty="0" smtClean="0"/>
              <a:t>Acknowledge mechanism</a:t>
            </a:r>
          </a:p>
          <a:p>
            <a:pPr lvl="2"/>
            <a:r>
              <a:rPr lang="en-US" dirty="0" smtClean="0"/>
              <a:t>Real-time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non real-time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interfaces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Sequence generation</a:t>
            </a:r>
          </a:p>
          <a:p>
            <a:pPr lvl="2"/>
            <a:r>
              <a:rPr lang="en-US" dirty="0" smtClean="0"/>
              <a:t>Processing of all sequence related files</a:t>
            </a:r>
          </a:p>
          <a:p>
            <a:pPr lvl="2"/>
            <a:r>
              <a:rPr lang="en-US" dirty="0" smtClean="0"/>
              <a:t>Generation of sequences (SW and HW part) </a:t>
            </a:r>
          </a:p>
          <a:p>
            <a:pPr lvl="2"/>
            <a:r>
              <a:rPr lang="en-US" dirty="0" smtClean="0"/>
              <a:t>Cycle synchronization to Heartbeat timing event</a:t>
            </a:r>
          </a:p>
          <a:p>
            <a:pPr lvl="1"/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MRF EVG HW Support</a:t>
            </a:r>
          </a:p>
          <a:p>
            <a:pPr lvl="2"/>
            <a:r>
              <a:rPr lang="en-US" dirty="0" smtClean="0"/>
              <a:t>Generation of sequences in hard real-time</a:t>
            </a:r>
          </a:p>
          <a:p>
            <a:pPr lvl="1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Timing receiver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Reception of timing events and </a:t>
            </a:r>
            <a:r>
              <a:rPr lang="en-US" b="1" dirty="0" smtClean="0">
                <a:solidFill>
                  <a:srgbClr val="FF0000"/>
                </a:solidFill>
              </a:rPr>
              <a:t>commands</a:t>
            </a:r>
            <a:endParaRPr lang="en-US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Generation of sequences locally on MTR</a:t>
            </a:r>
          </a:p>
          <a:p>
            <a:pPr lvl="2"/>
            <a:r>
              <a:rPr lang="en-US" dirty="0" smtClean="0"/>
              <a:t>Asynchronous timing events</a:t>
            </a:r>
          </a:p>
          <a:p>
            <a:pPr lvl="2"/>
            <a:r>
              <a:rPr lang="en-US" dirty="0" smtClean="0"/>
              <a:t>Periodic events (heartbeat timing event)</a:t>
            </a:r>
          </a:p>
          <a:p>
            <a:pPr lvl="1"/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Response generation</a:t>
            </a:r>
          </a:p>
          <a:p>
            <a:pPr lvl="2"/>
            <a:r>
              <a:rPr lang="en-US" dirty="0" smtClean="0"/>
              <a:t>All responses can be generated</a:t>
            </a:r>
          </a:p>
          <a:p>
            <a:pPr lvl="3"/>
            <a:r>
              <a:rPr lang="en-US" b="1" dirty="0" smtClean="0">
                <a:solidFill>
                  <a:srgbClr val="FF0000"/>
                </a:solidFill>
              </a:rPr>
              <a:t>Slots 3 and 4 can not be used at the moment for STB &amp; STL</a:t>
            </a:r>
          </a:p>
          <a:p>
            <a:pPr lvl="2"/>
            <a:r>
              <a:rPr lang="en-US" dirty="0" smtClean="0"/>
              <a:t>Support for LLRF</a:t>
            </a:r>
          </a:p>
          <a:p>
            <a:pPr lvl="1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Test cases and testing</a:t>
            </a:r>
          </a:p>
          <a:p>
            <a:pPr lvl="1"/>
            <a:r>
              <a:rPr lang="en-US" dirty="0" smtClean="0"/>
              <a:t>Only half done so far</a:t>
            </a:r>
          </a:p>
          <a:p>
            <a:pPr lvl="1"/>
            <a:r>
              <a:rPr lang="en-US" dirty="0" smtClean="0"/>
              <a:t>A lot of time spent on implementation</a:t>
            </a:r>
          </a:p>
          <a:p>
            <a:pPr lvl="1"/>
            <a:endParaRPr lang="en-US" b="1" dirty="0" smtClean="0">
              <a:solidFill>
                <a:srgbClr val="FF0000"/>
              </a:solidFill>
            </a:endParaRPr>
          </a:p>
          <a:p>
            <a:pPr lvl="1"/>
            <a:endParaRPr lang="en-US" dirty="0" smtClean="0">
              <a:solidFill>
                <a:srgbClr val="00B050"/>
              </a:solidFill>
            </a:endParaRPr>
          </a:p>
          <a:p>
            <a:pPr lvl="1"/>
            <a:endParaRPr lang="en-US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2010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C0C0B56-9B30-49A3-A5D8-5D56B8E969E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Timing generator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Full receiver configuration</a:t>
            </a:r>
          </a:p>
          <a:p>
            <a:pPr lvl="2"/>
            <a:r>
              <a:rPr lang="en-US" dirty="0" smtClean="0"/>
              <a:t>from shared variables </a:t>
            </a:r>
          </a:p>
          <a:p>
            <a:pPr lvl="2"/>
            <a:r>
              <a:rPr lang="en-US" dirty="0" smtClean="0"/>
              <a:t>XML files</a:t>
            </a:r>
            <a:endParaRPr lang="sl-SI" dirty="0" smtClean="0"/>
          </a:p>
          <a:p>
            <a:endParaRPr lang="en-US" dirty="0" smtClean="0"/>
          </a:p>
          <a:p>
            <a:endParaRPr lang="sl-SI" dirty="0" smtClean="0"/>
          </a:p>
          <a:p>
            <a:pPr lvl="1"/>
            <a:r>
              <a:rPr lang="en-US" dirty="0" smtClean="0"/>
              <a:t>SIM interface is fully </a:t>
            </a:r>
          </a:p>
          <a:p>
            <a:pPr lvl="1">
              <a:buNone/>
            </a:pPr>
            <a:r>
              <a:rPr lang="en-US" dirty="0" smtClean="0"/>
              <a:t>	functional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169" name="Picture 1" descr="C:\Users\rstefanic\Desktop\Next Cy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482" y="702444"/>
            <a:ext cx="3335005" cy="1944216"/>
          </a:xfrm>
          <a:prstGeom prst="rect">
            <a:avLst/>
          </a:prstGeom>
          <a:noFill/>
        </p:spPr>
      </p:pic>
      <p:pic>
        <p:nvPicPr>
          <p:cNvPr id="7170" name="Picture 2" descr="C:\Users\rstefanic\Desktop\Get Stat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9482" y="2757156"/>
            <a:ext cx="3335006" cy="1977736"/>
          </a:xfrm>
          <a:prstGeom prst="rect">
            <a:avLst/>
          </a:prstGeom>
          <a:noFill/>
        </p:spPr>
      </p:pic>
      <p:pic>
        <p:nvPicPr>
          <p:cNvPr id="9" name="Picture 3" descr="C:\Users\rstefanic\Desktop\Activate Ru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9069" y="4806900"/>
            <a:ext cx="2815419" cy="1580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Timing generator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Entire chain for sequence generation is implemented</a:t>
            </a:r>
          </a:p>
          <a:p>
            <a:pPr lvl="2"/>
            <a:r>
              <a:rPr lang="en-US" dirty="0" smtClean="0"/>
              <a:t>All files (.</a:t>
            </a:r>
            <a:r>
              <a:rPr lang="en-US" dirty="0" err="1" smtClean="0"/>
              <a:t>etl</a:t>
            </a:r>
            <a:r>
              <a:rPr lang="en-US" dirty="0" smtClean="0"/>
              <a:t>, .</a:t>
            </a:r>
            <a:r>
              <a:rPr lang="en-US" dirty="0" err="1" smtClean="0"/>
              <a:t>dcl</a:t>
            </a:r>
            <a:r>
              <a:rPr lang="en-US" dirty="0" smtClean="0"/>
              <a:t>, .</a:t>
            </a:r>
            <a:r>
              <a:rPr lang="en-US" dirty="0" err="1" smtClean="0"/>
              <a:t>tsq</a:t>
            </a:r>
            <a:r>
              <a:rPr lang="en-US" dirty="0" smtClean="0"/>
              <a:t>) are processed</a:t>
            </a:r>
          </a:p>
          <a:p>
            <a:pPr lvl="2"/>
            <a:endParaRPr lang="en-US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Emission over RTEI and NRTEI</a:t>
            </a:r>
          </a:p>
          <a:p>
            <a:pPr lvl="2"/>
            <a:r>
              <a:rPr lang="en-US" dirty="0" smtClean="0"/>
              <a:t>Timing events</a:t>
            </a:r>
          </a:p>
          <a:p>
            <a:pPr lvl="2"/>
            <a:r>
              <a:rPr lang="en-US" dirty="0" smtClean="0"/>
              <a:t>Commands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Monitoring</a:t>
            </a:r>
          </a:p>
          <a:p>
            <a:pPr lvl="2"/>
            <a:r>
              <a:rPr lang="en-US" dirty="0" smtClean="0"/>
              <a:t>Detailed generator’s status is available through SV or SI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7340</TotalTime>
  <Words>1182</Words>
  <Application>Microsoft Office PowerPoint</Application>
  <PresentationFormat>Custom</PresentationFormat>
  <Paragraphs>295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REDNet - Status overview</vt:lpstr>
      <vt:lpstr>Outline</vt:lpstr>
      <vt:lpstr>Quick overview</vt:lpstr>
      <vt:lpstr>1) What has been done so far</vt:lpstr>
      <vt:lpstr>1) What has been done so far</vt:lpstr>
      <vt:lpstr>1) What has been done so far</vt:lpstr>
      <vt:lpstr>1) What has been done so far</vt:lpstr>
      <vt:lpstr>2) What is working</vt:lpstr>
      <vt:lpstr>2) What is working</vt:lpstr>
      <vt:lpstr>2) What is working</vt:lpstr>
      <vt:lpstr>2) What is working</vt:lpstr>
      <vt:lpstr>2) What is working</vt:lpstr>
      <vt:lpstr>2) What is working</vt:lpstr>
      <vt:lpstr>3) What needs to be done</vt:lpstr>
      <vt:lpstr>4) Acceptance planning</vt:lpstr>
      <vt:lpstr>4) Acceptance planning</vt:lpstr>
      <vt:lpstr>Slide 17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 – The Leading Commercial Provider of Accelerator and Beamline Control Systems</dc:title>
  <dc:creator>Matija Lipar</dc:creator>
  <cp:lastModifiedBy>Rok Stefanic</cp:lastModifiedBy>
  <cp:revision>761</cp:revision>
  <cp:lastPrinted>2010-09-28T09:04:39Z</cp:lastPrinted>
  <dcterms:created xsi:type="dcterms:W3CDTF">2006-10-19T08:19:17Z</dcterms:created>
  <dcterms:modified xsi:type="dcterms:W3CDTF">2011-06-26T19:26:51Z</dcterms:modified>
</cp:coreProperties>
</file>