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56" r:id="rId2"/>
    <p:sldId id="594" r:id="rId3"/>
    <p:sldId id="595" r:id="rId4"/>
    <p:sldId id="596" r:id="rId5"/>
    <p:sldId id="597" r:id="rId6"/>
    <p:sldId id="598" r:id="rId7"/>
    <p:sldId id="599" r:id="rId8"/>
    <p:sldId id="600" r:id="rId9"/>
  </p:sldIdLst>
  <p:sldSz cx="9144000" cy="6858000" type="screen4x3"/>
  <p:notesSz cx="6718300" cy="9855200"/>
  <p:embeddedFontLst>
    <p:embeddedFont>
      <p:font typeface="Calibri" pitchFamily="34" charset="0"/>
      <p:regular r:id="rId12"/>
      <p:bold r:id="rId13"/>
      <p:italic r:id="rId14"/>
      <p:boldItalic r:id="rId15"/>
    </p:embeddedFont>
    <p:embeddedFont>
      <p:font typeface="Verdana" pitchFamily="34" charset="0"/>
      <p:regular r:id="rId16"/>
      <p:bold r:id="rId17"/>
      <p:italic r:id="rId18"/>
      <p:boldItalic r:id="rId19"/>
    </p:embeddedFont>
    <p:embeddedFont>
      <p:font typeface="ＭＳ Ｐゴシック" charset="-128"/>
      <p:regular r:id="rId20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rian Fabich" initials="AFA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9B7"/>
    <a:srgbClr val="C4DCFE"/>
    <a:srgbClr val="B2D2FD"/>
    <a:srgbClr val="E2EDFE"/>
    <a:srgbClr val="FFE0C8"/>
    <a:srgbClr val="FFC6C4"/>
    <a:srgbClr val="FFCCCA"/>
    <a:srgbClr val="E1FCC2"/>
    <a:srgbClr val="004B8B"/>
    <a:srgbClr val="00458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28" autoAdjust="0"/>
    <p:restoredTop sz="94660"/>
  </p:normalViewPr>
  <p:slideViewPr>
    <p:cSldViewPr snapToGrid="0" snapToObjects="1" showGuides="1">
      <p:cViewPr varScale="1">
        <p:scale>
          <a:sx n="123" d="100"/>
          <a:sy n="123" d="100"/>
        </p:scale>
        <p:origin x="-1524" y="-102"/>
      </p:cViewPr>
      <p:guideLst>
        <p:guide orient="horz" pos="2160"/>
        <p:guide pos="293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92171838" cy="921718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/>
          <a:lstStyle>
            <a:lvl1pPr algn="r">
              <a:defRPr sz="1200"/>
            </a:lvl1pPr>
          </a:lstStyle>
          <a:p>
            <a:fld id="{7B595169-9ABE-C046-ACAE-8377F5E642F2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6073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 anchor="b"/>
          <a:lstStyle>
            <a:lvl1pPr algn="r">
              <a:defRPr sz="1200"/>
            </a:lvl1pPr>
          </a:lstStyle>
          <a:p>
            <a:fld id="{F79748CB-B34D-9841-88B0-092CC0BD1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8579455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E5600289-AAC1-5F4E-8549-825309C98B47}" type="datetimeFigureOut">
              <a:rPr lang="en-US"/>
              <a:pPr/>
              <a:t>6/26/2011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38188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03" tIns="47351" rIns="94703" bIns="47351" rtlCol="0" anchor="ctr"/>
          <a:lstStyle/>
          <a:p>
            <a:pPr lvl="0"/>
            <a:endParaRPr lang="de-AT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1220"/>
            <a:ext cx="5374640" cy="4434840"/>
          </a:xfrm>
          <a:prstGeom prst="rect">
            <a:avLst/>
          </a:prstGeom>
        </p:spPr>
        <p:txBody>
          <a:bodyPr vert="horz" wrap="square" lIns="94703" tIns="47351" rIns="94703" bIns="47351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6073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BEA14068-BE10-2A43-8831-707D85966634}" type="slidenum">
              <a:rPr lang="de-AT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xmlns="" val="174619233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</a:t>
            </a:fld>
            <a:endParaRPr lang="de-A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DaxWide-Medium" pitchFamily="50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DaxWide-Medium" pitchFamily="50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PR-110625-a-JGU, June 27th, 2011  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5E3CFF-827A-2348-AFC6-B42AAC21F430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PR-110625-a-JGU, June 27th, 2011  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637FDA-2D41-3546-A845-97B4ECFE73EC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PR-110625-a-JGU, June 27th, 2011  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C3B493-5797-D244-966C-24F457207262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80944"/>
            <a:ext cx="7791450" cy="9398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PR-110625-a-JGU, June 27th, 2011  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98CBE-1794-1441-A42E-D13DB17F8847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PR-110625-a-JGU, June 27th, 2011  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33B8E6-4B85-1344-86AB-A5F68B2A5F96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PR-110625-a-JGU, June 27th, 2011  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9DCDDC-9CBB-7940-8E9E-0217040E4DE6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PR-110625-a-JGU, June 27th, 2011  </a:t>
            </a:r>
            <a:endParaRPr lang="de-AT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0B9A59-0928-E944-897D-546A2984D1EC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PR-110625-a-JGU, June 27th, 2011  </a:t>
            </a:r>
            <a:endParaRPr lang="de-AT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0A7B46-598E-3941-8FFE-BF2DBE9C7F0A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PR-110625-a-JGU, June 27th, 2011  </a:t>
            </a:r>
            <a:endParaRPr lang="de-AT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FE0821-5C5A-E040-9525-3D27A4D1E3A4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PR-110625-a-JGU, June 27th, 2011  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67B490-6150-8748-8AEE-7CF89C2C2F3C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PR-110625-a-JGU, June 27th, 2011  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589704-27E4-E942-9B57-871AC3995AB4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500563" y="142875"/>
            <a:ext cx="45339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906463" y="61913"/>
            <a:ext cx="7641430" cy="817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00188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smtClean="0"/>
              <a:t>PR-110625-a-JGU, June 27th, 2011  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14813" y="6429375"/>
            <a:ext cx="400050" cy="2921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fld id="{1CCF0AE8-371C-594E-8E08-5931F0FD524E}" type="slidenum">
              <a:rPr lang="de-AT"/>
              <a:pPr/>
              <a:t>‹#›</a:t>
            </a:fld>
            <a:endParaRPr lang="de-AT"/>
          </a:p>
        </p:txBody>
      </p:sp>
      <p:pic>
        <p:nvPicPr>
          <p:cNvPr id="1032" name="Picture 8" descr="linie1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28625" y="6118225"/>
            <a:ext cx="4229100" cy="2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linie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429500" y="6118225"/>
            <a:ext cx="1008063" cy="2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0" descr="Logo_CERN"/>
          <p:cNvPicPr>
            <a:picLocks noChangeAspect="1" noChangeArrowheads="1"/>
          </p:cNvPicPr>
          <p:nvPr userDrawn="1"/>
        </p:nvPicPr>
        <p:blipFill>
          <a:blip r:embed="rId16" cstate="print"/>
          <a:srcRect l="-5556" t="-5556" r="-5556" b="-5556"/>
          <a:stretch>
            <a:fillRect/>
          </a:stretch>
        </p:blipFill>
        <p:spPr bwMode="auto">
          <a:xfrm>
            <a:off x="88900" y="61913"/>
            <a:ext cx="817563" cy="8175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de-AT" sz="3200" kern="1200" dirty="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Microsoft_Office_Word_Document1.docx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new-1 png.pn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4076" y="2857496"/>
            <a:ext cx="8947102" cy="2866468"/>
          </a:xfrm>
          <a:prstGeom prst="rect">
            <a:avLst/>
          </a:prstGeom>
        </p:spPr>
      </p:pic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772400" cy="1470025"/>
          </a:xfrm>
        </p:spPr>
        <p:txBody>
          <a:bodyPr vert="horz" anchor="ctr" anchorCtr="0"/>
          <a:lstStyle/>
          <a:p>
            <a:pPr algn="r" eaLnBrk="1" hangingPunct="1"/>
            <a:r>
              <a:rPr lang="de-AT" dirty="0" smtClean="0">
                <a:latin typeface="+mj-lt"/>
                <a:ea typeface="Verdana" charset="0"/>
                <a:cs typeface="Verdana" charset="0"/>
              </a:rPr>
              <a:t>Guidelines </a:t>
            </a:r>
            <a:r>
              <a:rPr lang="de-AT" dirty="0" err="1" smtClean="0">
                <a:latin typeface="+mj-lt"/>
                <a:ea typeface="Verdana" charset="0"/>
                <a:cs typeface="Verdana" charset="0"/>
              </a:rPr>
              <a:t>for</a:t>
            </a:r>
            <a:r>
              <a:rPr lang="de-AT" dirty="0" smtClean="0">
                <a:latin typeface="+mj-lt"/>
                <a:ea typeface="Verdana" charset="0"/>
                <a:cs typeface="Verdana" charset="0"/>
              </a:rPr>
              <a:t> </a:t>
            </a:r>
            <a:r>
              <a:rPr lang="de-AT" dirty="0" err="1" smtClean="0">
                <a:latin typeface="+mj-lt"/>
                <a:ea typeface="Verdana" charset="0"/>
                <a:cs typeface="Verdana" charset="0"/>
              </a:rPr>
              <a:t>Graphical</a:t>
            </a:r>
            <a:r>
              <a:rPr lang="de-AT" dirty="0" smtClean="0">
                <a:latin typeface="+mj-lt"/>
                <a:ea typeface="Verdana" charset="0"/>
                <a:cs typeface="Verdana" charset="0"/>
              </a:rPr>
              <a:t> User Interfaces</a:t>
            </a:r>
            <a:r>
              <a:rPr dirty="0" smtClean="0">
                <a:latin typeface="+mj-lt"/>
                <a:ea typeface="Verdana" charset="0"/>
                <a:cs typeface="Verdana" charset="0"/>
              </a:rPr>
              <a:t> </a:t>
            </a:r>
            <a:br>
              <a:rPr dirty="0" smtClean="0">
                <a:latin typeface="+mj-lt"/>
                <a:ea typeface="Verdana" charset="0"/>
                <a:cs typeface="Verdana" charset="0"/>
              </a:rPr>
            </a:br>
            <a:r>
              <a:rPr lang="de-AT" sz="2400" dirty="0" smtClean="0">
                <a:latin typeface="+mj-lt"/>
                <a:ea typeface="Verdana" charset="0"/>
                <a:cs typeface="Verdana" charset="0"/>
              </a:rPr>
              <a:t>Operation Panels</a:t>
            </a:r>
            <a:br>
              <a:rPr lang="de-AT" sz="2400" dirty="0" smtClean="0">
                <a:latin typeface="+mj-lt"/>
                <a:ea typeface="Verdana" charset="0"/>
                <a:cs typeface="Verdana" charset="0"/>
              </a:rPr>
            </a:br>
            <a:r>
              <a:rPr lang="de-AT" sz="2400" dirty="0" smtClean="0">
                <a:latin typeface="+mj-lt"/>
                <a:ea typeface="Verdana" charset="0"/>
                <a:cs typeface="Verdana" charset="0"/>
              </a:rPr>
              <a:t>June 27th, 2011</a:t>
            </a:r>
            <a:br>
              <a:rPr lang="de-AT" sz="2400" dirty="0" smtClean="0">
                <a:latin typeface="+mj-lt"/>
                <a:ea typeface="Verdana" charset="0"/>
                <a:cs typeface="Verdana" charset="0"/>
              </a:rPr>
            </a:br>
            <a:r>
              <a:rPr lang="de-AT" sz="2400" dirty="0" smtClean="0">
                <a:latin typeface="+mj-lt"/>
                <a:ea typeface="Verdana" charset="0"/>
                <a:cs typeface="Verdana" charset="0"/>
              </a:rPr>
              <a:t>Johannes Gutleber</a:t>
            </a:r>
            <a:endParaRPr sz="2400" dirty="0">
              <a:latin typeface="+mj-lt"/>
              <a:ea typeface="Verdana" charset="0"/>
              <a:cs typeface="Verdana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PR-110625-a-JGU, June 27th, 2011  </a:t>
            </a:r>
            <a:endParaRPr lang="de-A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DE25F-5207-7F4A-B4A7-163C1CA9656A}" type="slidenum">
              <a:rPr lang="de-AT"/>
              <a:pPr/>
              <a:t>1</a:t>
            </a:fld>
            <a:endParaRPr lang="de-AT"/>
          </a:p>
        </p:txBody>
      </p:sp>
      <p:sp>
        <p:nvSpPr>
          <p:cNvPr id="8" name="TextBox 7"/>
          <p:cNvSpPr txBox="1"/>
          <p:nvPr/>
        </p:nvSpPr>
        <p:spPr>
          <a:xfrm>
            <a:off x="7920056" y="5329248"/>
            <a:ext cx="9044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R. Gutleber</a:t>
            </a:r>
            <a:endParaRPr lang="en-US" sz="11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</a:t>
            </a:r>
            <a:r>
              <a:rPr lang="en-US" dirty="0" smtClean="0"/>
              <a:t>GUIs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3628"/>
            <a:ext cx="8229600" cy="5002536"/>
          </a:xfrm>
        </p:spPr>
        <p:txBody>
          <a:bodyPr/>
          <a:lstStyle/>
          <a:p>
            <a:r>
              <a:rPr lang="en-US" b="1" dirty="0" smtClean="0"/>
              <a:t>Supervisory Panels</a:t>
            </a:r>
          </a:p>
          <a:p>
            <a:pPr lvl="1"/>
            <a:r>
              <a:rPr lang="en-US" dirty="0" smtClean="0"/>
              <a:t>For Operations</a:t>
            </a:r>
          </a:p>
          <a:p>
            <a:pPr lvl="1"/>
            <a:r>
              <a:rPr lang="en-US" dirty="0" err="1" smtClean="0"/>
              <a:t>WinCC</a:t>
            </a:r>
            <a:r>
              <a:rPr lang="en-US" dirty="0" smtClean="0"/>
              <a:t> OA</a:t>
            </a:r>
          </a:p>
          <a:p>
            <a:r>
              <a:rPr lang="en-US" dirty="0" err="1" smtClean="0"/>
              <a:t>ProShell</a:t>
            </a:r>
            <a:r>
              <a:rPr lang="en-US" dirty="0" smtClean="0"/>
              <a:t> Procedures</a:t>
            </a:r>
          </a:p>
          <a:p>
            <a:pPr lvl="1"/>
            <a:r>
              <a:rPr lang="en-US" dirty="0" smtClean="0"/>
              <a:t>For machine development (machine physics mode)</a:t>
            </a:r>
          </a:p>
          <a:p>
            <a:pPr lvl="1"/>
            <a:r>
              <a:rPr lang="en-US" dirty="0" smtClean="0"/>
              <a:t>Interactive applications</a:t>
            </a:r>
          </a:p>
          <a:p>
            <a:pPr lvl="1"/>
            <a:r>
              <a:rPr lang="en-US" dirty="0" smtClean="0"/>
              <a:t>C# WPF</a:t>
            </a:r>
          </a:p>
          <a:p>
            <a:r>
              <a:rPr lang="en-US" b="1" dirty="0" smtClean="0"/>
              <a:t>Expert applications</a:t>
            </a:r>
          </a:p>
          <a:p>
            <a:pPr lvl="1"/>
            <a:r>
              <a:rPr lang="en-US" dirty="0" smtClean="0"/>
              <a:t>For operations</a:t>
            </a:r>
          </a:p>
          <a:p>
            <a:pPr lvl="1"/>
            <a:r>
              <a:rPr lang="en-US" dirty="0" smtClean="0"/>
              <a:t>Custom applications</a:t>
            </a:r>
          </a:p>
          <a:p>
            <a:r>
              <a:rPr lang="en-US" dirty="0" smtClean="0"/>
              <a:t>Third party</a:t>
            </a:r>
          </a:p>
          <a:p>
            <a:pPr lvl="1"/>
            <a:r>
              <a:rPr lang="en-US" dirty="0" smtClean="0"/>
              <a:t>Existing applications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PR-110625-a-JGU, June 27th, 2011  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xmlns="" val="1335763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Standards and </a:t>
            </a:r>
            <a:r>
              <a:rPr lang="en-US" dirty="0" smtClean="0"/>
              <a:t>Applied Guidelines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0744"/>
            <a:ext cx="8229600" cy="5105419"/>
          </a:xfrm>
        </p:spPr>
        <p:txBody>
          <a:bodyPr/>
          <a:lstStyle/>
          <a:p>
            <a:r>
              <a:rPr lang="en-US" b="1" dirty="0" smtClean="0"/>
              <a:t>EN 60601-1-1 &amp; -8 </a:t>
            </a:r>
            <a:r>
              <a:rPr lang="en-US" dirty="0" smtClean="0"/>
              <a:t>apply for medical device parts</a:t>
            </a:r>
          </a:p>
          <a:p>
            <a:pPr lvl="1"/>
            <a:r>
              <a:rPr lang="en-US" dirty="0" smtClean="0"/>
              <a:t>To date not possible to make absolute separation concerning GUIs</a:t>
            </a:r>
          </a:p>
          <a:p>
            <a:pPr lvl="1"/>
            <a:r>
              <a:rPr lang="en-US" dirty="0" smtClean="0"/>
              <a:t>Consequently, norm applies to all operation GUIs</a:t>
            </a:r>
          </a:p>
          <a:p>
            <a:pPr lvl="1"/>
            <a:r>
              <a:rPr lang="en-US" dirty="0" smtClean="0"/>
              <a:t>Norm is implemented via SCADA toolkit (</a:t>
            </a:r>
            <a:r>
              <a:rPr lang="en-US" dirty="0" err="1" smtClean="0"/>
              <a:t>WinCC</a:t>
            </a:r>
            <a:r>
              <a:rPr lang="en-US" dirty="0" smtClean="0"/>
              <a:t> OA &amp; Navigator)</a:t>
            </a:r>
          </a:p>
          <a:p>
            <a:r>
              <a:rPr lang="en-US" dirty="0" smtClean="0"/>
              <a:t>FAA (Federal Aviation Administration) Human Factors Design Standard 2003, </a:t>
            </a:r>
            <a:r>
              <a:rPr lang="en-US" dirty="0" smtClean="0"/>
              <a:t>updated. </a:t>
            </a:r>
            <a:r>
              <a:rPr lang="en-US" dirty="0" smtClean="0"/>
              <a:t>Feb. 24, </a:t>
            </a:r>
            <a:r>
              <a:rPr lang="en-US" dirty="0" smtClean="0"/>
              <a:t>2011</a:t>
            </a:r>
            <a:endParaRPr lang="en-US" dirty="0" smtClean="0"/>
          </a:p>
          <a:p>
            <a:r>
              <a:rPr lang="en-US" dirty="0" smtClean="0"/>
              <a:t>NASA Space Shuttle Cockpit design description</a:t>
            </a:r>
          </a:p>
          <a:p>
            <a:r>
              <a:rPr lang="en-US" dirty="0" smtClean="0"/>
              <a:t>US Army TM 5-601, Supervisory Control and Data Acquisition Systems for Command, Control, Communications, Computer, Intelligence, Surveillance and Reconnaissance Facilities, 2006</a:t>
            </a:r>
          </a:p>
          <a:p>
            <a:r>
              <a:rPr lang="en-US" dirty="0" smtClean="0"/>
              <a:t>US Defense </a:t>
            </a:r>
            <a:r>
              <a:rPr lang="en-US" dirty="0" smtClean="0"/>
              <a:t>Information Systems Color Display Design Guide</a:t>
            </a:r>
          </a:p>
          <a:p>
            <a:r>
              <a:rPr lang="en-US" dirty="0" smtClean="0"/>
              <a:t>Canadian </a:t>
            </a:r>
            <a:r>
              <a:rPr lang="en-US" dirty="0" smtClean="0"/>
              <a:t>Command </a:t>
            </a:r>
            <a:r>
              <a:rPr lang="en-US" dirty="0"/>
              <a:t>Decision Aiding Technology (COMDAT) Operator-Machine Interface (OMI) Style </a:t>
            </a:r>
            <a:r>
              <a:rPr lang="en-US" dirty="0" smtClean="0"/>
              <a:t>Guide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PR-110625-a-JGU, June 27th, 2011  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xmlns="" val="39884388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Principles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Designed for ambient low-light operation</a:t>
            </a:r>
          </a:p>
          <a:p>
            <a:pPr lvl="1"/>
            <a:r>
              <a:rPr lang="en-US" b="1" dirty="0" smtClean="0"/>
              <a:t>Neutral background</a:t>
            </a:r>
            <a:r>
              <a:rPr lang="en-US" dirty="0" smtClean="0"/>
              <a:t>, many </a:t>
            </a:r>
            <a:r>
              <a:rPr lang="en-US" dirty="0" smtClean="0"/>
              <a:t>screens in control rooms</a:t>
            </a:r>
          </a:p>
          <a:p>
            <a:pPr lvl="1"/>
            <a:r>
              <a:rPr lang="en-US" dirty="0" smtClean="0"/>
              <a:t>Improve readability </a:t>
            </a:r>
            <a:r>
              <a:rPr lang="en-US" dirty="0" smtClean="0"/>
              <a:t>to </a:t>
            </a:r>
            <a:r>
              <a:rPr lang="en-US" b="1" dirty="0" smtClean="0"/>
              <a:t>reduce eye fatigue</a:t>
            </a:r>
            <a:endParaRPr lang="en-US" b="1" dirty="0" smtClean="0"/>
          </a:p>
          <a:p>
            <a:pPr lvl="1"/>
            <a:r>
              <a:rPr lang="en-US" b="1" dirty="0" smtClean="0"/>
              <a:t>High contrast </a:t>
            </a:r>
            <a:r>
              <a:rPr lang="en-US" dirty="0" smtClean="0"/>
              <a:t>to achieve quick </a:t>
            </a:r>
            <a:r>
              <a:rPr lang="en-US" dirty="0" smtClean="0"/>
              <a:t>and unambiguous identification of exceptional situations</a:t>
            </a:r>
          </a:p>
          <a:p>
            <a:r>
              <a:rPr lang="en-US" dirty="0" smtClean="0"/>
              <a:t>Standardize visual language</a:t>
            </a:r>
          </a:p>
          <a:p>
            <a:pPr lvl="1"/>
            <a:r>
              <a:rPr lang="en-US" dirty="0" smtClean="0"/>
              <a:t>Reduced (max. 7), defined </a:t>
            </a:r>
            <a:r>
              <a:rPr lang="en-US" dirty="0" err="1" smtClean="0"/>
              <a:t>colour</a:t>
            </a:r>
            <a:r>
              <a:rPr lang="en-US" dirty="0" smtClean="0"/>
              <a:t> coding</a:t>
            </a:r>
          </a:p>
          <a:p>
            <a:pPr lvl="1"/>
            <a:r>
              <a:rPr lang="en-US" dirty="0" smtClean="0"/>
              <a:t>Standardized icon set</a:t>
            </a:r>
          </a:p>
          <a:p>
            <a:r>
              <a:rPr lang="en-US" dirty="0" smtClean="0"/>
              <a:t>Designed for “watch” rather than “continuous interaction”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PR-110625-a-JGU, June 27th, 2011  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xmlns="" val="575722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 Scheme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PR-110625-a-JGU, June 27th, 2011  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5</a:t>
            </a:fld>
            <a:endParaRPr lang="de-AT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7400" y="1214031"/>
            <a:ext cx="7556500" cy="471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35244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 </a:t>
            </a:r>
            <a:r>
              <a:rPr lang="en-US" dirty="0" smtClean="0"/>
              <a:t>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2854"/>
            <a:ext cx="8229600" cy="4793309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  </a:t>
            </a:r>
            <a:r>
              <a:rPr lang="en-US" dirty="0" smtClean="0"/>
              <a:t>Dark </a:t>
            </a:r>
            <a:r>
              <a:rPr lang="en-US" dirty="0" smtClean="0"/>
              <a:t>Blue  			Background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Light </a:t>
            </a:r>
            <a:r>
              <a:rPr lang="en-US" dirty="0"/>
              <a:t>blue gray		Panel </a:t>
            </a:r>
            <a:r>
              <a:rPr lang="en-US" b="1" dirty="0"/>
              <a:t>labels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White</a:t>
            </a:r>
            <a:r>
              <a:rPr lang="en-US" dirty="0"/>
              <a:t>	</a:t>
            </a:r>
            <a:r>
              <a:rPr lang="en-US" dirty="0" smtClean="0"/>
              <a:t>		</a:t>
            </a:r>
            <a:r>
              <a:rPr lang="en-US" b="1" dirty="0" smtClean="0"/>
              <a:t>Nominal</a:t>
            </a:r>
            <a:r>
              <a:rPr lang="en-US" dirty="0" smtClean="0"/>
              <a:t> </a:t>
            </a:r>
            <a:r>
              <a:rPr lang="en-US" dirty="0"/>
              <a:t>data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Light green</a:t>
            </a:r>
            <a:r>
              <a:rPr lang="en-US" dirty="0"/>
              <a:t>	</a:t>
            </a:r>
            <a:r>
              <a:rPr lang="en-US" dirty="0" smtClean="0"/>
              <a:t>	Panel </a:t>
            </a:r>
            <a:r>
              <a:rPr lang="en-US" b="1" dirty="0"/>
              <a:t>title</a:t>
            </a:r>
            <a:r>
              <a:rPr lang="en-US" dirty="0"/>
              <a:t> and </a:t>
            </a:r>
            <a:r>
              <a:rPr lang="en-US" dirty="0" smtClean="0"/>
              <a:t>navigation</a:t>
            </a:r>
            <a:br>
              <a:rPr lang="en-US" dirty="0" smtClean="0"/>
            </a:br>
            <a:r>
              <a:rPr lang="en-US" dirty="0" smtClean="0"/>
              <a:t>				Data </a:t>
            </a:r>
            <a:r>
              <a:rPr lang="en-US" dirty="0"/>
              <a:t>fields that </a:t>
            </a:r>
            <a:r>
              <a:rPr lang="en-US" b="1" dirty="0"/>
              <a:t>can be changed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Red</a:t>
            </a:r>
            <a:r>
              <a:rPr lang="en-US" dirty="0"/>
              <a:t>		</a:t>
            </a:r>
            <a:r>
              <a:rPr lang="en-US" dirty="0" smtClean="0"/>
              <a:t>	</a:t>
            </a:r>
            <a:r>
              <a:rPr lang="en-US" b="1" dirty="0" smtClean="0"/>
              <a:t>Hi </a:t>
            </a:r>
            <a:r>
              <a:rPr lang="en-US" b="1" dirty="0"/>
              <a:t>priority alarm</a:t>
            </a:r>
            <a:r>
              <a:rPr lang="en-US" dirty="0"/>
              <a:t>, error, failure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Yellow</a:t>
            </a:r>
            <a:r>
              <a:rPr lang="en-US" dirty="0"/>
              <a:t>		</a:t>
            </a:r>
            <a:r>
              <a:rPr lang="en-US" dirty="0" smtClean="0"/>
              <a:t>	</a:t>
            </a:r>
            <a:r>
              <a:rPr lang="en-US" b="1" dirty="0" smtClean="0"/>
              <a:t>Medium </a:t>
            </a:r>
            <a:r>
              <a:rPr lang="en-US" b="1" dirty="0"/>
              <a:t>priority alarm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Cyan</a:t>
            </a:r>
            <a:r>
              <a:rPr lang="en-US" dirty="0"/>
              <a:t>		</a:t>
            </a:r>
            <a:r>
              <a:rPr lang="en-US" dirty="0" smtClean="0"/>
              <a:t>	</a:t>
            </a:r>
            <a:r>
              <a:rPr lang="en-US" b="1" dirty="0" smtClean="0"/>
              <a:t>Low </a:t>
            </a:r>
            <a:r>
              <a:rPr lang="en-US" b="1" dirty="0"/>
              <a:t>priority alarm </a:t>
            </a:r>
            <a:r>
              <a:rPr lang="en-US" dirty="0"/>
              <a:t>or </a:t>
            </a:r>
            <a:r>
              <a:rPr lang="en-US" dirty="0" smtClean="0"/>
              <a:t>information</a:t>
            </a:r>
            <a:br>
              <a:rPr lang="en-US" dirty="0" smtClean="0"/>
            </a:br>
            <a:r>
              <a:rPr lang="en-US" dirty="0" smtClean="0"/>
              <a:t>				Missing </a:t>
            </a:r>
            <a:r>
              <a:rPr lang="en-US" dirty="0"/>
              <a:t>data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Orange</a:t>
            </a:r>
            <a:r>
              <a:rPr lang="en-US" dirty="0"/>
              <a:t>		</a:t>
            </a:r>
            <a:r>
              <a:rPr lang="en-US" dirty="0" smtClean="0"/>
              <a:t>	Actual </a:t>
            </a:r>
            <a:r>
              <a:rPr lang="en-US" dirty="0"/>
              <a:t>and set </a:t>
            </a:r>
            <a:r>
              <a:rPr lang="en-US" b="1" dirty="0"/>
              <a:t>data mismatch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PR-110625-a-JGU, June 27th, 2011  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xmlns="" val="21731037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1298"/>
            <a:ext cx="4890252" cy="534341"/>
          </a:xfrm>
        </p:spPr>
        <p:txBody>
          <a:bodyPr/>
          <a:lstStyle/>
          <a:p>
            <a:r>
              <a:rPr lang="en-US" dirty="0" smtClean="0"/>
              <a:t>For important information compliant with EN 60601-1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PR-110625-a-JGU, June 27th, 2011  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7</a:t>
            </a:fld>
            <a:endParaRPr lang="de-AT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1902223"/>
            <a:ext cx="1181100" cy="2082800"/>
          </a:xfrm>
          <a:prstGeom prst="rect">
            <a:avLst/>
          </a:prstGeom>
        </p:spPr>
      </p:pic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223613077"/>
              </p:ext>
            </p:extLst>
          </p:nvPr>
        </p:nvGraphicFramePr>
        <p:xfrm>
          <a:off x="1910515" y="1902223"/>
          <a:ext cx="3436937" cy="4064000"/>
        </p:xfrm>
        <a:graphic>
          <a:graphicData uri="http://schemas.openxmlformats.org/presentationml/2006/ole">
            <p:oleObj spid="_x0000_s1030" name="Document" r:id="rId4" imgW="6273569" imgH="7416527" progId="Word.Document.12">
              <p:embed/>
            </p:oleObj>
          </a:graphicData>
        </a:graphic>
      </p:graphicFrame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5666993" y="1010803"/>
            <a:ext cx="3342298" cy="2730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Verdana" pitchFamily="34" charset="0"/>
                <a:cs typeface="Verdana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Verdana" pitchFamily="34" charset="0"/>
                <a:cs typeface="Verdana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Verdana" pitchFamily="34" charset="0"/>
                <a:cs typeface="Verdana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Verdana" pitchFamily="34" charset="0"/>
                <a:cs typeface="Verdana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Verdana" pitchFamily="34" charset="0"/>
                <a:cs typeface="Verdana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For applications</a:t>
            </a:r>
          </a:p>
          <a:p>
            <a:pPr lvl="1"/>
            <a:r>
              <a:rPr lang="en-US" dirty="0" smtClean="0"/>
              <a:t>Microsoft Visual Studio 2010 standard icon library</a:t>
            </a:r>
          </a:p>
          <a:p>
            <a:pPr lvl="1"/>
            <a:r>
              <a:rPr lang="en-US" dirty="0" smtClean="0"/>
              <a:t>Made available to developers in SVN</a:t>
            </a:r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5530439" y="1187946"/>
            <a:ext cx="13655" cy="477827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4242855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Alarm Level Categories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PR-110625-a-JGU, June 27th, 2011  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8</a:t>
            </a:fld>
            <a:endParaRPr lang="de-AT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633118835"/>
              </p:ext>
            </p:extLst>
          </p:nvPr>
        </p:nvGraphicFramePr>
        <p:xfrm>
          <a:off x="619795" y="1162149"/>
          <a:ext cx="7750962" cy="4816893"/>
        </p:xfrm>
        <a:graphic>
          <a:graphicData uri="http://schemas.openxmlformats.org/presentationml/2006/ole">
            <p:oleObj spid="_x0000_s2053" name="Document" r:id="rId3" imgW="6273569" imgH="3898757" progId="Word.Document.12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75505309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20160</TotalTime>
  <Words>331</Words>
  <Application>Microsoft Office PowerPoint</Application>
  <PresentationFormat>On-screen Show (4:3)</PresentationFormat>
  <Paragraphs>76</Paragraphs>
  <Slides>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Verdana</vt:lpstr>
      <vt:lpstr>DaxWide-Medium</vt:lpstr>
      <vt:lpstr>ＭＳ Ｐゴシック</vt:lpstr>
      <vt:lpstr>1_Office Theme</vt:lpstr>
      <vt:lpstr>Document</vt:lpstr>
      <vt:lpstr>Guidelines for Graphical User Interfaces  Operation Panels June 27th, 2011 Johannes Gutleber</vt:lpstr>
      <vt:lpstr>Types of GUIs</vt:lpstr>
      <vt:lpstr>Standards and Applied Guidelines</vt:lpstr>
      <vt:lpstr>Design Principles</vt:lpstr>
      <vt:lpstr>Color Scheme</vt:lpstr>
      <vt:lpstr>Color Language</vt:lpstr>
      <vt:lpstr>Icons</vt:lpstr>
      <vt:lpstr>Alarm Level Categories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a test title</dc:title>
  <dc:creator>Adrian Fabich</dc:creator>
  <cp:lastModifiedBy>Johannes Gutleber</cp:lastModifiedBy>
  <cp:revision>1355</cp:revision>
  <dcterms:created xsi:type="dcterms:W3CDTF">2011-03-28T06:27:49Z</dcterms:created>
  <dcterms:modified xsi:type="dcterms:W3CDTF">2011-06-26T13:52:43Z</dcterms:modified>
</cp:coreProperties>
</file>