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582" r:id="rId2"/>
    <p:sldId id="583" r:id="rId3"/>
    <p:sldId id="590" r:id="rId4"/>
    <p:sldId id="591" r:id="rId5"/>
    <p:sldId id="593" r:id="rId6"/>
    <p:sldId id="584" r:id="rId7"/>
    <p:sldId id="594" r:id="rId8"/>
    <p:sldId id="535" r:id="rId9"/>
    <p:sldId id="586" r:id="rId10"/>
    <p:sldId id="589" r:id="rId11"/>
  </p:sldIdLst>
  <p:sldSz cx="9144000" cy="6858000" type="screen4x3"/>
  <p:notesSz cx="6718300" cy="98552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Verdana" pitchFamily="34" charset="0"/>
      <p:regular r:id="rId18"/>
      <p:bold r:id="rId19"/>
      <p:italic r:id="rId20"/>
      <p:boldItalic r:id="rId21"/>
    </p:embeddedFont>
    <p:embeddedFont>
      <p:font typeface="ＭＳ Ｐゴシック" pitchFamily="34" charset="-128"/>
      <p:regular r:id="rId2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B7"/>
    <a:srgbClr val="C4DCFE"/>
    <a:srgbClr val="B2D2FD"/>
    <a:srgbClr val="E2EDFE"/>
    <a:srgbClr val="FFE0C8"/>
    <a:srgbClr val="FFC6C4"/>
    <a:srgbClr val="FFCCCA"/>
    <a:srgbClr val="E1FCC2"/>
    <a:srgbClr val="004B8B"/>
    <a:srgbClr val="00458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9" autoAdjust="0"/>
    <p:restoredTop sz="94646" autoAdjust="0"/>
  </p:normalViewPr>
  <p:slideViewPr>
    <p:cSldViewPr snapToGrid="0" snapToObjects="1" showGuides="1">
      <p:cViewPr varScale="1">
        <p:scale>
          <a:sx n="75" d="100"/>
          <a:sy n="75" d="100"/>
        </p:scale>
        <p:origin x="-1248" y="-84"/>
      </p:cViewPr>
      <p:guideLst>
        <p:guide orient="horz" pos="2160"/>
        <p:guide pos="29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5" d="100"/>
          <a:sy n="55" d="100"/>
        </p:scale>
        <p:origin x="-2628" y="-108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6/26/2011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Jump right into the topic</a:t>
            </a:r>
          </a:p>
          <a:p>
            <a:r>
              <a:rPr lang="en-US" dirty="0" smtClean="0"/>
              <a:t>Main </a:t>
            </a:r>
            <a:r>
              <a:rPr lang="en-US" dirty="0" err="1" smtClean="0"/>
              <a:t>diplo</a:t>
            </a:r>
            <a:r>
              <a:rPr lang="en-US" dirty="0" smtClean="0"/>
              <a:t> </a:t>
            </a:r>
            <a:r>
              <a:rPr lang="en-US" dirty="0" err="1" smtClean="0"/>
              <a:t>cylce</a:t>
            </a:r>
            <a:r>
              <a:rPr lang="en-US" dirty="0" smtClean="0"/>
              <a:t> depends on what beam you’d like to have. Beam characteristic influenced by particle type, energy and optics considerations.</a:t>
            </a:r>
          </a:p>
          <a:p>
            <a:r>
              <a:rPr lang="en-US" dirty="0" smtClean="0"/>
              <a:t>E.g. tune set by Sync </a:t>
            </a:r>
            <a:r>
              <a:rPr lang="en-US" dirty="0" err="1" smtClean="0"/>
              <a:t>Quadrupoles</a:t>
            </a:r>
            <a:r>
              <a:rPr lang="en-US" dirty="0" smtClean="0"/>
              <a:t> to get beam 200 </a:t>
            </a:r>
            <a:r>
              <a:rPr lang="en-US" dirty="0" err="1" smtClean="0"/>
              <a:t>Mev</a:t>
            </a:r>
            <a:r>
              <a:rPr lang="en-US" dirty="0" smtClean="0"/>
              <a:t>, Tune 1.6 because that is ideal for extraction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06463" y="61913"/>
            <a:ext cx="7641430" cy="81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" descr="Logo_CERN"/>
          <p:cNvPicPr>
            <a:picLocks noChangeAspect="1" noChangeArrowheads="1"/>
          </p:cNvPicPr>
          <p:nvPr userDrawn="1"/>
        </p:nvPicPr>
        <p:blipFill>
          <a:blip r:embed="rId7" cstate="print"/>
          <a:srcRect l="-5556" t="-5556" r="-5556" b="-5556"/>
          <a:stretch>
            <a:fillRect/>
          </a:stretch>
        </p:blipFill>
        <p:spPr bwMode="auto">
          <a:xfrm>
            <a:off x="88900" y="61913"/>
            <a:ext cx="817563" cy="817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1" descr="quaddenormaliz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125" y="1562101"/>
            <a:ext cx="2498808" cy="156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Cycle configuration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</a:t>
            </a:fld>
            <a:endParaRPr lang="de-AT"/>
          </a:p>
        </p:txBody>
      </p:sp>
      <p:grpSp>
        <p:nvGrpSpPr>
          <p:cNvPr id="8" name="Group 1"/>
          <p:cNvGrpSpPr>
            <a:grpSpLocks noChangeAspect="1"/>
          </p:cNvGrpSpPr>
          <p:nvPr/>
        </p:nvGrpSpPr>
        <p:grpSpPr bwMode="auto">
          <a:xfrm>
            <a:off x="4118110" y="2550505"/>
            <a:ext cx="4238979" cy="2708704"/>
            <a:chOff x="4042" y="7349"/>
            <a:chExt cx="5831" cy="3726"/>
          </a:xfrm>
        </p:grpSpPr>
        <p:sp>
          <p:nvSpPr>
            <p:cNvPr id="10" name="AutoShape 17"/>
            <p:cNvSpPr>
              <a:spLocks noChangeShapeType="1"/>
            </p:cNvSpPr>
            <p:nvPr/>
          </p:nvSpPr>
          <p:spPr bwMode="auto">
            <a:xfrm flipH="1">
              <a:off x="6313" y="7694"/>
              <a:ext cx="1651" cy="1557"/>
            </a:xfrm>
            <a:prstGeom prst="bentConnector3">
              <a:avLst>
                <a:gd name="adj1" fmla="val -22361"/>
              </a:avLst>
            </a:prstGeom>
            <a:noFill/>
            <a:ln w="9525">
              <a:solidFill>
                <a:srgbClr val="C00000"/>
              </a:solidFill>
              <a:miter lim="800000"/>
              <a:headEnd/>
              <a:tailEnd type="triangle" w="lg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AutoShape 15"/>
            <p:cNvSpPr>
              <a:spLocks noChangeShapeType="1"/>
            </p:cNvSpPr>
            <p:nvPr/>
          </p:nvSpPr>
          <p:spPr bwMode="auto">
            <a:xfrm>
              <a:off x="5524" y="7694"/>
              <a:ext cx="789" cy="1"/>
            </a:xfrm>
            <a:prstGeom prst="straightConnector1">
              <a:avLst/>
            </a:prstGeom>
            <a:noFill/>
            <a:ln w="9525">
              <a:solidFill>
                <a:srgbClr val="1F497D"/>
              </a:solidFill>
              <a:round/>
              <a:headEnd/>
              <a:tailEnd type="triangle" w="lg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6313" y="7349"/>
              <a:ext cx="1651" cy="689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Cycle execution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6494" y="9926"/>
              <a:ext cx="2871" cy="1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Optics determined with: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36000" indent="-108000" eaLnBrk="0" hangingPunct="0">
                <a:buFont typeface="Arial" pitchFamily="34" charset="0"/>
                <a:buChar char="•"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 Mad-X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36000" indent="-108000" eaLnBrk="0" hangingPunct="0">
                <a:buFont typeface="Arial" pitchFamily="34" charset="0"/>
                <a:buChar char="•"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 Own routines</a:t>
              </a:r>
            </a:p>
            <a:p>
              <a:pPr marL="36000" indent="-108000" eaLnBrk="0" hangingPunct="0">
                <a:buFont typeface="Arial" pitchFamily="34" charset="0"/>
                <a:buChar char="•"/>
              </a:pPr>
              <a:r>
                <a:rPr lang="en-US" sz="1400" dirty="0" smtClean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Procedures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AutoShape 6"/>
            <p:cNvSpPr>
              <a:spLocks noChangeShapeType="1"/>
            </p:cNvSpPr>
            <p:nvPr/>
          </p:nvSpPr>
          <p:spPr bwMode="auto">
            <a:xfrm flipH="1" flipV="1">
              <a:off x="5456" y="9660"/>
              <a:ext cx="1073" cy="3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8713" y="8331"/>
              <a:ext cx="1160" cy="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Beam diagnostic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AutoShape 4"/>
            <p:cNvSpPr>
              <a:spLocks noChangeShapeType="1"/>
            </p:cNvSpPr>
            <p:nvPr/>
          </p:nvSpPr>
          <p:spPr bwMode="auto">
            <a:xfrm flipH="1">
              <a:off x="8348" y="8627"/>
              <a:ext cx="242" cy="1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Text Box 3"/>
            <p:cNvSpPr txBox="1">
              <a:spLocks noChangeArrowheads="1"/>
            </p:cNvSpPr>
            <p:nvPr/>
          </p:nvSpPr>
          <p:spPr bwMode="auto">
            <a:xfrm>
              <a:off x="4461" y="8906"/>
              <a:ext cx="1852" cy="68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Optics computations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AutoShape 2"/>
            <p:cNvSpPr>
              <a:spLocks noChangeShapeType="1"/>
            </p:cNvSpPr>
            <p:nvPr/>
          </p:nvSpPr>
          <p:spPr bwMode="auto">
            <a:xfrm rot="10800000">
              <a:off x="4042" y="7694"/>
              <a:ext cx="419" cy="1557"/>
            </a:xfrm>
            <a:prstGeom prst="bentConnector3">
              <a:avLst>
                <a:gd name="adj1" fmla="val 185917"/>
              </a:avLst>
            </a:prstGeom>
            <a:noFill/>
            <a:ln w="9525">
              <a:solidFill>
                <a:srgbClr val="1F497D"/>
              </a:solidFill>
              <a:miter lim="800000"/>
              <a:headEnd/>
              <a:tailEnd type="triangle" w="lg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4042" y="7349"/>
              <a:ext cx="1725" cy="6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Cycle Configuration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3" name="Straight Connector 22"/>
          <p:cNvCxnSpPr>
            <a:stCxn id="7" idx="3"/>
          </p:cNvCxnSpPr>
          <p:nvPr/>
        </p:nvCxnSpPr>
        <p:spPr>
          <a:xfrm>
            <a:off x="3329933" y="2345061"/>
            <a:ext cx="737377" cy="33768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63128" y="3046775"/>
            <a:ext cx="3265935" cy="140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Times New Roman" pitchFamily="18" charset="0"/>
              </a:rPr>
              <a:t>Element cycle depends on:</a:t>
            </a:r>
          </a:p>
          <a:p>
            <a:pPr marL="36000" indent="-108000">
              <a:spcBef>
                <a:spcPts val="300"/>
              </a:spcBef>
              <a:buFont typeface="Arial" pitchFamily="34" charset="0"/>
              <a:buChar char="•"/>
              <a:tabLst>
                <a:tab pos="108000" algn="l"/>
              </a:tabLst>
            </a:pP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Cycle code (Energy, Intensity)</a:t>
            </a:r>
          </a:p>
          <a:p>
            <a:pPr marL="36000" indent="-108000">
              <a:spcBef>
                <a:spcPts val="300"/>
              </a:spcBef>
              <a:buFont typeface="Arial" pitchFamily="34" charset="0"/>
              <a:buChar char="•"/>
              <a:tabLst>
                <a:tab pos="108000" algn="l"/>
              </a:tabLst>
            </a:pPr>
            <a:r>
              <a:rPr lang="en-US" sz="1400" baseline="0" dirty="0" smtClean="0">
                <a:latin typeface="Arial" pitchFamily="34" charset="0"/>
                <a:cs typeface="Times New Roman" pitchFamily="18" charset="0"/>
              </a:rPr>
              <a:t>Beam optics settings </a:t>
            </a:r>
            <a:endParaRPr lang="en-US" sz="1400" baseline="0" dirty="0" smtClean="0">
              <a:latin typeface="Arial" pitchFamily="34" charset="0"/>
              <a:cs typeface="Times New Roman" pitchFamily="18" charset="0"/>
            </a:endParaRPr>
          </a:p>
          <a:p>
            <a:pPr marL="36000" indent="-108000">
              <a:spcBef>
                <a:spcPts val="300"/>
              </a:spcBef>
              <a:tabLst>
                <a:tab pos="108000" algn="l"/>
              </a:tabLst>
            </a:pPr>
            <a:r>
              <a:rPr lang="en-US" sz="1400" baseline="0" dirty="0" smtClean="0">
                <a:latin typeface="Arial" pitchFamily="34" charset="0"/>
                <a:cs typeface="Times New Roman" pitchFamily="18" charset="0"/>
              </a:rPr>
              <a:t>   (</a:t>
            </a:r>
            <a:r>
              <a:rPr lang="en-US" sz="1400" baseline="0" dirty="0" smtClean="0">
                <a:latin typeface="Arial" pitchFamily="34" charset="0"/>
                <a:cs typeface="Times New Roman" pitchFamily="18" charset="0"/>
              </a:rPr>
              <a:t>e.g. </a:t>
            </a:r>
            <a:r>
              <a:rPr lang="en-US" sz="1400" baseline="0" dirty="0" smtClean="0">
                <a:latin typeface="Arial" pitchFamily="34" charset="0"/>
                <a:cs typeface="Times New Roman" pitchFamily="18" charset="0"/>
              </a:rPr>
              <a:t>Tune,</a:t>
            </a:r>
            <a:r>
              <a:rPr lang="en-US" sz="1400" dirty="0" smtClean="0">
                <a:latin typeface="Arial" pitchFamily="34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Arial" pitchFamily="34" charset="0"/>
                <a:cs typeface="Times New Roman" pitchFamily="18" charset="0"/>
              </a:rPr>
              <a:t>C</a:t>
            </a:r>
            <a:r>
              <a:rPr lang="en-US" sz="1400" baseline="0" dirty="0" smtClean="0">
                <a:latin typeface="Arial" pitchFamily="34" charset="0"/>
                <a:cs typeface="Times New Roman" pitchFamily="18" charset="0"/>
              </a:rPr>
              <a:t>hromaticity</a:t>
            </a:r>
            <a:r>
              <a:rPr lang="en-US" sz="1400" baseline="0" dirty="0" smtClean="0">
                <a:latin typeface="Arial" pitchFamily="34" charset="0"/>
                <a:cs typeface="Times New Roman" pitchFamily="18" charset="0"/>
              </a:rPr>
              <a:t>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895350" y="1680633"/>
            <a:ext cx="7105650" cy="1679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Implement first workflow: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Read existing Mad-X file, parse it and offer the element strength via the Optics API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2060"/>
              </a:buClr>
              <a:buFont typeface="Arial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Implement code to build main dipole cycle, quadrupole cycle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None/>
              <a:tabLst/>
              <a:defRPr/>
            </a:pPr>
            <a:endParaRPr lang="en-US" sz="1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None/>
              <a:tabLst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Continue working on specifications, interface design,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266" y="1524000"/>
            <a:ext cx="6248400" cy="300566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Workflow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Cycle Configurator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Optics computations with Mad-X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Optics connector API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draft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Modules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 MACS, exchanged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role of RMS in the cycle configuration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Status,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outlook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next steps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Cycle Configurator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8193" name="Picture 1" descr="quaddenormaliz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28354"/>
            <a:ext cx="5408076" cy="3141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5559945" y="2747938"/>
            <a:ext cx="112719" cy="110067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75221" y="2528284"/>
            <a:ext cx="2579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Normalized strengths (k1l)</a:t>
            </a:r>
          </a:p>
          <a:p>
            <a:r>
              <a:rPr lang="en-GB" sz="1600" dirty="0" smtClean="0"/>
              <a:t>computed with Mad-X</a:t>
            </a:r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483520" y="1758673"/>
            <a:ext cx="310551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94071" y="1466285"/>
            <a:ext cx="2273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Cycle Configurator first computes main dipole cycle</a:t>
            </a:r>
            <a:endParaRPr lang="en-GB" sz="16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441186" y="3643927"/>
            <a:ext cx="31055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68671" y="3351539"/>
            <a:ext cx="24929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Cycle Configurator de-normalizes the strengths and creates quadrupole cycle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016352" y="489213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Output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31737" y="4800600"/>
            <a:ext cx="4428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List of integrated magnetic field values</a:t>
            </a:r>
          </a:p>
          <a:p>
            <a:r>
              <a:rPr lang="en-GB" sz="1600" b="1" dirty="0" smtClean="0"/>
              <a:t>Timing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895600" y="4639733"/>
            <a:ext cx="5786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Mad-X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7" name="TextBox 6"/>
          <p:cNvSpPr txBox="1"/>
          <p:nvPr/>
        </p:nvSpPr>
        <p:spPr>
          <a:xfrm>
            <a:off x="582039" y="1507067"/>
            <a:ext cx="2230098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mqzc</a:t>
            </a:r>
            <a:r>
              <a:rPr lang="en-GB" sz="1200" dirty="0" smtClean="0"/>
              <a:t> : quadrupole;</a:t>
            </a:r>
          </a:p>
          <a:p>
            <a:r>
              <a:rPr lang="en-GB" sz="1200" dirty="0" smtClean="0"/>
              <a:t>mr02000mqf : </a:t>
            </a:r>
            <a:r>
              <a:rPr lang="en-GB" sz="1200" dirty="0" err="1" smtClean="0"/>
              <a:t>mqzc</a:t>
            </a:r>
            <a:r>
              <a:rPr lang="en-GB" sz="1200" dirty="0" smtClean="0"/>
              <a:t>, l = 0.36;</a:t>
            </a:r>
          </a:p>
          <a:p>
            <a:r>
              <a:rPr lang="en-GB" sz="1200" dirty="0" smtClean="0"/>
              <a:t> </a:t>
            </a:r>
          </a:p>
          <a:p>
            <a:r>
              <a:rPr lang="en-GB" sz="1200" dirty="0" err="1" smtClean="0"/>
              <a:t>mbhc</a:t>
            </a:r>
            <a:r>
              <a:rPr lang="en-GB" sz="1200" dirty="0" smtClean="0"/>
              <a:t> : </a:t>
            </a:r>
            <a:r>
              <a:rPr lang="en-GB" sz="1200" dirty="0" err="1" smtClean="0"/>
              <a:t>sbend</a:t>
            </a:r>
            <a:r>
              <a:rPr lang="en-GB" sz="1200" dirty="0" smtClean="0"/>
              <a:t>; </a:t>
            </a:r>
          </a:p>
          <a:p>
            <a:r>
              <a:rPr lang="en-GB" sz="1200" dirty="0" smtClean="0"/>
              <a:t>mr01000mbh : </a:t>
            </a:r>
            <a:r>
              <a:rPr lang="en-GB" sz="1200" dirty="0" err="1" smtClean="0"/>
              <a:t>mbhc</a:t>
            </a:r>
            <a:r>
              <a:rPr lang="en-GB" sz="1200" dirty="0" smtClean="0"/>
              <a:t>, l = 1.67;</a:t>
            </a:r>
          </a:p>
          <a:p>
            <a:r>
              <a:rPr lang="en-GB" sz="1200" dirty="0" smtClean="0"/>
              <a:t> </a:t>
            </a:r>
          </a:p>
          <a:p>
            <a:r>
              <a:rPr lang="en-GB" sz="1200" dirty="0" err="1" smtClean="0"/>
              <a:t>mr</a:t>
            </a:r>
            <a:r>
              <a:rPr lang="en-GB" sz="1200" dirty="0" smtClean="0"/>
              <a:t>: sequence;</a:t>
            </a:r>
          </a:p>
          <a:p>
            <a:r>
              <a:rPr lang="en-GB" sz="1200" dirty="0" smtClean="0"/>
              <a:t>   mr01000mbh, at 1.3;</a:t>
            </a:r>
          </a:p>
          <a:p>
            <a:r>
              <a:rPr lang="en-GB" sz="1200" dirty="0" smtClean="0"/>
              <a:t>   mr02000mqf, at = 3.5;</a:t>
            </a:r>
          </a:p>
          <a:p>
            <a:r>
              <a:rPr lang="en-GB" sz="1200" dirty="0" err="1" smtClean="0"/>
              <a:t>endsequence</a:t>
            </a:r>
            <a:r>
              <a:rPr lang="en-GB" sz="1200" dirty="0" smtClean="0"/>
              <a:t>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28211" y="3911475"/>
            <a:ext cx="5120120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@ Q1               %le         1.666614532</a:t>
            </a:r>
            <a:endParaRPr lang="en-GB" sz="1200" dirty="0" smtClean="0"/>
          </a:p>
          <a:p>
            <a:r>
              <a:rPr lang="en-US" sz="1200" dirty="0" smtClean="0"/>
              <a:t>@ Q2               %le         1.789160081</a:t>
            </a:r>
            <a:endParaRPr lang="en-GB" sz="1200" dirty="0" smtClean="0"/>
          </a:p>
          <a:p>
            <a:r>
              <a:rPr lang="en-US" sz="1200" dirty="0" smtClean="0"/>
              <a:t> </a:t>
            </a:r>
            <a:endParaRPr lang="en-GB" sz="1200" dirty="0" smtClean="0"/>
          </a:p>
          <a:p>
            <a:r>
              <a:rPr lang="en-US" sz="1200" dirty="0" smtClean="0"/>
              <a:t>* NAME                    KEYWORD              ANGLE               K1L</a:t>
            </a:r>
            <a:endParaRPr lang="en-GB" sz="1200" dirty="0" smtClean="0"/>
          </a:p>
          <a:p>
            <a:r>
              <a:rPr lang="en-US" sz="1200" dirty="0" smtClean="0"/>
              <a:t>$ %s                        %s                            %le                     %le</a:t>
            </a:r>
            <a:endParaRPr lang="en-GB" sz="1200" dirty="0" smtClean="0"/>
          </a:p>
          <a:p>
            <a:r>
              <a:rPr lang="en-US" sz="1200" dirty="0" smtClean="0"/>
              <a:t>"MR00001MQF"      "QUADRUPOLE"      0                         0.106507156</a:t>
            </a:r>
            <a:endParaRPr lang="en-GB" sz="1200" dirty="0" smtClean="0"/>
          </a:p>
          <a:p>
            <a:r>
              <a:rPr lang="en-US" sz="1200" dirty="0" smtClean="0"/>
              <a:t> "MR01000MBH"      "SBEND"                 -0.392699081      0</a:t>
            </a:r>
            <a:endParaRPr lang="en-GB" sz="1200" dirty="0" smtClean="0"/>
          </a:p>
          <a:p>
            <a:r>
              <a:rPr lang="en-US" sz="1200" dirty="0" smtClean="0"/>
              <a:t> "MR01000MCV"      "VKICKER"               0                        0</a:t>
            </a:r>
            <a:endParaRPr lang="en-GB" sz="1200" dirty="0" smtClean="0"/>
          </a:p>
          <a:p>
            <a:r>
              <a:rPr lang="en-US" sz="1200" dirty="0" smtClean="0"/>
              <a:t> "MR01000MQD"     "QUADRUPOLE"      0                        -0.184823110</a:t>
            </a:r>
            <a:endParaRPr lang="en-GB" sz="1200" dirty="0" smtClean="0"/>
          </a:p>
          <a:p>
            <a:r>
              <a:rPr lang="en-US" sz="1200" dirty="0" smtClean="0"/>
              <a:t> "MR01000PUV"      "VMONITOR"            0                         0</a:t>
            </a:r>
            <a:endParaRPr lang="en-GB" sz="1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82039" y="113773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Model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704" y="4096141"/>
            <a:ext cx="1188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accent1"/>
                </a:solidFill>
              </a:rPr>
              <a:t>Output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23566" y="113773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Input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7133" y="1137735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Commands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23566" y="1507067"/>
            <a:ext cx="2141103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qx</a:t>
            </a:r>
            <a:r>
              <a:rPr lang="en-GB" sz="1200" dirty="0" smtClean="0"/>
              <a:t> = 1.7392;</a:t>
            </a:r>
          </a:p>
          <a:p>
            <a:r>
              <a:rPr lang="en-GB" sz="1200" dirty="0" err="1" smtClean="0"/>
              <a:t>qy</a:t>
            </a:r>
            <a:r>
              <a:rPr lang="en-GB" sz="1200" dirty="0" smtClean="0"/>
              <a:t> = 1.799;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27133" y="1507067"/>
            <a:ext cx="3254905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 match;</a:t>
            </a:r>
          </a:p>
          <a:p>
            <a:r>
              <a:rPr lang="en-GB" sz="1200" dirty="0" smtClean="0"/>
              <a:t>    </a:t>
            </a:r>
            <a:r>
              <a:rPr lang="en-GB" sz="1200" dirty="0" err="1" smtClean="0"/>
              <a:t>vary,name</a:t>
            </a:r>
            <a:r>
              <a:rPr lang="en-GB" sz="1200" dirty="0" smtClean="0"/>
              <a:t> = mqf1k1, step = 1E-6;</a:t>
            </a:r>
          </a:p>
          <a:p>
            <a:r>
              <a:rPr lang="en-GB" sz="1200" dirty="0" smtClean="0"/>
              <a:t>    </a:t>
            </a:r>
            <a:r>
              <a:rPr lang="en-GB" sz="1200" dirty="0" err="1" smtClean="0"/>
              <a:t>vary,name</a:t>
            </a:r>
            <a:r>
              <a:rPr lang="en-GB" sz="1200" dirty="0" smtClean="0"/>
              <a:t> = mqdk1, step = 1E-6;</a:t>
            </a:r>
          </a:p>
          <a:p>
            <a:endParaRPr lang="en-GB" sz="1200" dirty="0" smtClean="0"/>
          </a:p>
          <a:p>
            <a:r>
              <a:rPr lang="en-GB" sz="1200" dirty="0" smtClean="0"/>
              <a:t>    constraint, </a:t>
            </a:r>
            <a:r>
              <a:rPr lang="en-GB" sz="1200" dirty="0" err="1" smtClean="0"/>
              <a:t>expr</a:t>
            </a:r>
            <a:r>
              <a:rPr lang="en-GB" sz="1200" dirty="0" smtClean="0"/>
              <a:t> = table(</a:t>
            </a:r>
            <a:r>
              <a:rPr lang="en-GB" sz="1200" dirty="0" err="1" smtClean="0"/>
              <a:t>summ</a:t>
            </a:r>
            <a:r>
              <a:rPr lang="en-GB" sz="1200" dirty="0" smtClean="0"/>
              <a:t>, q1) = </a:t>
            </a:r>
            <a:r>
              <a:rPr lang="en-GB" sz="1200" dirty="0" err="1" smtClean="0"/>
              <a:t>qx</a:t>
            </a:r>
            <a:r>
              <a:rPr lang="en-GB" sz="1200" dirty="0" smtClean="0"/>
              <a:t>;</a:t>
            </a:r>
          </a:p>
          <a:p>
            <a:r>
              <a:rPr lang="en-GB" sz="1200" dirty="0" smtClean="0"/>
              <a:t>    constraint, </a:t>
            </a:r>
            <a:r>
              <a:rPr lang="en-GB" sz="1200" dirty="0" err="1" smtClean="0"/>
              <a:t>expr</a:t>
            </a:r>
            <a:r>
              <a:rPr lang="en-GB" sz="1200" dirty="0" smtClean="0"/>
              <a:t> = table(</a:t>
            </a:r>
            <a:r>
              <a:rPr lang="en-GB" sz="1200" dirty="0" err="1" smtClean="0"/>
              <a:t>summ</a:t>
            </a:r>
            <a:r>
              <a:rPr lang="en-GB" sz="1200" dirty="0" smtClean="0"/>
              <a:t>, q2) = </a:t>
            </a:r>
            <a:r>
              <a:rPr lang="en-GB" sz="1200" dirty="0" err="1" smtClean="0"/>
              <a:t>qy</a:t>
            </a:r>
            <a:r>
              <a:rPr lang="en-GB" sz="1200" dirty="0" smtClean="0"/>
              <a:t>;</a:t>
            </a:r>
          </a:p>
          <a:p>
            <a:r>
              <a:rPr lang="en-GB" sz="1200" dirty="0" err="1" smtClean="0"/>
              <a:t>endmatch</a:t>
            </a:r>
            <a:r>
              <a:rPr lang="en-GB" sz="1200" dirty="0" smtClean="0"/>
              <a:t>;</a:t>
            </a:r>
          </a:p>
          <a:p>
            <a:r>
              <a:rPr lang="en-GB" sz="1200" dirty="0" smtClean="0"/>
              <a:t> </a:t>
            </a:r>
          </a:p>
          <a:p>
            <a:r>
              <a:rPr lang="en-GB" sz="1200" dirty="0" smtClean="0"/>
              <a:t>TWISS, save, file = "</a:t>
            </a:r>
            <a:r>
              <a:rPr lang="en-GB" sz="1200" dirty="0" err="1" smtClean="0"/>
              <a:t>mrinj.twiss</a:t>
            </a:r>
            <a:r>
              <a:rPr lang="en-GB" sz="1200" dirty="0" smtClean="0"/>
              <a:t>";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Optics Connector API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540829"/>
            <a:ext cx="8138055" cy="13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59101" y="3352800"/>
            <a:ext cx="4770858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u="sng" dirty="0" err="1" smtClean="0"/>
              <a:t>MadDB</a:t>
            </a:r>
            <a:endParaRPr lang="en-GB" sz="1600" u="sng" dirty="0" smtClean="0"/>
          </a:p>
          <a:p>
            <a:r>
              <a:rPr lang="en-GB" sz="1600" dirty="0" smtClean="0"/>
              <a:t>Covers some of the complexity of the file handling </a:t>
            </a:r>
          </a:p>
          <a:p>
            <a:r>
              <a:rPr lang="en-GB" sz="1600" dirty="0" smtClean="0"/>
              <a:t>Allows to directly read and write values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Components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grpSp>
        <p:nvGrpSpPr>
          <p:cNvPr id="7" name="Group 1"/>
          <p:cNvGrpSpPr>
            <a:grpSpLocks noChangeAspect="1"/>
          </p:cNvGrpSpPr>
          <p:nvPr/>
        </p:nvGrpSpPr>
        <p:grpSpPr bwMode="auto">
          <a:xfrm>
            <a:off x="1287876" y="896917"/>
            <a:ext cx="6325869" cy="4307598"/>
            <a:chOff x="1985" y="5058"/>
            <a:chExt cx="8325" cy="4958"/>
          </a:xfrm>
        </p:grpSpPr>
        <p:sp>
          <p:nvSpPr>
            <p:cNvPr id="8" name="AutoShape 28"/>
            <p:cNvSpPr>
              <a:spLocks noChangeAspect="1" noChangeArrowheads="1" noTextEdit="1"/>
            </p:cNvSpPr>
            <p:nvPr/>
          </p:nvSpPr>
          <p:spPr bwMode="auto">
            <a:xfrm>
              <a:off x="1985" y="5058"/>
              <a:ext cx="8325" cy="4958"/>
            </a:xfrm>
            <a:prstGeom prst="rect">
              <a:avLst/>
            </a:prstGeom>
            <a:noFill/>
            <a:ln w="6350"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AutoShape 27"/>
            <p:cNvSpPr>
              <a:spLocks noChangeShapeType="1"/>
            </p:cNvSpPr>
            <p:nvPr/>
          </p:nvSpPr>
          <p:spPr bwMode="auto">
            <a:xfrm>
              <a:off x="7436" y="7250"/>
              <a:ext cx="142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Rectangle 26"/>
            <p:cNvSpPr>
              <a:spLocks noChangeArrowheads="1"/>
            </p:cNvSpPr>
            <p:nvPr/>
          </p:nvSpPr>
          <p:spPr bwMode="auto">
            <a:xfrm>
              <a:off x="6394" y="8174"/>
              <a:ext cx="633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5750" y="7236"/>
              <a:ext cx="934" cy="4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Mad-X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6309" y="8089"/>
              <a:ext cx="633" cy="3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Rectangle 23"/>
            <p:cNvSpPr>
              <a:spLocks noChangeArrowheads="1"/>
            </p:cNvSpPr>
            <p:nvPr/>
          </p:nvSpPr>
          <p:spPr bwMode="auto">
            <a:xfrm>
              <a:off x="6212" y="7982"/>
              <a:ext cx="633" cy="3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6779" y="7567"/>
              <a:ext cx="587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Output files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21"/>
            <p:cNvSpPr>
              <a:spLocks noChangeShapeType="1"/>
            </p:cNvSpPr>
            <p:nvPr/>
          </p:nvSpPr>
          <p:spPr bwMode="auto">
            <a:xfrm rot="16200000" flipH="1">
              <a:off x="6214" y="7667"/>
              <a:ext cx="318" cy="31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F7F7F"/>
              </a:solidFill>
              <a:miter lim="800000"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2067" y="5882"/>
              <a:ext cx="1424" cy="39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Repository Management System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AutoShape 19"/>
            <p:cNvSpPr>
              <a:spLocks noChangeShapeType="1"/>
            </p:cNvSpPr>
            <p:nvPr/>
          </p:nvSpPr>
          <p:spPr bwMode="auto">
            <a:xfrm>
              <a:off x="3491" y="7236"/>
              <a:ext cx="1254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3467" y="6980"/>
              <a:ext cx="1353" cy="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Element information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8898" y="5882"/>
              <a:ext cx="1412" cy="39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Cycle Configurator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7497" y="6985"/>
              <a:ext cx="1163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Element strengths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15"/>
            <p:cNvSpPr txBox="1">
              <a:spLocks noChangeArrowheads="1"/>
            </p:cNvSpPr>
            <p:nvPr/>
          </p:nvSpPr>
          <p:spPr bwMode="auto">
            <a:xfrm>
              <a:off x="3789" y="6026"/>
              <a:ext cx="2034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Cycle code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3085" y="8887"/>
              <a:ext cx="5813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Waveforms, setpoints (integrated magnetic field)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6779" y="9257"/>
              <a:ext cx="2034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Timing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AutoShape 12"/>
            <p:cNvSpPr>
              <a:spLocks noChangeShapeType="1"/>
            </p:cNvSpPr>
            <p:nvPr/>
          </p:nvSpPr>
          <p:spPr bwMode="auto">
            <a:xfrm>
              <a:off x="3491" y="6317"/>
              <a:ext cx="537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AutoShape 11"/>
            <p:cNvSpPr>
              <a:spLocks noChangeShapeType="1"/>
            </p:cNvSpPr>
            <p:nvPr/>
          </p:nvSpPr>
          <p:spPr bwMode="auto">
            <a:xfrm>
              <a:off x="3491" y="9198"/>
              <a:ext cx="537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AutoShape 10"/>
            <p:cNvSpPr>
              <a:spLocks noChangeShapeType="1"/>
            </p:cNvSpPr>
            <p:nvPr/>
          </p:nvSpPr>
          <p:spPr bwMode="auto">
            <a:xfrm>
              <a:off x="3491" y="9541"/>
              <a:ext cx="537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Text Box 9"/>
            <p:cNvSpPr txBox="1">
              <a:spLocks noChangeArrowheads="1"/>
            </p:cNvSpPr>
            <p:nvPr/>
          </p:nvSpPr>
          <p:spPr bwMode="auto">
            <a:xfrm>
              <a:off x="4745" y="6716"/>
              <a:ext cx="878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Optics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844" y="8089"/>
              <a:ext cx="1276" cy="33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Initial settings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AutoShape 7"/>
            <p:cNvSpPr>
              <a:spLocks noChangeShapeType="1"/>
            </p:cNvSpPr>
            <p:nvPr/>
          </p:nvSpPr>
          <p:spPr bwMode="auto">
            <a:xfrm rot="16200000">
              <a:off x="5296" y="7636"/>
              <a:ext cx="639" cy="268"/>
            </a:xfrm>
            <a:prstGeom prst="bentConnector2">
              <a:avLst/>
            </a:prstGeom>
            <a:noFill/>
            <a:ln w="9525">
              <a:solidFill>
                <a:srgbClr val="7F7F7F"/>
              </a:solidFill>
              <a:miter lim="800000"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4968" y="7567"/>
              <a:ext cx="513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Input files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5"/>
            <p:cNvSpPr>
              <a:spLocks noChangeArrowheads="1"/>
            </p:cNvSpPr>
            <p:nvPr/>
          </p:nvSpPr>
          <p:spPr bwMode="auto">
            <a:xfrm>
              <a:off x="4746" y="6716"/>
              <a:ext cx="2621" cy="193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Text Box 3"/>
            <p:cNvSpPr txBox="1">
              <a:spLocks noChangeArrowheads="1"/>
            </p:cNvSpPr>
            <p:nvPr/>
          </p:nvSpPr>
          <p:spPr bwMode="auto">
            <a:xfrm>
              <a:off x="7528" y="7884"/>
              <a:ext cx="1323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Basic optics computations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5377465" y="3528715"/>
            <a:ext cx="1163461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350" y="1481667"/>
            <a:ext cx="7518400" cy="2360612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RMS has the following data stored in its database:</a:t>
            </a:r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Cycle codes</a:t>
            </a:r>
          </a:p>
          <a:p>
            <a:pPr lvl="0"/>
            <a:r>
              <a:rPr lang="en-US" sz="1600" dirty="0" smtClean="0">
                <a:latin typeface="Arial" pitchFamily="34" charset="0"/>
                <a:cs typeface="Arial" pitchFamily="34" charset="0"/>
              </a:rPr>
              <a:t>Timing event definition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Timing sequence of the cycles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1600" dirty="0" smtClean="0">
                <a:latin typeface="Arial" pitchFamily="34" charset="0"/>
                <a:cs typeface="Arial" pitchFamily="34" charset="0"/>
              </a:rPr>
              <a:t>Optical length and position of the machine elements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Transfer functions of the magnets BL(I)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600" dirty="0" smtClean="0">
                <a:latin typeface="Arial" pitchFamily="34" charset="0"/>
                <a:cs typeface="Arial" pitchFamily="34" charset="0"/>
              </a:rPr>
              <a:t>Waveforms and setpoints for the cycles in integrated magnet field values 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7" name="TextBox 6"/>
          <p:cNvSpPr txBox="1"/>
          <p:nvPr/>
        </p:nvSpPr>
        <p:spPr>
          <a:xfrm>
            <a:off x="641348" y="4041576"/>
            <a:ext cx="6457951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RMS generates the control values for the power supplies:</a:t>
            </a:r>
          </a:p>
          <a:p>
            <a:r>
              <a:rPr lang="en-US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      BL(t), BL(I) -&gt; I(t)</a:t>
            </a:r>
            <a:endParaRPr lang="en-GB" dirty="0" smtClean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463" y="550330"/>
            <a:ext cx="3895725" cy="550334"/>
          </a:xfrm>
        </p:spPr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52614" y="1621367"/>
            <a:ext cx="6904453" cy="1303866"/>
          </a:xfrm>
        </p:spPr>
        <p:txBody>
          <a:bodyPr/>
          <a:lstStyle/>
          <a:p>
            <a:pPr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Ideas and first documents:</a:t>
            </a: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Controls: Cycle Configuration Workflow, Optics Connector Design (Mad-X and API) </a:t>
            </a: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Physics: Mad-X usage, Cycle Configuration, Physics Library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73214" y="3382433"/>
            <a:ext cx="7729424" cy="1164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Cycle Configurator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design, Interface definitions (e.g. interfaces to RMs)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1600" noProof="0" dirty="0" smtClean="0">
                <a:solidFill>
                  <a:prstClr val="black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Clarification of many, many details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User interface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52614" y="1312333"/>
            <a:ext cx="3262199" cy="35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What do we have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so far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952614" y="3039534"/>
            <a:ext cx="2078453" cy="35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What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is missing?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22529" name="Group 1"/>
          <p:cNvGrpSpPr>
            <a:grpSpLocks noChangeAspect="1"/>
          </p:cNvGrpSpPr>
          <p:nvPr/>
        </p:nvGrpSpPr>
        <p:grpSpPr bwMode="auto">
          <a:xfrm>
            <a:off x="1761780" y="1248062"/>
            <a:ext cx="5836942" cy="4664839"/>
            <a:chOff x="1857" y="5703"/>
            <a:chExt cx="8555" cy="6838"/>
          </a:xfrm>
        </p:grpSpPr>
        <p:sp>
          <p:nvSpPr>
            <p:cNvPr id="22560" name="AutoShape 32"/>
            <p:cNvSpPr>
              <a:spLocks noChangeAspect="1" noChangeArrowheads="1" noTextEdit="1"/>
            </p:cNvSpPr>
            <p:nvPr/>
          </p:nvSpPr>
          <p:spPr bwMode="auto">
            <a:xfrm>
              <a:off x="1857" y="5703"/>
              <a:ext cx="8282" cy="6838"/>
            </a:xfrm>
            <a:prstGeom prst="rect">
              <a:avLst/>
            </a:prstGeom>
            <a:noFill/>
            <a:ln w="6350"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59" name="AutoShape 31"/>
            <p:cNvSpPr>
              <a:spLocks noChangeShapeType="1"/>
            </p:cNvSpPr>
            <p:nvPr/>
          </p:nvSpPr>
          <p:spPr bwMode="auto">
            <a:xfrm flipV="1">
              <a:off x="8748" y="6769"/>
              <a:ext cx="1" cy="19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58" name="AutoShape 30"/>
            <p:cNvSpPr>
              <a:spLocks noChangeShapeType="1"/>
            </p:cNvSpPr>
            <p:nvPr/>
          </p:nvSpPr>
          <p:spPr bwMode="auto">
            <a:xfrm flipV="1">
              <a:off x="9070" y="6782"/>
              <a:ext cx="1" cy="19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57" name="Text Box 29"/>
            <p:cNvSpPr txBox="1">
              <a:spLocks noChangeArrowheads="1"/>
            </p:cNvSpPr>
            <p:nvPr/>
          </p:nvSpPr>
          <p:spPr bwMode="auto">
            <a:xfrm>
              <a:off x="1957" y="5813"/>
              <a:ext cx="910" cy="66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RMS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56" name="AutoShape 28"/>
            <p:cNvSpPr>
              <a:spLocks noChangeShapeType="1"/>
            </p:cNvSpPr>
            <p:nvPr/>
          </p:nvSpPr>
          <p:spPr bwMode="auto">
            <a:xfrm>
              <a:off x="2867" y="7816"/>
              <a:ext cx="1338" cy="1"/>
            </a:xfrm>
            <a:prstGeom prst="straightConnector1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55" name="Text Box 27"/>
            <p:cNvSpPr txBox="1">
              <a:spLocks noChangeArrowheads="1"/>
            </p:cNvSpPr>
            <p:nvPr/>
          </p:nvSpPr>
          <p:spPr bwMode="auto">
            <a:xfrm>
              <a:off x="2985" y="7574"/>
              <a:ext cx="1241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Element information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54" name="Text Box 26"/>
            <p:cNvSpPr txBox="1">
              <a:spLocks noChangeArrowheads="1"/>
            </p:cNvSpPr>
            <p:nvPr/>
          </p:nvSpPr>
          <p:spPr bwMode="auto">
            <a:xfrm>
              <a:off x="8253" y="5784"/>
              <a:ext cx="1545" cy="9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Cycle Configurator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53" name="AutoShape 25"/>
            <p:cNvSpPr>
              <a:spLocks noChangeShapeType="1"/>
            </p:cNvSpPr>
            <p:nvPr/>
          </p:nvSpPr>
          <p:spPr bwMode="auto">
            <a:xfrm flipV="1">
              <a:off x="8645" y="6769"/>
              <a:ext cx="1" cy="19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52" name="Text Box 24"/>
            <p:cNvSpPr txBox="1">
              <a:spLocks noChangeArrowheads="1"/>
            </p:cNvSpPr>
            <p:nvPr/>
          </p:nvSpPr>
          <p:spPr bwMode="auto">
            <a:xfrm>
              <a:off x="4694" y="6154"/>
              <a:ext cx="3403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Waveforms, setpoints, timing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51" name="AutoShape 23"/>
            <p:cNvSpPr>
              <a:spLocks noChangeShapeType="1"/>
            </p:cNvSpPr>
            <p:nvPr/>
          </p:nvSpPr>
          <p:spPr bwMode="auto">
            <a:xfrm>
              <a:off x="2867" y="6485"/>
              <a:ext cx="5388" cy="1"/>
            </a:xfrm>
            <a:prstGeom prst="straightConnector1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50" name="Text Box 22"/>
            <p:cNvSpPr txBox="1">
              <a:spLocks noChangeArrowheads="1"/>
            </p:cNvSpPr>
            <p:nvPr/>
          </p:nvSpPr>
          <p:spPr bwMode="auto">
            <a:xfrm>
              <a:off x="3173" y="11521"/>
              <a:ext cx="3326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Waveforms, setpoints, timing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49" name="Text Box 21"/>
            <p:cNvSpPr txBox="1">
              <a:spLocks noChangeArrowheads="1"/>
            </p:cNvSpPr>
            <p:nvPr/>
          </p:nvSpPr>
          <p:spPr bwMode="auto">
            <a:xfrm>
              <a:off x="5301" y="8289"/>
              <a:ext cx="2034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Optic values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48" name="Text Box 20"/>
            <p:cNvSpPr txBox="1">
              <a:spLocks noChangeArrowheads="1"/>
            </p:cNvSpPr>
            <p:nvPr/>
          </p:nvSpPr>
          <p:spPr bwMode="auto">
            <a:xfrm>
              <a:off x="5313" y="8759"/>
              <a:ext cx="2353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Element strengths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47" name="Text Box 19"/>
            <p:cNvSpPr txBox="1">
              <a:spLocks noChangeArrowheads="1"/>
            </p:cNvSpPr>
            <p:nvPr/>
          </p:nvSpPr>
          <p:spPr bwMode="auto">
            <a:xfrm>
              <a:off x="6100" y="9476"/>
              <a:ext cx="2222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Element strengths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46" name="Text Box 18"/>
            <p:cNvSpPr txBox="1">
              <a:spLocks noChangeArrowheads="1"/>
            </p:cNvSpPr>
            <p:nvPr/>
          </p:nvSpPr>
          <p:spPr bwMode="auto">
            <a:xfrm>
              <a:off x="5607" y="9894"/>
              <a:ext cx="2648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Orbit, Matching settings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45" name="Text Box 17"/>
            <p:cNvSpPr txBox="1">
              <a:spLocks noChangeArrowheads="1"/>
            </p:cNvSpPr>
            <p:nvPr/>
          </p:nvSpPr>
          <p:spPr bwMode="auto">
            <a:xfrm>
              <a:off x="3190" y="11906"/>
              <a:ext cx="2800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BD measurements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44" name="Text Box 16"/>
            <p:cNvSpPr txBox="1">
              <a:spLocks noChangeArrowheads="1"/>
            </p:cNvSpPr>
            <p:nvPr/>
          </p:nvSpPr>
          <p:spPr bwMode="auto">
            <a:xfrm>
              <a:off x="4205" y="6987"/>
              <a:ext cx="1096" cy="42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Optics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43" name="AutoShape 15"/>
            <p:cNvSpPr>
              <a:spLocks noChangeShapeType="1"/>
            </p:cNvSpPr>
            <p:nvPr/>
          </p:nvSpPr>
          <p:spPr bwMode="auto">
            <a:xfrm>
              <a:off x="5313" y="8607"/>
              <a:ext cx="302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42" name="AutoShape 14"/>
            <p:cNvSpPr>
              <a:spLocks noChangeShapeType="1"/>
            </p:cNvSpPr>
            <p:nvPr/>
          </p:nvSpPr>
          <p:spPr bwMode="auto">
            <a:xfrm>
              <a:off x="5290" y="9091"/>
              <a:ext cx="302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41" name="AutoShape 13"/>
            <p:cNvSpPr>
              <a:spLocks noChangeShapeType="1"/>
            </p:cNvSpPr>
            <p:nvPr/>
          </p:nvSpPr>
          <p:spPr bwMode="auto">
            <a:xfrm>
              <a:off x="5313" y="9790"/>
              <a:ext cx="302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40" name="AutoShape 12"/>
            <p:cNvSpPr>
              <a:spLocks noChangeShapeType="1"/>
            </p:cNvSpPr>
            <p:nvPr/>
          </p:nvSpPr>
          <p:spPr bwMode="auto">
            <a:xfrm>
              <a:off x="5290" y="10217"/>
              <a:ext cx="302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39" name="AutoShape 11"/>
            <p:cNvSpPr>
              <a:spLocks noChangeShapeType="1"/>
            </p:cNvSpPr>
            <p:nvPr/>
          </p:nvSpPr>
          <p:spPr bwMode="auto">
            <a:xfrm>
              <a:off x="2867" y="11854"/>
              <a:ext cx="545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38" name="AutoShape 10"/>
            <p:cNvSpPr>
              <a:spLocks noChangeShapeType="1"/>
            </p:cNvSpPr>
            <p:nvPr/>
          </p:nvSpPr>
          <p:spPr bwMode="auto">
            <a:xfrm>
              <a:off x="2867" y="12242"/>
              <a:ext cx="5444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37" name="Text Box 9"/>
            <p:cNvSpPr txBox="1">
              <a:spLocks noChangeArrowheads="1"/>
            </p:cNvSpPr>
            <p:nvPr/>
          </p:nvSpPr>
          <p:spPr bwMode="auto">
            <a:xfrm>
              <a:off x="3348" y="5801"/>
              <a:ext cx="365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Cycle code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6" name="AutoShape 8"/>
            <p:cNvSpPr>
              <a:spLocks noChangeShapeType="1"/>
            </p:cNvSpPr>
            <p:nvPr/>
          </p:nvSpPr>
          <p:spPr bwMode="auto">
            <a:xfrm>
              <a:off x="2867" y="6137"/>
              <a:ext cx="5382" cy="1"/>
            </a:xfrm>
            <a:prstGeom prst="straightConnector1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35" name="Text Box 7"/>
            <p:cNvSpPr txBox="1">
              <a:spLocks noChangeArrowheads="1"/>
            </p:cNvSpPr>
            <p:nvPr/>
          </p:nvSpPr>
          <p:spPr bwMode="auto">
            <a:xfrm>
              <a:off x="6499" y="7028"/>
              <a:ext cx="2159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Element strengths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4" name="Text Box 6"/>
            <p:cNvSpPr txBox="1">
              <a:spLocks noChangeArrowheads="1"/>
            </p:cNvSpPr>
            <p:nvPr/>
          </p:nvSpPr>
          <p:spPr bwMode="auto">
            <a:xfrm>
              <a:off x="9022" y="7095"/>
              <a:ext cx="1390" cy="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Compute cycle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6399" y="7444"/>
              <a:ext cx="2259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Timing settings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5601" y="10513"/>
              <a:ext cx="2298" cy="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Basic optics computations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0" name="Text Box 2"/>
            <p:cNvSpPr txBox="1">
              <a:spLocks noChangeArrowheads="1"/>
            </p:cNvSpPr>
            <p:nvPr/>
          </p:nvSpPr>
          <p:spPr bwMode="auto">
            <a:xfrm>
              <a:off x="8311" y="8289"/>
              <a:ext cx="1476" cy="42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Procedure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Framework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AutoShape 15"/>
            <p:cNvSpPr>
              <a:spLocks noChangeShapeType="1"/>
            </p:cNvSpPr>
            <p:nvPr/>
          </p:nvSpPr>
          <p:spPr bwMode="auto">
            <a:xfrm>
              <a:off x="5313" y="10823"/>
              <a:ext cx="302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20702</TotalTime>
  <Words>499</Words>
  <Application>Microsoft Office PowerPoint</Application>
  <PresentationFormat>On-screen Show (4:3)</PresentationFormat>
  <Paragraphs>162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Verdana</vt:lpstr>
      <vt:lpstr>Times New Roman</vt:lpstr>
      <vt:lpstr>DaxWide-Medium</vt:lpstr>
      <vt:lpstr>ＭＳ Ｐゴシック</vt:lpstr>
      <vt:lpstr>1_Office Theme</vt:lpstr>
      <vt:lpstr>Cycle configuration</vt:lpstr>
      <vt:lpstr>Agenda</vt:lpstr>
      <vt:lpstr>Cycle Configurator</vt:lpstr>
      <vt:lpstr>Mad-X</vt:lpstr>
      <vt:lpstr>Optics Connector API</vt:lpstr>
      <vt:lpstr>Components</vt:lpstr>
      <vt:lpstr>RMS</vt:lpstr>
      <vt:lpstr>Status</vt:lpstr>
      <vt:lpstr>Outlook</vt:lpstr>
      <vt:lpstr>Next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Markus</cp:lastModifiedBy>
  <cp:revision>1427</cp:revision>
  <dcterms:created xsi:type="dcterms:W3CDTF">2011-03-28T06:27:49Z</dcterms:created>
  <dcterms:modified xsi:type="dcterms:W3CDTF">2011-06-26T17:06:44Z</dcterms:modified>
</cp:coreProperties>
</file>