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346" r:id="rId3"/>
    <p:sldId id="398" r:id="rId4"/>
    <p:sldId id="353" r:id="rId5"/>
    <p:sldId id="423" r:id="rId6"/>
    <p:sldId id="384" r:id="rId7"/>
    <p:sldId id="422" r:id="rId8"/>
    <p:sldId id="431" r:id="rId9"/>
    <p:sldId id="426" r:id="rId10"/>
    <p:sldId id="427" r:id="rId11"/>
    <p:sldId id="363" r:id="rId12"/>
    <p:sldId id="428" r:id="rId13"/>
    <p:sldId id="367" r:id="rId14"/>
    <p:sldId id="406" r:id="rId15"/>
    <p:sldId id="429" r:id="rId16"/>
    <p:sldId id="430" r:id="rId17"/>
    <p:sldId id="432" r:id="rId18"/>
    <p:sldId id="400" r:id="rId19"/>
    <p:sldId id="364" r:id="rId20"/>
  </p:sldIdLst>
  <p:sldSz cx="9144000" cy="6858000" type="screen4x3"/>
  <p:notesSz cx="6718300" cy="9855200"/>
  <p:embeddedFontLst>
    <p:embeddedFont>
      <p:font typeface="Calibri" pitchFamily="34" charset="0"/>
      <p:regular r:id="rId23"/>
      <p:bold r:id="rId24"/>
      <p:italic r:id="rId25"/>
      <p:boldItalic r:id="rId26"/>
    </p:embeddedFont>
    <p:embeddedFont>
      <p:font typeface="Verdana" pitchFamily="34" charset="0"/>
      <p:regular r:id="rId27"/>
      <p:bold r:id="rId28"/>
      <p:italic r:id="rId29"/>
      <p:boldItalic r:id="rId30"/>
    </p:embeddedFont>
    <p:embeddedFont>
      <p:font typeface="ＭＳ Ｐゴシック" pitchFamily="34" charset="-128"/>
      <p:regular r:id="rId31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rian Fabich" initials="AFA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C8C800"/>
    <a:srgbClr val="FF9900"/>
    <a:srgbClr val="B4B000"/>
    <a:srgbClr val="B3B80F"/>
    <a:srgbClr val="F8FCC4"/>
    <a:srgbClr val="FDFFE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1" autoAdjust="0"/>
    <p:restoredTop sz="79192" autoAdjust="0"/>
  </p:normalViewPr>
  <p:slideViewPr>
    <p:cSldViewPr showGuides="1">
      <p:cViewPr varScale="1">
        <p:scale>
          <a:sx n="101" d="100"/>
          <a:sy n="101" d="100"/>
        </p:scale>
        <p:origin x="-183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-3798" y="-114"/>
      </p:cViewPr>
      <p:guideLst>
        <p:guide orient="horz" pos="3104"/>
        <p:guide pos="2116"/>
      </p:guideLst>
    </p:cSldViewPr>
  </p:notes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r">
              <a:defRPr sz="1200"/>
            </a:lvl1pPr>
          </a:lstStyle>
          <a:p>
            <a:fld id="{7B595169-9ABE-C046-ACAE-8377F5E642F2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r">
              <a:defRPr sz="1200"/>
            </a:lvl1pPr>
          </a:lstStyle>
          <a:p>
            <a:fld id="{F79748CB-B34D-9841-88B0-092CC0BD1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E5600289-AAC1-5F4E-8549-825309C98B47}" type="datetimeFigureOut">
              <a:rPr lang="en-US"/>
              <a:pPr/>
              <a:t>6/23/2011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8188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03" tIns="47351" rIns="94703" bIns="47351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BEA14068-BE10-2A43-8831-707D85966634}" type="slidenum">
              <a:rPr lang="de-AT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</a:t>
            </a:fld>
            <a:endParaRPr lang="de-A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10</a:t>
            </a:fld>
            <a:endParaRPr lang="de-A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11</a:t>
            </a:fld>
            <a:endParaRPr lang="de-A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12</a:t>
            </a:fld>
            <a:endParaRPr lang="de-A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13</a:t>
            </a:fld>
            <a:endParaRPr lang="de-A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14</a:t>
            </a:fld>
            <a:endParaRPr lang="de-A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15</a:t>
            </a:fld>
            <a:endParaRPr lang="de-A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16</a:t>
            </a:fld>
            <a:endParaRPr lang="de-A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17</a:t>
            </a:fld>
            <a:endParaRPr lang="de-A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18</a:t>
            </a:fld>
            <a:endParaRPr lang="de-A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19</a:t>
            </a:fld>
            <a:endParaRPr lang="de-A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2</a:t>
            </a:fld>
            <a:endParaRPr lang="de-A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3</a:t>
            </a:fld>
            <a:endParaRPr lang="de-A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4</a:t>
            </a:fld>
            <a:endParaRPr lang="de-A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5</a:t>
            </a:fld>
            <a:endParaRPr lang="de-A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6</a:t>
            </a:fld>
            <a:endParaRPr lang="de-A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7</a:t>
            </a:fld>
            <a:endParaRPr lang="de-A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8</a:t>
            </a:fld>
            <a:endParaRPr lang="de-A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9</a:t>
            </a:fld>
            <a:endParaRPr lang="de-A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DaxWide-Medium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DaxWide-Medium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E3CFF-827A-2348-AFC6-B42AAC21F430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37FDA-2D41-3546-A845-97B4ECFE73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3B493-5797-D244-966C-24F457207262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944"/>
            <a:ext cx="8229600" cy="9398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98CBE-1794-1441-A42E-D13DB17F8847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3B8E6-4B85-1344-86AB-A5F68B2A5F9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9DCDDC-9CBB-7940-8E9E-0217040E4DE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0B9A59-0928-E944-897D-546A2984D1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PR-110627-a-RMO, June 27th, 2011</a:t>
            </a:r>
            <a:endParaRPr lang="de-AT" dirty="0" smtClean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A7B46-598E-3941-8FFE-BF2DBE9C7F0A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E0821-5C5A-E040-9525-3D27A4D1E3A4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7B490-6150-8748-8AEE-7CF89C2C2F3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89704-27E4-E942-9B57-871AC3995AB4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fld id="{1CCF0AE8-371C-594E-8E08-5931F0FD524E}" type="slidenum">
              <a:rPr lang="de-AT"/>
              <a:pPr/>
              <a:t>‹#›</a:t>
            </a:fld>
            <a:endParaRPr lang="de-AT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ew-1 png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076" y="2857496"/>
            <a:ext cx="8947102" cy="2866468"/>
          </a:xfrm>
          <a:prstGeom prst="rect">
            <a:avLst/>
          </a:prstGeom>
        </p:spPr>
      </p:pic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 vert="horz" anchor="ctr" anchorCtr="0"/>
          <a:lstStyle/>
          <a:p>
            <a:pPr algn="r" eaLnBrk="1" hangingPunct="1"/>
            <a:r>
              <a:rPr lang="en-US" dirty="0" err="1" smtClean="0">
                <a:latin typeface="+mj-lt"/>
                <a:cs typeface="Calibri (Head"/>
              </a:rPr>
              <a:t>ProShell</a:t>
            </a:r>
            <a:r>
              <a:rPr lang="en-US" dirty="0" smtClean="0">
                <a:latin typeface="+mj-lt"/>
                <a:cs typeface="Calibri (Head"/>
              </a:rPr>
              <a:t> Procedure Framework Status</a:t>
            </a:r>
            <a:br>
              <a:rPr lang="en-US" dirty="0" smtClean="0">
                <a:latin typeface="+mj-lt"/>
                <a:cs typeface="Calibri (Head"/>
              </a:rPr>
            </a:br>
            <a:r>
              <a:rPr lang="de-CH" sz="2400" dirty="0" smtClean="0">
                <a:latin typeface="+mj-lt"/>
                <a:cs typeface="Calibri (Head"/>
              </a:rPr>
              <a:t>MedAustron Control System Week 2</a:t>
            </a:r>
            <a:r>
              <a:rPr lang="de-AT" sz="2400" dirty="0" smtClean="0">
                <a:latin typeface="+mj-lt"/>
                <a:ea typeface="Verdana" charset="0"/>
                <a:cs typeface="Calibri (Head"/>
              </a:rPr>
              <a:t/>
            </a:r>
            <a:br>
              <a:rPr lang="de-AT" sz="2400" dirty="0" smtClean="0">
                <a:latin typeface="+mj-lt"/>
                <a:ea typeface="Verdana" charset="0"/>
                <a:cs typeface="Calibri (Head"/>
              </a:rPr>
            </a:br>
            <a:r>
              <a:rPr lang="de-AT" sz="2400" dirty="0" smtClean="0">
                <a:latin typeface="+mj-lt"/>
                <a:ea typeface="Verdana" charset="0"/>
                <a:cs typeface="Calibri (Head"/>
              </a:rPr>
              <a:t>June 27</a:t>
            </a:r>
            <a:r>
              <a:rPr lang="de-AT" sz="2400" baseline="30000" dirty="0" smtClean="0">
                <a:latin typeface="+mj-lt"/>
                <a:ea typeface="Verdana" charset="0"/>
                <a:cs typeface="Calibri (Head"/>
              </a:rPr>
              <a:t>th</a:t>
            </a:r>
            <a:r>
              <a:rPr lang="de-AT" sz="2400" dirty="0" smtClean="0">
                <a:latin typeface="+mj-lt"/>
                <a:ea typeface="Verdana" charset="0"/>
                <a:cs typeface="Calibri (Head"/>
              </a:rPr>
              <a:t>, 2011</a:t>
            </a:r>
            <a:br>
              <a:rPr lang="de-AT" sz="2400" dirty="0" smtClean="0">
                <a:latin typeface="+mj-lt"/>
                <a:ea typeface="Verdana" charset="0"/>
                <a:cs typeface="Calibri (Head"/>
              </a:rPr>
            </a:br>
            <a:r>
              <a:rPr lang="de-AT" sz="2400" dirty="0" smtClean="0">
                <a:latin typeface="+mj-lt"/>
                <a:ea typeface="Verdana" charset="0"/>
                <a:cs typeface="Calibri (Head"/>
              </a:rPr>
              <a:t>Roland Moser</a:t>
            </a:r>
            <a:endParaRPr sz="2400" dirty="0">
              <a:latin typeface="+mj-lt"/>
              <a:ea typeface="Verdana" charset="0"/>
              <a:cs typeface="Calibri (Head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Roland Moser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E25F-5207-7F4A-B4A7-163C1CA9656A}" type="slidenum">
              <a:rPr lang="de-AT"/>
              <a:pPr/>
              <a:t>1</a:t>
            </a:fld>
            <a:endParaRPr lang="de-AT"/>
          </a:p>
        </p:txBody>
      </p:sp>
      <p:sp>
        <p:nvSpPr>
          <p:cNvPr id="8" name="TextBox 7"/>
          <p:cNvSpPr txBox="1"/>
          <p:nvPr/>
        </p:nvSpPr>
        <p:spPr>
          <a:xfrm>
            <a:off x="7920056" y="5329248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R. Gutleber</a:t>
            </a:r>
            <a:endParaRPr lang="en-US" sz="11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Procedure Finished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10</a:t>
            </a:fld>
            <a:endParaRPr lang="de-A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1544" y="908664"/>
            <a:ext cx="7320976" cy="5490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gianodo.it/cur/wp-content/busso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5044" y="2162168"/>
            <a:ext cx="2336788" cy="2336788"/>
          </a:xfrm>
          <a:prstGeom prst="rect">
            <a:avLst/>
          </a:prstGeom>
          <a:noFill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11</a:t>
            </a:fld>
            <a:endParaRPr lang="de-AT"/>
          </a:p>
        </p:txBody>
      </p:sp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722313" y="2258845"/>
            <a:ext cx="7772400" cy="1984548"/>
          </a:xfrm>
        </p:spPr>
        <p:txBody>
          <a:bodyPr anchor="t"/>
          <a:lstStyle/>
          <a:p>
            <a:pPr algn="ctr"/>
            <a:r>
              <a:rPr lang="en-US" sz="4000" b="1" dirty="0" smtClean="0">
                <a:latin typeface="Verdana" pitchFamily="34" charset="0"/>
              </a:rPr>
              <a:t/>
            </a:r>
            <a:br>
              <a:rPr lang="en-US" sz="4000" b="1" dirty="0" smtClean="0">
                <a:latin typeface="Verdana" pitchFamily="34" charset="0"/>
              </a:rPr>
            </a:br>
            <a:r>
              <a:rPr lang="en-US" sz="4000" b="1" dirty="0" smtClean="0">
                <a:latin typeface="Verdana" pitchFamily="34" charset="0"/>
              </a:rPr>
              <a:t>STATUS</a:t>
            </a:r>
            <a:endParaRPr lang="en-US" sz="4000" b="1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Plan since March 2011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24"/>
            <a:ext cx="8229600" cy="4767439"/>
          </a:xfrm>
        </p:spPr>
        <p:txBody>
          <a:bodyPr/>
          <a:lstStyle/>
          <a:p>
            <a:r>
              <a:rPr lang="de-CH" b="1" dirty="0" smtClean="0"/>
              <a:t>Documentation</a:t>
            </a:r>
          </a:p>
          <a:p>
            <a:pPr lvl="1"/>
            <a:r>
              <a:rPr lang="de-CH" dirty="0" smtClean="0"/>
              <a:t>Improve </a:t>
            </a:r>
            <a:r>
              <a:rPr lang="de-CH" dirty="0" smtClean="0">
                <a:solidFill>
                  <a:srgbClr val="C8C800"/>
                </a:solidFill>
              </a:rPr>
              <a:t>Requirements</a:t>
            </a:r>
          </a:p>
          <a:p>
            <a:pPr lvl="1"/>
            <a:r>
              <a:rPr lang="de-CH" dirty="0" smtClean="0"/>
              <a:t>Improve </a:t>
            </a:r>
            <a:r>
              <a:rPr lang="de-CH" dirty="0" smtClean="0">
                <a:solidFill>
                  <a:srgbClr val="C8C800"/>
                </a:solidFill>
              </a:rPr>
              <a:t>Architecture &amp; Design</a:t>
            </a:r>
          </a:p>
          <a:p>
            <a:pPr lvl="1"/>
            <a:r>
              <a:rPr lang="de-CH" dirty="0" smtClean="0"/>
              <a:t>Procedure Developer </a:t>
            </a:r>
            <a:r>
              <a:rPr lang="de-CH" dirty="0" smtClean="0">
                <a:solidFill>
                  <a:srgbClr val="C8C800"/>
                </a:solidFill>
              </a:rPr>
              <a:t>Manual</a:t>
            </a:r>
          </a:p>
          <a:p>
            <a:pPr lvl="1"/>
            <a:r>
              <a:rPr lang="de-CH" dirty="0" smtClean="0">
                <a:solidFill>
                  <a:srgbClr val="C8C800"/>
                </a:solidFill>
              </a:rPr>
              <a:t>API</a:t>
            </a:r>
            <a:r>
              <a:rPr lang="de-CH" dirty="0" smtClean="0"/>
              <a:t> documentation</a:t>
            </a:r>
          </a:p>
          <a:p>
            <a:r>
              <a:rPr lang="de-CH" b="1" dirty="0" smtClean="0"/>
              <a:t>Implementation</a:t>
            </a:r>
          </a:p>
          <a:p>
            <a:pPr lvl="1"/>
            <a:r>
              <a:rPr lang="de-CH" dirty="0" smtClean="0"/>
              <a:t>Freeze </a:t>
            </a:r>
            <a:r>
              <a:rPr lang="de-CH" dirty="0" smtClean="0">
                <a:solidFill>
                  <a:srgbClr val="C8C800"/>
                </a:solidFill>
              </a:rPr>
              <a:t>resource hierarchy </a:t>
            </a:r>
            <a:r>
              <a:rPr lang="de-CH" dirty="0" smtClean="0"/>
              <a:t>API</a:t>
            </a:r>
          </a:p>
          <a:p>
            <a:pPr lvl="1"/>
            <a:r>
              <a:rPr lang="de-CH" dirty="0" smtClean="0"/>
              <a:t>Complete </a:t>
            </a:r>
            <a:r>
              <a:rPr lang="de-CH" dirty="0" smtClean="0">
                <a:solidFill>
                  <a:srgbClr val="C8C800"/>
                </a:solidFill>
              </a:rPr>
              <a:t>Petri Net Editor</a:t>
            </a:r>
            <a:r>
              <a:rPr lang="de-CH" dirty="0" smtClean="0"/>
              <a:t> (Cosylab, Sunil Sah)</a:t>
            </a:r>
          </a:p>
          <a:p>
            <a:pPr lvl="1"/>
            <a:r>
              <a:rPr lang="de-CH" dirty="0" smtClean="0">
                <a:solidFill>
                  <a:srgbClr val="C8C800"/>
                </a:solidFill>
              </a:rPr>
              <a:t>PetriNet Loading </a:t>
            </a:r>
            <a:r>
              <a:rPr lang="de-CH" dirty="0" smtClean="0"/>
              <a:t>and Visualization (Cosylab, Sunil Sah)</a:t>
            </a:r>
          </a:p>
          <a:p>
            <a:pPr lvl="1"/>
            <a:r>
              <a:rPr lang="de-CH" dirty="0" smtClean="0">
                <a:solidFill>
                  <a:srgbClr val="C8C800"/>
                </a:solidFill>
              </a:rPr>
              <a:t>Publisher/Subscriber </a:t>
            </a:r>
            <a:r>
              <a:rPr lang="de-CH" dirty="0" smtClean="0"/>
              <a:t>integration</a:t>
            </a:r>
          </a:p>
          <a:p>
            <a:pPr lvl="2"/>
            <a:r>
              <a:rPr lang="de-CH" dirty="0" smtClean="0"/>
              <a:t>Main Timing System non-realtime network</a:t>
            </a:r>
          </a:p>
          <a:p>
            <a:pPr lvl="2"/>
            <a:r>
              <a:rPr lang="de-CH" dirty="0" smtClean="0"/>
              <a:t>High-bandwidth data acquisition</a:t>
            </a:r>
          </a:p>
          <a:p>
            <a:pPr lvl="1"/>
            <a:r>
              <a:rPr lang="de-CH" dirty="0" smtClean="0"/>
              <a:t>Implement </a:t>
            </a:r>
            <a:r>
              <a:rPr lang="de-CH" dirty="0" smtClean="0">
                <a:solidFill>
                  <a:srgbClr val="C8C800"/>
                </a:solidFill>
              </a:rPr>
              <a:t>Main Timing System </a:t>
            </a:r>
            <a:r>
              <a:rPr lang="de-CH" dirty="0" smtClean="0"/>
              <a:t>device proxy in C#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12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Documentation Progress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24"/>
            <a:ext cx="8229600" cy="4767439"/>
          </a:xfrm>
        </p:spPr>
        <p:txBody>
          <a:bodyPr/>
          <a:lstStyle/>
          <a:p>
            <a:r>
              <a:rPr lang="de-CH" dirty="0" smtClean="0"/>
              <a:t>ProShell </a:t>
            </a:r>
            <a:r>
              <a:rPr lang="de-CH" b="1" dirty="0" smtClean="0">
                <a:solidFill>
                  <a:srgbClr val="B3B80F"/>
                </a:solidFill>
              </a:rPr>
              <a:t>Enterprise Architect Model</a:t>
            </a:r>
            <a:endParaRPr lang="de-CH" dirty="0" smtClean="0"/>
          </a:p>
          <a:p>
            <a:pPr lvl="1"/>
            <a:r>
              <a:rPr lang="de-CH" dirty="0" smtClean="0"/>
              <a:t>Requirements</a:t>
            </a:r>
          </a:p>
          <a:p>
            <a:pPr lvl="2"/>
            <a:r>
              <a:rPr lang="de-CH" dirty="0" smtClean="0"/>
              <a:t>Added for external developed components</a:t>
            </a:r>
          </a:p>
          <a:p>
            <a:pPr lvl="1"/>
            <a:r>
              <a:rPr lang="de-CH" dirty="0" smtClean="0"/>
              <a:t>Architecture and Design</a:t>
            </a:r>
          </a:p>
          <a:p>
            <a:pPr lvl="2"/>
            <a:r>
              <a:rPr lang="de-CH" dirty="0" smtClean="0"/>
              <a:t>Added for external developed components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13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Implementation Progress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24"/>
            <a:ext cx="8229600" cy="4767439"/>
          </a:xfrm>
        </p:spPr>
        <p:txBody>
          <a:bodyPr/>
          <a:lstStyle/>
          <a:p>
            <a:r>
              <a:rPr lang="de-CH" dirty="0" smtClean="0"/>
              <a:t>ProShell</a:t>
            </a:r>
          </a:p>
          <a:p>
            <a:pPr lvl="1"/>
            <a:r>
              <a:rPr lang="de-CH" dirty="0" smtClean="0"/>
              <a:t>Beam spectrum measurement </a:t>
            </a:r>
            <a:r>
              <a:rPr lang="de-CH" dirty="0" smtClean="0">
                <a:solidFill>
                  <a:srgbClr val="C8C800"/>
                </a:solidFill>
              </a:rPr>
              <a:t>example procedure</a:t>
            </a:r>
          </a:p>
          <a:p>
            <a:pPr lvl="1"/>
            <a:r>
              <a:rPr lang="de-CH" dirty="0" smtClean="0"/>
              <a:t>Loading of </a:t>
            </a:r>
            <a:r>
              <a:rPr lang="de-CH" dirty="0" smtClean="0">
                <a:solidFill>
                  <a:srgbClr val="C8C800"/>
                </a:solidFill>
              </a:rPr>
              <a:t>PNML </a:t>
            </a:r>
            <a:r>
              <a:rPr lang="de-CH" dirty="0" smtClean="0"/>
              <a:t>files(SSA)</a:t>
            </a:r>
          </a:p>
          <a:p>
            <a:pPr lvl="1"/>
            <a:r>
              <a:rPr lang="de-CH" dirty="0" smtClean="0"/>
              <a:t>Visualize </a:t>
            </a:r>
            <a:r>
              <a:rPr lang="de-CH" dirty="0" smtClean="0">
                <a:solidFill>
                  <a:srgbClr val="C8C800"/>
                </a:solidFill>
              </a:rPr>
              <a:t>Petrinet execution </a:t>
            </a:r>
            <a:r>
              <a:rPr lang="de-CH" dirty="0" smtClean="0"/>
              <a:t>(SSA)</a:t>
            </a:r>
          </a:p>
          <a:p>
            <a:pPr lvl="1"/>
            <a:r>
              <a:rPr lang="de-CH" dirty="0" smtClean="0"/>
              <a:t>Revise procedure (context) </a:t>
            </a:r>
            <a:r>
              <a:rPr lang="de-CH" dirty="0" smtClean="0">
                <a:solidFill>
                  <a:srgbClr val="C8C800"/>
                </a:solidFill>
              </a:rPr>
              <a:t>lifecylce</a:t>
            </a:r>
          </a:p>
          <a:p>
            <a:pPr lvl="1"/>
            <a:r>
              <a:rPr lang="de-CH" dirty="0" smtClean="0"/>
              <a:t>Integrate National Instruments </a:t>
            </a:r>
            <a:r>
              <a:rPr lang="de-CH" dirty="0" smtClean="0">
                <a:solidFill>
                  <a:srgbClr val="C8C800"/>
                </a:solidFill>
              </a:rPr>
              <a:t>graph widget</a:t>
            </a:r>
          </a:p>
          <a:p>
            <a:pPr lvl="1"/>
            <a:r>
              <a:rPr lang="de-CH" dirty="0" smtClean="0"/>
              <a:t>Executing </a:t>
            </a:r>
            <a:r>
              <a:rPr lang="de-CH" dirty="0" smtClean="0">
                <a:solidFill>
                  <a:srgbClr val="C8C800"/>
                </a:solidFill>
              </a:rPr>
              <a:t>external programs </a:t>
            </a:r>
            <a:r>
              <a:rPr lang="de-CH" dirty="0" smtClean="0"/>
              <a:t>(SSA)</a:t>
            </a:r>
          </a:p>
          <a:p>
            <a:r>
              <a:rPr lang="de-CH" dirty="0" smtClean="0"/>
              <a:t>Device Hierarchy</a:t>
            </a:r>
          </a:p>
          <a:p>
            <a:pPr lvl="1"/>
            <a:r>
              <a:rPr lang="de-CH" dirty="0" smtClean="0"/>
              <a:t>Integrate with </a:t>
            </a:r>
            <a:r>
              <a:rPr lang="de-CH" dirty="0" smtClean="0">
                <a:solidFill>
                  <a:srgbClr val="C8C800"/>
                </a:solidFill>
              </a:rPr>
              <a:t>MAPS</a:t>
            </a:r>
            <a:r>
              <a:rPr lang="de-CH" dirty="0" smtClean="0"/>
              <a:t> (for measurement acquisition)</a:t>
            </a:r>
          </a:p>
          <a:p>
            <a:pPr lvl="1"/>
            <a:r>
              <a:rPr lang="de-CH" dirty="0" smtClean="0">
                <a:solidFill>
                  <a:srgbClr val="C8C800"/>
                </a:solidFill>
              </a:rPr>
              <a:t>DeviceFactory </a:t>
            </a:r>
            <a:r>
              <a:rPr lang="de-CH" dirty="0" smtClean="0"/>
              <a:t>creates device proxies by name</a:t>
            </a:r>
          </a:p>
          <a:p>
            <a:r>
              <a:rPr lang="de-CH" dirty="0" smtClean="0"/>
              <a:t>Petri Net Editor</a:t>
            </a:r>
          </a:p>
          <a:p>
            <a:pPr lvl="1"/>
            <a:r>
              <a:rPr lang="de-CH" dirty="0" smtClean="0"/>
              <a:t>Finished first implementation iteration (SSA)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14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Plan since March 2011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24"/>
            <a:ext cx="8229600" cy="4767439"/>
          </a:xfrm>
        </p:spPr>
        <p:txBody>
          <a:bodyPr/>
          <a:lstStyle/>
          <a:p>
            <a:r>
              <a:rPr lang="de-CH" b="1" dirty="0" smtClean="0"/>
              <a:t>Documentation</a:t>
            </a:r>
          </a:p>
          <a:p>
            <a:pPr lvl="1"/>
            <a:r>
              <a:rPr lang="de-CH" dirty="0" smtClean="0"/>
              <a:t>Improve </a:t>
            </a:r>
            <a:r>
              <a:rPr lang="de-CH" dirty="0" smtClean="0">
                <a:solidFill>
                  <a:srgbClr val="C8C800"/>
                </a:solidFill>
              </a:rPr>
              <a:t>Requirements</a:t>
            </a:r>
          </a:p>
          <a:p>
            <a:pPr lvl="1"/>
            <a:r>
              <a:rPr lang="de-CH" dirty="0" smtClean="0"/>
              <a:t>Improve </a:t>
            </a:r>
            <a:r>
              <a:rPr lang="de-CH" dirty="0" smtClean="0">
                <a:solidFill>
                  <a:srgbClr val="C8C800"/>
                </a:solidFill>
              </a:rPr>
              <a:t>Architecture &amp; Design</a:t>
            </a:r>
          </a:p>
          <a:p>
            <a:pPr lvl="1"/>
            <a:r>
              <a:rPr lang="de-CH" dirty="0" smtClean="0"/>
              <a:t>Procedure Developer </a:t>
            </a:r>
            <a:r>
              <a:rPr lang="de-CH" dirty="0" smtClean="0">
                <a:solidFill>
                  <a:srgbClr val="C8C800"/>
                </a:solidFill>
              </a:rPr>
              <a:t>Manual</a:t>
            </a:r>
          </a:p>
          <a:p>
            <a:pPr lvl="1"/>
            <a:r>
              <a:rPr lang="de-CH" dirty="0" smtClean="0">
                <a:solidFill>
                  <a:srgbClr val="C8C800"/>
                </a:solidFill>
              </a:rPr>
              <a:t>API</a:t>
            </a:r>
            <a:r>
              <a:rPr lang="de-CH" dirty="0" smtClean="0"/>
              <a:t> documentation</a:t>
            </a:r>
          </a:p>
          <a:p>
            <a:r>
              <a:rPr lang="de-CH" b="1" dirty="0" smtClean="0"/>
              <a:t>Implementation</a:t>
            </a:r>
          </a:p>
          <a:p>
            <a:pPr lvl="1"/>
            <a:r>
              <a:rPr lang="de-CH" dirty="0" smtClean="0"/>
              <a:t>Freeze </a:t>
            </a:r>
            <a:r>
              <a:rPr lang="de-CH" dirty="0" smtClean="0">
                <a:solidFill>
                  <a:srgbClr val="C8C800"/>
                </a:solidFill>
              </a:rPr>
              <a:t>resource hierarchy </a:t>
            </a:r>
            <a:r>
              <a:rPr lang="de-CH" dirty="0" smtClean="0"/>
              <a:t>API</a:t>
            </a:r>
          </a:p>
          <a:p>
            <a:pPr lvl="1"/>
            <a:r>
              <a:rPr lang="de-CH" dirty="0" smtClean="0"/>
              <a:t>Complete </a:t>
            </a:r>
            <a:r>
              <a:rPr lang="de-CH" dirty="0" smtClean="0">
                <a:solidFill>
                  <a:srgbClr val="C8C800"/>
                </a:solidFill>
              </a:rPr>
              <a:t>Petri Net Editor</a:t>
            </a:r>
            <a:r>
              <a:rPr lang="de-CH" dirty="0" smtClean="0"/>
              <a:t> (Cosylab, Sunil Sah)</a:t>
            </a:r>
          </a:p>
          <a:p>
            <a:pPr lvl="1"/>
            <a:r>
              <a:rPr lang="de-CH" dirty="0" smtClean="0">
                <a:solidFill>
                  <a:srgbClr val="C8C800"/>
                </a:solidFill>
              </a:rPr>
              <a:t>PetriNet Loading </a:t>
            </a:r>
            <a:r>
              <a:rPr lang="de-CH" dirty="0" smtClean="0"/>
              <a:t>and Visualization (Cosylab, Sunil Sah)</a:t>
            </a:r>
          </a:p>
          <a:p>
            <a:pPr lvl="1"/>
            <a:r>
              <a:rPr lang="de-CH" dirty="0" smtClean="0">
                <a:solidFill>
                  <a:srgbClr val="C8C800"/>
                </a:solidFill>
              </a:rPr>
              <a:t>Publisher/Subscriber </a:t>
            </a:r>
            <a:r>
              <a:rPr lang="de-CH" dirty="0" smtClean="0"/>
              <a:t>integration</a:t>
            </a:r>
          </a:p>
          <a:p>
            <a:pPr lvl="2"/>
            <a:r>
              <a:rPr lang="de-CH" dirty="0" smtClean="0"/>
              <a:t>Main Timing System non-realtime network</a:t>
            </a:r>
          </a:p>
          <a:p>
            <a:pPr lvl="2"/>
            <a:r>
              <a:rPr lang="de-CH" dirty="0" smtClean="0"/>
              <a:t>High-bandwidth data acquisition</a:t>
            </a:r>
          </a:p>
          <a:p>
            <a:pPr lvl="1"/>
            <a:r>
              <a:rPr lang="de-CH" dirty="0" smtClean="0"/>
              <a:t>Implement </a:t>
            </a:r>
            <a:r>
              <a:rPr lang="de-CH" dirty="0" smtClean="0">
                <a:solidFill>
                  <a:srgbClr val="C8C800"/>
                </a:solidFill>
              </a:rPr>
              <a:t>Main Timing System </a:t>
            </a:r>
            <a:r>
              <a:rPr lang="de-CH" dirty="0" smtClean="0"/>
              <a:t>device proxy in C#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15</a:t>
            </a:fld>
            <a:endParaRPr lang="de-AT"/>
          </a:p>
        </p:txBody>
      </p:sp>
      <p:sp>
        <p:nvSpPr>
          <p:cNvPr id="7" name="TextBox 6"/>
          <p:cNvSpPr txBox="1"/>
          <p:nvPr/>
        </p:nvSpPr>
        <p:spPr>
          <a:xfrm>
            <a:off x="6120816" y="1825383"/>
            <a:ext cx="2591736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r">
              <a:spcBef>
                <a:spcPts val="480"/>
              </a:spcBef>
            </a:pPr>
            <a:r>
              <a:rPr lang="de-CH" sz="2000" dirty="0" smtClean="0">
                <a:solidFill>
                  <a:schemeClr val="accent6"/>
                </a:solidFill>
                <a:latin typeface="+mn-lt"/>
              </a:rPr>
              <a:t>Slow progress</a:t>
            </a:r>
          </a:p>
          <a:p>
            <a:pPr marL="0" lvl="2" algn="r">
              <a:spcBef>
                <a:spcPts val="480"/>
              </a:spcBef>
            </a:pPr>
            <a:r>
              <a:rPr lang="de-CH" sz="2000" dirty="0" smtClean="0">
                <a:solidFill>
                  <a:schemeClr val="accent6"/>
                </a:solidFill>
                <a:latin typeface="+mn-lt"/>
              </a:rPr>
              <a:t>Slow progress</a:t>
            </a:r>
          </a:p>
          <a:p>
            <a:pPr marL="0" lvl="2" algn="r">
              <a:spcBef>
                <a:spcPts val="480"/>
              </a:spcBef>
            </a:pPr>
            <a:r>
              <a:rPr lang="de-CH" sz="2000" dirty="0" smtClean="0">
                <a:solidFill>
                  <a:srgbClr val="FF0000"/>
                </a:solidFill>
                <a:latin typeface="+mn-lt"/>
              </a:rPr>
              <a:t>Not started</a:t>
            </a:r>
          </a:p>
          <a:p>
            <a:pPr marL="0" lvl="2" algn="r">
              <a:spcBef>
                <a:spcPts val="480"/>
              </a:spcBef>
            </a:pPr>
            <a:r>
              <a:rPr lang="de-CH" sz="2000" dirty="0" smtClean="0">
                <a:solidFill>
                  <a:srgbClr val="00B050"/>
                </a:solidFill>
                <a:latin typeface="+mn-lt"/>
              </a:rPr>
              <a:t>Good progress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02204" y="3699036"/>
            <a:ext cx="2591736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r">
              <a:spcBef>
                <a:spcPts val="480"/>
              </a:spcBef>
            </a:pPr>
            <a:r>
              <a:rPr lang="de-CH" sz="2000" dirty="0" smtClean="0">
                <a:solidFill>
                  <a:srgbClr val="00B050"/>
                </a:solidFill>
                <a:latin typeface="+mn-lt"/>
              </a:rPr>
              <a:t>Good Progress</a:t>
            </a:r>
          </a:p>
          <a:p>
            <a:pPr marL="0" lvl="2" algn="r">
              <a:spcBef>
                <a:spcPts val="480"/>
              </a:spcBef>
            </a:pPr>
            <a:r>
              <a:rPr lang="de-CH" sz="2000" dirty="0" smtClean="0">
                <a:solidFill>
                  <a:srgbClr val="00B050"/>
                </a:solidFill>
                <a:latin typeface="+mn-lt"/>
              </a:rPr>
              <a:t>Done</a:t>
            </a:r>
          </a:p>
          <a:p>
            <a:pPr marL="0" lvl="2" algn="r">
              <a:spcBef>
                <a:spcPts val="480"/>
              </a:spcBef>
            </a:pPr>
            <a:r>
              <a:rPr lang="de-CH" sz="2000" dirty="0" smtClean="0">
                <a:solidFill>
                  <a:srgbClr val="00B050"/>
                </a:solidFill>
                <a:latin typeface="+mn-lt"/>
              </a:rPr>
              <a:t>Done</a:t>
            </a:r>
          </a:p>
          <a:p>
            <a:pPr marL="0" lvl="2" algn="r">
              <a:spcBef>
                <a:spcPts val="480"/>
              </a:spcBef>
            </a:pPr>
            <a:r>
              <a:rPr lang="de-CH" sz="2000" dirty="0" smtClean="0">
                <a:solidFill>
                  <a:srgbClr val="00B050"/>
                </a:solidFill>
                <a:latin typeface="+mn-lt"/>
              </a:rPr>
              <a:t>Good progress</a:t>
            </a:r>
            <a:endParaRPr lang="de-CH" dirty="0" smtClean="0">
              <a:solidFill>
                <a:srgbClr val="00B050"/>
              </a:solidFill>
              <a:latin typeface="+mn-lt"/>
            </a:endParaRPr>
          </a:p>
          <a:p>
            <a:pPr marL="0" lvl="2" algn="r">
              <a:spcBef>
                <a:spcPts val="480"/>
              </a:spcBef>
            </a:pPr>
            <a:r>
              <a:rPr lang="de-CH" dirty="0" smtClean="0">
                <a:solidFill>
                  <a:srgbClr val="FF0000"/>
                </a:solidFill>
                <a:latin typeface="+mn-lt"/>
              </a:rPr>
              <a:t>Not started</a:t>
            </a:r>
          </a:p>
          <a:p>
            <a:pPr marL="0" lvl="2" algn="r">
              <a:spcBef>
                <a:spcPts val="480"/>
              </a:spcBef>
            </a:pPr>
            <a:r>
              <a:rPr lang="de-CH" dirty="0" smtClean="0">
                <a:solidFill>
                  <a:srgbClr val="00B050"/>
                </a:solidFill>
                <a:latin typeface="+mn-lt"/>
              </a:rPr>
              <a:t>Done</a:t>
            </a:r>
          </a:p>
          <a:p>
            <a:pPr marL="0" lvl="2" algn="r">
              <a:spcBef>
                <a:spcPts val="480"/>
              </a:spcBef>
            </a:pPr>
            <a:r>
              <a:rPr lang="de-CH" sz="2000" dirty="0" smtClean="0">
                <a:solidFill>
                  <a:srgbClr val="FF0000"/>
                </a:solidFill>
                <a:latin typeface="+mn-lt"/>
              </a:rPr>
              <a:t>Not started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Plan till October </a:t>
            </a:r>
            <a:r>
              <a:rPr lang="de-CH" dirty="0" smtClean="0"/>
              <a:t>2011 (Documentation)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24"/>
            <a:ext cx="8229600" cy="4767439"/>
          </a:xfrm>
        </p:spPr>
        <p:txBody>
          <a:bodyPr/>
          <a:lstStyle/>
          <a:p>
            <a:r>
              <a:rPr lang="de-CH" dirty="0" smtClean="0"/>
              <a:t>Procedure </a:t>
            </a:r>
            <a:r>
              <a:rPr lang="de-CH" dirty="0" smtClean="0"/>
              <a:t>Developer </a:t>
            </a:r>
            <a:r>
              <a:rPr lang="de-CH" dirty="0" smtClean="0">
                <a:solidFill>
                  <a:srgbClr val="C8C800"/>
                </a:solidFill>
              </a:rPr>
              <a:t>Manual</a:t>
            </a:r>
          </a:p>
          <a:p>
            <a:r>
              <a:rPr lang="de-CH" dirty="0" smtClean="0">
                <a:solidFill>
                  <a:srgbClr val="C8C800"/>
                </a:solidFill>
              </a:rPr>
              <a:t>API</a:t>
            </a:r>
            <a:r>
              <a:rPr lang="de-CH" dirty="0" smtClean="0"/>
              <a:t> documentation</a:t>
            </a:r>
          </a:p>
          <a:p>
            <a:r>
              <a:rPr lang="de-CH" dirty="0" smtClean="0"/>
              <a:t>Design </a:t>
            </a:r>
            <a:r>
              <a:rPr lang="de-CH" dirty="0" smtClean="0">
                <a:solidFill>
                  <a:srgbClr val="C8C800"/>
                </a:solidFill>
              </a:rPr>
              <a:t>Scratchpad integration</a:t>
            </a:r>
          </a:p>
          <a:p>
            <a:r>
              <a:rPr lang="de-CH" dirty="0" smtClean="0"/>
              <a:t>(Improve </a:t>
            </a:r>
            <a:r>
              <a:rPr lang="de-CH" dirty="0" smtClean="0">
                <a:solidFill>
                  <a:srgbClr val="C8C800"/>
                </a:solidFill>
              </a:rPr>
              <a:t>Requirements</a:t>
            </a:r>
            <a:r>
              <a:rPr lang="de-CH" dirty="0" smtClean="0"/>
              <a:t>)</a:t>
            </a:r>
            <a:endParaRPr lang="de-CH" dirty="0" smtClean="0">
              <a:solidFill>
                <a:srgbClr val="C8C800"/>
              </a:solidFill>
            </a:endParaRPr>
          </a:p>
          <a:p>
            <a:r>
              <a:rPr lang="de-CH" dirty="0" smtClean="0"/>
              <a:t>(Improve </a:t>
            </a:r>
            <a:r>
              <a:rPr lang="de-CH" dirty="0" smtClean="0">
                <a:solidFill>
                  <a:srgbClr val="C8C800"/>
                </a:solidFill>
              </a:rPr>
              <a:t>Architecture &amp; </a:t>
            </a:r>
            <a:r>
              <a:rPr lang="de-CH" dirty="0" smtClean="0">
                <a:solidFill>
                  <a:srgbClr val="C8C800"/>
                </a:solidFill>
              </a:rPr>
              <a:t>Design</a:t>
            </a:r>
            <a:r>
              <a:rPr lang="de-CH" dirty="0" smtClean="0"/>
              <a:t>)</a:t>
            </a:r>
            <a:endParaRPr lang="de-CH" dirty="0" smtClean="0">
              <a:solidFill>
                <a:srgbClr val="C8C800"/>
              </a:solidFill>
            </a:endParaRPr>
          </a:p>
          <a:p>
            <a:endParaRPr lang="de-CH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16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Plan till October </a:t>
            </a:r>
            <a:r>
              <a:rPr lang="de-CH" dirty="0" smtClean="0"/>
              <a:t>2011 (Implementation)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24"/>
            <a:ext cx="8229600" cy="4767439"/>
          </a:xfrm>
        </p:spPr>
        <p:txBody>
          <a:bodyPr/>
          <a:lstStyle/>
          <a:p>
            <a:r>
              <a:rPr lang="de-CH" dirty="0" smtClean="0"/>
              <a:t>Implement </a:t>
            </a:r>
            <a:r>
              <a:rPr lang="de-CH" dirty="0" smtClean="0">
                <a:solidFill>
                  <a:srgbClr val="C8C800"/>
                </a:solidFill>
              </a:rPr>
              <a:t>revised interfaces</a:t>
            </a:r>
          </a:p>
          <a:p>
            <a:pPr lvl="1"/>
            <a:r>
              <a:rPr lang="de-CH" b="1" dirty="0" smtClean="0"/>
              <a:t>measurement</a:t>
            </a:r>
            <a:r>
              <a:rPr lang="de-CH" dirty="0" smtClean="0"/>
              <a:t> </a:t>
            </a:r>
            <a:r>
              <a:rPr lang="de-CH" dirty="0" smtClean="0"/>
              <a:t>interface</a:t>
            </a:r>
          </a:p>
          <a:p>
            <a:pPr lvl="1"/>
            <a:r>
              <a:rPr lang="de-CH" b="1" dirty="0" smtClean="0"/>
              <a:t>user login </a:t>
            </a:r>
            <a:r>
              <a:rPr lang="de-CH" dirty="0" smtClean="0"/>
              <a:t>mechanism</a:t>
            </a:r>
          </a:p>
          <a:p>
            <a:pPr lvl="1"/>
            <a:r>
              <a:rPr lang="de-CH" dirty="0" smtClean="0"/>
              <a:t>Configuration </a:t>
            </a:r>
            <a:r>
              <a:rPr lang="de-CH" b="1" dirty="0" smtClean="0"/>
              <a:t>locking</a:t>
            </a:r>
            <a:r>
              <a:rPr lang="de-CH" dirty="0" smtClean="0"/>
              <a:t> and </a:t>
            </a:r>
            <a:r>
              <a:rPr lang="de-CH" b="1" dirty="0" smtClean="0"/>
              <a:t>mode</a:t>
            </a:r>
            <a:r>
              <a:rPr lang="de-CH" dirty="0" smtClean="0"/>
              <a:t> change</a:t>
            </a:r>
          </a:p>
          <a:p>
            <a:r>
              <a:rPr lang="de-CH" dirty="0" smtClean="0"/>
              <a:t>Integration of </a:t>
            </a:r>
            <a:r>
              <a:rPr lang="de-CH" dirty="0" smtClean="0">
                <a:solidFill>
                  <a:srgbClr val="C8C800"/>
                </a:solidFill>
              </a:rPr>
              <a:t>Main </a:t>
            </a:r>
            <a:r>
              <a:rPr lang="de-CH" dirty="0" smtClean="0">
                <a:solidFill>
                  <a:srgbClr val="C8C800"/>
                </a:solidFill>
              </a:rPr>
              <a:t>Timing </a:t>
            </a:r>
            <a:r>
              <a:rPr lang="de-CH" dirty="0" smtClean="0">
                <a:solidFill>
                  <a:srgbClr val="C8C800"/>
                </a:solidFill>
              </a:rPr>
              <a:t>System</a:t>
            </a:r>
          </a:p>
          <a:p>
            <a:pPr lvl="1"/>
            <a:r>
              <a:rPr lang="de-CH" dirty="0" smtClean="0"/>
              <a:t>Includes </a:t>
            </a:r>
            <a:r>
              <a:rPr lang="de-CH" dirty="0" smtClean="0"/>
              <a:t>receiving MTG events distributed through MAPS</a:t>
            </a:r>
          </a:p>
          <a:p>
            <a:r>
              <a:rPr lang="de-CH" dirty="0" smtClean="0"/>
              <a:t>Integration </a:t>
            </a:r>
            <a:r>
              <a:rPr lang="de-CH" dirty="0" smtClean="0"/>
              <a:t>with </a:t>
            </a:r>
            <a:r>
              <a:rPr lang="de-CH" dirty="0" smtClean="0">
                <a:solidFill>
                  <a:srgbClr val="C8C800"/>
                </a:solidFill>
              </a:rPr>
              <a:t>Virtual Accelerator Allocator </a:t>
            </a:r>
            <a:r>
              <a:rPr lang="de-CH" dirty="0" smtClean="0"/>
              <a:t>(CTM)</a:t>
            </a:r>
          </a:p>
          <a:p>
            <a:r>
              <a:rPr lang="de-CH" dirty="0" smtClean="0"/>
              <a:t>Integration of </a:t>
            </a:r>
            <a:r>
              <a:rPr lang="de-CH" dirty="0" smtClean="0">
                <a:solidFill>
                  <a:srgbClr val="C8C800"/>
                </a:solidFill>
              </a:rPr>
              <a:t>Scratchpad</a:t>
            </a:r>
            <a:r>
              <a:rPr lang="de-CH" dirty="0" smtClean="0"/>
              <a:t> mechanism (CTM)</a:t>
            </a:r>
          </a:p>
          <a:p>
            <a:r>
              <a:rPr lang="de-CH" dirty="0" smtClean="0"/>
              <a:t>Integration of </a:t>
            </a:r>
            <a:r>
              <a:rPr lang="de-CH" dirty="0" smtClean="0">
                <a:solidFill>
                  <a:srgbClr val="C8C800"/>
                </a:solidFill>
              </a:rPr>
              <a:t>MADX </a:t>
            </a:r>
            <a:r>
              <a:rPr lang="de-CH" dirty="0" smtClean="0"/>
              <a:t>into ProShell (MHA</a:t>
            </a:r>
            <a:r>
              <a:rPr lang="de-CH" dirty="0" smtClean="0"/>
              <a:t>)</a:t>
            </a:r>
          </a:p>
          <a:p>
            <a:r>
              <a:rPr lang="de-CH" dirty="0" smtClean="0"/>
              <a:t>Improvements to </a:t>
            </a:r>
            <a:r>
              <a:rPr lang="de-CH" dirty="0" smtClean="0">
                <a:solidFill>
                  <a:srgbClr val="C8C800"/>
                </a:solidFill>
              </a:rPr>
              <a:t>Petri Net Editor </a:t>
            </a:r>
            <a:r>
              <a:rPr lang="de-CH" dirty="0" smtClean="0"/>
              <a:t>and View (SSA)</a:t>
            </a:r>
            <a:endParaRPr lang="de-CH" dirty="0" smtClean="0"/>
          </a:p>
          <a:p>
            <a:endParaRPr lang="de-CH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17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Questions?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18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www.denverdivorcelawyerblog.com/1088924_annual_report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1992" y="2000250"/>
            <a:ext cx="2857500" cy="2857500"/>
          </a:xfrm>
          <a:prstGeom prst="rect">
            <a:avLst/>
          </a:prstGeom>
          <a:noFill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19</a:t>
            </a:fld>
            <a:endParaRPr lang="de-AT"/>
          </a:p>
        </p:txBody>
      </p:sp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722313" y="2881317"/>
            <a:ext cx="7772400" cy="1362075"/>
          </a:xfrm>
        </p:spPr>
        <p:txBody>
          <a:bodyPr anchor="t"/>
          <a:lstStyle/>
          <a:p>
            <a:pPr algn="ctr"/>
            <a:r>
              <a:rPr lang="en-US" sz="4000" b="1" dirty="0" smtClean="0">
                <a:latin typeface="Verdana" pitchFamily="34" charset="0"/>
              </a:rPr>
              <a:t>ADDITIONAL</a:t>
            </a:r>
            <a:br>
              <a:rPr lang="en-US" sz="4000" b="1" dirty="0" smtClean="0">
                <a:latin typeface="Verdana" pitchFamily="34" charset="0"/>
              </a:rPr>
            </a:br>
            <a:r>
              <a:rPr lang="en-US" sz="4000" b="1" dirty="0" smtClean="0">
                <a:latin typeface="Verdana" pitchFamily="34" charset="0"/>
              </a:rPr>
              <a:t>SLIDES</a:t>
            </a:r>
            <a:endParaRPr lang="en-US" sz="4000" b="1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Scope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b="1" dirty="0" smtClean="0">
                <a:solidFill>
                  <a:srgbClr val="C8C800"/>
                </a:solidFill>
              </a:rPr>
              <a:t>Overview</a:t>
            </a:r>
            <a:r>
              <a:rPr lang="de-CH" dirty="0" smtClean="0"/>
              <a:t> of ProShell Procedure Framework</a:t>
            </a:r>
          </a:p>
          <a:p>
            <a:r>
              <a:rPr lang="de-CH" dirty="0" smtClean="0"/>
              <a:t>Current </a:t>
            </a:r>
            <a:r>
              <a:rPr lang="de-CH" b="1" dirty="0" smtClean="0">
                <a:solidFill>
                  <a:srgbClr val="B3B80F"/>
                </a:solidFill>
              </a:rPr>
              <a:t>status</a:t>
            </a:r>
          </a:p>
          <a:p>
            <a:pPr lvl="1"/>
            <a:r>
              <a:rPr lang="de-CH" dirty="0" smtClean="0"/>
              <a:t>What was achieved since March 2011</a:t>
            </a:r>
          </a:p>
          <a:p>
            <a:pPr lvl="1"/>
            <a:r>
              <a:rPr lang="de-CH" dirty="0" smtClean="0"/>
              <a:t>Plan till October 2011</a:t>
            </a:r>
          </a:p>
          <a:p>
            <a:r>
              <a:rPr lang="de-CH" dirty="0" smtClean="0"/>
              <a:t>Summary</a:t>
            </a:r>
          </a:p>
          <a:p>
            <a:r>
              <a:rPr lang="de-CH" dirty="0" smtClean="0"/>
              <a:t>Online Presentation</a:t>
            </a:r>
          </a:p>
          <a:p>
            <a:endParaRPr lang="de-CH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3</a:t>
            </a:fld>
            <a:endParaRPr lang="de-AT"/>
          </a:p>
        </p:txBody>
      </p:sp>
      <p:pic>
        <p:nvPicPr>
          <p:cNvPr id="12" name="Picture 2" descr="http://www.essentialpartyrentals.com/images/products/medium/td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088" y="1890704"/>
            <a:ext cx="2857500" cy="2857500"/>
          </a:xfrm>
          <a:prstGeom prst="rect">
            <a:avLst/>
          </a:prstGeom>
          <a:noFill/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722313" y="2881317"/>
            <a:ext cx="7772400" cy="1362075"/>
          </a:xfrm>
        </p:spPr>
        <p:txBody>
          <a:bodyPr anchor="t"/>
          <a:lstStyle/>
          <a:p>
            <a:pPr algn="ctr"/>
            <a:r>
              <a:rPr lang="en-US" sz="4000" b="1" dirty="0" smtClean="0">
                <a:latin typeface="Verdana" pitchFamily="34" charset="0"/>
              </a:rPr>
              <a:t>OVERVIEW</a:t>
            </a:r>
            <a:endParaRPr lang="en-US" sz="4000" b="1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ProShell Procedure Framework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provides a graphical </a:t>
            </a:r>
            <a:r>
              <a:rPr lang="de-CH" dirty="0" smtClean="0">
                <a:solidFill>
                  <a:srgbClr val="B3B80F"/>
                </a:solidFill>
              </a:rPr>
              <a:t>user interface</a:t>
            </a:r>
            <a:r>
              <a:rPr lang="de-CH" dirty="0" smtClean="0"/>
              <a:t> that</a:t>
            </a:r>
          </a:p>
          <a:p>
            <a:r>
              <a:rPr lang="de-CH" dirty="0" smtClean="0"/>
              <a:t>dynamically</a:t>
            </a:r>
            <a:r>
              <a:rPr lang="de-CH" dirty="0" smtClean="0">
                <a:solidFill>
                  <a:srgbClr val="B3B80F"/>
                </a:solidFill>
              </a:rPr>
              <a:t> </a:t>
            </a:r>
            <a:r>
              <a:rPr lang="de-CH" b="1" dirty="0" err="1" smtClean="0">
                <a:solidFill>
                  <a:srgbClr val="B3B80F"/>
                </a:solidFill>
              </a:rPr>
              <a:t>loads</a:t>
            </a:r>
            <a:r>
              <a:rPr lang="de-CH" b="1" dirty="0" smtClean="0">
                <a:solidFill>
                  <a:srgbClr val="B3B80F"/>
                </a:solidFill>
              </a:rPr>
              <a:t> </a:t>
            </a:r>
            <a:r>
              <a:rPr lang="de-CH" dirty="0" err="1" smtClean="0">
                <a:solidFill>
                  <a:srgbClr val="B3B80F"/>
                </a:solidFill>
              </a:rPr>
              <a:t>procedures</a:t>
            </a:r>
            <a:r>
              <a:rPr lang="de-CH" dirty="0" smtClean="0"/>
              <a:t>,</a:t>
            </a:r>
          </a:p>
          <a:p>
            <a:r>
              <a:rPr lang="de-CH" b="1" dirty="0" err="1" smtClean="0">
                <a:solidFill>
                  <a:srgbClr val="B3B80F"/>
                </a:solidFill>
              </a:rPr>
              <a:t>Manages</a:t>
            </a:r>
            <a:r>
              <a:rPr lang="de-CH" b="1" dirty="0" smtClean="0">
                <a:solidFill>
                  <a:srgbClr val="B3B80F"/>
                </a:solidFill>
              </a:rPr>
              <a:t> </a:t>
            </a:r>
            <a:r>
              <a:rPr lang="de-CH" dirty="0" err="1" smtClean="0">
                <a:solidFill>
                  <a:srgbClr val="B3B80F"/>
                </a:solidFill>
              </a:rPr>
              <a:t>procedures</a:t>
            </a:r>
            <a:r>
              <a:rPr lang="de-CH" dirty="0" smtClean="0">
                <a:solidFill>
                  <a:srgbClr val="B3B80F"/>
                </a:solidFill>
              </a:rPr>
              <a:t>‘ </a:t>
            </a:r>
            <a:r>
              <a:rPr lang="de-CH" dirty="0" err="1" smtClean="0">
                <a:solidFill>
                  <a:srgbClr val="B3B80F"/>
                </a:solidFill>
              </a:rPr>
              <a:t>lifecycles</a:t>
            </a:r>
            <a:r>
              <a:rPr lang="de-CH" dirty="0" smtClean="0"/>
              <a:t>,</a:t>
            </a:r>
          </a:p>
          <a:p>
            <a:r>
              <a:rPr lang="de-CH" dirty="0" smtClean="0"/>
              <a:t>provides </a:t>
            </a:r>
            <a:r>
              <a:rPr lang="de-CH" b="1" dirty="0" smtClean="0">
                <a:solidFill>
                  <a:srgbClr val="B3B80F"/>
                </a:solidFill>
              </a:rPr>
              <a:t>APIs</a:t>
            </a:r>
            <a:r>
              <a:rPr lang="de-CH" dirty="0" smtClean="0"/>
              <a:t> to interact with control system components</a:t>
            </a:r>
          </a:p>
          <a:p>
            <a:pPr lvl="1"/>
            <a:r>
              <a:rPr lang="de-CH" dirty="0" smtClean="0">
                <a:solidFill>
                  <a:srgbClr val="B3B80F"/>
                </a:solidFill>
              </a:rPr>
              <a:t>Allocate</a:t>
            </a:r>
            <a:r>
              <a:rPr lang="de-CH" dirty="0" smtClean="0"/>
              <a:t> resources through VAA</a:t>
            </a:r>
          </a:p>
          <a:p>
            <a:pPr lvl="1"/>
            <a:r>
              <a:rPr lang="de-CH" dirty="0" smtClean="0">
                <a:solidFill>
                  <a:srgbClr val="B3B80F"/>
                </a:solidFill>
              </a:rPr>
              <a:t>Communicate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resources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control</a:t>
            </a:r>
            <a:r>
              <a:rPr lang="de-CH" dirty="0" smtClean="0"/>
              <a:t> and </a:t>
            </a:r>
            <a:r>
              <a:rPr lang="de-CH" dirty="0" err="1" smtClean="0"/>
              <a:t>monitoring</a:t>
            </a:r>
            <a:r>
              <a:rPr lang="de-CH" dirty="0" smtClean="0"/>
              <a:t> </a:t>
            </a:r>
            <a:r>
              <a:rPr lang="de-CH" dirty="0" err="1" smtClean="0"/>
              <a:t>purposes</a:t>
            </a:r>
            <a:endParaRPr lang="de-CH" dirty="0" smtClean="0">
              <a:solidFill>
                <a:srgbClr val="B3B80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4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Screenshot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5</a:t>
            </a:fld>
            <a:endParaRPr lang="de-AT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1544" y="908663"/>
            <a:ext cx="7290972" cy="5468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 cstate="print">
            <a:lum bright="48000" contrast="-79000"/>
          </a:blip>
          <a:srcRect/>
          <a:stretch>
            <a:fillRect/>
          </a:stretch>
        </p:blipFill>
        <p:spPr bwMode="auto">
          <a:xfrm>
            <a:off x="1151544" y="908664"/>
            <a:ext cx="7290972" cy="5468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Screenshot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6</a:t>
            </a:fld>
            <a:endParaRPr lang="de-AT"/>
          </a:p>
        </p:txBody>
      </p:sp>
      <p:sp>
        <p:nvSpPr>
          <p:cNvPr id="13" name="Rectangle 12"/>
          <p:cNvSpPr/>
          <p:nvPr/>
        </p:nvSpPr>
        <p:spPr>
          <a:xfrm>
            <a:off x="1165225" y="1555751"/>
            <a:ext cx="4800600" cy="322342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Main Panel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962650" y="1555750"/>
            <a:ext cx="2463800" cy="32234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Input Panel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65224" y="4779180"/>
            <a:ext cx="7261225" cy="135018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Output Panel</a:t>
            </a:r>
          </a:p>
          <a:p>
            <a:pPr algn="ctr"/>
            <a:r>
              <a:rPr lang="de-CH" dirty="0" smtClean="0">
                <a:solidFill>
                  <a:schemeClr val="tx1"/>
                </a:solidFill>
              </a:rPr>
              <a:t>(Logger, Resource Allocation)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165226" y="1092199"/>
            <a:ext cx="7261224" cy="2254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MenuBar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65225" y="6129360"/>
            <a:ext cx="7261226" cy="2333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Status Bar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165226" y="1317625"/>
            <a:ext cx="7261224" cy="2381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ToolBar</a:t>
            </a: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„Beam Spectrum“ Procedure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b="1" dirty="0" smtClean="0">
                <a:solidFill>
                  <a:srgbClr val="C8C800"/>
                </a:solidFill>
              </a:rPr>
              <a:t>Move</a:t>
            </a:r>
            <a:r>
              <a:rPr lang="de-CH" dirty="0" smtClean="0"/>
              <a:t> Faraday Cup </a:t>
            </a:r>
            <a:r>
              <a:rPr lang="de-CH" b="1" dirty="0" smtClean="0">
                <a:solidFill>
                  <a:srgbClr val="C8C800"/>
                </a:solidFill>
              </a:rPr>
              <a:t>in</a:t>
            </a:r>
            <a:r>
              <a:rPr lang="de-CH" dirty="0" smtClean="0"/>
              <a:t>to the beam line</a:t>
            </a:r>
          </a:p>
          <a:p>
            <a:r>
              <a:rPr lang="de-CH" dirty="0" smtClean="0"/>
              <a:t>For a list of currents perform the following actions</a:t>
            </a:r>
          </a:p>
          <a:p>
            <a:pPr lvl="1"/>
            <a:r>
              <a:rPr lang="de-CH" b="1" dirty="0" smtClean="0">
                <a:solidFill>
                  <a:srgbClr val="C8C800"/>
                </a:solidFill>
              </a:rPr>
              <a:t>Set</a:t>
            </a:r>
            <a:r>
              <a:rPr lang="de-CH" dirty="0" smtClean="0"/>
              <a:t> a </a:t>
            </a:r>
            <a:r>
              <a:rPr lang="de-CH" b="1" dirty="0" smtClean="0">
                <a:solidFill>
                  <a:srgbClr val="C8C800"/>
                </a:solidFill>
              </a:rPr>
              <a:t>current</a:t>
            </a:r>
            <a:r>
              <a:rPr lang="de-CH" dirty="0" smtClean="0"/>
              <a:t> on a power converter</a:t>
            </a:r>
          </a:p>
          <a:p>
            <a:pPr lvl="1"/>
            <a:r>
              <a:rPr lang="de-CH" dirty="0" smtClean="0"/>
              <a:t>Wait until the current is reached on the power converter output</a:t>
            </a:r>
          </a:p>
          <a:p>
            <a:pPr lvl="1"/>
            <a:r>
              <a:rPr lang="de-CH" b="1" dirty="0" smtClean="0">
                <a:solidFill>
                  <a:srgbClr val="C8C800"/>
                </a:solidFill>
              </a:rPr>
              <a:t>Readout</a:t>
            </a:r>
            <a:r>
              <a:rPr lang="de-CH" dirty="0" smtClean="0"/>
              <a:t> value from Faraday cup and add to plot</a:t>
            </a:r>
          </a:p>
          <a:p>
            <a:r>
              <a:rPr lang="de-CH" dirty="0" smtClean="0"/>
              <a:t>Perform a </a:t>
            </a:r>
            <a:r>
              <a:rPr lang="de-CH" b="1" dirty="0" smtClean="0">
                <a:solidFill>
                  <a:srgbClr val="C8C800"/>
                </a:solidFill>
              </a:rPr>
              <a:t>peak detection </a:t>
            </a:r>
            <a:r>
              <a:rPr lang="de-CH" dirty="0" smtClean="0"/>
              <a:t>on the plot</a:t>
            </a:r>
          </a:p>
          <a:p>
            <a:pPr lvl="1"/>
            <a:endParaRPr lang="de-CH" dirty="0" smtClean="0"/>
          </a:p>
          <a:p>
            <a:pPr lvl="1"/>
            <a:endParaRPr lang="de-CH" dirty="0" smtClean="0"/>
          </a:p>
          <a:p>
            <a:pPr lvl="1"/>
            <a:endParaRPr lang="de-CH" dirty="0" smtClean="0"/>
          </a:p>
          <a:p>
            <a:pPr lvl="1"/>
            <a:endParaRPr lang="de-CH" dirty="0" smtClean="0"/>
          </a:p>
          <a:p>
            <a:endParaRPr lang="de-CH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7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Petri Net Editor Integration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8</a:t>
            </a:fld>
            <a:endParaRPr lang="de-AT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24" y="998676"/>
            <a:ext cx="860107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760" y="4239108"/>
            <a:ext cx="6096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Executing Procedure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PR-110627-a-RMO,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9</a:t>
            </a:fld>
            <a:endParaRPr lang="de-AT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1544" y="908663"/>
            <a:ext cx="7290972" cy="5468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16616</TotalTime>
  <Words>653</Words>
  <Application>Microsoft Office PowerPoint</Application>
  <PresentationFormat>On-screen Show (4:3)</PresentationFormat>
  <Paragraphs>193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Verdana</vt:lpstr>
      <vt:lpstr>Calibri (Head</vt:lpstr>
      <vt:lpstr>DaxWide-Medium</vt:lpstr>
      <vt:lpstr>ＭＳ Ｐゴシック</vt:lpstr>
      <vt:lpstr>1_Office Theme</vt:lpstr>
      <vt:lpstr>ProShell Procedure Framework Status MedAustron Control System Week 2 June 27th, 2011 Roland Moser</vt:lpstr>
      <vt:lpstr>Scope</vt:lpstr>
      <vt:lpstr>OVERVIEW</vt:lpstr>
      <vt:lpstr>ProShell Procedure Framework</vt:lpstr>
      <vt:lpstr>Screenshot</vt:lpstr>
      <vt:lpstr>Screenshot</vt:lpstr>
      <vt:lpstr>„Beam Spectrum“ Procedure Example</vt:lpstr>
      <vt:lpstr>Petri Net Editor Integration</vt:lpstr>
      <vt:lpstr>Executing Procedure</vt:lpstr>
      <vt:lpstr>Procedure Finished</vt:lpstr>
      <vt:lpstr> STATUS</vt:lpstr>
      <vt:lpstr>Plan since March 2011</vt:lpstr>
      <vt:lpstr>Documentation Progress</vt:lpstr>
      <vt:lpstr>Implementation Progress</vt:lpstr>
      <vt:lpstr>Plan since March 2011</vt:lpstr>
      <vt:lpstr>Plan till October 2011 (Documentation)</vt:lpstr>
      <vt:lpstr>Plan till October 2011 (Implementation)</vt:lpstr>
      <vt:lpstr>Questions?</vt:lpstr>
      <vt:lpstr>ADDITIONAL SLIDES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title</dc:title>
  <dc:creator>Adrian Fabich</dc:creator>
  <cp:lastModifiedBy>Roland Moser</cp:lastModifiedBy>
  <cp:revision>998</cp:revision>
  <dcterms:created xsi:type="dcterms:W3CDTF">2010-12-06T17:27:11Z</dcterms:created>
  <dcterms:modified xsi:type="dcterms:W3CDTF">2011-06-23T11:24:45Z</dcterms:modified>
</cp:coreProperties>
</file>