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3" r:id="rId2"/>
  </p:sldMasterIdLst>
  <p:notesMasterIdLst>
    <p:notesMasterId r:id="rId40"/>
  </p:notesMasterIdLst>
  <p:handoutMasterIdLst>
    <p:handoutMasterId r:id="rId41"/>
  </p:handoutMasterIdLst>
  <p:sldIdLst>
    <p:sldId id="265" r:id="rId3"/>
    <p:sldId id="303" r:id="rId4"/>
    <p:sldId id="309" r:id="rId5"/>
    <p:sldId id="304" r:id="rId6"/>
    <p:sldId id="275" r:id="rId7"/>
    <p:sldId id="276" r:id="rId8"/>
    <p:sldId id="311" r:id="rId9"/>
    <p:sldId id="305" r:id="rId10"/>
    <p:sldId id="260" r:id="rId11"/>
    <p:sldId id="261" r:id="rId12"/>
    <p:sldId id="310" r:id="rId13"/>
    <p:sldId id="306" r:id="rId14"/>
    <p:sldId id="307" r:id="rId15"/>
    <p:sldId id="263" r:id="rId16"/>
    <p:sldId id="281" r:id="rId17"/>
    <p:sldId id="282" r:id="rId18"/>
    <p:sldId id="283" r:id="rId19"/>
    <p:sldId id="284" r:id="rId20"/>
    <p:sldId id="289" r:id="rId21"/>
    <p:sldId id="291" r:id="rId22"/>
    <p:sldId id="287" r:id="rId23"/>
    <p:sldId id="288" r:id="rId24"/>
    <p:sldId id="296" r:id="rId25"/>
    <p:sldId id="297" r:id="rId26"/>
    <p:sldId id="308" r:id="rId27"/>
    <p:sldId id="277" r:id="rId28"/>
    <p:sldId id="269" r:id="rId29"/>
    <p:sldId id="280" r:id="rId30"/>
    <p:sldId id="279" r:id="rId31"/>
    <p:sldId id="286" r:id="rId32"/>
    <p:sldId id="313" r:id="rId33"/>
    <p:sldId id="314" r:id="rId34"/>
    <p:sldId id="315" r:id="rId35"/>
    <p:sldId id="316" r:id="rId36"/>
    <p:sldId id="266" r:id="rId37"/>
    <p:sldId id="278" r:id="rId38"/>
    <p:sldId id="312" r:id="rId39"/>
  </p:sldIdLst>
  <p:sldSz cx="9144000" cy="6858000" type="screen4x3"/>
  <p:notesSz cx="6718300" cy="9855200"/>
  <p:embeddedFontLst>
    <p:embeddedFont>
      <p:font typeface="Verdana" pitchFamily="34" charset="0"/>
      <p:regular r:id="rId42"/>
      <p:bold r:id="rId43"/>
      <p:italic r:id="rId44"/>
      <p:boldItalic r:id="rId45"/>
    </p:embeddedFont>
    <p:embeddedFont>
      <p:font typeface="Calibri" pitchFamily="34" charset="0"/>
      <p:regular r:id="rId46"/>
      <p:bold r:id="rId47"/>
      <p:italic r:id="rId48"/>
      <p:boldItalic r:id="rId49"/>
    </p:embeddedFont>
    <p:embeddedFont>
      <p:font typeface="ＭＳ Ｐゴシック" pitchFamily="34" charset="-128"/>
      <p:regular r:id="rId5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952" autoAdjust="0"/>
    <p:restoredTop sz="88116" autoAdjust="0"/>
  </p:normalViewPr>
  <p:slideViewPr>
    <p:cSldViewPr showGuides="1">
      <p:cViewPr>
        <p:scale>
          <a:sx n="80" d="100"/>
          <a:sy n="80" d="100"/>
        </p:scale>
        <p:origin x="-858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714" y="-120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4.fntdata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3.fntdata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8" Type="http://schemas.openxmlformats.org/officeDocument/2006/relationships/slide" Target="slides/slide6.xml"/><Relationship Id="rId51" Type="http://schemas.openxmlformats.org/officeDocument/2006/relationships/commentAuthors" Target="commentAuthors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6/25/2011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79984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6/25/2011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7086358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19</a:t>
            </a:fld>
            <a:endParaRPr lang="de-A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26</a:t>
            </a:fld>
            <a:endParaRPr lang="de-A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31</a:t>
            </a:fld>
            <a:endParaRPr lang="de-A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35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0BFC06-3A4C-478B-82BB-1A4B5A741AA4}" type="slidenum">
              <a:rPr lang="en-US"/>
              <a:pPr/>
              <a:t>9</a:t>
            </a:fld>
            <a:endParaRPr lang="en-US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47713"/>
            <a:ext cx="4922837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007" y="4680287"/>
            <a:ext cx="5370798" cy="4429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13957D-F460-44D4-96E4-0A95B6F94A92}" type="slidenum">
              <a:rPr lang="en-US"/>
              <a:pPr/>
              <a:t>10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47713"/>
            <a:ext cx="4922837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007" y="4680287"/>
            <a:ext cx="5370798" cy="4429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506571-32BD-4496-939E-D76547F5227F}" type="slidenum">
              <a:rPr lang="en-US"/>
              <a:pPr/>
              <a:t>14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47713"/>
            <a:ext cx="4922837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007" y="4680287"/>
            <a:ext cx="5370798" cy="4429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BEAM INTERLOCK SYSTEM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PR-110606-a-HPA, June 6th 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PR-110606-a-HPA, June 6th ,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H. Pavetits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3401844" y="3668569"/>
            <a:ext cx="5400720" cy="1570191"/>
          </a:xfrm>
        </p:spPr>
        <p:txBody>
          <a:bodyPr anchor="t"/>
          <a:lstStyle/>
          <a:p>
            <a:r>
              <a:rPr lang="en-US" sz="4000" b="1" dirty="0" smtClean="0">
                <a:latin typeface="Verdana" pitchFamily="34" charset="0"/>
              </a:rPr>
              <a:t>Beam Interlock System Design</a:t>
            </a:r>
            <a:endParaRPr lang="en-US" sz="4000" b="1" dirty="0">
              <a:latin typeface="Verdana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 dirty="0"/>
          </a:p>
        </p:txBody>
      </p:sp>
      <p:pic>
        <p:nvPicPr>
          <p:cNvPr id="11" name="Picture 10" descr="E-learning_VISUAL EN_f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064" y="623872"/>
            <a:ext cx="4479156" cy="2986104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3290435" y="4226535"/>
          <a:ext cx="4086693" cy="2188569"/>
        </p:xfrm>
        <a:graphic>
          <a:graphicData uri="http://schemas.openxmlformats.org/presentationml/2006/ole">
            <p:oleObj spid="_x0000_s11267" name="Visio" r:id="rId4" imgW="5544393" imgH="2564305" progId="">
              <p:embed/>
            </p:oleObj>
          </a:graphicData>
        </a:graphic>
      </p:graphicFrame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12"/>
          <p:cNvSpPr txBox="1">
            <a:spLocks noChangeArrowheads="1"/>
          </p:cNvSpPr>
          <p:nvPr/>
        </p:nvSpPr>
        <p:spPr bwMode="auto">
          <a:xfrm>
            <a:off x="521460" y="1088688"/>
            <a:ext cx="6210828" cy="504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19267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Reaction time</a:t>
            </a:r>
          </a:p>
          <a:p>
            <a:pPr marL="800100" lvl="1" indent="-306725" eaLnBrk="0" hangingPunct="0">
              <a:spcBef>
                <a:spcPct val="20000"/>
              </a:spcBef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Order of “cycle” durations</a:t>
            </a:r>
          </a:p>
          <a:p>
            <a:pPr marL="800100" lvl="1" indent="-306725" eaLnBrk="0" hangingPunct="0">
              <a:spcBef>
                <a:spcPct val="20000"/>
              </a:spcBef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Faster than human: look – decide – act</a:t>
            </a:r>
          </a:p>
          <a:p>
            <a:pPr marL="800100" lvl="1" indent="-306725" eaLnBrk="0" hangingPunct="0">
              <a:spcBef>
                <a:spcPct val="20000"/>
              </a:spcBef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Slower than dedicated safety systems</a:t>
            </a:r>
          </a:p>
          <a:p>
            <a:pPr marL="342900" indent="-306725" eaLnBrk="0" hangingPunct="0">
              <a:spcBef>
                <a:spcPct val="20000"/>
              </a:spcBef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1500 Inputs / 900 Outputs</a:t>
            </a:r>
          </a:p>
          <a:p>
            <a:pPr marL="342900" indent="-306725" eaLnBrk="0" hangingPunct="0">
              <a:spcBef>
                <a:spcPct val="20000"/>
              </a:spcBef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Central processing</a:t>
            </a:r>
          </a:p>
          <a:p>
            <a:pPr marL="342900" indent="-306725" eaLnBrk="0" hangingPunct="0">
              <a:spcBef>
                <a:spcPct val="20000"/>
              </a:spcBef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Network with IO modules</a:t>
            </a: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Orthogonal to the other systems</a:t>
            </a: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lang="en-GB" sz="2400" dirty="0" smtClean="0">
              <a:latin typeface="+mj-lt"/>
              <a:ea typeface="Verdana" pitchFamily="34" charset="0"/>
              <a:cs typeface="Arial" pitchFamily="34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58106" y="4738030"/>
            <a:ext cx="810108" cy="37986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+mj-lt"/>
              </a:rPr>
              <a:t>System components</a:t>
            </a:r>
            <a:endParaRPr lang="en-US" sz="9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5423" y="5465138"/>
            <a:ext cx="810108" cy="37986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+mj-lt"/>
              </a:rPr>
              <a:t>System components</a:t>
            </a:r>
            <a:endParaRPr lang="en-US" sz="9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56510" y="4244946"/>
            <a:ext cx="810108" cy="37986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+mj-lt"/>
              </a:rPr>
              <a:t>System components</a:t>
            </a:r>
            <a:endParaRPr lang="en-US" sz="900" dirty="0">
              <a:latin typeface="+mj-lt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10</a:t>
            </a:fld>
            <a:endParaRPr lang="de-A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De-energize to Trip (DTT)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616"/>
            <a:ext cx="8229600" cy="4511072"/>
          </a:xfrm>
        </p:spPr>
        <p:txBody>
          <a:bodyPr/>
          <a:lstStyle/>
          <a:p>
            <a:r>
              <a:rPr lang="en-US" b="1" dirty="0" smtClean="0"/>
              <a:t>D</a:t>
            </a:r>
            <a:r>
              <a:rPr lang="en-US" dirty="0" smtClean="0"/>
              <a:t>e-energize </a:t>
            </a:r>
            <a:r>
              <a:rPr lang="en-US" b="1" dirty="0" smtClean="0"/>
              <a:t>T</a:t>
            </a:r>
            <a:r>
              <a:rPr lang="en-US" dirty="0" smtClean="0"/>
              <a:t>o </a:t>
            </a:r>
            <a:r>
              <a:rPr lang="en-US" b="1" dirty="0" smtClean="0"/>
              <a:t>T</a:t>
            </a:r>
            <a:r>
              <a:rPr lang="en-US" dirty="0" smtClean="0"/>
              <a:t>rip</a:t>
            </a:r>
          </a:p>
          <a:p>
            <a:pPr lvl="2"/>
            <a:r>
              <a:rPr lang="en-US" dirty="0" smtClean="0"/>
              <a:t>cause of harm is active when the input is logical “0” and</a:t>
            </a:r>
          </a:p>
          <a:p>
            <a:pPr lvl="2"/>
            <a:r>
              <a:rPr lang="en-US" dirty="0" smtClean="0"/>
              <a:t>when the effect is active the output is logical “0”.</a:t>
            </a:r>
          </a:p>
          <a:p>
            <a:r>
              <a:rPr lang="en-US" dirty="0" smtClean="0"/>
              <a:t>Devices states may represent multiple harms</a:t>
            </a:r>
          </a:p>
          <a:p>
            <a:pPr lvl="1"/>
            <a:r>
              <a:rPr lang="en-US" dirty="0" smtClean="0"/>
              <a:t>Harm to other equipment, different harms to persons under different conditions</a:t>
            </a:r>
          </a:p>
          <a:p>
            <a:pPr lvl="1"/>
            <a:r>
              <a:rPr lang="en-US" dirty="0" smtClean="0"/>
              <a:t>Suggested to have interlock signal per harm condition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Magnet overheated -&gt; temperature switch open = circuit open</a:t>
            </a:r>
          </a:p>
          <a:p>
            <a:pPr lvl="1"/>
            <a:r>
              <a:rPr lang="en-US" dirty="0" smtClean="0"/>
              <a:t>Door open = circuit open</a:t>
            </a:r>
          </a:p>
          <a:p>
            <a:pPr lvl="1"/>
            <a:r>
              <a:rPr lang="en-US" dirty="0" smtClean="0"/>
              <a:t>Power converter fails -&gt; circuit open</a:t>
            </a:r>
          </a:p>
          <a:p>
            <a:pPr lvl="1"/>
            <a:r>
              <a:rPr lang="en-US" dirty="0" smtClean="0"/>
              <a:t>Stop button pressed = circuit open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737708"/>
          </a:xfrm>
        </p:spPr>
        <p:txBody>
          <a:bodyPr/>
          <a:lstStyle/>
          <a:p>
            <a:r>
              <a:rPr lang="en-US" dirty="0" err="1" smtClean="0"/>
              <a:t>Orthogonality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8652"/>
            <a:ext cx="8229600" cy="5415476"/>
          </a:xfrm>
        </p:spPr>
        <p:txBody>
          <a:bodyPr/>
          <a:lstStyle/>
          <a:p>
            <a:r>
              <a:rPr lang="en-US" dirty="0" smtClean="0"/>
              <a:t>BIS rules are only based on input levels:      </a:t>
            </a:r>
            <a:r>
              <a:rPr lang="en-US" dirty="0" smtClean="0">
                <a:solidFill>
                  <a:schemeClr val="accent2"/>
                </a:solidFill>
              </a:rPr>
              <a:t>!Keep it simple!</a:t>
            </a:r>
          </a:p>
          <a:p>
            <a:r>
              <a:rPr lang="en-US" dirty="0" smtClean="0"/>
              <a:t>No notion of operation modes</a:t>
            </a:r>
          </a:p>
          <a:p>
            <a:pPr lvl="1"/>
            <a:r>
              <a:rPr lang="en-US" dirty="0" smtClean="0"/>
              <a:t>Control of complexity due to multiplication and differentiation of rules</a:t>
            </a:r>
          </a:p>
          <a:p>
            <a:pPr lvl="1"/>
            <a:r>
              <a:rPr lang="en-US" dirty="0" smtClean="0"/>
              <a:t>Risk to set the wrong mode, forget mode switching</a:t>
            </a:r>
          </a:p>
          <a:p>
            <a:pPr lvl="1"/>
            <a:r>
              <a:rPr lang="en-US" dirty="0" smtClean="0"/>
              <a:t>There is no single accelerator mode (machine can be partitioned)</a:t>
            </a:r>
          </a:p>
          <a:p>
            <a:r>
              <a:rPr lang="en-US" dirty="0" smtClean="0"/>
              <a:t>No notion of cycles</a:t>
            </a:r>
          </a:p>
          <a:p>
            <a:pPr lvl="1"/>
            <a:r>
              <a:rPr lang="en-US" dirty="0" smtClean="0"/>
              <a:t>Need to be able to work across cycle boundaries</a:t>
            </a:r>
          </a:p>
          <a:p>
            <a:r>
              <a:rPr lang="en-US" dirty="0" smtClean="0"/>
              <a:t>Safety by design of components</a:t>
            </a:r>
          </a:p>
          <a:p>
            <a:pPr lvl="1"/>
            <a:r>
              <a:rPr lang="en-US" dirty="0" smtClean="0"/>
              <a:t>BIS does not signal interlock condition</a:t>
            </a:r>
          </a:p>
          <a:p>
            <a:pPr lvl="2"/>
            <a:r>
              <a:rPr lang="en-US" dirty="0" smtClean="0"/>
              <a:t>absence of a </a:t>
            </a:r>
            <a:r>
              <a:rPr lang="en-US" dirty="0" smtClean="0"/>
              <a:t>signal -&gt; </a:t>
            </a:r>
            <a:r>
              <a:rPr lang="en-US" dirty="0" smtClean="0"/>
              <a:t>device moves to a state in which it does not represent harm to identified persons or equipment</a:t>
            </a:r>
          </a:p>
          <a:p>
            <a:pPr lvl="2"/>
            <a:r>
              <a:rPr lang="en-US" dirty="0" smtClean="0"/>
              <a:t>device remains in this state until a control action (human or procedure) happens</a:t>
            </a:r>
          </a:p>
          <a:p>
            <a:pPr marL="357188" lvl="2">
              <a:buNone/>
            </a:pPr>
            <a:r>
              <a:rPr lang="en-US" sz="2000" dirty="0" smtClean="0"/>
              <a:t>Device does </a:t>
            </a:r>
            <a:r>
              <a:rPr lang="en-US" sz="2000" b="1" dirty="0" smtClean="0"/>
              <a:t>not react</a:t>
            </a:r>
            <a:r>
              <a:rPr lang="en-US" sz="2000" dirty="0" smtClean="0"/>
              <a:t> to control action that requests the device’s operation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H. </a:t>
            </a:r>
            <a:r>
              <a:rPr lang="en-US" dirty="0" err="1" smtClean="0"/>
              <a:t>Pavetits</a:t>
            </a:r>
            <a:endParaRPr lang="de-A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State/Operational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device specific</a:t>
            </a:r>
          </a:p>
          <a:p>
            <a:r>
              <a:rPr lang="en-US" dirty="0" smtClean="0"/>
              <a:t>Are defined by each WP for each device</a:t>
            </a:r>
          </a:p>
          <a:p>
            <a:pPr lvl="1"/>
            <a:r>
              <a:rPr lang="en-US" dirty="0" smtClean="0"/>
              <a:t>May require interaction with other WPs</a:t>
            </a:r>
          </a:p>
          <a:p>
            <a:r>
              <a:rPr lang="en-US" dirty="0" smtClean="0"/>
              <a:t>Are documented by WP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Pavetits</a:t>
            </a:r>
            <a:endParaRPr lang="de-AT" dirty="0"/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192" y="3429000"/>
            <a:ext cx="2900368" cy="217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/>
          <p:nvPr/>
        </p:nvPicPr>
        <p:blipFill>
          <a:blip r:embed="rId3" cstate="print"/>
          <a:srcRect l="3009" t="27037" r="13194" b="25000"/>
          <a:stretch>
            <a:fillRect/>
          </a:stretch>
        </p:blipFill>
        <p:spPr bwMode="auto">
          <a:xfrm>
            <a:off x="4932048" y="2168832"/>
            <a:ext cx="3960528" cy="144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31448" y="4149096"/>
            <a:ext cx="6300840" cy="10801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63352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>
                <a:solidFill>
                  <a:srgbClr val="B3B80F"/>
                </a:solidFill>
              </a:rPr>
              <a:t>Siemens </a:t>
            </a:r>
            <a:r>
              <a:rPr lang="en-US" sz="2200" b="1" dirty="0" err="1">
                <a:solidFill>
                  <a:srgbClr val="B3B80F"/>
                </a:solidFill>
              </a:rPr>
              <a:t>Simatic</a:t>
            </a:r>
            <a:r>
              <a:rPr lang="en-US" sz="2200" b="1" dirty="0">
                <a:solidFill>
                  <a:srgbClr val="B3B80F"/>
                </a:solidFill>
              </a:rPr>
              <a:t> </a:t>
            </a:r>
            <a:r>
              <a:rPr lang="en-US" sz="2200" b="1" dirty="0" smtClean="0">
                <a:solidFill>
                  <a:srgbClr val="B3B80F"/>
                </a:solidFill>
              </a:rPr>
              <a:t>Safety </a:t>
            </a:r>
            <a:r>
              <a:rPr lang="en-US" sz="2200" b="1" dirty="0">
                <a:solidFill>
                  <a:srgbClr val="B3B80F"/>
                </a:solidFill>
              </a:rPr>
              <a:t>Matrix</a:t>
            </a:r>
          </a:p>
          <a:p>
            <a:pPr lvl="1"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Table based interface</a:t>
            </a:r>
          </a:p>
          <a:p>
            <a:pPr lvl="1"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 Cause &amp; effect method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88" y="908541"/>
            <a:ext cx="1170156" cy="11702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31448" y="1340156"/>
            <a:ext cx="61208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 smtClean="0">
                <a:solidFill>
                  <a:srgbClr val="B3B80F"/>
                </a:solidFill>
              </a:rPr>
              <a:t>Siemens PLCs and I/O Modules</a:t>
            </a:r>
          </a:p>
          <a:p>
            <a:pPr lvl="1"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Reliable, flexible and scalable</a:t>
            </a:r>
            <a:endParaRPr lang="en-GB" sz="2400" dirty="0">
              <a:latin typeface="+mn-lt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31448" y="2348856"/>
            <a:ext cx="5670756" cy="14401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63352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 err="1" smtClean="0">
                <a:solidFill>
                  <a:srgbClr val="B3B80F"/>
                </a:solidFill>
              </a:rPr>
              <a:t>Profibus</a:t>
            </a:r>
            <a:r>
              <a:rPr lang="en-US" sz="2200" b="1" dirty="0" smtClean="0">
                <a:solidFill>
                  <a:srgbClr val="B3B80F"/>
                </a:solidFill>
              </a:rPr>
              <a:t> I/O network</a:t>
            </a:r>
            <a:endParaRPr lang="en-US" sz="2200" b="1" dirty="0">
              <a:solidFill>
                <a:srgbClr val="B3B80F"/>
              </a:solidFill>
            </a:endParaRPr>
          </a:p>
          <a:p>
            <a:pPr lvl="1"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 smtClean="0"/>
              <a:t> </a:t>
            </a:r>
            <a:r>
              <a:rPr lang="en-GB" sz="2400" dirty="0" smtClean="0">
                <a:latin typeface="+mn-lt"/>
              </a:rPr>
              <a:t>Distributed I/O Modules </a:t>
            </a:r>
            <a:br>
              <a:rPr lang="en-GB" sz="2400" dirty="0" smtClean="0">
                <a:latin typeface="+mn-lt"/>
              </a:rPr>
            </a:br>
            <a:r>
              <a:rPr lang="en-GB" sz="2400" dirty="0" smtClean="0">
                <a:latin typeface="+mn-lt"/>
              </a:rPr>
              <a:t>   to interconnect racks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72120" y="3587027"/>
            <a:ext cx="3240432" cy="254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/ Software Design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14</a:t>
            </a:fld>
            <a:endParaRPr lang="de-A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>
            <a:lum bright="40000" contrast="-30000"/>
          </a:blip>
          <a:srcRect/>
          <a:stretch>
            <a:fillRect/>
          </a:stretch>
        </p:blipFill>
        <p:spPr bwMode="auto">
          <a:xfrm>
            <a:off x="1617846" y="1178700"/>
            <a:ext cx="59245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60699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STEP 7</a:t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Safety-Matrix</a:t>
            </a:r>
            <a:endParaRPr lang="en-US" sz="4000" b="1" dirty="0">
              <a:latin typeface="Verdana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 I</a:t>
            </a:r>
            <a:endParaRPr lang="en-US" dirty="0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7846" y="1178700"/>
            <a:ext cx="59245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31688" y="3519012"/>
            <a:ext cx="874368" cy="4167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128</a:t>
            </a:r>
          </a:p>
          <a:p>
            <a:pPr lvl="1"/>
            <a:endParaRPr lang="en-GB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867788" y="1718772"/>
            <a:ext cx="874368" cy="4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itchFamily="34" charset="0"/>
                <a:cs typeface="Verdana" pitchFamily="34" charset="0"/>
              </a:rPr>
              <a:t>128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62012" y="3519012"/>
            <a:ext cx="874368" cy="4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itchFamily="34" charset="0"/>
                <a:cs typeface="Verdana" pitchFamily="34" charset="0"/>
              </a:rPr>
              <a:t>1024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 cstate="print"/>
          <a:srcRect r="50116" b="39815"/>
          <a:stretch>
            <a:fillRect/>
          </a:stretch>
        </p:blipFill>
        <p:spPr bwMode="auto">
          <a:xfrm>
            <a:off x="1609726" y="1178700"/>
            <a:ext cx="5934074" cy="465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1601604" y="3879060"/>
            <a:ext cx="5940792" cy="117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tabLst/>
              <a:defRPr/>
            </a:pPr>
            <a:r>
              <a:rPr lang="en-GB" sz="2400" noProof="0" dirty="0" smtClean="0">
                <a:latin typeface="+mn-lt"/>
                <a:ea typeface="Verdana" pitchFamily="34" charset="0"/>
                <a:cs typeface="Verdana" pitchFamily="34" charset="0"/>
              </a:rPr>
              <a:t>Configured example Matrix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16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 II - Causes</a:t>
            </a:r>
            <a:endParaRPr lang="en-US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448" y="998677"/>
            <a:ext cx="4140552" cy="45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998676"/>
            <a:ext cx="4099008" cy="45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17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 III - Effects</a:t>
            </a:r>
            <a:endParaRPr lang="en-US" dirty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98677"/>
            <a:ext cx="4095750" cy="45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447" y="998677"/>
            <a:ext cx="4140553" cy="45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18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 IV - Intersections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l="36806" t="30741" r="36921" b="32963"/>
          <a:stretch>
            <a:fillRect/>
          </a:stretch>
        </p:blipFill>
        <p:spPr bwMode="auto">
          <a:xfrm>
            <a:off x="250480" y="1865466"/>
            <a:ext cx="3421400" cy="30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pic>
        <p:nvPicPr>
          <p:cNvPr id="72706" name="Picture 28"/>
          <p:cNvPicPr>
            <a:picLocks noChangeAspect="1" noChangeArrowheads="1"/>
          </p:cNvPicPr>
          <p:nvPr/>
        </p:nvPicPr>
        <p:blipFill>
          <a:blip r:embed="rId4" cstate="print"/>
          <a:srcRect l="16667" t="31853" r="11922" b="34630"/>
          <a:stretch>
            <a:fillRect/>
          </a:stretch>
        </p:blipFill>
        <p:spPr bwMode="auto">
          <a:xfrm>
            <a:off x="2951784" y="2605095"/>
            <a:ext cx="58674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1"/>
          <p:cNvPicPr>
            <a:picLocks noChangeAspect="1" noChangeArrowheads="1"/>
          </p:cNvPicPr>
          <p:nvPr/>
        </p:nvPicPr>
        <p:blipFill>
          <a:blip r:embed="rId5" cstate="print"/>
          <a:srcRect l="16667" t="19630" r="12270" b="45370"/>
          <a:stretch>
            <a:fillRect/>
          </a:stretch>
        </p:blipFill>
        <p:spPr bwMode="auto">
          <a:xfrm>
            <a:off x="2951784" y="2609382"/>
            <a:ext cx="5848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Picture 34"/>
          <p:cNvPicPr>
            <a:picLocks noChangeAspect="1" noChangeArrowheads="1"/>
          </p:cNvPicPr>
          <p:nvPr/>
        </p:nvPicPr>
        <p:blipFill>
          <a:blip r:embed="rId6" cstate="print"/>
          <a:srcRect l="19096" t="16667" r="10532" b="47592"/>
          <a:stretch>
            <a:fillRect/>
          </a:stretch>
        </p:blipFill>
        <p:spPr bwMode="auto">
          <a:xfrm>
            <a:off x="2951784" y="2618892"/>
            <a:ext cx="58007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19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688"/>
            <a:ext cx="8229600" cy="5037475"/>
          </a:xfrm>
        </p:spPr>
        <p:txBody>
          <a:bodyPr/>
          <a:lstStyle/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Device malfunctions</a:t>
            </a:r>
          </a:p>
          <a:p>
            <a:pPr lvl="1"/>
            <a:r>
              <a:rPr lang="en-US" dirty="0" smtClean="0"/>
              <a:t>Unintended irradiation</a:t>
            </a:r>
          </a:p>
          <a:p>
            <a:r>
              <a:rPr lang="en-US" dirty="0" smtClean="0"/>
              <a:t>Effects</a:t>
            </a:r>
          </a:p>
          <a:p>
            <a:pPr lvl="1"/>
            <a:r>
              <a:rPr lang="en-US" dirty="0" smtClean="0"/>
              <a:t>Damage of equipment</a:t>
            </a:r>
          </a:p>
          <a:p>
            <a:pPr lvl="1"/>
            <a:r>
              <a:rPr lang="en-US" dirty="0" smtClean="0"/>
              <a:t>Persons are harmed</a:t>
            </a:r>
          </a:p>
          <a:p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Identify 1) hazards, 2) causes, 3) effects</a:t>
            </a:r>
          </a:p>
          <a:p>
            <a:pPr lvl="1"/>
            <a:r>
              <a:rPr lang="en-US" dirty="0" smtClean="0"/>
              <a:t>Determine 1) severity and 2) probability</a:t>
            </a:r>
          </a:p>
          <a:p>
            <a:pPr lvl="1"/>
            <a:r>
              <a:rPr lang="en-US" dirty="0" smtClean="0"/>
              <a:t>Risk = Severity x Probability</a:t>
            </a:r>
          </a:p>
          <a:p>
            <a:pPr lvl="1"/>
            <a:r>
              <a:rPr lang="en-US" dirty="0" smtClean="0"/>
              <a:t>If risk outside of accepted level foresee risk reduction measure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H. </a:t>
            </a:r>
            <a:r>
              <a:rPr lang="de-AT" dirty="0" err="1" smtClean="0"/>
              <a:t>Pavetits</a:t>
            </a:r>
            <a:endParaRPr lang="de-AT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86392" y="1347776"/>
          <a:ext cx="3310888" cy="2826633"/>
        </p:xfrm>
        <a:graphic>
          <a:graphicData uri="http://schemas.openxmlformats.org/drawingml/2006/table">
            <a:tbl>
              <a:tblPr/>
              <a:tblGrid>
                <a:gridCol w="709261"/>
                <a:gridCol w="667717"/>
                <a:gridCol w="633398"/>
                <a:gridCol w="643633"/>
                <a:gridCol w="656879"/>
              </a:tblGrid>
              <a:tr h="357322">
                <a:tc>
                  <a:txBody>
                    <a:bodyPr/>
                    <a:lstStyle/>
                    <a:p>
                      <a:endParaRPr lang="de-AT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Small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Medium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Severe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Catastrophic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565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Always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760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de-AT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491565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Often</a:t>
                      </a:r>
                      <a:endParaRPr lang="de-AT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760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491565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Occasional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760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491565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Seldom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3760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de-AT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491565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Unlikely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de-AT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760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de-AT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 V - Reports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r="67130" b="49074"/>
          <a:stretch>
            <a:fillRect/>
          </a:stretch>
        </p:blipFill>
        <p:spPr bwMode="auto">
          <a:xfrm>
            <a:off x="431448" y="1088688"/>
            <a:ext cx="4860648" cy="468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 l="3241" t="54259" r="64468" b="34074"/>
          <a:stretch>
            <a:fillRect/>
          </a:stretch>
        </p:blipFill>
        <p:spPr bwMode="auto">
          <a:xfrm>
            <a:off x="4572000" y="2078820"/>
            <a:ext cx="4140552" cy="117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2"/>
          <p:cNvSpPr txBox="1">
            <a:spLocks noChangeArrowheads="1"/>
          </p:cNvSpPr>
          <p:nvPr/>
        </p:nvSpPr>
        <p:spPr bwMode="auto">
          <a:xfrm>
            <a:off x="3941916" y="3429000"/>
            <a:ext cx="4770636" cy="2430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19267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Automatically generated by Safety-Matrix</a:t>
            </a: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Required for approval of the safety program by the authorities</a:t>
            </a: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Arial" pitchFamily="34" charset="0"/>
              </a:rPr>
              <a:t>Event-report also generated</a:t>
            </a: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lang="en-GB" sz="2400" dirty="0" smtClean="0">
              <a:latin typeface="+mj-lt"/>
              <a:ea typeface="Verdana" pitchFamily="34" charset="0"/>
              <a:cs typeface="Arial" pitchFamily="34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20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PLC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8676"/>
            <a:ext cx="8229600" cy="5130684"/>
          </a:xfrm>
        </p:spPr>
        <p:txBody>
          <a:bodyPr/>
          <a:lstStyle/>
          <a:p>
            <a:r>
              <a:rPr lang="en-US" dirty="0" smtClean="0"/>
              <a:t>Siemens PLC programs are structured in OBs</a:t>
            </a:r>
          </a:p>
          <a:p>
            <a:r>
              <a:rPr lang="en-US" dirty="0" smtClean="0"/>
              <a:t>Standard programming languages: </a:t>
            </a:r>
          </a:p>
          <a:p>
            <a:pPr lvl="1"/>
            <a:r>
              <a:rPr lang="en-US" dirty="0" smtClean="0"/>
              <a:t>LAD (ladder logic)</a:t>
            </a:r>
          </a:p>
          <a:p>
            <a:pPr lvl="1"/>
            <a:r>
              <a:rPr lang="en-US" dirty="0" smtClean="0"/>
              <a:t>STL (statement list)</a:t>
            </a:r>
          </a:p>
          <a:p>
            <a:pPr lvl="1"/>
            <a:r>
              <a:rPr lang="en-US" dirty="0" smtClean="0"/>
              <a:t>FBD (function block diagram)</a:t>
            </a:r>
          </a:p>
          <a:p>
            <a:r>
              <a:rPr lang="en-US" dirty="0" smtClean="0"/>
              <a:t>Additional languages:</a:t>
            </a:r>
          </a:p>
          <a:p>
            <a:pPr lvl="1"/>
            <a:r>
              <a:rPr lang="en-US" dirty="0" smtClean="0"/>
              <a:t>CFC (continuous function chart)</a:t>
            </a:r>
          </a:p>
          <a:p>
            <a:pPr lvl="1"/>
            <a:r>
              <a:rPr lang="en-US" dirty="0" smtClean="0"/>
              <a:t>Safety-Matrix</a:t>
            </a:r>
          </a:p>
          <a:p>
            <a:r>
              <a:rPr lang="en-US" dirty="0" smtClean="0"/>
              <a:t>Compiling steps:</a:t>
            </a:r>
          </a:p>
          <a:p>
            <a:pPr lvl="1">
              <a:spcBef>
                <a:spcPts val="0"/>
              </a:spcBef>
              <a:tabLst>
                <a:tab pos="2962275" algn="l"/>
              </a:tabLst>
            </a:pPr>
            <a:r>
              <a:rPr lang="en-US" dirty="0" smtClean="0"/>
              <a:t>Safety-Matrix → CFC</a:t>
            </a:r>
          </a:p>
          <a:p>
            <a:pPr marL="2962275" lvl="1" indent="-2505075">
              <a:spcBef>
                <a:spcPts val="0"/>
              </a:spcBef>
              <a:buNone/>
            </a:pPr>
            <a:r>
              <a:rPr lang="en-US" dirty="0" smtClean="0"/>
              <a:t>	↘</a:t>
            </a:r>
          </a:p>
          <a:p>
            <a:pPr marL="3228975" lvl="1" indent="-2771775">
              <a:spcBef>
                <a:spcPts val="0"/>
              </a:spcBef>
              <a:buNone/>
            </a:pPr>
            <a:r>
              <a:rPr lang="en-US" dirty="0" smtClean="0"/>
              <a:t>	Machine code</a:t>
            </a:r>
          </a:p>
          <a:p>
            <a:pPr marL="2962275" lvl="1" indent="-2505075">
              <a:spcBef>
                <a:spcPts val="0"/>
              </a:spcBef>
              <a:buNone/>
            </a:pPr>
            <a:r>
              <a:rPr lang="en-US" dirty="0" smtClean="0"/>
              <a:t>	↗</a:t>
            </a:r>
          </a:p>
          <a:p>
            <a:pPr marL="1438275" lvl="1" indent="-981075" defTabSz="1133475">
              <a:spcBef>
                <a:spcPts val="0"/>
              </a:spcBef>
              <a:tabLst>
                <a:tab pos="2962275" algn="l"/>
              </a:tabLst>
            </a:pPr>
            <a:r>
              <a:rPr lang="en-US" dirty="0" smtClean="0"/>
              <a:t>LAD, STL, FBD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pic>
        <p:nvPicPr>
          <p:cNvPr id="10" name="Picture 9" descr="LAD.jpg"/>
          <p:cNvPicPr>
            <a:picLocks noChangeAspect="1"/>
          </p:cNvPicPr>
          <p:nvPr/>
        </p:nvPicPr>
        <p:blipFill>
          <a:blip r:embed="rId2" cstate="print"/>
          <a:srcRect t="10169" b="55690"/>
          <a:stretch>
            <a:fillRect/>
          </a:stretch>
        </p:blipFill>
        <p:spPr>
          <a:xfrm>
            <a:off x="5313840" y="1718772"/>
            <a:ext cx="3218688" cy="990132"/>
          </a:xfrm>
          <a:prstGeom prst="rect">
            <a:avLst/>
          </a:prstGeom>
        </p:spPr>
      </p:pic>
      <p:pic>
        <p:nvPicPr>
          <p:cNvPr id="11" name="Picture 10" descr="plc_fb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02084" y="2708038"/>
            <a:ext cx="3330444" cy="1441058"/>
          </a:xfrm>
          <a:prstGeom prst="rect">
            <a:avLst/>
          </a:prstGeom>
        </p:spPr>
      </p:pic>
      <p:pic>
        <p:nvPicPr>
          <p:cNvPr id="12" name="Picture 11" descr="STL_test.jpg"/>
          <p:cNvPicPr>
            <a:picLocks noChangeAspect="1"/>
          </p:cNvPicPr>
          <p:nvPr/>
        </p:nvPicPr>
        <p:blipFill>
          <a:blip r:embed="rId4" cstate="print"/>
          <a:srcRect l="5828" t="9312" r="43026" b="59188"/>
          <a:stretch>
            <a:fillRect/>
          </a:stretch>
        </p:blipFill>
        <p:spPr>
          <a:xfrm>
            <a:off x="6822300" y="4149096"/>
            <a:ext cx="1710228" cy="1865703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998676"/>
            <a:ext cx="8229600" cy="51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Some OB definitions of Siemens systems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Different priorities of the OBs can be defined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program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2470764" y="1448736"/>
          <a:ext cx="4204812" cy="3909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051"/>
                <a:gridCol w="3149761"/>
              </a:tblGrid>
              <a:tr h="434342">
                <a:tc>
                  <a:txBody>
                    <a:bodyPr/>
                    <a:lstStyle/>
                    <a:p>
                      <a:r>
                        <a:rPr lang="en-US" dirty="0" smtClean="0"/>
                        <a:t>OB no.                  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</a:tr>
              <a:tr h="4343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1-9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Cyclic program code</a:t>
                      </a:r>
                      <a:endParaRPr lang="en-US" dirty="0"/>
                    </a:p>
                  </a:txBody>
                  <a:tcPr/>
                </a:tc>
              </a:tr>
              <a:tr h="4343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10-17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of day interrupt</a:t>
                      </a:r>
                      <a:endParaRPr lang="en-US" dirty="0"/>
                    </a:p>
                  </a:txBody>
                  <a:tcPr/>
                </a:tc>
              </a:tr>
              <a:tr h="4343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20-23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delay interrupt</a:t>
                      </a:r>
                      <a:endParaRPr lang="en-US" dirty="0"/>
                    </a:p>
                  </a:txBody>
                  <a:tcPr/>
                </a:tc>
              </a:tr>
              <a:tr h="4343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30-38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Cyclic interrupt (10ms-5s)</a:t>
                      </a:r>
                      <a:endParaRPr lang="en-US" dirty="0"/>
                    </a:p>
                  </a:txBody>
                  <a:tcPr/>
                </a:tc>
              </a:tr>
              <a:tr h="4343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40-47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Hardware interrupt</a:t>
                      </a:r>
                      <a:endParaRPr lang="en-US" dirty="0"/>
                    </a:p>
                  </a:txBody>
                  <a:tcPr/>
                </a:tc>
              </a:tr>
              <a:tr h="4343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Warm restart</a:t>
                      </a:r>
                      <a:endParaRPr lang="en-US" dirty="0"/>
                    </a:p>
                  </a:txBody>
                  <a:tcPr/>
                </a:tc>
              </a:tr>
              <a:tr h="4343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Hot restart</a:t>
                      </a:r>
                      <a:endParaRPr lang="en-US" dirty="0"/>
                    </a:p>
                  </a:txBody>
                  <a:tcPr/>
                </a:tc>
              </a:tr>
              <a:tr h="4343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Cold restart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pic>
        <p:nvPicPr>
          <p:cNvPr id="13" name="Picture 12"/>
          <p:cNvPicPr/>
          <p:nvPr/>
        </p:nvPicPr>
        <p:blipFill>
          <a:blip r:embed="rId2" cstate="print"/>
          <a:srcRect l="16782" t="36852" r="694" b="47778"/>
          <a:stretch>
            <a:fillRect/>
          </a:stretch>
        </p:blipFill>
        <p:spPr bwMode="auto">
          <a:xfrm>
            <a:off x="2519370" y="3192777"/>
            <a:ext cx="3733800" cy="45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/>
          <p:nvPr/>
        </p:nvPicPr>
        <p:blipFill>
          <a:blip r:embed="rId3" cstate="print"/>
          <a:srcRect l="26157" t="19815" r="46528" b="40741"/>
          <a:stretch>
            <a:fillRect/>
          </a:stretch>
        </p:blipFill>
        <p:spPr bwMode="auto">
          <a:xfrm>
            <a:off x="2444982" y="1440780"/>
            <a:ext cx="4265313" cy="3923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CFC – Safety-Matrix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 r="15162" b="19815"/>
          <a:stretch>
            <a:fillRect/>
          </a:stretch>
        </p:blipFill>
        <p:spPr bwMode="auto">
          <a:xfrm>
            <a:off x="341436" y="998677"/>
            <a:ext cx="8461128" cy="51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pic>
        <p:nvPicPr>
          <p:cNvPr id="16" name="Picture 15"/>
          <p:cNvPicPr/>
          <p:nvPr/>
        </p:nvPicPr>
        <p:blipFill>
          <a:blip r:embed="rId3" cstate="print"/>
          <a:srcRect r="23727" b="29074"/>
          <a:stretch>
            <a:fillRect/>
          </a:stretch>
        </p:blipFill>
        <p:spPr bwMode="auto">
          <a:xfrm>
            <a:off x="341436" y="998676"/>
            <a:ext cx="8461128" cy="51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/>
          <p:nvPr/>
        </p:nvPicPr>
        <p:blipFill>
          <a:blip r:embed="rId4" cstate="print"/>
          <a:srcRect l="16435" r="24653" b="41852"/>
          <a:stretch>
            <a:fillRect/>
          </a:stretch>
        </p:blipFill>
        <p:spPr bwMode="auto">
          <a:xfrm>
            <a:off x="881508" y="1358724"/>
            <a:ext cx="744218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4"/>
          <p:cNvPicPr>
            <a:picLocks noChangeAspect="1" noChangeArrowheads="1"/>
          </p:cNvPicPr>
          <p:nvPr/>
        </p:nvPicPr>
        <p:blipFill>
          <a:blip r:embed="rId5" cstate="print"/>
          <a:srcRect r="27431" b="33888"/>
          <a:stretch>
            <a:fillRect/>
          </a:stretch>
        </p:blipFill>
        <p:spPr bwMode="auto">
          <a:xfrm>
            <a:off x="341435" y="998676"/>
            <a:ext cx="8461129" cy="51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211952" y="3699036"/>
            <a:ext cx="24303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Output runtime group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rot="10800000" flipV="1">
            <a:off x="3311832" y="3969072"/>
            <a:ext cx="990132" cy="36004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/>
          <p:cNvSpPr/>
          <p:nvPr/>
        </p:nvSpPr>
        <p:spPr>
          <a:xfrm>
            <a:off x="3761892" y="4419132"/>
            <a:ext cx="270036" cy="1042527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391976" y="4769896"/>
            <a:ext cx="24303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Matrix runtime groups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4121940" y="4954561"/>
            <a:ext cx="270036" cy="464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2024"/>
            <a:ext cx="8229600" cy="4827288"/>
          </a:xfrm>
        </p:spPr>
        <p:txBody>
          <a:bodyPr/>
          <a:lstStyle/>
          <a:p>
            <a:r>
              <a:rPr lang="en-GB" dirty="0" smtClean="0"/>
              <a:t>Few matrices possible (recommended less than 10)</a:t>
            </a:r>
          </a:p>
          <a:p>
            <a:r>
              <a:rPr lang="en-GB" dirty="0" smtClean="0"/>
              <a:t>At most 128 causes and 128 effects per Matrix</a:t>
            </a:r>
          </a:p>
          <a:p>
            <a:r>
              <a:rPr lang="en-GB" dirty="0" smtClean="0"/>
              <a:t>Outputs cannot be shared by matrices</a:t>
            </a:r>
          </a:p>
          <a:p>
            <a:pPr lvl="1"/>
            <a:endParaRPr lang="en-GB" dirty="0" smtClean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688" y="2258844"/>
            <a:ext cx="4770636" cy="406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Safety-Matrix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24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number of I/Os per matrix (128 x 128)</a:t>
            </a:r>
          </a:p>
          <a:p>
            <a:r>
              <a:rPr lang="en-US" dirty="0" smtClean="0"/>
              <a:t>An output to a device can only be controlled by 1 matrix</a:t>
            </a:r>
          </a:p>
          <a:p>
            <a:r>
              <a:rPr lang="en-US" dirty="0" smtClean="0"/>
              <a:t>Hierarchies of matrices lead to uncontrolled reaction times</a:t>
            </a:r>
          </a:p>
          <a:p>
            <a:pPr lvl="1"/>
            <a:r>
              <a:rPr lang="en-US" dirty="0" smtClean="0"/>
              <a:t>Up to 2 seconds from input to output</a:t>
            </a:r>
          </a:p>
          <a:p>
            <a:r>
              <a:rPr lang="en-US" dirty="0" smtClean="0"/>
              <a:t>Number of individual rules must be</a:t>
            </a:r>
          </a:p>
          <a:p>
            <a:pPr lvl="1"/>
            <a:r>
              <a:rPr lang="en-US" dirty="0" smtClean="0"/>
              <a:t>Flexible enough to allow selective activation of safety functions</a:t>
            </a:r>
          </a:p>
          <a:p>
            <a:pPr lvl="1"/>
            <a:r>
              <a:rPr lang="en-US" dirty="0" smtClean="0"/>
              <a:t>Prevent entire shutdown of plant due to isolated hazards</a:t>
            </a:r>
          </a:p>
          <a:p>
            <a:pPr lvl="1"/>
            <a:r>
              <a:rPr lang="en-US" dirty="0" smtClean="0"/>
              <a:t>Prevent selective shutdown of plant due to linked chains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Realization</a:t>
            </a:r>
            <a:endParaRPr lang="en-US" sz="4000" b="1" dirty="0">
              <a:latin typeface="Verdana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26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311832" y="1088688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</a:t>
            </a:r>
          </a:p>
          <a:p>
            <a:pPr algn="ctr"/>
            <a:r>
              <a:rPr lang="en-US" dirty="0" smtClean="0"/>
              <a:t>Sources + LEBT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11832" y="1808784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</a:t>
            </a:r>
          </a:p>
          <a:p>
            <a:pPr algn="ctr"/>
            <a:r>
              <a:rPr lang="en-US" dirty="0" smtClean="0"/>
              <a:t>Injector RF + MEBT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11832" y="2528880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</a:t>
            </a:r>
          </a:p>
          <a:p>
            <a:pPr algn="ctr"/>
            <a:r>
              <a:rPr lang="en-US" dirty="0" smtClean="0"/>
              <a:t>MR + EX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11832" y="4222861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</a:t>
            </a:r>
          </a:p>
          <a:p>
            <a:pPr algn="ctr"/>
            <a:r>
              <a:rPr lang="en-US" dirty="0" smtClean="0"/>
              <a:t>EX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311832" y="4942957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 + MTE</a:t>
            </a:r>
          </a:p>
          <a:p>
            <a:pPr algn="ctr"/>
            <a:r>
              <a:rPr lang="en-US" dirty="0" smtClean="0"/>
              <a:t>IR1 + IR2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11832" y="5663053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 + MTE</a:t>
            </a:r>
          </a:p>
          <a:p>
            <a:pPr algn="ctr"/>
            <a:r>
              <a:rPr lang="en-US" dirty="0" smtClean="0"/>
              <a:t>IR3 + IR4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372240" y="3322741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Shared</a:t>
            </a:r>
          </a:p>
          <a:p>
            <a:pPr algn="ctr"/>
            <a:r>
              <a:rPr lang="en-US" dirty="0" smtClean="0"/>
              <a:t>Outputs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341436" y="3322741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Emergency</a:t>
            </a:r>
          </a:p>
          <a:p>
            <a:pPr algn="ctr"/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194" name="Content Placeholder 2"/>
          <p:cNvSpPr txBox="1">
            <a:spLocks/>
          </p:cNvSpPr>
          <p:nvPr/>
        </p:nvSpPr>
        <p:spPr bwMode="auto">
          <a:xfrm>
            <a:off x="6282228" y="4149096"/>
            <a:ext cx="2610348" cy="18902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200" b="1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Shared Outputs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Beam stoppers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Sources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RF devices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...</a:t>
            </a:r>
          </a:p>
        </p:txBody>
      </p:sp>
      <p:cxnSp>
        <p:nvCxnSpPr>
          <p:cNvPr id="67" name="Straight Connector 66"/>
          <p:cNvCxnSpPr>
            <a:stCxn id="81" idx="3"/>
            <a:endCxn id="20" idx="1"/>
          </p:cNvCxnSpPr>
          <p:nvPr/>
        </p:nvCxnSpPr>
        <p:spPr>
          <a:xfrm>
            <a:off x="2861772" y="3645907"/>
            <a:ext cx="3510468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 flipH="1" flipV="1">
            <a:off x="746490" y="3654030"/>
            <a:ext cx="4590612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041796" y="4509144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041796" y="5229240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3041796" y="5949336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3041796" y="2888928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3041796" y="2168832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041796" y="1358724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102204" y="3338988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6012192" y="3429000"/>
            <a:ext cx="360048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5922180" y="3519012"/>
            <a:ext cx="450060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6102204" y="3930972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 flipH="1" flipV="1">
            <a:off x="5247090" y="2483874"/>
            <a:ext cx="1710228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 flipH="1" flipV="1">
            <a:off x="5472120" y="2888928"/>
            <a:ext cx="108014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5400000" flipH="1" flipV="1">
            <a:off x="5697150" y="3293982"/>
            <a:ext cx="45006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10800000">
            <a:off x="5832168" y="1628760"/>
            <a:ext cx="270036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>
            <a:off x="5832168" y="2348856"/>
            <a:ext cx="18002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0800000">
            <a:off x="5832168" y="3068952"/>
            <a:ext cx="90012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rot="5400000" flipH="1" flipV="1">
            <a:off x="5116344" y="4917285"/>
            <a:ext cx="198026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5400000" flipH="1" flipV="1">
            <a:off x="5336136" y="4505091"/>
            <a:ext cx="135018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021702" y="3842862"/>
            <a:ext cx="360048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5916927" y="3747612"/>
            <a:ext cx="450060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rot="5400000" flipH="1" flipV="1">
            <a:off x="5555928" y="4100037"/>
            <a:ext cx="720096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10800000">
            <a:off x="5835460" y="4472448"/>
            <a:ext cx="90012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10800000">
            <a:off x="5830251" y="5176362"/>
            <a:ext cx="18002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10800000">
            <a:off x="5840727" y="5909787"/>
            <a:ext cx="270036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Content Placeholder 2"/>
          <p:cNvSpPr txBox="1">
            <a:spLocks/>
          </p:cNvSpPr>
          <p:nvPr/>
        </p:nvSpPr>
        <p:spPr bwMode="auto">
          <a:xfrm>
            <a:off x="71400" y="1178700"/>
            <a:ext cx="2970396" cy="2160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200" b="1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Emergency Inputs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Stop buttons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Arial" charset="0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SMS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>
                <a:latin typeface="+mj-lt"/>
              </a:rPr>
              <a:t>PCS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RP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>
                <a:latin typeface="+mj-lt"/>
              </a:rPr>
              <a:t>...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Arial" charset="0"/>
              <a:cs typeface="Arial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30" name="Elbow Connector 129"/>
          <p:cNvCxnSpPr/>
          <p:nvPr/>
        </p:nvCxnSpPr>
        <p:spPr>
          <a:xfrm rot="5400000" flipH="1" flipV="1">
            <a:off x="2771760" y="3248976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/>
          <p:cNvCxnSpPr/>
          <p:nvPr/>
        </p:nvCxnSpPr>
        <p:spPr>
          <a:xfrm rot="16200000" flipH="1">
            <a:off x="5742156" y="4779180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/>
          <p:nvPr/>
        </p:nvCxnSpPr>
        <p:spPr>
          <a:xfrm rot="16200000" flipH="1">
            <a:off x="5742156" y="5499276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135"/>
          <p:cNvCxnSpPr/>
          <p:nvPr/>
        </p:nvCxnSpPr>
        <p:spPr>
          <a:xfrm rot="16200000" flipH="1">
            <a:off x="5742156" y="6219372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/>
          <p:nvPr/>
        </p:nvCxnSpPr>
        <p:spPr>
          <a:xfrm rot="5400000" flipH="1" flipV="1">
            <a:off x="5742156" y="2618892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/>
          <p:nvPr/>
        </p:nvCxnSpPr>
        <p:spPr>
          <a:xfrm rot="5400000" flipH="1" flipV="1">
            <a:off x="5742156" y="1898796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154"/>
          <p:cNvCxnSpPr/>
          <p:nvPr/>
        </p:nvCxnSpPr>
        <p:spPr>
          <a:xfrm rot="5400000" flipH="1" flipV="1">
            <a:off x="5742156" y="1178700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Content Placeholder 2"/>
          <p:cNvSpPr txBox="1">
            <a:spLocks/>
          </p:cNvSpPr>
          <p:nvPr/>
        </p:nvSpPr>
        <p:spPr bwMode="auto">
          <a:xfrm>
            <a:off x="71400" y="4149096"/>
            <a:ext cx="2970396" cy="16202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200" b="1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Emergency Outputs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>
                <a:latin typeface="+mj-lt"/>
              </a:rPr>
              <a:t>“2</a:t>
            </a:r>
            <a:r>
              <a:rPr lang="en-GB" sz="2200" baseline="30000" noProof="0" dirty="0" smtClean="0">
                <a:latin typeface="+mj-lt"/>
              </a:rPr>
              <a:t>nd</a:t>
            </a:r>
            <a:r>
              <a:rPr lang="en-GB" sz="2200" noProof="0" dirty="0" smtClean="0">
                <a:latin typeface="+mj-lt"/>
              </a:rPr>
              <a:t> level interlock” of </a:t>
            </a:r>
            <a:r>
              <a:rPr lang="en-GB" sz="2200" noProof="0" dirty="0" err="1" smtClean="0">
                <a:latin typeface="+mj-lt"/>
              </a:rPr>
              <a:t>PCO’s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Arial" charset="0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Other matrices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Arial" charset="0"/>
              <a:cs typeface="Arial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9" name="Content Placeholder 2"/>
          <p:cNvSpPr txBox="1">
            <a:spLocks/>
          </p:cNvSpPr>
          <p:nvPr/>
        </p:nvSpPr>
        <p:spPr bwMode="auto">
          <a:xfrm>
            <a:off x="6282228" y="1178700"/>
            <a:ext cx="2861772" cy="18902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200" b="1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Shared Inputs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Other matrices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RF devices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>
                <a:latin typeface="+mj-lt"/>
              </a:rPr>
              <a:t>Vacuum controllers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Beam stoppers</a:t>
            </a:r>
          </a:p>
        </p:txBody>
      </p:sp>
      <p:sp>
        <p:nvSpPr>
          <p:cNvPr id="5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54" name="Title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Defined Matrices</a:t>
            </a:r>
            <a:endParaRPr lang="en-US" dirty="0"/>
          </a:p>
        </p:txBody>
      </p:sp>
      <p:sp>
        <p:nvSpPr>
          <p:cNvPr id="55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5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27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time Safety-Matrix I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31448" y="1178700"/>
          <a:ext cx="8191092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0228"/>
                <a:gridCol w="1170156"/>
                <a:gridCol w="720096"/>
                <a:gridCol w="720096"/>
                <a:gridCol w="720096"/>
                <a:gridCol w="720096"/>
                <a:gridCol w="1170156"/>
                <a:gridCol w="12601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Cycle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Time [ms]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Converter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Matr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Matr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Matr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Matr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Converter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[ms]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5-50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70-130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80-100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130-200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140-400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160-350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160-500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230-540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950-1200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1000-1500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 l="29630" t="73964" r="25579" b="23148"/>
          <a:stretch>
            <a:fillRect/>
          </a:stretch>
        </p:blipFill>
        <p:spPr bwMode="auto">
          <a:xfrm>
            <a:off x="419780" y="5617529"/>
            <a:ext cx="8191092" cy="354294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28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E101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time Safety-Matrix II</a:t>
            </a:r>
            <a:endParaRPr lang="en-US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297" name="Object 1"/>
          <p:cNvGraphicFramePr>
            <a:graphicFrameLocks noChangeAspect="1"/>
          </p:cNvGraphicFramePr>
          <p:nvPr/>
        </p:nvGraphicFramePr>
        <p:xfrm>
          <a:off x="709655" y="998676"/>
          <a:ext cx="7732861" cy="5028732"/>
        </p:xfrm>
        <a:graphic>
          <a:graphicData uri="http://schemas.openxmlformats.org/presentationml/2006/ole">
            <p:oleObj spid="_x0000_s55299" name="Visio" r:id="rId3" imgW="8945118" imgH="5812726" progId="">
              <p:embed/>
            </p:oleObj>
          </a:graphicData>
        </a:graphic>
      </p:graphicFrame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91496" y="3068952"/>
            <a:ext cx="2880384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3266826" y="2663898"/>
            <a:ext cx="81010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671880" y="2258844"/>
            <a:ext cx="81010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 flipH="1" flipV="1">
            <a:off x="4211952" y="1988808"/>
            <a:ext cx="54007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81988" y="1718772"/>
            <a:ext cx="324043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51904" y="1628760"/>
            <a:ext cx="630084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4436982" y="1583754"/>
            <a:ext cx="9001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481988" y="1538748"/>
            <a:ext cx="324043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752024" y="3879060"/>
            <a:ext cx="279037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 flipH="1" flipV="1">
            <a:off x="6912312" y="3248976"/>
            <a:ext cx="126016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>
            <a:off x="5742156" y="2618892"/>
            <a:ext cx="1800240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5292096" y="3068952"/>
            <a:ext cx="900120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3851904" y="3519012"/>
            <a:ext cx="189025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3311832" y="2978940"/>
            <a:ext cx="1080144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851904" y="2438868"/>
            <a:ext cx="720096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 flipH="1" flipV="1">
            <a:off x="4301964" y="2168832"/>
            <a:ext cx="54007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572000" y="1898796"/>
            <a:ext cx="3150420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91496" y="4149096"/>
            <a:ext cx="7020936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 flipH="1" flipV="1">
            <a:off x="6867306" y="3203970"/>
            <a:ext cx="189025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>
            <a:off x="5472120" y="2258844"/>
            <a:ext cx="234031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5022060" y="2708904"/>
            <a:ext cx="900120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0800000">
            <a:off x="4031928" y="3158964"/>
            <a:ext cx="1440192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 flipH="1" flipV="1">
            <a:off x="3716886" y="2843922"/>
            <a:ext cx="630084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031928" y="2528880"/>
            <a:ext cx="630084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 flipH="1" flipV="1">
            <a:off x="4436982" y="2303850"/>
            <a:ext cx="450060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662012" y="2078820"/>
            <a:ext cx="306040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3851904" y="1808784"/>
            <a:ext cx="81010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3311832" y="3158964"/>
            <a:ext cx="2700360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662012" y="4509144"/>
            <a:ext cx="306040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851904" y="1448736"/>
            <a:ext cx="81010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5400000" flipH="1" flipV="1">
            <a:off x="4436982" y="1223706"/>
            <a:ext cx="450060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10800000">
            <a:off x="701484" y="998676"/>
            <a:ext cx="396052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-1278780" y="2978940"/>
            <a:ext cx="396052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01484" y="4959204"/>
            <a:ext cx="7020936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662012" y="5139228"/>
            <a:ext cx="3060408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791496" y="5409264"/>
            <a:ext cx="6930924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791496" y="5769312"/>
            <a:ext cx="6930924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7750965" y="1524000"/>
            <a:ext cx="630084" cy="9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7761411" y="1672128"/>
            <a:ext cx="630084" cy="9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7761411" y="1824528"/>
            <a:ext cx="630084" cy="9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7751886" y="1976928"/>
            <a:ext cx="630084" cy="9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7761411" y="4539153"/>
            <a:ext cx="630084" cy="9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7751886" y="4853478"/>
            <a:ext cx="630084" cy="9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7751886" y="5167803"/>
            <a:ext cx="630084" cy="9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751886" y="5472603"/>
            <a:ext cx="630084" cy="9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766649" y="5786928"/>
            <a:ext cx="630084" cy="9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5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29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Lines of Defense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688"/>
            <a:ext cx="8229600" cy="503747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Operate accelerator in a responsible manner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Establishment of user manuals and rules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Training of personnel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Communication among persons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Mechanisms in software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Exclusive allocation of machine partitions, devices before use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Automatic control of protection mechanisms as part of automated procedures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Patrol disables access to electronically controlled areas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Local safety functions in devices and device groups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Beam Interlock System steps in if all other measures fail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Design State of the BIS</a:t>
            </a:r>
            <a:endParaRPr lang="en-US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496" y="985340"/>
            <a:ext cx="7561008" cy="505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90012" y="3609024"/>
            <a:ext cx="8892576" cy="0"/>
          </a:xfrm>
          <a:prstGeom prst="straightConnector1">
            <a:avLst/>
          </a:prstGeom>
          <a:ln w="1905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31808" y="3419716"/>
            <a:ext cx="2735044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Response time ≤ 400 ms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30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064" y="1981192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2820999" y="2705096"/>
            <a:ext cx="6003937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Device specific Interlock conditions</a:t>
            </a:r>
            <a:endParaRPr lang="en-US" sz="4000" b="1" dirty="0">
              <a:latin typeface="Verdana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RF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4" name="TextBox 13"/>
          <p:cNvSpPr txBox="1"/>
          <p:nvPr/>
        </p:nvSpPr>
        <p:spPr>
          <a:xfrm>
            <a:off x="6472248" y="2270520"/>
            <a:ext cx="126683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Inj. RF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567368" y="2560433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657856" y="2252656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¬Veto</a:t>
            </a:r>
            <a:endParaRPr lang="de-AT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739080" y="2567813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739080" y="2966079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567368" y="3012873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657856" y="2705096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¬OFF</a:t>
            </a:r>
            <a:endParaRPr lang="de-AT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223944" y="1329326"/>
            <a:ext cx="126683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Amp 1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19064" y="1619239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9552" y="1311462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¬Veto</a:t>
            </a:r>
            <a:endParaRPr lang="de-AT" sz="14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490776" y="1626619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81264" y="1264667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¬Op</a:t>
            </a:r>
            <a:endParaRPr lang="de-AT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490776" y="2024885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81264" y="1717108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¬Error</a:t>
            </a:r>
            <a:endParaRPr lang="de-AT" sz="14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19064" y="2071679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09552" y="1763902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¬OFF</a:t>
            </a:r>
            <a:endParaRPr lang="de-AT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223944" y="2262782"/>
            <a:ext cx="126683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Amp 2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19064" y="2552695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09552" y="2244918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¬Veto</a:t>
            </a:r>
            <a:endParaRPr lang="de-AT" sz="1400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490776" y="2560075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490776" y="2958341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19064" y="3005135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09552" y="2697358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¬OFF</a:t>
            </a:r>
            <a:endParaRPr lang="de-AT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1223944" y="3193260"/>
            <a:ext cx="126683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Amp 3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319064" y="3483173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09552" y="3175396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¬Veto</a:t>
            </a:r>
            <a:endParaRPr lang="de-AT" sz="14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490776" y="3490553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490776" y="3888819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19064" y="3935613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09552" y="3627836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¬OFF</a:t>
            </a:r>
            <a:endParaRPr lang="de-AT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1223944" y="4134454"/>
            <a:ext cx="126683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Amp 4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319064" y="4424367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09552" y="4116590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¬Veto</a:t>
            </a:r>
            <a:endParaRPr lang="de-AT" sz="14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490776" y="4431747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490776" y="4830013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19064" y="4876807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09552" y="4569030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¬OFF</a:t>
            </a:r>
            <a:endParaRPr lang="de-AT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3944" y="5039334"/>
            <a:ext cx="126683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LLRF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319064" y="5329247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09552" y="5021470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¬Veto</a:t>
            </a:r>
            <a:endParaRPr lang="de-AT" sz="1400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2490776" y="5336627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2490776" y="5734893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319064" y="5781687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09552" y="5473910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¬OFF</a:t>
            </a:r>
            <a:endParaRPr lang="de-AT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2581264" y="2216342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¬Op</a:t>
            </a:r>
            <a:endParaRPr lang="de-AT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2581264" y="2668783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¬Error</a:t>
            </a:r>
            <a:endParaRPr lang="de-AT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2581264" y="3103361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¬Op</a:t>
            </a:r>
            <a:endParaRPr lang="de-AT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2581264" y="3555802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¬Error</a:t>
            </a:r>
            <a:endParaRPr lang="de-AT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2581264" y="4098729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¬Op</a:t>
            </a:r>
            <a:endParaRPr lang="de-AT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2581264" y="4551170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¬Error</a:t>
            </a:r>
            <a:endParaRPr lang="de-AT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2581264" y="5021470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¬Op</a:t>
            </a:r>
            <a:endParaRPr lang="de-AT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2581264" y="5473911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¬Error</a:t>
            </a:r>
            <a:endParaRPr lang="de-AT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7739080" y="2252656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¬Op</a:t>
            </a:r>
            <a:endParaRPr lang="de-AT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7739080" y="2705097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¬Error</a:t>
            </a:r>
            <a:endParaRPr lang="de-AT" sz="1400" dirty="0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3757608" y="2741410"/>
            <a:ext cx="1628784" cy="158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210048" y="2288970"/>
            <a:ext cx="723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OR</a:t>
            </a:r>
            <a:endParaRPr lang="de-AT" sz="2400" dirty="0"/>
          </a:p>
        </p:txBody>
      </p:sp>
      <p:sp>
        <p:nvSpPr>
          <p:cNvPr id="63" name="TextBox 62"/>
          <p:cNvSpPr txBox="1"/>
          <p:nvPr/>
        </p:nvSpPr>
        <p:spPr>
          <a:xfrm>
            <a:off x="3214680" y="1257288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=</a:t>
            </a:r>
            <a:r>
              <a:rPr lang="en-US" sz="1400" dirty="0" smtClean="0"/>
              <a:t>“1”</a:t>
            </a:r>
            <a:endParaRPr 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3214680" y="2198481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=</a:t>
            </a:r>
            <a:r>
              <a:rPr lang="en-US" sz="1400" dirty="0" smtClean="0"/>
              <a:t>“1”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3214680" y="3103361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=</a:t>
            </a:r>
            <a:r>
              <a:rPr lang="en-US" sz="1400" dirty="0" smtClean="0"/>
              <a:t>“1”</a:t>
            </a:r>
            <a:endParaRPr lang="en-US" sz="1400" dirty="0"/>
          </a:p>
        </p:txBody>
      </p:sp>
      <p:sp>
        <p:nvSpPr>
          <p:cNvPr id="81" name="TextBox 80"/>
          <p:cNvSpPr txBox="1"/>
          <p:nvPr/>
        </p:nvSpPr>
        <p:spPr>
          <a:xfrm>
            <a:off x="3214680" y="4098729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=</a:t>
            </a:r>
            <a:r>
              <a:rPr lang="en-US" sz="1400" dirty="0" smtClean="0"/>
              <a:t>“1”</a:t>
            </a:r>
            <a:endParaRPr lang="en-US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3214680" y="5003609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=</a:t>
            </a:r>
            <a:r>
              <a:rPr lang="en-US" sz="1400" dirty="0" smtClean="0"/>
              <a:t>“1”</a:t>
            </a:r>
            <a:endParaRPr lang="en-US" sz="1400" dirty="0"/>
          </a:p>
        </p:txBody>
      </p:sp>
      <p:sp>
        <p:nvSpPr>
          <p:cNvPr id="83" name="TextBox 82"/>
          <p:cNvSpPr txBox="1"/>
          <p:nvPr/>
        </p:nvSpPr>
        <p:spPr>
          <a:xfrm>
            <a:off x="8372496" y="2234795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=</a:t>
            </a:r>
            <a:r>
              <a:rPr lang="en-US" sz="1400" dirty="0" smtClean="0"/>
              <a:t>“1”</a:t>
            </a:r>
            <a:endParaRPr lang="en-US" sz="1400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1533" y="3609976"/>
            <a:ext cx="2252667" cy="225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0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68" grpId="0"/>
      <p:bldP spid="70" grpId="0"/>
      <p:bldP spid="72" grpId="0"/>
      <p:bldP spid="74" grpId="0"/>
      <p:bldP spid="76" grpId="0"/>
      <p:bldP spid="63" grpId="0"/>
      <p:bldP spid="63" grpId="1"/>
      <p:bldP spid="65" grpId="0"/>
      <p:bldP spid="65" grpId="1"/>
      <p:bldP spid="78" grpId="0"/>
      <p:bldP spid="78" grpId="1"/>
      <p:bldP spid="81" grpId="0"/>
      <p:bldP spid="81" grpId="1"/>
      <p:bldP spid="82" grpId="0"/>
      <p:bldP spid="82" grpId="1"/>
      <p:bldP spid="83" grpId="0"/>
      <p:bldP spid="83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stoppers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6" name="TextBox 5"/>
          <p:cNvSpPr txBox="1"/>
          <p:nvPr/>
        </p:nvSpPr>
        <p:spPr>
          <a:xfrm>
            <a:off x="3938584" y="1510302"/>
            <a:ext cx="126683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Beam St.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033704" y="1962742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24192" y="1654965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¬IN</a:t>
            </a:r>
            <a:endParaRPr lang="de-AT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205416" y="1807595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95904" y="1499818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¬OUT</a:t>
            </a:r>
            <a:endParaRPr lang="de-AT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205416" y="2205861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95904" y="1898084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OUT</a:t>
            </a:r>
            <a:endParaRPr lang="de-AT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400288" y="3248024"/>
            <a:ext cx="1266832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Safety-Matrix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/>
          </a:p>
        </p:txBody>
      </p:sp>
      <p:sp>
        <p:nvSpPr>
          <p:cNvPr id="17" name="TextBox 16"/>
          <p:cNvSpPr txBox="1"/>
          <p:nvPr/>
        </p:nvSpPr>
        <p:spPr>
          <a:xfrm>
            <a:off x="681016" y="3248024"/>
            <a:ext cx="1266832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PCS</a:t>
            </a:r>
            <a:endParaRPr lang="de-AT" dirty="0"/>
          </a:p>
        </p:txBody>
      </p:sp>
      <p:sp>
        <p:nvSpPr>
          <p:cNvPr id="18" name="TextBox 17"/>
          <p:cNvSpPr txBox="1"/>
          <p:nvPr/>
        </p:nvSpPr>
        <p:spPr>
          <a:xfrm>
            <a:off x="681016" y="4062416"/>
            <a:ext cx="126683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Door</a:t>
            </a:r>
            <a:endParaRPr lang="de-AT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90528" y="3971928"/>
            <a:ext cx="1538296" cy="5429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91024" y="4062416"/>
            <a:ext cx="1266832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BS ¬IN</a:t>
            </a:r>
            <a:endParaRPr lang="de-AT" dirty="0"/>
          </a:p>
        </p:txBody>
      </p:sp>
      <p:sp>
        <p:nvSpPr>
          <p:cNvPr id="21" name="TextBox 20"/>
          <p:cNvSpPr txBox="1"/>
          <p:nvPr/>
        </p:nvSpPr>
        <p:spPr>
          <a:xfrm>
            <a:off x="4933952" y="3248024"/>
            <a:ext cx="1266832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Switch Dp</a:t>
            </a:r>
            <a:endParaRPr lang="de-AT" dirty="0"/>
          </a:p>
        </p:txBody>
      </p:sp>
      <p:sp>
        <p:nvSpPr>
          <p:cNvPr id="22" name="TextBox 21"/>
          <p:cNvSpPr txBox="1"/>
          <p:nvPr/>
        </p:nvSpPr>
        <p:spPr>
          <a:xfrm>
            <a:off x="5386392" y="4671847"/>
            <a:ext cx="1266832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Safety-Matrix with delay</a:t>
            </a:r>
            <a:endParaRPr lang="de-AT" dirty="0"/>
          </a:p>
        </p:txBody>
      </p:sp>
      <p:sp>
        <p:nvSpPr>
          <p:cNvPr id="23" name="TextBox 22"/>
          <p:cNvSpPr txBox="1"/>
          <p:nvPr/>
        </p:nvSpPr>
        <p:spPr>
          <a:xfrm>
            <a:off x="7105664" y="4671847"/>
            <a:ext cx="1266832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chopper</a:t>
            </a:r>
            <a:endParaRPr lang="de-AT" dirty="0"/>
          </a:p>
        </p:txBody>
      </p:sp>
      <p:sp>
        <p:nvSpPr>
          <p:cNvPr id="24" name="TextBox 23"/>
          <p:cNvSpPr txBox="1"/>
          <p:nvPr/>
        </p:nvSpPr>
        <p:spPr>
          <a:xfrm>
            <a:off x="7105664" y="5486239"/>
            <a:ext cx="1266832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All Sw. Dp</a:t>
            </a:r>
            <a:endParaRPr lang="de-AT" dirty="0"/>
          </a:p>
        </p:txBody>
      </p:sp>
      <p:sp>
        <p:nvSpPr>
          <p:cNvPr id="25" name="TextBox 24"/>
          <p:cNvSpPr txBox="1"/>
          <p:nvPr/>
        </p:nvSpPr>
        <p:spPr>
          <a:xfrm>
            <a:off x="3667120" y="5510224"/>
            <a:ext cx="126683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BS ¬OUT</a:t>
            </a:r>
            <a:endParaRPr lang="de-AT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3486144" y="5419736"/>
            <a:ext cx="1538296" cy="5429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1" idx="1"/>
          </p:cNvCxnSpPr>
          <p:nvPr/>
        </p:nvCxnSpPr>
        <p:spPr>
          <a:xfrm>
            <a:off x="3667120" y="3429000"/>
            <a:ext cx="1266832" cy="36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20" idx="1"/>
          </p:cNvCxnSpPr>
          <p:nvPr/>
        </p:nvCxnSpPr>
        <p:spPr>
          <a:xfrm>
            <a:off x="3667120" y="4243392"/>
            <a:ext cx="723904" cy="36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947848" y="3429000"/>
            <a:ext cx="45244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947848" y="4243392"/>
            <a:ext cx="45244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933952" y="5691200"/>
            <a:ext cx="45244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653224" y="5691200"/>
            <a:ext cx="45244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653224" y="4876808"/>
            <a:ext cx="45244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029072" y="3157536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delay</a:t>
            </a:r>
            <a:endParaRPr lang="de-AT" sz="14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029072" y="4876808"/>
            <a:ext cx="1357320" cy="36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3712364" y="4560100"/>
            <a:ext cx="633416" cy="1588"/>
          </a:xfrm>
          <a:prstGeom prst="line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3" grpId="0"/>
      <p:bldP spid="15" grpId="0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4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BDI-devices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19212"/>
            <a:ext cx="8229600" cy="481004"/>
          </a:xfrm>
        </p:spPr>
        <p:txBody>
          <a:bodyPr/>
          <a:lstStyle/>
          <a:p>
            <a:r>
              <a:rPr lang="en-US" dirty="0" smtClean="0"/>
              <a:t>Only for moveable devices in </a:t>
            </a:r>
            <a:r>
              <a:rPr lang="en-US" dirty="0" err="1" smtClean="0"/>
              <a:t>Sx</a:t>
            </a:r>
            <a:r>
              <a:rPr lang="en-US" dirty="0" smtClean="0"/>
              <a:t>, LEBT, MEBT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38584" y="2498290"/>
            <a:ext cx="126683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AT" dirty="0" smtClean="0"/>
              <a:t>FCN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de-AT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205416" y="2950730"/>
            <a:ext cx="90488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95904" y="2642953"/>
            <a:ext cx="72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¬Error</a:t>
            </a:r>
            <a:endParaRPr lang="de-AT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309800" y="5057784"/>
            <a:ext cx="126683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FCN</a:t>
            </a:r>
            <a:endParaRPr lang="de-AT" dirty="0"/>
          </a:p>
        </p:txBody>
      </p:sp>
      <p:sp>
        <p:nvSpPr>
          <p:cNvPr id="23" name="TextBox 22"/>
          <p:cNvSpPr txBox="1"/>
          <p:nvPr/>
        </p:nvSpPr>
        <p:spPr>
          <a:xfrm>
            <a:off x="5657856" y="5057784"/>
            <a:ext cx="1266832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Sx</a:t>
            </a:r>
            <a:endParaRPr lang="de-AT" dirty="0"/>
          </a:p>
        </p:txBody>
      </p:sp>
      <p:cxnSp>
        <p:nvCxnSpPr>
          <p:cNvPr id="26" name="Straight Arrow Connector 25"/>
          <p:cNvCxnSpPr>
            <a:stCxn id="22" idx="3"/>
            <a:endCxn id="23" idx="1"/>
          </p:cNvCxnSpPr>
          <p:nvPr/>
        </p:nvCxnSpPr>
        <p:spPr>
          <a:xfrm>
            <a:off x="3576632" y="5242450"/>
            <a:ext cx="2081224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128824" y="4967296"/>
            <a:ext cx="1538296" cy="5429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34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Status</a:t>
            </a:r>
            <a:endParaRPr lang="en-US" sz="4000" b="1" dirty="0">
              <a:latin typeface="Verdana" pitchFamily="34" charset="0"/>
            </a:endParaRPr>
          </a:p>
        </p:txBody>
      </p:sp>
      <p:pic>
        <p:nvPicPr>
          <p:cNvPr id="61538" name="Picture 98" descr="E:\clipart\SunD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484" y="2618892"/>
            <a:ext cx="2438400" cy="1627187"/>
          </a:xfrm>
          <a:prstGeom prst="rect">
            <a:avLst/>
          </a:prstGeom>
          <a:noFill/>
        </p:spPr>
      </p:pic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-learning_VISUAL EN_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1820" y="4419132"/>
            <a:ext cx="2700360" cy="1800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Safety-Matrix tool was evaluated</a:t>
            </a:r>
          </a:p>
          <a:p>
            <a:r>
              <a:rPr lang="en-US" dirty="0" smtClean="0"/>
              <a:t>A design of the BIS was developed</a:t>
            </a:r>
          </a:p>
          <a:p>
            <a:pPr lvl="1"/>
            <a:r>
              <a:rPr lang="en-US" dirty="0" smtClean="0"/>
              <a:t>Solution for number of required inputs and outputs elaborated</a:t>
            </a:r>
          </a:p>
          <a:p>
            <a:pPr lvl="1"/>
            <a:r>
              <a:rPr lang="en-US" dirty="0" smtClean="0"/>
              <a:t>Solution for maximum response time from input change to actuation of corresponding outputs in the order of 600 </a:t>
            </a:r>
            <a:r>
              <a:rPr lang="en-US" dirty="0" err="1" smtClean="0"/>
              <a:t>msecs</a:t>
            </a:r>
            <a:r>
              <a:rPr lang="en-US" dirty="0" smtClean="0"/>
              <a:t> elaborated</a:t>
            </a:r>
          </a:p>
          <a:p>
            <a:r>
              <a:rPr lang="en-US" dirty="0" smtClean="0"/>
              <a:t>Communication between the PLC and </a:t>
            </a:r>
            <a:r>
              <a:rPr lang="en-US" dirty="0" err="1" smtClean="0"/>
              <a:t>WinCC</a:t>
            </a:r>
            <a:r>
              <a:rPr lang="en-US" dirty="0" smtClean="0"/>
              <a:t> OA was tested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36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Outlook / Schedule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625975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Low priority: Improvement of the Safety-Matrix response time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00040" y="1528752"/>
          <a:ext cx="81439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200"/>
                <a:gridCol w="3237590"/>
                <a:gridCol w="2644130"/>
              </a:tblGrid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Date</a:t>
                      </a:r>
                      <a:endParaRPr lang="de-A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AT" dirty="0" smtClean="0"/>
                        <a:t>Activities</a:t>
                      </a:r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Until 12/2011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Risk workshops for all WPs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Until 02/2012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Definition of all interlock chains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Description of PCS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Starting with 02/2012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Programming the BIS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416" y="3971702"/>
            <a:ext cx="1995952" cy="199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37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Remaining Risk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7776"/>
            <a:ext cx="8229600" cy="3167080"/>
          </a:xfrm>
        </p:spPr>
        <p:txBody>
          <a:bodyPr/>
          <a:lstStyle/>
          <a:p>
            <a:r>
              <a:rPr lang="en-US" dirty="0" smtClean="0"/>
              <a:t>Primary risk control done through operation procedures</a:t>
            </a:r>
          </a:p>
          <a:p>
            <a:r>
              <a:rPr lang="en-US" dirty="0" smtClean="0"/>
              <a:t>Operation procedures may fail</a:t>
            </a:r>
          </a:p>
          <a:p>
            <a:pPr lvl="1"/>
            <a:r>
              <a:rPr lang="en-US" dirty="0" smtClean="0"/>
              <a:t>Hazards that may occur due to software malfunction are assumed to occur with 100% probability</a:t>
            </a:r>
          </a:p>
          <a:p>
            <a:r>
              <a:rPr lang="en-US" dirty="0" smtClean="0"/>
              <a:t>Remaining Risk Reduction Measures</a:t>
            </a:r>
          </a:p>
          <a:p>
            <a:pPr lvl="1"/>
            <a:r>
              <a:rPr lang="en-US" dirty="0" smtClean="0"/>
              <a:t>operation procedures fails -&gt; address remaining risk first at device level</a:t>
            </a:r>
          </a:p>
          <a:p>
            <a:pPr lvl="1"/>
            <a:r>
              <a:rPr lang="en-US" dirty="0" smtClean="0"/>
              <a:t>local measures insufficient -&gt; involve the BIS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Pavetits</a:t>
            </a:r>
            <a:endParaRPr lang="de-AT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3794" y="4424368"/>
            <a:ext cx="1878654" cy="162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4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88928"/>
            <a:ext cx="8229600" cy="1710228"/>
          </a:xfrm>
        </p:spPr>
        <p:txBody>
          <a:bodyPr/>
          <a:lstStyle/>
          <a:p>
            <a:r>
              <a:rPr lang="en-US" b="1" dirty="0" smtClean="0"/>
              <a:t>First reduce </a:t>
            </a:r>
            <a:r>
              <a:rPr lang="en-US" b="1" dirty="0"/>
              <a:t>risk for persons to be harmed</a:t>
            </a:r>
          </a:p>
          <a:p>
            <a:pPr lvl="1"/>
            <a:r>
              <a:rPr lang="en-US" dirty="0"/>
              <a:t>Due to conflicting commands intended for beam </a:t>
            </a:r>
            <a:r>
              <a:rPr lang="en-US" dirty="0" smtClean="0"/>
              <a:t>generation</a:t>
            </a:r>
            <a:endParaRPr lang="en-US" b="1" dirty="0" smtClean="0"/>
          </a:p>
          <a:p>
            <a:r>
              <a:rPr lang="en-US" b="1" dirty="0" smtClean="0"/>
              <a:t>Second protect machine components </a:t>
            </a:r>
            <a:r>
              <a:rPr lang="en-US" dirty="0" smtClean="0"/>
              <a:t>from damage</a:t>
            </a:r>
          </a:p>
          <a:p>
            <a:pPr lvl="1"/>
            <a:r>
              <a:rPr lang="en-US" dirty="0" smtClean="0"/>
              <a:t>Due to conflicting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424" y="4654353"/>
            <a:ext cx="8641152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</a:t>
            </a:r>
            <a:r>
              <a:rPr lang="en-US" sz="2800" b="1" dirty="0" smtClean="0"/>
              <a:t>scope </a:t>
            </a:r>
            <a:r>
              <a:rPr lang="en-US" sz="2800" dirty="0" smtClean="0"/>
              <a:t>of the BIS is to act as a </a:t>
            </a:r>
          </a:p>
          <a:p>
            <a:pPr algn="ctr"/>
            <a:r>
              <a:rPr lang="en-US" sz="2800" dirty="0" smtClean="0"/>
              <a:t>functional </a:t>
            </a:r>
            <a:r>
              <a:rPr lang="en-US" sz="2800" b="1" dirty="0" smtClean="0"/>
              <a:t>safety mechanism </a:t>
            </a:r>
            <a:br>
              <a:rPr lang="en-US" sz="2800" b="1" dirty="0" smtClean="0"/>
            </a:br>
            <a:r>
              <a:rPr lang="en-US" sz="2800" dirty="0" smtClean="0"/>
              <a:t>for the </a:t>
            </a:r>
            <a:r>
              <a:rPr lang="en-US" sz="2800" b="1" dirty="0" smtClean="0"/>
              <a:t>particle accelerator</a:t>
            </a:r>
            <a:endParaRPr lang="en-US" sz="2800" b="1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8" name="TextBox 7"/>
          <p:cNvSpPr txBox="1"/>
          <p:nvPr/>
        </p:nvSpPr>
        <p:spPr>
          <a:xfrm>
            <a:off x="251424" y="998676"/>
            <a:ext cx="8641152" cy="1815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BIS reduces the risks of harming </a:t>
            </a:r>
            <a:r>
              <a:rPr lang="en-US" sz="2800" dirty="0"/>
              <a:t>people </a:t>
            </a:r>
            <a:r>
              <a:rPr lang="en-US" sz="2800" dirty="0" smtClean="0"/>
              <a:t>and damaging equipment due to device malfunction and unintended irradiation with respect to the particle accelerator’s operation</a:t>
            </a:r>
            <a:endParaRPr lang="en-US" sz="2800" b="1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21460" y="1088688"/>
            <a:ext cx="7921056" cy="90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of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868"/>
            <a:ext cx="8345364" cy="3690492"/>
          </a:xfrm>
        </p:spPr>
        <p:txBody>
          <a:bodyPr/>
          <a:lstStyle/>
          <a:p>
            <a:r>
              <a:rPr lang="en-US" dirty="0" smtClean="0"/>
              <a:t>Ensure safe access to accelerator devices for service activities (to be covered by local safety measures)</a:t>
            </a:r>
          </a:p>
          <a:p>
            <a:r>
              <a:rPr lang="en-US" dirty="0" smtClean="0"/>
              <a:t>Protect patients from beams that deviate from nominal characteristics</a:t>
            </a:r>
          </a:p>
          <a:p>
            <a:r>
              <a:rPr lang="en-US" dirty="0" smtClean="0"/>
              <a:t>Protect people from hazards that do not </a:t>
            </a:r>
            <a:br>
              <a:rPr lang="en-US" dirty="0" smtClean="0"/>
            </a:br>
            <a:r>
              <a:rPr lang="en-US" dirty="0" smtClean="0"/>
              <a:t>originate from the particle accelerator</a:t>
            </a:r>
          </a:p>
          <a:p>
            <a:endParaRPr lang="en-US" dirty="0" smtClean="0"/>
          </a:p>
          <a:p>
            <a:r>
              <a:rPr lang="en-US" dirty="0" smtClean="0"/>
              <a:t>Unforeseeable misuse including disregard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and ignorance of established intended uses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pic>
        <p:nvPicPr>
          <p:cNvPr id="14337" name="Picture 1" descr=":::Pictures:icon-cauti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472" y="1178700"/>
            <a:ext cx="900120" cy="72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a4d0f237c3f04e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960" y="3971928"/>
            <a:ext cx="1080144" cy="10801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31568" y="1268712"/>
            <a:ext cx="6875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following tasks are not addressed by the BIS</a:t>
            </a:r>
            <a:endParaRPr lang="en-US" sz="2400" dirty="0"/>
          </a:p>
        </p:txBody>
      </p:sp>
      <p:pic>
        <p:nvPicPr>
          <p:cNvPr id="14" name="Picture 13" descr="laser-eye-surgery-cartoon.jpg"/>
          <p:cNvPicPr>
            <a:picLocks noChangeAspect="1"/>
          </p:cNvPicPr>
          <p:nvPr/>
        </p:nvPicPr>
        <p:blipFill>
          <a:blip r:embed="rId5" cstate="print"/>
          <a:srcRect l="44330" t="50000" r="12200" b="7528"/>
          <a:stretch>
            <a:fillRect/>
          </a:stretch>
        </p:blipFill>
        <p:spPr>
          <a:xfrm>
            <a:off x="7829568" y="3067048"/>
            <a:ext cx="936551" cy="814392"/>
          </a:xfrm>
          <a:prstGeom prst="rect">
            <a:avLst/>
          </a:prstGeom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39080" y="5148272"/>
            <a:ext cx="705809" cy="8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6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851904" y="2708904"/>
            <a:ext cx="1440192" cy="1440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Processor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Pavetits</a:t>
            </a:r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4211952" y="3068952"/>
            <a:ext cx="720096" cy="72009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1472" y="2708904"/>
            <a:ext cx="1080144" cy="1440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452384" y="2708904"/>
            <a:ext cx="1080144" cy="1440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Actuator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16200000">
            <a:off x="2051664" y="3068952"/>
            <a:ext cx="1440192" cy="720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Input Module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5652144" y="3068952"/>
            <a:ext cx="1440192" cy="720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 Module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231688" y="1808784"/>
            <a:ext cx="4680624" cy="2520336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Scope of System</a:t>
            </a:r>
            <a:endParaRPr lang="en-US" dirty="0"/>
          </a:p>
        </p:txBody>
      </p:sp>
      <p:cxnSp>
        <p:nvCxnSpPr>
          <p:cNvPr id="16" name="Straight Connector 15"/>
          <p:cNvCxnSpPr>
            <a:stCxn id="12" idx="2"/>
            <a:endCxn id="10" idx="1"/>
          </p:cNvCxnSpPr>
          <p:nvPr/>
        </p:nvCxnSpPr>
        <p:spPr>
          <a:xfrm>
            <a:off x="3131808" y="3429000"/>
            <a:ext cx="720096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292096" y="3429000"/>
            <a:ext cx="720096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732288" y="3429000"/>
            <a:ext cx="720096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91616" y="3429000"/>
            <a:ext cx="720096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1688" y="4949920"/>
            <a:ext cx="790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WPs need to identify WHAT are their sensors and WHAT are their actuators</a:t>
            </a:r>
            <a:endParaRPr lang="en-US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7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of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Functionality covered by BIS</a:t>
            </a:r>
          </a:p>
          <a:p>
            <a:pPr lvl="1"/>
            <a:r>
              <a:rPr lang="en-US" dirty="0" smtClean="0"/>
              <a:t>Listen to signals</a:t>
            </a:r>
          </a:p>
          <a:p>
            <a:pPr lvl="1"/>
            <a:r>
              <a:rPr lang="en-US" dirty="0" smtClean="0"/>
              <a:t>Generate signals</a:t>
            </a:r>
          </a:p>
          <a:p>
            <a:pPr lvl="1"/>
            <a:r>
              <a:rPr lang="en-US" dirty="0" smtClean="0"/>
              <a:t>Process defined rules</a:t>
            </a:r>
          </a:p>
          <a:p>
            <a:r>
              <a:rPr lang="en-US" dirty="0" smtClean="0"/>
              <a:t>To be covered by WPs</a:t>
            </a:r>
          </a:p>
          <a:p>
            <a:pPr lvl="1"/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Actuators</a:t>
            </a:r>
          </a:p>
          <a:p>
            <a:pPr lvl="1"/>
            <a:r>
              <a:rPr lang="en-US" dirty="0" smtClean="0"/>
              <a:t>Risk analysis for individual devices</a:t>
            </a:r>
          </a:p>
          <a:p>
            <a:pPr lvl="1"/>
            <a:r>
              <a:rPr lang="en-US" dirty="0" smtClean="0"/>
              <a:t>Common risk analysis with WP CO</a:t>
            </a:r>
          </a:p>
          <a:p>
            <a:pPr lvl="1"/>
            <a:r>
              <a:rPr lang="en-US" dirty="0" smtClean="0"/>
              <a:t>Definition of conditions to act together with other WPs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Pavetits</a:t>
            </a:r>
            <a:endParaRPr lang="de-AT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6392" y="1619240"/>
            <a:ext cx="1628784" cy="610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9613" y="2252656"/>
            <a:ext cx="794827" cy="81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8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2141676" y="990600"/>
          <a:ext cx="4953000" cy="5112041"/>
        </p:xfrm>
        <a:graphic>
          <a:graphicData uri="http://schemas.openxmlformats.org/presentationml/2006/ole">
            <p:oleObj spid="_x0000_s13315" name="Visio" r:id="rId4" imgW="5987034" imgH="6167056" progId="">
              <p:embed/>
            </p:oleObj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 and Actuators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PR-110627-a-HPA, June 27th , 2011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9</a:t>
            </a:fld>
            <a:endParaRPr lang="de-A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1745</Words>
  <Application>Microsoft Office PowerPoint</Application>
  <PresentationFormat>On-screen Show (4:3)</PresentationFormat>
  <Paragraphs>559</Paragraphs>
  <Slides>37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Verdana</vt:lpstr>
      <vt:lpstr>Calibri</vt:lpstr>
      <vt:lpstr>Times New Roman</vt:lpstr>
      <vt:lpstr>DaxWide-Medium</vt:lpstr>
      <vt:lpstr>ＭＳ Ｐゴシック</vt:lpstr>
      <vt:lpstr>1_Office Theme</vt:lpstr>
      <vt:lpstr>Custom Design</vt:lpstr>
      <vt:lpstr>Visio</vt:lpstr>
      <vt:lpstr>Beam Interlock System Design</vt:lpstr>
      <vt:lpstr>Background</vt:lpstr>
      <vt:lpstr>Lines of Defense</vt:lpstr>
      <vt:lpstr>Remaining Risk Control</vt:lpstr>
      <vt:lpstr>Goals of the BIS</vt:lpstr>
      <vt:lpstr>Out of Scope</vt:lpstr>
      <vt:lpstr>Concept</vt:lpstr>
      <vt:lpstr>Separation of Concerns</vt:lpstr>
      <vt:lpstr>Sensors and Actuators</vt:lpstr>
      <vt:lpstr>Characteristics</vt:lpstr>
      <vt:lpstr>De-energize to Trip (DTT)</vt:lpstr>
      <vt:lpstr>Orthogonality</vt:lpstr>
      <vt:lpstr>Safe State/Operational State</vt:lpstr>
      <vt:lpstr>Hardware / Software Design</vt:lpstr>
      <vt:lpstr>STEP 7 Safety-Matrix</vt:lpstr>
      <vt:lpstr>User Interface I</vt:lpstr>
      <vt:lpstr>User Interface II - Causes</vt:lpstr>
      <vt:lpstr>User Interface III - Effects</vt:lpstr>
      <vt:lpstr>User Interface IV - Intersections</vt:lpstr>
      <vt:lpstr>User Interface V - Reports</vt:lpstr>
      <vt:lpstr>Structure of the PLC program</vt:lpstr>
      <vt:lpstr>PLC program</vt:lpstr>
      <vt:lpstr>CFC – Safety-Matrix</vt:lpstr>
      <vt:lpstr>Characteristics of Safety-Matrix</vt:lpstr>
      <vt:lpstr>Constraints</vt:lpstr>
      <vt:lpstr>Realization</vt:lpstr>
      <vt:lpstr>Defined Matrices</vt:lpstr>
      <vt:lpstr>Response time Safety-Matrix I</vt:lpstr>
      <vt:lpstr>Response time Safety-Matrix II</vt:lpstr>
      <vt:lpstr>Current Design State of the BIS</vt:lpstr>
      <vt:lpstr>Device specific Interlock conditions</vt:lpstr>
      <vt:lpstr>Injector RF</vt:lpstr>
      <vt:lpstr>Beam stoppers</vt:lpstr>
      <vt:lpstr>BDI-devices</vt:lpstr>
      <vt:lpstr>Status</vt:lpstr>
      <vt:lpstr>Conclusion</vt:lpstr>
      <vt:lpstr>Outlook / Schedule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hannes</cp:lastModifiedBy>
  <cp:revision>1095</cp:revision>
  <dcterms:created xsi:type="dcterms:W3CDTF">2011-03-26T13:08:06Z</dcterms:created>
  <dcterms:modified xsi:type="dcterms:W3CDTF">2011-06-25T21:18:50Z</dcterms:modified>
</cp:coreProperties>
</file>