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5" r:id="rId3"/>
    <p:sldId id="284" r:id="rId4"/>
    <p:sldId id="289" r:id="rId5"/>
    <p:sldId id="290" r:id="rId6"/>
    <p:sldId id="296" r:id="rId7"/>
    <p:sldId id="291" r:id="rId8"/>
    <p:sldId id="292" r:id="rId9"/>
    <p:sldId id="293" r:id="rId10"/>
    <p:sldId id="294" r:id="rId11"/>
    <p:sldId id="297" r:id="rId12"/>
    <p:sldId id="266" r:id="rId13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FF3300"/>
    <a:srgbClr val="666699"/>
    <a:srgbClr val="66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002" autoAdjust="0"/>
    <p:restoredTop sz="94545" autoAdjust="0"/>
  </p:normalViewPr>
  <p:slideViewPr>
    <p:cSldViewPr>
      <p:cViewPr varScale="1">
        <p:scale>
          <a:sx n="113" d="100"/>
          <a:sy n="113" d="100"/>
        </p:scale>
        <p:origin x="-120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BAD08E89-57B7-4BF4-8723-875F72BEF890}" type="datetime1">
              <a:rPr lang="en-US"/>
              <a:pPr>
                <a:defRPr/>
              </a:pPr>
              <a:t>6/27/2011</a:t>
            </a:fld>
            <a:endParaRPr lang="en-U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en-US"/>
              <a:t>PP-101007-a-TST</a:t>
            </a: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3E4BFEB5-DAA1-43DD-B185-BEF0D7B5BE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FBEDB5C-3E92-4F40-8A1A-27E1C9DAEB16}" type="datetime1">
              <a:rPr lang="en-US"/>
              <a:pPr>
                <a:defRPr/>
              </a:pPr>
              <a:t>6/27/2011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AT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AT"/>
              <a:t>PP-101007-a-TST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AB07E26-0180-4560-9473-7DB38569962F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AT" smtClean="0"/>
              <a:t>PP-101007-a-TST</a:t>
            </a:r>
          </a:p>
        </p:txBody>
      </p:sp>
      <p:sp>
        <p:nvSpPr>
          <p:cNvPr id="1331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PP-110627-a-TST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8329B-838B-4B93-8845-CF518286C0D7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PP-110627-a-TST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D3EFF-3B29-4F22-B8DC-472CACA8B50E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PP-110627-a-TST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C83E3-A5BA-4BF0-BEB9-C742C860FE5D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PP-110627-a-TST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1181A-7FE4-4716-8319-2A53577A3CF6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PP-110627-a-TST</a:t>
            </a:r>
            <a:endParaRPr lang="de-A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E7558-CBD8-4770-8EC8-1EA000ABE9E3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PP-110627-a-TST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E47FF-4F4F-4977-B98B-D0B3377F69D4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PP-110627-a-TST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F70F8-E579-4326-998F-BB1A8158A8FA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PP-110627-a-TST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113F5-20CB-4F67-B1DC-B5DDCB3F97BF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PP-110627-a-TST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A0897-B6CD-47BE-A050-8A621CD42057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PP-110627-a-TST</a:t>
            </a:r>
            <a:endParaRPr lang="de-A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8BF68-91F1-427E-8929-61E1C59548AD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PP-110627-a-TST</a:t>
            </a:r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C10BA-1385-4457-ACEF-E7519BF6511A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PP-110627-a-TST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CB89B-DC1B-480C-AF8A-BEBF77F5779D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644008" y="6361830"/>
            <a:ext cx="4499992" cy="496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AT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8313" y="6573838"/>
            <a:ext cx="3500437" cy="2841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en-US" smtClean="0"/>
              <a:t>PP-110627-a-TST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8313" y="6308725"/>
            <a:ext cx="2305050" cy="2873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6100" y="6381750"/>
            <a:ext cx="40005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062A3A7D-FE4A-48FB-A35E-F9D44A8FD884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  <p:pic>
        <p:nvPicPr>
          <p:cNvPr id="2058" name="Picture 9" descr="bul-pho-2007-046_01.gif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604250" y="44450"/>
            <a:ext cx="4079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9144000" cy="5040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0" scaled="0"/>
            <a:tileRect/>
          </a:gra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bevelB prst="relaxedInse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 userDrawn="1"/>
        </p:nvSpPr>
        <p:spPr>
          <a:xfrm>
            <a:off x="0" y="476672"/>
            <a:ext cx="9144000" cy="5040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 userDrawn="1"/>
        </p:nvSpPr>
        <p:spPr>
          <a:xfrm>
            <a:off x="0" y="404664"/>
            <a:ext cx="9144000" cy="144016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2700000" scaled="1"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9" descr="bul-pho-2007-046_01.gif"/>
          <p:cNvPicPr>
            <a:picLocks noChangeAspect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604448" y="18000"/>
            <a:ext cx="4079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te-dep-abt/Projects/MedAustron/default.aspx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16338"/>
            <a:ext cx="6513513" cy="216058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Tobias Stadlbauer,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Tony Fowler</a:t>
            </a:r>
          </a:p>
          <a:p>
            <a:pPr eaLnBrk="1" hangingPunct="1">
              <a:defRPr/>
            </a:pPr>
            <a:endParaRPr lang="en-US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Special Magnets</a:t>
            </a:r>
          </a:p>
          <a:p>
            <a:pPr eaLnBrk="1" hangingPunct="1">
              <a:defRPr/>
            </a:pPr>
            <a:r>
              <a:rPr lang="en-US" sz="1600" dirty="0" err="1" smtClean="0">
                <a:solidFill>
                  <a:schemeClr val="tx1"/>
                </a:solidFill>
              </a:rPr>
              <a:t>MedAustron</a:t>
            </a:r>
            <a:endParaRPr lang="en-US" sz="1600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28 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June 2011</a:t>
            </a: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684213" y="1412875"/>
            <a:ext cx="7632700" cy="180022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Special Magnets Controls</a:t>
            </a:r>
          </a:p>
          <a:p>
            <a:pPr algn="ctr">
              <a:defRPr/>
            </a:pP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Status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0" y="0"/>
            <a:ext cx="17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Introduction</a:t>
            </a: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5940152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Details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4139952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Status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7452320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AOB</a:t>
            </a: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979712" y="0"/>
            <a:ext cx="17281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Components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PP-110627-a-TST</a:t>
            </a:r>
            <a:endParaRPr lang="de-AT" dirty="0" smtClean="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07950" y="548680"/>
            <a:ext cx="9036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Electromagnetic </a:t>
            </a: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Interferences</a:t>
            </a: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, EMI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 l="26575" t="25590" r="27357" b="32201"/>
          <a:stretch>
            <a:fillRect/>
          </a:stretch>
        </p:blipFill>
        <p:spPr bwMode="auto">
          <a:xfrm>
            <a:off x="2411760" y="1052736"/>
            <a:ext cx="6120680" cy="3505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 l="52956" t="50399" r="36413" b="31331"/>
          <a:stretch>
            <a:fillRect/>
          </a:stretch>
        </p:blipFill>
        <p:spPr bwMode="auto">
          <a:xfrm>
            <a:off x="251520" y="1844824"/>
            <a:ext cx="194421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/>
          <p:nvPr/>
        </p:nvSpPr>
        <p:spPr>
          <a:xfrm>
            <a:off x="251520" y="4437112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- reasonable? Please </a:t>
            </a:r>
            <a:r>
              <a:rPr lang="en-GB" dirty="0" smtClean="0"/>
              <a:t>comment!</a:t>
            </a:r>
            <a:endParaRPr lang="en-GB" dirty="0" smtClean="0"/>
          </a:p>
          <a:p>
            <a:pPr>
              <a:buFontTx/>
              <a:buChar char="-"/>
            </a:pPr>
            <a:r>
              <a:rPr lang="en-GB" dirty="0" smtClean="0"/>
              <a:t> simple conversation module could save us development and testing work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9512" y="5229200"/>
            <a:ext cx="8748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Easy </a:t>
            </a:r>
            <a:r>
              <a:rPr lang="en-GB" dirty="0" smtClean="0"/>
              <a:t>additional testing available e.g.:</a:t>
            </a:r>
            <a:endParaRPr lang="en-GB" dirty="0" smtClean="0"/>
          </a:p>
          <a:p>
            <a:r>
              <a:rPr lang="en-GB" dirty="0" smtClean="0"/>
              <a:t>- CO checks data communication with FED and this converter in normal lab</a:t>
            </a:r>
          </a:p>
          <a:p>
            <a:pPr>
              <a:buFontTx/>
              <a:buChar char="-"/>
            </a:pPr>
            <a:r>
              <a:rPr lang="en-GB" dirty="0" smtClean="0"/>
              <a:t> BTS checks functionality of this converter inside a similar PCO without FED instead </a:t>
            </a:r>
          </a:p>
          <a:p>
            <a:r>
              <a:rPr lang="en-GB" dirty="0" smtClean="0"/>
              <a:t>  with normal PC, </a:t>
            </a:r>
            <a:r>
              <a:rPr lang="en-GB" dirty="0" err="1" smtClean="0"/>
              <a:t>uC</a:t>
            </a:r>
            <a:r>
              <a:rPr lang="en-GB" dirty="0" smtClean="0"/>
              <a:t>, ...</a:t>
            </a:r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0" y="0"/>
            <a:ext cx="17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Introduction</a:t>
            </a:r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5940152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ew Century Schoolbook Bold" pitchFamily="18" charset="0"/>
              </a:rPr>
              <a:t>Details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4139952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Status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40" name="Text Box 15"/>
          <p:cNvSpPr txBox="1">
            <a:spLocks noChangeArrowheads="1"/>
          </p:cNvSpPr>
          <p:nvPr/>
        </p:nvSpPr>
        <p:spPr bwMode="auto">
          <a:xfrm>
            <a:off x="7452320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AOB</a:t>
            </a:r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1979712" y="0"/>
            <a:ext cx="17281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Components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Tobias Stadlbauer </a:t>
            </a:r>
            <a:endParaRPr lang="de-AT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C10BA-1385-4457-ACEF-E7519BF6511A}" type="slidenum">
              <a:rPr lang="de-AT" smtClean="0"/>
              <a:pPr>
                <a:defRPr/>
              </a:pPr>
              <a:t>10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PP-110627-a-TST</a:t>
            </a:r>
            <a:endParaRPr lang="de-AT" dirty="0" smtClean="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07950" y="548680"/>
            <a:ext cx="9036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Fast Deflector System, EFE, </a:t>
            </a: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PKF</a:t>
            </a:r>
            <a:endParaRPr lang="en-GB" sz="2400" b="1" dirty="0" smtClean="0">
              <a:solidFill>
                <a:schemeClr val="bg1"/>
              </a:solidFill>
              <a:effectLst>
                <a:outerShdw blurRad="38100" dist="38100" dir="2700000" algn="tl">
                  <a:schemeClr val="tx1"/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0" y="0"/>
            <a:ext cx="17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Introduction</a:t>
            </a:r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5940152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ew Century Schoolbook Bold" pitchFamily="18" charset="0"/>
              </a:rPr>
              <a:t>Details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4139952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Status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40" name="Text Box 15"/>
          <p:cNvSpPr txBox="1">
            <a:spLocks noChangeArrowheads="1"/>
          </p:cNvSpPr>
          <p:nvPr/>
        </p:nvSpPr>
        <p:spPr bwMode="auto">
          <a:xfrm>
            <a:off x="7452320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AOB</a:t>
            </a:r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1979712" y="0"/>
            <a:ext cx="17281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Components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 l="29331" t="28980" r="26176" b="11801"/>
          <a:stretch>
            <a:fillRect/>
          </a:stretch>
        </p:blipFill>
        <p:spPr bwMode="auto">
          <a:xfrm>
            <a:off x="6236868" y="2060848"/>
            <a:ext cx="2907132" cy="2418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r="15216"/>
          <a:stretch>
            <a:fillRect/>
          </a:stretch>
        </p:blipFill>
        <p:spPr bwMode="auto">
          <a:xfrm>
            <a:off x="827584" y="1052736"/>
            <a:ext cx="5184576" cy="3667125"/>
          </a:xfrm>
          <a:prstGeom prst="rect">
            <a:avLst/>
          </a:prstGeom>
          <a:noFill/>
          <a:ln w="9525">
            <a:solidFill>
              <a:schemeClr val="accent1">
                <a:shade val="95000"/>
                <a:satMod val="105000"/>
              </a:schemeClr>
            </a:solidFill>
            <a:miter lim="800000"/>
            <a:headEnd/>
            <a:tailEnd/>
          </a:ln>
        </p:spPr>
      </p:pic>
      <p:sp>
        <p:nvSpPr>
          <p:cNvPr id="17" name="Oval 16"/>
          <p:cNvSpPr/>
          <p:nvPr/>
        </p:nvSpPr>
        <p:spPr>
          <a:xfrm>
            <a:off x="5796136" y="1340768"/>
            <a:ext cx="216024" cy="21602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5868144" y="3140968"/>
            <a:ext cx="216024" cy="21602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/>
          <p:cNvCxnSpPr>
            <a:stCxn id="18" idx="6"/>
          </p:cNvCxnSpPr>
          <p:nvPr/>
        </p:nvCxnSpPr>
        <p:spPr>
          <a:xfrm flipV="1">
            <a:off x="6084168" y="3212976"/>
            <a:ext cx="360040" cy="3600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5853723" y="1096759"/>
            <a:ext cx="3275949" cy="2224779"/>
          </a:xfrm>
          <a:custGeom>
            <a:avLst/>
            <a:gdLst>
              <a:gd name="connsiteX0" fmla="*/ 0 w 3275949"/>
              <a:gd name="connsiteY0" fmla="*/ 356903 h 2224779"/>
              <a:gd name="connsiteX1" fmla="*/ 1985108 w 3275949"/>
              <a:gd name="connsiteY1" fmla="*/ 161518 h 2224779"/>
              <a:gd name="connsiteX2" fmla="*/ 3087077 w 3275949"/>
              <a:gd name="connsiteY2" fmla="*/ 1326010 h 2224779"/>
              <a:gd name="connsiteX3" fmla="*/ 3118339 w 3275949"/>
              <a:gd name="connsiteY3" fmla="*/ 2224779 h 222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5949" h="2224779">
                <a:moveTo>
                  <a:pt x="0" y="356903"/>
                </a:moveTo>
                <a:cubicBezTo>
                  <a:pt x="735297" y="178451"/>
                  <a:pt x="1470595" y="0"/>
                  <a:pt x="1985108" y="161518"/>
                </a:cubicBezTo>
                <a:cubicBezTo>
                  <a:pt x="2499621" y="323036"/>
                  <a:pt x="2898205" y="982133"/>
                  <a:pt x="3087077" y="1326010"/>
                </a:cubicBezTo>
                <a:cubicBezTo>
                  <a:pt x="3275949" y="1669887"/>
                  <a:pt x="3197144" y="1947333"/>
                  <a:pt x="3118339" y="2224779"/>
                </a:cubicBezTo>
              </a:path>
            </a:pathLst>
          </a:cu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7164288" y="458112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EFE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771800" y="472514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PKF</a:t>
            </a:r>
            <a:endParaRPr lang="en-GB" dirty="0"/>
          </a:p>
        </p:txBody>
      </p:sp>
      <p:sp>
        <p:nvSpPr>
          <p:cNvPr id="26" name="Oval 25"/>
          <p:cNvSpPr/>
          <p:nvPr/>
        </p:nvSpPr>
        <p:spPr>
          <a:xfrm rot="21269524">
            <a:off x="3131840" y="1124744"/>
            <a:ext cx="648072" cy="2592288"/>
          </a:xfrm>
          <a:prstGeom prst="ellipse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 rot="21269524">
            <a:off x="4037513" y="2089878"/>
            <a:ext cx="648072" cy="8975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0" y="1124744"/>
            <a:ext cx="12961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PCO1</a:t>
            </a:r>
          </a:p>
          <a:p>
            <a:r>
              <a:rPr lang="en-GB" sz="1200" dirty="0" smtClean="0"/>
              <a:t>+3kV</a:t>
            </a:r>
          </a:p>
          <a:p>
            <a:r>
              <a:rPr lang="en-GB" sz="1200" dirty="0" smtClean="0"/>
              <a:t>Of the self</a:t>
            </a:r>
            <a:endParaRPr lang="en-GB" sz="1200" dirty="0"/>
          </a:p>
        </p:txBody>
      </p:sp>
      <p:sp>
        <p:nvSpPr>
          <p:cNvPr id="35" name="Rectangle 34"/>
          <p:cNvSpPr/>
          <p:nvPr/>
        </p:nvSpPr>
        <p:spPr>
          <a:xfrm>
            <a:off x="755576" y="5085184"/>
            <a:ext cx="79208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FED1</a:t>
            </a:r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1835696" y="5085184"/>
            <a:ext cx="79208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FED2</a:t>
            </a:r>
            <a:endParaRPr lang="en-GB" dirty="0"/>
          </a:p>
        </p:txBody>
      </p:sp>
      <p:cxnSp>
        <p:nvCxnSpPr>
          <p:cNvPr id="42" name="Straight Arrow Connector 41"/>
          <p:cNvCxnSpPr>
            <a:stCxn id="60" idx="2"/>
            <a:endCxn id="35" idx="0"/>
          </p:cNvCxnSpPr>
          <p:nvPr/>
        </p:nvCxnSpPr>
        <p:spPr>
          <a:xfrm rot="5400000">
            <a:off x="935596" y="4869160"/>
            <a:ext cx="432048" cy="1588"/>
          </a:xfrm>
          <a:prstGeom prst="straightConnector1">
            <a:avLst/>
          </a:prstGeom>
          <a:ln w="2540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37" idx="0"/>
            <a:endCxn id="58" idx="3"/>
          </p:cNvCxnSpPr>
          <p:nvPr/>
        </p:nvCxnSpPr>
        <p:spPr>
          <a:xfrm rot="16200000" flipV="1">
            <a:off x="359532" y="3212976"/>
            <a:ext cx="2988332" cy="756084"/>
          </a:xfrm>
          <a:prstGeom prst="straightConnector1">
            <a:avLst/>
          </a:prstGeom>
          <a:ln w="2540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3419872" y="5013176"/>
            <a:ext cx="273630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MTS</a:t>
            </a:r>
            <a:endParaRPr lang="en-GB" dirty="0"/>
          </a:p>
        </p:txBody>
      </p:sp>
      <p:cxnSp>
        <p:nvCxnSpPr>
          <p:cNvPr id="49" name="Straight Arrow Connector 48"/>
          <p:cNvCxnSpPr>
            <a:stCxn id="54" idx="0"/>
            <a:endCxn id="26" idx="4"/>
          </p:cNvCxnSpPr>
          <p:nvPr/>
        </p:nvCxnSpPr>
        <p:spPr>
          <a:xfrm rot="16200000" flipV="1">
            <a:off x="3101043" y="4190290"/>
            <a:ext cx="1374136" cy="41565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55" idx="0"/>
            <a:endCxn id="27" idx="4"/>
          </p:cNvCxnSpPr>
          <p:nvPr/>
        </p:nvCxnSpPr>
        <p:spPr>
          <a:xfrm rot="16200000" flipV="1">
            <a:off x="3942434" y="3447506"/>
            <a:ext cx="2099867" cy="117549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3491880" y="5085184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Start Trigger</a:t>
            </a:r>
            <a:endParaRPr lang="en-GB" dirty="0"/>
          </a:p>
        </p:txBody>
      </p:sp>
      <p:sp>
        <p:nvSpPr>
          <p:cNvPr id="55" name="Rectangle 54"/>
          <p:cNvSpPr/>
          <p:nvPr/>
        </p:nvSpPr>
        <p:spPr>
          <a:xfrm>
            <a:off x="5076056" y="5085184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Stop Trigger</a:t>
            </a:r>
            <a:endParaRPr lang="en-GB" dirty="0"/>
          </a:p>
        </p:txBody>
      </p:sp>
      <p:sp>
        <p:nvSpPr>
          <p:cNvPr id="58" name="Rectangle 57"/>
          <p:cNvSpPr/>
          <p:nvPr/>
        </p:nvSpPr>
        <p:spPr>
          <a:xfrm>
            <a:off x="827584" y="1268760"/>
            <a:ext cx="648072" cy="165618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827584" y="2996952"/>
            <a:ext cx="648072" cy="165618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/>
          <p:cNvSpPr txBox="1"/>
          <p:nvPr/>
        </p:nvSpPr>
        <p:spPr>
          <a:xfrm>
            <a:off x="0" y="3356992"/>
            <a:ext cx="12961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PCO2</a:t>
            </a:r>
          </a:p>
          <a:p>
            <a:r>
              <a:rPr lang="en-GB" sz="1200" dirty="0" smtClean="0"/>
              <a:t>-3kV</a:t>
            </a:r>
          </a:p>
          <a:p>
            <a:r>
              <a:rPr lang="en-GB" sz="1200" dirty="0" smtClean="0"/>
              <a:t>Of the self</a:t>
            </a:r>
            <a:endParaRPr lang="en-GB" sz="1200" dirty="0"/>
          </a:p>
        </p:txBody>
      </p:sp>
      <p:sp>
        <p:nvSpPr>
          <p:cNvPr id="64" name="Oval 63"/>
          <p:cNvSpPr/>
          <p:nvPr/>
        </p:nvSpPr>
        <p:spPr>
          <a:xfrm>
            <a:off x="5724128" y="4365104"/>
            <a:ext cx="216024" cy="21602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6" name="Straight Connector 65"/>
          <p:cNvCxnSpPr>
            <a:stCxn id="64" idx="6"/>
          </p:cNvCxnSpPr>
          <p:nvPr/>
        </p:nvCxnSpPr>
        <p:spPr>
          <a:xfrm flipV="1">
            <a:off x="5940152" y="4293096"/>
            <a:ext cx="1224136" cy="180020"/>
          </a:xfrm>
          <a:prstGeom prst="line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6084168" y="134076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+3kV</a:t>
            </a:r>
            <a:endParaRPr lang="en-GB" dirty="0"/>
          </a:p>
        </p:txBody>
      </p:sp>
      <p:sp>
        <p:nvSpPr>
          <p:cNvPr id="68" name="TextBox 67"/>
          <p:cNvSpPr txBox="1"/>
          <p:nvPr/>
        </p:nvSpPr>
        <p:spPr>
          <a:xfrm>
            <a:off x="6012160" y="249289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-3kV</a:t>
            </a:r>
            <a:endParaRPr lang="en-GB" dirty="0"/>
          </a:p>
        </p:txBody>
      </p:sp>
      <p:sp>
        <p:nvSpPr>
          <p:cNvPr id="69" name="TextBox 68"/>
          <p:cNvSpPr txBox="1"/>
          <p:nvPr/>
        </p:nvSpPr>
        <p:spPr>
          <a:xfrm>
            <a:off x="6012160" y="443711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0V</a:t>
            </a:r>
            <a:endParaRPr lang="en-GB" dirty="0"/>
          </a:p>
        </p:txBody>
      </p:sp>
      <p:sp>
        <p:nvSpPr>
          <p:cNvPr id="39" name="Footer Placeholder 3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Tobias Stadlbauer </a:t>
            </a:r>
            <a:endParaRPr lang="de-AT" dirty="0"/>
          </a:p>
        </p:txBody>
      </p:sp>
      <p:sp>
        <p:nvSpPr>
          <p:cNvPr id="43" name="Slide Number Placeholder 4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C10BA-1385-4457-ACEF-E7519BF6511A}" type="slidenum">
              <a:rPr lang="de-AT" smtClean="0"/>
              <a:pPr>
                <a:defRPr/>
              </a:pPr>
              <a:t>11</a:t>
            </a:fld>
            <a:endParaRPr lang="de-AT" dirty="0"/>
          </a:p>
        </p:txBody>
      </p:sp>
      <p:sp>
        <p:nvSpPr>
          <p:cNvPr id="70" name="TextBox 69"/>
          <p:cNvSpPr txBox="1"/>
          <p:nvPr/>
        </p:nvSpPr>
        <p:spPr>
          <a:xfrm>
            <a:off x="323528" y="5934670"/>
            <a:ext cx="568863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Two FED cards for two of the self PCOs</a:t>
            </a:r>
          </a:p>
          <a:p>
            <a:r>
              <a:rPr lang="en-GB" dirty="0" smtClean="0"/>
              <a:t>MTS to synchronize PKF with other devices (e.g. MKI)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PP-110627-a-TST</a:t>
            </a:r>
            <a:endParaRPr lang="de-AT" smtClean="0"/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107950" y="548680"/>
            <a:ext cx="9036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References</a:t>
            </a:r>
          </a:p>
        </p:txBody>
      </p:sp>
      <p:sp>
        <p:nvSpPr>
          <p:cNvPr id="11270" name="Rectangle 12"/>
          <p:cNvSpPr>
            <a:spLocks noChangeArrowheads="1"/>
          </p:cNvSpPr>
          <p:nvPr/>
        </p:nvSpPr>
        <p:spPr bwMode="auto">
          <a:xfrm>
            <a:off x="4787900" y="4724400"/>
            <a:ext cx="2808288" cy="576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5" name="Text Box 21"/>
          <p:cNvSpPr txBox="1">
            <a:spLocks noChangeArrowheads="1"/>
          </p:cNvSpPr>
          <p:nvPr/>
        </p:nvSpPr>
        <p:spPr bwMode="auto">
          <a:xfrm>
            <a:off x="611188" y="1484313"/>
            <a:ext cx="8137525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631825">
              <a:tabLst>
                <a:tab pos="461963" algn="l"/>
              </a:tabLst>
            </a:pPr>
            <a:r>
              <a:rPr lang="en-GB" dirty="0"/>
              <a:t>[1]	J. Borburgh, M. Barnes, T. Fowler, M. Hourican, T. Kramer. T. 	</a:t>
            </a:r>
            <a:r>
              <a:rPr lang="en-GB" dirty="0" err="1"/>
              <a:t>Stadlbauer</a:t>
            </a:r>
            <a:r>
              <a:rPr lang="en-GB" dirty="0"/>
              <a:t>, Special Magnets - Final Design Report, CERN, 2010 	(unpublished).</a:t>
            </a:r>
          </a:p>
          <a:p>
            <a:pPr defTabSz="631825">
              <a:tabLst>
                <a:tab pos="461963" algn="l"/>
              </a:tabLst>
            </a:pPr>
            <a:r>
              <a:rPr lang="en-GB" dirty="0"/>
              <a:t>[2]	J. Gutleber, R. Moser, </a:t>
            </a:r>
            <a:r>
              <a:rPr lang="en-GB" i="1" dirty="0" err="1"/>
              <a:t>MedAustron</a:t>
            </a:r>
            <a:r>
              <a:rPr lang="en-GB" i="1" dirty="0"/>
              <a:t> Control System Architecture and 	Design Document, </a:t>
            </a:r>
            <a:r>
              <a:rPr lang="en-GB" i="1" dirty="0" err="1"/>
              <a:t>MedAustron</a:t>
            </a:r>
            <a:r>
              <a:rPr lang="en-GB" i="1" dirty="0"/>
              <a:t>, ES-1000406-a-JGU.</a:t>
            </a:r>
            <a:endParaRPr lang="en-GB" dirty="0"/>
          </a:p>
          <a:p>
            <a:pPr defTabSz="631825">
              <a:tabLst>
                <a:tab pos="461963" algn="l"/>
              </a:tabLst>
            </a:pPr>
            <a:r>
              <a:rPr lang="en-GB" dirty="0" smtClean="0"/>
              <a:t>[3]</a:t>
            </a:r>
            <a:r>
              <a:rPr lang="en-GB" dirty="0"/>
              <a:t>	J. Gutleber, R. Moser, Main Timing System and Signal Distribution 	Services, </a:t>
            </a:r>
            <a:r>
              <a:rPr lang="en-GB" dirty="0" err="1"/>
              <a:t>MedAustron</a:t>
            </a:r>
            <a:r>
              <a:rPr lang="en-GB" dirty="0"/>
              <a:t>, unpublished. </a:t>
            </a:r>
          </a:p>
          <a:p>
            <a:pPr defTabSz="631825">
              <a:tabLst>
                <a:tab pos="461963" algn="l"/>
              </a:tabLst>
            </a:pPr>
            <a:r>
              <a:rPr lang="en-US" dirty="0" smtClean="0"/>
              <a:t>[4]</a:t>
            </a:r>
            <a:r>
              <a:rPr lang="en-US" dirty="0"/>
              <a:t>	J. Borburgh, et al., “</a:t>
            </a:r>
            <a:r>
              <a:rPr lang="en-US" dirty="0" err="1"/>
              <a:t>MedAustron</a:t>
            </a:r>
            <a:r>
              <a:rPr lang="en-US" dirty="0"/>
              <a:t> Special Magnets - WP description”, 	CERN, Geneva, 2009</a:t>
            </a:r>
          </a:p>
          <a:p>
            <a:pPr defTabSz="631825">
              <a:tabLst>
                <a:tab pos="461963" algn="l"/>
              </a:tabLst>
            </a:pPr>
            <a:r>
              <a:rPr lang="en-US" dirty="0" smtClean="0"/>
              <a:t>[5]</a:t>
            </a:r>
            <a:r>
              <a:rPr lang="en-US" dirty="0"/>
              <a:t>	M. </a:t>
            </a:r>
            <a:r>
              <a:rPr lang="en-US" dirty="0" err="1"/>
              <a:t>Marchhart</a:t>
            </a:r>
            <a:r>
              <a:rPr lang="en-US" dirty="0"/>
              <a:t>, </a:t>
            </a:r>
            <a:r>
              <a:rPr lang="en-US" dirty="0" err="1"/>
              <a:t>T.Glatzl</a:t>
            </a:r>
            <a:r>
              <a:rPr lang="en-US" dirty="0"/>
              <a:t>  “Magnet Slow Control - Requirements”, </a:t>
            </a:r>
          </a:p>
          <a:p>
            <a:pPr defTabSz="631825">
              <a:tabLst>
                <a:tab pos="461963" algn="l"/>
              </a:tabLst>
            </a:pPr>
            <a:r>
              <a:rPr lang="en-GB" dirty="0"/>
              <a:t>	</a:t>
            </a:r>
            <a:r>
              <a:rPr lang="en-GB" dirty="0" err="1"/>
              <a:t>MedAustron</a:t>
            </a:r>
            <a:endParaRPr lang="en-GB" dirty="0"/>
          </a:p>
          <a:p>
            <a:pPr defTabSz="631825">
              <a:tabLst>
                <a:tab pos="461963" algn="l"/>
              </a:tabLst>
            </a:pPr>
            <a:r>
              <a:rPr lang="en-GB" dirty="0" smtClean="0"/>
              <a:t>[6]</a:t>
            </a:r>
            <a:r>
              <a:rPr lang="en-GB" dirty="0"/>
              <a:t>	T. Fowler, </a:t>
            </a:r>
            <a:r>
              <a:rPr lang="en-GB" dirty="0" err="1"/>
              <a:t>T.Stadlbauer</a:t>
            </a:r>
            <a:r>
              <a:rPr lang="en-GB" dirty="0"/>
              <a:t> “Special Magnets Controls Compendium”, </a:t>
            </a:r>
          </a:p>
          <a:p>
            <a:pPr defTabSz="631825">
              <a:tabLst>
                <a:tab pos="461963" algn="l"/>
              </a:tabLst>
            </a:pPr>
            <a:r>
              <a:rPr lang="en-GB" dirty="0"/>
              <a:t>	</a:t>
            </a:r>
            <a:r>
              <a:rPr lang="en-GB" dirty="0" smtClean="0"/>
              <a:t>ES-110114-a-TST-V0.91</a:t>
            </a:r>
          </a:p>
          <a:p>
            <a:pPr defTabSz="631825">
              <a:tabLst>
                <a:tab pos="461963" algn="l"/>
              </a:tabLst>
            </a:pPr>
            <a:r>
              <a:rPr lang="en-GB" dirty="0" smtClean="0"/>
              <a:t>[7]</a:t>
            </a:r>
            <a:r>
              <a:rPr lang="en-GB" dirty="0" smtClean="0"/>
              <a:t>	</a:t>
            </a:r>
            <a:r>
              <a:rPr lang="en-GB" dirty="0" smtClean="0"/>
              <a:t>BTS-Website: Tasks, Shared Documents, Discussions, Announcements: 	</a:t>
            </a:r>
            <a:r>
              <a:rPr lang="en-GB" dirty="0" smtClean="0">
                <a:hlinkClick r:id="rId2"/>
              </a:rPr>
              <a:t>https</a:t>
            </a:r>
            <a:r>
              <a:rPr lang="en-GB" dirty="0" smtClean="0">
                <a:hlinkClick r:id="rId2"/>
              </a:rPr>
              <a:t>://</a:t>
            </a:r>
            <a:r>
              <a:rPr lang="en-GB" dirty="0" smtClean="0">
                <a:hlinkClick r:id="rId2"/>
              </a:rPr>
              <a:t>espace.cern.ch/te-dep-abt/Projects/MedAustron/default.aspx</a:t>
            </a:r>
            <a:endParaRPr lang="en-GB" dirty="0" smtClean="0"/>
          </a:p>
          <a:p>
            <a:pPr defTabSz="631825">
              <a:tabLst>
                <a:tab pos="461963" algn="l"/>
              </a:tabLst>
            </a:pPr>
            <a:endParaRPr lang="en-GB" dirty="0" smtClean="0"/>
          </a:p>
          <a:p>
            <a:pPr defTabSz="631825">
              <a:tabLst>
                <a:tab pos="461963" algn="l"/>
              </a:tabLst>
            </a:pPr>
            <a:endParaRPr lang="en-GB" dirty="0"/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0" y="0"/>
            <a:ext cx="17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Introduction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940152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Details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139952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Status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7452320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ew Century Schoolbook Bold" pitchFamily="18" charset="0"/>
              </a:rPr>
              <a:t>AOB</a:t>
            </a: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1979712" y="0"/>
            <a:ext cx="17281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Components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Tobias Stadlbauer </a:t>
            </a:r>
            <a:endParaRPr lang="de-AT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C10BA-1385-4457-ACEF-E7519BF6511A}" type="slidenum">
              <a:rPr lang="de-AT" smtClean="0"/>
              <a:pPr>
                <a:defRPr/>
              </a:pPr>
              <a:t>12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PP-110627-a-TST</a:t>
            </a:r>
            <a:endParaRPr lang="de-AT" dirty="0" smtClean="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07950" y="548680"/>
            <a:ext cx="9036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Content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chemeClr val="tx1"/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4102" name="Text Box 11"/>
          <p:cNvSpPr txBox="1">
            <a:spLocks noChangeArrowheads="1"/>
          </p:cNvSpPr>
          <p:nvPr/>
        </p:nvSpPr>
        <p:spPr bwMode="auto">
          <a:xfrm>
            <a:off x="611560" y="1772816"/>
            <a:ext cx="7668344" cy="4108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Our components under control</a:t>
            </a:r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US" dirty="0" smtClean="0"/>
          </a:p>
          <a:p>
            <a:pPr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GB" dirty="0" smtClean="0"/>
              <a:t> What has been done since last MACS Week</a:t>
            </a:r>
            <a:endParaRPr lang="en-US" dirty="0" smtClean="0"/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US" dirty="0"/>
          </a:p>
          <a:p>
            <a:pPr lvl="0"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GB" dirty="0" smtClean="0"/>
              <a:t>What </a:t>
            </a:r>
            <a:r>
              <a:rPr lang="en-GB" dirty="0" smtClean="0"/>
              <a:t>tasks</a:t>
            </a:r>
            <a:r>
              <a:rPr lang="en-GB" dirty="0" smtClean="0"/>
              <a:t> are planned in 2011</a:t>
            </a:r>
            <a:endParaRPr lang="en-US" dirty="0" smtClean="0"/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US" dirty="0"/>
          </a:p>
          <a:p>
            <a:pPr>
              <a:spcBef>
                <a:spcPct val="50000"/>
              </a:spcBef>
              <a:buClr>
                <a:srgbClr val="333399"/>
              </a:buClr>
              <a:buFontTx/>
              <a:buBlip>
                <a:blip r:embed="rId2"/>
              </a:buBlip>
            </a:pPr>
            <a:r>
              <a:rPr lang="en-US" dirty="0" smtClean="0"/>
              <a:t> Interesting Details</a:t>
            </a:r>
          </a:p>
          <a:p>
            <a:pPr>
              <a:spcBef>
                <a:spcPct val="50000"/>
              </a:spcBef>
              <a:buClr>
                <a:srgbClr val="333399"/>
              </a:buClr>
              <a:buFontTx/>
              <a:buBlip>
                <a:blip r:embed="rId2"/>
              </a:buBlip>
            </a:pPr>
            <a:endParaRPr lang="en-US" dirty="0"/>
          </a:p>
          <a:p>
            <a:pPr>
              <a:spcBef>
                <a:spcPct val="50000"/>
              </a:spcBef>
              <a:buClr>
                <a:srgbClr val="333399"/>
              </a:buClr>
              <a:buFontTx/>
              <a:buBlip>
                <a:blip r:embed="rId2"/>
              </a:buBlip>
            </a:pPr>
            <a:r>
              <a:rPr lang="en-US" dirty="0" smtClean="0"/>
              <a:t> AOB</a:t>
            </a:r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US" dirty="0"/>
          </a:p>
        </p:txBody>
      </p:sp>
      <p:pic>
        <p:nvPicPr>
          <p:cNvPr id="7170" name="Picture 2" descr="C:\TOBIAS\CONTROLS\presentation\Scope-of-wo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45567">
            <a:off x="5190751" y="3523156"/>
            <a:ext cx="3274876" cy="1341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0" y="0"/>
            <a:ext cx="17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ew Century Schoolbook Bold" pitchFamily="18" charset="0"/>
              </a:rPr>
              <a:t>Introduction</a:t>
            </a: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5940152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Details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4139952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Status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7452320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AOB</a:t>
            </a: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1979712" y="0"/>
            <a:ext cx="17281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Components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Tobias Stadlbauer </a:t>
            </a:r>
            <a:endParaRPr lang="de-AT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C10BA-1385-4457-ACEF-E7519BF6511A}" type="slidenum">
              <a:rPr lang="de-AT" smtClean="0"/>
              <a:pPr>
                <a:defRPr/>
              </a:pPr>
              <a:t>2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PP-110627-a-TST</a:t>
            </a:r>
            <a:endParaRPr lang="de-AT" smtClean="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07950" y="548680"/>
            <a:ext cx="9036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Controlled Components</a:t>
            </a: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2" cstate="print"/>
          <a:srcRect l="24951" t="31260" r="30901" b="10781"/>
          <a:stretch>
            <a:fillRect/>
          </a:stretch>
        </p:blipFill>
        <p:spPr bwMode="auto">
          <a:xfrm>
            <a:off x="2771800" y="1268760"/>
            <a:ext cx="2896072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2699792" y="3933056"/>
            <a:ext cx="2736304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Blip>
                <a:blip r:embed="rId3"/>
              </a:buBlip>
            </a:pPr>
            <a:r>
              <a:rPr lang="en-US" dirty="0" smtClean="0"/>
              <a:t> Magnetic Septa and Chopper Dipole (10): </a:t>
            </a:r>
          </a:p>
          <a:p>
            <a:pPr marL="446088">
              <a:spcBef>
                <a:spcPct val="50000"/>
              </a:spcBef>
              <a:buClr>
                <a:srgbClr val="333399"/>
              </a:buClr>
              <a:buFont typeface="Arial" pitchFamily="34" charset="0"/>
              <a:buChar char="•"/>
            </a:pPr>
            <a:r>
              <a:rPr lang="en-US" dirty="0" smtClean="0"/>
              <a:t> water flow,</a:t>
            </a:r>
          </a:p>
          <a:p>
            <a:pPr marL="446088">
              <a:spcBef>
                <a:spcPct val="50000"/>
              </a:spcBef>
              <a:buClr>
                <a:srgbClr val="333399"/>
              </a:buClr>
              <a:buFont typeface="Arial" pitchFamily="34" charset="0"/>
              <a:buChar char="•"/>
            </a:pPr>
            <a:r>
              <a:rPr lang="en-US" dirty="0" smtClean="0"/>
              <a:t> water leakage, </a:t>
            </a:r>
          </a:p>
          <a:p>
            <a:pPr marL="446088">
              <a:spcBef>
                <a:spcPct val="50000"/>
              </a:spcBef>
              <a:buClr>
                <a:srgbClr val="333399"/>
              </a:buClr>
              <a:buFont typeface="Arial" pitchFamily="34" charset="0"/>
              <a:buChar char="•"/>
            </a:pPr>
            <a:r>
              <a:rPr lang="en-US" dirty="0" smtClean="0"/>
              <a:t> coil temperature 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51520" y="3933056"/>
            <a:ext cx="23762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333399"/>
              </a:buClr>
              <a:buFontTx/>
              <a:buBlip>
                <a:blip r:embed="rId3"/>
              </a:buBlip>
            </a:pPr>
            <a:r>
              <a:rPr lang="en-US" dirty="0" smtClean="0"/>
              <a:t> Power supplies (9):</a:t>
            </a:r>
          </a:p>
          <a:p>
            <a:pPr marL="358775">
              <a:spcBef>
                <a:spcPct val="50000"/>
              </a:spcBef>
              <a:buClr>
                <a:srgbClr val="333399"/>
              </a:buClr>
              <a:buFont typeface="Arial" pitchFamily="34" charset="0"/>
              <a:buChar char="•"/>
            </a:pPr>
            <a:r>
              <a:rPr lang="en-US" dirty="0" smtClean="0"/>
              <a:t> Set points, </a:t>
            </a:r>
          </a:p>
          <a:p>
            <a:pPr marL="358775">
              <a:spcBef>
                <a:spcPct val="50000"/>
              </a:spcBef>
              <a:buClr>
                <a:srgbClr val="333399"/>
              </a:buClr>
              <a:buFont typeface="Arial" pitchFamily="34" charset="0"/>
              <a:buChar char="•"/>
            </a:pPr>
            <a:r>
              <a:rPr lang="en-US" dirty="0" smtClean="0"/>
              <a:t> trigger, </a:t>
            </a:r>
          </a:p>
          <a:p>
            <a:pPr marL="358775">
              <a:spcBef>
                <a:spcPct val="50000"/>
              </a:spcBef>
              <a:buClr>
                <a:srgbClr val="333399"/>
              </a:buClr>
              <a:buFont typeface="Arial" pitchFamily="34" charset="0"/>
              <a:buChar char="•"/>
            </a:pPr>
            <a:r>
              <a:rPr lang="en-US" dirty="0" smtClean="0"/>
              <a:t> state control, </a:t>
            </a:r>
          </a:p>
          <a:p>
            <a:pPr marL="358775">
              <a:spcBef>
                <a:spcPct val="50000"/>
              </a:spcBef>
              <a:buClr>
                <a:srgbClr val="333399"/>
              </a:buClr>
              <a:buFont typeface="Arial" pitchFamily="34" charset="0"/>
              <a:buChar char="•"/>
            </a:pPr>
            <a:r>
              <a:rPr lang="en-US" dirty="0" smtClean="0"/>
              <a:t> timing</a:t>
            </a:r>
          </a:p>
        </p:txBody>
      </p:sp>
      <p:pic>
        <p:nvPicPr>
          <p:cNvPr id="26" name="Picture 1"/>
          <p:cNvPicPr>
            <a:picLocks noChangeAspect="1" noChangeArrowheads="1"/>
          </p:cNvPicPr>
          <p:nvPr/>
        </p:nvPicPr>
        <p:blipFill>
          <a:blip r:embed="rId4" cstate="print"/>
          <a:srcRect b="38806"/>
          <a:stretch>
            <a:fillRect/>
          </a:stretch>
        </p:blipFill>
        <p:spPr bwMode="auto">
          <a:xfrm>
            <a:off x="179512" y="1196752"/>
            <a:ext cx="2380265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5543600" y="3933056"/>
            <a:ext cx="378092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333399"/>
              </a:buClr>
              <a:buFontTx/>
              <a:buBlip>
                <a:blip r:embed="rId3"/>
              </a:buBlip>
            </a:pPr>
            <a:r>
              <a:rPr lang="en-US" dirty="0" smtClean="0"/>
              <a:t>Electrostatic Septa (2):</a:t>
            </a:r>
          </a:p>
          <a:p>
            <a:pPr marL="446088" indent="-87313">
              <a:spcBef>
                <a:spcPct val="50000"/>
              </a:spcBef>
              <a:buClr>
                <a:srgbClr val="333399"/>
              </a:buClr>
              <a:buFont typeface="Arial" pitchFamily="34" charset="0"/>
              <a:buChar char="•"/>
            </a:pPr>
            <a:r>
              <a:rPr lang="en-US" dirty="0" smtClean="0"/>
              <a:t> remote displacement system</a:t>
            </a:r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US" dirty="0"/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0" y="0"/>
            <a:ext cx="17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Introduction</a:t>
            </a:r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5940152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Details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30" name="Text Box 14"/>
          <p:cNvSpPr txBox="1">
            <a:spLocks noChangeArrowheads="1"/>
          </p:cNvSpPr>
          <p:nvPr/>
        </p:nvSpPr>
        <p:spPr bwMode="auto">
          <a:xfrm>
            <a:off x="4139952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Status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31" name="Text Box 15"/>
          <p:cNvSpPr txBox="1">
            <a:spLocks noChangeArrowheads="1"/>
          </p:cNvSpPr>
          <p:nvPr/>
        </p:nvSpPr>
        <p:spPr bwMode="auto">
          <a:xfrm>
            <a:off x="7452320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AOB</a:t>
            </a:r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1979712" y="0"/>
            <a:ext cx="17281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ew Century Schoolbook Bold" pitchFamily="18" charset="0"/>
              </a:rPr>
              <a:t>Components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Tobias Stadlbauer </a:t>
            </a:r>
            <a:endParaRPr lang="de-AT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C10BA-1385-4457-ACEF-E7519BF6511A}" type="slidenum">
              <a:rPr lang="de-AT" smtClean="0"/>
              <a:pPr>
                <a:defRPr/>
              </a:pPr>
              <a:t>3</a:t>
            </a:fld>
            <a:endParaRPr lang="de-AT" dirty="0"/>
          </a:p>
        </p:txBody>
      </p:sp>
      <p:pic>
        <p:nvPicPr>
          <p:cNvPr id="2050" name="Picture 2" descr="G:\Projects\medaustron\WP_SpecialMagnets\Electrostatic_Septa\Photos\MA-1000162_290311.jpg"/>
          <p:cNvPicPr>
            <a:picLocks noChangeAspect="1" noChangeArrowheads="1"/>
          </p:cNvPicPr>
          <p:nvPr/>
        </p:nvPicPr>
        <p:blipFill>
          <a:blip r:embed="rId5" cstate="print"/>
          <a:srcRect l="15001" t="2172" r="17000" b="3715"/>
          <a:stretch>
            <a:fillRect/>
          </a:stretch>
        </p:blipFill>
        <p:spPr bwMode="auto">
          <a:xfrm>
            <a:off x="5940152" y="1124744"/>
            <a:ext cx="2922816" cy="2621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PP-110627-a-TST</a:t>
            </a:r>
            <a:endParaRPr lang="de-AT" dirty="0" smtClean="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07950" y="548680"/>
            <a:ext cx="9036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What has been done since last MACS Week</a:t>
            </a:r>
            <a:endPara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chemeClr val="tx1"/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4102" name="Text Box 11"/>
          <p:cNvSpPr txBox="1">
            <a:spLocks noChangeArrowheads="1"/>
          </p:cNvSpPr>
          <p:nvPr/>
        </p:nvSpPr>
        <p:spPr bwMode="auto">
          <a:xfrm>
            <a:off x="395536" y="1340768"/>
            <a:ext cx="8568952" cy="447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GB" dirty="0" smtClean="0"/>
              <a:t>Tendering: specification documents </a:t>
            </a:r>
            <a:r>
              <a:rPr lang="en-GB" dirty="0" smtClean="0"/>
              <a:t>finished </a:t>
            </a:r>
            <a:r>
              <a:rPr lang="en-GB" dirty="0" smtClean="0"/>
              <a:t>and offers received </a:t>
            </a:r>
            <a:endParaRPr lang="en-GB" dirty="0" smtClean="0"/>
          </a:p>
          <a:p>
            <a:pPr lvl="0">
              <a:spcBef>
                <a:spcPct val="50000"/>
              </a:spcBef>
              <a:buClr>
                <a:srgbClr val="333399"/>
              </a:buClr>
            </a:pPr>
            <a:endParaRPr lang="en-GB" sz="800" dirty="0" smtClean="0"/>
          </a:p>
          <a:p>
            <a:pPr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Electrostatic septum displacement system: </a:t>
            </a:r>
          </a:p>
          <a:p>
            <a:pPr lvl="3"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mechanical components defined: motors, potentiometer, switches</a:t>
            </a:r>
          </a:p>
          <a:p>
            <a:pPr lvl="3"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control design document based on the components in </a:t>
            </a:r>
            <a:r>
              <a:rPr lang="en-US" dirty="0" smtClean="0"/>
              <a:t>progress</a:t>
            </a:r>
          </a:p>
          <a:p>
            <a:pPr lvl="3">
              <a:spcBef>
                <a:spcPct val="50000"/>
              </a:spcBef>
              <a:buClr>
                <a:srgbClr val="333399"/>
              </a:buClr>
            </a:pPr>
            <a:endParaRPr lang="en-US" dirty="0" smtClean="0"/>
          </a:p>
          <a:p>
            <a:pPr lvl="0"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US" dirty="0" smtClean="0"/>
              <a:t>Special Magnets Controls Design Document in internal review:</a:t>
            </a:r>
          </a:p>
          <a:p>
            <a:pPr lvl="3"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facilitate the implementation of controls</a:t>
            </a:r>
          </a:p>
          <a:p>
            <a:pPr lvl="3"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overview of the operational functionality</a:t>
            </a:r>
          </a:p>
          <a:p>
            <a:pPr lvl="3"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flow charts: how to control the special magnets PCOs</a:t>
            </a:r>
          </a:p>
          <a:p>
            <a:pPr lvl="0">
              <a:spcBef>
                <a:spcPct val="50000"/>
              </a:spcBef>
              <a:buClr>
                <a:srgbClr val="333399"/>
              </a:buClr>
            </a:pPr>
            <a:endParaRPr lang="en-GB" sz="800" dirty="0" smtClean="0"/>
          </a:p>
          <a:p>
            <a:pPr lvl="0">
              <a:spcBef>
                <a:spcPct val="50000"/>
              </a:spcBef>
              <a:buClr>
                <a:srgbClr val="333399"/>
              </a:buClr>
            </a:pPr>
            <a:endParaRPr lang="en-US" dirty="0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0" y="0"/>
            <a:ext cx="17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Introduction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5940152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Details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4139952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ew Century Schoolbook Bold" pitchFamily="18" charset="0"/>
              </a:rPr>
              <a:t>Status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7452320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AOB</a:t>
            </a: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1979712" y="0"/>
            <a:ext cx="17281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Components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Tobias Stadlbauer </a:t>
            </a:r>
            <a:endParaRPr lang="de-A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C10BA-1385-4457-ACEF-E7519BF6511A}" type="slidenum">
              <a:rPr lang="de-AT" smtClean="0"/>
              <a:pPr>
                <a:defRPr/>
              </a:pPr>
              <a:t>4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PP-110627-a-TST</a:t>
            </a:r>
            <a:endParaRPr lang="de-AT" dirty="0" smtClean="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07950" y="548680"/>
            <a:ext cx="9036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What </a:t>
            </a: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task</a:t>
            </a: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s are planned in </a:t>
            </a: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2011</a:t>
            </a:r>
          </a:p>
        </p:txBody>
      </p:sp>
      <p:sp>
        <p:nvSpPr>
          <p:cNvPr id="4102" name="Text Box 11"/>
          <p:cNvSpPr txBox="1">
            <a:spLocks noChangeArrowheads="1"/>
          </p:cNvSpPr>
          <p:nvPr/>
        </p:nvSpPr>
        <p:spPr bwMode="auto">
          <a:xfrm>
            <a:off x="467544" y="1340768"/>
            <a:ext cx="8208912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GB" dirty="0" smtClean="0"/>
              <a:t>MKC risk assessment – impact on controls interfaces</a:t>
            </a:r>
          </a:p>
          <a:p>
            <a:pPr lvl="0">
              <a:spcBef>
                <a:spcPct val="50000"/>
              </a:spcBef>
              <a:buClr>
                <a:srgbClr val="333399"/>
              </a:buClr>
            </a:pPr>
            <a:endParaRPr lang="en-GB" sz="1200" dirty="0" smtClean="0"/>
          </a:p>
          <a:p>
            <a:pPr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Displacement </a:t>
            </a:r>
            <a:r>
              <a:rPr lang="en-US" dirty="0" smtClean="0"/>
              <a:t>system </a:t>
            </a:r>
            <a:r>
              <a:rPr lang="en-US" dirty="0" smtClean="0"/>
              <a:t>for electrostatic </a:t>
            </a:r>
            <a:r>
              <a:rPr lang="en-US" dirty="0" smtClean="0"/>
              <a:t>septa </a:t>
            </a:r>
            <a:r>
              <a:rPr lang="en-US" dirty="0" smtClean="0"/>
              <a:t>(PLC) (</a:t>
            </a:r>
            <a:r>
              <a:rPr lang="en-US" i="1" dirty="0" smtClean="0">
                <a:solidFill>
                  <a:srgbClr val="FF0000"/>
                </a:solidFill>
              </a:rPr>
              <a:t>in progress</a:t>
            </a:r>
            <a:r>
              <a:rPr lang="en-US" dirty="0" smtClean="0"/>
              <a:t>)</a:t>
            </a:r>
          </a:p>
          <a:p>
            <a:pPr lvl="0">
              <a:spcBef>
                <a:spcPct val="50000"/>
              </a:spcBef>
              <a:buClr>
                <a:srgbClr val="333399"/>
              </a:buClr>
            </a:pPr>
            <a:endParaRPr lang="en-GB" sz="1200" dirty="0" smtClean="0"/>
          </a:p>
          <a:p>
            <a:pPr lvl="0"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GB" dirty="0" smtClean="0"/>
              <a:t>PLC-system </a:t>
            </a:r>
            <a:r>
              <a:rPr lang="en-GB" dirty="0" smtClean="0"/>
              <a:t>for </a:t>
            </a:r>
            <a:r>
              <a:rPr lang="en-GB" dirty="0" smtClean="0"/>
              <a:t>water</a:t>
            </a:r>
            <a:r>
              <a:rPr lang="en-GB" dirty="0" smtClean="0"/>
              <a:t>, </a:t>
            </a:r>
            <a:r>
              <a:rPr lang="en-GB" dirty="0" smtClean="0"/>
              <a:t>temperature (monitoring/interlocking) </a:t>
            </a:r>
            <a:r>
              <a:rPr lang="en-US" dirty="0" smtClean="0"/>
              <a:t>(</a:t>
            </a:r>
            <a:r>
              <a:rPr lang="en-US" i="1" dirty="0" smtClean="0">
                <a:solidFill>
                  <a:srgbClr val="FF0000"/>
                </a:solidFill>
              </a:rPr>
              <a:t>in progress</a:t>
            </a:r>
            <a:r>
              <a:rPr lang="en-US" dirty="0" smtClean="0"/>
              <a:t>)</a:t>
            </a:r>
            <a:endParaRPr lang="en-GB" dirty="0" smtClean="0"/>
          </a:p>
          <a:p>
            <a:pPr lvl="0">
              <a:spcBef>
                <a:spcPct val="50000"/>
              </a:spcBef>
              <a:buClr>
                <a:srgbClr val="333399"/>
              </a:buClr>
            </a:pPr>
            <a:endParaRPr lang="en-GB" sz="1200" dirty="0" smtClean="0"/>
          </a:p>
          <a:p>
            <a:pPr lvl="0"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GB" dirty="0" smtClean="0"/>
              <a:t> Fast </a:t>
            </a:r>
            <a:r>
              <a:rPr lang="en-GB" dirty="0" smtClean="0"/>
              <a:t>deflector </a:t>
            </a:r>
            <a:r>
              <a:rPr lang="en-GB" dirty="0" smtClean="0"/>
              <a:t>power supply controls </a:t>
            </a:r>
            <a:r>
              <a:rPr lang="en-US" dirty="0" smtClean="0"/>
              <a:t>(</a:t>
            </a:r>
            <a:r>
              <a:rPr lang="en-US" i="1" dirty="0" smtClean="0">
                <a:solidFill>
                  <a:srgbClr val="FF0000"/>
                </a:solidFill>
              </a:rPr>
              <a:t>in progress</a:t>
            </a:r>
            <a:r>
              <a:rPr lang="en-US" dirty="0" smtClean="0"/>
              <a:t>)</a:t>
            </a:r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US" sz="1200" dirty="0" smtClean="0"/>
          </a:p>
          <a:p>
            <a:pPr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RS422 error detection implementation</a:t>
            </a:r>
          </a:p>
          <a:p>
            <a:pPr lvl="0">
              <a:spcBef>
                <a:spcPct val="50000"/>
              </a:spcBef>
              <a:buClr>
                <a:srgbClr val="333399"/>
              </a:buClr>
            </a:pPr>
            <a:endParaRPr lang="en-GB" sz="1200" dirty="0" smtClean="0"/>
          </a:p>
          <a:p>
            <a:pPr>
              <a:spcBef>
                <a:spcPct val="50000"/>
              </a:spcBef>
              <a:buClr>
                <a:srgbClr val="333399"/>
              </a:buClr>
              <a:buFontTx/>
              <a:buBlip>
                <a:blip r:embed="rId2"/>
              </a:buBlip>
            </a:pPr>
            <a:r>
              <a:rPr lang="en-US" dirty="0" smtClean="0"/>
              <a:t> Upcoming task during production like verification, validation, contract 	follow </a:t>
            </a:r>
            <a:r>
              <a:rPr lang="en-US" dirty="0" smtClean="0"/>
              <a:t> </a:t>
            </a:r>
            <a:r>
              <a:rPr lang="en-US" dirty="0" smtClean="0"/>
              <a:t>   </a:t>
            </a:r>
          </a:p>
          <a:p>
            <a:pPr>
              <a:spcBef>
                <a:spcPct val="50000"/>
              </a:spcBef>
              <a:buClr>
                <a:srgbClr val="333399"/>
              </a:buClr>
            </a:pPr>
            <a:r>
              <a:rPr lang="en-US" dirty="0" smtClean="0"/>
              <a:t>    up </a:t>
            </a:r>
            <a:r>
              <a:rPr lang="en-US" dirty="0" smtClean="0"/>
              <a:t>(</a:t>
            </a:r>
            <a:r>
              <a:rPr lang="en-US" i="1" dirty="0" smtClean="0">
                <a:solidFill>
                  <a:srgbClr val="FF0000"/>
                </a:solidFill>
              </a:rPr>
              <a:t>in progress</a:t>
            </a:r>
            <a:r>
              <a:rPr lang="en-US" dirty="0" smtClean="0"/>
              <a:t>)</a:t>
            </a:r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US" sz="1200" dirty="0" smtClean="0"/>
          </a:p>
          <a:p>
            <a:pPr>
              <a:spcBef>
                <a:spcPct val="50000"/>
              </a:spcBef>
              <a:buClr>
                <a:srgbClr val="333399"/>
              </a:buClr>
              <a:buFontTx/>
              <a:buBlip>
                <a:blip r:embed="rId2"/>
              </a:buBlip>
            </a:pPr>
            <a:r>
              <a:rPr lang="en-US" dirty="0" smtClean="0"/>
              <a:t> Design report</a:t>
            </a:r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US" dirty="0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0" y="0"/>
            <a:ext cx="17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Introduction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5940152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Details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4139952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ew Century Schoolbook Bold" pitchFamily="18" charset="0"/>
              </a:rPr>
              <a:t>Status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7452320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AOB</a:t>
            </a: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1979712" y="0"/>
            <a:ext cx="17281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Components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Tobias Stadlbauer </a:t>
            </a:r>
            <a:endParaRPr lang="de-AT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C10BA-1385-4457-ACEF-E7519BF6511A}" type="slidenum">
              <a:rPr lang="de-AT" smtClean="0"/>
              <a:pPr>
                <a:defRPr/>
              </a:pPr>
              <a:t>5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C10BA-1385-4457-ACEF-E7519BF6511A}" type="slidenum">
              <a:rPr lang="de-AT" smtClean="0"/>
              <a:pPr>
                <a:defRPr/>
              </a:pPr>
              <a:t>6</a:t>
            </a:fld>
            <a:endParaRPr lang="de-AT" dirty="0"/>
          </a:p>
        </p:txBody>
      </p:sp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PP-110627-a-TST</a:t>
            </a:r>
            <a:endParaRPr lang="de-AT" dirty="0" smtClean="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07950" y="548680"/>
            <a:ext cx="9036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Work Allocation</a:t>
            </a:r>
            <a:endParaRPr lang="en-GB" sz="2400" b="1" dirty="0" smtClean="0">
              <a:solidFill>
                <a:schemeClr val="bg1"/>
              </a:solidFill>
              <a:effectLst>
                <a:outerShdw blurRad="38100" dist="38100" dir="2700000" algn="tl">
                  <a:schemeClr val="tx1"/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5877272"/>
            <a:ext cx="9144000" cy="980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0" y="0"/>
            <a:ext cx="17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Introduction</a:t>
            </a:r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5940152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Details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4139952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ew Century Schoolbook Bold" pitchFamily="18" charset="0"/>
              </a:rPr>
              <a:t>Status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30" name="Text Box 15"/>
          <p:cNvSpPr txBox="1">
            <a:spLocks noChangeArrowheads="1"/>
          </p:cNvSpPr>
          <p:nvPr/>
        </p:nvSpPr>
        <p:spPr bwMode="auto">
          <a:xfrm>
            <a:off x="7452320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AOB</a:t>
            </a: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1979712" y="0"/>
            <a:ext cx="17281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Components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Tobias Stadlbauer </a:t>
            </a:r>
            <a:endParaRPr lang="de-AT"/>
          </a:p>
        </p:txBody>
      </p:sp>
      <p:sp>
        <p:nvSpPr>
          <p:cNvPr id="20" name="Rectangle 19"/>
          <p:cNvSpPr/>
          <p:nvPr/>
        </p:nvSpPr>
        <p:spPr>
          <a:xfrm>
            <a:off x="0" y="5877272"/>
            <a:ext cx="9144000" cy="980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179512" y="4549676"/>
            <a:ext cx="89644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- various parallel tasks</a:t>
            </a:r>
          </a:p>
          <a:p>
            <a:pPr>
              <a:buFontTx/>
              <a:buChar char="-"/>
            </a:pPr>
            <a:r>
              <a:rPr lang="en-GB" dirty="0" smtClean="0"/>
              <a:t> priority, urgency and availability of </a:t>
            </a:r>
            <a:r>
              <a:rPr lang="en-GB" dirty="0" smtClean="0"/>
              <a:t>personal:</a:t>
            </a:r>
          </a:p>
          <a:p>
            <a:r>
              <a:rPr lang="en-GB" dirty="0" smtClean="0"/>
              <a:t>  prescribes work flow and needs flexible planning</a:t>
            </a:r>
          </a:p>
          <a:p>
            <a:pPr>
              <a:buFontTx/>
              <a:buChar char="-"/>
            </a:pPr>
            <a:r>
              <a:rPr lang="en-GB" dirty="0" smtClean="0"/>
              <a:t> </a:t>
            </a:r>
            <a:r>
              <a:rPr lang="en-GB" dirty="0" smtClean="0"/>
              <a:t>no fancy controls developments on BTS side only basic straight forward controls</a:t>
            </a:r>
          </a:p>
          <a:p>
            <a:pPr>
              <a:buFontTx/>
              <a:buChar char="-"/>
            </a:pPr>
            <a:r>
              <a:rPr lang="en-GB" dirty="0" smtClean="0"/>
              <a:t> but some advanced control sequences and precise trigger signals</a:t>
            </a:r>
          </a:p>
          <a:p>
            <a:pPr>
              <a:buFontTx/>
              <a:buChar char="-"/>
            </a:pPr>
            <a:r>
              <a:rPr lang="en-GB" dirty="0" smtClean="0"/>
              <a:t> a detailed planning (test, integration) in due course (production dates available) will </a:t>
            </a:r>
          </a:p>
          <a:p>
            <a:r>
              <a:rPr lang="en-GB" dirty="0" smtClean="0"/>
              <a:t>  involve several WPs</a:t>
            </a:r>
          </a:p>
          <a:p>
            <a:r>
              <a:rPr lang="en-GB" dirty="0" smtClean="0"/>
              <a:t>- more detailed task breakdown in previous MACSW presentations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052736"/>
            <a:ext cx="6596063" cy="381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PP-110627-a-TST</a:t>
            </a:r>
            <a:endParaRPr lang="de-AT" dirty="0" smtClean="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07950" y="548680"/>
            <a:ext cx="9036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Electromagnetic </a:t>
            </a: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Interferences</a:t>
            </a: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, EMI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827584" y="2132856"/>
            <a:ext cx="1296144" cy="2448272"/>
            <a:chOff x="899592" y="2276872"/>
            <a:chExt cx="1296144" cy="2448272"/>
          </a:xfrm>
        </p:grpSpPr>
        <p:sp>
          <p:nvSpPr>
            <p:cNvPr id="12" name="Rectangle 11"/>
            <p:cNvSpPr/>
            <p:nvPr/>
          </p:nvSpPr>
          <p:spPr>
            <a:xfrm>
              <a:off x="899592" y="2276872"/>
              <a:ext cx="1296144" cy="24482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Special Magnets</a:t>
              </a:r>
            </a:p>
            <a:p>
              <a:pPr algn="ctr"/>
              <a:r>
                <a:rPr lang="en-GB" dirty="0" smtClean="0"/>
                <a:t>PCO</a:t>
              </a:r>
              <a:endParaRPr lang="en-GB" dirty="0"/>
            </a:p>
          </p:txBody>
        </p:sp>
        <p:sp>
          <p:nvSpPr>
            <p:cNvPr id="13" name="Lightning Bolt 12"/>
            <p:cNvSpPr/>
            <p:nvPr/>
          </p:nvSpPr>
          <p:spPr>
            <a:xfrm>
              <a:off x="1259632" y="2348880"/>
              <a:ext cx="432048" cy="720080"/>
            </a:xfrm>
            <a:prstGeom prst="lightningBol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483768" y="1124744"/>
            <a:ext cx="518457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All kind of EMI sources inside the BTS-PCOs, which cannot be determined before production. The EMI will probably not be produced as the norms dictate.</a:t>
            </a:r>
          </a:p>
          <a:p>
            <a:endParaRPr lang="en-GB" dirty="0" smtClean="0"/>
          </a:p>
          <a:p>
            <a:r>
              <a:rPr lang="en-GB" dirty="0" smtClean="0"/>
              <a:t>and</a:t>
            </a:r>
          </a:p>
          <a:p>
            <a:endParaRPr lang="en-GB" dirty="0" smtClean="0"/>
          </a:p>
          <a:p>
            <a:r>
              <a:rPr lang="en-GB" dirty="0" smtClean="0"/>
              <a:t>From CERN </a:t>
            </a:r>
            <a:r>
              <a:rPr lang="en-GB" dirty="0" smtClean="0"/>
              <a:t>experience: spontaneous </a:t>
            </a:r>
            <a:r>
              <a:rPr lang="en-GB" dirty="0" smtClean="0"/>
              <a:t>triggers </a:t>
            </a:r>
            <a:r>
              <a:rPr lang="en-GB" dirty="0" smtClean="0"/>
              <a:t>due to noise can occur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Special Magnets has foreseen a EMI shielded compartment inside the PCO to put electronics </a:t>
            </a:r>
            <a:r>
              <a:rPr lang="en-GB" dirty="0" smtClean="0"/>
              <a:t>in.</a:t>
            </a:r>
          </a:p>
          <a:p>
            <a:r>
              <a:rPr lang="en-GB" dirty="0" smtClean="0"/>
              <a:t>The </a:t>
            </a:r>
            <a:r>
              <a:rPr lang="en-GB" dirty="0" smtClean="0"/>
              <a:t>PCO has to comply to the following norms:</a:t>
            </a:r>
          </a:p>
          <a:p>
            <a:pPr lvl="1"/>
            <a:r>
              <a:rPr lang="en-GB" dirty="0" smtClean="0"/>
              <a:t>IEC 61000-2-4</a:t>
            </a:r>
          </a:p>
          <a:p>
            <a:pPr lvl="1"/>
            <a:r>
              <a:rPr lang="en-GB" dirty="0" smtClean="0"/>
              <a:t>IEC 61000-4-4 (4)</a:t>
            </a:r>
          </a:p>
          <a:p>
            <a:pPr lvl="1"/>
            <a:r>
              <a:rPr lang="en-GB" dirty="0" smtClean="0"/>
              <a:t>IEC 61000-4-9</a:t>
            </a:r>
          </a:p>
          <a:p>
            <a:pPr lvl="1"/>
            <a:r>
              <a:rPr lang="en-GB" dirty="0" smtClean="0"/>
              <a:t>IEC 61204-3 (B)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971600" y="3933056"/>
            <a:ext cx="1008112" cy="576064"/>
          </a:xfrm>
          <a:prstGeom prst="rect">
            <a:avLst/>
          </a:prstGeom>
          <a:ln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EMI shielded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rot="10800000">
            <a:off x="1907704" y="4221088"/>
            <a:ext cx="648072" cy="504056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0" y="0"/>
            <a:ext cx="17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Introduction</a:t>
            </a: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5940152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ew Century Schoolbook Bold" pitchFamily="18" charset="0"/>
              </a:rPr>
              <a:t>Details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4139952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Status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7452320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AOB</a:t>
            </a:r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1979712" y="0"/>
            <a:ext cx="17281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Components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Tobias Stadlbauer </a:t>
            </a:r>
            <a:endParaRPr lang="de-AT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C10BA-1385-4457-ACEF-E7519BF6511A}" type="slidenum">
              <a:rPr lang="de-AT" smtClean="0"/>
              <a:pPr>
                <a:defRPr/>
              </a:pPr>
              <a:t>7</a:t>
            </a:fld>
            <a:endParaRPr lang="de-AT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PP-110627-a-TST</a:t>
            </a:r>
            <a:endParaRPr lang="de-AT" dirty="0" smtClean="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07950" y="548680"/>
            <a:ext cx="9036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Electromagnetic </a:t>
            </a: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Interferences</a:t>
            </a: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, EMI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539552" y="1340768"/>
            <a:ext cx="1152128" cy="2088232"/>
            <a:chOff x="899592" y="1844824"/>
            <a:chExt cx="1152128" cy="2088232"/>
          </a:xfrm>
        </p:grpSpPr>
        <p:sp>
          <p:nvSpPr>
            <p:cNvPr id="12" name="Rectangle 11"/>
            <p:cNvSpPr/>
            <p:nvPr/>
          </p:nvSpPr>
          <p:spPr>
            <a:xfrm>
              <a:off x="899592" y="1844824"/>
              <a:ext cx="1152128" cy="20882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Special Magnets</a:t>
              </a:r>
            </a:p>
            <a:p>
              <a:pPr algn="ctr"/>
              <a:r>
                <a:rPr lang="en-GB" dirty="0" smtClean="0"/>
                <a:t>PCO</a:t>
              </a:r>
              <a:endParaRPr lang="en-GB" dirty="0"/>
            </a:p>
          </p:txBody>
        </p:sp>
        <p:sp>
          <p:nvSpPr>
            <p:cNvPr id="13" name="Lightning Bolt 12"/>
            <p:cNvSpPr/>
            <p:nvPr/>
          </p:nvSpPr>
          <p:spPr>
            <a:xfrm>
              <a:off x="1115616" y="1844824"/>
              <a:ext cx="432048" cy="720080"/>
            </a:xfrm>
            <a:prstGeom prst="lightningBol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331640" y="3501008"/>
              <a:ext cx="648072" cy="36004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FED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339752" y="1052736"/>
            <a:ext cx="48965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put an electronic device inside such an environment you have to take EMI into consideration.</a:t>
            </a:r>
          </a:p>
          <a:p>
            <a:endParaRPr lang="en-GB" dirty="0" smtClean="0"/>
          </a:p>
          <a:p>
            <a:r>
              <a:rPr lang="en-GB" dirty="0" smtClean="0"/>
              <a:t>The manufacturer puts the PCO LCS inside this cabinet.</a:t>
            </a:r>
          </a:p>
          <a:p>
            <a:endParaRPr lang="en-GB" dirty="0" smtClean="0"/>
          </a:p>
          <a:p>
            <a:r>
              <a:rPr lang="en-GB" dirty="0" smtClean="0"/>
              <a:t>But its the responsibility of the manufacturer to ensure that his components are working with this system.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2339752" y="4149080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As for all important special magnets trigger signals and also for the communication interface, fibre optics could avoid these problems.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3491880" y="580526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Fibre optics</a:t>
            </a:r>
            <a:endParaRPr lang="en-GB" dirty="0"/>
          </a:p>
        </p:txBody>
      </p: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0" y="0"/>
            <a:ext cx="17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Introduction</a:t>
            </a:r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5940152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ew Century Schoolbook Bold" pitchFamily="18" charset="0"/>
              </a:rPr>
              <a:t>Details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4139952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Status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39" name="Text Box 15"/>
          <p:cNvSpPr txBox="1">
            <a:spLocks noChangeArrowheads="1"/>
          </p:cNvSpPr>
          <p:nvPr/>
        </p:nvSpPr>
        <p:spPr bwMode="auto">
          <a:xfrm>
            <a:off x="7452320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AOB</a:t>
            </a:r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1979712" y="0"/>
            <a:ext cx="17281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Components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539552" y="3861048"/>
            <a:ext cx="8352928" cy="2448272"/>
            <a:chOff x="539552" y="3861048"/>
            <a:chExt cx="8352928" cy="2448272"/>
          </a:xfrm>
        </p:grpSpPr>
        <p:grpSp>
          <p:nvGrpSpPr>
            <p:cNvPr id="24" name="Group 23"/>
            <p:cNvGrpSpPr/>
            <p:nvPr/>
          </p:nvGrpSpPr>
          <p:grpSpPr>
            <a:xfrm>
              <a:off x="539552" y="3861048"/>
              <a:ext cx="8352928" cy="2448272"/>
              <a:chOff x="539552" y="3717032"/>
              <a:chExt cx="8352928" cy="244827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539552" y="3789040"/>
                <a:ext cx="1152128" cy="20882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Special Magnets</a:t>
                </a:r>
              </a:p>
              <a:p>
                <a:pPr algn="ctr"/>
                <a:r>
                  <a:rPr lang="en-GB" dirty="0" smtClean="0"/>
                  <a:t>PCO</a:t>
                </a:r>
                <a:endParaRPr lang="en-GB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7668344" y="5517232"/>
                <a:ext cx="648072" cy="360040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solidFill>
                      <a:schemeClr val="tx1"/>
                    </a:solidFill>
                  </a:rPr>
                  <a:t>FED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1619672" y="5661248"/>
                <a:ext cx="6048672" cy="0"/>
              </a:xfrm>
              <a:prstGeom prst="line">
                <a:avLst/>
              </a:prstGeom>
              <a:ln w="38100"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Rectangle 29"/>
              <p:cNvSpPr/>
              <p:nvPr/>
            </p:nvSpPr>
            <p:spPr>
              <a:xfrm>
                <a:off x="7020272" y="3717032"/>
                <a:ext cx="1872208" cy="2448272"/>
              </a:xfrm>
              <a:prstGeom prst="rect">
                <a:avLst/>
              </a:prstGeom>
              <a:noFill/>
              <a:ln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7164288" y="3933056"/>
                <a:ext cx="14401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save area:</a:t>
                </a: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7668344" y="4437112"/>
                <a:ext cx="648072" cy="360040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solidFill>
                      <a:schemeClr val="tx1"/>
                    </a:solidFill>
                  </a:rPr>
                  <a:t>PCC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5" name="Straight Connector 34"/>
              <p:cNvCxnSpPr>
                <a:stCxn id="32" idx="2"/>
                <a:endCxn id="21" idx="0"/>
              </p:cNvCxnSpPr>
              <p:nvPr/>
            </p:nvCxnSpPr>
            <p:spPr>
              <a:xfrm rot="5400000">
                <a:off x="7632340" y="5157192"/>
                <a:ext cx="72008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Lightning Bolt 19"/>
            <p:cNvSpPr/>
            <p:nvPr/>
          </p:nvSpPr>
          <p:spPr>
            <a:xfrm>
              <a:off x="755576" y="3933056"/>
              <a:ext cx="432048" cy="720080"/>
            </a:xfrm>
            <a:prstGeom prst="lightningBol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Tobias Stadlbauer </a:t>
            </a:r>
            <a:endParaRPr lang="de-AT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C10BA-1385-4457-ACEF-E7519BF6511A}" type="slidenum">
              <a:rPr lang="de-AT" smtClean="0"/>
              <a:pPr>
                <a:defRPr/>
              </a:pPr>
              <a:t>8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PP-110627-a-TST</a:t>
            </a:r>
            <a:endParaRPr lang="de-AT" dirty="0" smtClean="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07950" y="548680"/>
            <a:ext cx="9036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Electromagnetic </a:t>
            </a: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Interferences</a:t>
            </a:r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New Century Schoolbook Bold" pitchFamily="18" charset="0"/>
              </a:rPr>
              <a:t>, EMI</a:t>
            </a:r>
          </a:p>
        </p:txBody>
      </p:sp>
      <p:pic>
        <p:nvPicPr>
          <p:cNvPr id="33" name="Picture 1"/>
          <p:cNvPicPr>
            <a:picLocks noChangeAspect="1" noChangeArrowheads="1"/>
          </p:cNvPicPr>
          <p:nvPr/>
        </p:nvPicPr>
        <p:blipFill>
          <a:blip r:embed="rId2" cstate="print"/>
          <a:srcRect b="38806"/>
          <a:stretch>
            <a:fillRect/>
          </a:stretch>
        </p:blipFill>
        <p:spPr bwMode="auto">
          <a:xfrm>
            <a:off x="179512" y="2132856"/>
            <a:ext cx="2380265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Picture 4" descr="rs232 to Fiber Optic Conver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782459">
            <a:off x="1382408" y="3645858"/>
            <a:ext cx="1394160" cy="1128002"/>
          </a:xfrm>
          <a:prstGeom prst="rect">
            <a:avLst/>
          </a:prstGeom>
          <a:noFill/>
        </p:spPr>
      </p:pic>
      <p:sp>
        <p:nvSpPr>
          <p:cNvPr id="35" name="Freeform 34"/>
          <p:cNvSpPr/>
          <p:nvPr/>
        </p:nvSpPr>
        <p:spPr>
          <a:xfrm>
            <a:off x="2110154" y="2964233"/>
            <a:ext cx="765908" cy="1269928"/>
          </a:xfrm>
          <a:custGeom>
            <a:avLst/>
            <a:gdLst>
              <a:gd name="connsiteX0" fmla="*/ 359508 w 765908"/>
              <a:gd name="connsiteY0" fmla="*/ 1266092 h 1269928"/>
              <a:gd name="connsiteX1" fmla="*/ 414215 w 765908"/>
              <a:gd name="connsiteY1" fmla="*/ 1219200 h 1269928"/>
              <a:gd name="connsiteX2" fmla="*/ 515815 w 765908"/>
              <a:gd name="connsiteY2" fmla="*/ 1125415 h 1269928"/>
              <a:gd name="connsiteX3" fmla="*/ 562708 w 765908"/>
              <a:gd name="connsiteY3" fmla="*/ 1062892 h 1269928"/>
              <a:gd name="connsiteX4" fmla="*/ 578338 w 765908"/>
              <a:gd name="connsiteY4" fmla="*/ 1039446 h 1269928"/>
              <a:gd name="connsiteX5" fmla="*/ 617415 w 765908"/>
              <a:gd name="connsiteY5" fmla="*/ 984738 h 1269928"/>
              <a:gd name="connsiteX6" fmla="*/ 625231 w 765908"/>
              <a:gd name="connsiteY6" fmla="*/ 961292 h 1269928"/>
              <a:gd name="connsiteX7" fmla="*/ 656492 w 765908"/>
              <a:gd name="connsiteY7" fmla="*/ 922215 h 1269928"/>
              <a:gd name="connsiteX8" fmla="*/ 672123 w 765908"/>
              <a:gd name="connsiteY8" fmla="*/ 898769 h 1269928"/>
              <a:gd name="connsiteX9" fmla="*/ 695569 w 765908"/>
              <a:gd name="connsiteY9" fmla="*/ 836246 h 1269928"/>
              <a:gd name="connsiteX10" fmla="*/ 703384 w 765908"/>
              <a:gd name="connsiteY10" fmla="*/ 812800 h 1269928"/>
              <a:gd name="connsiteX11" fmla="*/ 719015 w 765908"/>
              <a:gd name="connsiteY11" fmla="*/ 789353 h 1269928"/>
              <a:gd name="connsiteX12" fmla="*/ 742461 w 765908"/>
              <a:gd name="connsiteY12" fmla="*/ 719015 h 1269928"/>
              <a:gd name="connsiteX13" fmla="*/ 750277 w 765908"/>
              <a:gd name="connsiteY13" fmla="*/ 695569 h 1269928"/>
              <a:gd name="connsiteX14" fmla="*/ 765908 w 765908"/>
              <a:gd name="connsiteY14" fmla="*/ 570523 h 1269928"/>
              <a:gd name="connsiteX15" fmla="*/ 758092 w 765908"/>
              <a:gd name="connsiteY15" fmla="*/ 320430 h 1269928"/>
              <a:gd name="connsiteX16" fmla="*/ 750277 w 765908"/>
              <a:gd name="connsiteY16" fmla="*/ 257907 h 1269928"/>
              <a:gd name="connsiteX17" fmla="*/ 734646 w 765908"/>
              <a:gd name="connsiteY17" fmla="*/ 226646 h 1269928"/>
              <a:gd name="connsiteX18" fmla="*/ 695569 w 765908"/>
              <a:gd name="connsiteY18" fmla="*/ 171938 h 1269928"/>
              <a:gd name="connsiteX19" fmla="*/ 656492 w 765908"/>
              <a:gd name="connsiteY19" fmla="*/ 125046 h 1269928"/>
              <a:gd name="connsiteX20" fmla="*/ 633046 w 765908"/>
              <a:gd name="connsiteY20" fmla="*/ 117230 h 1269928"/>
              <a:gd name="connsiteX21" fmla="*/ 593969 w 765908"/>
              <a:gd name="connsiteY21" fmla="*/ 85969 h 1269928"/>
              <a:gd name="connsiteX22" fmla="*/ 570523 w 765908"/>
              <a:gd name="connsiteY22" fmla="*/ 62523 h 1269928"/>
              <a:gd name="connsiteX23" fmla="*/ 539261 w 765908"/>
              <a:gd name="connsiteY23" fmla="*/ 54707 h 1269928"/>
              <a:gd name="connsiteX24" fmla="*/ 515815 w 765908"/>
              <a:gd name="connsiteY24" fmla="*/ 46892 h 1269928"/>
              <a:gd name="connsiteX25" fmla="*/ 492369 w 765908"/>
              <a:gd name="connsiteY25" fmla="*/ 31261 h 1269928"/>
              <a:gd name="connsiteX26" fmla="*/ 414215 w 765908"/>
              <a:gd name="connsiteY26" fmla="*/ 7815 h 1269928"/>
              <a:gd name="connsiteX27" fmla="*/ 390769 w 765908"/>
              <a:gd name="connsiteY27" fmla="*/ 0 h 1269928"/>
              <a:gd name="connsiteX28" fmla="*/ 0 w 765908"/>
              <a:gd name="connsiteY28" fmla="*/ 7815 h 126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765908" h="1269928">
                <a:moveTo>
                  <a:pt x="359508" y="1266092"/>
                </a:moveTo>
                <a:cubicBezTo>
                  <a:pt x="420569" y="1235560"/>
                  <a:pt x="363487" y="1269928"/>
                  <a:pt x="414215" y="1219200"/>
                </a:cubicBezTo>
                <a:cubicBezTo>
                  <a:pt x="459765" y="1173651"/>
                  <a:pt x="473534" y="1181788"/>
                  <a:pt x="515815" y="1125415"/>
                </a:cubicBezTo>
                <a:cubicBezTo>
                  <a:pt x="531446" y="1104574"/>
                  <a:pt x="548258" y="1084568"/>
                  <a:pt x="562708" y="1062892"/>
                </a:cubicBezTo>
                <a:cubicBezTo>
                  <a:pt x="567918" y="1055077"/>
                  <a:pt x="572879" y="1047089"/>
                  <a:pt x="578338" y="1039446"/>
                </a:cubicBezTo>
                <a:cubicBezTo>
                  <a:pt x="584236" y="1031189"/>
                  <a:pt x="611277" y="997014"/>
                  <a:pt x="617415" y="984738"/>
                </a:cubicBezTo>
                <a:cubicBezTo>
                  <a:pt x="621099" y="977370"/>
                  <a:pt x="620865" y="968278"/>
                  <a:pt x="625231" y="961292"/>
                </a:cubicBezTo>
                <a:cubicBezTo>
                  <a:pt x="634072" y="947147"/>
                  <a:pt x="646484" y="935560"/>
                  <a:pt x="656492" y="922215"/>
                </a:cubicBezTo>
                <a:cubicBezTo>
                  <a:pt x="662128" y="914701"/>
                  <a:pt x="666913" y="906584"/>
                  <a:pt x="672123" y="898769"/>
                </a:cubicBezTo>
                <a:cubicBezTo>
                  <a:pt x="689862" y="845551"/>
                  <a:pt x="667534" y="911007"/>
                  <a:pt x="695569" y="836246"/>
                </a:cubicBezTo>
                <a:cubicBezTo>
                  <a:pt x="698462" y="828532"/>
                  <a:pt x="699700" y="820168"/>
                  <a:pt x="703384" y="812800"/>
                </a:cubicBezTo>
                <a:cubicBezTo>
                  <a:pt x="707585" y="804398"/>
                  <a:pt x="715402" y="798024"/>
                  <a:pt x="719015" y="789353"/>
                </a:cubicBezTo>
                <a:cubicBezTo>
                  <a:pt x="728520" y="766540"/>
                  <a:pt x="734646" y="742461"/>
                  <a:pt x="742461" y="719015"/>
                </a:cubicBezTo>
                <a:lnTo>
                  <a:pt x="750277" y="695569"/>
                </a:lnTo>
                <a:cubicBezTo>
                  <a:pt x="756711" y="656964"/>
                  <a:pt x="765908" y="608085"/>
                  <a:pt x="765908" y="570523"/>
                </a:cubicBezTo>
                <a:cubicBezTo>
                  <a:pt x="765908" y="487118"/>
                  <a:pt x="762257" y="403731"/>
                  <a:pt x="758092" y="320430"/>
                </a:cubicBezTo>
                <a:cubicBezTo>
                  <a:pt x="757043" y="299453"/>
                  <a:pt x="755371" y="278283"/>
                  <a:pt x="750277" y="257907"/>
                </a:cubicBezTo>
                <a:cubicBezTo>
                  <a:pt x="747451" y="246604"/>
                  <a:pt x="740426" y="236761"/>
                  <a:pt x="734646" y="226646"/>
                </a:cubicBezTo>
                <a:cubicBezTo>
                  <a:pt x="724123" y="208232"/>
                  <a:pt x="707547" y="188707"/>
                  <a:pt x="695569" y="171938"/>
                </a:cubicBezTo>
                <a:cubicBezTo>
                  <a:pt x="682463" y="153589"/>
                  <a:pt x="676395" y="138315"/>
                  <a:pt x="656492" y="125046"/>
                </a:cubicBezTo>
                <a:cubicBezTo>
                  <a:pt x="649637" y="120476"/>
                  <a:pt x="640861" y="119835"/>
                  <a:pt x="633046" y="117230"/>
                </a:cubicBezTo>
                <a:cubicBezTo>
                  <a:pt x="598087" y="64793"/>
                  <a:pt x="639269" y="116169"/>
                  <a:pt x="593969" y="85969"/>
                </a:cubicBezTo>
                <a:cubicBezTo>
                  <a:pt x="584773" y="79838"/>
                  <a:pt x="580119" y="68007"/>
                  <a:pt x="570523" y="62523"/>
                </a:cubicBezTo>
                <a:cubicBezTo>
                  <a:pt x="561197" y="57194"/>
                  <a:pt x="549589" y="57658"/>
                  <a:pt x="539261" y="54707"/>
                </a:cubicBezTo>
                <a:cubicBezTo>
                  <a:pt x="531340" y="52444"/>
                  <a:pt x="523630" y="49497"/>
                  <a:pt x="515815" y="46892"/>
                </a:cubicBezTo>
                <a:cubicBezTo>
                  <a:pt x="508000" y="41682"/>
                  <a:pt x="500952" y="35076"/>
                  <a:pt x="492369" y="31261"/>
                </a:cubicBezTo>
                <a:cubicBezTo>
                  <a:pt x="458935" y="16401"/>
                  <a:pt x="446044" y="16909"/>
                  <a:pt x="414215" y="7815"/>
                </a:cubicBezTo>
                <a:cubicBezTo>
                  <a:pt x="406294" y="5552"/>
                  <a:pt x="398584" y="2605"/>
                  <a:pt x="390769" y="0"/>
                </a:cubicBezTo>
                <a:cubicBezTo>
                  <a:pt x="52111" y="8466"/>
                  <a:pt x="182392" y="7815"/>
                  <a:pt x="0" y="7815"/>
                </a:cubicBezTo>
              </a:path>
            </a:pathLst>
          </a:cu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Connector 36"/>
          <p:cNvCxnSpPr>
            <a:stCxn id="27" idx="1"/>
          </p:cNvCxnSpPr>
          <p:nvPr/>
        </p:nvCxnSpPr>
        <p:spPr>
          <a:xfrm flipV="1">
            <a:off x="2663837" y="3541095"/>
            <a:ext cx="3385805" cy="104883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/>
        </p:nvGrpSpPr>
        <p:grpSpPr>
          <a:xfrm>
            <a:off x="5724128" y="1916832"/>
            <a:ext cx="2806185" cy="1744841"/>
            <a:chOff x="5733104" y="1059239"/>
            <a:chExt cx="2806185" cy="1744841"/>
          </a:xfrm>
        </p:grpSpPr>
        <p:pic>
          <p:nvPicPr>
            <p:cNvPr id="24580" name="Picture 4" descr="rs232 to Fiber Optic Converter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8110795">
              <a:off x="5680269" y="1355020"/>
              <a:ext cx="1601976" cy="1296144"/>
            </a:xfrm>
            <a:prstGeom prst="rect">
              <a:avLst/>
            </a:prstGeom>
            <a:noFill/>
          </p:spPr>
        </p:pic>
        <p:pic>
          <p:nvPicPr>
            <p:cNvPr id="39" name="Picture 38" descr="FED_top22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308304" y="1412776"/>
              <a:ext cx="1230985" cy="1008112"/>
            </a:xfrm>
            <a:prstGeom prst="rect">
              <a:avLst/>
            </a:prstGeom>
          </p:spPr>
        </p:pic>
        <p:sp>
          <p:nvSpPr>
            <p:cNvPr id="44" name="Arc 43"/>
            <p:cNvSpPr/>
            <p:nvPr/>
          </p:nvSpPr>
          <p:spPr>
            <a:xfrm rot="7096784">
              <a:off x="6093144" y="699199"/>
              <a:ext cx="1512168" cy="2232248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3563888" y="414908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Fibre optics</a:t>
            </a:r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2771800" y="306896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RS422</a:t>
            </a:r>
            <a:endParaRPr lang="en-GB" dirty="0"/>
          </a:p>
        </p:txBody>
      </p:sp>
      <p:sp>
        <p:nvSpPr>
          <p:cNvPr id="47" name="TextBox 46"/>
          <p:cNvSpPr txBox="1"/>
          <p:nvPr/>
        </p:nvSpPr>
        <p:spPr>
          <a:xfrm>
            <a:off x="7236296" y="342900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RS422</a:t>
            </a:r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179512" y="170080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Special Magnets PCO</a:t>
            </a:r>
            <a:endParaRPr lang="en-GB" dirty="0"/>
          </a:p>
        </p:txBody>
      </p:sp>
      <p:sp>
        <p:nvSpPr>
          <p:cNvPr id="49" name="TextBox 48"/>
          <p:cNvSpPr txBox="1"/>
          <p:nvPr/>
        </p:nvSpPr>
        <p:spPr>
          <a:xfrm>
            <a:off x="7164288" y="155679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PCO FED</a:t>
            </a:r>
            <a:endParaRPr lang="en-GB" dirty="0"/>
          </a:p>
        </p:txBody>
      </p:sp>
      <p:cxnSp>
        <p:nvCxnSpPr>
          <p:cNvPr id="52" name="Straight Connector 51"/>
          <p:cNvCxnSpPr/>
          <p:nvPr/>
        </p:nvCxnSpPr>
        <p:spPr>
          <a:xfrm rot="5400000">
            <a:off x="3131840" y="3284984"/>
            <a:ext cx="3456384" cy="0"/>
          </a:xfrm>
          <a:prstGeom prst="line">
            <a:avLst/>
          </a:prstGeom>
          <a:ln w="3810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Lightning Bolt 53"/>
          <p:cNvSpPr/>
          <p:nvPr/>
        </p:nvSpPr>
        <p:spPr>
          <a:xfrm>
            <a:off x="3635896" y="1772816"/>
            <a:ext cx="432048" cy="792088"/>
          </a:xfrm>
          <a:prstGeom prst="lightningBol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Explosion 2 54"/>
          <p:cNvSpPr/>
          <p:nvPr/>
        </p:nvSpPr>
        <p:spPr>
          <a:xfrm>
            <a:off x="5148064" y="1556792"/>
            <a:ext cx="720080" cy="720080"/>
          </a:xfrm>
          <a:prstGeom prst="irregularSeal2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/>
          <p:cNvSpPr txBox="1"/>
          <p:nvPr/>
        </p:nvSpPr>
        <p:spPr>
          <a:xfrm>
            <a:off x="1331640" y="4725144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RS422&lt;-&gt;fibre</a:t>
            </a:r>
          </a:p>
          <a:p>
            <a:pPr algn="ctr"/>
            <a:r>
              <a:rPr lang="en-GB" dirty="0" smtClean="0"/>
              <a:t>converter</a:t>
            </a:r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107504" y="5589240"/>
            <a:ext cx="9036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Tested of the shelf RS422 to fibre optic converter </a:t>
            </a:r>
            <a:r>
              <a:rPr lang="en-GB" dirty="0" smtClean="0"/>
              <a:t>-&gt;</a:t>
            </a:r>
          </a:p>
          <a:p>
            <a:r>
              <a:rPr lang="en-GB" dirty="0" smtClean="0"/>
              <a:t>Similar solution was used at CERN: old target modulator PCO (pulsed, 60kV)</a:t>
            </a:r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>
            <a:off x="5364088" y="3645024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RS422&lt;-&gt;fibre</a:t>
            </a:r>
          </a:p>
          <a:p>
            <a:pPr algn="ctr"/>
            <a:r>
              <a:rPr lang="en-GB" dirty="0" smtClean="0"/>
              <a:t>converter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1259632" y="1052736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Example to avoid obvious problems:</a:t>
            </a:r>
            <a:endParaRPr lang="en-GB" u="sng" dirty="0"/>
          </a:p>
        </p:txBody>
      </p:sp>
      <p:sp>
        <p:nvSpPr>
          <p:cNvPr id="64" name="Text Box 11"/>
          <p:cNvSpPr txBox="1">
            <a:spLocks noChangeArrowheads="1"/>
          </p:cNvSpPr>
          <p:nvPr/>
        </p:nvSpPr>
        <p:spPr bwMode="auto">
          <a:xfrm>
            <a:off x="0" y="0"/>
            <a:ext cx="17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Introduction</a:t>
            </a:r>
          </a:p>
        </p:txBody>
      </p:sp>
      <p:sp>
        <p:nvSpPr>
          <p:cNvPr id="65" name="Text Box 12"/>
          <p:cNvSpPr txBox="1">
            <a:spLocks noChangeArrowheads="1"/>
          </p:cNvSpPr>
          <p:nvPr/>
        </p:nvSpPr>
        <p:spPr bwMode="auto">
          <a:xfrm>
            <a:off x="5940152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ew Century Schoolbook Bold" pitchFamily="18" charset="0"/>
              </a:rPr>
              <a:t>Details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66" name="Text Box 14"/>
          <p:cNvSpPr txBox="1">
            <a:spLocks noChangeArrowheads="1"/>
          </p:cNvSpPr>
          <p:nvPr/>
        </p:nvSpPr>
        <p:spPr bwMode="auto">
          <a:xfrm>
            <a:off x="4139952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Status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67" name="Text Box 15"/>
          <p:cNvSpPr txBox="1">
            <a:spLocks noChangeArrowheads="1"/>
          </p:cNvSpPr>
          <p:nvPr/>
        </p:nvSpPr>
        <p:spPr bwMode="auto">
          <a:xfrm>
            <a:off x="7452320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AOB</a:t>
            </a:r>
          </a:p>
        </p:txBody>
      </p:sp>
      <p:sp>
        <p:nvSpPr>
          <p:cNvPr id="68" name="Text Box 12"/>
          <p:cNvSpPr txBox="1">
            <a:spLocks noChangeArrowheads="1"/>
          </p:cNvSpPr>
          <p:nvPr/>
        </p:nvSpPr>
        <p:spPr bwMode="auto">
          <a:xfrm>
            <a:off x="1979712" y="0"/>
            <a:ext cx="17281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 Century Schoolbook Bold" pitchFamily="18" charset="0"/>
              </a:rPr>
              <a:t>Components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 Century Schoolbook Bold" pitchFamily="18" charset="0"/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Tobias Stadlbauer </a:t>
            </a:r>
            <a:endParaRPr lang="de-AT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C10BA-1385-4457-ACEF-E7519BF6511A}" type="slidenum">
              <a:rPr lang="de-AT" smtClean="0"/>
              <a:pPr>
                <a:defRPr/>
              </a:pPr>
              <a:t>9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20926</TotalTime>
  <Words>765</Words>
  <Application>Microsoft Office PowerPoint</Application>
  <PresentationFormat>On-screen Show (4:3)</PresentationFormat>
  <Paragraphs>248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1_Office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title</dc:title>
  <dc:creator>Tobias Stadlbauer</dc:creator>
  <cp:lastModifiedBy>tstadlba</cp:lastModifiedBy>
  <cp:revision>730</cp:revision>
  <dcterms:created xsi:type="dcterms:W3CDTF">2008-05-26T15:39:36Z</dcterms:created>
  <dcterms:modified xsi:type="dcterms:W3CDTF">2011-06-27T12:56:45Z</dcterms:modified>
</cp:coreProperties>
</file>