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8"/>
  </p:notesMasterIdLst>
  <p:sldIdLst>
    <p:sldId id="1027" r:id="rId2"/>
    <p:sldId id="1028" r:id="rId3"/>
    <p:sldId id="256" r:id="rId4"/>
    <p:sldId id="809" r:id="rId5"/>
    <p:sldId id="463" r:id="rId6"/>
    <p:sldId id="1162" r:id="rId7"/>
    <p:sldId id="318" r:id="rId8"/>
    <p:sldId id="320" r:id="rId9"/>
    <p:sldId id="321" r:id="rId10"/>
    <p:sldId id="330" r:id="rId11"/>
    <p:sldId id="841" r:id="rId12"/>
    <p:sldId id="1260" r:id="rId13"/>
    <p:sldId id="2029" r:id="rId14"/>
    <p:sldId id="1300" r:id="rId15"/>
    <p:sldId id="2075" r:id="rId16"/>
    <p:sldId id="2006" r:id="rId17"/>
    <p:sldId id="3112" r:id="rId18"/>
    <p:sldId id="3113" r:id="rId19"/>
    <p:sldId id="2030" r:id="rId20"/>
    <p:sldId id="2073" r:id="rId21"/>
    <p:sldId id="3144" r:id="rId22"/>
    <p:sldId id="1092" r:id="rId23"/>
    <p:sldId id="3145" r:id="rId24"/>
    <p:sldId id="1327" r:id="rId25"/>
    <p:sldId id="1232" r:id="rId26"/>
    <p:sldId id="3146" r:id="rId27"/>
    <p:sldId id="1207" r:id="rId28"/>
    <p:sldId id="1322" r:id="rId29"/>
    <p:sldId id="1329" r:id="rId30"/>
    <p:sldId id="1324" r:id="rId31"/>
    <p:sldId id="1333" r:id="rId32"/>
    <p:sldId id="3148" r:id="rId33"/>
    <p:sldId id="1305" r:id="rId34"/>
    <p:sldId id="2032" r:id="rId35"/>
    <p:sldId id="2033" r:id="rId36"/>
    <p:sldId id="2035" r:id="rId37"/>
    <p:sldId id="2036" r:id="rId38"/>
    <p:sldId id="2025" r:id="rId39"/>
    <p:sldId id="3114" r:id="rId40"/>
    <p:sldId id="583" r:id="rId41"/>
    <p:sldId id="584" r:id="rId42"/>
    <p:sldId id="3118" r:id="rId43"/>
    <p:sldId id="3117" r:id="rId44"/>
    <p:sldId id="3119" r:id="rId45"/>
    <p:sldId id="3120" r:id="rId46"/>
    <p:sldId id="3142" r:id="rId47"/>
    <p:sldId id="3143" r:id="rId48"/>
    <p:sldId id="3115" r:id="rId49"/>
    <p:sldId id="289" r:id="rId50"/>
    <p:sldId id="306" r:id="rId51"/>
    <p:sldId id="290" r:id="rId52"/>
    <p:sldId id="468" r:id="rId53"/>
    <p:sldId id="559" r:id="rId54"/>
    <p:sldId id="3151" r:id="rId55"/>
    <p:sldId id="3152" r:id="rId56"/>
    <p:sldId id="623" r:id="rId57"/>
    <p:sldId id="268" r:id="rId58"/>
    <p:sldId id="3154" r:id="rId59"/>
    <p:sldId id="3155" r:id="rId60"/>
    <p:sldId id="2106" r:id="rId61"/>
    <p:sldId id="1285" r:id="rId62"/>
    <p:sldId id="3150" r:id="rId63"/>
    <p:sldId id="1264" r:id="rId64"/>
    <p:sldId id="1336" r:id="rId65"/>
    <p:sldId id="580" r:id="rId66"/>
    <p:sldId id="2111" r:id="rId6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39729"/>
    <a:srgbClr val="89A4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27" autoAdjust="0"/>
  </p:normalViewPr>
  <p:slideViewPr>
    <p:cSldViewPr>
      <p:cViewPr varScale="1">
        <p:scale>
          <a:sx n="96" d="100"/>
          <a:sy n="96" d="100"/>
        </p:scale>
        <p:origin x="408" y="84"/>
      </p:cViewPr>
      <p:guideLst>
        <p:guide orient="horz" pos="2160"/>
        <p:guide pos="3840"/>
      </p:guideLst>
    </p:cSldViewPr>
  </p:slideViewPr>
  <p:notesTextViewPr>
    <p:cViewPr>
      <p:scale>
        <a:sx n="100" d="100"/>
        <a:sy n="100" d="100"/>
      </p:scale>
      <p:origin x="0" y="0"/>
    </p:cViewPr>
  </p:notesTextViewPr>
  <p:sorterViewPr>
    <p:cViewPr>
      <p:scale>
        <a:sx n="66" d="100"/>
        <a:sy n="66" d="100"/>
      </p:scale>
      <p:origin x="0" y="-12090"/>
    </p:cViewPr>
  </p:sorterViewPr>
  <p:notesViewPr>
    <p:cSldViewPr>
      <p:cViewPr varScale="1">
        <p:scale>
          <a:sx n="129" d="100"/>
          <a:sy n="129" d="100"/>
        </p:scale>
        <p:origin x="4860" y="13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notesMaster" Target="notesMasters/notes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1" Type="http://schemas.openxmlformats.org/officeDocument/2006/relationships/oleObject" Target="Book1"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radarChart>
        <c:radarStyle val="marker"/>
        <c:varyColors val="0"/>
        <c:ser>
          <c:idx val="0"/>
          <c:order val="0"/>
          <c:tx>
            <c:strRef>
              <c:f>Sheet1!$B$1</c:f>
              <c:strCache>
                <c:ptCount val="1"/>
                <c:pt idx="0">
                  <c:v>Pool1</c:v>
                </c:pt>
              </c:strCache>
            </c:strRef>
          </c:tx>
          <c:cat>
            <c:strRef>
              <c:f>Sheet1!$A$2:$A$11</c:f>
              <c:strCache>
                <c:ptCount val="10"/>
                <c:pt idx="0">
                  <c:v>Read throughput</c:v>
                </c:pt>
                <c:pt idx="1">
                  <c:v>Write throughput</c:v>
                </c:pt>
                <c:pt idx="2">
                  <c:v>Read Latency</c:v>
                </c:pt>
                <c:pt idx="3">
                  <c:v>Write Latency</c:v>
                </c:pt>
                <c:pt idx="4">
                  <c:v>Scalability</c:v>
                </c:pt>
                <c:pt idx="5">
                  <c:v>Consistency</c:v>
                </c:pt>
                <c:pt idx="6">
                  <c:v>Metadata Read throughput</c:v>
                </c:pt>
                <c:pt idx="7">
                  <c:v>Metadata Write throughput</c:v>
                </c:pt>
                <c:pt idx="8">
                  <c:v>Metadata Read Latency</c:v>
                </c:pt>
                <c:pt idx="9">
                  <c:v>Metadata Write Latency</c:v>
                </c:pt>
              </c:strCache>
            </c:strRef>
          </c:cat>
          <c:val>
            <c:numRef>
              <c:f>Sheet1!$B$2:$B$11</c:f>
              <c:numCache>
                <c:formatCode>General</c:formatCode>
                <c:ptCount val="10"/>
                <c:pt idx="0">
                  <c:v>32</c:v>
                </c:pt>
                <c:pt idx="1">
                  <c:v>32</c:v>
                </c:pt>
                <c:pt idx="2">
                  <c:v>28</c:v>
                </c:pt>
                <c:pt idx="3">
                  <c:v>33</c:v>
                </c:pt>
                <c:pt idx="4">
                  <c:v>46</c:v>
                </c:pt>
                <c:pt idx="5">
                  <c:v>44</c:v>
                </c:pt>
                <c:pt idx="6">
                  <c:v>50</c:v>
                </c:pt>
                <c:pt idx="7">
                  <c:v>45</c:v>
                </c:pt>
                <c:pt idx="8">
                  <c:v>71</c:v>
                </c:pt>
                <c:pt idx="9">
                  <c:v>60</c:v>
                </c:pt>
              </c:numCache>
            </c:numRef>
          </c:val>
          <c:extLst>
            <c:ext xmlns:c16="http://schemas.microsoft.com/office/drawing/2014/chart" uri="{C3380CC4-5D6E-409C-BE32-E72D297353CC}">
              <c16:uniqueId val="{00000000-7AD5-482F-8D95-A4FD428172AD}"/>
            </c:ext>
          </c:extLst>
        </c:ser>
        <c:ser>
          <c:idx val="1"/>
          <c:order val="1"/>
          <c:tx>
            <c:strRef>
              <c:f>Sheet1!$C$1</c:f>
              <c:strCache>
                <c:ptCount val="1"/>
                <c:pt idx="0">
                  <c:v>Pool2</c:v>
                </c:pt>
              </c:strCache>
            </c:strRef>
          </c:tx>
          <c:cat>
            <c:strRef>
              <c:f>Sheet1!$A$2:$A$11</c:f>
              <c:strCache>
                <c:ptCount val="10"/>
                <c:pt idx="0">
                  <c:v>Read throughput</c:v>
                </c:pt>
                <c:pt idx="1">
                  <c:v>Write throughput</c:v>
                </c:pt>
                <c:pt idx="2">
                  <c:v>Read Latency</c:v>
                </c:pt>
                <c:pt idx="3">
                  <c:v>Write Latency</c:v>
                </c:pt>
                <c:pt idx="4">
                  <c:v>Scalability</c:v>
                </c:pt>
                <c:pt idx="5">
                  <c:v>Consistency</c:v>
                </c:pt>
                <c:pt idx="6">
                  <c:v>Metadata Read throughput</c:v>
                </c:pt>
                <c:pt idx="7">
                  <c:v>Metadata Write throughput</c:v>
                </c:pt>
                <c:pt idx="8">
                  <c:v>Metadata Read Latency</c:v>
                </c:pt>
                <c:pt idx="9">
                  <c:v>Metadata Write Latency</c:v>
                </c:pt>
              </c:strCache>
            </c:strRef>
          </c:cat>
          <c:val>
            <c:numRef>
              <c:f>Sheet1!$C$2:$C$11</c:f>
              <c:numCache>
                <c:formatCode>General</c:formatCode>
                <c:ptCount val="10"/>
                <c:pt idx="0">
                  <c:v>54</c:v>
                </c:pt>
                <c:pt idx="1">
                  <c:v>45</c:v>
                </c:pt>
                <c:pt idx="2">
                  <c:v>46</c:v>
                </c:pt>
                <c:pt idx="3">
                  <c:v>55</c:v>
                </c:pt>
                <c:pt idx="4">
                  <c:v>66</c:v>
                </c:pt>
                <c:pt idx="5">
                  <c:v>55</c:v>
                </c:pt>
                <c:pt idx="6">
                  <c:v>66</c:v>
                </c:pt>
                <c:pt idx="7">
                  <c:v>72</c:v>
                </c:pt>
                <c:pt idx="8">
                  <c:v>55</c:v>
                </c:pt>
                <c:pt idx="9">
                  <c:v>44</c:v>
                </c:pt>
              </c:numCache>
            </c:numRef>
          </c:val>
          <c:extLst>
            <c:ext xmlns:c16="http://schemas.microsoft.com/office/drawing/2014/chart" uri="{C3380CC4-5D6E-409C-BE32-E72D297353CC}">
              <c16:uniqueId val="{00000001-7AD5-482F-8D95-A4FD428172AD}"/>
            </c:ext>
          </c:extLst>
        </c:ser>
        <c:dLbls>
          <c:showLegendKey val="0"/>
          <c:showVal val="0"/>
          <c:showCatName val="0"/>
          <c:showSerName val="0"/>
          <c:showPercent val="0"/>
          <c:showBubbleSize val="0"/>
        </c:dLbls>
        <c:axId val="315799080"/>
        <c:axId val="315793984"/>
      </c:radarChart>
      <c:catAx>
        <c:axId val="315799080"/>
        <c:scaling>
          <c:orientation val="minMax"/>
        </c:scaling>
        <c:delete val="0"/>
        <c:axPos val="b"/>
        <c:majorGridlines/>
        <c:numFmt formatCode="General" sourceLinked="0"/>
        <c:majorTickMark val="out"/>
        <c:minorTickMark val="none"/>
        <c:tickLblPos val="nextTo"/>
        <c:crossAx val="315793984"/>
        <c:crosses val="autoZero"/>
        <c:auto val="1"/>
        <c:lblAlgn val="ctr"/>
        <c:lblOffset val="100"/>
        <c:noMultiLvlLbl val="0"/>
      </c:catAx>
      <c:valAx>
        <c:axId val="315793984"/>
        <c:scaling>
          <c:orientation val="minMax"/>
        </c:scaling>
        <c:delete val="0"/>
        <c:axPos val="l"/>
        <c:majorGridlines/>
        <c:numFmt formatCode="General" sourceLinked="1"/>
        <c:majorTickMark val="cross"/>
        <c:minorTickMark val="none"/>
        <c:tickLblPos val="nextTo"/>
        <c:crossAx val="315799080"/>
        <c:crosses val="autoZero"/>
        <c:crossBetween val="between"/>
      </c:valAx>
    </c:plotArea>
    <c:legend>
      <c:legendPos val="r"/>
      <c:overlay val="0"/>
    </c:legend>
    <c:plotVisOnly val="1"/>
    <c:dispBlanksAs val="gap"/>
    <c:showDLblsOverMax val="0"/>
  </c:chart>
  <c:txPr>
    <a:bodyPr/>
    <a:lstStyle/>
    <a:p>
      <a:pPr>
        <a:defRPr>
          <a:solidFill>
            <a:schemeClr val="bg2"/>
          </a:solidFill>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79AD179-58BA-4268-BB8B-F5F34B022A36}" type="datetimeFigureOut">
              <a:rPr lang="en-US" smtClean="0"/>
              <a:pPr/>
              <a:t>04-Nov-24</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74CCBB9-60A0-49F4-9B53-278BF1E759F5}" type="slidenum">
              <a:rPr lang="en-GB" smtClean="0"/>
              <a:pPr/>
              <a:t>‹#›</a:t>
            </a:fld>
            <a:endParaRPr lang="en-GB"/>
          </a:p>
        </p:txBody>
      </p:sp>
    </p:spTree>
    <p:extLst>
      <p:ext uri="{BB962C8B-B14F-4D97-AF65-F5344CB8AC3E}">
        <p14:creationId xmlns:p14="http://schemas.microsoft.com/office/powerpoint/2010/main" val="40687495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Rectangle 2"/>
          <p:cNvSpPr>
            <a:spLocks noGrp="1" noRot="1" noChangeAspect="1" noChangeArrowheads="1" noTextEdit="1"/>
          </p:cNvSpPr>
          <p:nvPr>
            <p:ph type="sldImg"/>
          </p:nvPr>
        </p:nvSpPr>
        <p:spPr bwMode="auto">
          <a:xfrm>
            <a:off x="2363788" y="547688"/>
            <a:ext cx="4875212" cy="2743200"/>
          </a:xfrm>
          <a:prstGeom prst="rect">
            <a:avLst/>
          </a:prstGeom>
          <a:noFill/>
          <a:ln>
            <a:solidFill>
              <a:srgbClr val="000000"/>
            </a:solidFill>
            <a:miter lim="800000"/>
            <a:headEnd/>
            <a:tailEnd/>
          </a:ln>
        </p:spPr>
      </p:sp>
      <p:sp>
        <p:nvSpPr>
          <p:cNvPr id="112643" name="Rectangle 3"/>
          <p:cNvSpPr txBox="1">
            <a:spLocks noGrp="1" noChangeArrowheads="1"/>
          </p:cNvSpPr>
          <p:nvPr>
            <p:ph type="body" idx="1"/>
          </p:nvPr>
        </p:nvSpPr>
        <p:spPr/>
        <p:txBody>
          <a:bodyPr/>
          <a:lstStyle/>
          <a:p>
            <a:endParaRPr lang="en-US"/>
          </a:p>
        </p:txBody>
      </p:sp>
    </p:spTree>
    <p:extLst>
      <p:ext uri="{BB962C8B-B14F-4D97-AF65-F5344CB8AC3E}">
        <p14:creationId xmlns:p14="http://schemas.microsoft.com/office/powerpoint/2010/main" val="13173289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pPr>
              <a:defRPr/>
            </a:pPr>
            <a:fld id="{A9838C82-E9C4-4A05-A085-94C856BD6EF3}" type="slidenum">
              <a:rPr lang="fr-FR" smtClean="0"/>
              <a:pPr>
                <a:defRPr/>
              </a:pPr>
              <a:t>22</a:t>
            </a:fld>
            <a:endParaRPr lang="fr-FR"/>
          </a:p>
        </p:txBody>
      </p:sp>
    </p:spTree>
    <p:extLst>
      <p:ext uri="{BB962C8B-B14F-4D97-AF65-F5344CB8AC3E}">
        <p14:creationId xmlns:p14="http://schemas.microsoft.com/office/powerpoint/2010/main" val="3360091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4127B7-D037-BB79-69C9-F8702C3D296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DA5F86B3-EF13-530A-620E-D21FD6712E2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A14154C7-0001-532B-78AB-264B6B10C5C4}"/>
              </a:ext>
            </a:extLst>
          </p:cNvPr>
          <p:cNvSpPr>
            <a:spLocks noGrp="1"/>
          </p:cNvSpPr>
          <p:nvPr>
            <p:ph type="body" idx="1"/>
          </p:nvPr>
        </p:nvSpPr>
        <p:spPr/>
        <p:txBody>
          <a:bodyPr/>
          <a:lstStyle/>
          <a:p>
            <a:endParaRPr lang="en-CH" dirty="0"/>
          </a:p>
        </p:txBody>
      </p:sp>
      <p:sp>
        <p:nvSpPr>
          <p:cNvPr id="4" name="Slide Number Placeholder 3">
            <a:extLst>
              <a:ext uri="{FF2B5EF4-FFF2-40B4-BE49-F238E27FC236}">
                <a16:creationId xmlns:a16="http://schemas.microsoft.com/office/drawing/2014/main" id="{7510EC0E-ED00-DB8C-F8D6-2013A90A081A}"/>
              </a:ext>
            </a:extLst>
          </p:cNvPr>
          <p:cNvSpPr>
            <a:spLocks noGrp="1"/>
          </p:cNvSpPr>
          <p:nvPr>
            <p:ph type="sldNum" sz="quarter" idx="5"/>
          </p:nvPr>
        </p:nvSpPr>
        <p:spPr/>
        <p:txBody>
          <a:bodyPr/>
          <a:lstStyle/>
          <a:p>
            <a:pPr>
              <a:defRPr/>
            </a:pPr>
            <a:fld id="{A9838C82-E9C4-4A05-A085-94C856BD6EF3}" type="slidenum">
              <a:rPr lang="fr-FR" smtClean="0"/>
              <a:pPr>
                <a:defRPr/>
              </a:pPr>
              <a:t>23</a:t>
            </a:fld>
            <a:endParaRPr lang="fr-FR"/>
          </a:p>
        </p:txBody>
      </p:sp>
    </p:spTree>
    <p:extLst>
      <p:ext uri="{BB962C8B-B14F-4D97-AF65-F5344CB8AC3E}">
        <p14:creationId xmlns:p14="http://schemas.microsoft.com/office/powerpoint/2010/main" val="289397167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92866" name="Rectangle 2"/>
          <p:cNvSpPr>
            <a:spLocks noGrp="1" noChangeArrowheads="1"/>
          </p:cNvSpPr>
          <p:nvPr>
            <p:ph type="ctrTitle" sz="quarter"/>
          </p:nvPr>
        </p:nvSpPr>
        <p:spPr>
          <a:xfrm>
            <a:off x="0" y="2751138"/>
            <a:ext cx="12192000" cy="1143000"/>
          </a:xfrm>
        </p:spPr>
        <p:txBody>
          <a:bodyPr/>
          <a:lstStyle>
            <a:lvl1pPr algn="ctr">
              <a:defRPr b="0"/>
            </a:lvl1pPr>
          </a:lstStyle>
          <a:p>
            <a:r>
              <a:rPr lang="en-US"/>
              <a:t>Click to edit Master title style</a:t>
            </a:r>
          </a:p>
        </p:txBody>
      </p:sp>
      <p:sp>
        <p:nvSpPr>
          <p:cNvPr id="292867" name="Rectangle 3"/>
          <p:cNvSpPr>
            <a:spLocks noGrp="1" noChangeArrowheads="1"/>
          </p:cNvSpPr>
          <p:nvPr>
            <p:ph type="subTitle" sz="quarter" idx="1"/>
          </p:nvPr>
        </p:nvSpPr>
        <p:spPr>
          <a:xfrm>
            <a:off x="1056218" y="3995738"/>
            <a:ext cx="10424583" cy="1752600"/>
          </a:xfrm>
        </p:spPr>
        <p:txBody>
          <a:bodyPr/>
          <a:lstStyle>
            <a:lvl1pPr marL="0" indent="0" algn="ctr">
              <a:buFont typeface="Wingdings" pitchFamily="2" charset="2"/>
              <a:buNone/>
              <a:defRPr sz="1800" b="0"/>
            </a:lvl1pPr>
          </a:lstStyle>
          <a:p>
            <a:r>
              <a:rPr lang="en-US"/>
              <a:t>Click to edit Master subtitle style</a:t>
            </a:r>
          </a:p>
        </p:txBody>
      </p:sp>
      <p:pic>
        <p:nvPicPr>
          <p:cNvPr id="3" name="Picture 27" descr="CSC_logo_2-3_small">
            <a:extLst>
              <a:ext uri="{FF2B5EF4-FFF2-40B4-BE49-F238E27FC236}">
                <a16:creationId xmlns:a16="http://schemas.microsoft.com/office/drawing/2014/main" id="{9060C705-90D0-7349-006F-A29A4728320B}"/>
              </a:ext>
            </a:extLst>
          </p:cNvPr>
          <p:cNvPicPr>
            <a:picLocks noChangeAspect="1" noChangeArrowheads="1"/>
          </p:cNvPicPr>
          <p:nvPr userDrawn="1"/>
        </p:nvPicPr>
        <p:blipFill>
          <a:blip r:embed="rId2" cstate="print"/>
          <a:srcRect l="11018" r="11018"/>
          <a:stretch>
            <a:fillRect/>
          </a:stretch>
        </p:blipFill>
        <p:spPr bwMode="auto">
          <a:xfrm>
            <a:off x="3359696" y="1192528"/>
            <a:ext cx="1922556" cy="1117600"/>
          </a:xfrm>
          <a:prstGeom prst="rect">
            <a:avLst/>
          </a:prstGeom>
          <a:noFill/>
          <a:ln w="9525">
            <a:noFill/>
            <a:miter lim="800000"/>
            <a:headEnd/>
            <a:tailEnd/>
          </a:ln>
        </p:spPr>
      </p:pic>
      <p:pic>
        <p:nvPicPr>
          <p:cNvPr id="5" name="Picture 4">
            <a:extLst>
              <a:ext uri="{FF2B5EF4-FFF2-40B4-BE49-F238E27FC236}">
                <a16:creationId xmlns:a16="http://schemas.microsoft.com/office/drawing/2014/main" id="{192C2AB4-DCDA-C4ED-D4EA-FEAEE672121F}"/>
              </a:ext>
            </a:extLst>
          </p:cNvPr>
          <p:cNvPicPr>
            <a:picLocks noChangeAspect="1"/>
          </p:cNvPicPr>
          <p:nvPr userDrawn="1"/>
        </p:nvPicPr>
        <p:blipFill>
          <a:blip r:embed="rId3" cstate="print">
            <a:extLst>
              <a:ext uri="{28A0092B-C50C-407E-A947-70E740481C1C}">
                <a14:useLocalDpi xmlns:a14="http://schemas.microsoft.com/office/drawing/2010/main"/>
              </a:ext>
            </a:extLst>
          </a:blip>
          <a:srcRect/>
          <a:stretch>
            <a:fillRect/>
          </a:stretch>
        </p:blipFill>
        <p:spPr bwMode="auto">
          <a:xfrm>
            <a:off x="7644040" y="1192528"/>
            <a:ext cx="1116256" cy="111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lvl1pPr algn="l">
              <a:defRPr b="0"/>
            </a:lvl1pPr>
          </a:lstStyle>
          <a:p>
            <a:r>
              <a:rPr lang="en-US"/>
              <a:t>Click to edit Master title style</a:t>
            </a:r>
            <a:endParaRPr lang="en-US" dirty="0"/>
          </a:p>
        </p:txBody>
      </p:sp>
      <p:sp>
        <p:nvSpPr>
          <p:cNvPr id="3" name="Content Placeholder 2"/>
          <p:cNvSpPr>
            <a:spLocks noGrp="1"/>
          </p:cNvSpPr>
          <p:nvPr>
            <p:ph idx="1"/>
          </p:nvPr>
        </p:nvSpPr>
        <p:spPr/>
        <p:txBody>
          <a:bodyPr/>
          <a:lstStyle>
            <a:lvl1pPr>
              <a:defRPr b="0"/>
            </a:lvl1pPr>
            <a:lvl2pPr>
              <a:defRPr>
                <a:solidFill>
                  <a:schemeClr val="accent1">
                    <a:lumMod val="75000"/>
                  </a:schemeClr>
                </a:solidFill>
              </a:defRPr>
            </a:lvl2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transition>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cSld>
  <p:clrMapOvr>
    <a:masterClrMapping/>
  </p:clrMapOvr>
  <p:transition>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7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a:extLst>
              <a:ext uri="{FF2B5EF4-FFF2-40B4-BE49-F238E27FC236}">
                <a16:creationId xmlns:a16="http://schemas.microsoft.com/office/drawing/2014/main" id="{0AF9FEBA-6F6C-C0E4-099B-A997E7287974}"/>
              </a:ext>
            </a:extLst>
          </p:cNvPr>
          <p:cNvPicPr>
            <a:picLocks noChangeAspect="1"/>
          </p:cNvPicPr>
          <p:nvPr userDrawn="1"/>
        </p:nvPicPr>
        <p:blipFill rotWithShape="1">
          <a:blip r:embed="rId2"/>
          <a:srcRect b="14725"/>
          <a:stretch/>
        </p:blipFill>
        <p:spPr bwMode="auto">
          <a:xfrm>
            <a:off x="5314363" y="2769089"/>
            <a:ext cx="1563273" cy="1668023"/>
          </a:xfrm>
          <a:prstGeom prst="rect">
            <a:avLst/>
          </a:prstGeom>
        </p:spPr>
      </p:pic>
    </p:spTree>
    <p:extLst>
      <p:ext uri="{BB962C8B-B14F-4D97-AF65-F5344CB8AC3E}">
        <p14:creationId xmlns:p14="http://schemas.microsoft.com/office/powerpoint/2010/main" val="387670857"/>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91842" name="Rectangle 2"/>
          <p:cNvSpPr>
            <a:spLocks noGrp="1" noChangeArrowheads="1"/>
          </p:cNvSpPr>
          <p:nvPr>
            <p:ph type="title"/>
          </p:nvPr>
        </p:nvSpPr>
        <p:spPr bwMode="auto">
          <a:xfrm>
            <a:off x="299962" y="200025"/>
            <a:ext cx="11892039" cy="1276350"/>
          </a:xfrm>
          <a:prstGeom prst="rect">
            <a:avLst/>
          </a:prstGeom>
          <a:noFill/>
          <a:ln w="9525">
            <a:noFill/>
            <a:miter lim="800000"/>
            <a:headEnd/>
            <a:tailEnd/>
          </a:ln>
          <a:effectLst/>
        </p:spPr>
        <p:txBody>
          <a:bodyPr vert="horz" wrap="square" lIns="92075" tIns="46038" rIns="92075" bIns="46038" numCol="1" anchor="ctr" anchorCtr="0" compatLnSpc="1">
            <a:prstTxWarp prst="textNoShape">
              <a:avLst/>
            </a:prstTxWarp>
          </a:bodyPr>
          <a:lstStyle/>
          <a:p>
            <a:pPr lvl="0" algn="ctr" rtl="0" eaLnBrk="0" fontAlgn="base" hangingPunct="0">
              <a:lnSpc>
                <a:spcPct val="90000"/>
              </a:lnSpc>
              <a:spcBef>
                <a:spcPct val="0"/>
              </a:spcBef>
              <a:spcAft>
                <a:spcPct val="0"/>
              </a:spcAft>
            </a:pPr>
            <a:r>
              <a:rPr lang="en-US" dirty="0"/>
              <a:t>edit Master title style</a:t>
            </a:r>
          </a:p>
        </p:txBody>
      </p:sp>
      <p:sp>
        <p:nvSpPr>
          <p:cNvPr id="291843" name="Rectangle 3"/>
          <p:cNvSpPr>
            <a:spLocks noGrp="1" noChangeArrowheads="1"/>
          </p:cNvSpPr>
          <p:nvPr>
            <p:ph type="body" idx="1"/>
          </p:nvPr>
        </p:nvSpPr>
        <p:spPr bwMode="auto">
          <a:xfrm>
            <a:off x="914400" y="1500174"/>
            <a:ext cx="10363200" cy="44418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p:cNvSpPr txBox="1"/>
          <p:nvPr/>
        </p:nvSpPr>
        <p:spPr>
          <a:xfrm>
            <a:off x="0" y="6519447"/>
            <a:ext cx="372218" cy="276999"/>
          </a:xfrm>
          <a:prstGeom prst="rect">
            <a:avLst/>
          </a:prstGeom>
          <a:noFill/>
        </p:spPr>
        <p:txBody>
          <a:bodyPr wrap="none" rtlCol="0">
            <a:spAutoFit/>
          </a:bodyPr>
          <a:lstStyle/>
          <a:p>
            <a:fld id="{21C5800A-376D-4EAF-8615-B4F78A47FFA6}" type="slidenum">
              <a:rPr lang="en-US" sz="1200" b="0" kern="1200" smtClean="0">
                <a:solidFill>
                  <a:srgbClr val="808080"/>
                </a:solidFill>
                <a:effectLst/>
                <a:latin typeface="Arial" charset="0"/>
                <a:ea typeface="+mn-ea"/>
                <a:cs typeface="+mn-cs"/>
              </a:rPr>
              <a:pPr/>
              <a:t>‹#›</a:t>
            </a:fld>
            <a:endParaRPr lang="en-US" sz="1200" b="0" kern="1200" dirty="0">
              <a:solidFill>
                <a:srgbClr val="808080"/>
              </a:solidFill>
              <a:effectLst/>
              <a:latin typeface="Arial" charset="0"/>
              <a:ea typeface="+mn-ea"/>
              <a:cs typeface="+mn-cs"/>
            </a:endParaRPr>
          </a:p>
        </p:txBody>
      </p:sp>
      <p:grpSp>
        <p:nvGrpSpPr>
          <p:cNvPr id="2" name="Group 28"/>
          <p:cNvGrpSpPr>
            <a:grpSpLocks/>
          </p:cNvGrpSpPr>
          <p:nvPr/>
        </p:nvGrpSpPr>
        <p:grpSpPr bwMode="auto">
          <a:xfrm>
            <a:off x="150284" y="120650"/>
            <a:ext cx="4538133" cy="1460500"/>
            <a:chOff x="71" y="76"/>
            <a:chExt cx="2144" cy="920"/>
          </a:xfrm>
        </p:grpSpPr>
        <p:sp>
          <p:nvSpPr>
            <p:cNvPr id="9" name="AutoShape 22"/>
            <p:cNvSpPr>
              <a:spLocks noChangeArrowheads="1"/>
            </p:cNvSpPr>
            <p:nvPr userDrawn="1"/>
          </p:nvSpPr>
          <p:spPr bwMode="auto">
            <a:xfrm>
              <a:off x="71" y="76"/>
              <a:ext cx="32" cy="920"/>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0" name="AutoShape 23"/>
            <p:cNvSpPr>
              <a:spLocks noChangeArrowheads="1"/>
            </p:cNvSpPr>
            <p:nvPr userDrawn="1"/>
          </p:nvSpPr>
          <p:spPr bwMode="auto">
            <a:xfrm>
              <a:off x="71" y="76"/>
              <a:ext cx="2144" cy="38"/>
            </a:xfrm>
            <a:prstGeom prst="roundRect">
              <a:avLst>
                <a:gd name="adj" fmla="val 2380"/>
              </a:avLst>
            </a:prstGeom>
            <a:solidFill>
              <a:srgbClr val="006699"/>
            </a:solidFill>
            <a:ln w="9525">
              <a:noFill/>
              <a:round/>
              <a:headEnd/>
              <a:tailEnd/>
            </a:ln>
          </p:spPr>
          <p:txBody>
            <a:bodyPr wrap="none" anchor="ctr"/>
            <a:lstStyle/>
            <a:p>
              <a:endParaRPr lang="en-GB" sz="1800"/>
            </a:p>
          </p:txBody>
        </p:sp>
      </p:grpSp>
      <p:grpSp>
        <p:nvGrpSpPr>
          <p:cNvPr id="3" name="Group 24"/>
          <p:cNvGrpSpPr>
            <a:grpSpLocks/>
          </p:cNvGrpSpPr>
          <p:nvPr/>
        </p:nvGrpSpPr>
        <p:grpSpPr bwMode="auto">
          <a:xfrm>
            <a:off x="7550151" y="5295901"/>
            <a:ext cx="4536016" cy="1458913"/>
            <a:chOff x="3847" y="3672"/>
            <a:chExt cx="2363" cy="1013"/>
          </a:xfrm>
        </p:grpSpPr>
        <p:sp>
          <p:nvSpPr>
            <p:cNvPr id="12" name="AutoShape 25"/>
            <p:cNvSpPr>
              <a:spLocks noChangeArrowheads="1"/>
            </p:cNvSpPr>
            <p:nvPr/>
          </p:nvSpPr>
          <p:spPr bwMode="auto">
            <a:xfrm rot="10800000">
              <a:off x="6176" y="3673"/>
              <a:ext cx="36" cy="1014"/>
            </a:xfrm>
            <a:prstGeom prst="roundRect">
              <a:avLst>
                <a:gd name="adj" fmla="val 2778"/>
              </a:avLst>
            </a:prstGeom>
            <a:solidFill>
              <a:srgbClr val="006699"/>
            </a:solidFill>
            <a:ln w="9525">
              <a:noFill/>
              <a:round/>
              <a:headEnd/>
              <a:tailEnd/>
            </a:ln>
          </p:spPr>
          <p:txBody>
            <a:bodyPr wrap="none" anchor="ctr"/>
            <a:lstStyle/>
            <a:p>
              <a:endParaRPr lang="en-GB" sz="1800"/>
            </a:p>
          </p:txBody>
        </p:sp>
        <p:sp>
          <p:nvSpPr>
            <p:cNvPr id="13" name="AutoShape 26"/>
            <p:cNvSpPr>
              <a:spLocks noChangeArrowheads="1"/>
            </p:cNvSpPr>
            <p:nvPr/>
          </p:nvSpPr>
          <p:spPr bwMode="auto">
            <a:xfrm rot="10800000">
              <a:off x="3848" y="4645"/>
              <a:ext cx="2364" cy="42"/>
            </a:xfrm>
            <a:prstGeom prst="roundRect">
              <a:avLst>
                <a:gd name="adj" fmla="val 2380"/>
              </a:avLst>
            </a:prstGeom>
            <a:solidFill>
              <a:srgbClr val="006699"/>
            </a:solidFill>
            <a:ln w="9525">
              <a:noFill/>
              <a:round/>
              <a:headEnd/>
              <a:tailEnd/>
            </a:ln>
          </p:spPr>
          <p:txBody>
            <a:bodyPr wrap="none" anchor="ctr"/>
            <a:lstStyle/>
            <a:p>
              <a:endParaRPr lang="en-GB" sz="1800"/>
            </a:p>
          </p:txBody>
        </p:sp>
      </p:grpSp>
      <p:sp>
        <p:nvSpPr>
          <p:cNvPr id="15" name="AutoShape 19"/>
          <p:cNvSpPr>
            <a:spLocks noChangeArrowheads="1"/>
          </p:cNvSpPr>
          <p:nvPr/>
        </p:nvSpPr>
        <p:spPr bwMode="auto">
          <a:xfrm>
            <a:off x="4836584" y="44450"/>
            <a:ext cx="1901161" cy="171714"/>
          </a:xfrm>
          <a:prstGeom prst="roundRect">
            <a:avLst>
              <a:gd name="adj" fmla="val 907"/>
            </a:avLst>
          </a:prstGeom>
          <a:noFill/>
          <a:ln w="9525">
            <a:noFill/>
            <a:round/>
            <a:headEnd/>
            <a:tailEnd/>
          </a:ln>
        </p:spPr>
        <p:txBody>
          <a:bodyPr wrap="none" lIns="0" tIns="0" rIns="0" bIns="0">
            <a:spAutoFit/>
          </a:bodyPr>
          <a:lstStyle/>
          <a:p>
            <a:pPr defTabSz="828675" eaLnBrk="1">
              <a:lnSpc>
                <a:spcPct val="93000"/>
              </a:lnSpc>
              <a:buClr>
                <a:srgbClr val="000000"/>
              </a:buClr>
              <a:buSzPct val="45000"/>
              <a:buFont typeface="StarSymbol" charset="0"/>
              <a:buNone/>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pPr>
            <a:r>
              <a:rPr lang="en-GB" sz="1200" dirty="0">
                <a:solidFill>
                  <a:srgbClr val="808080"/>
                </a:solidFill>
              </a:rPr>
              <a:t>CERN School of Computing</a:t>
            </a:r>
          </a:p>
        </p:txBody>
      </p:sp>
      <p:pic>
        <p:nvPicPr>
          <p:cNvPr id="4" name="Picture 27" descr="CSC_logo_2-3_small">
            <a:extLst>
              <a:ext uri="{FF2B5EF4-FFF2-40B4-BE49-F238E27FC236}">
                <a16:creationId xmlns:a16="http://schemas.microsoft.com/office/drawing/2014/main" id="{318ECA82-C40C-018E-5CDA-EA0BC25AB4FC}"/>
              </a:ext>
            </a:extLst>
          </p:cNvPr>
          <p:cNvPicPr>
            <a:picLocks noChangeAspect="1" noChangeArrowheads="1"/>
          </p:cNvPicPr>
          <p:nvPr userDrawn="1"/>
        </p:nvPicPr>
        <p:blipFill>
          <a:blip r:embed="rId6" cstate="print"/>
          <a:srcRect l="11018" r="11018"/>
          <a:stretch>
            <a:fillRect/>
          </a:stretch>
        </p:blipFill>
        <p:spPr bwMode="auto">
          <a:xfrm>
            <a:off x="11186422" y="150812"/>
            <a:ext cx="849312" cy="493713"/>
          </a:xfrm>
          <a:prstGeom prst="rect">
            <a:avLst/>
          </a:prstGeom>
          <a:noFill/>
          <a:ln w="9525">
            <a:noFill/>
            <a:miter lim="800000"/>
            <a:headEnd/>
            <a:tailEnd/>
          </a:ln>
        </p:spPr>
      </p:pic>
    </p:spTree>
  </p:cSld>
  <p:clrMap bg1="dk2" tx1="lt1" bg2="dk1" tx2="lt2" accent1="accent1" accent2="accent2" accent3="accent3" accent4="accent4" accent5="accent5" accent6="accent6" hlink="hlink" folHlink="folHlink"/>
  <p:sldLayoutIdLst>
    <p:sldLayoutId id="2147483697" r:id="rId1"/>
    <p:sldLayoutId id="2147483698" r:id="rId2"/>
    <p:sldLayoutId id="2147483699" r:id="rId3"/>
    <p:sldLayoutId id="2147483701" r:id="rId4"/>
  </p:sldLayoutIdLst>
  <p:transition>
    <p:strips dir="rd"/>
  </p:transition>
  <p:hf hdr="0" ftr="0" dt="0"/>
  <p:txStyles>
    <p:titleStyle>
      <a:lvl1pPr algn="l" rtl="0" eaLnBrk="1" fontAlgn="base" hangingPunct="1">
        <a:spcBef>
          <a:spcPct val="0"/>
        </a:spcBef>
        <a:spcAft>
          <a:spcPct val="0"/>
        </a:spcAft>
        <a:defRPr lang="en-US" sz="3600" b="0" dirty="0" smtClean="0">
          <a:solidFill>
            <a:srgbClr val="006699"/>
          </a:solidFill>
          <a:effectLst>
            <a:outerShdw blurRad="38100" dist="38100" dir="2700000" algn="tl">
              <a:srgbClr val="000000"/>
            </a:outerShdw>
          </a:effectLst>
          <a:latin typeface="+mj-lt"/>
          <a:ea typeface="+mj-ea"/>
          <a:cs typeface="+mj-cs"/>
        </a:defRPr>
      </a:lvl1pPr>
      <a:lvl2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2pPr>
      <a:lvl3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3pPr>
      <a:lvl4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4pPr>
      <a:lvl5pPr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5pPr>
      <a:lvl6pPr marL="4572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6pPr>
      <a:lvl7pPr marL="9144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7pPr>
      <a:lvl8pPr marL="13716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8pPr>
      <a:lvl9pPr marL="1828800" algn="l" rtl="0" eaLnBrk="1" fontAlgn="base" hangingPunct="1">
        <a:spcBef>
          <a:spcPct val="0"/>
        </a:spcBef>
        <a:spcAft>
          <a:spcPct val="0"/>
        </a:spcAft>
        <a:defRPr sz="4000" b="1">
          <a:solidFill>
            <a:schemeClr val="hlink"/>
          </a:solidFill>
          <a:effectLst>
            <a:outerShdw blurRad="38100" dist="38100" dir="2700000" algn="tl">
              <a:srgbClr val="000000"/>
            </a:outerShdw>
          </a:effectLst>
          <a:latin typeface="Arial" charset="0"/>
        </a:defRPr>
      </a:lvl9pPr>
    </p:titleStyle>
    <p:bodyStyle>
      <a:lvl1pPr marL="342900" indent="-342900" algn="l" rtl="0" eaLnBrk="1" fontAlgn="base" hangingPunct="1">
        <a:spcBef>
          <a:spcPct val="20000"/>
        </a:spcBef>
        <a:spcAft>
          <a:spcPct val="0"/>
        </a:spcAft>
        <a:buClr>
          <a:srgbClr val="006699"/>
        </a:buClr>
        <a:buSzPct val="75000"/>
        <a:buFont typeface="Wingdings" pitchFamily="2" charset="2"/>
        <a:buChar char="u"/>
        <a:defRPr sz="2400" b="0">
          <a:solidFill>
            <a:schemeClr val="bg2"/>
          </a:solidFill>
          <a:latin typeface="+mn-lt"/>
          <a:ea typeface="+mn-ea"/>
          <a:cs typeface="+mn-cs"/>
        </a:defRPr>
      </a:lvl1pPr>
      <a:lvl2pPr marL="742950" indent="-285750" algn="l" rtl="0" eaLnBrk="1" fontAlgn="base" hangingPunct="1">
        <a:spcBef>
          <a:spcPct val="20000"/>
        </a:spcBef>
        <a:spcAft>
          <a:spcPct val="0"/>
        </a:spcAft>
        <a:buClr>
          <a:srgbClr val="006699"/>
        </a:buClr>
        <a:buSzPct val="75000"/>
        <a:buFont typeface="Wingdings" pitchFamily="2" charset="2"/>
        <a:buChar char="u"/>
        <a:defRPr sz="2400" b="0">
          <a:solidFill>
            <a:srgbClr val="003550"/>
          </a:solidFill>
          <a:latin typeface="+mn-lt"/>
        </a:defRPr>
      </a:lvl2pPr>
      <a:lvl3pPr marL="11430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3pPr>
      <a:lvl4pPr marL="16002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4pPr>
      <a:lvl5pPr marL="2057400" indent="-228600" algn="l" rtl="0" eaLnBrk="1" fontAlgn="base" hangingPunct="1">
        <a:spcBef>
          <a:spcPct val="20000"/>
        </a:spcBef>
        <a:spcAft>
          <a:spcPct val="0"/>
        </a:spcAft>
        <a:buClr>
          <a:srgbClr val="006699"/>
        </a:buClr>
        <a:buSzPct val="65000"/>
        <a:buFont typeface="Wingdings" pitchFamily="2" charset="2"/>
        <a:buChar char="u"/>
        <a:defRPr sz="1800" b="0">
          <a:solidFill>
            <a:schemeClr val="bg2"/>
          </a:solidFill>
          <a:latin typeface="+mn-lt"/>
        </a:defRPr>
      </a:lvl5pPr>
      <a:lvl6pPr marL="25146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1" fontAlgn="base" hangingPunct="1">
        <a:spcBef>
          <a:spcPct val="20000"/>
        </a:spcBef>
        <a:spcAft>
          <a:spcPct val="0"/>
        </a:spcAft>
        <a:buClr>
          <a:schemeClr val="tx2"/>
        </a:buClr>
        <a:buSzPct val="65000"/>
        <a:buFont typeface="Wingdings" pitchFamily="2" charset="2"/>
        <a:buChar char="u"/>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tiff"/><Relationship Id="rId4" Type="http://schemas.openxmlformats.org/officeDocument/2006/relationships/image" Target="../media/image21.tiff"/></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2" Type="http://schemas.openxmlformats.org/officeDocument/2006/relationships/hyperlink" Target="http://csc.web.cern.ch/advisory-committe"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hyperlink" Target="https://indico.cern.ch/event/1441237"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jpeg"/><Relationship Id="rId7" Type="http://schemas.openxmlformats.org/officeDocument/2006/relationships/image" Target="../media/image9.png"/><Relationship Id="rId2" Type="http://schemas.openxmlformats.org/officeDocument/2006/relationships/image" Target="../media/image4.png"/><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jpeg"/><Relationship Id="rId4" Type="http://schemas.openxmlformats.org/officeDocument/2006/relationships/image" Target="../media/image6.jpeg"/><Relationship Id="rId9" Type="http://schemas.openxmlformats.org/officeDocument/2006/relationships/image" Target="../media/image11.jpe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s://www.youtube.com/watch?v=1dZveoBfiww" TargetMode="External"/><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hyperlink" Target="https://chat.whatsapp.com/CTcwgba8LnC2sw6d0lVgrT"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3.xml"/><Relationship Id="rId4" Type="http://schemas.openxmlformats.org/officeDocument/2006/relationships/image" Target="../media/image14.jpeg"/></Relationships>
</file>

<file path=ppt/slides/_rels/slide40.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43.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54.w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9.jpeg"/><Relationship Id="rId7" Type="http://schemas.openxmlformats.org/officeDocument/2006/relationships/image" Target="../media/image63.jpeg"/><Relationship Id="rId2" Type="http://schemas.openxmlformats.org/officeDocument/2006/relationships/image" Target="../media/image58.png"/><Relationship Id="rId1" Type="http://schemas.openxmlformats.org/officeDocument/2006/relationships/slideLayout" Target="../slideLayouts/slideLayout2.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jpeg"/></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image" Target="../media/image64.em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gif"/><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cern.ch/cs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cern.ch/csc/alumni" TargetMode="External"/></Relationships>
</file>

<file path=ppt/slides/_rels/slide60.xml.rels><?xml version="1.0" encoding="UTF-8" standalone="yes"?>
<Relationships xmlns="http://schemas.openxmlformats.org/package/2006/relationships"><Relationship Id="rId2" Type="http://schemas.openxmlformats.org/officeDocument/2006/relationships/hyperlink" Target="https://www.facebook.com/1334424117/posts/10232249117833997/?mibextid=rS40aB7S9Ucbxw6v" TargetMode="Externa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jpg"/><Relationship Id="rId1" Type="http://schemas.openxmlformats.org/officeDocument/2006/relationships/slideLayout" Target="../slideLayouts/slideLayout2.xml"/><Relationship Id="rId5" Type="http://schemas.openxmlformats.org/officeDocument/2006/relationships/image" Target="../media/image71.jpeg"/><Relationship Id="rId4" Type="http://schemas.openxmlformats.org/officeDocument/2006/relationships/image" Target="../media/image70.jpeg"/></Relationships>
</file>

<file path=ppt/slides/_rels/slide63.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hyperlink" Target="https://www.pngall.com/square-frame-png/download/31484" TargetMode="External"/><Relationship Id="rId2" Type="http://schemas.openxmlformats.org/officeDocument/2006/relationships/image" Target="../media/image7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450411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Focus on Knowledge</a:t>
            </a:r>
            <a:endParaRPr lang="en-GB" dirty="0"/>
          </a:p>
        </p:txBody>
      </p:sp>
      <p:sp>
        <p:nvSpPr>
          <p:cNvPr id="3" name="Content Placeholder 2"/>
          <p:cNvSpPr>
            <a:spLocks noGrp="1"/>
          </p:cNvSpPr>
          <p:nvPr>
            <p:ph idx="1"/>
          </p:nvPr>
        </p:nvSpPr>
        <p:spPr/>
        <p:txBody>
          <a:bodyPr/>
          <a:lstStyle/>
          <a:p>
            <a:r>
              <a:rPr lang="en-US" dirty="0"/>
              <a:t>Knowledge versus Knowhow </a:t>
            </a:r>
          </a:p>
        </p:txBody>
      </p:sp>
      <p:graphicFrame>
        <p:nvGraphicFramePr>
          <p:cNvPr id="4" name="Table 3"/>
          <p:cNvGraphicFramePr>
            <a:graphicFrameLocks noGrp="1"/>
          </p:cNvGraphicFramePr>
          <p:nvPr>
            <p:extLst>
              <p:ext uri="{D42A27DB-BD31-4B8C-83A1-F6EECF244321}">
                <p14:modId xmlns:p14="http://schemas.microsoft.com/office/powerpoint/2010/main" val="3571099887"/>
              </p:ext>
            </p:extLst>
          </p:nvPr>
        </p:nvGraphicFramePr>
        <p:xfrm>
          <a:off x="485330" y="2132856"/>
          <a:ext cx="11011270" cy="4032450"/>
        </p:xfrm>
        <a:graphic>
          <a:graphicData uri="http://schemas.openxmlformats.org/drawingml/2006/table">
            <a:tbl>
              <a:tblPr firstRow="1" bandRow="1">
                <a:tableStyleId>{5C22544A-7EE6-4342-B048-85BDC9FD1C3A}</a:tableStyleId>
              </a:tblPr>
              <a:tblGrid>
                <a:gridCol w="6762798">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324780">
                <a:tc>
                  <a:txBody>
                    <a:bodyPr/>
                    <a:lstStyle/>
                    <a:p>
                      <a:pPr algn="l" fontAlgn="b"/>
                      <a:r>
                        <a:rPr lang="en-GB" sz="1800" u="none" strike="noStrike" dirty="0">
                          <a:solidFill>
                            <a:schemeClr val="accent1"/>
                          </a:solidFill>
                          <a:effectLst/>
                        </a:rPr>
                        <a:t>Knowledge</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tc>
                  <a:txBody>
                    <a:bodyPr/>
                    <a:lstStyle/>
                    <a:p>
                      <a:pPr algn="l" fontAlgn="b"/>
                      <a:r>
                        <a:rPr lang="en-GB" sz="1800" u="none" strike="noStrike" dirty="0">
                          <a:solidFill>
                            <a:schemeClr val="accent1"/>
                          </a:solidFill>
                          <a:effectLst/>
                        </a:rPr>
                        <a:t>Knowhow</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extLst>
                  <a:ext uri="{0D108BD9-81ED-4DB2-BD59-A6C34878D82A}">
                    <a16:rowId xmlns:a16="http://schemas.microsoft.com/office/drawing/2014/main" val="10000"/>
                  </a:ext>
                </a:extLst>
              </a:tr>
              <a:tr h="741534">
                <a:tc>
                  <a:txBody>
                    <a:bodyPr/>
                    <a:lstStyle/>
                    <a:p>
                      <a:pPr algn="l" fontAlgn="b"/>
                      <a:r>
                        <a:rPr lang="en-US" sz="1800" u="none" strike="noStrike" dirty="0">
                          <a:effectLst/>
                        </a:rPr>
                        <a:t>Articulated to </a:t>
                      </a:r>
                      <a:r>
                        <a:rPr lang="en-US" sz="1800" u="none" strike="noStrike" dirty="0">
                          <a:solidFill>
                            <a:schemeClr val="accent1"/>
                          </a:solidFill>
                          <a:effectLst/>
                        </a:rPr>
                        <a:t>other knowledge </a:t>
                      </a:r>
                      <a:r>
                        <a:rPr lang="en-US" sz="1800" u="none" strike="noStrike" dirty="0">
                          <a:effectLst/>
                        </a:rPr>
                        <a:t>of the learner</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Generally </a:t>
                      </a:r>
                      <a:r>
                        <a:rPr lang="en-GB" sz="1800" u="none" strike="noStrike" dirty="0">
                          <a:solidFill>
                            <a:schemeClr val="accent1"/>
                          </a:solidFill>
                          <a:effectLst/>
                        </a:rPr>
                        <a:t>stand-alone </a:t>
                      </a:r>
                      <a:r>
                        <a:rPr lang="en-GB" sz="1800" u="none" strike="noStrike" dirty="0">
                          <a:effectLst/>
                        </a:rPr>
                        <a:t>information</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1"/>
                  </a:ext>
                </a:extLst>
              </a:tr>
              <a:tr h="741534">
                <a:tc>
                  <a:txBody>
                    <a:bodyPr/>
                    <a:lstStyle/>
                    <a:p>
                      <a:pPr algn="l" fontAlgn="b"/>
                      <a:r>
                        <a:rPr lang="en-US" sz="1800" u="none" strike="noStrike" dirty="0">
                          <a:effectLst/>
                        </a:rPr>
                        <a:t>By nature, when taken by the learner, </a:t>
                      </a:r>
                      <a:r>
                        <a:rPr lang="en-US" sz="1800" u="none" strike="noStrike" dirty="0">
                          <a:solidFill>
                            <a:schemeClr val="accent1"/>
                          </a:solidFill>
                          <a:effectLst/>
                        </a:rPr>
                        <a:t>different </a:t>
                      </a:r>
                      <a:r>
                        <a:rPr lang="en-US" sz="1800" u="none" strike="noStrike" dirty="0">
                          <a:solidFill>
                            <a:schemeClr val="tx2">
                              <a:lumMod val="75000"/>
                            </a:schemeClr>
                          </a:solidFill>
                          <a:effectLst/>
                        </a:rPr>
                        <a:t>between learners</a:t>
                      </a:r>
                      <a:endParaRPr lang="en-US" sz="1800" b="0" i="0" u="none" strike="noStrike" dirty="0">
                        <a:solidFill>
                          <a:schemeClr val="tx2">
                            <a:lumMod val="75000"/>
                          </a:schemeClr>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US" sz="1800" u="none" strike="noStrike" dirty="0">
                          <a:effectLst/>
                        </a:rPr>
                        <a:t>Initially, the </a:t>
                      </a:r>
                      <a:r>
                        <a:rPr lang="en-US" sz="1800" u="none" strike="noStrike" dirty="0">
                          <a:solidFill>
                            <a:schemeClr val="accent1"/>
                          </a:solidFill>
                          <a:effectLst/>
                        </a:rPr>
                        <a:t>same</a:t>
                      </a:r>
                      <a:r>
                        <a:rPr lang="en-US" sz="1800" u="none" strike="noStrike" dirty="0">
                          <a:effectLst/>
                        </a:rPr>
                        <a:t> for every learner</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2"/>
                  </a:ext>
                </a:extLst>
              </a:tr>
              <a:tr h="741534">
                <a:tc>
                  <a:txBody>
                    <a:bodyPr/>
                    <a:lstStyle/>
                    <a:p>
                      <a:pPr algn="l" fontAlgn="b"/>
                      <a:r>
                        <a:rPr lang="en-GB" sz="1800" u="none" strike="noStrike" dirty="0">
                          <a:solidFill>
                            <a:srgbClr val="FF0000"/>
                          </a:solidFill>
                          <a:effectLst/>
                        </a:rPr>
                        <a:t>Transferable</a:t>
                      </a:r>
                      <a:r>
                        <a:rPr lang="en-GB" sz="1800" u="none" strike="noStrike" dirty="0">
                          <a:effectLst/>
                        </a:rPr>
                        <a:t>, adaptable to other environments</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Transfer requires effort </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3"/>
                  </a:ext>
                </a:extLst>
              </a:tr>
              <a:tr h="741534">
                <a:tc>
                  <a:txBody>
                    <a:bodyPr/>
                    <a:lstStyle/>
                    <a:p>
                      <a:pPr algn="l" fontAlgn="b"/>
                      <a:r>
                        <a:rPr lang="en-US" sz="1800" u="none" strike="noStrike" dirty="0">
                          <a:effectLst/>
                        </a:rPr>
                        <a:t>When taken by the learner, </a:t>
                      </a:r>
                      <a:r>
                        <a:rPr lang="en-US" sz="1800" u="none" strike="noStrike" dirty="0">
                          <a:solidFill>
                            <a:schemeClr val="accent1"/>
                          </a:solidFill>
                          <a:effectLst/>
                        </a:rPr>
                        <a:t>persistent</a:t>
                      </a:r>
                      <a:endParaRPr lang="en-US" sz="1800" b="0" i="0" u="none" strike="noStrike" dirty="0">
                        <a:solidFill>
                          <a:schemeClr val="accent1"/>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US" sz="1800" u="none" strike="noStrike" dirty="0">
                          <a:effectLst/>
                        </a:rPr>
                        <a:t>Will be </a:t>
                      </a:r>
                      <a:r>
                        <a:rPr lang="en-US" sz="1800" u="none" strike="noStrike" dirty="0">
                          <a:solidFill>
                            <a:schemeClr val="accent1"/>
                          </a:solidFill>
                          <a:effectLst/>
                        </a:rPr>
                        <a:t>forgotten</a:t>
                      </a:r>
                      <a:r>
                        <a:rPr lang="en-US" sz="1800" u="none" strike="noStrike" dirty="0">
                          <a:effectLst/>
                        </a:rPr>
                        <a:t> if not practiced</a:t>
                      </a:r>
                      <a:endParaRPr lang="en-US"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4"/>
                  </a:ext>
                </a:extLst>
              </a:tr>
              <a:tr h="741534">
                <a:tc>
                  <a:txBody>
                    <a:bodyPr/>
                    <a:lstStyle/>
                    <a:p>
                      <a:pPr algn="l" fontAlgn="b"/>
                      <a:r>
                        <a:rPr lang="en-GB" sz="1800" u="none" strike="noStrike" dirty="0">
                          <a:effectLst/>
                        </a:rPr>
                        <a:t>Requires </a:t>
                      </a:r>
                      <a:r>
                        <a:rPr lang="en-GB" sz="1800" u="none" strike="noStrike" dirty="0">
                          <a:solidFill>
                            <a:schemeClr val="accent1"/>
                          </a:solidFill>
                          <a:effectLst/>
                        </a:rPr>
                        <a:t>related knowledge pre-exist</a:t>
                      </a:r>
                      <a:endParaRPr lang="en-GB" sz="1800" b="0" i="0" u="none" strike="noStrike" dirty="0">
                        <a:solidFill>
                          <a:schemeClr val="accent1"/>
                        </a:solidFill>
                        <a:effectLst/>
                        <a:latin typeface="Calibri" panose="020F0502020204030204" pitchFamily="34" charset="0"/>
                      </a:endParaRPr>
                    </a:p>
                  </a:txBody>
                  <a:tcPr marL="9525" marR="9525" marT="9525" marB="0" anchor="ctr">
                    <a:solidFill>
                      <a:schemeClr val="accent3">
                        <a:lumMod val="20000"/>
                        <a:lumOff val="80000"/>
                      </a:schemeClr>
                    </a:solidFill>
                  </a:tcPr>
                </a:tc>
                <a:tc>
                  <a:txBody>
                    <a:bodyPr/>
                    <a:lstStyle/>
                    <a:p>
                      <a:pPr algn="l" fontAlgn="b"/>
                      <a:r>
                        <a:rPr lang="en-GB" sz="1800" u="none" strike="noStrike" dirty="0">
                          <a:effectLst/>
                        </a:rPr>
                        <a:t>Limited pre-requirements</a:t>
                      </a:r>
                      <a:endParaRPr lang="en-GB" sz="1800" b="0" i="0" u="none" strike="noStrike" dirty="0">
                        <a:solidFill>
                          <a:srgbClr val="000000"/>
                        </a:solidFill>
                        <a:effectLst/>
                        <a:latin typeface="Calibri" panose="020F0502020204030204" pitchFamily="34" charset="0"/>
                      </a:endParaRPr>
                    </a:p>
                  </a:txBody>
                  <a:tcPr marL="9525" marR="9525" marT="9525" marB="0" anchor="ctr">
                    <a:solidFill>
                      <a:schemeClr val="accent3">
                        <a:lumMod val="20000"/>
                        <a:lumOff val="80000"/>
                      </a:schemeClr>
                    </a:solid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652465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outreach opportunity</a:t>
            </a:r>
            <a:endParaRPr lang="en-GB" dirty="0"/>
          </a:p>
        </p:txBody>
      </p:sp>
      <p:sp>
        <p:nvSpPr>
          <p:cNvPr id="3" name="Content Placeholder 2"/>
          <p:cNvSpPr>
            <a:spLocks noGrp="1"/>
          </p:cNvSpPr>
          <p:nvPr>
            <p:ph idx="1"/>
          </p:nvPr>
        </p:nvSpPr>
        <p:spPr>
          <a:xfrm>
            <a:off x="695400" y="1496855"/>
            <a:ext cx="8686800" cy="4114800"/>
          </a:xfrm>
        </p:spPr>
        <p:txBody>
          <a:bodyPr/>
          <a:lstStyle/>
          <a:p>
            <a:r>
              <a:rPr lang="en-US" dirty="0"/>
              <a:t>For the local organizers</a:t>
            </a:r>
            <a:br>
              <a:rPr lang="en-US" dirty="0"/>
            </a:br>
            <a:endParaRPr lang="en-US" dirty="0"/>
          </a:p>
          <a:p>
            <a:endParaRPr lang="en-US" dirty="0"/>
          </a:p>
          <a:p>
            <a:endParaRPr lang="en-US" dirty="0"/>
          </a:p>
          <a:p>
            <a:endParaRPr lang="en-US" dirty="0"/>
          </a:p>
        </p:txBody>
      </p:sp>
      <p:pic>
        <p:nvPicPr>
          <p:cNvPr id="6146" name="Picture 2" descr="http://csc.web.cern.ch/sites/csc.web.cern.ch/files/gallery-csc-2015/2015-09-12-000000/kavala-television.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75446" y="3725816"/>
            <a:ext cx="5138973" cy="289067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csc.web.cern.ch/sites/csc.web.cern.ch/files/gallery-csc-2015/2015-09-12-000000/20150911091951.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859" r="7042"/>
          <a:stretch/>
        </p:blipFill>
        <p:spPr bwMode="auto">
          <a:xfrm>
            <a:off x="6600056" y="743684"/>
            <a:ext cx="4248472" cy="287582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id="{F1B584DE-8EFF-503F-8F6D-0B45DC1F1D91}"/>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1002032" y="2276872"/>
            <a:ext cx="3600400" cy="2889607"/>
          </a:xfrm>
          <a:prstGeom prst="rect">
            <a:avLst/>
          </a:prstGeom>
        </p:spPr>
      </p:pic>
      <p:pic>
        <p:nvPicPr>
          <p:cNvPr id="5" name="Picture 4">
            <a:extLst>
              <a:ext uri="{FF2B5EF4-FFF2-40B4-BE49-F238E27FC236}">
                <a16:creationId xmlns:a16="http://schemas.microsoft.com/office/drawing/2014/main" id="{4E9EAD0C-B910-0FD5-97BD-61B90B00FEF4}"/>
              </a:ext>
            </a:extLst>
          </p:cNvPr>
          <p:cNvPicPr>
            <a:picLocks noChangeAspect="1"/>
          </p:cNvPicPr>
          <p:nvPr/>
        </p:nvPicPr>
        <p:blipFill>
          <a:blip r:embed="rId5"/>
          <a:stretch>
            <a:fillRect/>
          </a:stretch>
        </p:blipFill>
        <p:spPr>
          <a:xfrm>
            <a:off x="1002032" y="5296732"/>
            <a:ext cx="2861719" cy="1183711"/>
          </a:xfrm>
          <a:prstGeom prst="rect">
            <a:avLst/>
          </a:prstGeom>
        </p:spPr>
      </p:pic>
    </p:spTree>
    <p:extLst>
      <p:ext uri="{BB962C8B-B14F-4D97-AF65-F5344CB8AC3E}">
        <p14:creationId xmlns:p14="http://schemas.microsoft.com/office/powerpoint/2010/main" val="1867863219"/>
      </p:ext>
    </p:extLst>
  </p:cSld>
  <p:clrMapOvr>
    <a:masterClrMapping/>
  </p:clrMapOvr>
  <p:transition>
    <p:strips dir="rd"/>
  </p:transition>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An outreach opportunity</a:t>
            </a:r>
            <a:endParaRPr lang="en-GB" dirty="0"/>
          </a:p>
        </p:txBody>
      </p:sp>
      <p:sp>
        <p:nvSpPr>
          <p:cNvPr id="3" name="Content Placeholder 2"/>
          <p:cNvSpPr>
            <a:spLocks noGrp="1"/>
          </p:cNvSpPr>
          <p:nvPr>
            <p:ph idx="1"/>
          </p:nvPr>
        </p:nvSpPr>
        <p:spPr>
          <a:xfrm>
            <a:off x="1752600" y="1834480"/>
            <a:ext cx="8686800" cy="4114800"/>
          </a:xfrm>
        </p:spPr>
        <p:txBody>
          <a:bodyPr/>
          <a:lstStyle/>
          <a:p>
            <a:r>
              <a:rPr lang="en-US" dirty="0"/>
              <a:t>For CERN</a:t>
            </a:r>
          </a:p>
          <a:p>
            <a:endParaRPr lang="en-US" dirty="0"/>
          </a:p>
          <a:p>
            <a:endParaRPr lang="en-US" dirty="0"/>
          </a:p>
          <a:p>
            <a:endParaRPr lang="en-US" dirty="0"/>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val="0"/>
              </a:ext>
            </a:extLst>
          </a:blip>
          <a:srcRect r="3139" b="18798"/>
          <a:stretch/>
        </p:blipFill>
        <p:spPr>
          <a:xfrm>
            <a:off x="695400" y="3187169"/>
            <a:ext cx="6193383" cy="3439799"/>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7754" t="12679" r="5466" b="17784"/>
          <a:stretch/>
        </p:blipFill>
        <p:spPr>
          <a:xfrm>
            <a:off x="6960358" y="1186168"/>
            <a:ext cx="4714638" cy="2828783"/>
          </a:xfrm>
          <a:prstGeom prst="rect">
            <a:avLst/>
          </a:prstGeom>
        </p:spPr>
      </p:pic>
      <p:pic>
        <p:nvPicPr>
          <p:cNvPr id="4" name="Picture 3">
            <a:extLst>
              <a:ext uri="{FF2B5EF4-FFF2-40B4-BE49-F238E27FC236}">
                <a16:creationId xmlns:a16="http://schemas.microsoft.com/office/drawing/2014/main" id="{3F8FF564-4AFB-EAC1-0F20-3A639FB1F33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500" t="3760" r="5113" b="14969"/>
          <a:stretch/>
        </p:blipFill>
        <p:spPr>
          <a:xfrm>
            <a:off x="7609995" y="4231407"/>
            <a:ext cx="4058226" cy="2426568"/>
          </a:xfrm>
          <a:prstGeom prst="rect">
            <a:avLst/>
          </a:prstGeom>
        </p:spPr>
      </p:pic>
    </p:spTree>
    <p:extLst>
      <p:ext uri="{BB962C8B-B14F-4D97-AF65-F5344CB8AC3E}">
        <p14:creationId xmlns:p14="http://schemas.microsoft.com/office/powerpoint/2010/main" val="33351419"/>
      </p:ext>
    </p:extLst>
  </p:cSld>
  <p:clrMapOvr>
    <a:masterClrMapping/>
  </p:clrMapOvr>
  <p:transition>
    <p:strips dir="rd"/>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CSC Organizers</a:t>
            </a:r>
          </a:p>
        </p:txBody>
      </p:sp>
      <p:pic>
        <p:nvPicPr>
          <p:cNvPr id="10" name="Content Placeholder 9" descr="A picture containing person, human face, clothing, outdoor&#10;&#10;Description automatically generated">
            <a:extLst>
              <a:ext uri="{FF2B5EF4-FFF2-40B4-BE49-F238E27FC236}">
                <a16:creationId xmlns:a16="http://schemas.microsoft.com/office/drawing/2014/main" id="{D64AE9BA-0900-A4A0-DE05-1350AAF00688}"/>
              </a:ext>
            </a:extLst>
          </p:cNvPr>
          <p:cNvPicPr>
            <a:picLocks noGrp="1" noChangeAspect="1"/>
          </p:cNvPicPr>
          <p:nvPr>
            <p:ph idx="1"/>
          </p:nvPr>
        </p:nvPicPr>
        <p:blipFill rotWithShape="1">
          <a:blip r:embed="rId2" cstate="print">
            <a:extLst>
              <a:ext uri="{28A0092B-C50C-407E-A947-70E740481C1C}">
                <a14:useLocalDpi xmlns:a14="http://schemas.microsoft.com/office/drawing/2010/main" val="0"/>
              </a:ext>
            </a:extLst>
          </a:blip>
          <a:srcRect b="11286"/>
          <a:stretch/>
        </p:blipFill>
        <p:spPr>
          <a:xfrm>
            <a:off x="8356703" y="1484784"/>
            <a:ext cx="2739149" cy="3240000"/>
          </a:xfrm>
        </p:spPr>
      </p:pic>
      <p:sp>
        <p:nvSpPr>
          <p:cNvPr id="34" name="Rectangle 33">
            <a:extLst>
              <a:ext uri="{FF2B5EF4-FFF2-40B4-BE49-F238E27FC236}">
                <a16:creationId xmlns:a16="http://schemas.microsoft.com/office/drawing/2014/main" id="{0E572E21-A554-614C-AB00-FB731DE583FB}"/>
              </a:ext>
            </a:extLst>
          </p:cNvPr>
          <p:cNvSpPr/>
          <p:nvPr/>
        </p:nvSpPr>
        <p:spPr>
          <a:xfrm>
            <a:off x="8580771" y="4783615"/>
            <a:ext cx="2291013" cy="769441"/>
          </a:xfrm>
          <a:prstGeom prst="rect">
            <a:avLst/>
          </a:prstGeom>
        </p:spPr>
        <p:txBody>
          <a:bodyPr wrap="none">
            <a:spAutoFit/>
          </a:bodyPr>
          <a:lstStyle/>
          <a:p>
            <a:pPr algn="ctr"/>
            <a:r>
              <a:rPr lang="en-US" sz="2000" b="1" dirty="0">
                <a:solidFill>
                  <a:schemeClr val="bg2"/>
                </a:solidFill>
              </a:rPr>
              <a:t>Alberto Pace</a:t>
            </a:r>
            <a:br>
              <a:rPr lang="en-US" sz="2000" b="1" dirty="0">
                <a:solidFill>
                  <a:schemeClr val="bg2"/>
                </a:solidFill>
              </a:rPr>
            </a:br>
            <a:r>
              <a:rPr lang="en-US" sz="2400" dirty="0">
                <a:solidFill>
                  <a:schemeClr val="bg2"/>
                </a:solidFill>
              </a:rPr>
              <a:t>School Director</a:t>
            </a:r>
            <a:endParaRPr lang="en-US" sz="2400" i="1" dirty="0">
              <a:solidFill>
                <a:schemeClr val="bg2"/>
              </a:solidFill>
            </a:endParaRPr>
          </a:p>
        </p:txBody>
      </p:sp>
      <p:sp>
        <p:nvSpPr>
          <p:cNvPr id="37" name="Rectangle 36">
            <a:extLst>
              <a:ext uri="{FF2B5EF4-FFF2-40B4-BE49-F238E27FC236}">
                <a16:creationId xmlns:a16="http://schemas.microsoft.com/office/drawing/2014/main" id="{219597FE-FFA1-2344-A532-5A422174126C}"/>
              </a:ext>
            </a:extLst>
          </p:cNvPr>
          <p:cNvSpPr/>
          <p:nvPr/>
        </p:nvSpPr>
        <p:spPr>
          <a:xfrm>
            <a:off x="741835" y="4783615"/>
            <a:ext cx="3421129" cy="769441"/>
          </a:xfrm>
          <a:prstGeom prst="rect">
            <a:avLst/>
          </a:prstGeom>
        </p:spPr>
        <p:txBody>
          <a:bodyPr wrap="none">
            <a:spAutoFit/>
          </a:bodyPr>
          <a:lstStyle/>
          <a:p>
            <a:pPr algn="ctr"/>
            <a:r>
              <a:rPr lang="en-US" sz="2000" b="1" dirty="0">
                <a:solidFill>
                  <a:schemeClr val="bg2"/>
                </a:solidFill>
              </a:rPr>
              <a:t>Kristina Gunne</a:t>
            </a:r>
            <a:br>
              <a:rPr lang="en-US" sz="2000" b="1" dirty="0">
                <a:solidFill>
                  <a:schemeClr val="bg2"/>
                </a:solidFill>
              </a:rPr>
            </a:br>
            <a:r>
              <a:rPr lang="en-US" sz="2400" dirty="0">
                <a:solidFill>
                  <a:schemeClr val="bg2"/>
                </a:solidFill>
              </a:rPr>
              <a:t>Administrative Manager</a:t>
            </a:r>
          </a:p>
        </p:txBody>
      </p:sp>
      <p:sp>
        <p:nvSpPr>
          <p:cNvPr id="11" name="Rectangle 10">
            <a:extLst>
              <a:ext uri="{FF2B5EF4-FFF2-40B4-BE49-F238E27FC236}">
                <a16:creationId xmlns:a16="http://schemas.microsoft.com/office/drawing/2014/main" id="{EF647E78-F832-6048-85F9-83FE48EAB025}"/>
              </a:ext>
            </a:extLst>
          </p:cNvPr>
          <p:cNvSpPr/>
          <p:nvPr/>
        </p:nvSpPr>
        <p:spPr>
          <a:xfrm>
            <a:off x="4770931" y="4783615"/>
            <a:ext cx="2771464" cy="769441"/>
          </a:xfrm>
          <a:prstGeom prst="rect">
            <a:avLst/>
          </a:prstGeom>
        </p:spPr>
        <p:txBody>
          <a:bodyPr wrap="none">
            <a:spAutoFit/>
          </a:bodyPr>
          <a:lstStyle/>
          <a:p>
            <a:pPr algn="ctr"/>
            <a:r>
              <a:rPr lang="en-US" sz="2000" b="1" dirty="0">
                <a:solidFill>
                  <a:schemeClr val="bg2"/>
                </a:solidFill>
              </a:rPr>
              <a:t>Andrzej Nowicki</a:t>
            </a:r>
            <a:br>
              <a:rPr lang="en-US" sz="2000" b="1" dirty="0">
                <a:solidFill>
                  <a:schemeClr val="bg2"/>
                </a:solidFill>
              </a:rPr>
            </a:br>
            <a:r>
              <a:rPr lang="en-US" sz="2400" dirty="0">
                <a:solidFill>
                  <a:schemeClr val="bg2"/>
                </a:solidFill>
              </a:rPr>
              <a:t>Technical Manager</a:t>
            </a:r>
            <a:endParaRPr lang="en-US" sz="2400" i="1" dirty="0">
              <a:solidFill>
                <a:schemeClr val="bg2"/>
              </a:solidFill>
            </a:endParaRPr>
          </a:p>
        </p:txBody>
      </p:sp>
      <p:pic>
        <p:nvPicPr>
          <p:cNvPr id="2054" name="Picture 6">
            <a:extLst>
              <a:ext uri="{FF2B5EF4-FFF2-40B4-BE49-F238E27FC236}">
                <a16:creationId xmlns:a16="http://schemas.microsoft.com/office/drawing/2014/main" id="{E2A73ABD-EED5-6D61-22C3-52025F33AAEB}"/>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3812" t="24528" r="12201" b="9050"/>
          <a:stretch/>
        </p:blipFill>
        <p:spPr bwMode="auto">
          <a:xfrm>
            <a:off x="1222785" y="1484784"/>
            <a:ext cx="2706818" cy="3240000"/>
          </a:xfrm>
          <a:prstGeom prst="rect">
            <a:avLst/>
          </a:prstGeom>
          <a:noFill/>
          <a:extLst>
            <a:ext uri="{909E8E84-426E-40DD-AFC4-6F175D3DCCD1}">
              <a14:hiddenFill xmlns:a14="http://schemas.microsoft.com/office/drawing/2010/main">
                <a:solidFill>
                  <a:srgbClr val="FFFFFF"/>
                </a:solidFill>
              </a14:hiddenFill>
            </a:ext>
          </a:extLst>
        </p:spPr>
      </p:pic>
      <p:pic>
        <p:nvPicPr>
          <p:cNvPr id="3" name="Content Placeholder 5" descr="Two men standing next to each other&#10;&#10;Description automatically generated">
            <a:extLst>
              <a:ext uri="{FF2B5EF4-FFF2-40B4-BE49-F238E27FC236}">
                <a16:creationId xmlns:a16="http://schemas.microsoft.com/office/drawing/2014/main" id="{F8DD9B1A-C905-C544-1B51-8D64803EFACF}"/>
              </a:ext>
            </a:extLst>
          </p:cNvPr>
          <p:cNvPicPr>
            <a:picLocks noChangeAspect="1"/>
          </p:cNvPicPr>
          <p:nvPr/>
        </p:nvPicPr>
        <p:blipFill>
          <a:blip r:embed="rId4" cstate="print">
            <a:extLst>
              <a:ext uri="{28A0092B-C50C-407E-A947-70E740481C1C}">
                <a14:useLocalDpi xmlns:a14="http://schemas.microsoft.com/office/drawing/2010/main" val="0"/>
              </a:ext>
            </a:extLst>
          </a:blip>
          <a:srcRect l="54246" t="5883" r="14936" b="48184"/>
          <a:stretch/>
        </p:blipFill>
        <p:spPr bwMode="auto">
          <a:xfrm>
            <a:off x="4643983" y="1509995"/>
            <a:ext cx="2898412" cy="3240000"/>
          </a:xfrm>
          <a:prstGeom prst="rect">
            <a:avLst/>
          </a:prstGeom>
          <a:noFill/>
          <a:ln w="9525">
            <a:noFill/>
            <a:miter lim="800000"/>
            <a:headEnd/>
            <a:tailEnd/>
          </a:ln>
          <a:effectLst/>
        </p:spPr>
      </p:pic>
    </p:spTree>
    <p:extLst>
      <p:ext uri="{BB962C8B-B14F-4D97-AF65-F5344CB8AC3E}">
        <p14:creationId xmlns:p14="http://schemas.microsoft.com/office/powerpoint/2010/main" val="3204878695"/>
      </p:ext>
    </p:extLst>
  </p:cSld>
  <p:clrMapOvr>
    <a:masterClrMapping/>
  </p:clrMapOvr>
  <p:transition>
    <p:strips dir="rd"/>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The school governance</a:t>
            </a:r>
            <a:endParaRPr lang="en-GB" dirty="0"/>
          </a:p>
        </p:txBody>
      </p:sp>
      <p:sp>
        <p:nvSpPr>
          <p:cNvPr id="5" name="Content Placeholder 4"/>
          <p:cNvSpPr>
            <a:spLocks noGrp="1"/>
          </p:cNvSpPr>
          <p:nvPr>
            <p:ph idx="1"/>
          </p:nvPr>
        </p:nvSpPr>
        <p:spPr>
          <a:xfrm>
            <a:off x="914400" y="1500174"/>
            <a:ext cx="10363200" cy="4441825"/>
          </a:xfrm>
        </p:spPr>
        <p:txBody>
          <a:bodyPr/>
          <a:lstStyle/>
          <a:p>
            <a:r>
              <a:rPr lang="en-US" dirty="0"/>
              <a:t>… is discussed at the School Advisory Committee</a:t>
            </a:r>
          </a:p>
          <a:p>
            <a:pPr lvl="1"/>
            <a:r>
              <a:rPr lang="en-US" dirty="0">
                <a:hlinkClick r:id="rId2"/>
              </a:rPr>
              <a:t>http://csc.web.cern.ch/advisory-committe</a:t>
            </a:r>
            <a:endParaRPr lang="en-US" dirty="0"/>
          </a:p>
          <a:p>
            <a:r>
              <a:rPr lang="en-US" dirty="0"/>
              <a:t>Includes several fulltime university professors </a:t>
            </a:r>
            <a:br>
              <a:rPr lang="en-US" dirty="0"/>
            </a:br>
            <a:r>
              <a:rPr lang="en-US" dirty="0"/>
              <a:t>from different countries</a:t>
            </a:r>
          </a:p>
          <a:p>
            <a:pPr lvl="1"/>
            <a:r>
              <a:rPr lang="en-US" dirty="0"/>
              <a:t>Two meetings per year</a:t>
            </a:r>
          </a:p>
          <a:p>
            <a:endParaRPr lang="en-US" dirty="0"/>
          </a:p>
          <a:p>
            <a:pPr lvl="1"/>
            <a:endParaRPr lang="en-US" dirty="0"/>
          </a:p>
          <a:p>
            <a:pPr lvl="1"/>
            <a:endParaRPr lang="en-US" dirty="0"/>
          </a:p>
          <a:p>
            <a:endParaRPr lang="en-GB" dirty="0"/>
          </a:p>
        </p:txBody>
      </p:sp>
    </p:spTree>
    <p:extLst>
      <p:ext uri="{BB962C8B-B14F-4D97-AF65-F5344CB8AC3E}">
        <p14:creationId xmlns:p14="http://schemas.microsoft.com/office/powerpoint/2010/main" val="4257020490"/>
      </p:ext>
    </p:extLst>
  </p:cSld>
  <p:clrMapOvr>
    <a:masterClrMapping/>
  </p:clrMapOvr>
  <p:transition>
    <p:strips dir="rd"/>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The School Advisory Committee</a:t>
            </a:r>
            <a:endParaRPr lang="en-GB" dirty="0"/>
          </a:p>
        </p:txBody>
      </p:sp>
      <p:pic>
        <p:nvPicPr>
          <p:cNvPr id="2" name="Picture 1" descr="A screenshot of a phone&#10;&#10;Description automatically generated">
            <a:extLst>
              <a:ext uri="{FF2B5EF4-FFF2-40B4-BE49-F238E27FC236}">
                <a16:creationId xmlns:a16="http://schemas.microsoft.com/office/drawing/2014/main" id="{85725C2D-F9BC-FD3A-5573-D09C66EA6D07}"/>
              </a:ext>
            </a:extLst>
          </p:cNvPr>
          <p:cNvPicPr>
            <a:picLocks noChangeAspect="1"/>
          </p:cNvPicPr>
          <p:nvPr/>
        </p:nvPicPr>
        <p:blipFill>
          <a:blip r:embed="rId2">
            <a:extLst>
              <a:ext uri="{28A0092B-C50C-407E-A947-70E740481C1C}">
                <a14:useLocalDpi xmlns:a14="http://schemas.microsoft.com/office/drawing/2010/main" val="0"/>
              </a:ext>
            </a:extLst>
          </a:blip>
          <a:srcRect t="1696" b="64394"/>
          <a:stretch/>
        </p:blipFill>
        <p:spPr>
          <a:xfrm>
            <a:off x="296589" y="1844824"/>
            <a:ext cx="5021299" cy="4516008"/>
          </a:xfrm>
          <a:prstGeom prst="rect">
            <a:avLst/>
          </a:prstGeom>
        </p:spPr>
      </p:pic>
      <p:pic>
        <p:nvPicPr>
          <p:cNvPr id="3" name="Picture 2" descr="A screenshot of a phone&#10;&#10;Description automatically generated">
            <a:extLst>
              <a:ext uri="{FF2B5EF4-FFF2-40B4-BE49-F238E27FC236}">
                <a16:creationId xmlns:a16="http://schemas.microsoft.com/office/drawing/2014/main" id="{AB228063-6FC2-0D7B-F638-301265403757}"/>
              </a:ext>
            </a:extLst>
          </p:cNvPr>
          <p:cNvPicPr>
            <a:picLocks noChangeAspect="1"/>
          </p:cNvPicPr>
          <p:nvPr/>
        </p:nvPicPr>
        <p:blipFill>
          <a:blip r:embed="rId2">
            <a:extLst>
              <a:ext uri="{28A0092B-C50C-407E-A947-70E740481C1C}">
                <a14:useLocalDpi xmlns:a14="http://schemas.microsoft.com/office/drawing/2010/main" val="0"/>
              </a:ext>
            </a:extLst>
          </a:blip>
          <a:srcRect t="36830" b="29001"/>
          <a:stretch/>
        </p:blipFill>
        <p:spPr>
          <a:xfrm>
            <a:off x="4443863" y="1844824"/>
            <a:ext cx="4860502" cy="4404750"/>
          </a:xfrm>
          <a:prstGeom prst="rect">
            <a:avLst/>
          </a:prstGeom>
        </p:spPr>
      </p:pic>
      <p:pic>
        <p:nvPicPr>
          <p:cNvPr id="5" name="Picture 4" descr="A screenshot of a phone&#10;&#10;Description automatically generated">
            <a:extLst>
              <a:ext uri="{FF2B5EF4-FFF2-40B4-BE49-F238E27FC236}">
                <a16:creationId xmlns:a16="http://schemas.microsoft.com/office/drawing/2014/main" id="{64FB02E7-C8EE-3574-9751-9A44561CD28D}"/>
              </a:ext>
            </a:extLst>
          </p:cNvPr>
          <p:cNvPicPr>
            <a:picLocks noChangeAspect="1"/>
          </p:cNvPicPr>
          <p:nvPr/>
        </p:nvPicPr>
        <p:blipFill>
          <a:blip r:embed="rId2">
            <a:extLst>
              <a:ext uri="{28A0092B-C50C-407E-A947-70E740481C1C}">
                <a14:useLocalDpi xmlns:a14="http://schemas.microsoft.com/office/drawing/2010/main" val="0"/>
              </a:ext>
            </a:extLst>
          </a:blip>
          <a:srcRect t="71970"/>
          <a:stretch/>
        </p:blipFill>
        <p:spPr>
          <a:xfrm>
            <a:off x="8544272" y="1852811"/>
            <a:ext cx="4866227" cy="3617669"/>
          </a:xfrm>
          <a:prstGeom prst="rect">
            <a:avLst/>
          </a:prstGeom>
        </p:spPr>
      </p:pic>
    </p:spTree>
    <p:extLst>
      <p:ext uri="{BB962C8B-B14F-4D97-AF65-F5344CB8AC3E}">
        <p14:creationId xmlns:p14="http://schemas.microsoft.com/office/powerpoint/2010/main" val="234397919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C6C0BD28-206F-6BD2-257F-1F3D8709B904}"/>
              </a:ext>
            </a:extLst>
          </p:cNvPr>
          <p:cNvSpPr>
            <a:spLocks noGrp="1"/>
          </p:cNvSpPr>
          <p:nvPr>
            <p:ph type="ctrTitle" sz="quarter"/>
          </p:nvPr>
        </p:nvSpPr>
        <p:spPr/>
        <p:txBody>
          <a:bodyPr/>
          <a:lstStyle/>
          <a:p>
            <a:r>
              <a:rPr lang="en-US" dirty="0"/>
              <a:t>The 2024 School on IT Services</a:t>
            </a:r>
          </a:p>
        </p:txBody>
      </p:sp>
      <p:sp>
        <p:nvSpPr>
          <p:cNvPr id="7" name="Text Placeholder 6">
            <a:extLst>
              <a:ext uri="{FF2B5EF4-FFF2-40B4-BE49-F238E27FC236}">
                <a16:creationId xmlns:a16="http://schemas.microsoft.com/office/drawing/2014/main" id="{D2BE94DC-D356-7E4A-B41F-0B05E84D2FA7}"/>
              </a:ext>
            </a:extLst>
          </p:cNvPr>
          <p:cNvSpPr>
            <a:spLocks noGrp="1"/>
          </p:cNvSpPr>
          <p:nvPr>
            <p:ph type="subTitle" sz="quarter" idx="1"/>
          </p:nvPr>
        </p:nvSpPr>
        <p:spPr/>
        <p:txBody>
          <a:bodyPr anchor="t"/>
          <a:lstStyle/>
          <a:p>
            <a:endParaRPr lang="en-CH" dirty="0"/>
          </a:p>
        </p:txBody>
      </p:sp>
      <p:sp>
        <p:nvSpPr>
          <p:cNvPr id="5" name="Slide Number Placeholder 4">
            <a:extLst>
              <a:ext uri="{FF2B5EF4-FFF2-40B4-BE49-F238E27FC236}">
                <a16:creationId xmlns:a16="http://schemas.microsoft.com/office/drawing/2014/main" id="{C4BB1092-7BAA-A549-A6E6-90582B363F2E}"/>
              </a:ext>
            </a:extLst>
          </p:cNvPr>
          <p:cNvSpPr>
            <a:spLocks noGrp="1"/>
          </p:cNvSpPr>
          <p:nvPr>
            <p:ph type="sldNum" sz="quarter" idx="4294967295"/>
          </p:nvPr>
        </p:nvSpPr>
        <p:spPr>
          <a:xfrm>
            <a:off x="0" y="0"/>
            <a:ext cx="0" cy="0"/>
          </a:xfrm>
        </p:spPr>
        <p:txBody>
          <a:bodyPr/>
          <a:lstStyle/>
          <a:p>
            <a:fld id="{6843C2BB-0BC1-4280-9510-6EBE6484FF4A}" type="slidenum">
              <a:rPr lang="fr-FR" smtClean="0"/>
              <a:pPr/>
              <a:t>16</a:t>
            </a:fld>
            <a:endParaRPr lang="fr-FR" dirty="0"/>
          </a:p>
        </p:txBody>
      </p:sp>
    </p:spTree>
    <p:extLst>
      <p:ext uri="{BB962C8B-B14F-4D97-AF65-F5344CB8AC3E}">
        <p14:creationId xmlns:p14="http://schemas.microsoft.com/office/powerpoint/2010/main" val="2872708563"/>
      </p:ext>
    </p:extLst>
  </p:cSld>
  <p:clrMapOvr>
    <a:masterClrMapping/>
  </p:clrMapOvr>
  <p:transition>
    <p:strips dir="rd"/>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9C04FF-B08C-7418-ACC5-C3A2E87CDE30}"/>
              </a:ext>
            </a:extLst>
          </p:cNvPr>
          <p:cNvSpPr>
            <a:spLocks noGrp="1"/>
          </p:cNvSpPr>
          <p:nvPr>
            <p:ph type="title"/>
          </p:nvPr>
        </p:nvSpPr>
        <p:spPr/>
        <p:txBody>
          <a:bodyPr/>
          <a:lstStyle/>
          <a:p>
            <a:r>
              <a:rPr lang="en-US" dirty="0"/>
              <a:t>The School on IT Services</a:t>
            </a:r>
          </a:p>
        </p:txBody>
      </p:sp>
      <p:sp>
        <p:nvSpPr>
          <p:cNvPr id="3" name="Content Placeholder 2">
            <a:extLst>
              <a:ext uri="{FF2B5EF4-FFF2-40B4-BE49-F238E27FC236}">
                <a16:creationId xmlns:a16="http://schemas.microsoft.com/office/drawing/2014/main" id="{7190D142-6062-31C2-089C-6B79BF564C84}"/>
              </a:ext>
            </a:extLst>
          </p:cNvPr>
          <p:cNvSpPr>
            <a:spLocks noGrp="1"/>
          </p:cNvSpPr>
          <p:nvPr>
            <p:ph idx="1"/>
          </p:nvPr>
        </p:nvSpPr>
        <p:spPr/>
        <p:txBody>
          <a:bodyPr/>
          <a:lstStyle/>
          <a:p>
            <a:r>
              <a:rPr lang="en-US" dirty="0"/>
              <a:t>The school on IT Services aims to empower CERN members of personnel (including Students, Fellows, Origin, Quests, Staff, and Users) to get the most out of the computing services delivered by the CERN IT Department to the community.</a:t>
            </a:r>
          </a:p>
          <a:p>
            <a:r>
              <a:rPr lang="en-US" dirty="0"/>
              <a:t>The school is for any person that use CERN IT services to deliver information, or analyzes data, or automates tasks or works in engineering projects. </a:t>
            </a:r>
          </a:p>
          <a:p>
            <a:r>
              <a:rPr lang="en-US" dirty="0"/>
              <a:t>Participation is from both active users who would like to be more proficient and newcomers at CERN that would like to discover and get an introduction to the ecosystem of computing services available to all CERN users. </a:t>
            </a:r>
          </a:p>
        </p:txBody>
      </p:sp>
    </p:spTree>
    <p:extLst>
      <p:ext uri="{BB962C8B-B14F-4D97-AF65-F5344CB8AC3E}">
        <p14:creationId xmlns:p14="http://schemas.microsoft.com/office/powerpoint/2010/main" val="2898346506"/>
      </p:ext>
    </p:extLst>
  </p:cSld>
  <p:clrMapOvr>
    <a:masterClrMapping/>
  </p:clrMapOvr>
  <p:transition>
    <p:strips dir="rd"/>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2FA769-4626-E182-7257-52D3669194D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8A6C30C2-C0B0-E9F0-4970-317DE08240FC}"/>
              </a:ext>
            </a:extLst>
          </p:cNvPr>
          <p:cNvSpPr>
            <a:spLocks noGrp="1"/>
          </p:cNvSpPr>
          <p:nvPr>
            <p:ph type="title"/>
          </p:nvPr>
        </p:nvSpPr>
        <p:spPr/>
        <p:txBody>
          <a:bodyPr/>
          <a:lstStyle/>
          <a:p>
            <a:r>
              <a:rPr lang="en-US" dirty="0"/>
              <a:t>This is the first school on IT Services</a:t>
            </a:r>
          </a:p>
        </p:txBody>
      </p:sp>
      <p:sp>
        <p:nvSpPr>
          <p:cNvPr id="3" name="Content Placeholder 2">
            <a:extLst>
              <a:ext uri="{FF2B5EF4-FFF2-40B4-BE49-F238E27FC236}">
                <a16:creationId xmlns:a16="http://schemas.microsoft.com/office/drawing/2014/main" id="{33B26C09-FFAE-C4FD-52EA-8BDE234892A1}"/>
              </a:ext>
            </a:extLst>
          </p:cNvPr>
          <p:cNvSpPr>
            <a:spLocks noGrp="1"/>
          </p:cNvSpPr>
          <p:nvPr>
            <p:ph idx="1"/>
          </p:nvPr>
        </p:nvSpPr>
        <p:spPr/>
        <p:txBody>
          <a:bodyPr/>
          <a:lstStyle/>
          <a:p>
            <a:r>
              <a:rPr lang="en-US" dirty="0"/>
              <a:t>A pilot school</a:t>
            </a:r>
          </a:p>
          <a:p>
            <a:pPr lvl="1"/>
            <a:r>
              <a:rPr lang="en-US" dirty="0"/>
              <a:t>Your feedback will be extremely important</a:t>
            </a:r>
          </a:p>
          <a:p>
            <a:r>
              <a:rPr lang="en-US" dirty="0"/>
              <a:t>Everything can be changed</a:t>
            </a:r>
          </a:p>
          <a:p>
            <a:pPr lvl="1"/>
            <a:r>
              <a:rPr lang="en-US" dirty="0"/>
              <a:t>Location: At CERN or outside ?</a:t>
            </a:r>
          </a:p>
          <a:p>
            <a:pPr lvl="1"/>
            <a:r>
              <a:rPr lang="en-US" dirty="0"/>
              <a:t>Topics: basic IT Services or advanced IT Services</a:t>
            </a:r>
          </a:p>
          <a:p>
            <a:pPr lvl="1"/>
            <a:r>
              <a:rPr lang="en-US" dirty="0"/>
              <a:t>Speakers: More speakers on shorter presentations or less speakers </a:t>
            </a:r>
            <a:r>
              <a:rPr lang="en-US" dirty="0" err="1"/>
              <a:t>fovering</a:t>
            </a:r>
            <a:r>
              <a:rPr lang="en-US" dirty="0"/>
              <a:t> services in depth ?</a:t>
            </a:r>
          </a:p>
          <a:p>
            <a:pPr lvl="1"/>
            <a:r>
              <a:rPr lang="en-US" dirty="0"/>
              <a:t>Exercises: Hands-on (need time) ? Demos ? Interactive ?</a:t>
            </a:r>
          </a:p>
        </p:txBody>
      </p:sp>
    </p:spTree>
    <p:extLst>
      <p:ext uri="{BB962C8B-B14F-4D97-AF65-F5344CB8AC3E}">
        <p14:creationId xmlns:p14="http://schemas.microsoft.com/office/powerpoint/2010/main" val="2889511779"/>
      </p:ext>
    </p:extLst>
  </p:cSld>
  <p:clrMapOvr>
    <a:masterClrMapping/>
  </p:clrMapOvr>
  <p:transition>
    <p:strips dir="rd"/>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7DED5D-0BC4-744C-8A04-5326FF223D75}"/>
              </a:ext>
            </a:extLst>
          </p:cNvPr>
          <p:cNvSpPr>
            <a:spLocks noGrp="1"/>
          </p:cNvSpPr>
          <p:nvPr>
            <p:ph type="title"/>
          </p:nvPr>
        </p:nvSpPr>
        <p:spPr/>
        <p:txBody>
          <a:bodyPr/>
          <a:lstStyle/>
          <a:p>
            <a:r>
              <a:rPr lang="en-US" dirty="0"/>
              <a:t>The School site is on indico</a:t>
            </a:r>
          </a:p>
        </p:txBody>
      </p:sp>
      <p:sp>
        <p:nvSpPr>
          <p:cNvPr id="3" name="Content Placeholder 2">
            <a:extLst>
              <a:ext uri="{FF2B5EF4-FFF2-40B4-BE49-F238E27FC236}">
                <a16:creationId xmlns:a16="http://schemas.microsoft.com/office/drawing/2014/main" id="{233FBF56-2BA0-3334-D28C-BB1A48DB936E}"/>
              </a:ext>
            </a:extLst>
          </p:cNvPr>
          <p:cNvSpPr>
            <a:spLocks noGrp="1"/>
          </p:cNvSpPr>
          <p:nvPr>
            <p:ph idx="1"/>
          </p:nvPr>
        </p:nvSpPr>
        <p:spPr/>
        <p:txBody>
          <a:bodyPr/>
          <a:lstStyle/>
          <a:p>
            <a:r>
              <a:rPr lang="en-US" dirty="0">
                <a:hlinkClick r:id="rId2"/>
              </a:rPr>
              <a:t>https://indico.cern.ch/event/1441237</a:t>
            </a:r>
            <a:endParaRPr lang="en-US" dirty="0"/>
          </a:p>
          <a:p>
            <a:r>
              <a:rPr lang="en-US" dirty="0"/>
              <a:t>Check it regularly for updates</a:t>
            </a:r>
          </a:p>
        </p:txBody>
      </p:sp>
      <p:pic>
        <p:nvPicPr>
          <p:cNvPr id="5" name="Picture 4">
            <a:extLst>
              <a:ext uri="{FF2B5EF4-FFF2-40B4-BE49-F238E27FC236}">
                <a16:creationId xmlns:a16="http://schemas.microsoft.com/office/drawing/2014/main" id="{651FDA04-7865-DD3E-33B2-B0B8B6BCEF44}"/>
              </a:ext>
            </a:extLst>
          </p:cNvPr>
          <p:cNvPicPr>
            <a:picLocks noChangeAspect="1"/>
          </p:cNvPicPr>
          <p:nvPr/>
        </p:nvPicPr>
        <p:blipFill>
          <a:blip r:embed="rId3"/>
          <a:srcRect l="1030" t="5430" r="9239" b="2011"/>
          <a:stretch/>
        </p:blipFill>
        <p:spPr>
          <a:xfrm>
            <a:off x="5663952" y="2345014"/>
            <a:ext cx="6272524" cy="410832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47912553"/>
      </p:ext>
    </p:extLst>
  </p:cSld>
  <p:clrMapOvr>
    <a:masterClrMapping/>
  </p:clrMapOvr>
  <p:transition>
    <p:strips dir="rd"/>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a:xfrm>
            <a:off x="0" y="3429000"/>
            <a:ext cx="12192000" cy="1143000"/>
          </a:xfrm>
        </p:spPr>
        <p:txBody>
          <a:bodyPr/>
          <a:lstStyle/>
          <a:p>
            <a:r>
              <a:rPr lang="en-US" altLang="en-US" dirty="0"/>
              <a:t>Welcome to the </a:t>
            </a:r>
            <a:br>
              <a:rPr lang="en-US" altLang="en-US" dirty="0"/>
            </a:br>
            <a:r>
              <a:rPr lang="en-US" altLang="en-US" dirty="0"/>
              <a:t>1</a:t>
            </a:r>
            <a:r>
              <a:rPr lang="en-US" altLang="en-US" baseline="30000" dirty="0"/>
              <a:t>st</a:t>
            </a:r>
            <a:r>
              <a:rPr lang="en-US" altLang="en-US" dirty="0"/>
              <a:t> CERN School of Computing on IT Services</a:t>
            </a:r>
            <a:endParaRPr lang="en-GB" altLang="en-US" dirty="0"/>
          </a:p>
        </p:txBody>
      </p:sp>
      <p:sp>
        <p:nvSpPr>
          <p:cNvPr id="5123" name="Subtitle 2"/>
          <p:cNvSpPr>
            <a:spLocks noGrp="1"/>
          </p:cNvSpPr>
          <p:nvPr>
            <p:ph type="subTitle" idx="1"/>
          </p:nvPr>
        </p:nvSpPr>
        <p:spPr>
          <a:xfrm>
            <a:off x="1127448" y="5121091"/>
            <a:ext cx="10424583" cy="1752600"/>
          </a:xfrm>
        </p:spPr>
        <p:txBody>
          <a:bodyPr/>
          <a:lstStyle/>
          <a:p>
            <a:r>
              <a:rPr lang="en-US" altLang="en-US" sz="1600" dirty="0"/>
              <a:t>Alberto Pace, school director</a:t>
            </a:r>
            <a:endParaRPr lang="en-GB" altLang="en-US" sz="1600" dirty="0"/>
          </a:p>
        </p:txBody>
      </p:sp>
    </p:spTree>
    <p:extLst>
      <p:ext uri="{BB962C8B-B14F-4D97-AF65-F5344CB8AC3E}">
        <p14:creationId xmlns:p14="http://schemas.microsoft.com/office/powerpoint/2010/main" val="559716103"/>
      </p:ext>
    </p:extLst>
  </p:cSld>
  <p:clrMapOvr>
    <a:masterClrMapping/>
  </p:clrMapOvr>
  <p:transition>
    <p:strips dir="rd"/>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t>Exam (Self Evaluation)</a:t>
            </a:r>
          </a:p>
          <a:p>
            <a:r>
              <a:rPr lang="en-US" dirty="0"/>
              <a:t>Meet special persons, build trust with colleagues</a:t>
            </a:r>
          </a:p>
          <a:p>
            <a:pPr lvl="1"/>
            <a:r>
              <a:rPr lang="en-US" dirty="0"/>
              <a:t>Lunches, dinners, coffee breaks, (evenings)</a:t>
            </a:r>
          </a:p>
          <a:p>
            <a:pPr lvl="1"/>
            <a:r>
              <a:rPr lang="en-US" dirty="0"/>
              <a:t>Excursions</a:t>
            </a:r>
          </a:p>
          <a:p>
            <a:pPr lvl="1"/>
            <a:r>
              <a:rPr lang="en-US" dirty="0"/>
              <a:t>(Music events)</a:t>
            </a:r>
          </a:p>
          <a:p>
            <a:pPr lvl="1"/>
            <a:r>
              <a:rPr lang="en-US" dirty="0"/>
              <a:t>(Sport programme)</a:t>
            </a:r>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933450388"/>
      </p:ext>
    </p:extLst>
  </p:cSld>
  <p:clrMapOvr>
    <a:masterClrMapping/>
  </p:clrMapOvr>
  <p:transition>
    <p:strips dir="rd"/>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9753D09-56AB-6076-F723-8EAD5BC3F42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F75D4346-EACB-2B07-4E7B-2AE49C228DCB}"/>
              </a:ext>
            </a:extLst>
          </p:cNvPr>
          <p:cNvSpPr>
            <a:spLocks noGrp="1"/>
          </p:cNvSpPr>
          <p:nvPr>
            <p:ph type="title"/>
          </p:nvPr>
        </p:nvSpPr>
        <p:spPr/>
        <p:txBody>
          <a:bodyPr/>
          <a:lstStyle/>
          <a:p>
            <a:r>
              <a:rPr lang="en-US" dirty="0"/>
              <a:t>The school learning process</a:t>
            </a:r>
            <a:endParaRPr lang="en-GB" dirty="0"/>
          </a:p>
        </p:txBody>
      </p:sp>
      <p:sp>
        <p:nvSpPr>
          <p:cNvPr id="3" name="Content Placeholder 2">
            <a:extLst>
              <a:ext uri="{FF2B5EF4-FFF2-40B4-BE49-F238E27FC236}">
                <a16:creationId xmlns:a16="http://schemas.microsoft.com/office/drawing/2014/main" id="{07C3930B-1DA2-5290-C127-E20580645EDA}"/>
              </a:ext>
            </a:extLst>
          </p:cNvPr>
          <p:cNvSpPr>
            <a:spLocks noGrp="1"/>
          </p:cNvSpPr>
          <p:nvPr>
            <p:ph idx="1"/>
          </p:nvPr>
        </p:nvSpPr>
        <p:spPr/>
        <p:txBody>
          <a:bodyPr/>
          <a:lstStyle/>
          <a:p>
            <a:r>
              <a:rPr lang="en-US" dirty="0"/>
              <a:t>Learning process </a:t>
            </a:r>
          </a:p>
          <a:p>
            <a:pPr lvl="1"/>
            <a:r>
              <a:rPr lang="en-US" dirty="0">
                <a:solidFill>
                  <a:srgbClr val="FF0000"/>
                </a:solidFill>
              </a:rPr>
              <a:t>Lectures</a:t>
            </a:r>
          </a:p>
          <a:p>
            <a:pPr lvl="1"/>
            <a:r>
              <a:rPr lang="en-US" dirty="0"/>
              <a:t>Exercises</a:t>
            </a:r>
          </a:p>
          <a:p>
            <a:pPr lvl="1"/>
            <a:r>
              <a:rPr lang="en-US" dirty="0"/>
              <a:t>Exam (Self Evaluation)</a:t>
            </a:r>
          </a:p>
          <a:p>
            <a:r>
              <a:rPr lang="en-US" dirty="0"/>
              <a:t>Meet special persons, build trust with colleagues</a:t>
            </a:r>
          </a:p>
          <a:p>
            <a:pPr lvl="1"/>
            <a:r>
              <a:rPr lang="en-US" dirty="0"/>
              <a:t>Lunches, dinners, coffee breaks, (evenings)</a:t>
            </a:r>
          </a:p>
          <a:p>
            <a:pPr lvl="1"/>
            <a:r>
              <a:rPr lang="en-US" dirty="0"/>
              <a:t>Excursions</a:t>
            </a:r>
          </a:p>
          <a:p>
            <a:pPr lvl="1"/>
            <a:r>
              <a:rPr lang="en-US" dirty="0"/>
              <a:t>(Music events)</a:t>
            </a:r>
          </a:p>
          <a:p>
            <a:pPr lvl="1"/>
            <a:r>
              <a:rPr lang="en-US" dirty="0"/>
              <a:t>(Sport programme)</a:t>
            </a:r>
          </a:p>
          <a:p>
            <a:endParaRPr lang="en-US" dirty="0"/>
          </a:p>
          <a:p>
            <a:pPr lvl="1"/>
            <a:endParaRPr lang="en-GB" dirty="0"/>
          </a:p>
        </p:txBody>
      </p:sp>
      <p:sp>
        <p:nvSpPr>
          <p:cNvPr id="4" name="TextBox 3">
            <a:extLst>
              <a:ext uri="{FF2B5EF4-FFF2-40B4-BE49-F238E27FC236}">
                <a16:creationId xmlns:a16="http://schemas.microsoft.com/office/drawing/2014/main" id="{8ACC2F81-6B7E-AEC0-26F7-E5B44E360EFC}"/>
              </a:ext>
            </a:extLst>
          </p:cNvPr>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a:extLst>
              <a:ext uri="{FF2B5EF4-FFF2-40B4-BE49-F238E27FC236}">
                <a16:creationId xmlns:a16="http://schemas.microsoft.com/office/drawing/2014/main" id="{2752D37E-AF81-A8CD-3C93-34D459088A61}"/>
              </a:ext>
            </a:extLst>
          </p:cNvPr>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a:extLst>
              <a:ext uri="{FF2B5EF4-FFF2-40B4-BE49-F238E27FC236}">
                <a16:creationId xmlns:a16="http://schemas.microsoft.com/office/drawing/2014/main" id="{916790B6-AA02-6DA7-6BB3-11CEE16A5DB2}"/>
              </a:ext>
            </a:extLst>
          </p:cNvPr>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3805337963"/>
      </p:ext>
    </p:extLst>
  </p:cSld>
  <p:clrMapOvr>
    <a:masterClrMapping/>
  </p:clrMapOvr>
  <p:transition>
    <p:strips dir="rd"/>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Programme – 28 hours of lectures</a:t>
            </a:r>
            <a:endParaRPr lang="en-GB" dirty="0"/>
          </a:p>
        </p:txBody>
      </p:sp>
      <p:sp>
        <p:nvSpPr>
          <p:cNvPr id="9" name="Content Placeholder 8">
            <a:extLst>
              <a:ext uri="{FF2B5EF4-FFF2-40B4-BE49-F238E27FC236}">
                <a16:creationId xmlns:a16="http://schemas.microsoft.com/office/drawing/2014/main" id="{3F2839B3-5C3E-2453-EE6D-178D1289857B}"/>
              </a:ext>
            </a:extLst>
          </p:cNvPr>
          <p:cNvSpPr>
            <a:spLocks noGrp="1"/>
          </p:cNvSpPr>
          <p:nvPr>
            <p:ph idx="1"/>
          </p:nvPr>
        </p:nvSpPr>
        <p:spPr>
          <a:xfrm>
            <a:off x="8904312" y="1475642"/>
            <a:ext cx="2896519" cy="4441825"/>
          </a:xfrm>
        </p:spPr>
        <p:txBody>
          <a:bodyPr/>
          <a:lstStyle/>
          <a:p>
            <a:r>
              <a:rPr lang="en-US" dirty="0"/>
              <a:t>Storage</a:t>
            </a:r>
          </a:p>
          <a:p>
            <a:r>
              <a:rPr lang="en-US" dirty="0"/>
              <a:t>Web content</a:t>
            </a:r>
          </a:p>
          <a:p>
            <a:r>
              <a:rPr lang="en-US" dirty="0"/>
              <a:t>Databases</a:t>
            </a:r>
          </a:p>
          <a:p>
            <a:r>
              <a:rPr lang="en-US" dirty="0"/>
              <a:t>Application Development</a:t>
            </a:r>
          </a:p>
          <a:p>
            <a:r>
              <a:rPr lang="en-US" dirty="0"/>
              <a:t>Security and authentication</a:t>
            </a:r>
          </a:p>
          <a:p>
            <a:r>
              <a:rPr lang="en-US" dirty="0"/>
              <a:t>Services for data analysis</a:t>
            </a:r>
          </a:p>
          <a:p>
            <a:r>
              <a:rPr lang="en-US" dirty="0"/>
              <a:t>Services for machine learning projects</a:t>
            </a:r>
          </a:p>
        </p:txBody>
      </p:sp>
      <p:pic>
        <p:nvPicPr>
          <p:cNvPr id="11" name="Picture 10">
            <a:extLst>
              <a:ext uri="{FF2B5EF4-FFF2-40B4-BE49-F238E27FC236}">
                <a16:creationId xmlns:a16="http://schemas.microsoft.com/office/drawing/2014/main" id="{57D1C5ED-E1C4-0858-7532-F8BBC19429AC}"/>
              </a:ext>
            </a:extLst>
          </p:cNvPr>
          <p:cNvPicPr>
            <a:picLocks noChangeAspect="1"/>
          </p:cNvPicPr>
          <p:nvPr/>
        </p:nvPicPr>
        <p:blipFill>
          <a:blip r:embed="rId3"/>
          <a:srcRect t="10101" r="1555"/>
          <a:stretch/>
        </p:blipFill>
        <p:spPr>
          <a:xfrm>
            <a:off x="344991" y="1536837"/>
            <a:ext cx="8415305" cy="5138649"/>
          </a:xfrm>
          <a:prstGeom prst="rect">
            <a:avLst/>
          </a:prstGeom>
        </p:spPr>
      </p:pic>
    </p:spTree>
    <p:extLst>
      <p:ext uri="{BB962C8B-B14F-4D97-AF65-F5344CB8AC3E}">
        <p14:creationId xmlns:p14="http://schemas.microsoft.com/office/powerpoint/2010/main" val="3897689823"/>
      </p:ext>
    </p:extLst>
  </p:cSld>
  <p:clrMapOvr>
    <a:masterClrMapping/>
  </p:clrMapOvr>
  <p:transition>
    <p:strips dir="rd"/>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343BEF8-D159-3FF2-8707-E986A108AE2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97A10F3-D1EE-1874-6982-E749569D243E}"/>
              </a:ext>
            </a:extLst>
          </p:cNvPr>
          <p:cNvSpPr>
            <a:spLocks noGrp="1"/>
          </p:cNvSpPr>
          <p:nvPr>
            <p:ph type="title"/>
          </p:nvPr>
        </p:nvSpPr>
        <p:spPr/>
        <p:txBody>
          <a:bodyPr/>
          <a:lstStyle/>
          <a:p>
            <a:r>
              <a:rPr lang="en-US" dirty="0"/>
              <a:t>We will have 20 (!) lecturers</a:t>
            </a:r>
            <a:endParaRPr lang="en-GB" dirty="0"/>
          </a:p>
        </p:txBody>
      </p:sp>
      <p:graphicFrame>
        <p:nvGraphicFramePr>
          <p:cNvPr id="13" name="Table 12">
            <a:extLst>
              <a:ext uri="{FF2B5EF4-FFF2-40B4-BE49-F238E27FC236}">
                <a16:creationId xmlns:a16="http://schemas.microsoft.com/office/drawing/2014/main" id="{BED55AD3-8378-619A-86F9-01FDF3A27A86}"/>
              </a:ext>
            </a:extLst>
          </p:cNvPr>
          <p:cNvGraphicFramePr>
            <a:graphicFrameLocks noGrp="1"/>
          </p:cNvGraphicFramePr>
          <p:nvPr>
            <p:extLst>
              <p:ext uri="{D42A27DB-BD31-4B8C-83A1-F6EECF244321}">
                <p14:modId xmlns:p14="http://schemas.microsoft.com/office/powerpoint/2010/main" val="4104293380"/>
              </p:ext>
            </p:extLst>
          </p:nvPr>
        </p:nvGraphicFramePr>
        <p:xfrm>
          <a:off x="407368" y="1628800"/>
          <a:ext cx="5400600" cy="4752530"/>
        </p:xfrm>
        <a:graphic>
          <a:graphicData uri="http://schemas.openxmlformats.org/drawingml/2006/table">
            <a:tbl>
              <a:tblPr/>
              <a:tblGrid>
                <a:gridCol w="3642124">
                  <a:extLst>
                    <a:ext uri="{9D8B030D-6E8A-4147-A177-3AD203B41FA5}">
                      <a16:colId xmlns:a16="http://schemas.microsoft.com/office/drawing/2014/main" val="4035689444"/>
                    </a:ext>
                  </a:extLst>
                </a:gridCol>
                <a:gridCol w="1758476">
                  <a:extLst>
                    <a:ext uri="{9D8B030D-6E8A-4147-A177-3AD203B41FA5}">
                      <a16:colId xmlns:a16="http://schemas.microsoft.com/office/drawing/2014/main" val="556272462"/>
                    </a:ext>
                  </a:extLst>
                </a:gridCol>
              </a:tblGrid>
              <a:tr h="475253">
                <a:tc>
                  <a:txBody>
                    <a:bodyPr/>
                    <a:lstStyle/>
                    <a:p>
                      <a:pPr algn="l" fontAlgn="ctr"/>
                      <a:r>
                        <a:rPr lang="en-US" sz="2400" b="0" i="0" u="none" strike="noStrike" dirty="0">
                          <a:solidFill>
                            <a:srgbClr val="555555"/>
                          </a:solidFill>
                          <a:effectLst/>
                          <a:latin typeface="Arial" panose="020B0604020202020204" pitchFamily="34" charset="0"/>
                        </a:rPr>
                        <a:t>Francisco Borges</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IT-PW-WA</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057880005"/>
                  </a:ext>
                </a:extLst>
              </a:tr>
              <a:tr h="475253">
                <a:tc>
                  <a:txBody>
                    <a:bodyPr/>
                    <a:lstStyle/>
                    <a:p>
                      <a:pPr algn="l" fontAlgn="ctr"/>
                      <a:r>
                        <a:rPr lang="en-US" sz="2400" b="0" i="0" u="none" strike="noStrike">
                          <a:solidFill>
                            <a:srgbClr val="555555"/>
                          </a:solidFill>
                          <a:effectLst/>
                          <a:latin typeface="Arial" panose="020B0604020202020204" pitchFamily="34" charset="0"/>
                        </a:rPr>
                        <a:t>Diogo Castro</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a:solidFill>
                            <a:srgbClr val="555555"/>
                          </a:solidFill>
                          <a:effectLst/>
                          <a:latin typeface="Arial" panose="020B0604020202020204" pitchFamily="34" charset="0"/>
                        </a:rPr>
                        <a:t>IT-SD-GSS</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395288549"/>
                  </a:ext>
                </a:extLst>
              </a:tr>
              <a:tr h="475253">
                <a:tc>
                  <a:txBody>
                    <a:bodyPr/>
                    <a:lstStyle/>
                    <a:p>
                      <a:pPr algn="l" fontAlgn="ctr"/>
                      <a:r>
                        <a:rPr lang="en-US" sz="2400" b="0" i="0" u="none" strike="noStrike">
                          <a:solidFill>
                            <a:srgbClr val="555555"/>
                          </a:solidFill>
                          <a:effectLst/>
                          <a:latin typeface="Arial" panose="020B0604020202020204" pitchFamily="34" charset="0"/>
                        </a:rPr>
                        <a:t>Raulian-Ionut Chiorescu</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IT-CD-PI</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551136561"/>
                  </a:ext>
                </a:extLst>
              </a:tr>
              <a:tr h="475253">
                <a:tc>
                  <a:txBody>
                    <a:bodyPr/>
                    <a:lstStyle/>
                    <a:p>
                      <a:pPr algn="l" fontAlgn="ctr"/>
                      <a:r>
                        <a:rPr lang="en-US" sz="2400" b="0" i="0" u="none" strike="noStrike">
                          <a:solidFill>
                            <a:srgbClr val="555555"/>
                          </a:solidFill>
                          <a:effectLst/>
                          <a:latin typeface="Arial" panose="020B0604020202020204" pitchFamily="34" charset="0"/>
                        </a:rPr>
                        <a:t>Marco Donadoni</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IT-CA-OSR</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4197723224"/>
                  </a:ext>
                </a:extLst>
              </a:tr>
              <a:tr h="475253">
                <a:tc>
                  <a:txBody>
                    <a:bodyPr/>
                    <a:lstStyle/>
                    <a:p>
                      <a:pPr algn="l" fontAlgn="ctr"/>
                      <a:r>
                        <a:rPr lang="en-US" sz="2400" b="0" i="0" u="none" strike="noStrike">
                          <a:solidFill>
                            <a:srgbClr val="555555"/>
                          </a:solidFill>
                          <a:effectLst/>
                          <a:latin typeface="Arial" panose="020B0604020202020204" pitchFamily="34" charset="0"/>
                        </a:rPr>
                        <a:t>Diana Gaponcic</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IT-CD-PI</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4044027658"/>
                  </a:ext>
                </a:extLst>
              </a:tr>
              <a:tr h="475253">
                <a:tc>
                  <a:txBody>
                    <a:bodyPr/>
                    <a:lstStyle/>
                    <a:p>
                      <a:pPr algn="l" fontAlgn="ctr"/>
                      <a:r>
                        <a:rPr lang="en-US" sz="2400" b="0" i="0" u="none" strike="noStrike" dirty="0">
                          <a:solidFill>
                            <a:srgbClr val="555555"/>
                          </a:solidFill>
                          <a:effectLst/>
                          <a:latin typeface="Arial" panose="020B0604020202020204" pitchFamily="34" charset="0"/>
                        </a:rPr>
                        <a:t>Ben Jones</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IT-CD-CC</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965132354"/>
                  </a:ext>
                </a:extLst>
              </a:tr>
              <a:tr h="475253">
                <a:tc>
                  <a:txBody>
                    <a:bodyPr/>
                    <a:lstStyle/>
                    <a:p>
                      <a:pPr algn="l" fontAlgn="ctr"/>
                      <a:r>
                        <a:rPr lang="en-US" sz="2400" b="0" i="0" u="none" strike="noStrike" dirty="0">
                          <a:solidFill>
                            <a:srgbClr val="555555"/>
                          </a:solidFill>
                          <a:effectLst/>
                          <a:latin typeface="Arial" panose="020B0604020202020204" pitchFamily="34" charset="0"/>
                        </a:rPr>
                        <a:t>Nils </a:t>
                      </a:r>
                      <a:r>
                        <a:rPr lang="en-US" sz="2400" b="0" i="0" u="none" strike="noStrike" dirty="0" err="1">
                          <a:solidFill>
                            <a:srgbClr val="555555"/>
                          </a:solidFill>
                          <a:effectLst/>
                          <a:latin typeface="Arial" panose="020B0604020202020204" pitchFamily="34" charset="0"/>
                        </a:rPr>
                        <a:t>Høimyr</a:t>
                      </a:r>
                      <a:endParaRPr lang="en-US" sz="2400" b="0" i="0" u="none" strike="noStrike" dirty="0">
                        <a:solidFill>
                          <a:srgbClr val="555555"/>
                        </a:solidFill>
                        <a:effectLst/>
                        <a:latin typeface="Arial" panose="020B0604020202020204" pitchFamily="34" charset="0"/>
                      </a:endParaRP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IT-CD-CC</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863660930"/>
                  </a:ext>
                </a:extLst>
              </a:tr>
              <a:tr h="475253">
                <a:tc>
                  <a:txBody>
                    <a:bodyPr/>
                    <a:lstStyle/>
                    <a:p>
                      <a:pPr algn="l" fontAlgn="ctr"/>
                      <a:r>
                        <a:rPr lang="en-US" sz="2400" b="0" i="0" u="none" strike="noStrike" dirty="0">
                          <a:solidFill>
                            <a:srgbClr val="555555"/>
                          </a:solidFill>
                          <a:effectLst/>
                          <a:latin typeface="Arial" panose="020B0604020202020204" pitchFamily="34" charset="0"/>
                        </a:rPr>
                        <a:t>Abhishek Lekshmanan</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IT-SD-PDS</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329247528"/>
                  </a:ext>
                </a:extLst>
              </a:tr>
              <a:tr h="475253">
                <a:tc>
                  <a:txBody>
                    <a:bodyPr/>
                    <a:lstStyle/>
                    <a:p>
                      <a:pPr algn="l" fontAlgn="ctr"/>
                      <a:r>
                        <a:rPr lang="en-US" sz="2400" b="0" i="0" u="none" strike="noStrike" dirty="0">
                          <a:solidFill>
                            <a:srgbClr val="555555"/>
                          </a:solidFill>
                          <a:effectLst/>
                          <a:latin typeface="Arial" panose="020B0604020202020204" pitchFamily="34" charset="0"/>
                        </a:rPr>
                        <a:t>Sebastian Lopienski</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IT-PW-WA</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018973812"/>
                  </a:ext>
                </a:extLst>
              </a:tr>
              <a:tr h="475253">
                <a:tc>
                  <a:txBody>
                    <a:bodyPr/>
                    <a:lstStyle/>
                    <a:p>
                      <a:pPr algn="l" fontAlgn="ctr"/>
                      <a:r>
                        <a:rPr lang="en-US" sz="2400" b="0" i="0" u="none" strike="noStrike" dirty="0">
                          <a:solidFill>
                            <a:srgbClr val="555555"/>
                          </a:solidFill>
                          <a:effectLst/>
                          <a:latin typeface="Arial" panose="020B0604020202020204" pitchFamily="34" charset="0"/>
                        </a:rPr>
                        <a:t>Pedro Miguel Esteves</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IT-DA-ASM</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961625528"/>
                  </a:ext>
                </a:extLst>
              </a:tr>
            </a:tbl>
          </a:graphicData>
        </a:graphic>
      </p:graphicFrame>
      <p:graphicFrame>
        <p:nvGraphicFramePr>
          <p:cNvPr id="15" name="Table 14">
            <a:extLst>
              <a:ext uri="{FF2B5EF4-FFF2-40B4-BE49-F238E27FC236}">
                <a16:creationId xmlns:a16="http://schemas.microsoft.com/office/drawing/2014/main" id="{7BDECBCA-D891-AD83-5941-F8D2E2D992E1}"/>
              </a:ext>
            </a:extLst>
          </p:cNvPr>
          <p:cNvGraphicFramePr>
            <a:graphicFrameLocks noGrp="1"/>
          </p:cNvGraphicFramePr>
          <p:nvPr>
            <p:extLst>
              <p:ext uri="{D42A27DB-BD31-4B8C-83A1-F6EECF244321}">
                <p14:modId xmlns:p14="http://schemas.microsoft.com/office/powerpoint/2010/main" val="2890641942"/>
              </p:ext>
            </p:extLst>
          </p:nvPr>
        </p:nvGraphicFramePr>
        <p:xfrm>
          <a:off x="6672064" y="1628800"/>
          <a:ext cx="5112568" cy="4752530"/>
        </p:xfrm>
        <a:graphic>
          <a:graphicData uri="http://schemas.openxmlformats.org/drawingml/2006/table">
            <a:tbl>
              <a:tblPr/>
              <a:tblGrid>
                <a:gridCol w="3447877">
                  <a:extLst>
                    <a:ext uri="{9D8B030D-6E8A-4147-A177-3AD203B41FA5}">
                      <a16:colId xmlns:a16="http://schemas.microsoft.com/office/drawing/2014/main" val="4035689444"/>
                    </a:ext>
                  </a:extLst>
                </a:gridCol>
                <a:gridCol w="1664691">
                  <a:extLst>
                    <a:ext uri="{9D8B030D-6E8A-4147-A177-3AD203B41FA5}">
                      <a16:colId xmlns:a16="http://schemas.microsoft.com/office/drawing/2014/main" val="556272462"/>
                    </a:ext>
                  </a:extLst>
                </a:gridCol>
              </a:tblGrid>
              <a:tr h="475253">
                <a:tc>
                  <a:txBody>
                    <a:bodyPr/>
                    <a:lstStyle/>
                    <a:p>
                      <a:pPr algn="l" fontAlgn="ctr"/>
                      <a:r>
                        <a:rPr lang="en-US" sz="2400" b="0" i="0" u="none" strike="noStrike" dirty="0">
                          <a:solidFill>
                            <a:srgbClr val="555555"/>
                          </a:solidFill>
                          <a:effectLst/>
                          <a:latin typeface="Arial" panose="020B0604020202020204" pitchFamily="34" charset="0"/>
                        </a:rPr>
                        <a:t>Andrzej Nowicki</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IT-DA-DB</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4059224377"/>
                  </a:ext>
                </a:extLst>
              </a:tr>
              <a:tr h="475253">
                <a:tc>
                  <a:txBody>
                    <a:bodyPr/>
                    <a:lstStyle/>
                    <a:p>
                      <a:pPr algn="l" fontAlgn="ctr"/>
                      <a:r>
                        <a:rPr lang="en-US" sz="2400" b="0" i="0" u="none" strike="noStrike" dirty="0">
                          <a:solidFill>
                            <a:srgbClr val="555555"/>
                          </a:solidFill>
                          <a:effectLst/>
                          <a:latin typeface="Arial" panose="020B0604020202020204" pitchFamily="34" charset="0"/>
                        </a:rPr>
                        <a:t>Alberto Pace</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a:solidFill>
                            <a:srgbClr val="555555"/>
                          </a:solidFill>
                          <a:effectLst/>
                          <a:latin typeface="Arial" panose="020B0604020202020204" pitchFamily="34" charset="0"/>
                        </a:rPr>
                        <a:t>IT-GOV</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421837506"/>
                  </a:ext>
                </a:extLst>
              </a:tr>
              <a:tr h="475253">
                <a:tc>
                  <a:txBody>
                    <a:bodyPr/>
                    <a:lstStyle/>
                    <a:p>
                      <a:pPr algn="l" fontAlgn="ctr"/>
                      <a:r>
                        <a:rPr lang="en-US" sz="2400" b="0" i="0" u="none" strike="noStrike">
                          <a:solidFill>
                            <a:srgbClr val="555555"/>
                          </a:solidFill>
                          <a:effectLst/>
                          <a:latin typeface="Arial" panose="020B0604020202020204" pitchFamily="34" charset="0"/>
                        </a:rPr>
                        <a:t>Alberto Pimpo</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IT-PW-WA</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845493065"/>
                  </a:ext>
                </a:extLst>
              </a:tr>
              <a:tr h="475253">
                <a:tc>
                  <a:txBody>
                    <a:bodyPr/>
                    <a:lstStyle/>
                    <a:p>
                      <a:pPr algn="l" fontAlgn="ctr"/>
                      <a:r>
                        <a:rPr lang="en-US" sz="2400" b="0" i="0" u="none" strike="noStrike">
                          <a:solidFill>
                            <a:srgbClr val="555555"/>
                          </a:solidFill>
                          <a:effectLst/>
                          <a:latin typeface="Arial" panose="020B0604020202020204" pitchFamily="34" charset="0"/>
                        </a:rPr>
                        <a:t>Sebastien Ponce</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EP-LBC</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1906233751"/>
                  </a:ext>
                </a:extLst>
              </a:tr>
              <a:tr h="475253">
                <a:tc>
                  <a:txBody>
                    <a:bodyPr/>
                    <a:lstStyle/>
                    <a:p>
                      <a:pPr algn="l" fontAlgn="ctr"/>
                      <a:r>
                        <a:rPr lang="en-US" sz="2400" b="0" i="0" u="none" strike="noStrike">
                          <a:solidFill>
                            <a:srgbClr val="555555"/>
                          </a:solidFill>
                          <a:effectLst/>
                          <a:latin typeface="Arial" panose="020B0604020202020204" pitchFamily="34" charset="0"/>
                        </a:rPr>
                        <a:t>Ricardo Rocha</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IT-CD-PI</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61229928"/>
                  </a:ext>
                </a:extLst>
              </a:tr>
              <a:tr h="475253">
                <a:tc>
                  <a:txBody>
                    <a:bodyPr/>
                    <a:lstStyle/>
                    <a:p>
                      <a:pPr algn="l" fontAlgn="ctr"/>
                      <a:r>
                        <a:rPr lang="en-US" sz="2400" b="0" i="0" u="none" strike="noStrike" dirty="0">
                          <a:solidFill>
                            <a:srgbClr val="555555"/>
                          </a:solidFill>
                          <a:effectLst/>
                          <a:latin typeface="Arial" panose="020B0604020202020204" pitchFamily="34" charset="0"/>
                        </a:rPr>
                        <a:t>Vasvi Sharma</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a:solidFill>
                            <a:srgbClr val="555555"/>
                          </a:solidFill>
                          <a:effectLst/>
                          <a:latin typeface="Arial" panose="020B0604020202020204" pitchFamily="34" charset="0"/>
                        </a:rPr>
                        <a:t>IT-PW-WA</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537237828"/>
                  </a:ext>
                </a:extLst>
              </a:tr>
              <a:tr h="475253">
                <a:tc>
                  <a:txBody>
                    <a:bodyPr/>
                    <a:lstStyle/>
                    <a:p>
                      <a:pPr algn="l" fontAlgn="ctr"/>
                      <a:r>
                        <a:rPr lang="en-US" sz="2400" b="0" i="0" u="none" strike="noStrike">
                          <a:solidFill>
                            <a:srgbClr val="555555"/>
                          </a:solidFill>
                          <a:effectLst/>
                          <a:latin typeface="Arial" panose="020B0604020202020204" pitchFamily="34" charset="0"/>
                        </a:rPr>
                        <a:t>Hannah Short</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a:solidFill>
                            <a:srgbClr val="555555"/>
                          </a:solidFill>
                          <a:effectLst/>
                          <a:latin typeface="Arial" panose="020B0604020202020204" pitchFamily="34" charset="0"/>
                        </a:rPr>
                        <a:t>IT-PW-IAM</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454459368"/>
                  </a:ext>
                </a:extLst>
              </a:tr>
              <a:tr h="475253">
                <a:tc>
                  <a:txBody>
                    <a:bodyPr/>
                    <a:lstStyle/>
                    <a:p>
                      <a:pPr algn="l" fontAlgn="ctr"/>
                      <a:r>
                        <a:rPr lang="en-US" sz="2400" b="0" i="0" u="none" strike="noStrike">
                          <a:solidFill>
                            <a:srgbClr val="555555"/>
                          </a:solidFill>
                          <a:effectLst/>
                          <a:latin typeface="Arial" panose="020B0604020202020204" pitchFamily="34" charset="0"/>
                        </a:rPr>
                        <a:t>Tibor Simko</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IT-CA-OSR</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938379654"/>
                  </a:ext>
                </a:extLst>
              </a:tr>
              <a:tr h="475253">
                <a:tc>
                  <a:txBody>
                    <a:bodyPr/>
                    <a:lstStyle/>
                    <a:p>
                      <a:pPr algn="l" fontAlgn="ctr"/>
                      <a:r>
                        <a:rPr lang="en-US" sz="2400" b="0" i="0" u="none" strike="noStrike">
                          <a:solidFill>
                            <a:srgbClr val="555555"/>
                          </a:solidFill>
                          <a:effectLst/>
                          <a:latin typeface="Arial" panose="020B0604020202020204" pitchFamily="34" charset="0"/>
                        </a:rPr>
                        <a:t>Enric Tejedor</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IT-DA-ASM</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3764287629"/>
                  </a:ext>
                </a:extLst>
              </a:tr>
              <a:tr h="475253">
                <a:tc>
                  <a:txBody>
                    <a:bodyPr/>
                    <a:lstStyle/>
                    <a:p>
                      <a:pPr algn="l" fontAlgn="ctr"/>
                      <a:r>
                        <a:rPr lang="en-US" sz="2400" b="0" i="0" u="none" strike="noStrike" dirty="0">
                          <a:solidFill>
                            <a:srgbClr val="555555"/>
                          </a:solidFill>
                          <a:effectLst/>
                          <a:latin typeface="Arial" panose="020B0604020202020204" pitchFamily="34" charset="0"/>
                        </a:rPr>
                        <a:t>Giacomo Tenaglia</a:t>
                      </a:r>
                    </a:p>
                  </a:txBody>
                  <a:tcPr marL="9525" marR="9525" marT="9525" marB="0" anchor="ctr">
                    <a:lnL>
                      <a:noFill/>
                    </a:lnL>
                    <a:lnR>
                      <a:noFill/>
                    </a:lnR>
                    <a:lnT>
                      <a:noFill/>
                    </a:lnT>
                    <a:lnB>
                      <a:noFill/>
                    </a:lnB>
                    <a:solidFill>
                      <a:srgbClr val="FFFFFF"/>
                    </a:solidFill>
                  </a:tcPr>
                </a:tc>
                <a:tc>
                  <a:txBody>
                    <a:bodyPr/>
                    <a:lstStyle/>
                    <a:p>
                      <a:pPr algn="l" fontAlgn="ctr"/>
                      <a:r>
                        <a:rPr lang="en-US" sz="1800" b="0" i="0" u="none" strike="noStrike" dirty="0">
                          <a:solidFill>
                            <a:srgbClr val="555555"/>
                          </a:solidFill>
                          <a:effectLst/>
                          <a:latin typeface="Arial" panose="020B0604020202020204" pitchFamily="34" charset="0"/>
                        </a:rPr>
                        <a:t>IT-CD-CC</a:t>
                      </a:r>
                    </a:p>
                  </a:txBody>
                  <a:tcPr marL="9525" marR="9525" marT="9525" marB="0" anchor="ctr">
                    <a:lnL>
                      <a:noFill/>
                    </a:lnL>
                    <a:lnR>
                      <a:noFill/>
                    </a:lnR>
                    <a:lnT>
                      <a:noFill/>
                    </a:lnT>
                    <a:lnB>
                      <a:noFill/>
                    </a:lnB>
                    <a:solidFill>
                      <a:srgbClr val="FFFFFF"/>
                    </a:solidFill>
                  </a:tcPr>
                </a:tc>
                <a:extLst>
                  <a:ext uri="{0D108BD9-81ED-4DB2-BD59-A6C34878D82A}">
                    <a16:rowId xmlns:a16="http://schemas.microsoft.com/office/drawing/2014/main" val="2687548835"/>
                  </a:ext>
                </a:extLst>
              </a:tr>
            </a:tbl>
          </a:graphicData>
        </a:graphic>
      </p:graphicFrame>
    </p:spTree>
    <p:extLst>
      <p:ext uri="{BB962C8B-B14F-4D97-AF65-F5344CB8AC3E}">
        <p14:creationId xmlns:p14="http://schemas.microsoft.com/office/powerpoint/2010/main" val="737939022"/>
      </p:ext>
    </p:extLst>
  </p:cSld>
  <p:clrMapOvr>
    <a:masterClrMapping/>
  </p:clrMapOvr>
  <p:transition>
    <p:strips dir="rd"/>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learning process</a:t>
            </a:r>
            <a:endParaRPr lang="en-GB" dirty="0"/>
          </a:p>
        </p:txBody>
      </p:sp>
      <p:sp>
        <p:nvSpPr>
          <p:cNvPr id="3" name="Content Placeholder 2"/>
          <p:cNvSpPr>
            <a:spLocks noGrp="1"/>
          </p:cNvSpPr>
          <p:nvPr>
            <p:ph idx="1"/>
          </p:nvPr>
        </p:nvSpPr>
        <p:spPr/>
        <p:txBody>
          <a:bodyPr/>
          <a:lstStyle/>
          <a:p>
            <a:r>
              <a:rPr lang="en-US" dirty="0"/>
              <a:t>Learning process </a:t>
            </a:r>
          </a:p>
          <a:p>
            <a:pPr lvl="1"/>
            <a:r>
              <a:rPr lang="en-US" dirty="0"/>
              <a:t>Lectures</a:t>
            </a:r>
          </a:p>
          <a:p>
            <a:pPr lvl="1"/>
            <a:r>
              <a:rPr lang="en-US" dirty="0">
                <a:solidFill>
                  <a:srgbClr val="FF0000"/>
                </a:solidFill>
              </a:rPr>
              <a:t>Exercises</a:t>
            </a:r>
          </a:p>
          <a:p>
            <a:pPr lvl="1"/>
            <a:r>
              <a:rPr lang="en-US" dirty="0"/>
              <a:t>Exam</a:t>
            </a:r>
          </a:p>
          <a:p>
            <a:r>
              <a:rPr lang="en-US" dirty="0"/>
              <a:t>Meet special persons,</a:t>
            </a:r>
            <a:br>
              <a:rPr lang="en-US" dirty="0"/>
            </a:br>
            <a:r>
              <a:rPr lang="en-US" dirty="0"/>
              <a:t>Build trusts with colleagues across the world</a:t>
            </a:r>
          </a:p>
          <a:p>
            <a:pPr lvl="1"/>
            <a:r>
              <a:rPr lang="en-US" dirty="0"/>
              <a:t>Lunches, dinners, coffee breaks, evenings</a:t>
            </a:r>
          </a:p>
          <a:p>
            <a:pPr lvl="1"/>
            <a:r>
              <a:rPr lang="en-US" dirty="0"/>
              <a:t>Excursions</a:t>
            </a:r>
          </a:p>
          <a:p>
            <a:pPr lvl="1"/>
            <a:r>
              <a:rPr lang="en-US" dirty="0"/>
              <a:t>Music events</a:t>
            </a:r>
          </a:p>
          <a:p>
            <a:pPr lvl="1"/>
            <a:r>
              <a:rPr lang="en-US" dirty="0"/>
              <a:t>Sport </a:t>
            </a:r>
            <a:r>
              <a:rPr lang="en-US" dirty="0" err="1"/>
              <a:t>programme</a:t>
            </a:r>
            <a:endParaRPr lang="en-US" dirty="0"/>
          </a:p>
          <a:p>
            <a:endParaRPr lang="en-US" dirty="0"/>
          </a:p>
          <a:p>
            <a:pPr lvl="1"/>
            <a:endParaRPr lang="en-GB" dirty="0"/>
          </a:p>
        </p:txBody>
      </p:sp>
      <p:sp>
        <p:nvSpPr>
          <p:cNvPr id="4" name="TextBox 3"/>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850867118"/>
      </p:ext>
    </p:extLst>
  </p:cSld>
  <p:clrMapOvr>
    <a:masterClrMapping/>
  </p:clrMapOvr>
  <p:transition>
    <p:strips dir="rd"/>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School culture in “exercises” and “demoes”</a:t>
            </a:r>
            <a:endParaRPr lang="en-GB" dirty="0"/>
          </a:p>
        </p:txBody>
      </p:sp>
      <p:sp>
        <p:nvSpPr>
          <p:cNvPr id="3" name="Content Placeholder 2"/>
          <p:cNvSpPr>
            <a:spLocks noGrp="1"/>
          </p:cNvSpPr>
          <p:nvPr>
            <p:ph idx="1"/>
          </p:nvPr>
        </p:nvSpPr>
        <p:spPr>
          <a:xfrm>
            <a:off x="623392" y="1316533"/>
            <a:ext cx="10363200" cy="4441825"/>
          </a:xfrm>
        </p:spPr>
        <p:txBody>
          <a:bodyPr/>
          <a:lstStyle/>
          <a:p>
            <a:r>
              <a:rPr lang="en-US" dirty="0"/>
              <a:t>The school will use the CERN-IT computing infrastructure for exercises. </a:t>
            </a:r>
          </a:p>
          <a:p>
            <a:r>
              <a:rPr lang="en-US" dirty="0"/>
              <a:t>Accessible to all participants</a:t>
            </a:r>
          </a:p>
          <a:p>
            <a:r>
              <a:rPr lang="en-US" dirty="0"/>
              <a:t>You should try to work in pair (2-student teams). If possible:</a:t>
            </a:r>
          </a:p>
          <a:p>
            <a:pPr lvl="1"/>
            <a:r>
              <a:rPr lang="en-US" dirty="0"/>
              <a:t>1 student with physics background</a:t>
            </a:r>
          </a:p>
          <a:p>
            <a:pPr lvl="1"/>
            <a:r>
              <a:rPr lang="en-US" dirty="0"/>
              <a:t>1 student with computing background</a:t>
            </a:r>
          </a:p>
          <a:p>
            <a:pPr lvl="1"/>
            <a:r>
              <a:rPr lang="en-US" dirty="0"/>
              <a:t>Or at least: 1 student from the IT department with one student outside the IT department</a:t>
            </a:r>
          </a:p>
          <a:p>
            <a:pPr lvl="1"/>
            <a:endParaRPr lang="en-US" dirty="0"/>
          </a:p>
          <a:p>
            <a:endParaRPr lang="en-GB" dirty="0"/>
          </a:p>
        </p:txBody>
      </p:sp>
      <p:pic>
        <p:nvPicPr>
          <p:cNvPr id="5" name="Picture 4"/>
          <p:cNvPicPr>
            <a:picLocks noChangeAspect="1"/>
          </p:cNvPicPr>
          <p:nvPr/>
        </p:nvPicPr>
        <p:blipFill rotWithShape="1">
          <a:blip r:embed="rId2" cstate="print">
            <a:extLst>
              <a:ext uri="{28A0092B-C50C-407E-A947-70E740481C1C}">
                <a14:useLocalDpi xmlns:a14="http://schemas.microsoft.com/office/drawing/2010/main" val="0"/>
              </a:ext>
            </a:extLst>
          </a:blip>
          <a:srcRect t="4296" b="27043"/>
          <a:stretch/>
        </p:blipFill>
        <p:spPr>
          <a:xfrm>
            <a:off x="4727848" y="4293096"/>
            <a:ext cx="5784980" cy="2232248"/>
          </a:xfrm>
          <a:prstGeom prst="rect">
            <a:avLst/>
          </a:prstGeom>
        </p:spPr>
      </p:pic>
    </p:spTree>
    <p:extLst>
      <p:ext uri="{BB962C8B-B14F-4D97-AF65-F5344CB8AC3E}">
        <p14:creationId xmlns:p14="http://schemas.microsoft.com/office/powerpoint/2010/main" val="3457465355"/>
      </p:ext>
    </p:extLst>
  </p:cSld>
  <p:clrMapOvr>
    <a:masterClrMapping/>
  </p:clrMapOvr>
  <p:transition>
    <p:strips dir="rd"/>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30714C-EC86-F5CF-A0D9-F3578063465A}"/>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39FB62E-6161-93A8-C77E-55E6A8AB4EDC}"/>
              </a:ext>
            </a:extLst>
          </p:cNvPr>
          <p:cNvSpPr>
            <a:spLocks noGrp="1"/>
          </p:cNvSpPr>
          <p:nvPr>
            <p:ph type="title"/>
          </p:nvPr>
        </p:nvSpPr>
        <p:spPr/>
        <p:txBody>
          <a:bodyPr/>
          <a:lstStyle/>
          <a:p>
            <a:r>
              <a:rPr lang="en-US" dirty="0"/>
              <a:t>The school learning process</a:t>
            </a:r>
            <a:endParaRPr lang="en-GB" dirty="0"/>
          </a:p>
        </p:txBody>
      </p:sp>
      <p:sp>
        <p:nvSpPr>
          <p:cNvPr id="3" name="Content Placeholder 2">
            <a:extLst>
              <a:ext uri="{FF2B5EF4-FFF2-40B4-BE49-F238E27FC236}">
                <a16:creationId xmlns:a16="http://schemas.microsoft.com/office/drawing/2014/main" id="{58CD09C9-85A6-3CC0-883D-90D0435C6E91}"/>
              </a:ext>
            </a:extLst>
          </p:cNvPr>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solidFill>
                  <a:srgbClr val="FF0000"/>
                </a:solidFill>
              </a:rPr>
              <a:t>Exam (Self Evaluation)</a:t>
            </a:r>
          </a:p>
          <a:p>
            <a:r>
              <a:rPr lang="en-US" dirty="0"/>
              <a:t>Meet special persons, build trust with colleagues</a:t>
            </a:r>
          </a:p>
          <a:p>
            <a:pPr lvl="1"/>
            <a:r>
              <a:rPr lang="en-US" dirty="0"/>
              <a:t>Lunches, dinners, coffee breaks, (evenings)</a:t>
            </a:r>
          </a:p>
          <a:p>
            <a:pPr lvl="1"/>
            <a:r>
              <a:rPr lang="en-US" dirty="0"/>
              <a:t>Excursions</a:t>
            </a:r>
          </a:p>
          <a:p>
            <a:pPr lvl="1"/>
            <a:r>
              <a:rPr lang="en-US" dirty="0"/>
              <a:t>(Music events)</a:t>
            </a:r>
          </a:p>
          <a:p>
            <a:pPr lvl="1"/>
            <a:r>
              <a:rPr lang="en-US" dirty="0"/>
              <a:t>(Sport programme)</a:t>
            </a:r>
          </a:p>
          <a:p>
            <a:endParaRPr lang="en-US" dirty="0"/>
          </a:p>
          <a:p>
            <a:pPr lvl="1"/>
            <a:endParaRPr lang="en-GB" dirty="0"/>
          </a:p>
        </p:txBody>
      </p:sp>
      <p:sp>
        <p:nvSpPr>
          <p:cNvPr id="4" name="TextBox 3">
            <a:extLst>
              <a:ext uri="{FF2B5EF4-FFF2-40B4-BE49-F238E27FC236}">
                <a16:creationId xmlns:a16="http://schemas.microsoft.com/office/drawing/2014/main" id="{41AAD813-A76E-F261-A79E-D643929A82D2}"/>
              </a:ext>
            </a:extLst>
          </p:cNvPr>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a:extLst>
              <a:ext uri="{FF2B5EF4-FFF2-40B4-BE49-F238E27FC236}">
                <a16:creationId xmlns:a16="http://schemas.microsoft.com/office/drawing/2014/main" id="{C1B75DF8-9F6A-2D6E-3132-5CF01CFDFCFC}"/>
              </a:ext>
            </a:extLst>
          </p:cNvPr>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a:extLst>
              <a:ext uri="{FF2B5EF4-FFF2-40B4-BE49-F238E27FC236}">
                <a16:creationId xmlns:a16="http://schemas.microsoft.com/office/drawing/2014/main" id="{517B81ED-4289-DBDF-DF4C-1FF72E0055B9}"/>
              </a:ext>
            </a:extLst>
          </p:cNvPr>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2917471005"/>
      </p:ext>
    </p:extLst>
  </p:cSld>
  <p:clrMapOvr>
    <a:masterClrMapping/>
  </p:clrMapOvr>
  <p:transition>
    <p:strips dir="rd"/>
  </p:transition>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The exam</a:t>
            </a:r>
            <a:endParaRPr lang="en-GB" dirty="0"/>
          </a:p>
        </p:txBody>
      </p:sp>
      <p:sp>
        <p:nvSpPr>
          <p:cNvPr id="3" name="Content Placeholder 2"/>
          <p:cNvSpPr>
            <a:spLocks noGrp="1"/>
          </p:cNvSpPr>
          <p:nvPr>
            <p:ph idx="1"/>
          </p:nvPr>
        </p:nvSpPr>
        <p:spPr>
          <a:xfrm>
            <a:off x="914400" y="1500174"/>
            <a:ext cx="10363200" cy="4441825"/>
          </a:xfrm>
        </p:spPr>
        <p:txBody>
          <a:bodyPr/>
          <a:lstStyle/>
          <a:p>
            <a:r>
              <a:rPr lang="en-US" dirty="0"/>
              <a:t>The CSC has a tradition to have a final, serious and difficult exam, which delivers the diploma</a:t>
            </a:r>
          </a:p>
          <a:p>
            <a:r>
              <a:rPr lang="en-US" dirty="0"/>
              <a:t>This school will have a “Self evaluation” game towards the end ...</a:t>
            </a:r>
          </a:p>
          <a:p>
            <a:pPr lvl="1"/>
            <a:r>
              <a:rPr lang="en-US" dirty="0"/>
              <a:t>(Kahoot)</a:t>
            </a:r>
          </a:p>
          <a:p>
            <a:pPr lvl="1"/>
            <a:endParaRPr lang="en-US" dirty="0"/>
          </a:p>
          <a:p>
            <a:pPr marL="457200" lvl="1" indent="0">
              <a:buNone/>
            </a:pPr>
            <a:endParaRPr lang="en-US" dirty="0"/>
          </a:p>
        </p:txBody>
      </p:sp>
    </p:spTree>
    <p:extLst>
      <p:ext uri="{BB962C8B-B14F-4D97-AF65-F5344CB8AC3E}">
        <p14:creationId xmlns:p14="http://schemas.microsoft.com/office/powerpoint/2010/main" val="3945728064"/>
      </p:ext>
    </p:extLst>
  </p:cSld>
  <p:clrMapOvr>
    <a:masterClrMapping/>
  </p:clrMapOvr>
  <p:transition>
    <p:strips dir="rd"/>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8616280" y="256444"/>
            <a:ext cx="1907704" cy="1368152"/>
          </a:xfrm>
          <a:prstGeom prst="rect">
            <a:avLst/>
          </a:prstGeom>
          <a:no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solidFill>
                <a:schemeClr val="bg2">
                  <a:lumMod val="75000"/>
                  <a:lumOff val="25000"/>
                </a:schemeClr>
              </a:solidFill>
              <a:latin typeface="Arial" charset="0"/>
            </a:endParaRPr>
          </a:p>
        </p:txBody>
      </p:sp>
      <p:sp>
        <p:nvSpPr>
          <p:cNvPr id="2" name="Title 1"/>
          <p:cNvSpPr>
            <a:spLocks noGrp="1"/>
          </p:cNvSpPr>
          <p:nvPr>
            <p:ph type="title"/>
          </p:nvPr>
        </p:nvSpPr>
        <p:spPr/>
        <p:txBody>
          <a:bodyPr/>
          <a:lstStyle/>
          <a:p>
            <a:r>
              <a:rPr lang="en-US" dirty="0"/>
              <a:t>The “self evaluation” is part of the learning process</a:t>
            </a:r>
            <a:endParaRPr lang="en-GB" dirty="0"/>
          </a:p>
        </p:txBody>
      </p:sp>
      <p:sp>
        <p:nvSpPr>
          <p:cNvPr id="3" name="Content Placeholder 2"/>
          <p:cNvSpPr>
            <a:spLocks noGrp="1"/>
          </p:cNvSpPr>
          <p:nvPr>
            <p:ph idx="1"/>
          </p:nvPr>
        </p:nvSpPr>
        <p:spPr>
          <a:xfrm>
            <a:off x="623392" y="1916832"/>
            <a:ext cx="11086256" cy="4441825"/>
          </a:xfrm>
        </p:spPr>
        <p:txBody>
          <a:bodyPr/>
          <a:lstStyle/>
          <a:p>
            <a:pPr lvl="0"/>
            <a:r>
              <a:rPr lang="en-US" dirty="0"/>
              <a:t>The test statistic is usually a single number whose value ...</a:t>
            </a:r>
          </a:p>
          <a:p>
            <a:pPr lvl="0"/>
            <a:endParaRPr lang="en-US" dirty="0"/>
          </a:p>
          <a:p>
            <a:pPr lvl="1"/>
            <a:r>
              <a:rPr lang="en-US" dirty="0"/>
              <a:t>... reflects an agreement between the data and the hypothesis.</a:t>
            </a:r>
          </a:p>
          <a:p>
            <a:pPr lvl="1"/>
            <a:r>
              <a:rPr lang="en-US" dirty="0"/>
              <a:t>... is equivalent to the mean value of the data sample. </a:t>
            </a:r>
          </a:p>
          <a:p>
            <a:pPr lvl="1"/>
            <a:r>
              <a:rPr lang="en-US" dirty="0"/>
              <a:t>... must be equal to the most probable value of the distribution in question.</a:t>
            </a:r>
          </a:p>
          <a:p>
            <a:pPr lvl="1"/>
            <a:r>
              <a:rPr lang="en-US" dirty="0"/>
              <a:t>... is never larger than the difference between values of variances of two competing hypotheses.</a:t>
            </a:r>
          </a:p>
        </p:txBody>
      </p:sp>
    </p:spTree>
    <p:extLst>
      <p:ext uri="{BB962C8B-B14F-4D97-AF65-F5344CB8AC3E}">
        <p14:creationId xmlns:p14="http://schemas.microsoft.com/office/powerpoint/2010/main" val="1059634292"/>
      </p:ext>
    </p:extLst>
  </p:cSld>
  <p:clrMapOvr>
    <a:masterClrMapping/>
  </p:clrMapOvr>
  <p:transition>
    <p:strips dir="rd"/>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8616280" y="256444"/>
            <a:ext cx="1907704" cy="1368152"/>
          </a:xfrm>
          <a:prstGeom prst="rect">
            <a:avLst/>
          </a:prstGeom>
          <a:noFill/>
          <a:ln w="12700" cap="flat" cmpd="sng" algn="ctr">
            <a:no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solidFill>
                <a:schemeClr val="bg2">
                  <a:lumMod val="75000"/>
                  <a:lumOff val="25000"/>
                </a:schemeClr>
              </a:solidFill>
              <a:latin typeface="Arial" charset="0"/>
            </a:endParaRPr>
          </a:p>
        </p:txBody>
      </p:sp>
      <p:sp>
        <p:nvSpPr>
          <p:cNvPr id="2" name="Title 1"/>
          <p:cNvSpPr>
            <a:spLocks noGrp="1"/>
          </p:cNvSpPr>
          <p:nvPr>
            <p:ph type="title"/>
          </p:nvPr>
        </p:nvSpPr>
        <p:spPr/>
        <p:txBody>
          <a:bodyPr/>
          <a:lstStyle/>
          <a:p>
            <a:r>
              <a:rPr lang="en-US" dirty="0"/>
              <a:t>The “self evaluation” is part of the learning process</a:t>
            </a:r>
            <a:endParaRPr lang="en-GB" dirty="0"/>
          </a:p>
        </p:txBody>
      </p:sp>
      <p:sp>
        <p:nvSpPr>
          <p:cNvPr id="3" name="Content Placeholder 2"/>
          <p:cNvSpPr>
            <a:spLocks noGrp="1"/>
          </p:cNvSpPr>
          <p:nvPr>
            <p:ph idx="1"/>
          </p:nvPr>
        </p:nvSpPr>
        <p:spPr>
          <a:xfrm>
            <a:off x="623392" y="1916832"/>
            <a:ext cx="11086256" cy="4441825"/>
          </a:xfrm>
        </p:spPr>
        <p:txBody>
          <a:bodyPr/>
          <a:lstStyle/>
          <a:p>
            <a:pPr lvl="0"/>
            <a:r>
              <a:rPr lang="en-US" dirty="0"/>
              <a:t>The test statistic is usually a single number whose value ...</a:t>
            </a:r>
          </a:p>
          <a:p>
            <a:pPr lvl="0"/>
            <a:endParaRPr lang="en-US" dirty="0"/>
          </a:p>
          <a:p>
            <a:pPr lvl="1"/>
            <a:r>
              <a:rPr lang="en-US" dirty="0">
                <a:solidFill>
                  <a:srgbClr val="00B050"/>
                </a:solidFill>
              </a:rPr>
              <a:t>... reflects an agreement between the data and the hypothesis.</a:t>
            </a:r>
          </a:p>
          <a:p>
            <a:pPr lvl="1"/>
            <a:r>
              <a:rPr lang="en-US" dirty="0"/>
              <a:t>... is equivalent to the mean value of the data sample. </a:t>
            </a:r>
          </a:p>
          <a:p>
            <a:pPr lvl="1"/>
            <a:r>
              <a:rPr lang="en-US" dirty="0"/>
              <a:t>... must be equal to the most probable value of the distribution in question.</a:t>
            </a:r>
          </a:p>
          <a:p>
            <a:pPr lvl="1"/>
            <a:r>
              <a:rPr lang="en-US" dirty="0"/>
              <a:t>... is never larger than the difference between values of variances of two competing hypotheses.</a:t>
            </a:r>
          </a:p>
        </p:txBody>
      </p:sp>
    </p:spTree>
    <p:extLst>
      <p:ext uri="{BB962C8B-B14F-4D97-AF65-F5344CB8AC3E}">
        <p14:creationId xmlns:p14="http://schemas.microsoft.com/office/powerpoint/2010/main" val="2456961038"/>
      </p:ext>
    </p:extLst>
  </p:cSld>
  <p:clrMapOvr>
    <a:masterClrMapping/>
  </p:clrMapOvr>
  <p:transition>
    <p:strips dir="rd"/>
  </p:transition>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7EFB07-757D-7EA0-2544-BA83914BA581}"/>
              </a:ext>
            </a:extLst>
          </p:cNvPr>
          <p:cNvSpPr>
            <a:spLocks noGrp="1"/>
          </p:cNvSpPr>
          <p:nvPr>
            <p:ph type="title"/>
          </p:nvPr>
        </p:nvSpPr>
        <p:spPr/>
        <p:txBody>
          <a:bodyPr/>
          <a:lstStyle/>
          <a:p>
            <a:r>
              <a:rPr lang="en-US" dirty="0"/>
              <a:t>Who am I ? Alberto – your school director</a:t>
            </a:r>
          </a:p>
        </p:txBody>
      </p:sp>
      <p:sp>
        <p:nvSpPr>
          <p:cNvPr id="5" name="Content Placeholder 4">
            <a:extLst>
              <a:ext uri="{FF2B5EF4-FFF2-40B4-BE49-F238E27FC236}">
                <a16:creationId xmlns:a16="http://schemas.microsoft.com/office/drawing/2014/main" id="{3E0E9317-D825-C7FC-251D-92FEB6B500A7}"/>
              </a:ext>
            </a:extLst>
          </p:cNvPr>
          <p:cNvSpPr>
            <a:spLocks noGrp="1"/>
          </p:cNvSpPr>
          <p:nvPr>
            <p:ph idx="1"/>
          </p:nvPr>
        </p:nvSpPr>
        <p:spPr>
          <a:xfrm>
            <a:off x="315344" y="1778282"/>
            <a:ext cx="8966996" cy="4351338"/>
          </a:xfrm>
        </p:spPr>
        <p:txBody>
          <a:bodyPr>
            <a:normAutofit/>
          </a:bodyPr>
          <a:lstStyle/>
          <a:p>
            <a:r>
              <a:rPr lang="en-US" sz="2000" dirty="0"/>
              <a:t>Electronic Engineering (</a:t>
            </a:r>
            <a:r>
              <a:rPr lang="en-US" sz="2000" dirty="0" err="1"/>
              <a:t>Politecnico</a:t>
            </a:r>
            <a:r>
              <a:rPr lang="en-US" sz="2000" dirty="0"/>
              <a:t> di Milano), at CERN since 1986</a:t>
            </a:r>
          </a:p>
          <a:p>
            <a:pPr algn="just"/>
            <a:r>
              <a:rPr lang="en-US" sz="2000" dirty="0"/>
              <a:t>I have led 5 groups (IT-IS, IT-DM, IT-DSS, IT-ST, IT-CD) and various sections at CERN, currently head of IT education. I have many years experiences in computing services, infrastructure, software engineering, accelerator control and accelerator operation. </a:t>
            </a:r>
          </a:p>
          <a:p>
            <a:r>
              <a:rPr lang="en-US" sz="2000" dirty="0"/>
              <a:t>I am passionate of mathematics, electronics, volleyball, scuba diving and sailing</a:t>
            </a:r>
          </a:p>
          <a:p>
            <a:endParaRPr lang="en-US" sz="2000" dirty="0"/>
          </a:p>
          <a:p>
            <a:endParaRPr lang="en-US" sz="2000" dirty="0"/>
          </a:p>
        </p:txBody>
      </p:sp>
      <p:pic>
        <p:nvPicPr>
          <p:cNvPr id="2" name="Picture 2" descr="Types of Dinosaurs for Kids | Twinkl USA - Twinkl">
            <a:extLst>
              <a:ext uri="{FF2B5EF4-FFF2-40B4-BE49-F238E27FC236}">
                <a16:creationId xmlns:a16="http://schemas.microsoft.com/office/drawing/2014/main" id="{1C1870F7-C509-857C-706E-26EEEC2EED2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305" t="10167" r="27890" b="12845"/>
          <a:stretch/>
        </p:blipFill>
        <p:spPr bwMode="auto">
          <a:xfrm>
            <a:off x="8716183" y="316948"/>
            <a:ext cx="1229710" cy="105646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C57163C6-04D3-C256-B464-069D7950790F}"/>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912424" y="101693"/>
            <a:ext cx="2228383" cy="1638294"/>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905C6A9-FDF8-7E9A-909A-CA6C27F9C0AA}"/>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2210" t="19462" r="17051" b="17088"/>
          <a:stretch/>
        </p:blipFill>
        <p:spPr bwMode="auto">
          <a:xfrm rot="16200000">
            <a:off x="17147270" y="7430464"/>
            <a:ext cx="1143961" cy="212445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BE720FBE-0F81-F03F-3381-91F14B48786D}"/>
              </a:ext>
            </a:extLst>
          </p:cNvPr>
          <p:cNvSpPr txBox="1"/>
          <p:nvPr/>
        </p:nvSpPr>
        <p:spPr>
          <a:xfrm>
            <a:off x="3647728" y="5377516"/>
            <a:ext cx="2157963" cy="461665"/>
          </a:xfrm>
          <a:prstGeom prst="rect">
            <a:avLst/>
          </a:prstGeom>
          <a:noFill/>
        </p:spPr>
        <p:txBody>
          <a:bodyPr wrap="none" rtlCol="0">
            <a:spAutoFit/>
          </a:bodyPr>
          <a:lstStyle/>
          <a:p>
            <a:r>
              <a:rPr lang="en-US" sz="1200" b="0" i="0" dirty="0">
                <a:solidFill>
                  <a:srgbClr val="0F0F0F"/>
                </a:solidFill>
                <a:effectLst/>
                <a:latin typeface="Roboto" panose="02000000000000000000" pitchFamily="2" charset="0"/>
              </a:rPr>
              <a:t>Cryptography, Encryptions, </a:t>
            </a:r>
            <a:br>
              <a:rPr lang="en-US" sz="1200" b="0" i="0" dirty="0">
                <a:solidFill>
                  <a:srgbClr val="0F0F0F"/>
                </a:solidFill>
                <a:effectLst/>
                <a:latin typeface="Roboto" panose="02000000000000000000" pitchFamily="2" charset="0"/>
              </a:rPr>
            </a:br>
            <a:r>
              <a:rPr lang="en-US" sz="1200" b="0" i="0" dirty="0">
                <a:solidFill>
                  <a:srgbClr val="0F0F0F"/>
                </a:solidFill>
                <a:effectLst/>
                <a:latin typeface="Roboto" panose="02000000000000000000" pitchFamily="2" charset="0"/>
              </a:rPr>
              <a:t>Algorithms, Optimal Controls</a:t>
            </a:r>
            <a:endParaRPr lang="en-US" sz="1200" dirty="0"/>
          </a:p>
        </p:txBody>
      </p:sp>
      <p:pic>
        <p:nvPicPr>
          <p:cNvPr id="9" name="Picture 4">
            <a:extLst>
              <a:ext uri="{FF2B5EF4-FFF2-40B4-BE49-F238E27FC236}">
                <a16:creationId xmlns:a16="http://schemas.microsoft.com/office/drawing/2014/main" id="{E6CEC3AF-9C4C-0D8E-F27A-AFBB3E5B426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29191" t="39932" r="25919" b="12715"/>
          <a:stretch/>
        </p:blipFill>
        <p:spPr bwMode="auto">
          <a:xfrm>
            <a:off x="9048328" y="4856228"/>
            <a:ext cx="2576395" cy="181274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86D4DB0E-3569-1CFE-D1A1-6C31B4434AAA}"/>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8479" t="33790" r="11521" b="4473"/>
          <a:stretch/>
        </p:blipFill>
        <p:spPr bwMode="auto">
          <a:xfrm>
            <a:off x="553157" y="4939609"/>
            <a:ext cx="2969011" cy="171836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a:extLst>
              <a:ext uri="{FF2B5EF4-FFF2-40B4-BE49-F238E27FC236}">
                <a16:creationId xmlns:a16="http://schemas.microsoft.com/office/drawing/2014/main" id="{BC4709A5-8C28-D80B-6D34-1930070605CA}"/>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298211" y="1954455"/>
            <a:ext cx="1695675" cy="1508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a:extLst>
              <a:ext uri="{FF2B5EF4-FFF2-40B4-BE49-F238E27FC236}">
                <a16:creationId xmlns:a16="http://schemas.microsoft.com/office/drawing/2014/main" id="{A8FA1466-098F-8DFB-6EEC-71BB04BE6EC4}"/>
              </a:ext>
            </a:extLst>
          </p:cNvPr>
          <p:cNvPicPr>
            <a:picLocks noChangeAspect="1"/>
          </p:cNvPicPr>
          <p:nvPr/>
        </p:nvPicPr>
        <p:blipFill rotWithShape="1">
          <a:blip r:embed="rId8"/>
          <a:srcRect l="33812" t="24653" r="54981" b="54051"/>
          <a:stretch/>
        </p:blipFill>
        <p:spPr>
          <a:xfrm>
            <a:off x="10023258" y="3398340"/>
            <a:ext cx="1229710" cy="1460500"/>
          </a:xfrm>
          <a:prstGeom prst="rect">
            <a:avLst/>
          </a:prstGeom>
        </p:spPr>
      </p:pic>
      <p:grpSp>
        <p:nvGrpSpPr>
          <p:cNvPr id="47" name="Group 46">
            <a:extLst>
              <a:ext uri="{FF2B5EF4-FFF2-40B4-BE49-F238E27FC236}">
                <a16:creationId xmlns:a16="http://schemas.microsoft.com/office/drawing/2014/main" id="{3D51233C-6138-9181-222F-C86DF52DC277}"/>
              </a:ext>
            </a:extLst>
          </p:cNvPr>
          <p:cNvGrpSpPr/>
          <p:nvPr/>
        </p:nvGrpSpPr>
        <p:grpSpPr>
          <a:xfrm>
            <a:off x="1494391" y="1200801"/>
            <a:ext cx="8803820" cy="4138420"/>
            <a:chOff x="1446071" y="1218052"/>
            <a:chExt cx="8803820" cy="4138420"/>
          </a:xfrm>
        </p:grpSpPr>
        <p:cxnSp>
          <p:nvCxnSpPr>
            <p:cNvPr id="11" name="Straight Arrow Connector 10">
              <a:extLst>
                <a:ext uri="{FF2B5EF4-FFF2-40B4-BE49-F238E27FC236}">
                  <a16:creationId xmlns:a16="http://schemas.microsoft.com/office/drawing/2014/main" id="{D730F039-F668-FAD3-3341-B4D4C4BD3F0E}"/>
                </a:ext>
              </a:extLst>
            </p:cNvPr>
            <p:cNvCxnSpPr>
              <a:cxnSpLocks/>
            </p:cNvCxnSpPr>
            <p:nvPr/>
          </p:nvCxnSpPr>
          <p:spPr>
            <a:xfrm flipH="1">
              <a:off x="8291057" y="1218052"/>
              <a:ext cx="544644" cy="57748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C2E219F3-6732-8DA4-283A-EF3B86EDCCF8}"/>
                </a:ext>
              </a:extLst>
            </p:cNvPr>
            <p:cNvCxnSpPr>
              <a:cxnSpLocks/>
            </p:cNvCxnSpPr>
            <p:nvPr/>
          </p:nvCxnSpPr>
          <p:spPr>
            <a:xfrm flipH="1" flipV="1">
              <a:off x="1446071" y="4142484"/>
              <a:ext cx="497153" cy="73099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B580E66A-7926-FD6C-FFE0-6AD884BFC253}"/>
                </a:ext>
              </a:extLst>
            </p:cNvPr>
            <p:cNvCxnSpPr>
              <a:cxnSpLocks/>
            </p:cNvCxnSpPr>
            <p:nvPr/>
          </p:nvCxnSpPr>
          <p:spPr>
            <a:xfrm flipH="1" flipV="1">
              <a:off x="3863693" y="3862703"/>
              <a:ext cx="805126" cy="149376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8F42B1EA-7B56-A618-D713-2EF3A7349EE4}"/>
                </a:ext>
              </a:extLst>
            </p:cNvPr>
            <p:cNvCxnSpPr>
              <a:cxnSpLocks/>
            </p:cNvCxnSpPr>
            <p:nvPr/>
          </p:nvCxnSpPr>
          <p:spPr>
            <a:xfrm flipH="1" flipV="1">
              <a:off x="5436008" y="3862703"/>
              <a:ext cx="1050853" cy="123846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1F8C3649-F172-EE25-59FB-C26EECA8B338}"/>
                </a:ext>
              </a:extLst>
            </p:cNvPr>
            <p:cNvCxnSpPr>
              <a:cxnSpLocks/>
            </p:cNvCxnSpPr>
            <p:nvPr/>
          </p:nvCxnSpPr>
          <p:spPr>
            <a:xfrm flipH="1" flipV="1">
              <a:off x="6693173" y="3862703"/>
              <a:ext cx="2189760" cy="118183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74142797-96F9-F1A6-CAC5-66FEC680CA78}"/>
                </a:ext>
              </a:extLst>
            </p:cNvPr>
            <p:cNvCxnSpPr>
              <a:cxnSpLocks/>
            </p:cNvCxnSpPr>
            <p:nvPr/>
          </p:nvCxnSpPr>
          <p:spPr>
            <a:xfrm flipH="1" flipV="1">
              <a:off x="8351936" y="3862703"/>
              <a:ext cx="1728192" cy="55956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C86F4288-372A-8580-49EE-1E77BC68C7C5}"/>
                </a:ext>
              </a:extLst>
            </p:cNvPr>
            <p:cNvCxnSpPr>
              <a:cxnSpLocks/>
            </p:cNvCxnSpPr>
            <p:nvPr/>
          </p:nvCxnSpPr>
          <p:spPr>
            <a:xfrm flipH="1">
              <a:off x="9234020" y="2760933"/>
              <a:ext cx="905225" cy="20538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F3F98A3A-BCA2-261D-A9B9-F460B0EABA73}"/>
                </a:ext>
              </a:extLst>
            </p:cNvPr>
            <p:cNvCxnSpPr>
              <a:cxnSpLocks/>
            </p:cNvCxnSpPr>
            <p:nvPr/>
          </p:nvCxnSpPr>
          <p:spPr>
            <a:xfrm flipH="1">
              <a:off x="9144024" y="1493626"/>
              <a:ext cx="1105867" cy="97661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pic>
        <p:nvPicPr>
          <p:cNvPr id="36" name="Picture 35">
            <a:extLst>
              <a:ext uri="{FF2B5EF4-FFF2-40B4-BE49-F238E27FC236}">
                <a16:creationId xmlns:a16="http://schemas.microsoft.com/office/drawing/2014/main" id="{9818EDCE-5D92-942C-0A7E-8DBB7F7285C5}"/>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l="22210" t="19462" r="17051" b="17088"/>
          <a:stretch/>
        </p:blipFill>
        <p:spPr bwMode="auto">
          <a:xfrm rot="16200000">
            <a:off x="6499148" y="4601858"/>
            <a:ext cx="1461564" cy="271427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82919605"/>
      </p:ext>
    </p:extLst>
  </p:cSld>
  <p:clrMapOvr>
    <a:masterClrMapping/>
  </p:clrMapOvr>
  <p:transition>
    <p:strips dir="rd"/>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“self evaluation” is part of the learning process</a:t>
            </a:r>
            <a:endParaRPr lang="en-GB" dirty="0"/>
          </a:p>
        </p:txBody>
      </p:sp>
      <p:sp>
        <p:nvSpPr>
          <p:cNvPr id="3" name="Content Placeholder 2"/>
          <p:cNvSpPr>
            <a:spLocks noGrp="1"/>
          </p:cNvSpPr>
          <p:nvPr>
            <p:ph idx="1"/>
          </p:nvPr>
        </p:nvSpPr>
        <p:spPr>
          <a:xfrm>
            <a:off x="551384" y="1844824"/>
            <a:ext cx="10870232" cy="4441825"/>
          </a:xfrm>
        </p:spPr>
        <p:txBody>
          <a:bodyPr/>
          <a:lstStyle/>
          <a:p>
            <a:pPr lvl="0"/>
            <a:r>
              <a:rPr lang="en-US" dirty="0"/>
              <a:t>In the process of hypotheses testing, we often define the null and the alternative hypotheses. The most robust final results are obtained for ...</a:t>
            </a:r>
          </a:p>
          <a:p>
            <a:pPr lvl="0"/>
            <a:endParaRPr lang="en-US" dirty="0"/>
          </a:p>
          <a:p>
            <a:pPr lvl="1"/>
            <a:r>
              <a:rPr lang="en-US" dirty="0"/>
              <a:t>... the acceptance of the alternative hypothesis.</a:t>
            </a:r>
          </a:p>
          <a:p>
            <a:pPr lvl="1"/>
            <a:r>
              <a:rPr lang="en-US" dirty="0"/>
              <a:t>... the rejection of the difference between null and alternative hypothesis. </a:t>
            </a:r>
          </a:p>
          <a:p>
            <a:pPr lvl="1"/>
            <a:r>
              <a:rPr lang="en-US" dirty="0"/>
              <a:t>... the acceptance of the ratio of null and alternative hypothesis.</a:t>
            </a:r>
          </a:p>
          <a:p>
            <a:pPr lvl="1"/>
            <a:r>
              <a:rPr lang="en-US" dirty="0"/>
              <a:t>... the rejection of the null hypothesis.</a:t>
            </a:r>
          </a:p>
          <a:p>
            <a:pPr lvl="0"/>
            <a:endParaRPr lang="en-US" dirty="0"/>
          </a:p>
        </p:txBody>
      </p:sp>
    </p:spTree>
    <p:extLst>
      <p:ext uri="{BB962C8B-B14F-4D97-AF65-F5344CB8AC3E}">
        <p14:creationId xmlns:p14="http://schemas.microsoft.com/office/powerpoint/2010/main" val="2518215910"/>
      </p:ext>
    </p:extLst>
  </p:cSld>
  <p:clrMapOvr>
    <a:masterClrMapping/>
  </p:clrMapOvr>
  <p:transition>
    <p:strips dir="rd"/>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“self evaluation” is part of the learning process</a:t>
            </a:r>
            <a:endParaRPr lang="en-GB" dirty="0"/>
          </a:p>
        </p:txBody>
      </p:sp>
      <p:sp>
        <p:nvSpPr>
          <p:cNvPr id="3" name="Content Placeholder 2"/>
          <p:cNvSpPr>
            <a:spLocks noGrp="1"/>
          </p:cNvSpPr>
          <p:nvPr>
            <p:ph idx="1"/>
          </p:nvPr>
        </p:nvSpPr>
        <p:spPr>
          <a:xfrm>
            <a:off x="551384" y="1844824"/>
            <a:ext cx="10870232" cy="4441825"/>
          </a:xfrm>
        </p:spPr>
        <p:txBody>
          <a:bodyPr/>
          <a:lstStyle/>
          <a:p>
            <a:pPr lvl="0"/>
            <a:r>
              <a:rPr lang="en-US" dirty="0"/>
              <a:t>In the process of hypotheses testing, we often define the null and the alternative hypotheses. The most robust final results are obtained for ...</a:t>
            </a:r>
          </a:p>
          <a:p>
            <a:pPr lvl="0"/>
            <a:endParaRPr lang="en-US" dirty="0"/>
          </a:p>
          <a:p>
            <a:pPr lvl="1"/>
            <a:r>
              <a:rPr lang="en-US" dirty="0"/>
              <a:t>... the acceptance of the alternative hypothesis.</a:t>
            </a:r>
          </a:p>
          <a:p>
            <a:pPr lvl="1"/>
            <a:r>
              <a:rPr lang="en-US" dirty="0"/>
              <a:t>... the rejection of the difference between null and alternative hypothesis. </a:t>
            </a:r>
          </a:p>
          <a:p>
            <a:pPr lvl="1"/>
            <a:r>
              <a:rPr lang="en-US" dirty="0"/>
              <a:t>... the acceptance of the ratio of null and alternative hypothesis.</a:t>
            </a:r>
          </a:p>
          <a:p>
            <a:pPr lvl="1"/>
            <a:r>
              <a:rPr lang="en-US" dirty="0">
                <a:solidFill>
                  <a:srgbClr val="00B050"/>
                </a:solidFill>
              </a:rPr>
              <a:t>... the rejection of the null hypothesis.</a:t>
            </a:r>
          </a:p>
          <a:p>
            <a:pPr lvl="0"/>
            <a:endParaRPr lang="en-US" dirty="0"/>
          </a:p>
        </p:txBody>
      </p:sp>
    </p:spTree>
    <p:extLst>
      <p:ext uri="{BB962C8B-B14F-4D97-AF65-F5344CB8AC3E}">
        <p14:creationId xmlns:p14="http://schemas.microsoft.com/office/powerpoint/2010/main" val="60352372"/>
      </p:ext>
    </p:extLst>
  </p:cSld>
  <p:clrMapOvr>
    <a:masterClrMapping/>
  </p:clrMapOvr>
  <p:transition>
    <p:strips dir="rd"/>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42203D-6AF9-003E-0DE1-36C0C98B527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A28186E-2A1A-A3FA-0563-58418AA7089A}"/>
              </a:ext>
            </a:extLst>
          </p:cNvPr>
          <p:cNvSpPr>
            <a:spLocks noGrp="1"/>
          </p:cNvSpPr>
          <p:nvPr>
            <p:ph type="title"/>
          </p:nvPr>
        </p:nvSpPr>
        <p:spPr/>
        <p:txBody>
          <a:bodyPr/>
          <a:lstStyle/>
          <a:p>
            <a:r>
              <a:rPr lang="en-US" dirty="0"/>
              <a:t>The school learning process</a:t>
            </a:r>
            <a:endParaRPr lang="en-GB" dirty="0"/>
          </a:p>
        </p:txBody>
      </p:sp>
      <p:sp>
        <p:nvSpPr>
          <p:cNvPr id="3" name="Content Placeholder 2">
            <a:extLst>
              <a:ext uri="{FF2B5EF4-FFF2-40B4-BE49-F238E27FC236}">
                <a16:creationId xmlns:a16="http://schemas.microsoft.com/office/drawing/2014/main" id="{13A81F01-8822-43F4-C6F1-CEDE7F33CCB3}"/>
              </a:ext>
            </a:extLst>
          </p:cNvPr>
          <p:cNvSpPr>
            <a:spLocks noGrp="1"/>
          </p:cNvSpPr>
          <p:nvPr>
            <p:ph idx="1"/>
          </p:nvPr>
        </p:nvSpPr>
        <p:spPr/>
        <p:txBody>
          <a:bodyPr/>
          <a:lstStyle/>
          <a:p>
            <a:r>
              <a:rPr lang="en-US" dirty="0"/>
              <a:t>Learning process </a:t>
            </a:r>
          </a:p>
          <a:p>
            <a:pPr lvl="1"/>
            <a:r>
              <a:rPr lang="en-US" dirty="0"/>
              <a:t>Lectures</a:t>
            </a:r>
          </a:p>
          <a:p>
            <a:pPr lvl="1"/>
            <a:r>
              <a:rPr lang="en-US" dirty="0"/>
              <a:t>Exercises</a:t>
            </a:r>
          </a:p>
          <a:p>
            <a:pPr lvl="1"/>
            <a:r>
              <a:rPr lang="en-US" dirty="0"/>
              <a:t>Exam (Self Evaluation)</a:t>
            </a:r>
          </a:p>
          <a:p>
            <a:r>
              <a:rPr lang="en-US" dirty="0">
                <a:solidFill>
                  <a:srgbClr val="FF0000"/>
                </a:solidFill>
              </a:rPr>
              <a:t>Meet special persons, build trust with colleagues</a:t>
            </a:r>
          </a:p>
          <a:p>
            <a:pPr lvl="1"/>
            <a:r>
              <a:rPr lang="en-US" dirty="0">
                <a:solidFill>
                  <a:srgbClr val="FF0000"/>
                </a:solidFill>
              </a:rPr>
              <a:t>Lunches, (dinners), coffee breaks, (evenings)</a:t>
            </a:r>
          </a:p>
          <a:p>
            <a:pPr lvl="1"/>
            <a:r>
              <a:rPr lang="en-US" dirty="0">
                <a:solidFill>
                  <a:srgbClr val="FF0000"/>
                </a:solidFill>
              </a:rPr>
              <a:t>Excursions</a:t>
            </a:r>
          </a:p>
          <a:p>
            <a:pPr lvl="1"/>
            <a:r>
              <a:rPr lang="en-US" dirty="0"/>
              <a:t>(Music events)</a:t>
            </a:r>
          </a:p>
          <a:p>
            <a:pPr lvl="1"/>
            <a:r>
              <a:rPr lang="en-US" dirty="0"/>
              <a:t>(Sport programme)</a:t>
            </a:r>
          </a:p>
          <a:p>
            <a:endParaRPr lang="en-US" dirty="0"/>
          </a:p>
          <a:p>
            <a:pPr lvl="1"/>
            <a:endParaRPr lang="en-GB" dirty="0"/>
          </a:p>
        </p:txBody>
      </p:sp>
      <p:sp>
        <p:nvSpPr>
          <p:cNvPr id="4" name="TextBox 3">
            <a:extLst>
              <a:ext uri="{FF2B5EF4-FFF2-40B4-BE49-F238E27FC236}">
                <a16:creationId xmlns:a16="http://schemas.microsoft.com/office/drawing/2014/main" id="{97635C6D-F4EB-A999-4B68-76EE5BA4524D}"/>
              </a:ext>
            </a:extLst>
          </p:cNvPr>
          <p:cNvSpPr txBox="1"/>
          <p:nvPr/>
        </p:nvSpPr>
        <p:spPr>
          <a:xfrm>
            <a:off x="8141796" y="1465014"/>
            <a:ext cx="1274708" cy="369332"/>
          </a:xfrm>
          <a:prstGeom prst="rect">
            <a:avLst/>
          </a:prstGeom>
          <a:noFill/>
        </p:spPr>
        <p:txBody>
          <a:bodyPr wrap="none" rtlCol="0">
            <a:spAutoFit/>
          </a:bodyPr>
          <a:lstStyle/>
          <a:p>
            <a:r>
              <a:rPr lang="en-US" dirty="0">
                <a:solidFill>
                  <a:schemeClr val="bg1">
                    <a:lumMod val="50000"/>
                  </a:schemeClr>
                </a:solidFill>
              </a:rPr>
              <a:t>Mandatory</a:t>
            </a:r>
            <a:endParaRPr lang="en-GB" dirty="0">
              <a:solidFill>
                <a:schemeClr val="bg1">
                  <a:lumMod val="50000"/>
                </a:schemeClr>
              </a:solidFill>
            </a:endParaRPr>
          </a:p>
        </p:txBody>
      </p:sp>
      <p:sp>
        <p:nvSpPr>
          <p:cNvPr id="5" name="TextBox 4">
            <a:extLst>
              <a:ext uri="{FF2B5EF4-FFF2-40B4-BE49-F238E27FC236}">
                <a16:creationId xmlns:a16="http://schemas.microsoft.com/office/drawing/2014/main" id="{BF13B840-748F-89D8-045C-A30CD8FA6974}"/>
              </a:ext>
            </a:extLst>
          </p:cNvPr>
          <p:cNvSpPr txBox="1"/>
          <p:nvPr/>
        </p:nvSpPr>
        <p:spPr>
          <a:xfrm>
            <a:off x="8257212" y="5651703"/>
            <a:ext cx="1043876" cy="369332"/>
          </a:xfrm>
          <a:prstGeom prst="rect">
            <a:avLst/>
          </a:prstGeom>
          <a:noFill/>
        </p:spPr>
        <p:txBody>
          <a:bodyPr wrap="none" rtlCol="0">
            <a:spAutoFit/>
          </a:bodyPr>
          <a:lstStyle/>
          <a:p>
            <a:r>
              <a:rPr lang="en-US" dirty="0">
                <a:solidFill>
                  <a:schemeClr val="bg1">
                    <a:lumMod val="50000"/>
                  </a:schemeClr>
                </a:solidFill>
              </a:rPr>
              <a:t>Optional</a:t>
            </a:r>
            <a:endParaRPr lang="en-GB" dirty="0">
              <a:solidFill>
                <a:schemeClr val="bg1">
                  <a:lumMod val="50000"/>
                </a:schemeClr>
              </a:solidFill>
            </a:endParaRPr>
          </a:p>
        </p:txBody>
      </p:sp>
      <p:cxnSp>
        <p:nvCxnSpPr>
          <p:cNvPr id="7" name="Straight Arrow Connector 6">
            <a:extLst>
              <a:ext uri="{FF2B5EF4-FFF2-40B4-BE49-F238E27FC236}">
                <a16:creationId xmlns:a16="http://schemas.microsoft.com/office/drawing/2014/main" id="{74D07E9B-6BED-9288-B21A-405E4B62382E}"/>
              </a:ext>
            </a:extLst>
          </p:cNvPr>
          <p:cNvCxnSpPr/>
          <p:nvPr/>
        </p:nvCxnSpPr>
        <p:spPr bwMode="auto">
          <a:xfrm>
            <a:off x="8832304" y="1968545"/>
            <a:ext cx="0" cy="3612233"/>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chemeClr val="hlink"/>
            </a:solidFill>
            <a:prstDash val="solid"/>
            <a:round/>
            <a:headEnd type="triangle" w="med" len="med"/>
            <a:tailEnd type="triangle" w="med" len="med"/>
          </a:ln>
          <a:effectLst/>
        </p:spPr>
      </p:cxnSp>
    </p:spTree>
    <p:extLst>
      <p:ext uri="{BB962C8B-B14F-4D97-AF65-F5344CB8AC3E}">
        <p14:creationId xmlns:p14="http://schemas.microsoft.com/office/powerpoint/2010/main" val="2702762810"/>
      </p:ext>
    </p:extLst>
  </p:cSld>
  <p:clrMapOvr>
    <a:masterClrMapping/>
  </p:clrMapOvr>
  <p:transition>
    <p:strips dir="rd"/>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Lunches and Coffee breaks (and Tuesday Dinner)</a:t>
            </a:r>
            <a:endParaRPr lang="en-GB" dirty="0"/>
          </a:p>
        </p:txBody>
      </p:sp>
      <p:sp>
        <p:nvSpPr>
          <p:cNvPr id="3" name="Content Placeholder 2"/>
          <p:cNvSpPr>
            <a:spLocks noGrp="1"/>
          </p:cNvSpPr>
          <p:nvPr>
            <p:ph idx="1"/>
          </p:nvPr>
        </p:nvSpPr>
        <p:spPr/>
        <p:txBody>
          <a:bodyPr/>
          <a:lstStyle/>
          <a:p>
            <a:r>
              <a:rPr lang="en-US" dirty="0"/>
              <a:t>We will always have some lecturers with us</a:t>
            </a:r>
          </a:p>
          <a:p>
            <a:r>
              <a:rPr lang="en-US" dirty="0"/>
              <a:t>Lectures are your IT colleagues</a:t>
            </a:r>
          </a:p>
          <a:p>
            <a:r>
              <a:rPr lang="en-US" dirty="0"/>
              <a:t>You are allowed and encouraged to harass them with your questions</a:t>
            </a:r>
          </a:p>
          <a:p>
            <a:pPr lvl="1"/>
            <a:r>
              <a:rPr lang="en-US" dirty="0"/>
              <a:t>Unique opportunity, better now and here than later at CERN</a:t>
            </a:r>
          </a:p>
          <a:p>
            <a:endParaRPr lang="en-GB" dirty="0"/>
          </a:p>
        </p:txBody>
      </p:sp>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529436" y="3527797"/>
            <a:ext cx="4346775" cy="2897849"/>
          </a:xfrm>
          <a:prstGeom prst="rect">
            <a:avLst/>
          </a:prstGeom>
        </p:spPr>
      </p:pic>
      <p:pic>
        <p:nvPicPr>
          <p:cNvPr id="1026" name="Picture 2">
            <a:extLst>
              <a:ext uri="{FF2B5EF4-FFF2-40B4-BE49-F238E27FC236}">
                <a16:creationId xmlns:a16="http://schemas.microsoft.com/office/drawing/2014/main" id="{C863D42B-2DAA-12D0-903C-FB80E1BF0E61}"/>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413" t="21875" b="12200"/>
          <a:stretch/>
        </p:blipFill>
        <p:spPr bwMode="auto">
          <a:xfrm>
            <a:off x="6672064" y="3527797"/>
            <a:ext cx="5192020" cy="289784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11625264"/>
      </p:ext>
    </p:extLst>
  </p:cSld>
  <p:clrMapOvr>
    <a:masterClrMapping/>
  </p:clrMapOvr>
  <p:transition>
    <p:strips dir="rd"/>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BCB09C-B4A8-B4A1-FCA6-D766A7AE1DFA}"/>
              </a:ext>
            </a:extLst>
          </p:cNvPr>
          <p:cNvSpPr>
            <a:spLocks noGrp="1"/>
          </p:cNvSpPr>
          <p:nvPr>
            <p:ph type="ctrTitle" sz="quarter"/>
          </p:nvPr>
        </p:nvSpPr>
        <p:spPr/>
        <p:txBody>
          <a:bodyPr/>
          <a:lstStyle/>
          <a:p>
            <a:r>
              <a:rPr lang="en-US" dirty="0"/>
              <a:t>School rules …</a:t>
            </a:r>
          </a:p>
        </p:txBody>
      </p:sp>
      <p:sp>
        <p:nvSpPr>
          <p:cNvPr id="3" name="Subtitle 2">
            <a:extLst>
              <a:ext uri="{FF2B5EF4-FFF2-40B4-BE49-F238E27FC236}">
                <a16:creationId xmlns:a16="http://schemas.microsoft.com/office/drawing/2014/main" id="{69DA5536-E149-C8D8-7274-D5FD72B7336E}"/>
              </a:ext>
            </a:extLst>
          </p:cNvPr>
          <p:cNvSpPr>
            <a:spLocks noGrp="1"/>
          </p:cNvSpPr>
          <p:nvPr>
            <p:ph type="subTitle" sz="quarter" idx="1"/>
          </p:nvPr>
        </p:nvSpPr>
        <p:spPr/>
        <p:txBody>
          <a:bodyPr/>
          <a:lstStyle/>
          <a:p>
            <a:endParaRPr lang="en-US"/>
          </a:p>
        </p:txBody>
      </p:sp>
    </p:spTree>
    <p:extLst>
      <p:ext uri="{BB962C8B-B14F-4D97-AF65-F5344CB8AC3E}">
        <p14:creationId xmlns:p14="http://schemas.microsoft.com/office/powerpoint/2010/main" val="3339880139"/>
      </p:ext>
    </p:extLst>
  </p:cSld>
  <p:clrMapOvr>
    <a:masterClrMapping/>
  </p:clrMapOvr>
  <p:transition>
    <p:strips dir="rd"/>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p:txBody>
          <a:bodyPr/>
          <a:lstStyle/>
          <a:p>
            <a:r>
              <a:rPr lang="en-US" dirty="0"/>
              <a:t>School rule #1</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p:txBody>
          <a:bodyPr/>
          <a:lstStyle/>
          <a:p>
            <a:r>
              <a:rPr lang="en-US" sz="3200" b="1" dirty="0">
                <a:solidFill>
                  <a:srgbClr val="FF0000"/>
                </a:solidFill>
              </a:rPr>
              <a:t>Participate</a:t>
            </a:r>
          </a:p>
          <a:p>
            <a:pPr lvl="1"/>
            <a:r>
              <a:rPr lang="en-US" sz="3200" dirty="0"/>
              <a:t>Attendance at all lectures and exercises is mandatory</a:t>
            </a:r>
          </a:p>
          <a:p>
            <a:pPr lvl="1"/>
            <a:r>
              <a:rPr lang="en-US" sz="3200" dirty="0"/>
              <a:t>You should attend all meals and coffee breaks</a:t>
            </a:r>
          </a:p>
          <a:p>
            <a:pPr lvl="1"/>
            <a:r>
              <a:rPr lang="en-US" sz="3200" dirty="0"/>
              <a:t>Taking part in social events is optional</a:t>
            </a:r>
          </a:p>
          <a:p>
            <a:pPr lvl="2"/>
            <a:r>
              <a:rPr lang="en-US" sz="2400" dirty="0"/>
              <a:t>You must let us know whether you participate or not</a:t>
            </a:r>
          </a:p>
          <a:p>
            <a:endParaRPr lang="en-US" sz="3200" dirty="0"/>
          </a:p>
        </p:txBody>
      </p:sp>
    </p:spTree>
    <p:extLst>
      <p:ext uri="{BB962C8B-B14F-4D97-AF65-F5344CB8AC3E}">
        <p14:creationId xmlns:p14="http://schemas.microsoft.com/office/powerpoint/2010/main" val="1903483009"/>
      </p:ext>
    </p:extLst>
  </p:cSld>
  <p:clrMapOvr>
    <a:masterClrMapping/>
  </p:clrMapOvr>
  <p:transition>
    <p:strips dir="rd"/>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a:xfrm>
            <a:off x="309640" y="200025"/>
            <a:ext cx="11882361" cy="1276350"/>
          </a:xfrm>
        </p:spPr>
        <p:txBody>
          <a:bodyPr/>
          <a:lstStyle/>
          <a:p>
            <a:r>
              <a:rPr lang="en-US" dirty="0"/>
              <a:t>School rule #2</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a:xfrm>
            <a:off x="914400" y="1500174"/>
            <a:ext cx="10363200" cy="4441825"/>
          </a:xfrm>
        </p:spPr>
        <p:txBody>
          <a:bodyPr/>
          <a:lstStyle/>
          <a:p>
            <a:r>
              <a:rPr lang="en-US" sz="3200" b="1" dirty="0">
                <a:solidFill>
                  <a:srgbClr val="FF0000"/>
                </a:solidFill>
              </a:rPr>
              <a:t>Be on time</a:t>
            </a:r>
          </a:p>
          <a:p>
            <a:r>
              <a:rPr lang="en-US" dirty="0"/>
              <a:t>Check what the schedule says:</a:t>
            </a:r>
          </a:p>
          <a:p>
            <a:pPr lvl="1"/>
            <a:r>
              <a:rPr lang="en-US" dirty="0"/>
              <a:t>“Lecture starts at 9:00” =&gt; You must be in the room before 9:00</a:t>
            </a:r>
          </a:p>
          <a:p>
            <a:pPr lvl="1"/>
            <a:r>
              <a:rPr lang="en-US" dirty="0"/>
              <a:t>(Sign the presence sheet beforehand – it will be removed at 9:00)</a:t>
            </a:r>
          </a:p>
          <a:p>
            <a:pPr lvl="1"/>
            <a:r>
              <a:rPr lang="en-US" dirty="0"/>
              <a:t>“The bus leaves at 18:00” =&gt; It will leave at 18:00</a:t>
            </a:r>
          </a:p>
          <a:p>
            <a:r>
              <a:rPr lang="en-US" dirty="0"/>
              <a:t>If you’re late, we won’t wait</a:t>
            </a:r>
          </a:p>
          <a:p>
            <a:endParaRPr lang="en-US" dirty="0"/>
          </a:p>
        </p:txBody>
      </p:sp>
      <p:sp>
        <p:nvSpPr>
          <p:cNvPr id="6" name="Rectangle 5">
            <a:extLst>
              <a:ext uri="{FF2B5EF4-FFF2-40B4-BE49-F238E27FC236}">
                <a16:creationId xmlns:a16="http://schemas.microsoft.com/office/drawing/2014/main" id="{46CD8494-0B17-8DC9-9406-E6F32C7D23CD}"/>
              </a:ext>
            </a:extLst>
          </p:cNvPr>
          <p:cNvSpPr/>
          <p:nvPr/>
        </p:nvSpPr>
        <p:spPr>
          <a:xfrm>
            <a:off x="4688470" y="6240703"/>
            <a:ext cx="2815060" cy="276999"/>
          </a:xfrm>
          <a:prstGeom prst="rect">
            <a:avLst/>
          </a:prstGeom>
        </p:spPr>
        <p:txBody>
          <a:bodyPr wrap="square">
            <a:spAutoFit/>
          </a:bodyPr>
          <a:lstStyle/>
          <a:p>
            <a:r>
              <a:rPr lang="en-GB" sz="1200" dirty="0" err="1">
                <a:solidFill>
                  <a:schemeClr val="bg2"/>
                </a:solidFill>
              </a:rPr>
              <a:t>Spaceballs</a:t>
            </a:r>
            <a:r>
              <a:rPr lang="en-GB" sz="1200" dirty="0">
                <a:solidFill>
                  <a:schemeClr val="bg2"/>
                </a:solidFill>
              </a:rPr>
              <a:t>, Mel Brooks, 1987</a:t>
            </a:r>
          </a:p>
        </p:txBody>
      </p:sp>
      <p:pic>
        <p:nvPicPr>
          <p:cNvPr id="1026" name="Picture 2">
            <a:extLst>
              <a:ext uri="{FF2B5EF4-FFF2-40B4-BE49-F238E27FC236}">
                <a16:creationId xmlns:a16="http://schemas.microsoft.com/office/drawing/2014/main" id="{B6A31D2B-DF45-91F5-5C12-116A693237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4112" y="4007284"/>
            <a:ext cx="4715171" cy="265069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A6EDF39C-3232-FAA9-1A24-59523214B60E}"/>
              </a:ext>
            </a:extLst>
          </p:cNvPr>
          <p:cNvSpPr txBox="1"/>
          <p:nvPr/>
        </p:nvSpPr>
        <p:spPr>
          <a:xfrm>
            <a:off x="3647728" y="5945009"/>
            <a:ext cx="3275256" cy="261610"/>
          </a:xfrm>
          <a:prstGeom prst="rect">
            <a:avLst/>
          </a:prstGeom>
          <a:noFill/>
        </p:spPr>
        <p:txBody>
          <a:bodyPr wrap="none" rtlCol="0">
            <a:spAutoFit/>
          </a:bodyPr>
          <a:lstStyle/>
          <a:p>
            <a:r>
              <a:rPr lang="en-US" sz="1100" dirty="0">
                <a:solidFill>
                  <a:schemeClr val="bg2"/>
                </a:solidFill>
                <a:hlinkClick r:id="rId3"/>
              </a:rPr>
              <a:t>https://www.youtube.com/watch?v=1dZveoBfiww</a:t>
            </a:r>
            <a:r>
              <a:rPr lang="en-US" sz="1100" dirty="0">
                <a:solidFill>
                  <a:schemeClr val="bg2"/>
                </a:solidFill>
              </a:rPr>
              <a:t> </a:t>
            </a:r>
          </a:p>
        </p:txBody>
      </p:sp>
    </p:spTree>
    <p:extLst>
      <p:ext uri="{BB962C8B-B14F-4D97-AF65-F5344CB8AC3E}">
        <p14:creationId xmlns:p14="http://schemas.microsoft.com/office/powerpoint/2010/main" val="1761980994"/>
      </p:ext>
    </p:extLst>
  </p:cSld>
  <p:clrMapOvr>
    <a:masterClrMapping/>
  </p:clrMapOvr>
  <p:transition>
    <p:strips dir="r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10B6A-3BE6-057B-D4C6-D6725CD184E3}"/>
              </a:ext>
            </a:extLst>
          </p:cNvPr>
          <p:cNvSpPr>
            <a:spLocks noGrp="1"/>
          </p:cNvSpPr>
          <p:nvPr>
            <p:ph type="title"/>
          </p:nvPr>
        </p:nvSpPr>
        <p:spPr>
          <a:xfrm>
            <a:off x="309640" y="200025"/>
            <a:ext cx="11882361" cy="1276350"/>
          </a:xfrm>
        </p:spPr>
        <p:txBody>
          <a:bodyPr/>
          <a:lstStyle/>
          <a:p>
            <a:r>
              <a:rPr lang="en-US" dirty="0"/>
              <a:t>School rule #3</a:t>
            </a:r>
          </a:p>
        </p:txBody>
      </p:sp>
      <p:sp>
        <p:nvSpPr>
          <p:cNvPr id="3" name="Content Placeholder 2">
            <a:extLst>
              <a:ext uri="{FF2B5EF4-FFF2-40B4-BE49-F238E27FC236}">
                <a16:creationId xmlns:a16="http://schemas.microsoft.com/office/drawing/2014/main" id="{4DE7AF48-3C7D-A608-AB9E-6ADE72BD4524}"/>
              </a:ext>
            </a:extLst>
          </p:cNvPr>
          <p:cNvSpPr>
            <a:spLocks noGrp="1"/>
          </p:cNvSpPr>
          <p:nvPr>
            <p:ph idx="1"/>
          </p:nvPr>
        </p:nvSpPr>
        <p:spPr>
          <a:xfrm>
            <a:off x="914400" y="1500174"/>
            <a:ext cx="10363200" cy="4441825"/>
          </a:xfrm>
        </p:spPr>
        <p:txBody>
          <a:bodyPr/>
          <a:lstStyle/>
          <a:p>
            <a:r>
              <a:rPr lang="en-US" sz="3200" b="1" dirty="0">
                <a:solidFill>
                  <a:srgbClr val="FF0000"/>
                </a:solidFill>
              </a:rPr>
              <a:t>Wear your badge</a:t>
            </a:r>
          </a:p>
          <a:p>
            <a:pPr lvl="1"/>
            <a:r>
              <a:rPr lang="en-US" dirty="0"/>
              <a:t>At least until I have learnt all your names !</a:t>
            </a:r>
          </a:p>
          <a:p>
            <a:endParaRPr lang="en-US" dirty="0"/>
          </a:p>
        </p:txBody>
      </p:sp>
      <p:pic>
        <p:nvPicPr>
          <p:cNvPr id="5" name="Picture 4">
            <a:extLst>
              <a:ext uri="{FF2B5EF4-FFF2-40B4-BE49-F238E27FC236}">
                <a16:creationId xmlns:a16="http://schemas.microsoft.com/office/drawing/2014/main" id="{6F9FC3CE-BB0F-0F32-9237-07D006C6C7E8}"/>
              </a:ext>
            </a:extLst>
          </p:cNvPr>
          <p:cNvPicPr>
            <a:picLocks noChangeAspect="1"/>
          </p:cNvPicPr>
          <p:nvPr/>
        </p:nvPicPr>
        <p:blipFill rotWithShape="1">
          <a:blip r:embed="rId2"/>
          <a:srcRect l="2179" t="33201" r="7410" b="11151"/>
          <a:stretch/>
        </p:blipFill>
        <p:spPr>
          <a:xfrm>
            <a:off x="1991544" y="2492895"/>
            <a:ext cx="9508954" cy="4165079"/>
          </a:xfrm>
          <a:prstGeom prst="rect">
            <a:avLst/>
          </a:prstGeom>
        </p:spPr>
      </p:pic>
      <p:sp>
        <p:nvSpPr>
          <p:cNvPr id="6" name="Rectangle 5">
            <a:extLst>
              <a:ext uri="{FF2B5EF4-FFF2-40B4-BE49-F238E27FC236}">
                <a16:creationId xmlns:a16="http://schemas.microsoft.com/office/drawing/2014/main" id="{AC8A3E0B-9C10-0714-DB77-09C1ED4B43FA}"/>
              </a:ext>
            </a:extLst>
          </p:cNvPr>
          <p:cNvSpPr/>
          <p:nvPr/>
        </p:nvSpPr>
        <p:spPr>
          <a:xfrm>
            <a:off x="10056440" y="5445224"/>
            <a:ext cx="1728192" cy="1080120"/>
          </a:xfrm>
          <a:prstGeom prst="rect">
            <a:avLst/>
          </a:prstGeom>
          <a:solidFill>
            <a:schemeClr val="tx1"/>
          </a:solidFill>
          <a:ln w="25400" cap="flat" cmpd="sng" algn="ctr">
            <a:no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chemeClr val="bg2"/>
              </a:solidFill>
              <a:effectLst/>
              <a:uLnTx/>
              <a:uFillTx/>
              <a:latin typeface="Arial"/>
              <a:ea typeface="+mn-ea"/>
              <a:cs typeface="+mn-cs"/>
            </a:endParaRPr>
          </a:p>
        </p:txBody>
      </p:sp>
    </p:spTree>
    <p:extLst>
      <p:ext uri="{BB962C8B-B14F-4D97-AF65-F5344CB8AC3E}">
        <p14:creationId xmlns:p14="http://schemas.microsoft.com/office/powerpoint/2010/main" val="1651670899"/>
      </p:ext>
    </p:extLst>
  </p:cSld>
  <p:clrMapOvr>
    <a:masterClrMapping/>
  </p:clrMapOvr>
  <p:transition>
    <p:strips dir="rd"/>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6BF6A-F0CC-F448-92EF-F382F544A782}"/>
              </a:ext>
            </a:extLst>
          </p:cNvPr>
          <p:cNvSpPr>
            <a:spLocks noGrp="1"/>
          </p:cNvSpPr>
          <p:nvPr>
            <p:ph type="title"/>
          </p:nvPr>
        </p:nvSpPr>
        <p:spPr>
          <a:xfrm>
            <a:off x="309640" y="200025"/>
            <a:ext cx="11882361" cy="1276350"/>
          </a:xfrm>
        </p:spPr>
        <p:txBody>
          <a:bodyPr/>
          <a:lstStyle/>
          <a:p>
            <a:r>
              <a:rPr lang="en-CH" dirty="0"/>
              <a:t>WhatsApp group</a:t>
            </a:r>
          </a:p>
        </p:txBody>
      </p:sp>
      <p:sp>
        <p:nvSpPr>
          <p:cNvPr id="3" name="Content Placeholder 2">
            <a:extLst>
              <a:ext uri="{FF2B5EF4-FFF2-40B4-BE49-F238E27FC236}">
                <a16:creationId xmlns:a16="http://schemas.microsoft.com/office/drawing/2014/main" id="{469D922D-D968-CE4D-BF84-3FEC08E64CC6}"/>
              </a:ext>
            </a:extLst>
          </p:cNvPr>
          <p:cNvSpPr>
            <a:spLocks noGrp="1"/>
          </p:cNvSpPr>
          <p:nvPr>
            <p:ph idx="1"/>
          </p:nvPr>
        </p:nvSpPr>
        <p:spPr>
          <a:xfrm>
            <a:off x="914400" y="1500174"/>
            <a:ext cx="10363200" cy="4441825"/>
          </a:xfrm>
        </p:spPr>
        <p:txBody>
          <a:bodyPr/>
          <a:lstStyle/>
          <a:p>
            <a:r>
              <a:rPr lang="en-GB" dirty="0"/>
              <a:t>Unofficial communication channel</a:t>
            </a:r>
          </a:p>
          <a:p>
            <a:r>
              <a:rPr lang="en-GB" dirty="0"/>
              <a:t>We recommend you to join the group</a:t>
            </a:r>
          </a:p>
          <a:p>
            <a:r>
              <a:rPr lang="en-US" dirty="0"/>
              <a:t>Autojoin link:</a:t>
            </a:r>
          </a:p>
          <a:p>
            <a:endParaRPr lang="en-GB" dirty="0"/>
          </a:p>
          <a:p>
            <a:endParaRPr lang="en-GB" dirty="0"/>
          </a:p>
          <a:p>
            <a:endParaRPr lang="en-CH" dirty="0"/>
          </a:p>
        </p:txBody>
      </p:sp>
      <p:pic>
        <p:nvPicPr>
          <p:cNvPr id="6" name="Picture 5">
            <a:extLst>
              <a:ext uri="{FF2B5EF4-FFF2-40B4-BE49-F238E27FC236}">
                <a16:creationId xmlns:a16="http://schemas.microsoft.com/office/drawing/2014/main" id="{35DA5ED8-B3E0-F446-A57A-F412ED0C49A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l="25107" t="21513" r="24511" b="17990"/>
          <a:stretch/>
        </p:blipFill>
        <p:spPr>
          <a:xfrm>
            <a:off x="1919536" y="2924944"/>
            <a:ext cx="2664296" cy="2664296"/>
          </a:xfrm>
          <a:prstGeom prst="rect">
            <a:avLst/>
          </a:prstGeom>
        </p:spPr>
      </p:pic>
      <p:pic>
        <p:nvPicPr>
          <p:cNvPr id="5" name="Picture 4" descr="A qr code on a screen&#10;&#10;Description automatically generated">
            <a:extLst>
              <a:ext uri="{FF2B5EF4-FFF2-40B4-BE49-F238E27FC236}">
                <a16:creationId xmlns:a16="http://schemas.microsoft.com/office/drawing/2014/main" id="{6DA9A524-003B-D7ED-0CA8-17CAD97C65D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72064" y="1074122"/>
            <a:ext cx="4923978" cy="5293927"/>
          </a:xfrm>
          <a:prstGeom prst="rect">
            <a:avLst/>
          </a:prstGeom>
        </p:spPr>
      </p:pic>
      <p:sp>
        <p:nvSpPr>
          <p:cNvPr id="8" name="TextBox 7">
            <a:extLst>
              <a:ext uri="{FF2B5EF4-FFF2-40B4-BE49-F238E27FC236}">
                <a16:creationId xmlns:a16="http://schemas.microsoft.com/office/drawing/2014/main" id="{AF49D78F-999D-B3AE-B0F9-C7237D35E588}"/>
              </a:ext>
            </a:extLst>
          </p:cNvPr>
          <p:cNvSpPr txBox="1"/>
          <p:nvPr/>
        </p:nvSpPr>
        <p:spPr>
          <a:xfrm>
            <a:off x="558450" y="5757333"/>
            <a:ext cx="6097656" cy="369332"/>
          </a:xfrm>
          <a:prstGeom prst="rect">
            <a:avLst/>
          </a:prstGeom>
          <a:noFill/>
        </p:spPr>
        <p:txBody>
          <a:bodyPr wrap="square">
            <a:spAutoFit/>
          </a:bodyPr>
          <a:lstStyle/>
          <a:p>
            <a:r>
              <a:rPr lang="en-US" dirty="0">
                <a:solidFill>
                  <a:srgbClr val="FF0000"/>
                </a:solidFill>
                <a:hlinkClick r:id="rId4"/>
              </a:rPr>
              <a:t>https://chat.whatsapp.com</a:t>
            </a:r>
            <a:r>
              <a:rPr lang="en-US">
                <a:solidFill>
                  <a:srgbClr val="FF0000"/>
                </a:solidFill>
                <a:hlinkClick r:id="rId4"/>
              </a:rPr>
              <a:t>/CTcwgba8LnC2sw6d0lVgrT</a:t>
            </a:r>
            <a:r>
              <a:rPr lang="en-US">
                <a:solidFill>
                  <a:srgbClr val="FF0000"/>
                </a:solidFill>
              </a:rPr>
              <a:t> </a:t>
            </a:r>
            <a:endParaRPr lang="en-US" dirty="0">
              <a:solidFill>
                <a:srgbClr val="FF0000"/>
              </a:solidFill>
            </a:endParaRPr>
          </a:p>
        </p:txBody>
      </p:sp>
    </p:spTree>
    <p:extLst>
      <p:ext uri="{BB962C8B-B14F-4D97-AF65-F5344CB8AC3E}">
        <p14:creationId xmlns:p14="http://schemas.microsoft.com/office/powerpoint/2010/main" val="1958603313"/>
      </p:ext>
    </p:extLst>
  </p:cSld>
  <p:clrMapOvr>
    <a:masterClrMapping/>
  </p:clrMapOvr>
  <p:transition>
    <p:strips dir="rd"/>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D2F08D-C58C-7038-FE92-ACF2D42C1589}"/>
            </a:ext>
          </a:extLst>
        </p:cNvPr>
        <p:cNvGrpSpPr/>
        <p:nvPr/>
      </p:nvGrpSpPr>
      <p:grpSpPr>
        <a:xfrm>
          <a:off x="0" y="0"/>
          <a:ext cx="0" cy="0"/>
          <a:chOff x="0" y="0"/>
          <a:chExt cx="0" cy="0"/>
        </a:xfrm>
      </p:grpSpPr>
      <p:sp>
        <p:nvSpPr>
          <p:cNvPr id="9" name="Title 8">
            <a:extLst>
              <a:ext uri="{FF2B5EF4-FFF2-40B4-BE49-F238E27FC236}">
                <a16:creationId xmlns:a16="http://schemas.microsoft.com/office/drawing/2014/main" id="{EC50AB1C-E3F1-D83D-FDE0-254D435114F7}"/>
              </a:ext>
            </a:extLst>
          </p:cNvPr>
          <p:cNvSpPr>
            <a:spLocks noGrp="1"/>
          </p:cNvSpPr>
          <p:nvPr>
            <p:ph type="ctrTitle" sz="quarter"/>
          </p:nvPr>
        </p:nvSpPr>
        <p:spPr/>
        <p:txBody>
          <a:bodyPr/>
          <a:lstStyle/>
          <a:p>
            <a:r>
              <a:rPr lang="en-US" dirty="0"/>
              <a:t>Why a new 2024 School on IT Services ?</a:t>
            </a:r>
          </a:p>
        </p:txBody>
      </p:sp>
      <p:sp>
        <p:nvSpPr>
          <p:cNvPr id="7" name="Text Placeholder 6">
            <a:extLst>
              <a:ext uri="{FF2B5EF4-FFF2-40B4-BE49-F238E27FC236}">
                <a16:creationId xmlns:a16="http://schemas.microsoft.com/office/drawing/2014/main" id="{38A1E952-7120-0DAF-A5C8-70688818CF42}"/>
              </a:ext>
            </a:extLst>
          </p:cNvPr>
          <p:cNvSpPr>
            <a:spLocks noGrp="1"/>
          </p:cNvSpPr>
          <p:nvPr>
            <p:ph type="subTitle" sz="quarter" idx="1"/>
          </p:nvPr>
        </p:nvSpPr>
        <p:spPr/>
        <p:txBody>
          <a:bodyPr anchor="t"/>
          <a:lstStyle/>
          <a:p>
            <a:endParaRPr lang="en-CH" dirty="0"/>
          </a:p>
        </p:txBody>
      </p:sp>
      <p:sp>
        <p:nvSpPr>
          <p:cNvPr id="5" name="Slide Number Placeholder 4">
            <a:extLst>
              <a:ext uri="{FF2B5EF4-FFF2-40B4-BE49-F238E27FC236}">
                <a16:creationId xmlns:a16="http://schemas.microsoft.com/office/drawing/2014/main" id="{01C1F5EE-026E-7CF6-59F4-5DF45AB5A614}"/>
              </a:ext>
            </a:extLst>
          </p:cNvPr>
          <p:cNvSpPr>
            <a:spLocks noGrp="1"/>
          </p:cNvSpPr>
          <p:nvPr>
            <p:ph type="sldNum" sz="quarter" idx="4294967295"/>
          </p:nvPr>
        </p:nvSpPr>
        <p:spPr>
          <a:xfrm>
            <a:off x="0" y="0"/>
            <a:ext cx="0" cy="0"/>
          </a:xfrm>
        </p:spPr>
        <p:txBody>
          <a:bodyPr/>
          <a:lstStyle/>
          <a:p>
            <a:fld id="{6843C2BB-0BC1-4280-9510-6EBE6484FF4A}" type="slidenum">
              <a:rPr lang="fr-FR" smtClean="0"/>
              <a:pPr/>
              <a:t>39</a:t>
            </a:fld>
            <a:endParaRPr lang="fr-FR" dirty="0"/>
          </a:p>
        </p:txBody>
      </p:sp>
    </p:spTree>
    <p:extLst>
      <p:ext uri="{BB962C8B-B14F-4D97-AF65-F5344CB8AC3E}">
        <p14:creationId xmlns:p14="http://schemas.microsoft.com/office/powerpoint/2010/main" val="1951531865"/>
      </p:ext>
    </p:extLst>
  </p:cSld>
  <p:clrMapOvr>
    <a:masterClrMapping/>
  </p:clrMapOvr>
  <p:transition>
    <p:strips dir="rd"/>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Box 21"/>
          <p:cNvSpPr txBox="1"/>
          <p:nvPr/>
        </p:nvSpPr>
        <p:spPr>
          <a:xfrm>
            <a:off x="7514276" y="4396487"/>
            <a:ext cx="578226" cy="923330"/>
          </a:xfrm>
          <a:prstGeom prst="rect">
            <a:avLst/>
          </a:prstGeom>
          <a:noFill/>
        </p:spPr>
        <p:txBody>
          <a:bodyPr wrap="square" rtlCol="0">
            <a:spAutoFit/>
          </a:bodyPr>
          <a:lstStyle/>
          <a:p>
            <a:pPr algn="ctr"/>
            <a:r>
              <a:rPr lang="en-US" sz="5400" b="1" dirty="0">
                <a:solidFill>
                  <a:srgbClr val="FF0000"/>
                </a:solidFill>
                <a:effectLst>
                  <a:outerShdw blurRad="38100" dist="38100" dir="2700000" algn="tl" rotWithShape="0">
                    <a:prstClr val="black"/>
                  </a:outerShdw>
                </a:effectLst>
              </a:rPr>
              <a:t>?</a:t>
            </a:r>
          </a:p>
        </p:txBody>
      </p:sp>
      <p:pic>
        <p:nvPicPr>
          <p:cNvPr id="10" name="Picture 2" descr="Capture-003924web"/>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635968" y="4131238"/>
            <a:ext cx="2138192" cy="1469350"/>
          </a:xfrm>
          <a:prstGeom prst="rect">
            <a:avLst/>
          </a:prstGeom>
          <a:noFill/>
          <a:ln w="9525">
            <a:noFill/>
            <a:miter lim="800000"/>
            <a:headEnd/>
            <a:tailEnd/>
          </a:ln>
          <a:effectLst>
            <a:outerShdw blurRad="38100" dist="38100" dir="2700000" algn="tl" rotWithShape="0">
              <a:prstClr val="black"/>
            </a:outerShdw>
          </a:effectLst>
        </p:spPr>
      </p:pic>
      <p:sp>
        <p:nvSpPr>
          <p:cNvPr id="11" name="TextBox 10"/>
          <p:cNvSpPr txBox="1"/>
          <p:nvPr/>
        </p:nvSpPr>
        <p:spPr>
          <a:xfrm>
            <a:off x="4186808" y="5625642"/>
            <a:ext cx="2438400" cy="646331"/>
          </a:xfrm>
          <a:prstGeom prst="rect">
            <a:avLst/>
          </a:prstGeom>
          <a:noFill/>
        </p:spPr>
        <p:txBody>
          <a:bodyPr wrap="square" rtlCol="0">
            <a:spAutoFit/>
          </a:bodyPr>
          <a:lstStyle/>
          <a:p>
            <a:pPr algn="ctr"/>
            <a:r>
              <a:rPr lang="en-US" dirty="0">
                <a:solidFill>
                  <a:schemeClr val="bg2"/>
                </a:solidFill>
              </a:rPr>
              <a:t>Detecting particles</a:t>
            </a:r>
          </a:p>
          <a:p>
            <a:pPr algn="ctr"/>
            <a:r>
              <a:rPr lang="en-US" dirty="0">
                <a:solidFill>
                  <a:schemeClr val="bg2"/>
                </a:solidFill>
              </a:rPr>
              <a:t>(experiments)</a:t>
            </a:r>
          </a:p>
        </p:txBody>
      </p:sp>
      <p:sp>
        <p:nvSpPr>
          <p:cNvPr id="12" name="TextBox 11"/>
          <p:cNvSpPr txBox="1"/>
          <p:nvPr/>
        </p:nvSpPr>
        <p:spPr>
          <a:xfrm>
            <a:off x="1483568" y="5579039"/>
            <a:ext cx="2438400" cy="646331"/>
          </a:xfrm>
          <a:prstGeom prst="rect">
            <a:avLst/>
          </a:prstGeom>
          <a:noFill/>
        </p:spPr>
        <p:txBody>
          <a:bodyPr wrap="square" rtlCol="0">
            <a:spAutoFit/>
          </a:bodyPr>
          <a:lstStyle/>
          <a:p>
            <a:pPr algn="ctr"/>
            <a:r>
              <a:rPr lang="en-US" dirty="0">
                <a:solidFill>
                  <a:schemeClr val="bg2"/>
                </a:solidFill>
              </a:rPr>
              <a:t>Accelerating beams</a:t>
            </a:r>
          </a:p>
          <a:p>
            <a:pPr algn="ctr"/>
            <a:r>
              <a:rPr lang="en-US" dirty="0">
                <a:solidFill>
                  <a:schemeClr val="bg2"/>
                </a:solidFill>
              </a:rPr>
              <a:t>(accelerators)</a:t>
            </a:r>
          </a:p>
        </p:txBody>
      </p:sp>
      <p:pic>
        <p:nvPicPr>
          <p:cNvPr id="13" name="Picture 1033" descr="Grid_globe_V1"/>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7003505" y="4144196"/>
            <a:ext cx="1716921" cy="1447800"/>
          </a:xfrm>
          <a:prstGeom prst="rect">
            <a:avLst/>
          </a:prstGeom>
          <a:noFill/>
          <a:ln w="9525">
            <a:noFill/>
            <a:miter lim="800000"/>
            <a:headEnd/>
            <a:tailEnd/>
          </a:ln>
          <a:effectLst>
            <a:outerShdw blurRad="38100" dist="38100" dir="2700000" algn="tl" rotWithShape="0">
              <a:prstClr val="black"/>
            </a:outerShdw>
          </a:effectLst>
        </p:spPr>
      </p:pic>
      <p:sp>
        <p:nvSpPr>
          <p:cNvPr id="14" name="TextBox 13"/>
          <p:cNvSpPr txBox="1"/>
          <p:nvPr/>
        </p:nvSpPr>
        <p:spPr>
          <a:xfrm>
            <a:off x="6851104" y="5723054"/>
            <a:ext cx="1981200" cy="923330"/>
          </a:xfrm>
          <a:prstGeom prst="rect">
            <a:avLst/>
          </a:prstGeom>
          <a:noFill/>
        </p:spPr>
        <p:txBody>
          <a:bodyPr wrap="square" rtlCol="0">
            <a:spAutoFit/>
          </a:bodyPr>
          <a:lstStyle/>
          <a:p>
            <a:pPr algn="ctr"/>
            <a:r>
              <a:rPr lang="en-US" dirty="0">
                <a:solidFill>
                  <a:schemeClr val="bg2"/>
                </a:solidFill>
              </a:rPr>
              <a:t>Large-scale computing (Analysis)</a:t>
            </a:r>
          </a:p>
        </p:txBody>
      </p:sp>
      <p:pic>
        <p:nvPicPr>
          <p:cNvPr id="8" name="Picture 7" descr="cms_event.jpe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46871" y="4077073"/>
            <a:ext cx="1662621" cy="1582047"/>
          </a:xfrm>
          <a:prstGeom prst="rect">
            <a:avLst/>
          </a:prstGeom>
          <a:effectLst>
            <a:outerShdw blurRad="38100" dist="38100" dir="2700000" algn="tl" rotWithShape="0">
              <a:prstClr val="black"/>
            </a:outerShdw>
          </a:effectLst>
        </p:spPr>
      </p:pic>
      <p:sp>
        <p:nvSpPr>
          <p:cNvPr id="18" name="Right Arrow 17"/>
          <p:cNvSpPr/>
          <p:nvPr/>
        </p:nvSpPr>
        <p:spPr>
          <a:xfrm>
            <a:off x="3922070" y="4700598"/>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ight Arrow 18"/>
          <p:cNvSpPr/>
          <p:nvPr/>
        </p:nvSpPr>
        <p:spPr>
          <a:xfrm>
            <a:off x="6343464" y="470169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ight Arrow 19"/>
          <p:cNvSpPr/>
          <p:nvPr/>
        </p:nvSpPr>
        <p:spPr>
          <a:xfrm>
            <a:off x="8847802" y="4706333"/>
            <a:ext cx="563488" cy="360040"/>
          </a:xfrm>
          <a:prstGeom prst="rightArrow">
            <a:avLst/>
          </a:prstGeom>
          <a:effectLst>
            <a:glow rad="70000">
              <a:schemeClr val="accent6">
                <a:lumMod val="50000"/>
                <a:alpha val="50000"/>
              </a:schemeClr>
            </a:glow>
            <a:outerShdw blurRad="50800" dist="50800" dir="5400000" algn="ctr" rotWithShape="0">
              <a:schemeClr val="accent6">
                <a:lumMod val="50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1" name="TextBox 20"/>
          <p:cNvSpPr txBox="1"/>
          <p:nvPr/>
        </p:nvSpPr>
        <p:spPr>
          <a:xfrm>
            <a:off x="9192344" y="4701693"/>
            <a:ext cx="1637532" cy="369332"/>
          </a:xfrm>
          <a:prstGeom prst="rect">
            <a:avLst/>
          </a:prstGeom>
          <a:noFill/>
        </p:spPr>
        <p:txBody>
          <a:bodyPr wrap="square" rtlCol="0">
            <a:spAutoFit/>
          </a:bodyPr>
          <a:lstStyle/>
          <a:p>
            <a:pPr algn="ctr"/>
            <a:r>
              <a:rPr lang="en-US" dirty="0">
                <a:solidFill>
                  <a:schemeClr val="bg2"/>
                </a:solidFill>
              </a:rPr>
              <a:t>Discovery</a:t>
            </a:r>
          </a:p>
        </p:txBody>
      </p:sp>
      <p:cxnSp>
        <p:nvCxnSpPr>
          <p:cNvPr id="23" name="Straight Arrow Connector 22"/>
          <p:cNvCxnSpPr/>
          <p:nvPr/>
        </p:nvCxnSpPr>
        <p:spPr>
          <a:xfrm flipH="1">
            <a:off x="8100635" y="3228824"/>
            <a:ext cx="439415" cy="769105"/>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8301856" y="2633609"/>
            <a:ext cx="2956550" cy="646331"/>
          </a:xfrm>
          <a:prstGeom prst="rect">
            <a:avLst/>
          </a:prstGeom>
          <a:noFill/>
        </p:spPr>
        <p:txBody>
          <a:bodyPr wrap="square" rtlCol="0">
            <a:spAutoFit/>
          </a:bodyPr>
          <a:lstStyle/>
          <a:p>
            <a:pPr algn="ctr"/>
            <a:r>
              <a:rPr lang="en-US" b="1" dirty="0">
                <a:solidFill>
                  <a:srgbClr val="FF0000"/>
                </a:solidFill>
              </a:rPr>
              <a:t>The CERN School of Computing is here …</a:t>
            </a:r>
          </a:p>
        </p:txBody>
      </p:sp>
      <p:sp>
        <p:nvSpPr>
          <p:cNvPr id="6" name="Title 5"/>
          <p:cNvSpPr>
            <a:spLocks noGrp="1"/>
          </p:cNvSpPr>
          <p:nvPr>
            <p:ph type="title"/>
          </p:nvPr>
        </p:nvSpPr>
        <p:spPr/>
        <p:txBody>
          <a:bodyPr/>
          <a:lstStyle/>
          <a:p>
            <a:r>
              <a:rPr lang="en-US" dirty="0"/>
              <a:t>CERN’s mission</a:t>
            </a:r>
            <a:endParaRPr lang="en-GB" dirty="0"/>
          </a:p>
        </p:txBody>
      </p:sp>
      <p:sp>
        <p:nvSpPr>
          <p:cNvPr id="15" name="Isosceles Triangle 14"/>
          <p:cNvSpPr/>
          <p:nvPr/>
        </p:nvSpPr>
        <p:spPr bwMode="auto">
          <a:xfrm>
            <a:off x="4546870" y="1244724"/>
            <a:ext cx="2786428" cy="2186959"/>
          </a:xfrm>
          <a:prstGeom prst="triangle">
            <a:avLst/>
          </a:prstGeom>
          <a:gradFill flip="none" rotWithShape="1">
            <a:gsLst>
              <a:gs pos="100000">
                <a:srgbClr val="FFFF00">
                  <a:shade val="30000"/>
                  <a:satMod val="115000"/>
                </a:srgbClr>
              </a:gs>
              <a:gs pos="50000">
                <a:srgbClr val="FFFF00">
                  <a:shade val="67500"/>
                  <a:satMod val="115000"/>
                </a:srgbClr>
              </a:gs>
              <a:gs pos="0">
                <a:srgbClr val="FFFF00">
                  <a:shade val="100000"/>
                  <a:satMod val="115000"/>
                </a:srgbClr>
              </a:gs>
            </a:gsLst>
            <a:path path="circle">
              <a:fillToRect l="50000" t="50000" r="50000" b="50000"/>
            </a:path>
            <a:tileRect/>
          </a:gradFill>
          <a:ln w="12700" cap="flat" cmpd="sng" algn="ctr">
            <a:solidFill>
              <a:schemeClr val="hlink"/>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eaLnBrk="0" fontAlgn="base" hangingPunct="0">
              <a:spcBef>
                <a:spcPct val="0"/>
              </a:spcBef>
              <a:spcAft>
                <a:spcPct val="0"/>
              </a:spcAft>
            </a:pPr>
            <a:endParaRPr lang="en-GB" b="1">
              <a:latin typeface="Arial" charset="0"/>
            </a:endParaRPr>
          </a:p>
        </p:txBody>
      </p:sp>
      <p:sp>
        <p:nvSpPr>
          <p:cNvPr id="16" name="TextBox 15"/>
          <p:cNvSpPr txBox="1"/>
          <p:nvPr/>
        </p:nvSpPr>
        <p:spPr>
          <a:xfrm>
            <a:off x="5127889" y="3421037"/>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Research</a:t>
            </a:r>
            <a:endParaRPr lang="en-GB" sz="2400" b="1" dirty="0">
              <a:solidFill>
                <a:schemeClr val="bg1">
                  <a:lumMod val="75000"/>
                </a:schemeClr>
              </a:solidFill>
            </a:endParaRPr>
          </a:p>
        </p:txBody>
      </p:sp>
      <p:sp>
        <p:nvSpPr>
          <p:cNvPr id="25" name="TextBox 24"/>
          <p:cNvSpPr txBox="1"/>
          <p:nvPr/>
        </p:nvSpPr>
        <p:spPr>
          <a:xfrm rot="3432337">
            <a:off x="5932949" y="2007532"/>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Education</a:t>
            </a:r>
            <a:endParaRPr lang="en-GB" sz="2400" b="1" dirty="0">
              <a:solidFill>
                <a:schemeClr val="bg1">
                  <a:lumMod val="75000"/>
                </a:schemeClr>
              </a:solidFill>
            </a:endParaRPr>
          </a:p>
        </p:txBody>
      </p:sp>
      <p:sp>
        <p:nvSpPr>
          <p:cNvPr id="26" name="TextBox 25"/>
          <p:cNvSpPr txBox="1"/>
          <p:nvPr/>
        </p:nvSpPr>
        <p:spPr>
          <a:xfrm rot="18197101">
            <a:off x="4149505" y="1902198"/>
            <a:ext cx="1854684" cy="461665"/>
          </a:xfrm>
          <a:prstGeom prst="rect">
            <a:avLst/>
          </a:prstGeom>
          <a:noFill/>
        </p:spPr>
        <p:txBody>
          <a:bodyPr wrap="square" rtlCol="0">
            <a:spAutoFit/>
          </a:bodyPr>
          <a:lstStyle/>
          <a:p>
            <a:r>
              <a:rPr lang="en-US" sz="2400" b="1" dirty="0">
                <a:ln w="12700" cmpd="sng">
                  <a:solidFill>
                    <a:schemeClr val="accent4"/>
                  </a:solidFill>
                  <a:prstDash val="solid"/>
                </a:ln>
                <a:solidFill>
                  <a:schemeClr val="bg1">
                    <a:lumMod val="75000"/>
                  </a:schemeClr>
                </a:solidFill>
              </a:rPr>
              <a:t>Innovation</a:t>
            </a:r>
            <a:endParaRPr lang="en-GB" sz="2400" b="1" dirty="0">
              <a:solidFill>
                <a:schemeClr val="bg1">
                  <a:lumMod val="75000"/>
                </a:schemeClr>
              </a:solidFill>
            </a:endParaRPr>
          </a:p>
        </p:txBody>
      </p:sp>
      <p:sp>
        <p:nvSpPr>
          <p:cNvPr id="27" name="TextBox 26"/>
          <p:cNvSpPr txBox="1"/>
          <p:nvPr/>
        </p:nvSpPr>
        <p:spPr>
          <a:xfrm>
            <a:off x="5129606" y="2484765"/>
            <a:ext cx="1620957" cy="800219"/>
          </a:xfrm>
          <a:prstGeom prst="rect">
            <a:avLst/>
          </a:prstGeom>
          <a:noFill/>
        </p:spPr>
        <p:txBody>
          <a:bodyPr wrap="none" rtlCol="0">
            <a:spAutoFit/>
          </a:bodyPr>
          <a:lstStyle/>
          <a:p>
            <a:pPr algn="ctr"/>
            <a:r>
              <a:rPr lang="en-US" sz="2800" dirty="0">
                <a:solidFill>
                  <a:schemeClr val="accent2">
                    <a:lumMod val="50000"/>
                  </a:schemeClr>
                </a:solidFill>
              </a:rPr>
              <a:t>CERN</a:t>
            </a:r>
          </a:p>
          <a:p>
            <a:r>
              <a:rPr lang="en-US" dirty="0">
                <a:solidFill>
                  <a:schemeClr val="accent2">
                    <a:lumMod val="50000"/>
                  </a:schemeClr>
                </a:solidFill>
              </a:rPr>
              <a:t>uniting people</a:t>
            </a:r>
            <a:endParaRPr lang="en-GB" dirty="0">
              <a:solidFill>
                <a:schemeClr val="accent2">
                  <a:lumMod val="50000"/>
                </a:schemeClr>
              </a:solidFill>
            </a:endParaRPr>
          </a:p>
        </p:txBody>
      </p:sp>
      <p:sp>
        <p:nvSpPr>
          <p:cNvPr id="17" name="Oval 16"/>
          <p:cNvSpPr/>
          <p:nvPr/>
        </p:nvSpPr>
        <p:spPr>
          <a:xfrm rot="3245813">
            <a:off x="5625740" y="1653579"/>
            <a:ext cx="2299723" cy="902068"/>
          </a:xfrm>
          <a:prstGeom prst="ellipse">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28" name="Straight Arrow Connector 27"/>
          <p:cNvCxnSpPr>
            <a:cxnSpLocks/>
          </p:cNvCxnSpPr>
          <p:nvPr/>
        </p:nvCxnSpPr>
        <p:spPr>
          <a:xfrm flipH="1" flipV="1">
            <a:off x="7608168" y="2522023"/>
            <a:ext cx="931882" cy="191781"/>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 name="Straight Arrow Connector 1">
            <a:extLst>
              <a:ext uri="{FF2B5EF4-FFF2-40B4-BE49-F238E27FC236}">
                <a16:creationId xmlns:a16="http://schemas.microsoft.com/office/drawing/2014/main" id="{47BC88F7-1C27-B07E-BB83-04853263B50E}"/>
              </a:ext>
            </a:extLst>
          </p:cNvPr>
          <p:cNvCxnSpPr>
            <a:cxnSpLocks/>
          </p:cNvCxnSpPr>
          <p:nvPr/>
        </p:nvCxnSpPr>
        <p:spPr>
          <a:xfrm flipH="1">
            <a:off x="6673552" y="3267316"/>
            <a:ext cx="1581105" cy="741885"/>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 name="Straight Arrow Connector 2">
            <a:extLst>
              <a:ext uri="{FF2B5EF4-FFF2-40B4-BE49-F238E27FC236}">
                <a16:creationId xmlns:a16="http://schemas.microsoft.com/office/drawing/2014/main" id="{21095023-0781-450B-BCE9-6FEC7E2334F9}"/>
              </a:ext>
            </a:extLst>
          </p:cNvPr>
          <p:cNvCxnSpPr>
            <a:cxnSpLocks/>
          </p:cNvCxnSpPr>
          <p:nvPr/>
        </p:nvCxnSpPr>
        <p:spPr>
          <a:xfrm flipH="1">
            <a:off x="4036653" y="3300506"/>
            <a:ext cx="3858219" cy="774407"/>
          </a:xfrm>
          <a:prstGeom prst="straightConnector1">
            <a:avLst/>
          </a:prstGeom>
          <a:ln w="38100">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4" name="TextBox 3">
            <a:extLst>
              <a:ext uri="{FF2B5EF4-FFF2-40B4-BE49-F238E27FC236}">
                <a16:creationId xmlns:a16="http://schemas.microsoft.com/office/drawing/2014/main" id="{F7CE0C94-B8F8-1936-8114-5EFD7BBF6230}"/>
              </a:ext>
            </a:extLst>
          </p:cNvPr>
          <p:cNvSpPr txBox="1"/>
          <p:nvPr/>
        </p:nvSpPr>
        <p:spPr>
          <a:xfrm>
            <a:off x="839416" y="5322945"/>
            <a:ext cx="9561738" cy="1323439"/>
          </a:xfrm>
          <a:prstGeom prst="rect">
            <a:avLst/>
          </a:prstGeom>
          <a:gradFill flip="none" rotWithShape="1">
            <a:gsLst>
              <a:gs pos="0">
                <a:schemeClr val="accent1">
                  <a:alpha val="0"/>
                  <a:lumMod val="0"/>
                  <a:lumOff val="10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a:glow rad="228600">
              <a:schemeClr val="accent2">
                <a:satMod val="175000"/>
                <a:alpha val="12000"/>
              </a:schemeClr>
            </a:glow>
            <a:innerShdw blurRad="63500" dist="50800" dir="18900000">
              <a:prstClr val="black">
                <a:alpha val="50000"/>
              </a:prstClr>
            </a:innerShdw>
          </a:effectLst>
        </p:spPr>
        <p:txBody>
          <a:bodyPr wrap="square" rtlCol="0">
            <a:spAutoFit/>
          </a:bodyPr>
          <a:lstStyle/>
          <a:p>
            <a:pPr algn="ctr"/>
            <a:r>
              <a:rPr lang="en-US" sz="8000" b="1" dirty="0">
                <a:solidFill>
                  <a:srgbClr val="FF0000"/>
                </a:solidFill>
                <a:effectLst>
                  <a:innerShdw blurRad="63500" dist="50800">
                    <a:prstClr val="black">
                      <a:alpha val="50000"/>
                    </a:prstClr>
                  </a:innerShdw>
                </a:effectLst>
              </a:rPr>
              <a:t>IT is everywhere</a:t>
            </a:r>
          </a:p>
        </p:txBody>
      </p:sp>
    </p:spTree>
    <p:extLst>
      <p:ext uri="{BB962C8B-B14F-4D97-AF65-F5344CB8AC3E}">
        <p14:creationId xmlns:p14="http://schemas.microsoft.com/office/powerpoint/2010/main" val="183855207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par>
                                <p:cTn id="8" presetID="10" presetClass="entr" presetSubtype="0" fill="hold"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fade">
                                      <p:cBhvr>
                                        <p:cTn id="10" dur="500"/>
                                        <p:tgtEl>
                                          <p:spTgt spid="2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fade">
                                      <p:cBhvr>
                                        <p:cTn id="13" dur="500"/>
                                        <p:tgtEl>
                                          <p:spTgt spid="24"/>
                                        </p:tgtEl>
                                      </p:cBhvr>
                                    </p:animEffect>
                                  </p:childTnLst>
                                </p:cTn>
                              </p:par>
                              <p:par>
                                <p:cTn id="14" presetID="10" presetClass="entr" presetSubtype="0" fill="hold" nodeType="with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nodeType="clickEffect">
                                  <p:stCondLst>
                                    <p:cond delay="0"/>
                                  </p:stCondLst>
                                  <p:childTnLst>
                                    <p:set>
                                      <p:cBhvr>
                                        <p:cTn id="20" dur="1" fill="hold">
                                          <p:stCondLst>
                                            <p:cond delay="0"/>
                                          </p:stCondLst>
                                        </p:cTn>
                                        <p:tgtEl>
                                          <p:spTgt spid="2"/>
                                        </p:tgtEl>
                                        <p:attrNameLst>
                                          <p:attrName>style.visibility</p:attrName>
                                        </p:attrNameLst>
                                      </p:cBhvr>
                                      <p:to>
                                        <p:strVal val="visible"/>
                                      </p:to>
                                    </p:set>
                                    <p:anim calcmode="lin" valueType="num">
                                      <p:cBhvr>
                                        <p:cTn id="21" dur="1000" fill="hold"/>
                                        <p:tgtEl>
                                          <p:spTgt spid="2"/>
                                        </p:tgtEl>
                                        <p:attrNameLst>
                                          <p:attrName>ppt_w</p:attrName>
                                        </p:attrNameLst>
                                      </p:cBhvr>
                                      <p:tavLst>
                                        <p:tav tm="0">
                                          <p:val>
                                            <p:strVal val="#ppt_w*0.70"/>
                                          </p:val>
                                        </p:tav>
                                        <p:tav tm="100000">
                                          <p:val>
                                            <p:strVal val="#ppt_w"/>
                                          </p:val>
                                        </p:tav>
                                      </p:tavLst>
                                    </p:anim>
                                    <p:anim calcmode="lin" valueType="num">
                                      <p:cBhvr>
                                        <p:cTn id="22" dur="1000" fill="hold"/>
                                        <p:tgtEl>
                                          <p:spTgt spid="2"/>
                                        </p:tgtEl>
                                        <p:attrNameLst>
                                          <p:attrName>ppt_h</p:attrName>
                                        </p:attrNameLst>
                                      </p:cBhvr>
                                      <p:tavLst>
                                        <p:tav tm="0">
                                          <p:val>
                                            <p:strVal val="#ppt_h"/>
                                          </p:val>
                                        </p:tav>
                                        <p:tav tm="100000">
                                          <p:val>
                                            <p:strVal val="#ppt_h"/>
                                          </p:val>
                                        </p:tav>
                                      </p:tavLst>
                                    </p:anim>
                                    <p:animEffect transition="in" filter="fade">
                                      <p:cBhvr>
                                        <p:cTn id="23" dur="1000"/>
                                        <p:tgtEl>
                                          <p:spTgt spid="2"/>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 calcmode="lin" valueType="num">
                                      <p:cBhvr>
                                        <p:cTn id="28" dur="1000" fill="hold"/>
                                        <p:tgtEl>
                                          <p:spTgt spid="3"/>
                                        </p:tgtEl>
                                        <p:attrNameLst>
                                          <p:attrName>ppt_w</p:attrName>
                                        </p:attrNameLst>
                                      </p:cBhvr>
                                      <p:tavLst>
                                        <p:tav tm="0">
                                          <p:val>
                                            <p:strVal val="#ppt_w*0.70"/>
                                          </p:val>
                                        </p:tav>
                                        <p:tav tm="100000">
                                          <p:val>
                                            <p:strVal val="#ppt_w"/>
                                          </p:val>
                                        </p:tav>
                                      </p:tavLst>
                                    </p:anim>
                                    <p:anim calcmode="lin" valueType="num">
                                      <p:cBhvr>
                                        <p:cTn id="29" dur="1000" fill="hold"/>
                                        <p:tgtEl>
                                          <p:spTgt spid="3"/>
                                        </p:tgtEl>
                                        <p:attrNameLst>
                                          <p:attrName>ppt_h</p:attrName>
                                        </p:attrNameLst>
                                      </p:cBhvr>
                                      <p:tavLst>
                                        <p:tav tm="0">
                                          <p:val>
                                            <p:strVal val="#ppt_h"/>
                                          </p:val>
                                        </p:tav>
                                        <p:tav tm="100000">
                                          <p:val>
                                            <p:strVal val="#ppt_h"/>
                                          </p:val>
                                        </p:tav>
                                      </p:tavLst>
                                    </p:anim>
                                    <p:animEffect transition="in" filter="fade">
                                      <p:cBhvr>
                                        <p:cTn id="30" dur="1000"/>
                                        <p:tgtEl>
                                          <p:spTgt spid="3"/>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fade">
                                      <p:cBhvr>
                                        <p:cTn id="3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17" grpId="0" animBg="1"/>
      <p:bldP spid="4"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The need for computing in research</a:t>
            </a:r>
          </a:p>
        </p:txBody>
      </p:sp>
      <p:sp>
        <p:nvSpPr>
          <p:cNvPr id="3" name="Content Placeholder 2"/>
          <p:cNvSpPr>
            <a:spLocks noGrp="1"/>
          </p:cNvSpPr>
          <p:nvPr>
            <p:ph idx="1"/>
          </p:nvPr>
        </p:nvSpPr>
        <p:spPr/>
        <p:txBody>
          <a:bodyPr/>
          <a:lstStyle/>
          <a:p>
            <a:r>
              <a:rPr lang="en-GB" dirty="0"/>
              <a:t>Scientific research in recent years has exploded the computing requirements</a:t>
            </a:r>
          </a:p>
          <a:p>
            <a:r>
              <a:rPr lang="en-GB" dirty="0"/>
              <a:t>Computing performance has progressed exponentially (Moore's law)</a:t>
            </a:r>
          </a:p>
          <a:p>
            <a:pPr lvl="1"/>
            <a:endParaRPr lang="en-US" dirty="0"/>
          </a:p>
        </p:txBody>
      </p:sp>
      <p:pic>
        <p:nvPicPr>
          <p:cNvPr id="513028" name="Picture 4" descr="http://images.angelpub.com/2011/07/7421/exponential-curve.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27449" y="3139261"/>
            <a:ext cx="2974590" cy="1792145"/>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4107583" y="3789040"/>
            <a:ext cx="6264696" cy="369332"/>
          </a:xfrm>
          <a:prstGeom prst="rect">
            <a:avLst/>
          </a:prstGeom>
        </p:spPr>
        <p:txBody>
          <a:bodyPr wrap="square">
            <a:spAutoFit/>
          </a:bodyPr>
          <a:lstStyle/>
          <a:p>
            <a:pPr lvl="1"/>
            <a:r>
              <a:rPr lang="en-GB" dirty="0">
                <a:solidFill>
                  <a:srgbClr val="002060"/>
                </a:solidFill>
              </a:rPr>
              <a:t>At constant cost, exponential growth of performances</a:t>
            </a:r>
          </a:p>
        </p:txBody>
      </p:sp>
    </p:spTree>
    <p:extLst>
      <p:ext uri="{BB962C8B-B14F-4D97-AF65-F5344CB8AC3E}">
        <p14:creationId xmlns:p14="http://schemas.microsoft.com/office/powerpoint/2010/main" val="648512498"/>
      </p:ext>
    </p:extLst>
  </p:cSld>
  <p:clrMapOvr>
    <a:masterClrMapping/>
  </p:clrMapOvr>
  <p:transition>
    <p:strips dir="rd"/>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Computing performance has grown exponentially</a:t>
            </a:r>
          </a:p>
        </p:txBody>
      </p:sp>
      <p:sp>
        <p:nvSpPr>
          <p:cNvPr id="3" name="Content Placeholder 2"/>
          <p:cNvSpPr>
            <a:spLocks noGrp="1"/>
          </p:cNvSpPr>
          <p:nvPr>
            <p:ph idx="1"/>
          </p:nvPr>
        </p:nvSpPr>
        <p:spPr/>
        <p:txBody>
          <a:bodyPr/>
          <a:lstStyle/>
          <a:p>
            <a:r>
              <a:rPr lang="en-GB" dirty="0"/>
              <a:t>If exponential growth was enough …no need to expand the data centre </a:t>
            </a:r>
          </a:p>
          <a:p>
            <a:endParaRPr lang="en-GB" dirty="0"/>
          </a:p>
        </p:txBody>
      </p:sp>
      <p:pic>
        <p:nvPicPr>
          <p:cNvPr id="1026" name="Picture 2" descr="At the Computer Centre">
            <a:extLst>
              <a:ext uri="{FF2B5EF4-FFF2-40B4-BE49-F238E27FC236}">
                <a16:creationId xmlns:a16="http://schemas.microsoft.com/office/drawing/2014/main" id="{073E4825-8218-E402-F1F1-B6863A715A86}"/>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21875" b="9050"/>
          <a:stretch/>
        </p:blipFill>
        <p:spPr bwMode="auto">
          <a:xfrm>
            <a:off x="316570" y="2414625"/>
            <a:ext cx="5528293" cy="310260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a:extLst>
              <a:ext uri="{FF2B5EF4-FFF2-40B4-BE49-F238E27FC236}">
                <a16:creationId xmlns:a16="http://schemas.microsoft.com/office/drawing/2014/main" id="{46EF9888-41FF-E6B4-AE2F-25BFD44D3B8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17952"/>
          <a:stretch/>
        </p:blipFill>
        <p:spPr bwMode="auto">
          <a:xfrm>
            <a:off x="6233438" y="2414625"/>
            <a:ext cx="5666015" cy="31026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12388FC1-1736-234D-FA7F-A8D41B810E40}"/>
              </a:ext>
            </a:extLst>
          </p:cNvPr>
          <p:cNvSpPr txBox="1"/>
          <p:nvPr/>
        </p:nvSpPr>
        <p:spPr>
          <a:xfrm>
            <a:off x="2495600" y="5559193"/>
            <a:ext cx="658367" cy="349702"/>
          </a:xfrm>
          <a:prstGeom prst="rect">
            <a:avLst/>
          </a:prstGeom>
          <a:noFill/>
        </p:spPr>
        <p:txBody>
          <a:bodyPr wrap="none" lIns="72000" tIns="36000" rIns="72000" bIns="36000">
            <a:spAutoFit/>
          </a:bodyPr>
          <a:lstStyle/>
          <a:p>
            <a:r>
              <a:rPr lang="en-GB" dirty="0">
                <a:solidFill>
                  <a:schemeClr val="bg2"/>
                </a:solidFill>
              </a:rPr>
              <a:t>1980</a:t>
            </a:r>
            <a:endParaRPr lang="en-US" dirty="0">
              <a:solidFill>
                <a:schemeClr val="bg2"/>
              </a:solidFill>
            </a:endParaRPr>
          </a:p>
        </p:txBody>
      </p:sp>
      <p:sp>
        <p:nvSpPr>
          <p:cNvPr id="6" name="TextBox 5">
            <a:extLst>
              <a:ext uri="{FF2B5EF4-FFF2-40B4-BE49-F238E27FC236}">
                <a16:creationId xmlns:a16="http://schemas.microsoft.com/office/drawing/2014/main" id="{46AF29DE-9B25-7B3A-C035-7CA53D4444A2}"/>
              </a:ext>
            </a:extLst>
          </p:cNvPr>
          <p:cNvSpPr txBox="1"/>
          <p:nvPr/>
        </p:nvSpPr>
        <p:spPr>
          <a:xfrm>
            <a:off x="8657523" y="5559193"/>
            <a:ext cx="761024" cy="349702"/>
          </a:xfrm>
          <a:prstGeom prst="rect">
            <a:avLst/>
          </a:prstGeom>
          <a:noFill/>
        </p:spPr>
        <p:txBody>
          <a:bodyPr wrap="none" lIns="72000" tIns="36000" rIns="72000" bIns="36000">
            <a:spAutoFit/>
          </a:bodyPr>
          <a:lstStyle/>
          <a:p>
            <a:r>
              <a:rPr lang="en-GB" dirty="0">
                <a:solidFill>
                  <a:schemeClr val="bg2"/>
                </a:solidFill>
              </a:rPr>
              <a:t>Today</a:t>
            </a:r>
            <a:endParaRPr lang="en-US" dirty="0">
              <a:solidFill>
                <a:schemeClr val="bg2"/>
              </a:solidFill>
            </a:endParaRPr>
          </a:p>
        </p:txBody>
      </p:sp>
    </p:spTree>
    <p:extLst>
      <p:ext uri="{BB962C8B-B14F-4D97-AF65-F5344CB8AC3E}">
        <p14:creationId xmlns:p14="http://schemas.microsoft.com/office/powerpoint/2010/main" val="3894237486"/>
      </p:ext>
    </p:extLst>
  </p:cSld>
  <p:clrMapOvr>
    <a:masterClrMapping/>
  </p:clrMapOvr>
  <p:transition>
    <p:strips dir="rd"/>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03CC7-7866-A8DB-7E09-8A78509B6B0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51533F0-A58D-316E-94B8-9400646D96BD}"/>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67C47558-F919-401C-20F5-8893DB1D3458}"/>
              </a:ext>
            </a:extLst>
          </p:cNvPr>
          <p:cNvSpPr>
            <a:spLocks noGrp="1"/>
          </p:cNvSpPr>
          <p:nvPr>
            <p:ph idx="1"/>
          </p:nvPr>
        </p:nvSpPr>
        <p:spPr/>
        <p:txBody>
          <a:bodyPr/>
          <a:lstStyle/>
          <a:p>
            <a:r>
              <a:rPr lang="en-GB" dirty="0"/>
              <a:t>Timeline of growth … one floor</a:t>
            </a:r>
          </a:p>
          <a:p>
            <a:endParaRPr lang="en-GB" dirty="0"/>
          </a:p>
        </p:txBody>
      </p:sp>
      <p:pic>
        <p:nvPicPr>
          <p:cNvPr id="1034" name="Picture 10" descr="Unknown caption">
            <a:extLst>
              <a:ext uri="{FF2B5EF4-FFF2-40B4-BE49-F238E27FC236}">
                <a16:creationId xmlns:a16="http://schemas.microsoft.com/office/drawing/2014/main" id="{313C063D-DF06-7F74-743E-70EB56B2F2FA}"/>
              </a:ext>
            </a:extLst>
          </p:cNvP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2288" b="1167"/>
          <a:stretch/>
        </p:blipFill>
        <p:spPr bwMode="auto">
          <a:xfrm>
            <a:off x="6250820" y="2398922"/>
            <a:ext cx="5439601" cy="310260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42E62BC-E326-EDD5-B96C-107A70DE14A3}"/>
              </a:ext>
            </a:extLst>
          </p:cNvPr>
          <p:cNvSpPr txBox="1"/>
          <p:nvPr/>
        </p:nvSpPr>
        <p:spPr>
          <a:xfrm>
            <a:off x="2567608" y="5586531"/>
            <a:ext cx="658367" cy="349702"/>
          </a:xfrm>
          <a:prstGeom prst="rect">
            <a:avLst/>
          </a:prstGeom>
          <a:noFill/>
        </p:spPr>
        <p:txBody>
          <a:bodyPr wrap="none" lIns="72000" tIns="36000" rIns="72000" bIns="36000">
            <a:spAutoFit/>
          </a:bodyPr>
          <a:lstStyle/>
          <a:p>
            <a:r>
              <a:rPr lang="en-GB" dirty="0">
                <a:solidFill>
                  <a:schemeClr val="bg2"/>
                </a:solidFill>
              </a:rPr>
              <a:t>1990</a:t>
            </a:r>
            <a:endParaRPr lang="en-US" dirty="0">
              <a:solidFill>
                <a:schemeClr val="bg2"/>
              </a:solidFill>
            </a:endParaRPr>
          </a:p>
        </p:txBody>
      </p:sp>
      <p:sp>
        <p:nvSpPr>
          <p:cNvPr id="6" name="TextBox 5">
            <a:extLst>
              <a:ext uri="{FF2B5EF4-FFF2-40B4-BE49-F238E27FC236}">
                <a16:creationId xmlns:a16="http://schemas.microsoft.com/office/drawing/2014/main" id="{6B506B9B-2110-E51B-20AF-5F426F754F4C}"/>
              </a:ext>
            </a:extLst>
          </p:cNvPr>
          <p:cNvSpPr txBox="1"/>
          <p:nvPr/>
        </p:nvSpPr>
        <p:spPr>
          <a:xfrm>
            <a:off x="8966025" y="5552153"/>
            <a:ext cx="658367" cy="349702"/>
          </a:xfrm>
          <a:prstGeom prst="rect">
            <a:avLst/>
          </a:prstGeom>
          <a:noFill/>
        </p:spPr>
        <p:txBody>
          <a:bodyPr wrap="none" lIns="72000" tIns="36000" rIns="72000" bIns="36000">
            <a:spAutoFit/>
          </a:bodyPr>
          <a:lstStyle/>
          <a:p>
            <a:r>
              <a:rPr lang="en-GB" dirty="0">
                <a:solidFill>
                  <a:schemeClr val="bg2"/>
                </a:solidFill>
              </a:rPr>
              <a:t>1998</a:t>
            </a:r>
            <a:endParaRPr lang="en-US" dirty="0">
              <a:solidFill>
                <a:schemeClr val="bg2"/>
              </a:solidFill>
            </a:endParaRPr>
          </a:p>
        </p:txBody>
      </p:sp>
      <p:pic>
        <p:nvPicPr>
          <p:cNvPr id="8" name="Picture 7" descr="A coat on a hook&#10;&#10;Description automatically generated">
            <a:extLst>
              <a:ext uri="{FF2B5EF4-FFF2-40B4-BE49-F238E27FC236}">
                <a16:creationId xmlns:a16="http://schemas.microsoft.com/office/drawing/2014/main" id="{C52DD320-A906-1FD4-B599-BFA460E986C7}"/>
              </a:ext>
            </a:extLst>
          </p:cNvPr>
          <p:cNvPicPr>
            <a:picLocks noChangeAspect="1"/>
          </p:cNvPicPr>
          <p:nvPr/>
        </p:nvPicPr>
        <p:blipFill>
          <a:blip r:embed="rId3" cstate="print">
            <a:extLst>
              <a:ext uri="{28A0092B-C50C-407E-A947-70E740481C1C}">
                <a14:useLocalDpi xmlns:a14="http://schemas.microsoft.com/office/drawing/2010/main" val="0"/>
              </a:ext>
            </a:extLst>
          </a:blip>
          <a:srcRect l="25763" t="6951" r="35221" b="9618"/>
          <a:stretch/>
        </p:blipFill>
        <p:spPr>
          <a:xfrm>
            <a:off x="6308427" y="4609178"/>
            <a:ext cx="1623599" cy="1954705"/>
          </a:xfrm>
          <a:prstGeom prst="rect">
            <a:avLst/>
          </a:prstGeom>
        </p:spPr>
      </p:pic>
      <p:pic>
        <p:nvPicPr>
          <p:cNvPr id="3074" name="Picture 2" descr="No caption">
            <a:extLst>
              <a:ext uri="{FF2B5EF4-FFF2-40B4-BE49-F238E27FC236}">
                <a16:creationId xmlns:a16="http://schemas.microsoft.com/office/drawing/2014/main" id="{A777EC4D-A2E7-0171-5A3D-C9F51CFD74C6}"/>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t="7557" b="12416"/>
          <a:stretch/>
        </p:blipFill>
        <p:spPr bwMode="auto">
          <a:xfrm>
            <a:off x="155340" y="2398921"/>
            <a:ext cx="5939276" cy="31026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162225"/>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F6B53B5-F835-49D6-C37E-5593CF434E74}"/>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7E2E22C-46E7-64E0-6C3C-99C5FB8BFD8D}"/>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99DF9868-65F6-4F62-DB78-B858D1535C90}"/>
              </a:ext>
            </a:extLst>
          </p:cNvPr>
          <p:cNvSpPr>
            <a:spLocks noGrp="1"/>
          </p:cNvSpPr>
          <p:nvPr>
            <p:ph idx="1"/>
          </p:nvPr>
        </p:nvSpPr>
        <p:spPr/>
        <p:txBody>
          <a:bodyPr/>
          <a:lstStyle/>
          <a:p>
            <a:r>
              <a:rPr lang="en-GB" dirty="0"/>
              <a:t>Lower floor – no computers, only tapes</a:t>
            </a:r>
          </a:p>
          <a:p>
            <a:endParaRPr lang="en-GB" dirty="0"/>
          </a:p>
        </p:txBody>
      </p:sp>
      <p:pic>
        <p:nvPicPr>
          <p:cNvPr id="1030" name="Picture 6" descr="No caption">
            <a:extLst>
              <a:ext uri="{FF2B5EF4-FFF2-40B4-BE49-F238E27FC236}">
                <a16:creationId xmlns:a16="http://schemas.microsoft.com/office/drawing/2014/main" id="{FBE94CB7-E1A1-B892-B605-B7F67A97F92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14400" y="2160280"/>
            <a:ext cx="4898276" cy="4010719"/>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Unknown caption">
            <a:extLst>
              <a:ext uri="{FF2B5EF4-FFF2-40B4-BE49-F238E27FC236}">
                <a16:creationId xmlns:a16="http://schemas.microsoft.com/office/drawing/2014/main" id="{A4A2B98D-747E-97ED-9883-A37E4F466D0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464152" y="2160279"/>
            <a:ext cx="3971726" cy="401071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FF3E5ED2-CCC1-57E0-4DB5-787B68184878}"/>
              </a:ext>
            </a:extLst>
          </p:cNvPr>
          <p:cNvSpPr txBox="1"/>
          <p:nvPr/>
        </p:nvSpPr>
        <p:spPr>
          <a:xfrm>
            <a:off x="9264352" y="6250654"/>
            <a:ext cx="658367" cy="349702"/>
          </a:xfrm>
          <a:prstGeom prst="rect">
            <a:avLst/>
          </a:prstGeom>
          <a:noFill/>
        </p:spPr>
        <p:txBody>
          <a:bodyPr wrap="none" lIns="72000" tIns="36000" rIns="72000" bIns="36000">
            <a:spAutoFit/>
          </a:bodyPr>
          <a:lstStyle/>
          <a:p>
            <a:r>
              <a:rPr lang="en-GB" dirty="0">
                <a:solidFill>
                  <a:schemeClr val="bg2"/>
                </a:solidFill>
              </a:rPr>
              <a:t>1989</a:t>
            </a:r>
            <a:endParaRPr lang="en-US" dirty="0">
              <a:solidFill>
                <a:schemeClr val="bg2"/>
              </a:solidFill>
            </a:endParaRPr>
          </a:p>
        </p:txBody>
      </p:sp>
      <p:sp>
        <p:nvSpPr>
          <p:cNvPr id="5" name="TextBox 4">
            <a:extLst>
              <a:ext uri="{FF2B5EF4-FFF2-40B4-BE49-F238E27FC236}">
                <a16:creationId xmlns:a16="http://schemas.microsoft.com/office/drawing/2014/main" id="{FEA69B9E-66A2-780A-2CA0-C0086469CF4B}"/>
              </a:ext>
            </a:extLst>
          </p:cNvPr>
          <p:cNvSpPr txBox="1"/>
          <p:nvPr/>
        </p:nvSpPr>
        <p:spPr>
          <a:xfrm>
            <a:off x="2855640" y="6170998"/>
            <a:ext cx="658367" cy="349702"/>
          </a:xfrm>
          <a:prstGeom prst="rect">
            <a:avLst/>
          </a:prstGeom>
          <a:noFill/>
        </p:spPr>
        <p:txBody>
          <a:bodyPr wrap="none" lIns="72000" tIns="36000" rIns="72000" bIns="36000">
            <a:spAutoFit/>
          </a:bodyPr>
          <a:lstStyle/>
          <a:p>
            <a:r>
              <a:rPr lang="en-GB" dirty="0">
                <a:solidFill>
                  <a:schemeClr val="bg2"/>
                </a:solidFill>
              </a:rPr>
              <a:t>1978</a:t>
            </a:r>
            <a:endParaRPr lang="en-US" dirty="0">
              <a:solidFill>
                <a:schemeClr val="bg2"/>
              </a:solidFill>
            </a:endParaRPr>
          </a:p>
        </p:txBody>
      </p:sp>
    </p:spTree>
    <p:extLst>
      <p:ext uri="{BB962C8B-B14F-4D97-AF65-F5344CB8AC3E}">
        <p14:creationId xmlns:p14="http://schemas.microsoft.com/office/powerpoint/2010/main" val="2468743613"/>
      </p:ext>
    </p:extLst>
  </p:cSld>
  <p:clrMapOvr>
    <a:masterClrMapping/>
  </p:clrMapOvr>
  <p:transition>
    <p:strips dir="rd"/>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9B5154F-5487-E8BD-CB7C-F4D8023CA78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D28D624-2906-89D3-9E3D-29EFA8F2D95F}"/>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A4420406-7E13-68AC-F20F-5927E4DE28EB}"/>
              </a:ext>
            </a:extLst>
          </p:cNvPr>
          <p:cNvSpPr>
            <a:spLocks noGrp="1"/>
          </p:cNvSpPr>
          <p:nvPr>
            <p:ph idx="1"/>
          </p:nvPr>
        </p:nvSpPr>
        <p:spPr/>
        <p:txBody>
          <a:bodyPr/>
          <a:lstStyle/>
          <a:p>
            <a:r>
              <a:rPr lang="en-GB" dirty="0"/>
              <a:t>need to expand the data centre to the </a:t>
            </a:r>
            <a:r>
              <a:rPr lang="en-GB" b="1" dirty="0"/>
              <a:t>lower floor </a:t>
            </a:r>
            <a:r>
              <a:rPr lang="en-GB" dirty="0"/>
              <a:t>of building 513</a:t>
            </a:r>
          </a:p>
          <a:p>
            <a:endParaRPr lang="en-GB" dirty="0"/>
          </a:p>
        </p:txBody>
      </p:sp>
      <p:sp>
        <p:nvSpPr>
          <p:cNvPr id="5" name="TextBox 4">
            <a:extLst>
              <a:ext uri="{FF2B5EF4-FFF2-40B4-BE49-F238E27FC236}">
                <a16:creationId xmlns:a16="http://schemas.microsoft.com/office/drawing/2014/main" id="{D7536A5B-6252-4297-3B80-2368ACDBA8F9}"/>
              </a:ext>
            </a:extLst>
          </p:cNvPr>
          <p:cNvSpPr txBox="1"/>
          <p:nvPr/>
        </p:nvSpPr>
        <p:spPr>
          <a:xfrm>
            <a:off x="2898224" y="5941999"/>
            <a:ext cx="658367" cy="349702"/>
          </a:xfrm>
          <a:prstGeom prst="rect">
            <a:avLst/>
          </a:prstGeom>
          <a:noFill/>
        </p:spPr>
        <p:txBody>
          <a:bodyPr wrap="none" lIns="72000" tIns="36000" rIns="72000" bIns="36000">
            <a:spAutoFit/>
          </a:bodyPr>
          <a:lstStyle/>
          <a:p>
            <a:r>
              <a:rPr lang="en-GB" dirty="0">
                <a:solidFill>
                  <a:schemeClr val="bg2"/>
                </a:solidFill>
              </a:rPr>
              <a:t>2001</a:t>
            </a:r>
            <a:endParaRPr lang="en-US" dirty="0">
              <a:solidFill>
                <a:schemeClr val="bg2"/>
              </a:solidFill>
            </a:endParaRPr>
          </a:p>
        </p:txBody>
      </p:sp>
      <p:sp>
        <p:nvSpPr>
          <p:cNvPr id="6" name="TextBox 5">
            <a:extLst>
              <a:ext uri="{FF2B5EF4-FFF2-40B4-BE49-F238E27FC236}">
                <a16:creationId xmlns:a16="http://schemas.microsoft.com/office/drawing/2014/main" id="{34660637-CE5F-43E9-99CB-2AC78DC35C5A}"/>
              </a:ext>
            </a:extLst>
          </p:cNvPr>
          <p:cNvSpPr txBox="1"/>
          <p:nvPr/>
        </p:nvSpPr>
        <p:spPr>
          <a:xfrm>
            <a:off x="9069673" y="5941999"/>
            <a:ext cx="658367" cy="349702"/>
          </a:xfrm>
          <a:prstGeom prst="rect">
            <a:avLst/>
          </a:prstGeom>
          <a:noFill/>
        </p:spPr>
        <p:txBody>
          <a:bodyPr wrap="none" lIns="72000" tIns="36000" rIns="72000" bIns="36000">
            <a:spAutoFit/>
          </a:bodyPr>
          <a:lstStyle/>
          <a:p>
            <a:r>
              <a:rPr lang="en-GB" dirty="0">
                <a:solidFill>
                  <a:schemeClr val="bg2"/>
                </a:solidFill>
              </a:rPr>
              <a:t>2005</a:t>
            </a:r>
            <a:endParaRPr lang="en-US" dirty="0">
              <a:solidFill>
                <a:schemeClr val="bg2"/>
              </a:solidFill>
            </a:endParaRPr>
          </a:p>
        </p:txBody>
      </p:sp>
      <p:pic>
        <p:nvPicPr>
          <p:cNvPr id="2050" name="Picture 2" descr="Unknown caption">
            <a:extLst>
              <a:ext uri="{FF2B5EF4-FFF2-40B4-BE49-F238E27FC236}">
                <a16:creationId xmlns:a16="http://schemas.microsoft.com/office/drawing/2014/main" id="{DAE731B5-C19A-816D-AD32-42D34589527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368" y="2162774"/>
            <a:ext cx="5640080" cy="3717032"/>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A5B70FC9-568F-914A-BC4D-D4AB3033F5A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84908" y="2162774"/>
            <a:ext cx="5573827" cy="37170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2792684"/>
      </p:ext>
    </p:extLst>
  </p:cSld>
  <p:clrMapOvr>
    <a:masterClrMapping/>
  </p:clrMapOvr>
  <p:transition>
    <p:strips dir="rd"/>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284717D-6DED-0AFB-E1C6-3B122D6F30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5F4C0E0-1D5B-2BD5-3BA3-F1FA80FA9EEC}"/>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54F20D55-0C76-4FEA-874F-177C898A0BB1}"/>
              </a:ext>
            </a:extLst>
          </p:cNvPr>
          <p:cNvSpPr>
            <a:spLocks noGrp="1"/>
          </p:cNvSpPr>
          <p:nvPr>
            <p:ph idx="1"/>
          </p:nvPr>
        </p:nvSpPr>
        <p:spPr/>
        <p:txBody>
          <a:bodyPr/>
          <a:lstStyle/>
          <a:p>
            <a:r>
              <a:rPr lang="en-GB" dirty="0"/>
              <a:t>need to expand the data centre to Wigner (Hungary)</a:t>
            </a:r>
          </a:p>
          <a:p>
            <a:endParaRPr lang="en-GB" dirty="0"/>
          </a:p>
        </p:txBody>
      </p:sp>
      <p:sp>
        <p:nvSpPr>
          <p:cNvPr id="6" name="TextBox 5">
            <a:extLst>
              <a:ext uri="{FF2B5EF4-FFF2-40B4-BE49-F238E27FC236}">
                <a16:creationId xmlns:a16="http://schemas.microsoft.com/office/drawing/2014/main" id="{EFCCDEDF-9960-9C91-17FA-B64FE5DD784A}"/>
              </a:ext>
            </a:extLst>
          </p:cNvPr>
          <p:cNvSpPr txBox="1"/>
          <p:nvPr/>
        </p:nvSpPr>
        <p:spPr>
          <a:xfrm>
            <a:off x="5766816" y="6093296"/>
            <a:ext cx="658367" cy="349702"/>
          </a:xfrm>
          <a:prstGeom prst="rect">
            <a:avLst/>
          </a:prstGeom>
          <a:noFill/>
        </p:spPr>
        <p:txBody>
          <a:bodyPr wrap="none" lIns="72000" tIns="36000" rIns="72000" bIns="36000">
            <a:spAutoFit/>
          </a:bodyPr>
          <a:lstStyle/>
          <a:p>
            <a:r>
              <a:rPr lang="en-GB" dirty="0">
                <a:solidFill>
                  <a:schemeClr val="bg2"/>
                </a:solidFill>
              </a:rPr>
              <a:t>2013</a:t>
            </a:r>
            <a:endParaRPr lang="en-US" dirty="0">
              <a:solidFill>
                <a:schemeClr val="bg2"/>
              </a:solidFill>
            </a:endParaRPr>
          </a:p>
        </p:txBody>
      </p:sp>
      <p:pic>
        <p:nvPicPr>
          <p:cNvPr id="2050" name="Picture 2">
            <a:extLst>
              <a:ext uri="{FF2B5EF4-FFF2-40B4-BE49-F238E27FC236}">
                <a16:creationId xmlns:a16="http://schemas.microsoft.com/office/drawing/2014/main" id="{4B5EB006-098B-EA4A-C599-908EA58ED14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86915" y="2060848"/>
            <a:ext cx="5687548" cy="3807564"/>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418B839F-1035-781B-BAE8-95DE5D32E90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1942" y="2069707"/>
            <a:ext cx="5711347" cy="3807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28737709"/>
      </p:ext>
    </p:extLst>
  </p:cSld>
  <p:clrMapOvr>
    <a:masterClrMapping/>
  </p:clrMapOvr>
  <p:transition>
    <p:strips dir="rd"/>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4937A6-5A09-263A-C183-7283FC6D7E3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CB7EED6-FD06-B3B8-6BA9-369BD402BAE2}"/>
              </a:ext>
            </a:extLst>
          </p:cNvPr>
          <p:cNvSpPr>
            <a:spLocks noGrp="1"/>
          </p:cNvSpPr>
          <p:nvPr>
            <p:ph type="title"/>
          </p:nvPr>
        </p:nvSpPr>
        <p:spPr/>
        <p:txBody>
          <a:bodyPr/>
          <a:lstStyle/>
          <a:p>
            <a:r>
              <a:rPr lang="en-GB" dirty="0"/>
              <a:t>Computing performance has grown exponentially</a:t>
            </a:r>
          </a:p>
        </p:txBody>
      </p:sp>
      <p:sp>
        <p:nvSpPr>
          <p:cNvPr id="3" name="Content Placeholder 2">
            <a:extLst>
              <a:ext uri="{FF2B5EF4-FFF2-40B4-BE49-F238E27FC236}">
                <a16:creationId xmlns:a16="http://schemas.microsoft.com/office/drawing/2014/main" id="{71AA8862-F063-EE9E-4BE6-3B72964D2754}"/>
              </a:ext>
            </a:extLst>
          </p:cNvPr>
          <p:cNvSpPr>
            <a:spLocks noGrp="1"/>
          </p:cNvSpPr>
          <p:nvPr>
            <p:ph idx="1"/>
          </p:nvPr>
        </p:nvSpPr>
        <p:spPr/>
        <p:txBody>
          <a:bodyPr/>
          <a:lstStyle/>
          <a:p>
            <a:r>
              <a:rPr lang="en-GB" dirty="0"/>
              <a:t>need to build a 2</a:t>
            </a:r>
            <a:r>
              <a:rPr lang="en-GB" baseline="30000" dirty="0"/>
              <a:t>nd</a:t>
            </a:r>
            <a:r>
              <a:rPr lang="en-GB" dirty="0"/>
              <a:t> data centre (Prevessin Data Centre)</a:t>
            </a:r>
          </a:p>
          <a:p>
            <a:endParaRPr lang="en-GB" dirty="0"/>
          </a:p>
        </p:txBody>
      </p:sp>
      <p:sp>
        <p:nvSpPr>
          <p:cNvPr id="6" name="TextBox 5">
            <a:extLst>
              <a:ext uri="{FF2B5EF4-FFF2-40B4-BE49-F238E27FC236}">
                <a16:creationId xmlns:a16="http://schemas.microsoft.com/office/drawing/2014/main" id="{9D5F8286-8516-571F-2D1D-FFAE72DE45E0}"/>
              </a:ext>
            </a:extLst>
          </p:cNvPr>
          <p:cNvSpPr txBox="1"/>
          <p:nvPr/>
        </p:nvSpPr>
        <p:spPr>
          <a:xfrm>
            <a:off x="5437633" y="6261165"/>
            <a:ext cx="658367" cy="349702"/>
          </a:xfrm>
          <a:prstGeom prst="rect">
            <a:avLst/>
          </a:prstGeom>
          <a:noFill/>
        </p:spPr>
        <p:txBody>
          <a:bodyPr wrap="none" lIns="72000" tIns="36000" rIns="72000" bIns="36000">
            <a:spAutoFit/>
          </a:bodyPr>
          <a:lstStyle/>
          <a:p>
            <a:r>
              <a:rPr lang="en-GB" dirty="0">
                <a:solidFill>
                  <a:schemeClr val="bg2"/>
                </a:solidFill>
              </a:rPr>
              <a:t>2024</a:t>
            </a:r>
            <a:endParaRPr lang="en-US" dirty="0">
              <a:solidFill>
                <a:schemeClr val="bg2"/>
              </a:solidFill>
            </a:endParaRPr>
          </a:p>
        </p:txBody>
      </p:sp>
      <p:pic>
        <p:nvPicPr>
          <p:cNvPr id="20484" name="Picture 4">
            <a:extLst>
              <a:ext uri="{FF2B5EF4-FFF2-40B4-BE49-F238E27FC236}">
                <a16:creationId xmlns:a16="http://schemas.microsoft.com/office/drawing/2014/main" id="{E8674FDF-76FF-7DCE-F498-C8B57C5ABE85}"/>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37396" y="2174258"/>
            <a:ext cx="5832650" cy="3888433"/>
          </a:xfrm>
          <a:prstGeom prst="rect">
            <a:avLst/>
          </a:prstGeom>
          <a:noFill/>
          <a:extLst>
            <a:ext uri="{909E8E84-426E-40DD-AFC4-6F175D3DCCD1}">
              <a14:hiddenFill xmlns:a14="http://schemas.microsoft.com/office/drawing/2010/main">
                <a:solidFill>
                  <a:srgbClr val="FFFFFF"/>
                </a:solidFill>
              </a14:hiddenFill>
            </a:ext>
          </a:extLst>
        </p:spPr>
      </p:pic>
      <p:pic>
        <p:nvPicPr>
          <p:cNvPr id="20486" name="Picture 6">
            <a:extLst>
              <a:ext uri="{FF2B5EF4-FFF2-40B4-BE49-F238E27FC236}">
                <a16:creationId xmlns:a16="http://schemas.microsoft.com/office/drawing/2014/main" id="{AB683DF8-5860-9A31-AA10-E79D0F16BBF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7368" y="2176389"/>
            <a:ext cx="5184576" cy="38884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43168065"/>
      </p:ext>
    </p:extLst>
  </p:cSld>
  <p:clrMapOvr>
    <a:masterClrMapping/>
  </p:clrMapOvr>
  <p:transition>
    <p:strips dir="rd"/>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E8F6D6-A6B7-E159-B67A-DE20C8F99F6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919FFBD-C1EE-259E-21BD-E29141F78E1A}"/>
              </a:ext>
            </a:extLst>
          </p:cNvPr>
          <p:cNvSpPr>
            <a:spLocks noGrp="1"/>
          </p:cNvSpPr>
          <p:nvPr>
            <p:ph type="title"/>
          </p:nvPr>
        </p:nvSpPr>
        <p:spPr/>
        <p:txBody>
          <a:bodyPr/>
          <a:lstStyle/>
          <a:p>
            <a:r>
              <a:rPr lang="en-GB" dirty="0"/>
              <a:t>The need for computing in research</a:t>
            </a:r>
          </a:p>
        </p:txBody>
      </p:sp>
      <p:sp>
        <p:nvSpPr>
          <p:cNvPr id="3" name="Content Placeholder 2">
            <a:extLst>
              <a:ext uri="{FF2B5EF4-FFF2-40B4-BE49-F238E27FC236}">
                <a16:creationId xmlns:a16="http://schemas.microsoft.com/office/drawing/2014/main" id="{41496A54-73ED-4762-015C-3078EB8E5806}"/>
              </a:ext>
            </a:extLst>
          </p:cNvPr>
          <p:cNvSpPr>
            <a:spLocks noGrp="1"/>
          </p:cNvSpPr>
          <p:nvPr>
            <p:ph idx="1"/>
          </p:nvPr>
        </p:nvSpPr>
        <p:spPr/>
        <p:txBody>
          <a:bodyPr/>
          <a:lstStyle/>
          <a:p>
            <a:r>
              <a:rPr lang="en-GB" dirty="0"/>
              <a:t>Scientific research in recent years has exploded the computing requirements</a:t>
            </a:r>
          </a:p>
          <a:p>
            <a:pPr lvl="1"/>
            <a:r>
              <a:rPr lang="en-GB" dirty="0"/>
              <a:t>Computing has been the strategy to reduce the cost of traditional research</a:t>
            </a:r>
          </a:p>
          <a:p>
            <a:pPr lvl="1"/>
            <a:endParaRPr lang="en-US" dirty="0"/>
          </a:p>
          <a:p>
            <a:pPr lvl="1"/>
            <a:endParaRPr lang="en-US" dirty="0"/>
          </a:p>
          <a:p>
            <a:pPr lvl="1"/>
            <a:r>
              <a:rPr lang="en-GB" dirty="0"/>
              <a:t>Computing has opened new horizons of research not only in High Energy Physics</a:t>
            </a:r>
          </a:p>
        </p:txBody>
      </p:sp>
      <p:pic>
        <p:nvPicPr>
          <p:cNvPr id="513028" name="Picture 4" descr="http://images.angelpub.com/2011/07/7421/exponential-curve.png">
            <a:extLst>
              <a:ext uri="{FF2B5EF4-FFF2-40B4-BE49-F238E27FC236}">
                <a16:creationId xmlns:a16="http://schemas.microsoft.com/office/drawing/2014/main" id="{A285724D-8F17-EA88-C619-BF65A6A50EB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83633" y="3139261"/>
            <a:ext cx="1318405" cy="794319"/>
          </a:xfrm>
          <a:prstGeom prst="rect">
            <a:avLst/>
          </a:prstGeom>
          <a:noFill/>
          <a:extLst>
            <a:ext uri="{909E8E84-426E-40DD-AFC4-6F175D3DCCD1}">
              <a14:hiddenFill xmlns:a14="http://schemas.microsoft.com/office/drawing/2010/main">
                <a:solidFill>
                  <a:srgbClr val="FFFFFF"/>
                </a:solidFill>
              </a14:hiddenFill>
            </a:ext>
          </a:extLst>
        </p:spPr>
      </p:pic>
      <p:pic>
        <p:nvPicPr>
          <p:cNvPr id="513032" name="Picture 8" descr="http://www.telerik.com/help/aspnet-ajax/media/htmlchart-piechart-simple-example.png">
            <a:extLst>
              <a:ext uri="{FF2B5EF4-FFF2-40B4-BE49-F238E27FC236}">
                <a16:creationId xmlns:a16="http://schemas.microsoft.com/office/drawing/2014/main" id="{F5EF2892-70BD-734F-DA0B-3018657C6D36}"/>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52" t="10418" r="38362" b="7853"/>
          <a:stretch/>
        </p:blipFill>
        <p:spPr bwMode="auto">
          <a:xfrm>
            <a:off x="2639617" y="5061020"/>
            <a:ext cx="1264175" cy="1123711"/>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a:extLst>
              <a:ext uri="{FF2B5EF4-FFF2-40B4-BE49-F238E27FC236}">
                <a16:creationId xmlns:a16="http://schemas.microsoft.com/office/drawing/2014/main" id="{5D415358-35B9-3A78-AA4F-9E2659DEF0DF}"/>
              </a:ext>
            </a:extLst>
          </p:cNvPr>
          <p:cNvSpPr/>
          <p:nvPr/>
        </p:nvSpPr>
        <p:spPr>
          <a:xfrm>
            <a:off x="3791744" y="3351753"/>
            <a:ext cx="6264696" cy="369332"/>
          </a:xfrm>
          <a:prstGeom prst="rect">
            <a:avLst/>
          </a:prstGeom>
        </p:spPr>
        <p:txBody>
          <a:bodyPr wrap="square">
            <a:spAutoFit/>
          </a:bodyPr>
          <a:lstStyle/>
          <a:p>
            <a:pPr lvl="1"/>
            <a:r>
              <a:rPr lang="en-GB" dirty="0">
                <a:solidFill>
                  <a:srgbClr val="002060"/>
                </a:solidFill>
              </a:rPr>
              <a:t>At constant cost, exponential growth of performances</a:t>
            </a:r>
          </a:p>
        </p:txBody>
      </p:sp>
      <p:sp>
        <p:nvSpPr>
          <p:cNvPr id="17" name="Rectangle 16">
            <a:extLst>
              <a:ext uri="{FF2B5EF4-FFF2-40B4-BE49-F238E27FC236}">
                <a16:creationId xmlns:a16="http://schemas.microsoft.com/office/drawing/2014/main" id="{662BC9A0-A6C4-DD46-AFB2-279F1F997047}"/>
              </a:ext>
            </a:extLst>
          </p:cNvPr>
          <p:cNvSpPr/>
          <p:nvPr/>
        </p:nvSpPr>
        <p:spPr>
          <a:xfrm>
            <a:off x="3717504" y="5227134"/>
            <a:ext cx="6264696" cy="1200329"/>
          </a:xfrm>
          <a:prstGeom prst="rect">
            <a:avLst/>
          </a:prstGeom>
        </p:spPr>
        <p:txBody>
          <a:bodyPr wrap="square">
            <a:spAutoFit/>
          </a:bodyPr>
          <a:lstStyle/>
          <a:p>
            <a:pPr lvl="1"/>
            <a:r>
              <a:rPr lang="en-GB" dirty="0">
                <a:solidFill>
                  <a:srgbClr val="002060"/>
                </a:solidFill>
              </a:rPr>
              <a:t>Return in computing investment higher than other fields: Budget available for computing increased, </a:t>
            </a:r>
            <a:r>
              <a:rPr lang="en-GB" dirty="0">
                <a:solidFill>
                  <a:srgbClr val="FF0000"/>
                </a:solidFill>
              </a:rPr>
              <a:t>growth is more than exponential</a:t>
            </a:r>
          </a:p>
          <a:p>
            <a:pPr lvl="1"/>
            <a:endParaRPr lang="en-GB" dirty="0">
              <a:solidFill>
                <a:srgbClr val="002060"/>
              </a:solidFill>
            </a:endParaRPr>
          </a:p>
        </p:txBody>
      </p:sp>
    </p:spTree>
    <p:extLst>
      <p:ext uri="{BB962C8B-B14F-4D97-AF65-F5344CB8AC3E}">
        <p14:creationId xmlns:p14="http://schemas.microsoft.com/office/powerpoint/2010/main" val="3341087033"/>
      </p:ext>
    </p:extLst>
  </p:cSld>
  <p:clrMapOvr>
    <a:masterClrMapping/>
  </p:clrMapOvr>
  <p:transition>
    <p:strips dir="rd"/>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CDE7D75-A73B-F692-2F0E-59C9FFF7CE7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BE61FA6-11C2-34E3-BDF4-9C7C076E6988}"/>
              </a:ext>
            </a:extLst>
          </p:cNvPr>
          <p:cNvSpPr>
            <a:spLocks noGrp="1"/>
          </p:cNvSpPr>
          <p:nvPr>
            <p:ph type="title"/>
          </p:nvPr>
        </p:nvSpPr>
        <p:spPr/>
        <p:txBody>
          <a:bodyPr/>
          <a:lstStyle/>
          <a:p>
            <a:r>
              <a:rPr lang="en-GB" dirty="0"/>
              <a:t>What is a scientific computing infrastructure ?</a:t>
            </a:r>
          </a:p>
        </p:txBody>
      </p:sp>
      <p:sp>
        <p:nvSpPr>
          <p:cNvPr id="3" name="Content Placeholder 2">
            <a:extLst>
              <a:ext uri="{FF2B5EF4-FFF2-40B4-BE49-F238E27FC236}">
                <a16:creationId xmlns:a16="http://schemas.microsoft.com/office/drawing/2014/main" id="{7D026F4D-D5E9-5F66-E1C2-36EF544CE389}"/>
              </a:ext>
            </a:extLst>
          </p:cNvPr>
          <p:cNvSpPr>
            <a:spLocks noGrp="1"/>
          </p:cNvSpPr>
          <p:nvPr>
            <p:ph idx="1"/>
          </p:nvPr>
        </p:nvSpPr>
        <p:spPr/>
        <p:txBody>
          <a:bodyPr/>
          <a:lstStyle/>
          <a:p>
            <a:r>
              <a:rPr lang="en-US" dirty="0"/>
              <a:t>Scientific computing requires a complex infrastructure</a:t>
            </a:r>
          </a:p>
          <a:p>
            <a:pPr lvl="1"/>
            <a:r>
              <a:rPr lang="en-US" dirty="0"/>
              <a:t>One or more data </a:t>
            </a:r>
            <a:r>
              <a:rPr lang="en-US" dirty="0" err="1"/>
              <a:t>centres</a:t>
            </a:r>
            <a:endParaRPr lang="en-US" dirty="0"/>
          </a:p>
          <a:p>
            <a:r>
              <a:rPr lang="en-US" dirty="0"/>
              <a:t>Several pillars</a:t>
            </a:r>
          </a:p>
          <a:p>
            <a:pPr lvl="1"/>
            <a:r>
              <a:rPr lang="en-US" dirty="0"/>
              <a:t>Storage</a:t>
            </a:r>
          </a:p>
          <a:p>
            <a:pPr lvl="2"/>
            <a:r>
              <a:rPr lang="en-US" dirty="0"/>
              <a:t>Files, disks, databases, …</a:t>
            </a:r>
          </a:p>
          <a:p>
            <a:pPr lvl="1"/>
            <a:r>
              <a:rPr lang="en-US" dirty="0"/>
              <a:t>Computing</a:t>
            </a:r>
          </a:p>
          <a:p>
            <a:pPr lvl="2"/>
            <a:r>
              <a:rPr lang="en-US" dirty="0"/>
              <a:t>CPUs, GPUs, FPGAs, …</a:t>
            </a:r>
          </a:p>
          <a:p>
            <a:pPr lvl="1"/>
            <a:r>
              <a:rPr lang="en-US" dirty="0"/>
              <a:t>Networking</a:t>
            </a:r>
          </a:p>
          <a:p>
            <a:pPr lvl="2"/>
            <a:r>
              <a:rPr lang="en-US" dirty="0"/>
              <a:t>In the Data Centre, on campus,  Wide Area, …</a:t>
            </a:r>
          </a:p>
          <a:p>
            <a:r>
              <a:rPr lang="en-US" dirty="0"/>
              <a:t>... and services !</a:t>
            </a:r>
          </a:p>
          <a:p>
            <a:pPr lvl="1"/>
            <a:r>
              <a:rPr lang="en-US" dirty="0"/>
              <a:t>Applications, workflows, monitoring, support, security, ….</a:t>
            </a:r>
          </a:p>
        </p:txBody>
      </p:sp>
      <p:grpSp>
        <p:nvGrpSpPr>
          <p:cNvPr id="13" name="Group 12">
            <a:extLst>
              <a:ext uri="{FF2B5EF4-FFF2-40B4-BE49-F238E27FC236}">
                <a16:creationId xmlns:a16="http://schemas.microsoft.com/office/drawing/2014/main" id="{7FF4AB94-E668-DEA5-6C40-31E1EF36DDE0}"/>
              </a:ext>
            </a:extLst>
          </p:cNvPr>
          <p:cNvGrpSpPr/>
          <p:nvPr/>
        </p:nvGrpSpPr>
        <p:grpSpPr>
          <a:xfrm>
            <a:off x="8544272" y="2276872"/>
            <a:ext cx="3012363" cy="2609674"/>
            <a:chOff x="5332874" y="5050049"/>
            <a:chExt cx="1966983" cy="1540384"/>
          </a:xfrm>
        </p:grpSpPr>
        <p:pic>
          <p:nvPicPr>
            <p:cNvPr id="37891" name="Picture 3" descr="C:\Users\pace\AppData\Local\Microsoft\Windows\Temporary Internet Files\Content.IE5\0K2ZY6FH\MCj03615020000[1].wmf">
              <a:extLst>
                <a:ext uri="{FF2B5EF4-FFF2-40B4-BE49-F238E27FC236}">
                  <a16:creationId xmlns:a16="http://schemas.microsoft.com/office/drawing/2014/main" id="{A29300AB-FFE6-9C42-D619-8B70B0260381}"/>
                </a:ext>
              </a:extLst>
            </p:cNvPr>
            <p:cNvPicPr>
              <a:picLocks noChangeAspect="1" noChangeArrowheads="1"/>
            </p:cNvPicPr>
            <p:nvPr/>
          </p:nvPicPr>
          <p:blipFill>
            <a:blip r:embed="rId2" cstate="print"/>
            <a:srcRect/>
            <a:stretch>
              <a:fillRect/>
            </a:stretch>
          </p:blipFill>
          <p:spPr bwMode="auto">
            <a:xfrm>
              <a:off x="5357818" y="5357826"/>
              <a:ext cx="596000" cy="1232607"/>
            </a:xfrm>
            <a:prstGeom prst="rect">
              <a:avLst/>
            </a:prstGeom>
            <a:noFill/>
          </p:spPr>
        </p:pic>
        <p:pic>
          <p:nvPicPr>
            <p:cNvPr id="7" name="Picture 3" descr="C:\Users\pace\AppData\Local\Microsoft\Windows\Temporary Internet Files\Content.IE5\0K2ZY6FH\MCj03615020000[1].wmf">
              <a:extLst>
                <a:ext uri="{FF2B5EF4-FFF2-40B4-BE49-F238E27FC236}">
                  <a16:creationId xmlns:a16="http://schemas.microsoft.com/office/drawing/2014/main" id="{A0E5111D-6FBE-E7FE-F880-8D3DDA44C38D}"/>
                </a:ext>
              </a:extLst>
            </p:cNvPr>
            <p:cNvPicPr>
              <a:picLocks noChangeAspect="1" noChangeArrowheads="1"/>
            </p:cNvPicPr>
            <p:nvPr/>
          </p:nvPicPr>
          <p:blipFill>
            <a:blip r:embed="rId2" cstate="print"/>
            <a:srcRect/>
            <a:stretch>
              <a:fillRect/>
            </a:stretch>
          </p:blipFill>
          <p:spPr bwMode="auto">
            <a:xfrm>
              <a:off x="6024231" y="5357826"/>
              <a:ext cx="596000" cy="1232607"/>
            </a:xfrm>
            <a:prstGeom prst="rect">
              <a:avLst/>
            </a:prstGeom>
            <a:noFill/>
          </p:spPr>
        </p:pic>
        <p:pic>
          <p:nvPicPr>
            <p:cNvPr id="8" name="Picture 3" descr="C:\Users\pace\AppData\Local\Microsoft\Windows\Temporary Internet Files\Content.IE5\0K2ZY6FH\MCj03615020000[1].wmf">
              <a:extLst>
                <a:ext uri="{FF2B5EF4-FFF2-40B4-BE49-F238E27FC236}">
                  <a16:creationId xmlns:a16="http://schemas.microsoft.com/office/drawing/2014/main" id="{9EED10D8-D65E-909F-D80C-F40005A32919}"/>
                </a:ext>
              </a:extLst>
            </p:cNvPr>
            <p:cNvPicPr>
              <a:picLocks noChangeAspect="1" noChangeArrowheads="1"/>
            </p:cNvPicPr>
            <p:nvPr/>
          </p:nvPicPr>
          <p:blipFill>
            <a:blip r:embed="rId2" cstate="print"/>
            <a:srcRect/>
            <a:stretch>
              <a:fillRect/>
            </a:stretch>
          </p:blipFill>
          <p:spPr bwMode="auto">
            <a:xfrm>
              <a:off x="6690644" y="5357826"/>
              <a:ext cx="596000" cy="1232607"/>
            </a:xfrm>
            <a:prstGeom prst="rect">
              <a:avLst/>
            </a:prstGeom>
            <a:noFill/>
          </p:spPr>
        </p:pic>
        <p:sp>
          <p:nvSpPr>
            <p:cNvPr id="9" name="TextBox 8">
              <a:extLst>
                <a:ext uri="{FF2B5EF4-FFF2-40B4-BE49-F238E27FC236}">
                  <a16:creationId xmlns:a16="http://schemas.microsoft.com/office/drawing/2014/main" id="{08D33B9F-7863-15ED-FAF9-82BF9B8A7F56}"/>
                </a:ext>
              </a:extLst>
            </p:cNvPr>
            <p:cNvSpPr txBox="1"/>
            <p:nvPr/>
          </p:nvSpPr>
          <p:spPr>
            <a:xfrm rot="16200000">
              <a:off x="5382350" y="5833451"/>
              <a:ext cx="546934" cy="281356"/>
            </a:xfrm>
            <a:prstGeom prst="rect">
              <a:avLst/>
            </a:prstGeom>
            <a:noFill/>
          </p:spPr>
          <p:txBody>
            <a:bodyPr wrap="none" rtlCol="0">
              <a:spAutoFit/>
            </a:bodyPr>
            <a:lstStyle/>
            <a:p>
              <a:r>
                <a:rPr lang="en-GB" sz="2200" b="1" dirty="0">
                  <a:solidFill>
                    <a:schemeClr val="accent1">
                      <a:lumMod val="50000"/>
                    </a:schemeClr>
                  </a:solidFill>
                </a:rPr>
                <a:t>DATA</a:t>
              </a:r>
            </a:p>
          </p:txBody>
        </p:sp>
        <p:sp>
          <p:nvSpPr>
            <p:cNvPr id="10" name="TextBox 9">
              <a:extLst>
                <a:ext uri="{FF2B5EF4-FFF2-40B4-BE49-F238E27FC236}">
                  <a16:creationId xmlns:a16="http://schemas.microsoft.com/office/drawing/2014/main" id="{E4EB0636-4460-F45F-DB46-F8D31E629142}"/>
                </a:ext>
              </a:extLst>
            </p:cNvPr>
            <p:cNvSpPr txBox="1"/>
            <p:nvPr/>
          </p:nvSpPr>
          <p:spPr>
            <a:xfrm rot="16200000">
              <a:off x="6092215" y="5833451"/>
              <a:ext cx="460037" cy="281356"/>
            </a:xfrm>
            <a:prstGeom prst="rect">
              <a:avLst/>
            </a:prstGeom>
            <a:noFill/>
          </p:spPr>
          <p:txBody>
            <a:bodyPr wrap="none" rtlCol="0">
              <a:spAutoFit/>
            </a:bodyPr>
            <a:lstStyle/>
            <a:p>
              <a:r>
                <a:rPr lang="en-GB" sz="2200" b="1" dirty="0">
                  <a:solidFill>
                    <a:schemeClr val="accent1">
                      <a:lumMod val="50000"/>
                    </a:schemeClr>
                  </a:solidFill>
                </a:rPr>
                <a:t>CPU</a:t>
              </a:r>
            </a:p>
          </p:txBody>
        </p:sp>
        <p:sp>
          <p:nvSpPr>
            <p:cNvPr id="11" name="TextBox 10">
              <a:extLst>
                <a:ext uri="{FF2B5EF4-FFF2-40B4-BE49-F238E27FC236}">
                  <a16:creationId xmlns:a16="http://schemas.microsoft.com/office/drawing/2014/main" id="{7BE7737E-0D5E-DE16-67C7-085E6FA07143}"/>
                </a:ext>
              </a:extLst>
            </p:cNvPr>
            <p:cNvSpPr txBox="1"/>
            <p:nvPr/>
          </p:nvSpPr>
          <p:spPr>
            <a:xfrm rot="16200000">
              <a:off x="6767615" y="5833451"/>
              <a:ext cx="442059" cy="281356"/>
            </a:xfrm>
            <a:prstGeom prst="rect">
              <a:avLst/>
            </a:prstGeom>
            <a:noFill/>
          </p:spPr>
          <p:txBody>
            <a:bodyPr wrap="none" rtlCol="0">
              <a:spAutoFit/>
            </a:bodyPr>
            <a:lstStyle/>
            <a:p>
              <a:r>
                <a:rPr lang="en-GB" sz="2200" b="1" dirty="0">
                  <a:solidFill>
                    <a:schemeClr val="accent1">
                      <a:lumMod val="50000"/>
                    </a:schemeClr>
                  </a:solidFill>
                </a:rPr>
                <a:t>NET</a:t>
              </a:r>
            </a:p>
          </p:txBody>
        </p:sp>
        <p:sp>
          <p:nvSpPr>
            <p:cNvPr id="12" name="TextBox 11">
              <a:extLst>
                <a:ext uri="{FF2B5EF4-FFF2-40B4-BE49-F238E27FC236}">
                  <a16:creationId xmlns:a16="http://schemas.microsoft.com/office/drawing/2014/main" id="{80CDFE85-FFF7-94EA-40B3-1DC0DF4105BE}"/>
                </a:ext>
              </a:extLst>
            </p:cNvPr>
            <p:cNvSpPr txBox="1"/>
            <p:nvPr/>
          </p:nvSpPr>
          <p:spPr>
            <a:xfrm>
              <a:off x="5332874" y="5050049"/>
              <a:ext cx="1966983" cy="254335"/>
            </a:xfrm>
            <a:prstGeom prst="rect">
              <a:avLst/>
            </a:prstGeom>
            <a:solidFill>
              <a:schemeClr val="tx2">
                <a:lumMod val="20000"/>
                <a:lumOff val="80000"/>
              </a:schemeClr>
            </a:solidFill>
            <a:ln>
              <a:solidFill>
                <a:schemeClr val="tx2">
                  <a:lumMod val="50000"/>
                </a:schemeClr>
              </a:solidFill>
            </a:ln>
          </p:spPr>
          <p:txBody>
            <a:bodyPr wrap="none" rtlCol="0">
              <a:spAutoFit/>
            </a:bodyPr>
            <a:lstStyle/>
            <a:p>
              <a:r>
                <a:rPr lang="en-GB" sz="2200" b="1" dirty="0">
                  <a:solidFill>
                    <a:schemeClr val="accent1">
                      <a:lumMod val="50000"/>
                    </a:schemeClr>
                  </a:solidFill>
                </a:rPr>
                <a:t>Scientific Computing</a:t>
              </a:r>
            </a:p>
          </p:txBody>
        </p:sp>
      </p:grpSp>
    </p:spTree>
    <p:extLst>
      <p:ext uri="{BB962C8B-B14F-4D97-AF65-F5344CB8AC3E}">
        <p14:creationId xmlns:p14="http://schemas.microsoft.com/office/powerpoint/2010/main" val="3838325333"/>
      </p:ext>
    </p:extLst>
  </p:cSld>
  <p:clrMapOvr>
    <a:masterClrMapping/>
  </p:clrMapOvr>
  <p:transition>
    <p:strips dir="rd"/>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GB" dirty="0"/>
              <a:t>Why services ?</a:t>
            </a:r>
          </a:p>
        </p:txBody>
      </p:sp>
      <p:sp>
        <p:nvSpPr>
          <p:cNvPr id="3" name="Content Placeholder 2"/>
          <p:cNvSpPr>
            <a:spLocks noGrp="1"/>
          </p:cNvSpPr>
          <p:nvPr>
            <p:ph idx="1"/>
          </p:nvPr>
        </p:nvSpPr>
        <p:spPr>
          <a:xfrm>
            <a:off x="914400" y="1500174"/>
            <a:ext cx="10363200" cy="4441825"/>
          </a:xfrm>
        </p:spPr>
        <p:txBody>
          <a:bodyPr/>
          <a:lstStyle/>
          <a:p>
            <a:r>
              <a:rPr lang="en-GB" dirty="0"/>
              <a:t>Examples from LHC experiment data management models</a:t>
            </a:r>
          </a:p>
        </p:txBody>
      </p:sp>
      <p:pic>
        <p:nvPicPr>
          <p:cNvPr id="4" name="Picture 3" descr="new-1.png"/>
          <p:cNvPicPr>
            <a:picLocks noChangeAspect="1"/>
          </p:cNvPicPr>
          <p:nvPr/>
        </p:nvPicPr>
        <p:blipFill>
          <a:blip r:embed="rId2" cstate="print"/>
          <a:stretch>
            <a:fillRect/>
          </a:stretch>
        </p:blipFill>
        <p:spPr>
          <a:xfrm>
            <a:off x="8080928" y="2292487"/>
            <a:ext cx="3802544" cy="2839690"/>
          </a:xfrm>
          <a:prstGeom prst="rect">
            <a:avLst/>
          </a:prstGeom>
          <a:noFill/>
          <a:effectLst>
            <a:outerShdw blurRad="50800" dist="38100" dir="2700000" algn="tl" rotWithShape="0">
              <a:prstClr val="black">
                <a:alpha val="40000"/>
              </a:prstClr>
            </a:outerShdw>
          </a:effectLst>
        </p:spPr>
      </p:pic>
      <p:pic>
        <p:nvPicPr>
          <p:cNvPr id="5" name="Picture 2"/>
          <p:cNvPicPr>
            <a:picLocks noChangeAspect="1" noChangeArrowheads="1"/>
          </p:cNvPicPr>
          <p:nvPr/>
        </p:nvPicPr>
        <p:blipFill>
          <a:blip r:embed="rId3" cstate="print"/>
          <a:srcRect l="8866" t="8876" r="6641" b="2366"/>
          <a:stretch>
            <a:fillRect/>
          </a:stretch>
        </p:blipFill>
        <p:spPr bwMode="auto">
          <a:xfrm>
            <a:off x="551384" y="2292487"/>
            <a:ext cx="3213804" cy="2380596"/>
          </a:xfrm>
          <a:prstGeom prst="rect">
            <a:avLst/>
          </a:prstGeom>
          <a:noFill/>
          <a:ln w="9525">
            <a:noFill/>
            <a:miter lim="800000"/>
            <a:headEnd/>
            <a:tailEnd/>
          </a:ln>
          <a:effectLst/>
        </p:spPr>
      </p:pic>
      <p:pic>
        <p:nvPicPr>
          <p:cNvPr id="6" name="Picture 3"/>
          <p:cNvPicPr>
            <a:picLocks noChangeAspect="1" noChangeArrowheads="1"/>
          </p:cNvPicPr>
          <p:nvPr/>
        </p:nvPicPr>
        <p:blipFill>
          <a:blip r:embed="rId4" cstate="print"/>
          <a:srcRect l="11194" t="17988" r="13311" b="18750"/>
          <a:stretch>
            <a:fillRect/>
          </a:stretch>
        </p:blipFill>
        <p:spPr bwMode="auto">
          <a:xfrm>
            <a:off x="4190813" y="2308702"/>
            <a:ext cx="3242415" cy="2515144"/>
          </a:xfrm>
          <a:prstGeom prst="rect">
            <a:avLst/>
          </a:prstGeom>
          <a:noFill/>
          <a:ln w="9525">
            <a:noFill/>
            <a:miter lim="800000"/>
            <a:headEnd/>
            <a:tailEnd/>
          </a:ln>
          <a:effectLst/>
        </p:spPr>
      </p:pic>
      <p:sp>
        <p:nvSpPr>
          <p:cNvPr id="14" name="Content Placeholder 2">
            <a:extLst>
              <a:ext uri="{FF2B5EF4-FFF2-40B4-BE49-F238E27FC236}">
                <a16:creationId xmlns:a16="http://schemas.microsoft.com/office/drawing/2014/main" id="{51CBABDD-C1D0-D0A4-AE91-F1D2F7726FF6}"/>
              </a:ext>
            </a:extLst>
          </p:cNvPr>
          <p:cNvSpPr txBox="1">
            <a:spLocks/>
          </p:cNvSpPr>
          <p:nvPr/>
        </p:nvSpPr>
        <p:spPr bwMode="auto">
          <a:xfrm>
            <a:off x="914400" y="4867349"/>
            <a:ext cx="7772400" cy="1441972"/>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marL="342900" indent="-342900" algn="l" rtl="0" eaLnBrk="0" fontAlgn="base" hangingPunct="0">
              <a:spcBef>
                <a:spcPct val="20000"/>
              </a:spcBef>
              <a:spcAft>
                <a:spcPct val="0"/>
              </a:spcAft>
              <a:buClr>
                <a:srgbClr val="006699"/>
              </a:buClr>
              <a:buSzPct val="75000"/>
              <a:buFont typeface="Wingdings" pitchFamily="2" charset="2"/>
              <a:buChar char="u"/>
              <a:defRPr sz="2800" b="0">
                <a:solidFill>
                  <a:schemeClr val="bg2"/>
                </a:solidFill>
                <a:latin typeface="Calibri" panose="020F0502020204030204" pitchFamily="34" charset="0"/>
                <a:ea typeface="Calibri" panose="020F0502020204030204" pitchFamily="34" charset="0"/>
                <a:cs typeface="Calibri" panose="020F0502020204030204" pitchFamily="34" charset="0"/>
              </a:defRPr>
            </a:lvl1pPr>
            <a:lvl2pPr marL="742950" indent="-285750" algn="l" rtl="0" eaLnBrk="0" fontAlgn="base" hangingPunct="0">
              <a:spcBef>
                <a:spcPct val="20000"/>
              </a:spcBef>
              <a:spcAft>
                <a:spcPct val="0"/>
              </a:spcAft>
              <a:buClr>
                <a:srgbClr val="006699"/>
              </a:buClr>
              <a:buSzPct val="75000"/>
              <a:buFont typeface="Wingdings" pitchFamily="2" charset="2"/>
              <a:buChar char="u"/>
              <a:defRPr sz="2400" b="0">
                <a:solidFill>
                  <a:srgbClr val="0070C0"/>
                </a:solidFill>
                <a:latin typeface="Calibri" panose="020F0502020204030204" pitchFamily="34" charset="0"/>
                <a:ea typeface="Calibri" panose="020F0502020204030204" pitchFamily="34" charset="0"/>
                <a:cs typeface="Calibri" panose="020F0502020204030204" pitchFamily="34" charset="0"/>
              </a:defRPr>
            </a:lvl2pPr>
            <a:lvl3pPr marL="11430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Calibri" panose="020F0502020204030204" pitchFamily="34" charset="0"/>
                <a:ea typeface="Calibri" panose="020F0502020204030204" pitchFamily="34" charset="0"/>
                <a:cs typeface="Calibri" panose="020F0502020204030204" pitchFamily="34" charset="0"/>
              </a:defRPr>
            </a:lvl3pPr>
            <a:lvl4pPr marL="16002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rtl="0" eaLnBrk="0" fontAlgn="base" hangingPunct="0">
              <a:spcBef>
                <a:spcPct val="20000"/>
              </a:spcBef>
              <a:spcAft>
                <a:spcPct val="0"/>
              </a:spcAft>
              <a:buClr>
                <a:srgbClr val="006699"/>
              </a:buClr>
              <a:buSzPct val="65000"/>
              <a:buFont typeface="Wingdings" pitchFamily="2" charset="2"/>
              <a:buChar char="u"/>
              <a:defRPr sz="1800" b="0">
                <a:solidFill>
                  <a:schemeClr val="bg2"/>
                </a:solidFill>
                <a:latin typeface="Calibri" panose="020F0502020204030204" pitchFamily="34" charset="0"/>
                <a:ea typeface="Calibri" panose="020F0502020204030204" pitchFamily="34" charset="0"/>
                <a:cs typeface="Calibri" panose="020F0502020204030204" pitchFamily="34" charset="0"/>
              </a:defRPr>
            </a:lvl5pPr>
            <a:lvl6pPr marL="25146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6pPr>
            <a:lvl7pPr marL="29718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7pPr>
            <a:lvl8pPr marL="34290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8pPr>
            <a:lvl9pPr marL="3886200" indent="-228600" algn="l" rtl="0" eaLnBrk="0" fontAlgn="base" hangingPunct="0">
              <a:spcBef>
                <a:spcPct val="20000"/>
              </a:spcBef>
              <a:spcAft>
                <a:spcPct val="0"/>
              </a:spcAft>
              <a:buClr>
                <a:schemeClr val="tx2"/>
              </a:buClr>
              <a:buSzPct val="65000"/>
              <a:buFont typeface="Wingdings" pitchFamily="2" charset="2"/>
              <a:buChar char="u"/>
              <a:defRPr sz="2000">
                <a:solidFill>
                  <a:schemeClr val="tx1"/>
                </a:solidFill>
                <a:latin typeface="+mn-lt"/>
              </a:defRPr>
            </a:lvl9pPr>
          </a:lstStyle>
          <a:p>
            <a:r>
              <a:rPr lang="en-US" kern="0" dirty="0"/>
              <a:t>Two building blocks to empower data processing</a:t>
            </a:r>
          </a:p>
          <a:p>
            <a:pPr lvl="1"/>
            <a:r>
              <a:rPr lang="en-US" kern="0" dirty="0"/>
              <a:t>Data pools with different quality of services</a:t>
            </a:r>
          </a:p>
          <a:p>
            <a:pPr lvl="1"/>
            <a:r>
              <a:rPr lang="en-US" kern="0" dirty="0"/>
              <a:t>Tools for data transfer between pools</a:t>
            </a:r>
          </a:p>
        </p:txBody>
      </p:sp>
    </p:spTree>
  </p:cSld>
  <p:clrMapOvr>
    <a:masterClrMapping/>
  </p:clrMapOvr>
  <p:transition>
    <p:strips dir="rd"/>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 school with a long history</a:t>
            </a:r>
            <a:endParaRPr lang="en-GB" dirty="0"/>
          </a:p>
        </p:txBody>
      </p:sp>
      <p:sp>
        <p:nvSpPr>
          <p:cNvPr id="3" name="Content Placeholder 2"/>
          <p:cNvSpPr>
            <a:spLocks noGrp="1"/>
          </p:cNvSpPr>
          <p:nvPr>
            <p:ph idx="1"/>
          </p:nvPr>
        </p:nvSpPr>
        <p:spPr/>
        <p:txBody>
          <a:bodyPr/>
          <a:lstStyle/>
          <a:p>
            <a:r>
              <a:rPr lang="en-US" dirty="0"/>
              <a:t>The school was created in 1970, 2023 will be the 44th edition</a:t>
            </a:r>
          </a:p>
          <a:p>
            <a:r>
              <a:rPr lang="en-US" dirty="0"/>
              <a:t>The school has visited 22 countries</a:t>
            </a:r>
          </a:p>
          <a:p>
            <a:r>
              <a:rPr lang="en-US" dirty="0"/>
              <a:t>88 different nationalities</a:t>
            </a:r>
          </a:p>
          <a:p>
            <a:r>
              <a:rPr lang="en-US" dirty="0"/>
              <a:t>3400+ students have followed the school</a:t>
            </a:r>
          </a:p>
        </p:txBody>
      </p:sp>
    </p:spTree>
    <p:extLst>
      <p:ext uri="{BB962C8B-B14F-4D97-AF65-F5344CB8AC3E}">
        <p14:creationId xmlns:p14="http://schemas.microsoft.com/office/powerpoint/2010/main" val="3302668064"/>
      </p:ext>
    </p:extLst>
  </p:cSld>
  <p:clrMapOvr>
    <a:masterClrMapping/>
  </p:clrMapOvr>
  <p:transition>
    <p:strips dir="rd"/>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GB" dirty="0"/>
              <a:t>Example of Storage services</a:t>
            </a:r>
          </a:p>
        </p:txBody>
      </p:sp>
      <p:sp>
        <p:nvSpPr>
          <p:cNvPr id="3" name="Content Placeholder 2"/>
          <p:cNvSpPr>
            <a:spLocks noGrp="1"/>
          </p:cNvSpPr>
          <p:nvPr>
            <p:ph idx="1"/>
          </p:nvPr>
        </p:nvSpPr>
        <p:spPr>
          <a:xfrm>
            <a:off x="623392" y="1700808"/>
            <a:ext cx="10363200" cy="4441825"/>
          </a:xfrm>
        </p:spPr>
        <p:txBody>
          <a:bodyPr/>
          <a:lstStyle/>
          <a:p>
            <a:r>
              <a:rPr lang="en-GB" dirty="0"/>
              <a:t>Data Management ensure the following solutions</a:t>
            </a:r>
          </a:p>
          <a:p>
            <a:pPr lvl="1"/>
            <a:r>
              <a:rPr lang="en-GB" dirty="0"/>
              <a:t>Data reliability</a:t>
            </a:r>
          </a:p>
          <a:p>
            <a:pPr lvl="1"/>
            <a:r>
              <a:rPr lang="en-GB" dirty="0"/>
              <a:t>Access control</a:t>
            </a:r>
          </a:p>
          <a:p>
            <a:pPr lvl="1"/>
            <a:r>
              <a:rPr lang="en-GB" dirty="0"/>
              <a:t>Data distribution</a:t>
            </a:r>
          </a:p>
          <a:p>
            <a:pPr lvl="1"/>
            <a:r>
              <a:rPr lang="en-GB" dirty="0"/>
              <a:t>Data archives, history, long term preservation</a:t>
            </a:r>
          </a:p>
          <a:p>
            <a:pPr lvl="1"/>
            <a:r>
              <a:rPr lang="en-GB" dirty="0"/>
              <a:t>In general:</a:t>
            </a:r>
          </a:p>
          <a:p>
            <a:pPr lvl="2"/>
            <a:r>
              <a:rPr lang="en-GB" dirty="0"/>
              <a:t>Empower the implementation of a workflow for data processing</a:t>
            </a:r>
          </a:p>
        </p:txBody>
      </p:sp>
    </p:spTree>
  </p:cSld>
  <p:clrMapOvr>
    <a:masterClrMapping/>
  </p:clrMapOvr>
  <p:transition>
    <p:strips dir="rd"/>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GB" dirty="0"/>
              <a:t>In general we need to find compromises</a:t>
            </a:r>
          </a:p>
        </p:txBody>
      </p:sp>
      <p:sp>
        <p:nvSpPr>
          <p:cNvPr id="3" name="Content Placeholder 2"/>
          <p:cNvSpPr>
            <a:spLocks noGrp="1"/>
          </p:cNvSpPr>
          <p:nvPr>
            <p:ph idx="1"/>
          </p:nvPr>
        </p:nvSpPr>
        <p:spPr>
          <a:xfrm>
            <a:off x="914400" y="1500174"/>
            <a:ext cx="10363200" cy="4441825"/>
          </a:xfrm>
        </p:spPr>
        <p:txBody>
          <a:bodyPr/>
          <a:lstStyle/>
          <a:p>
            <a:r>
              <a:rPr lang="en-GB" dirty="0"/>
              <a:t>For all services, where do you position the service ?</a:t>
            </a:r>
          </a:p>
          <a:p>
            <a:endParaRPr lang="en-GB" dirty="0"/>
          </a:p>
          <a:p>
            <a:endParaRPr lang="en-GB" dirty="0"/>
          </a:p>
          <a:p>
            <a:endParaRPr lang="en-GB" dirty="0"/>
          </a:p>
          <a:p>
            <a:endParaRPr lang="en-GB" dirty="0"/>
          </a:p>
          <a:p>
            <a:r>
              <a:rPr lang="en-GB" dirty="0"/>
              <a:t>With thousands of users …</a:t>
            </a:r>
          </a:p>
          <a:p>
            <a:pPr lvl="1"/>
            <a:r>
              <a:rPr lang="en-GB" dirty="0"/>
              <a:t>Do you provide the best to everyone ?</a:t>
            </a:r>
          </a:p>
          <a:p>
            <a:pPr lvl="1"/>
            <a:r>
              <a:rPr lang="en-GB" dirty="0"/>
              <a:t>Do you provide the cheapest to everyone ?</a:t>
            </a:r>
          </a:p>
          <a:p>
            <a:r>
              <a:rPr lang="en-GB" dirty="0"/>
              <a:t>One size fits all is too simplistic</a:t>
            </a:r>
          </a:p>
          <a:p>
            <a:pPr lvl="1"/>
            <a:r>
              <a:rPr lang="en-GB" dirty="0"/>
              <a:t>This is the main reason why complexity is constantly increasing</a:t>
            </a:r>
          </a:p>
          <a:p>
            <a:pPr lvl="1"/>
            <a:r>
              <a:rPr lang="en-GB" dirty="0"/>
              <a:t>Different quality of services is needed</a:t>
            </a:r>
          </a:p>
        </p:txBody>
      </p:sp>
      <p:grpSp>
        <p:nvGrpSpPr>
          <p:cNvPr id="31" name="Group 30">
            <a:extLst>
              <a:ext uri="{FF2B5EF4-FFF2-40B4-BE49-F238E27FC236}">
                <a16:creationId xmlns:a16="http://schemas.microsoft.com/office/drawing/2014/main" id="{C1BB9AE4-D267-8618-71D7-B39ED4BBD6E2}"/>
              </a:ext>
            </a:extLst>
          </p:cNvPr>
          <p:cNvGrpSpPr/>
          <p:nvPr/>
        </p:nvGrpSpPr>
        <p:grpSpPr>
          <a:xfrm>
            <a:off x="353020" y="2420888"/>
            <a:ext cx="11485960" cy="903700"/>
            <a:chOff x="510232" y="2500326"/>
            <a:chExt cx="11485960" cy="903700"/>
          </a:xfrm>
        </p:grpSpPr>
        <p:sp>
          <p:nvSpPr>
            <p:cNvPr id="26" name="TextBox 25">
              <a:extLst>
                <a:ext uri="{FF2B5EF4-FFF2-40B4-BE49-F238E27FC236}">
                  <a16:creationId xmlns:a16="http://schemas.microsoft.com/office/drawing/2014/main" id="{74D2D31F-1822-8C28-031E-CEE8042454CE}"/>
                </a:ext>
              </a:extLst>
            </p:cNvPr>
            <p:cNvSpPr txBox="1"/>
            <p:nvPr/>
          </p:nvSpPr>
          <p:spPr>
            <a:xfrm>
              <a:off x="510232" y="2500326"/>
              <a:ext cx="2043362" cy="903700"/>
            </a:xfrm>
            <a:prstGeom prst="rect">
              <a:avLst/>
            </a:prstGeom>
            <a:noFill/>
          </p:spPr>
          <p:txBody>
            <a:bodyPr wrap="none" lIns="72000" tIns="36000" rIns="72000" bIns="36000">
              <a:spAutoFit/>
            </a:bodyPr>
            <a:lstStyle/>
            <a:p>
              <a:r>
                <a:rPr lang="en-GB" dirty="0">
                  <a:solidFill>
                    <a:schemeClr val="bg2"/>
                  </a:solidFill>
                </a:rPr>
                <a:t>High performance,</a:t>
              </a:r>
            </a:p>
            <a:p>
              <a:r>
                <a:rPr lang="en-GB" dirty="0">
                  <a:solidFill>
                    <a:schemeClr val="bg2"/>
                  </a:solidFill>
                </a:rPr>
                <a:t>Highly available</a:t>
              </a:r>
            </a:p>
            <a:p>
              <a:r>
                <a:rPr lang="en-GB" dirty="0">
                  <a:solidFill>
                    <a:schemeClr val="bg2"/>
                  </a:solidFill>
                </a:rPr>
                <a:t>Expensive</a:t>
              </a:r>
              <a:endParaRPr lang="en-US" dirty="0">
                <a:solidFill>
                  <a:schemeClr val="bg2"/>
                </a:solidFill>
              </a:endParaRPr>
            </a:p>
          </p:txBody>
        </p:sp>
        <p:grpSp>
          <p:nvGrpSpPr>
            <p:cNvPr id="30" name="Group 29">
              <a:extLst>
                <a:ext uri="{FF2B5EF4-FFF2-40B4-BE49-F238E27FC236}">
                  <a16:creationId xmlns:a16="http://schemas.microsoft.com/office/drawing/2014/main" id="{CD300E43-8A18-F26C-6906-578E9AF9522D}"/>
                </a:ext>
              </a:extLst>
            </p:cNvPr>
            <p:cNvGrpSpPr/>
            <p:nvPr/>
          </p:nvGrpSpPr>
          <p:grpSpPr>
            <a:xfrm>
              <a:off x="2739572" y="2610809"/>
              <a:ext cx="6552728" cy="682734"/>
              <a:chOff x="2639616" y="2492896"/>
              <a:chExt cx="6552728" cy="682734"/>
            </a:xfrm>
          </p:grpSpPr>
          <p:sp>
            <p:nvSpPr>
              <p:cNvPr id="25" name="Rectangle 24">
                <a:extLst>
                  <a:ext uri="{FF2B5EF4-FFF2-40B4-BE49-F238E27FC236}">
                    <a16:creationId xmlns:a16="http://schemas.microsoft.com/office/drawing/2014/main" id="{91F0146F-F827-E66A-AA00-F06E4782887D}"/>
                  </a:ext>
                </a:extLst>
              </p:cNvPr>
              <p:cNvSpPr/>
              <p:nvPr/>
            </p:nvSpPr>
            <p:spPr>
              <a:xfrm>
                <a:off x="2639616" y="2743582"/>
                <a:ext cx="6552728" cy="432048"/>
              </a:xfrm>
              <a:prstGeom prst="rect">
                <a:avLst/>
              </a:prstGeom>
              <a:gradFill flip="none" rotWithShape="1">
                <a:gsLst>
                  <a:gs pos="0">
                    <a:srgbClr val="FF0000"/>
                  </a:gs>
                  <a:gs pos="100000">
                    <a:srgbClr val="639729"/>
                  </a:gs>
                </a:gsLst>
                <a:lin ang="0" scaled="1"/>
                <a:tileRect/>
              </a:gradFill>
              <a:ln w="25400" cap="flat" cmpd="sng" algn="ctr">
                <a:solidFill>
                  <a:srgbClr val="BBE0E3">
                    <a:shade val="50000"/>
                  </a:srgbClr>
                </a:solidFill>
                <a:prstDash val="solid"/>
              </a:ln>
              <a:effectLst/>
            </p:spPr>
            <p:txBody>
              <a:bodyPr rtlCol="0" anchor="ctr"/>
              <a:lstStyle/>
              <a:p>
                <a:pPr marL="0" marR="0" indent="0" algn="ctr" defTabSz="914400" eaLnBrk="1" fontAlgn="auto" latinLnBrk="0" hangingPunct="1">
                  <a:lnSpc>
                    <a:spcPct val="100000"/>
                  </a:lnSpc>
                  <a:spcBef>
                    <a:spcPts val="0"/>
                  </a:spcBef>
                  <a:spcAft>
                    <a:spcPts val="0"/>
                  </a:spcAft>
                  <a:buClrTx/>
                  <a:buSzTx/>
                  <a:buFontTx/>
                  <a:buNone/>
                  <a:tabLst/>
                </a:pPr>
                <a:endParaRPr kumimoji="0" lang="en-US" sz="1800" b="0" i="0" u="none" strike="noStrike" kern="0" cap="none" spc="0" normalizeH="0" baseline="0" noProof="0" dirty="0">
                  <a:ln>
                    <a:noFill/>
                  </a:ln>
                  <a:solidFill>
                    <a:schemeClr val="bg2"/>
                  </a:solidFill>
                  <a:effectLst/>
                  <a:uLnTx/>
                  <a:uFillTx/>
                  <a:latin typeface="Arial"/>
                  <a:ea typeface="+mn-ea"/>
                  <a:cs typeface="+mn-cs"/>
                </a:endParaRPr>
              </a:p>
            </p:txBody>
          </p:sp>
          <p:cxnSp>
            <p:nvCxnSpPr>
              <p:cNvPr id="29" name="Straight Arrow Connector 28">
                <a:extLst>
                  <a:ext uri="{FF2B5EF4-FFF2-40B4-BE49-F238E27FC236}">
                    <a16:creationId xmlns:a16="http://schemas.microsoft.com/office/drawing/2014/main" id="{1A003BB0-05FF-1B34-9A4E-42722DFEF7B8}"/>
                  </a:ext>
                </a:extLst>
              </p:cNvPr>
              <p:cNvCxnSpPr>
                <a:cxnSpLocks/>
              </p:cNvCxnSpPr>
              <p:nvPr/>
            </p:nvCxnSpPr>
            <p:spPr bwMode="auto">
              <a:xfrm>
                <a:off x="3287688" y="2492896"/>
                <a:ext cx="5256584" cy="0"/>
              </a:xfrm>
              <a:prstGeom prst="straightConnector1">
                <a:avLst/>
              </a:prstGeom>
              <a:noFill/>
              <a:ln w="76200" cap="flat" cmpd="sng" algn="ctr">
                <a:solidFill>
                  <a:schemeClr val="bg2"/>
                </a:solidFill>
                <a:prstDash val="solid"/>
                <a:round/>
                <a:headEnd type="triangle" w="med" len="med"/>
                <a:tailEnd type="triangle" w="med" len="med"/>
              </a:ln>
              <a:effectLst/>
            </p:spPr>
          </p:cxnSp>
        </p:grpSp>
        <p:sp>
          <p:nvSpPr>
            <p:cNvPr id="27" name="TextBox 26">
              <a:extLst>
                <a:ext uri="{FF2B5EF4-FFF2-40B4-BE49-F238E27FC236}">
                  <a16:creationId xmlns:a16="http://schemas.microsoft.com/office/drawing/2014/main" id="{2EA9150B-CE31-E6B6-E97B-ABB91BAA994A}"/>
                </a:ext>
              </a:extLst>
            </p:cNvPr>
            <p:cNvSpPr txBox="1"/>
            <p:nvPr/>
          </p:nvSpPr>
          <p:spPr>
            <a:xfrm>
              <a:off x="9478277" y="2777325"/>
              <a:ext cx="2517915" cy="349702"/>
            </a:xfrm>
            <a:prstGeom prst="rect">
              <a:avLst/>
            </a:prstGeom>
            <a:noFill/>
          </p:spPr>
          <p:txBody>
            <a:bodyPr wrap="none" lIns="72000" tIns="36000" rIns="72000" bIns="36000">
              <a:spAutoFit/>
            </a:bodyPr>
            <a:lstStyle/>
            <a:p>
              <a:r>
                <a:rPr lang="en-GB" dirty="0">
                  <a:solidFill>
                    <a:schemeClr val="bg2"/>
                  </a:solidFill>
                </a:rPr>
                <a:t>Slow, unreliable, cheap</a:t>
              </a:r>
              <a:endParaRPr lang="en-US" dirty="0">
                <a:solidFill>
                  <a:schemeClr val="bg2"/>
                </a:solidFill>
              </a:endParaRPr>
            </a:p>
          </p:txBody>
        </p:sp>
      </p:grpSp>
    </p:spTree>
  </p:cSld>
  <p:clrMapOvr>
    <a:masterClrMapping/>
  </p:clrMapOvr>
  <p:transition>
    <p:strips dir="rd"/>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But finding the right balance is not as simple</a:t>
            </a:r>
          </a:p>
        </p:txBody>
      </p:sp>
      <p:sp>
        <p:nvSpPr>
          <p:cNvPr id="3" name="Content Placeholder 2"/>
          <p:cNvSpPr>
            <a:spLocks noGrp="1"/>
          </p:cNvSpPr>
          <p:nvPr>
            <p:ph idx="1"/>
          </p:nvPr>
        </p:nvSpPr>
        <p:spPr>
          <a:xfrm>
            <a:off x="914400" y="1500174"/>
            <a:ext cx="10363200" cy="4441825"/>
          </a:xfrm>
        </p:spPr>
        <p:txBody>
          <a:bodyPr/>
          <a:lstStyle/>
          <a:p>
            <a:r>
              <a:rPr lang="en-US" dirty="0"/>
              <a:t>Many ways to define p</a:t>
            </a:r>
            <a:r>
              <a:rPr lang="en-GB" dirty="0" err="1"/>
              <a:t>erformance</a:t>
            </a:r>
            <a:r>
              <a:rPr lang="en-GB" dirty="0"/>
              <a:t> and cost</a:t>
            </a:r>
            <a:endParaRPr lang="en-US" dirty="0"/>
          </a:p>
          <a:p>
            <a:endParaRPr lang="en-US" dirty="0"/>
          </a:p>
          <a:p>
            <a:r>
              <a:rPr lang="en-US" dirty="0"/>
              <a:t>Performance has many sub-parameters</a:t>
            </a:r>
          </a:p>
          <a:p>
            <a:pPr lvl="1"/>
            <a:r>
              <a:rPr lang="en-US" dirty="0"/>
              <a:t>Speed, throughput, latency, reliability, availability</a:t>
            </a:r>
          </a:p>
          <a:p>
            <a:r>
              <a:rPr lang="en-US" dirty="0"/>
              <a:t>Cost has many sub-parameters</a:t>
            </a:r>
          </a:p>
          <a:p>
            <a:pPr lvl="1"/>
            <a:r>
              <a:rPr lang="en-US" dirty="0"/>
              <a:t>Purchase cost, amortization, electricity consumption, manpower</a:t>
            </a:r>
          </a:p>
        </p:txBody>
      </p:sp>
      <p:grpSp>
        <p:nvGrpSpPr>
          <p:cNvPr id="20" name="Group 19">
            <a:extLst>
              <a:ext uri="{FF2B5EF4-FFF2-40B4-BE49-F238E27FC236}">
                <a16:creationId xmlns:a16="http://schemas.microsoft.com/office/drawing/2014/main" id="{6FE7B302-D6C1-2668-C832-6C518BAD138B}"/>
              </a:ext>
            </a:extLst>
          </p:cNvPr>
          <p:cNvGrpSpPr/>
          <p:nvPr/>
        </p:nvGrpSpPr>
        <p:grpSpPr>
          <a:xfrm>
            <a:off x="6618896" y="4706754"/>
            <a:ext cx="3126334" cy="1656184"/>
            <a:chOff x="6257646" y="5013176"/>
            <a:chExt cx="3126334" cy="1656184"/>
          </a:xfrm>
        </p:grpSpPr>
        <p:sp>
          <p:nvSpPr>
            <p:cNvPr id="13" name="Isosceles Triangle 12"/>
            <p:cNvSpPr/>
            <p:nvPr/>
          </p:nvSpPr>
          <p:spPr>
            <a:xfrm>
              <a:off x="6968911" y="5356066"/>
              <a:ext cx="1152128"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5" name="TextBox 14"/>
            <p:cNvSpPr txBox="1"/>
            <p:nvPr/>
          </p:nvSpPr>
          <p:spPr>
            <a:xfrm>
              <a:off x="6699354" y="5013176"/>
              <a:ext cx="2492990" cy="369332"/>
            </a:xfrm>
            <a:prstGeom prst="rect">
              <a:avLst/>
            </a:prstGeom>
            <a:noFill/>
          </p:spPr>
          <p:txBody>
            <a:bodyPr wrap="none" rtlCol="0">
              <a:spAutoFit/>
            </a:bodyPr>
            <a:lstStyle/>
            <a:p>
              <a:r>
                <a:rPr lang="en-US" dirty="0">
                  <a:solidFill>
                    <a:srgbClr val="FF0000"/>
                  </a:solidFill>
                </a:rPr>
                <a:t>Electrical consumption</a:t>
              </a:r>
              <a:endParaRPr lang="en-GB" dirty="0">
                <a:solidFill>
                  <a:srgbClr val="FF0000"/>
                </a:solidFill>
              </a:endParaRPr>
            </a:p>
          </p:txBody>
        </p:sp>
        <p:sp>
          <p:nvSpPr>
            <p:cNvPr id="14" name="TextBox 13"/>
            <p:cNvSpPr txBox="1"/>
            <p:nvPr/>
          </p:nvSpPr>
          <p:spPr>
            <a:xfrm>
              <a:off x="6257646" y="6228020"/>
              <a:ext cx="1056700" cy="369332"/>
            </a:xfrm>
            <a:prstGeom prst="rect">
              <a:avLst/>
            </a:prstGeom>
            <a:noFill/>
          </p:spPr>
          <p:txBody>
            <a:bodyPr wrap="none" rtlCol="0">
              <a:spAutoFit/>
            </a:bodyPr>
            <a:lstStyle/>
            <a:p>
              <a:r>
                <a:rPr lang="en-US" dirty="0">
                  <a:solidFill>
                    <a:srgbClr val="FF0000"/>
                  </a:solidFill>
                </a:rPr>
                <a:t>HW cost</a:t>
              </a:r>
              <a:endParaRPr lang="en-GB" dirty="0">
                <a:solidFill>
                  <a:srgbClr val="FF0000"/>
                </a:solidFill>
              </a:endParaRPr>
            </a:p>
          </p:txBody>
        </p:sp>
        <p:sp>
          <p:nvSpPr>
            <p:cNvPr id="16" name="TextBox 15"/>
            <p:cNvSpPr txBox="1"/>
            <p:nvPr/>
          </p:nvSpPr>
          <p:spPr>
            <a:xfrm>
              <a:off x="7968208" y="6023029"/>
              <a:ext cx="1415772" cy="646331"/>
            </a:xfrm>
            <a:prstGeom prst="rect">
              <a:avLst/>
            </a:prstGeom>
            <a:noFill/>
          </p:spPr>
          <p:txBody>
            <a:bodyPr wrap="none" rtlCol="0">
              <a:spAutoFit/>
            </a:bodyPr>
            <a:lstStyle/>
            <a:p>
              <a:pPr algn="ctr"/>
              <a:r>
                <a:rPr lang="en-US" dirty="0">
                  <a:solidFill>
                    <a:srgbClr val="FF0000"/>
                  </a:solidFill>
                </a:rPr>
                <a:t>Ops Cost</a:t>
              </a:r>
            </a:p>
            <a:p>
              <a:pPr algn="ctr"/>
              <a:r>
                <a:rPr lang="en-US" dirty="0">
                  <a:solidFill>
                    <a:srgbClr val="FF0000"/>
                  </a:solidFill>
                </a:rPr>
                <a:t>(manpower)</a:t>
              </a:r>
              <a:endParaRPr lang="en-GB" dirty="0">
                <a:solidFill>
                  <a:srgbClr val="FF0000"/>
                </a:solidFill>
              </a:endParaRPr>
            </a:p>
          </p:txBody>
        </p:sp>
      </p:grpSp>
      <p:grpSp>
        <p:nvGrpSpPr>
          <p:cNvPr id="19" name="Group 18">
            <a:extLst>
              <a:ext uri="{FF2B5EF4-FFF2-40B4-BE49-F238E27FC236}">
                <a16:creationId xmlns:a16="http://schemas.microsoft.com/office/drawing/2014/main" id="{67117220-1C63-1AEF-7999-316BA06C2E18}"/>
              </a:ext>
            </a:extLst>
          </p:cNvPr>
          <p:cNvGrpSpPr/>
          <p:nvPr/>
        </p:nvGrpSpPr>
        <p:grpSpPr>
          <a:xfrm>
            <a:off x="1321862" y="4922778"/>
            <a:ext cx="2972316" cy="1305242"/>
            <a:chOff x="3318828" y="2012005"/>
            <a:chExt cx="2972316" cy="1305242"/>
          </a:xfrm>
        </p:grpSpPr>
        <p:sp>
          <p:nvSpPr>
            <p:cNvPr id="5" name="Isosceles Triangle 4"/>
            <p:cNvSpPr/>
            <p:nvPr/>
          </p:nvSpPr>
          <p:spPr>
            <a:xfrm>
              <a:off x="3995936" y="2156021"/>
              <a:ext cx="1152128" cy="93610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6" name="TextBox 5"/>
            <p:cNvSpPr txBox="1"/>
            <p:nvPr/>
          </p:nvSpPr>
          <p:spPr>
            <a:xfrm>
              <a:off x="5119028" y="2947915"/>
              <a:ext cx="1172116" cy="369332"/>
            </a:xfrm>
            <a:prstGeom prst="rect">
              <a:avLst/>
            </a:prstGeom>
            <a:noFill/>
          </p:spPr>
          <p:txBody>
            <a:bodyPr wrap="none" rtlCol="0">
              <a:spAutoFit/>
            </a:bodyPr>
            <a:lstStyle/>
            <a:p>
              <a:r>
                <a:rPr lang="en-US" dirty="0">
                  <a:solidFill>
                    <a:srgbClr val="FF0000"/>
                  </a:solidFill>
                </a:rPr>
                <a:t>Reliability</a:t>
              </a:r>
              <a:endParaRPr lang="en-GB" dirty="0">
                <a:solidFill>
                  <a:srgbClr val="FF0000"/>
                </a:solidFill>
              </a:endParaRPr>
            </a:p>
          </p:txBody>
        </p:sp>
        <p:sp>
          <p:nvSpPr>
            <p:cNvPr id="7" name="TextBox 6"/>
            <p:cNvSpPr txBox="1"/>
            <p:nvPr/>
          </p:nvSpPr>
          <p:spPr>
            <a:xfrm>
              <a:off x="4621600" y="2012005"/>
              <a:ext cx="1505540" cy="369332"/>
            </a:xfrm>
            <a:prstGeom prst="rect">
              <a:avLst/>
            </a:prstGeom>
            <a:noFill/>
          </p:spPr>
          <p:txBody>
            <a:bodyPr wrap="none" rtlCol="0">
              <a:spAutoFit/>
            </a:bodyPr>
            <a:lstStyle/>
            <a:p>
              <a:r>
                <a:rPr lang="en-US" dirty="0">
                  <a:solidFill>
                    <a:srgbClr val="FF0000"/>
                  </a:solidFill>
                </a:rPr>
                <a:t>Performance</a:t>
              </a:r>
              <a:endParaRPr lang="en-GB" dirty="0">
                <a:solidFill>
                  <a:srgbClr val="FF0000"/>
                </a:solidFill>
              </a:endParaRPr>
            </a:p>
          </p:txBody>
        </p:sp>
        <p:sp>
          <p:nvSpPr>
            <p:cNvPr id="18" name="TextBox 17"/>
            <p:cNvSpPr txBox="1"/>
            <p:nvPr/>
          </p:nvSpPr>
          <p:spPr>
            <a:xfrm>
              <a:off x="3318828" y="2938817"/>
              <a:ext cx="659155" cy="369332"/>
            </a:xfrm>
            <a:prstGeom prst="rect">
              <a:avLst/>
            </a:prstGeom>
            <a:noFill/>
          </p:spPr>
          <p:txBody>
            <a:bodyPr wrap="none" rtlCol="0">
              <a:spAutoFit/>
            </a:bodyPr>
            <a:lstStyle/>
            <a:p>
              <a:r>
                <a:rPr lang="en-US" dirty="0">
                  <a:solidFill>
                    <a:srgbClr val="FF0000"/>
                  </a:solidFill>
                </a:rPr>
                <a:t>Cost</a:t>
              </a:r>
              <a:endParaRPr lang="en-GB" dirty="0">
                <a:solidFill>
                  <a:srgbClr val="FF0000"/>
                </a:solidFill>
              </a:endParaRPr>
            </a:p>
          </p:txBody>
        </p:sp>
      </p:grpSp>
    </p:spTree>
    <p:extLst>
      <p:ext uri="{BB962C8B-B14F-4D97-AF65-F5344CB8AC3E}">
        <p14:creationId xmlns:p14="http://schemas.microsoft.com/office/powerpoint/2010/main" val="948213179"/>
      </p:ext>
    </p:extLst>
  </p:cSld>
  <p:clrMapOvr>
    <a:masterClrMapping/>
  </p:clrMapOvr>
  <p:transition>
    <p:strips dir="rd"/>
  </p:transition>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Reality is more complicated than models</a:t>
            </a:r>
            <a:endParaRPr lang="en-GB" dirty="0"/>
          </a:p>
        </p:txBody>
      </p:sp>
      <p:sp>
        <p:nvSpPr>
          <p:cNvPr id="3" name="Content Placeholder 2"/>
          <p:cNvSpPr>
            <a:spLocks noGrp="1"/>
          </p:cNvSpPr>
          <p:nvPr>
            <p:ph idx="1"/>
          </p:nvPr>
        </p:nvSpPr>
        <p:spPr>
          <a:xfrm>
            <a:off x="914400" y="1500174"/>
            <a:ext cx="10363200" cy="4441825"/>
          </a:xfrm>
        </p:spPr>
        <p:txBody>
          <a:bodyPr/>
          <a:lstStyle/>
          <a:p>
            <a:r>
              <a:rPr lang="en-US" dirty="0"/>
              <a:t>Key requirements for IT services: Simple, Scalable, Consistent, Reliable, Available, Manageable, Flexible, Performing, Cheap, Secure.</a:t>
            </a:r>
          </a:p>
          <a:p>
            <a:r>
              <a:rPr lang="en-US" dirty="0"/>
              <a:t>Aiming for “à la carte” services with on-demand “quality of service”</a:t>
            </a:r>
          </a:p>
          <a:p>
            <a:pPr marL="0" indent="0">
              <a:buNone/>
            </a:pPr>
            <a:endParaRPr lang="en-GB" dirty="0"/>
          </a:p>
        </p:txBody>
      </p:sp>
      <p:graphicFrame>
        <p:nvGraphicFramePr>
          <p:cNvPr id="4" name="Content Placeholder 5"/>
          <p:cNvGraphicFramePr>
            <a:graphicFrameLocks/>
          </p:cNvGraphicFramePr>
          <p:nvPr>
            <p:extLst>
              <p:ext uri="{D42A27DB-BD31-4B8C-83A1-F6EECF244321}">
                <p14:modId xmlns:p14="http://schemas.microsoft.com/office/powerpoint/2010/main" val="2605472662"/>
              </p:ext>
            </p:extLst>
          </p:nvPr>
        </p:nvGraphicFramePr>
        <p:xfrm>
          <a:off x="3188666" y="2996952"/>
          <a:ext cx="6507733" cy="359090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43000712"/>
      </p:ext>
    </p:extLst>
  </p:cSld>
  <p:clrMapOvr>
    <a:masterClrMapping/>
  </p:clrMapOvr>
  <p:transition>
    <p:strips dir="rd"/>
  </p:transition>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6F3A9-6563-3E01-C215-0103C4721B31}"/>
              </a:ext>
            </a:extLst>
          </p:cNvPr>
          <p:cNvSpPr>
            <a:spLocks noGrp="1"/>
          </p:cNvSpPr>
          <p:nvPr>
            <p:ph type="title"/>
          </p:nvPr>
        </p:nvSpPr>
        <p:spPr/>
        <p:txBody>
          <a:bodyPr/>
          <a:lstStyle/>
          <a:p>
            <a:r>
              <a:rPr lang="en-US" dirty="0"/>
              <a:t>Same as in normal industry ...</a:t>
            </a:r>
            <a:endParaRPr lang="en-GB" dirty="0"/>
          </a:p>
        </p:txBody>
      </p:sp>
      <p:sp>
        <p:nvSpPr>
          <p:cNvPr id="3" name="Content Placeholder 2">
            <a:extLst>
              <a:ext uri="{FF2B5EF4-FFF2-40B4-BE49-F238E27FC236}">
                <a16:creationId xmlns:a16="http://schemas.microsoft.com/office/drawing/2014/main" id="{84B81BB9-4EEC-D6A8-9436-1446862A6057}"/>
              </a:ext>
            </a:extLst>
          </p:cNvPr>
          <p:cNvSpPr>
            <a:spLocks noGrp="1"/>
          </p:cNvSpPr>
          <p:nvPr>
            <p:ph idx="1"/>
          </p:nvPr>
        </p:nvSpPr>
        <p:spPr/>
        <p:txBody>
          <a:bodyPr/>
          <a:lstStyle/>
          <a:p>
            <a:r>
              <a:rPr lang="en-US" dirty="0"/>
              <a:t>In 1960  ... One size fits all</a:t>
            </a:r>
          </a:p>
          <a:p>
            <a:endParaRPr lang="en-US" dirty="0"/>
          </a:p>
          <a:p>
            <a:endParaRPr lang="en-US" dirty="0"/>
          </a:p>
          <a:p>
            <a:endParaRPr lang="en-US" dirty="0"/>
          </a:p>
          <a:p>
            <a:endParaRPr lang="en-US" dirty="0"/>
          </a:p>
          <a:p>
            <a:endParaRPr lang="en-US" dirty="0"/>
          </a:p>
          <a:p>
            <a:r>
              <a:rPr lang="en-US" dirty="0"/>
              <a:t>Today ... Try to find two equal cars or two identical Harley-Davidson</a:t>
            </a:r>
            <a:endParaRPr lang="en-GB" dirty="0"/>
          </a:p>
        </p:txBody>
      </p:sp>
      <p:pic>
        <p:nvPicPr>
          <p:cNvPr id="6" name="Picture 5">
            <a:extLst>
              <a:ext uri="{FF2B5EF4-FFF2-40B4-BE49-F238E27FC236}">
                <a16:creationId xmlns:a16="http://schemas.microsoft.com/office/drawing/2014/main" id="{F4FD02B7-8EED-3CF5-ACE0-5FE93FAA10D1}"/>
              </a:ext>
            </a:extLst>
          </p:cNvPr>
          <p:cNvPicPr>
            <a:picLocks noChangeAspect="1"/>
          </p:cNvPicPr>
          <p:nvPr/>
        </p:nvPicPr>
        <p:blipFill>
          <a:blip r:embed="rId2"/>
          <a:srcRect l="11330" t="15442" r="15019" b="14055"/>
          <a:stretch/>
        </p:blipFill>
        <p:spPr>
          <a:xfrm>
            <a:off x="1514316" y="1988039"/>
            <a:ext cx="2809427" cy="2017025"/>
          </a:xfrm>
          <a:prstGeom prst="rect">
            <a:avLst/>
          </a:prstGeom>
        </p:spPr>
      </p:pic>
      <p:pic>
        <p:nvPicPr>
          <p:cNvPr id="1030" name="Picture 6" descr="undefined">
            <a:extLst>
              <a:ext uri="{FF2B5EF4-FFF2-40B4-BE49-F238E27FC236}">
                <a16:creationId xmlns:a16="http://schemas.microsoft.com/office/drawing/2014/main" id="{CA2065C7-CB93-583B-AAF9-FB7C23C3A2E9}"/>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847" r="7111"/>
          <a:stretch/>
        </p:blipFill>
        <p:spPr bwMode="auto">
          <a:xfrm>
            <a:off x="5453501" y="1988040"/>
            <a:ext cx="2421546" cy="20170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A front-three quarters view of a pale-yellow Volkswagen Käfer. It features 165/80R15 tires, which shod 15x4. 5&quot; silver, circular wheels. The Käfer features a beetle-like body, and its window is open. The picture is taken with much greenery in the background, and the photo was edited to give it a more warmer tone.">
            <a:extLst>
              <a:ext uri="{FF2B5EF4-FFF2-40B4-BE49-F238E27FC236}">
                <a16:creationId xmlns:a16="http://schemas.microsoft.com/office/drawing/2014/main" id="{A7F0BBC1-24E9-AC5A-A342-3C52823E0850}"/>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r="6697"/>
          <a:stretch/>
        </p:blipFill>
        <p:spPr bwMode="auto">
          <a:xfrm>
            <a:off x="9176913" y="1988040"/>
            <a:ext cx="2822923" cy="2017025"/>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arley-Davidson®-Motorräder 2024 | Bütikofer Harley-Davidson ...">
            <a:extLst>
              <a:ext uri="{FF2B5EF4-FFF2-40B4-BE49-F238E27FC236}">
                <a16:creationId xmlns:a16="http://schemas.microsoft.com/office/drawing/2014/main" id="{8CC54F79-CB30-7C74-591D-E023FE08803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063552" y="4653136"/>
            <a:ext cx="3095241" cy="2104764"/>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Street Bob® 114 | Harley-Davidson Mönchaltorf">
            <a:extLst>
              <a:ext uri="{FF2B5EF4-FFF2-40B4-BE49-F238E27FC236}">
                <a16:creationId xmlns:a16="http://schemas.microsoft.com/office/drawing/2014/main" id="{573AF3E8-5D8B-2E10-00F7-570A8B2E834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688288" y="4263465"/>
            <a:ext cx="3535342" cy="2404033"/>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Harley Davidson X440, Harley Davidson price 2024 | Autocar India">
            <a:extLst>
              <a:ext uri="{FF2B5EF4-FFF2-40B4-BE49-F238E27FC236}">
                <a16:creationId xmlns:a16="http://schemas.microsoft.com/office/drawing/2014/main" id="{DECD6D27-16A0-761D-7287-36190975910E}"/>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32957" y="4734837"/>
            <a:ext cx="3455331" cy="22903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15404422"/>
      </p:ext>
    </p:extLst>
  </p:cSld>
  <p:clrMapOvr>
    <a:masterClrMapping/>
  </p:clrMapOvr>
  <p:transition>
    <p:strips dir="rd"/>
  </p:transition>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DD1278-4847-4309-9C2A-49C0AA448163}"/>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663CABE-B52C-19C8-2902-6C34D2BF8279}"/>
              </a:ext>
            </a:extLst>
          </p:cNvPr>
          <p:cNvSpPr>
            <a:spLocks noGrp="1"/>
          </p:cNvSpPr>
          <p:nvPr>
            <p:ph type="title"/>
          </p:nvPr>
        </p:nvSpPr>
        <p:spPr/>
        <p:txBody>
          <a:bodyPr/>
          <a:lstStyle/>
          <a:p>
            <a:r>
              <a:rPr lang="en-US" dirty="0"/>
              <a:t>Computing industry is following</a:t>
            </a:r>
            <a:endParaRPr lang="en-GB" dirty="0"/>
          </a:p>
        </p:txBody>
      </p:sp>
      <p:sp>
        <p:nvSpPr>
          <p:cNvPr id="3" name="Content Placeholder 2">
            <a:extLst>
              <a:ext uri="{FF2B5EF4-FFF2-40B4-BE49-F238E27FC236}">
                <a16:creationId xmlns:a16="http://schemas.microsoft.com/office/drawing/2014/main" id="{67BEBD4E-FBFA-7D8A-A395-2EADF19B65D2}"/>
              </a:ext>
            </a:extLst>
          </p:cNvPr>
          <p:cNvSpPr>
            <a:spLocks noGrp="1"/>
          </p:cNvSpPr>
          <p:nvPr>
            <p:ph idx="1"/>
          </p:nvPr>
        </p:nvSpPr>
        <p:spPr/>
        <p:txBody>
          <a:bodyPr/>
          <a:lstStyle/>
          <a:p>
            <a:r>
              <a:rPr lang="en-US" dirty="0"/>
              <a:t>Early 2000</a:t>
            </a:r>
          </a:p>
          <a:p>
            <a:pPr lvl="1"/>
            <a:r>
              <a:rPr lang="en-US" dirty="0"/>
              <a:t>Fixed size Virtual Machines</a:t>
            </a:r>
          </a:p>
          <a:p>
            <a:pPr lvl="1"/>
            <a:r>
              <a:rPr lang="en-US" dirty="0"/>
              <a:t>Cloud Storage</a:t>
            </a:r>
          </a:p>
          <a:p>
            <a:pPr lvl="1"/>
            <a:r>
              <a:rPr lang="en-US" dirty="0"/>
              <a:t>Network</a:t>
            </a:r>
          </a:p>
          <a:p>
            <a:r>
              <a:rPr lang="en-US" dirty="0"/>
              <a:t>Today:</a:t>
            </a:r>
          </a:p>
          <a:p>
            <a:pPr lvl="1"/>
            <a:r>
              <a:rPr lang="en-US" dirty="0"/>
              <a:t>Virtual Machines, Containers, Application</a:t>
            </a:r>
          </a:p>
          <a:p>
            <a:pPr lvl="2"/>
            <a:r>
              <a:rPr lang="en-US" dirty="0"/>
              <a:t>Ram, CPU, GPUs, ...</a:t>
            </a:r>
          </a:p>
          <a:p>
            <a:pPr lvl="1"/>
            <a:r>
              <a:rPr lang="en-US" dirty="0"/>
              <a:t>Storage</a:t>
            </a:r>
          </a:p>
          <a:p>
            <a:pPr lvl="2"/>
            <a:r>
              <a:rPr lang="en-US" dirty="0"/>
              <a:t>Online, Offline, Multiple replicas, ...</a:t>
            </a:r>
          </a:p>
          <a:p>
            <a:pPr lvl="1"/>
            <a:r>
              <a:rPr lang="en-US" dirty="0"/>
              <a:t>Network</a:t>
            </a:r>
          </a:p>
          <a:p>
            <a:pPr lvl="2"/>
            <a:r>
              <a:rPr lang="en-US" dirty="0" err="1"/>
              <a:t>Bandwith</a:t>
            </a:r>
            <a:r>
              <a:rPr lang="en-US" dirty="0"/>
              <a:t>, Roundtrip times, Routes, redundancy ...</a:t>
            </a:r>
          </a:p>
          <a:p>
            <a:pPr lvl="1"/>
            <a:endParaRPr lang="en-US" dirty="0"/>
          </a:p>
          <a:p>
            <a:pPr lvl="1"/>
            <a:endParaRPr lang="en-GB" dirty="0"/>
          </a:p>
        </p:txBody>
      </p:sp>
    </p:spTree>
    <p:extLst>
      <p:ext uri="{BB962C8B-B14F-4D97-AF65-F5344CB8AC3E}">
        <p14:creationId xmlns:p14="http://schemas.microsoft.com/office/powerpoint/2010/main" val="3669695435"/>
      </p:ext>
    </p:extLst>
  </p:cSld>
  <p:clrMapOvr>
    <a:masterClrMapping/>
  </p:clrMapOvr>
  <p:transition>
    <p:strips dir="rd"/>
  </p:transition>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Where are we heading ?</a:t>
            </a:r>
          </a:p>
        </p:txBody>
      </p:sp>
      <p:sp>
        <p:nvSpPr>
          <p:cNvPr id="3" name="Content Placeholder 2"/>
          <p:cNvSpPr>
            <a:spLocks noGrp="1"/>
          </p:cNvSpPr>
          <p:nvPr>
            <p:ph idx="1"/>
          </p:nvPr>
        </p:nvSpPr>
        <p:spPr/>
        <p:txBody>
          <a:bodyPr/>
          <a:lstStyle/>
          <a:p>
            <a:r>
              <a:rPr lang="en-GB" dirty="0"/>
              <a:t>Good Software + Cheap hardware can provide “Arbitrary Performance” (for any service)</a:t>
            </a:r>
          </a:p>
        </p:txBody>
      </p:sp>
      <p:grpSp>
        <p:nvGrpSpPr>
          <p:cNvPr id="4" name="Group 3"/>
          <p:cNvGrpSpPr/>
          <p:nvPr/>
        </p:nvGrpSpPr>
        <p:grpSpPr>
          <a:xfrm>
            <a:off x="1907055" y="2903911"/>
            <a:ext cx="3851636" cy="1800281"/>
            <a:chOff x="4286249" y="1428736"/>
            <a:chExt cx="5135513" cy="2400373"/>
          </a:xfrm>
        </p:grpSpPr>
        <p:sp>
          <p:nvSpPr>
            <p:cNvPr id="5" name="Isosceles Triangle 4"/>
            <p:cNvSpPr/>
            <p:nvPr/>
          </p:nvSpPr>
          <p:spPr>
            <a:xfrm>
              <a:off x="5072066" y="1785926"/>
              <a:ext cx="2357454" cy="1643074"/>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TextBox 5"/>
            <p:cNvSpPr txBox="1"/>
            <p:nvPr/>
          </p:nvSpPr>
          <p:spPr>
            <a:xfrm>
              <a:off x="4286249" y="3357562"/>
              <a:ext cx="784831" cy="400109"/>
            </a:xfrm>
            <a:prstGeom prst="rect">
              <a:avLst/>
            </a:prstGeom>
            <a:noFill/>
          </p:spPr>
          <p:txBody>
            <a:bodyPr wrap="none" rtlCol="0">
              <a:spAutoFit/>
            </a:bodyPr>
            <a:lstStyle/>
            <a:p>
              <a:r>
                <a:rPr lang="en-GB" sz="1350" b="1" dirty="0">
                  <a:solidFill>
                    <a:schemeClr val="accent1">
                      <a:lumMod val="25000"/>
                    </a:schemeClr>
                  </a:solidFill>
                </a:rPr>
                <a:t>Slow</a:t>
              </a:r>
            </a:p>
          </p:txBody>
        </p:sp>
        <p:sp>
          <p:nvSpPr>
            <p:cNvPr id="7" name="TextBox 6"/>
            <p:cNvSpPr txBox="1"/>
            <p:nvPr/>
          </p:nvSpPr>
          <p:spPr>
            <a:xfrm>
              <a:off x="5929322" y="1428736"/>
              <a:ext cx="1387560" cy="400109"/>
            </a:xfrm>
            <a:prstGeom prst="rect">
              <a:avLst/>
            </a:prstGeom>
            <a:noFill/>
          </p:spPr>
          <p:txBody>
            <a:bodyPr wrap="none" rtlCol="0">
              <a:spAutoFit/>
            </a:bodyPr>
            <a:lstStyle/>
            <a:p>
              <a:r>
                <a:rPr lang="en-GB" sz="1350" b="1" dirty="0">
                  <a:solidFill>
                    <a:schemeClr val="accent1">
                      <a:lumMod val="25000"/>
                    </a:schemeClr>
                  </a:solidFill>
                </a:rPr>
                <a:t>Expensive</a:t>
              </a:r>
            </a:p>
          </p:txBody>
        </p:sp>
        <p:sp>
          <p:nvSpPr>
            <p:cNvPr id="8" name="TextBox 7"/>
            <p:cNvSpPr txBox="1"/>
            <p:nvPr/>
          </p:nvSpPr>
          <p:spPr>
            <a:xfrm>
              <a:off x="7286644" y="3429000"/>
              <a:ext cx="1361910" cy="400109"/>
            </a:xfrm>
            <a:prstGeom prst="rect">
              <a:avLst/>
            </a:prstGeom>
            <a:noFill/>
          </p:spPr>
          <p:txBody>
            <a:bodyPr wrap="none" rtlCol="0">
              <a:spAutoFit/>
            </a:bodyPr>
            <a:lstStyle/>
            <a:p>
              <a:r>
                <a:rPr lang="en-GB" sz="1350" b="1" dirty="0">
                  <a:solidFill>
                    <a:schemeClr val="accent1">
                      <a:lumMod val="25000"/>
                    </a:schemeClr>
                  </a:solidFill>
                </a:rPr>
                <a:t>Unreliable</a:t>
              </a:r>
            </a:p>
          </p:txBody>
        </p:sp>
        <p:grpSp>
          <p:nvGrpSpPr>
            <p:cNvPr id="9" name="Group 31"/>
            <p:cNvGrpSpPr/>
            <p:nvPr/>
          </p:nvGrpSpPr>
          <p:grpSpPr>
            <a:xfrm>
              <a:off x="4398337" y="1714488"/>
              <a:ext cx="5023425" cy="1643074"/>
              <a:chOff x="4398337" y="1714488"/>
              <a:chExt cx="5023425" cy="1643074"/>
            </a:xfrm>
          </p:grpSpPr>
          <p:grpSp>
            <p:nvGrpSpPr>
              <p:cNvPr id="10" name="Group 17"/>
              <p:cNvGrpSpPr/>
              <p:nvPr/>
            </p:nvGrpSpPr>
            <p:grpSpPr>
              <a:xfrm>
                <a:off x="4398337" y="1714488"/>
                <a:ext cx="5023425" cy="1643074"/>
                <a:chOff x="4398337" y="1714488"/>
                <a:chExt cx="5023425" cy="1643074"/>
              </a:xfrm>
            </p:grpSpPr>
            <p:sp>
              <p:nvSpPr>
                <p:cNvPr id="15" name="TextBox 7"/>
                <p:cNvSpPr txBox="1"/>
                <p:nvPr/>
              </p:nvSpPr>
              <p:spPr>
                <a:xfrm>
                  <a:off x="4398337" y="2599024"/>
                  <a:ext cx="895972" cy="400109"/>
                </a:xfrm>
                <a:prstGeom prst="rect">
                  <a:avLst/>
                </a:prstGeom>
                <a:noFill/>
              </p:spPr>
              <p:txBody>
                <a:bodyPr wrap="none" rtlCol="0">
                  <a:spAutoFit/>
                </a:bodyPr>
                <a:lstStyle/>
                <a:p>
                  <a:r>
                    <a:rPr lang="en-GB" sz="1350" b="1" dirty="0">
                      <a:solidFill>
                        <a:srgbClr val="ED2F2F"/>
                      </a:solidFill>
                    </a:rPr>
                    <a:t>Tapes</a:t>
                  </a:r>
                </a:p>
              </p:txBody>
            </p:sp>
            <p:sp>
              <p:nvSpPr>
                <p:cNvPr id="16" name="TextBox 8"/>
                <p:cNvSpPr txBox="1"/>
                <p:nvPr/>
              </p:nvSpPr>
              <p:spPr>
                <a:xfrm>
                  <a:off x="7500957" y="2928934"/>
                  <a:ext cx="861775" cy="400109"/>
                </a:xfrm>
                <a:prstGeom prst="rect">
                  <a:avLst/>
                </a:prstGeom>
                <a:noFill/>
              </p:spPr>
              <p:txBody>
                <a:bodyPr wrap="none" rtlCol="0">
                  <a:spAutoFit/>
                </a:bodyPr>
                <a:lstStyle/>
                <a:p>
                  <a:r>
                    <a:rPr lang="en-GB" sz="1350" b="1" dirty="0">
                      <a:solidFill>
                        <a:srgbClr val="ED2F2F"/>
                      </a:solidFill>
                    </a:rPr>
                    <a:t>Disks</a:t>
                  </a:r>
                </a:p>
              </p:txBody>
            </p:sp>
            <p:sp>
              <p:nvSpPr>
                <p:cNvPr id="17" name="TextBox 16"/>
                <p:cNvSpPr txBox="1"/>
                <p:nvPr/>
              </p:nvSpPr>
              <p:spPr>
                <a:xfrm>
                  <a:off x="6572264" y="1714488"/>
                  <a:ext cx="2849498" cy="400109"/>
                </a:xfrm>
                <a:prstGeom prst="rect">
                  <a:avLst/>
                </a:prstGeom>
                <a:noFill/>
              </p:spPr>
              <p:txBody>
                <a:bodyPr wrap="none" rtlCol="0">
                  <a:spAutoFit/>
                </a:bodyPr>
                <a:lstStyle/>
                <a:p>
                  <a:r>
                    <a:rPr lang="en-GB" sz="1350" b="1" dirty="0">
                      <a:solidFill>
                        <a:srgbClr val="ED2F2F"/>
                      </a:solidFill>
                    </a:rPr>
                    <a:t>Flash, Solid State Disks</a:t>
                  </a:r>
                </a:p>
              </p:txBody>
            </p:sp>
            <p:sp>
              <p:nvSpPr>
                <p:cNvPr id="18" name="TextBox 17"/>
                <p:cNvSpPr txBox="1"/>
                <p:nvPr/>
              </p:nvSpPr>
              <p:spPr>
                <a:xfrm>
                  <a:off x="6858016" y="2071679"/>
                  <a:ext cx="1836400" cy="400109"/>
                </a:xfrm>
                <a:prstGeom prst="rect">
                  <a:avLst/>
                </a:prstGeom>
                <a:noFill/>
              </p:spPr>
              <p:txBody>
                <a:bodyPr wrap="none" rtlCol="0">
                  <a:spAutoFit/>
                </a:bodyPr>
                <a:lstStyle/>
                <a:p>
                  <a:r>
                    <a:rPr lang="en-GB" sz="1350" b="1" dirty="0">
                      <a:solidFill>
                        <a:srgbClr val="ED2F2F"/>
                      </a:solidFill>
                    </a:rPr>
                    <a:t>Mirrored disks</a:t>
                  </a:r>
                </a:p>
              </p:txBody>
            </p:sp>
            <p:sp>
              <p:nvSpPr>
                <p:cNvPr id="19" name="Oval 18"/>
                <p:cNvSpPr/>
                <p:nvPr/>
              </p:nvSpPr>
              <p:spPr>
                <a:xfrm>
                  <a:off x="6072198" y="214311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0" name="Oval 19"/>
                <p:cNvSpPr/>
                <p:nvPr/>
              </p:nvSpPr>
              <p:spPr>
                <a:xfrm>
                  <a:off x="5286380" y="321468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1" name="Oval 20"/>
                <p:cNvSpPr/>
                <p:nvPr/>
              </p:nvSpPr>
              <p:spPr>
                <a:xfrm>
                  <a:off x="6215074" y="2000240"/>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2" name="Oval 21"/>
                <p:cNvSpPr/>
                <p:nvPr/>
              </p:nvSpPr>
              <p:spPr>
                <a:xfrm>
                  <a:off x="7000892" y="3214686"/>
                  <a:ext cx="142876" cy="142876"/>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grpSp>
          <p:cxnSp>
            <p:nvCxnSpPr>
              <p:cNvPr id="11" name="Straight Connector 10"/>
              <p:cNvCxnSpPr>
                <a:stCxn id="15" idx="2"/>
              </p:cNvCxnSpPr>
              <p:nvPr/>
            </p:nvCxnSpPr>
            <p:spPr>
              <a:xfrm>
                <a:off x="4846324" y="2999133"/>
                <a:ext cx="368619" cy="271493"/>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V="1">
                <a:off x="6377553" y="1928802"/>
                <a:ext cx="217571" cy="85978"/>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6269064" y="2224007"/>
                <a:ext cx="631012" cy="44799"/>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flipV="1">
                <a:off x="7191214" y="3122908"/>
                <a:ext cx="348711" cy="116238"/>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grpSp>
      </p:grpSp>
      <p:sp>
        <p:nvSpPr>
          <p:cNvPr id="45" name="Isosceles Triangle 44"/>
          <p:cNvSpPr/>
          <p:nvPr/>
        </p:nvSpPr>
        <p:spPr>
          <a:xfrm>
            <a:off x="6641373" y="3174822"/>
            <a:ext cx="1768091" cy="1232306"/>
          </a:xfrm>
          <a:prstGeom prst="triangle">
            <a:avLst/>
          </a:prstGeom>
          <a:gradFill flip="none" rotWithShape="1">
            <a:gsLst>
              <a:gs pos="0">
                <a:srgbClr val="FF0000"/>
              </a:gs>
              <a:gs pos="100000">
                <a:schemeClr val="accent1">
                  <a:lumMod val="30000"/>
                  <a:lumOff val="70000"/>
                </a:schemeClr>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46" name="TextBox 45"/>
          <p:cNvSpPr txBox="1"/>
          <p:nvPr/>
        </p:nvSpPr>
        <p:spPr>
          <a:xfrm>
            <a:off x="6052010" y="4353550"/>
            <a:ext cx="588623" cy="300082"/>
          </a:xfrm>
          <a:prstGeom prst="rect">
            <a:avLst/>
          </a:prstGeom>
          <a:noFill/>
        </p:spPr>
        <p:txBody>
          <a:bodyPr wrap="none" rtlCol="0">
            <a:spAutoFit/>
          </a:bodyPr>
          <a:lstStyle/>
          <a:p>
            <a:r>
              <a:rPr lang="en-GB" sz="1350" b="1" dirty="0">
                <a:solidFill>
                  <a:schemeClr val="accent1">
                    <a:lumMod val="25000"/>
                  </a:schemeClr>
                </a:solidFill>
              </a:rPr>
              <a:t>Slow</a:t>
            </a:r>
          </a:p>
        </p:txBody>
      </p:sp>
      <p:sp>
        <p:nvSpPr>
          <p:cNvPr id="47" name="TextBox 46"/>
          <p:cNvSpPr txBox="1"/>
          <p:nvPr/>
        </p:nvSpPr>
        <p:spPr>
          <a:xfrm>
            <a:off x="7284313" y="2906929"/>
            <a:ext cx="1040670" cy="300082"/>
          </a:xfrm>
          <a:prstGeom prst="rect">
            <a:avLst/>
          </a:prstGeom>
          <a:noFill/>
        </p:spPr>
        <p:txBody>
          <a:bodyPr wrap="none" rtlCol="0">
            <a:spAutoFit/>
          </a:bodyPr>
          <a:lstStyle/>
          <a:p>
            <a:r>
              <a:rPr lang="en-GB" sz="1350" b="1" dirty="0">
                <a:solidFill>
                  <a:schemeClr val="accent1">
                    <a:lumMod val="25000"/>
                  </a:schemeClr>
                </a:solidFill>
              </a:rPr>
              <a:t>Expensive</a:t>
            </a:r>
          </a:p>
        </p:txBody>
      </p:sp>
      <p:sp>
        <p:nvSpPr>
          <p:cNvPr id="48" name="TextBox 47"/>
          <p:cNvSpPr txBox="1"/>
          <p:nvPr/>
        </p:nvSpPr>
        <p:spPr>
          <a:xfrm>
            <a:off x="8302307" y="4407128"/>
            <a:ext cx="1021433" cy="300082"/>
          </a:xfrm>
          <a:prstGeom prst="rect">
            <a:avLst/>
          </a:prstGeom>
          <a:noFill/>
        </p:spPr>
        <p:txBody>
          <a:bodyPr wrap="none" rtlCol="0">
            <a:spAutoFit/>
          </a:bodyPr>
          <a:lstStyle/>
          <a:p>
            <a:r>
              <a:rPr lang="en-GB" sz="1350" b="1" dirty="0">
                <a:solidFill>
                  <a:schemeClr val="accent1">
                    <a:lumMod val="25000"/>
                  </a:schemeClr>
                </a:solidFill>
              </a:rPr>
              <a:t>Unreliable</a:t>
            </a:r>
          </a:p>
        </p:txBody>
      </p:sp>
      <p:sp>
        <p:nvSpPr>
          <p:cNvPr id="58" name="TextBox 57"/>
          <p:cNvSpPr txBox="1"/>
          <p:nvPr/>
        </p:nvSpPr>
        <p:spPr>
          <a:xfrm>
            <a:off x="8045165" y="3328803"/>
            <a:ext cx="2223686" cy="715581"/>
          </a:xfrm>
          <a:prstGeom prst="rect">
            <a:avLst/>
          </a:prstGeom>
          <a:noFill/>
        </p:spPr>
        <p:txBody>
          <a:bodyPr wrap="none" rtlCol="0">
            <a:spAutoFit/>
          </a:bodyPr>
          <a:lstStyle/>
          <a:p>
            <a:pPr algn="ctr"/>
            <a:r>
              <a:rPr lang="en-GB" sz="1350" b="1" dirty="0">
                <a:solidFill>
                  <a:srgbClr val="ED2F2F"/>
                </a:solidFill>
              </a:rPr>
              <a:t>Software defined service</a:t>
            </a:r>
          </a:p>
          <a:p>
            <a:pPr algn="ctr"/>
            <a:r>
              <a:rPr lang="en-GB" sz="1350" b="1" dirty="0">
                <a:solidFill>
                  <a:srgbClr val="ED2F2F"/>
                </a:solidFill>
              </a:rPr>
              <a:t>+</a:t>
            </a:r>
          </a:p>
          <a:p>
            <a:pPr algn="ctr"/>
            <a:r>
              <a:rPr lang="en-GB" sz="1350" b="1" dirty="0">
                <a:solidFill>
                  <a:srgbClr val="ED2F2F"/>
                </a:solidFill>
              </a:rPr>
              <a:t>cheap hardware</a:t>
            </a:r>
          </a:p>
        </p:txBody>
      </p:sp>
      <p:sp>
        <p:nvSpPr>
          <p:cNvPr id="59" name="Oval 58"/>
          <p:cNvSpPr/>
          <p:nvPr/>
        </p:nvSpPr>
        <p:spPr>
          <a:xfrm>
            <a:off x="7471839" y="3885750"/>
            <a:ext cx="107157" cy="107157"/>
          </a:xfrm>
          <a:prstGeom prst="ellipse">
            <a:avLst/>
          </a:prstGeom>
          <a:solidFill>
            <a:srgbClr val="ED2F2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53" name="Straight Connector 52"/>
          <p:cNvCxnSpPr/>
          <p:nvPr/>
        </p:nvCxnSpPr>
        <p:spPr>
          <a:xfrm flipV="1">
            <a:off x="7603453" y="3501415"/>
            <a:ext cx="473259" cy="357770"/>
          </a:xfrm>
          <a:prstGeom prst="line">
            <a:avLst/>
          </a:prstGeom>
          <a:ln w="19050">
            <a:solidFill>
              <a:srgbClr val="ED2F2F"/>
            </a:solidFill>
          </a:ln>
        </p:spPr>
        <p:style>
          <a:lnRef idx="1">
            <a:schemeClr val="accent1"/>
          </a:lnRef>
          <a:fillRef idx="0">
            <a:schemeClr val="accent1"/>
          </a:fillRef>
          <a:effectRef idx="0">
            <a:schemeClr val="accent1"/>
          </a:effectRef>
          <a:fontRef idx="minor">
            <a:schemeClr val="tx1"/>
          </a:fontRef>
        </p:style>
      </p:cxnSp>
      <p:sp>
        <p:nvSpPr>
          <p:cNvPr id="63" name="Right Arrow 62"/>
          <p:cNvSpPr/>
          <p:nvPr/>
        </p:nvSpPr>
        <p:spPr>
          <a:xfrm>
            <a:off x="5567435" y="3636666"/>
            <a:ext cx="744083" cy="445043"/>
          </a:xfrm>
          <a:prstGeom prst="rightArrow">
            <a:avLst/>
          </a:prstGeom>
          <a:solidFill>
            <a:schemeClr val="tx2">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928499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9640" y="200025"/>
            <a:ext cx="11882361" cy="1276350"/>
          </a:xfrm>
        </p:spPr>
        <p:txBody>
          <a:bodyPr/>
          <a:lstStyle/>
          <a:p>
            <a:r>
              <a:rPr lang="en-US" dirty="0"/>
              <a:t>What has recently changed ?</a:t>
            </a:r>
          </a:p>
        </p:txBody>
      </p:sp>
      <p:sp>
        <p:nvSpPr>
          <p:cNvPr id="3" name="Content Placeholder 2"/>
          <p:cNvSpPr>
            <a:spLocks noGrp="1"/>
          </p:cNvSpPr>
          <p:nvPr>
            <p:ph idx="1"/>
          </p:nvPr>
        </p:nvSpPr>
        <p:spPr>
          <a:xfrm>
            <a:off x="623392" y="1476375"/>
            <a:ext cx="10363200" cy="4441825"/>
          </a:xfrm>
        </p:spPr>
        <p:txBody>
          <a:bodyPr>
            <a:normAutofit lnSpcReduction="10000"/>
          </a:bodyPr>
          <a:lstStyle/>
          <a:p>
            <a:r>
              <a:rPr lang="en-US" dirty="0"/>
              <a:t>Computers can do a lot more than few years ago:</a:t>
            </a:r>
          </a:p>
          <a:p>
            <a:pPr lvl="1"/>
            <a:r>
              <a:rPr lang="en-US" dirty="0"/>
              <a:t>The explosion of data processing possibilities </a:t>
            </a:r>
          </a:p>
          <a:p>
            <a:pPr lvl="2"/>
            <a:r>
              <a:rPr lang="en-US" dirty="0"/>
              <a:t>CPU performance (</a:t>
            </a:r>
            <a:r>
              <a:rPr lang="en-US" dirty="0">
                <a:solidFill>
                  <a:srgbClr val="FF0000"/>
                </a:solidFill>
              </a:rPr>
              <a:t>10</a:t>
            </a:r>
            <a:r>
              <a:rPr lang="en-US" baseline="30000" dirty="0">
                <a:solidFill>
                  <a:srgbClr val="FF0000"/>
                </a:solidFill>
              </a:rPr>
              <a:t>3</a:t>
            </a:r>
            <a:r>
              <a:rPr lang="en-US" dirty="0">
                <a:solidFill>
                  <a:srgbClr val="FF0000"/>
                </a:solidFill>
              </a:rPr>
              <a:t> increase</a:t>
            </a:r>
            <a:r>
              <a:rPr lang="en-US" dirty="0"/>
              <a:t>) and number of CPUs available (</a:t>
            </a:r>
            <a:r>
              <a:rPr lang="en-US" dirty="0">
                <a:solidFill>
                  <a:srgbClr val="FF0000"/>
                </a:solidFill>
              </a:rPr>
              <a:t>10</a:t>
            </a:r>
            <a:r>
              <a:rPr lang="en-US" baseline="30000" dirty="0">
                <a:solidFill>
                  <a:srgbClr val="FF0000"/>
                </a:solidFill>
              </a:rPr>
              <a:t>3</a:t>
            </a:r>
            <a:r>
              <a:rPr lang="en-US" dirty="0">
                <a:solidFill>
                  <a:srgbClr val="FF0000"/>
                </a:solidFill>
              </a:rPr>
              <a:t> increase</a:t>
            </a:r>
            <a:r>
              <a:rPr lang="en-US" dirty="0"/>
              <a:t>) </a:t>
            </a:r>
          </a:p>
          <a:p>
            <a:pPr lvl="1"/>
            <a:r>
              <a:rPr lang="en-US" dirty="0"/>
              <a:t>New storage possibilities</a:t>
            </a:r>
          </a:p>
          <a:p>
            <a:pPr lvl="2"/>
            <a:r>
              <a:rPr lang="en-US" dirty="0"/>
              <a:t>From few GB to many PB (</a:t>
            </a:r>
            <a:r>
              <a:rPr lang="en-US" dirty="0">
                <a:solidFill>
                  <a:srgbClr val="FF0000"/>
                </a:solidFill>
              </a:rPr>
              <a:t>10</a:t>
            </a:r>
            <a:r>
              <a:rPr lang="en-US" baseline="30000" dirty="0">
                <a:solidFill>
                  <a:srgbClr val="FF0000"/>
                </a:solidFill>
              </a:rPr>
              <a:t>6</a:t>
            </a:r>
            <a:r>
              <a:rPr lang="en-US" dirty="0">
                <a:solidFill>
                  <a:srgbClr val="FF0000"/>
                </a:solidFill>
              </a:rPr>
              <a:t> increase</a:t>
            </a:r>
            <a:r>
              <a:rPr lang="en-US" dirty="0"/>
              <a:t>) – Big Data</a:t>
            </a:r>
          </a:p>
          <a:p>
            <a:pPr lvl="1"/>
            <a:r>
              <a:rPr lang="en-US" dirty="0"/>
              <a:t>The possibility of collect / transfer / store these data in a distributed environment</a:t>
            </a:r>
          </a:p>
          <a:p>
            <a:pPr lvl="2"/>
            <a:r>
              <a:rPr lang="en-US" dirty="0"/>
              <a:t>From few Mbit/s to Gbit/s (</a:t>
            </a:r>
            <a:r>
              <a:rPr lang="en-US" dirty="0">
                <a:solidFill>
                  <a:srgbClr val="FF0000"/>
                </a:solidFill>
              </a:rPr>
              <a:t>10</a:t>
            </a:r>
            <a:r>
              <a:rPr lang="en-US" baseline="30000" dirty="0">
                <a:solidFill>
                  <a:srgbClr val="FF0000"/>
                </a:solidFill>
              </a:rPr>
              <a:t>4</a:t>
            </a:r>
            <a:r>
              <a:rPr lang="en-US" dirty="0">
                <a:solidFill>
                  <a:srgbClr val="FF0000"/>
                </a:solidFill>
              </a:rPr>
              <a:t> increase</a:t>
            </a:r>
            <a:r>
              <a:rPr lang="en-US" dirty="0"/>
              <a:t>) </a:t>
            </a:r>
          </a:p>
          <a:p>
            <a:r>
              <a:rPr lang="en-US" dirty="0"/>
              <a:t>Imagine if trains would travel at 100’000 Km/h (</a:t>
            </a:r>
            <a:r>
              <a:rPr lang="en-US" dirty="0">
                <a:solidFill>
                  <a:srgbClr val="FF0000"/>
                </a:solidFill>
              </a:rPr>
              <a:t>10</a:t>
            </a:r>
            <a:r>
              <a:rPr lang="en-US" baseline="30000" dirty="0">
                <a:solidFill>
                  <a:srgbClr val="FF0000"/>
                </a:solidFill>
              </a:rPr>
              <a:t>3</a:t>
            </a:r>
            <a:r>
              <a:rPr lang="en-US" dirty="0">
                <a:solidFill>
                  <a:srgbClr val="FF0000"/>
                </a:solidFill>
              </a:rPr>
              <a:t> increase</a:t>
            </a:r>
            <a:r>
              <a:rPr lang="en-US" dirty="0"/>
              <a:t>) </a:t>
            </a:r>
            <a:br>
              <a:rPr lang="en-US" dirty="0"/>
            </a:br>
            <a:r>
              <a:rPr lang="en-US" dirty="0"/>
              <a:t>or at the speed of light (</a:t>
            </a:r>
            <a:r>
              <a:rPr lang="en-US" dirty="0">
                <a:solidFill>
                  <a:srgbClr val="FF0000"/>
                </a:solidFill>
              </a:rPr>
              <a:t>10</a:t>
            </a:r>
            <a:r>
              <a:rPr lang="en-US" baseline="30000" dirty="0">
                <a:solidFill>
                  <a:srgbClr val="FF0000"/>
                </a:solidFill>
              </a:rPr>
              <a:t>5</a:t>
            </a:r>
            <a:r>
              <a:rPr lang="en-US" dirty="0">
                <a:solidFill>
                  <a:srgbClr val="FF0000"/>
                </a:solidFill>
              </a:rPr>
              <a:t> increase</a:t>
            </a:r>
            <a:r>
              <a:rPr lang="en-US" dirty="0"/>
              <a:t>) </a:t>
            </a:r>
          </a:p>
          <a:p>
            <a:r>
              <a:rPr lang="en-US" dirty="0"/>
              <a:t>The general population is </a:t>
            </a:r>
            <a:r>
              <a:rPr lang="en-US" b="1" dirty="0">
                <a:solidFill>
                  <a:srgbClr val="FF0000"/>
                </a:solidFill>
              </a:rPr>
              <a:t>unaware</a:t>
            </a:r>
            <a:r>
              <a:rPr lang="en-US" dirty="0"/>
              <a:t> of this change</a:t>
            </a:r>
          </a:p>
          <a:p>
            <a:r>
              <a:rPr lang="en-US" dirty="0"/>
              <a:t>We are just at the beginning</a:t>
            </a:r>
          </a:p>
          <a:p>
            <a:endParaRPr lang="en-US" dirty="0"/>
          </a:p>
        </p:txBody>
      </p:sp>
      <p:pic>
        <p:nvPicPr>
          <p:cNvPr id="4" name="Picture 3"/>
          <p:cNvPicPr>
            <a:picLocks noChangeAspect="1"/>
          </p:cNvPicPr>
          <p:nvPr/>
        </p:nvPicPr>
        <p:blipFill rotWithShape="1">
          <a:blip r:embed="rId2"/>
          <a:srcRect t="31730"/>
          <a:stretch/>
        </p:blipFill>
        <p:spPr>
          <a:xfrm>
            <a:off x="8400256" y="5213819"/>
            <a:ext cx="3446231" cy="1444156"/>
          </a:xfrm>
          <a:prstGeom prst="rect">
            <a:avLst/>
          </a:prstGeom>
        </p:spPr>
      </p:pic>
    </p:spTree>
    <p:extLst>
      <p:ext uri="{BB962C8B-B14F-4D97-AF65-F5344CB8AC3E}">
        <p14:creationId xmlns:p14="http://schemas.microsoft.com/office/powerpoint/2010/main" val="3340158100"/>
      </p:ext>
    </p:extLst>
  </p:cSld>
  <p:clrMapOvr>
    <a:masterClrMapping/>
  </p:clrMapOvr>
  <p:transition>
    <p:strips dir="rd"/>
  </p:transition>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Where will we see most spectacular changes ?</a:t>
            </a:r>
            <a:endParaRPr lang="en-US" dirty="0"/>
          </a:p>
        </p:txBody>
      </p:sp>
      <p:sp>
        <p:nvSpPr>
          <p:cNvPr id="3" name="Content Placeholder 2"/>
          <p:cNvSpPr>
            <a:spLocks noGrp="1"/>
          </p:cNvSpPr>
          <p:nvPr>
            <p:ph idx="1"/>
          </p:nvPr>
        </p:nvSpPr>
        <p:spPr/>
        <p:txBody>
          <a:bodyPr/>
          <a:lstStyle/>
          <a:p>
            <a:r>
              <a:rPr lang="en-GB" dirty="0"/>
              <a:t>High Energy Physics has been profiting, because the community is historically organized, but all other sciences can expect similar benefits:</a:t>
            </a:r>
          </a:p>
          <a:p>
            <a:pPr lvl="1"/>
            <a:r>
              <a:rPr lang="en-GB" dirty="0"/>
              <a:t>Biology, Medicine, Climate and Weather forecast, …</a:t>
            </a:r>
          </a:p>
          <a:p>
            <a:endParaRPr lang="en-GB" dirty="0"/>
          </a:p>
          <a:p>
            <a:endParaRPr lang="en-GB" dirty="0"/>
          </a:p>
          <a:p>
            <a:endParaRPr lang="en-GB" dirty="0"/>
          </a:p>
          <a:p>
            <a:r>
              <a:rPr lang="en-GB" dirty="0"/>
              <a:t>Finance and market analytics</a:t>
            </a:r>
          </a:p>
          <a:p>
            <a:pPr lvl="1"/>
            <a:r>
              <a:rPr lang="en-GB" dirty="0"/>
              <a:t>Insurances, loans, derivatives, forex, … anywhere there is a contract or a risk</a:t>
            </a:r>
          </a:p>
          <a:p>
            <a:r>
              <a:rPr lang="en-GB" dirty="0"/>
              <a:t>Marketing, targeted advertisements, lobbying, identifying markets</a:t>
            </a:r>
            <a:endParaRPr lang="en-US" dirty="0"/>
          </a:p>
          <a:p>
            <a:pPr lvl="1"/>
            <a:r>
              <a:rPr lang="en-GB" dirty="0"/>
              <a:t>from data collected worldwide</a:t>
            </a:r>
          </a:p>
        </p:txBody>
      </p:sp>
      <p:pic>
        <p:nvPicPr>
          <p:cNvPr id="4" name="Picture 2" descr="http://geneticsk8vaneckv.weebly.com/uploads/8/9/6/2/8962580/9334814_orig.gif?16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351584" y="2846630"/>
            <a:ext cx="1872208" cy="118457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C4C67B63-9A05-5BAF-B4A4-FA3CD7422E2D}"/>
              </a:ext>
            </a:extLst>
          </p:cNvPr>
          <p:cNvPicPr>
            <a:picLocks noChangeAspect="1"/>
          </p:cNvPicPr>
          <p:nvPr/>
        </p:nvPicPr>
        <p:blipFill>
          <a:blip r:embed="rId3"/>
          <a:stretch>
            <a:fillRect/>
          </a:stretch>
        </p:blipFill>
        <p:spPr>
          <a:xfrm>
            <a:off x="5367420" y="2868196"/>
            <a:ext cx="4230136" cy="1018366"/>
          </a:xfrm>
          <a:prstGeom prst="rect">
            <a:avLst/>
          </a:prstGeom>
        </p:spPr>
      </p:pic>
    </p:spTree>
    <p:extLst>
      <p:ext uri="{BB962C8B-B14F-4D97-AF65-F5344CB8AC3E}">
        <p14:creationId xmlns:p14="http://schemas.microsoft.com/office/powerpoint/2010/main" val="92196072"/>
      </p:ext>
    </p:extLst>
  </p:cSld>
  <p:clrMapOvr>
    <a:masterClrMapping/>
  </p:clrMapOvr>
  <p:transition>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Take home message:</a:t>
            </a:r>
            <a:endParaRPr lang="en-US" dirty="0"/>
          </a:p>
        </p:txBody>
      </p:sp>
      <p:sp>
        <p:nvSpPr>
          <p:cNvPr id="3" name="Content Placeholder 2"/>
          <p:cNvSpPr>
            <a:spLocks noGrp="1"/>
          </p:cNvSpPr>
          <p:nvPr>
            <p:ph idx="1"/>
          </p:nvPr>
        </p:nvSpPr>
        <p:spPr/>
        <p:txBody>
          <a:bodyPr>
            <a:normAutofit fontScale="92500"/>
          </a:bodyPr>
          <a:lstStyle/>
          <a:p>
            <a:r>
              <a:rPr lang="en-GB" dirty="0"/>
              <a:t>All hard sciences learnt during your studies are still valid:</a:t>
            </a:r>
          </a:p>
          <a:p>
            <a:pPr lvl="1"/>
            <a:r>
              <a:rPr lang="en-GB" dirty="0"/>
              <a:t>Sciences do not change, but play increased roles in daily life</a:t>
            </a:r>
          </a:p>
          <a:p>
            <a:r>
              <a:rPr lang="en-GB" dirty="0"/>
              <a:t>But … computers and networks can do more today than a few years ago</a:t>
            </a:r>
          </a:p>
          <a:p>
            <a:pPr lvl="1"/>
            <a:r>
              <a:rPr lang="en-GB" dirty="0"/>
              <a:t>Computationally unsolvable problems of the past can be solved today in the blink of an eye.</a:t>
            </a:r>
          </a:p>
          <a:p>
            <a:r>
              <a:rPr lang="en-GB" dirty="0"/>
              <a:t>Owning </a:t>
            </a:r>
            <a:r>
              <a:rPr lang="en-GB" dirty="0">
                <a:solidFill>
                  <a:srgbClr val="FF0000"/>
                </a:solidFill>
              </a:rPr>
              <a:t>data </a:t>
            </a:r>
            <a:r>
              <a:rPr lang="en-GB" dirty="0"/>
              <a:t>is strategic</a:t>
            </a:r>
          </a:p>
          <a:p>
            <a:r>
              <a:rPr lang="en-GB" dirty="0"/>
              <a:t>Cannot fight progress</a:t>
            </a:r>
          </a:p>
          <a:p>
            <a:pPr lvl="1"/>
            <a:r>
              <a:rPr lang="en-GB" dirty="0"/>
              <a:t>Many of these approaches can bring significant improvements to everyone's life</a:t>
            </a:r>
          </a:p>
          <a:p>
            <a:pPr lvl="2"/>
            <a:r>
              <a:rPr lang="en-GB" dirty="0"/>
              <a:t>plenty of new business opportunities, ethical consequences must be understood and handled</a:t>
            </a:r>
          </a:p>
          <a:p>
            <a:pPr lvl="1"/>
            <a:r>
              <a:rPr lang="en-GB" dirty="0">
                <a:solidFill>
                  <a:srgbClr val="FF0000"/>
                </a:solidFill>
              </a:rPr>
              <a:t>Education</a:t>
            </a:r>
            <a:r>
              <a:rPr lang="en-GB" dirty="0"/>
              <a:t> is of the utmost importance</a:t>
            </a:r>
            <a:endParaRPr lang="en-US" dirty="0"/>
          </a:p>
        </p:txBody>
      </p:sp>
    </p:spTree>
    <p:extLst>
      <p:ext uri="{BB962C8B-B14F-4D97-AF65-F5344CB8AC3E}">
        <p14:creationId xmlns:p14="http://schemas.microsoft.com/office/powerpoint/2010/main" val="1082246456"/>
      </p:ext>
    </p:extLst>
  </p:cSld>
  <p:clrMapOvr>
    <a:masterClrMapping/>
  </p:clrMapOvr>
  <p:transition>
    <p:strips dir="rd"/>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p:txBody>
          <a:bodyPr/>
          <a:lstStyle/>
          <a:p>
            <a:r>
              <a:rPr lang="en-US" dirty="0"/>
              <a:t>Mandate and mission</a:t>
            </a:r>
          </a:p>
        </p:txBody>
      </p:sp>
      <p:sp>
        <p:nvSpPr>
          <p:cNvPr id="111620" name="Rectangle 4"/>
          <p:cNvSpPr>
            <a:spLocks noGrp="1" noChangeArrowheads="1"/>
          </p:cNvSpPr>
          <p:nvPr>
            <p:ph idx="1"/>
          </p:nvPr>
        </p:nvSpPr>
        <p:spPr/>
        <p:txBody>
          <a:bodyPr/>
          <a:lstStyle/>
          <a:p>
            <a:r>
              <a:rPr lang="en-US" dirty="0"/>
              <a:t>Create a </a:t>
            </a:r>
            <a:r>
              <a:rPr lang="en-US" i="1" dirty="0"/>
              <a:t>common culture</a:t>
            </a:r>
            <a:r>
              <a:rPr lang="en-US" dirty="0"/>
              <a:t> in </a:t>
            </a:r>
            <a:r>
              <a:rPr lang="en-US" i="1" dirty="0"/>
              <a:t>scientific computing </a:t>
            </a:r>
            <a:r>
              <a:rPr lang="en-US" dirty="0"/>
              <a:t>among young scientists and engineers involved </a:t>
            </a:r>
            <a:r>
              <a:rPr lang="en-US" i="1" dirty="0"/>
              <a:t>in particle physics or other sciences</a:t>
            </a:r>
            <a:r>
              <a:rPr lang="en-US" dirty="0"/>
              <a:t>, as a strategic direction to </a:t>
            </a:r>
            <a:r>
              <a:rPr lang="en-US" i="1" dirty="0"/>
              <a:t>promote mobility </a:t>
            </a:r>
            <a:r>
              <a:rPr lang="en-US" dirty="0"/>
              <a:t>and to facilitate the development of large computing-oriented </a:t>
            </a:r>
            <a:r>
              <a:rPr lang="en-US" i="1" dirty="0"/>
              <a:t>transnational projects</a:t>
            </a:r>
            <a:r>
              <a:rPr lang="en-US" dirty="0"/>
              <a:t>. </a:t>
            </a:r>
          </a:p>
          <a:p>
            <a:pPr lvl="1"/>
            <a:r>
              <a:rPr lang="en-US" dirty="0">
                <a:hlinkClick r:id="rId3"/>
              </a:rPr>
              <a:t>http://cern.ch/csc</a:t>
            </a:r>
            <a:r>
              <a:rPr lang="en-US" dirty="0"/>
              <a:t> </a:t>
            </a:r>
          </a:p>
          <a:p>
            <a:r>
              <a:rPr lang="en-US" dirty="0"/>
              <a:t>Participants come from worldwide laboratories and universities with typically 20 to 30 different nationalities (61 different nationalities in the past 10 years). </a:t>
            </a:r>
          </a:p>
          <a:p>
            <a:pPr lvl="1"/>
            <a:r>
              <a:rPr lang="en-US" dirty="0">
                <a:hlinkClick r:id="rId4"/>
              </a:rPr>
              <a:t>http://cern.ch/csc/alumni</a:t>
            </a:r>
            <a:r>
              <a:rPr lang="en-US" dirty="0"/>
              <a:t> </a:t>
            </a:r>
            <a:endParaRPr lang="en-GB" dirty="0"/>
          </a:p>
        </p:txBody>
      </p:sp>
    </p:spTree>
    <p:extLst>
      <p:ext uri="{BB962C8B-B14F-4D97-AF65-F5344CB8AC3E}">
        <p14:creationId xmlns:p14="http://schemas.microsoft.com/office/powerpoint/2010/main" val="320393917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CABD53-9442-9DCA-BCCE-5F292B439931}"/>
              </a:ext>
            </a:extLst>
          </p:cNvPr>
          <p:cNvSpPr>
            <a:spLocks noGrp="1"/>
          </p:cNvSpPr>
          <p:nvPr>
            <p:ph type="title"/>
          </p:nvPr>
        </p:nvSpPr>
        <p:spPr/>
        <p:txBody>
          <a:bodyPr/>
          <a:lstStyle/>
          <a:p>
            <a:r>
              <a:rPr lang="en-US" sz="3200" dirty="0"/>
              <a:t>Statement from the past chair of the school advisory board …</a:t>
            </a:r>
          </a:p>
        </p:txBody>
      </p:sp>
      <p:sp>
        <p:nvSpPr>
          <p:cNvPr id="3" name="Content Placeholder 2">
            <a:extLst>
              <a:ext uri="{FF2B5EF4-FFF2-40B4-BE49-F238E27FC236}">
                <a16:creationId xmlns:a16="http://schemas.microsoft.com/office/drawing/2014/main" id="{2439D85F-7F80-624E-73BF-2F026CB9FE5F}"/>
              </a:ext>
            </a:extLst>
          </p:cNvPr>
          <p:cNvSpPr>
            <a:spLocks noGrp="1"/>
          </p:cNvSpPr>
          <p:nvPr>
            <p:ph idx="1"/>
          </p:nvPr>
        </p:nvSpPr>
        <p:spPr>
          <a:xfrm>
            <a:off x="309640" y="1412776"/>
            <a:ext cx="11402984" cy="4441825"/>
          </a:xfrm>
        </p:spPr>
        <p:txBody>
          <a:bodyPr/>
          <a:lstStyle/>
          <a:p>
            <a:r>
              <a:rPr lang="en-US" dirty="0">
                <a:hlinkClick r:id="rId2"/>
              </a:rPr>
              <a:t>https://www.facebook.com/1334424117/posts/10232249117833997/?mibextid=rS40aB7S9Ucbxw6v</a:t>
            </a:r>
            <a:endParaRPr lang="en-US" dirty="0"/>
          </a:p>
          <a:p>
            <a:endParaRPr lang="en-US" dirty="0"/>
          </a:p>
          <a:p>
            <a:r>
              <a:rPr lang="en-US" dirty="0"/>
              <a:t>“</a:t>
            </a:r>
            <a:r>
              <a:rPr lang="en-US" b="0" i="0" dirty="0">
                <a:solidFill>
                  <a:srgbClr val="050505"/>
                </a:solidFill>
                <a:effectLst/>
                <a:latin typeface="Segoe UI Historic" panose="020B0502040204020203" pitchFamily="34" charset="0"/>
              </a:rPr>
              <a:t>Another reason for your optimism is the fact that you go to school every day to learn something new. I know you are usually not exactly thrilled about going and being in school, but consider the following arguments. For thousands of years, millions of people have tried to understand various things about nature and society. Some of them spent their entire lives trying to understand the basic laws of nature, what our planet looks like, how the universe looks like, how stars, planets, people </a:t>
            </a:r>
            <a:r>
              <a:rPr lang="en-US" b="0" i="0" dirty="0" err="1">
                <a:solidFill>
                  <a:srgbClr val="050505"/>
                </a:solidFill>
                <a:effectLst/>
                <a:latin typeface="Segoe UI Historic" panose="020B0502040204020203" pitchFamily="34" charset="0"/>
              </a:rPr>
              <a:t>etc</a:t>
            </a:r>
            <a:r>
              <a:rPr lang="en-US" b="0" i="0" dirty="0">
                <a:solidFill>
                  <a:srgbClr val="050505"/>
                </a:solidFill>
                <a:effectLst/>
                <a:latin typeface="Segoe UI Historic" panose="020B0502040204020203" pitchFamily="34" charset="0"/>
              </a:rPr>
              <a:t> were created. You learn most of these things in a few hours of teaching and working at school or at home. </a:t>
            </a:r>
            <a:r>
              <a:rPr lang="en-US" b="1" i="0" dirty="0">
                <a:solidFill>
                  <a:srgbClr val="050505"/>
                </a:solidFill>
                <a:effectLst/>
                <a:latin typeface="Segoe UI Historic" panose="020B0502040204020203" pitchFamily="34" charset="0"/>
              </a:rPr>
              <a:t>From that perspective you know more after a few years of school than some of the greatest scientists in human history. And you find out more and more every day.</a:t>
            </a:r>
            <a:r>
              <a:rPr lang="en-US" b="0" i="0" dirty="0">
                <a:solidFill>
                  <a:srgbClr val="050505"/>
                </a:solidFill>
                <a:effectLst/>
                <a:latin typeface="Segoe UI Historic" panose="020B0502040204020203" pitchFamily="34" charset="0"/>
              </a:rPr>
              <a:t>”</a:t>
            </a:r>
            <a:endParaRPr lang="en-US" dirty="0"/>
          </a:p>
        </p:txBody>
      </p:sp>
    </p:spTree>
    <p:extLst>
      <p:ext uri="{BB962C8B-B14F-4D97-AF65-F5344CB8AC3E}">
        <p14:creationId xmlns:p14="http://schemas.microsoft.com/office/powerpoint/2010/main" val="3652016798"/>
      </p:ext>
    </p:extLst>
  </p:cSld>
  <p:clrMapOvr>
    <a:masterClrMapping/>
  </p:clrMapOvr>
  <p:transition>
    <p:strips dir="rd"/>
  </p:transition>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It is a small world …</a:t>
            </a:r>
            <a:endParaRPr lang="en-GB" dirty="0"/>
          </a:p>
        </p:txBody>
      </p:sp>
      <p:sp>
        <p:nvSpPr>
          <p:cNvPr id="3" name="Content Placeholder 2"/>
          <p:cNvSpPr>
            <a:spLocks noGrp="1"/>
          </p:cNvSpPr>
          <p:nvPr>
            <p:ph idx="1"/>
          </p:nvPr>
        </p:nvSpPr>
        <p:spPr>
          <a:xfrm>
            <a:off x="1949943" y="1412776"/>
            <a:ext cx="8686800" cy="4114800"/>
          </a:xfrm>
        </p:spPr>
        <p:txBody>
          <a:bodyPr/>
          <a:lstStyle/>
          <a:p>
            <a:r>
              <a:rPr lang="en-US" dirty="0"/>
              <a:t>All top scientists knows each other very well</a:t>
            </a:r>
            <a:endParaRPr lang="en-GB" dirty="0"/>
          </a:p>
        </p:txBody>
      </p:sp>
      <p:pic>
        <p:nvPicPr>
          <p:cNvPr id="4" name="Picture 2" descr="https://pbs.twimg.com/media/BlIsXB-CIAAULbr.jpg"/>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1385073" y="1957108"/>
            <a:ext cx="8856984" cy="46979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0674835"/>
      </p:ext>
    </p:extLst>
  </p:cSld>
  <p:clrMapOvr>
    <a:masterClrMapping/>
  </p:clrMapOvr>
  <p:transition>
    <p:strips dir="rd"/>
  </p:transition>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0EBFD30-D32E-74A6-81A1-6FAA241653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5702CFD-16FC-1277-E233-3057FAB00D7A}"/>
              </a:ext>
            </a:extLst>
          </p:cNvPr>
          <p:cNvSpPr>
            <a:spLocks noGrp="1"/>
          </p:cNvSpPr>
          <p:nvPr>
            <p:ph type="title"/>
          </p:nvPr>
        </p:nvSpPr>
        <p:spPr/>
        <p:txBody>
          <a:bodyPr/>
          <a:lstStyle/>
          <a:p>
            <a:r>
              <a:rPr lang="en-US" dirty="0"/>
              <a:t>It is a small world …</a:t>
            </a:r>
            <a:endParaRPr lang="en-GB" dirty="0"/>
          </a:p>
        </p:txBody>
      </p:sp>
      <p:sp>
        <p:nvSpPr>
          <p:cNvPr id="3" name="Content Placeholder 2">
            <a:extLst>
              <a:ext uri="{FF2B5EF4-FFF2-40B4-BE49-F238E27FC236}">
                <a16:creationId xmlns:a16="http://schemas.microsoft.com/office/drawing/2014/main" id="{6D253045-5770-8D15-BA74-39FEB3CC4299}"/>
              </a:ext>
            </a:extLst>
          </p:cNvPr>
          <p:cNvSpPr>
            <a:spLocks noGrp="1"/>
          </p:cNvSpPr>
          <p:nvPr>
            <p:ph idx="1"/>
          </p:nvPr>
        </p:nvSpPr>
        <p:spPr>
          <a:xfrm>
            <a:off x="1055440" y="1268760"/>
            <a:ext cx="8686800" cy="4114800"/>
          </a:xfrm>
        </p:spPr>
        <p:txBody>
          <a:bodyPr/>
          <a:lstStyle/>
          <a:p>
            <a:r>
              <a:rPr lang="en-US" dirty="0"/>
              <a:t>All top scientists knows each other very well</a:t>
            </a:r>
            <a:endParaRPr lang="en-GB" dirty="0"/>
          </a:p>
        </p:txBody>
      </p:sp>
      <p:pic>
        <p:nvPicPr>
          <p:cNvPr id="6" name="Picture 5" descr="A close-up of a sign&#10;&#10;Description automatically generated">
            <a:extLst>
              <a:ext uri="{FF2B5EF4-FFF2-40B4-BE49-F238E27FC236}">
                <a16:creationId xmlns:a16="http://schemas.microsoft.com/office/drawing/2014/main" id="{8EBBDDF6-E7D8-7DD4-6A29-7C95F951EF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9640" y="1772816"/>
            <a:ext cx="9112303" cy="4959351"/>
          </a:xfrm>
          <a:prstGeom prst="rect">
            <a:avLst/>
          </a:prstGeom>
        </p:spPr>
      </p:pic>
      <p:pic>
        <p:nvPicPr>
          <p:cNvPr id="4" name="Picture 3">
            <a:extLst>
              <a:ext uri="{FF2B5EF4-FFF2-40B4-BE49-F238E27FC236}">
                <a16:creationId xmlns:a16="http://schemas.microsoft.com/office/drawing/2014/main" id="{A3206217-3791-7AD7-A1AD-82AD7122F974}"/>
              </a:ext>
            </a:extLst>
          </p:cNvPr>
          <p:cNvPicPr>
            <a:picLocks noChangeAspect="1"/>
          </p:cNvPicPr>
          <p:nvPr/>
        </p:nvPicPr>
        <p:blipFill>
          <a:blip r:embed="rId3"/>
          <a:stretch>
            <a:fillRect/>
          </a:stretch>
        </p:blipFill>
        <p:spPr>
          <a:xfrm>
            <a:off x="8354373" y="1213845"/>
            <a:ext cx="3286248" cy="3329608"/>
          </a:xfrm>
          <a:prstGeom prst="rect">
            <a:avLst/>
          </a:prstGeom>
        </p:spPr>
      </p:pic>
      <p:pic>
        <p:nvPicPr>
          <p:cNvPr id="4100" name="Picture 4" descr="No caption">
            <a:extLst>
              <a:ext uri="{FF2B5EF4-FFF2-40B4-BE49-F238E27FC236}">
                <a16:creationId xmlns:a16="http://schemas.microsoft.com/office/drawing/2014/main" id="{BBA474FA-F9E3-FCA7-4DB2-7A0338C4D48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35214" t="20601" r="37532" b="21500"/>
          <a:stretch/>
        </p:blipFill>
        <p:spPr bwMode="auto">
          <a:xfrm>
            <a:off x="9754190" y="3846945"/>
            <a:ext cx="1729522" cy="2724919"/>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48B62D67-F803-D88F-2FC6-E2009AF371A1}"/>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31691" t="34118" r="37597" b="23751"/>
          <a:stretch/>
        </p:blipFill>
        <p:spPr bwMode="auto">
          <a:xfrm>
            <a:off x="9997497" y="72952"/>
            <a:ext cx="2099917" cy="16204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712859"/>
      </p:ext>
    </p:extLst>
  </p:cSld>
  <p:clrMapOvr>
    <a:masterClrMapping/>
  </p:clrMapOvr>
  <p:transition>
    <p:strips dir="rd"/>
  </p:transition>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CSC 2024, Hamburg, Germany</a:t>
            </a:r>
            <a:endParaRPr lang="en-GB" dirty="0"/>
          </a:p>
        </p:txBody>
      </p:sp>
      <p:pic>
        <p:nvPicPr>
          <p:cNvPr id="2050" name="Picture 2">
            <a:extLst>
              <a:ext uri="{FF2B5EF4-FFF2-40B4-BE49-F238E27FC236}">
                <a16:creationId xmlns:a16="http://schemas.microsoft.com/office/drawing/2014/main" id="{752E21D2-BC2A-B3FC-0C02-85D0E73F609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20601" b="12201"/>
          <a:stretch/>
        </p:blipFill>
        <p:spPr bwMode="auto">
          <a:xfrm>
            <a:off x="479376" y="1433094"/>
            <a:ext cx="11370295" cy="5092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6067081"/>
      </p:ext>
    </p:extLst>
  </p:cSld>
  <p:clrMapOvr>
    <a:masterClrMapping/>
  </p:clrMapOvr>
  <p:transition>
    <p:strips dir="rd"/>
  </p:transition>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CSC 2024 on IT Services</a:t>
            </a:r>
            <a:endParaRPr lang="en-GB" dirty="0"/>
          </a:p>
        </p:txBody>
      </p:sp>
      <p:sp>
        <p:nvSpPr>
          <p:cNvPr id="3" name="Content Placeholder 2">
            <a:extLst>
              <a:ext uri="{FF2B5EF4-FFF2-40B4-BE49-F238E27FC236}">
                <a16:creationId xmlns:a16="http://schemas.microsoft.com/office/drawing/2014/main" id="{BC4998C4-BBD6-691A-2CEC-859B36369ADF}"/>
              </a:ext>
            </a:extLst>
          </p:cNvPr>
          <p:cNvSpPr>
            <a:spLocks noGrp="1"/>
          </p:cNvSpPr>
          <p:nvPr>
            <p:ph idx="1"/>
          </p:nvPr>
        </p:nvSpPr>
        <p:spPr/>
        <p:txBody>
          <a:bodyPr/>
          <a:lstStyle/>
          <a:p>
            <a:r>
              <a:rPr lang="en-US" dirty="0"/>
              <a:t>Are you ready to write history ?</a:t>
            </a:r>
          </a:p>
        </p:txBody>
      </p:sp>
      <p:pic>
        <p:nvPicPr>
          <p:cNvPr id="8" name="Picture 7" descr="A gold frame with a black background&#10;&#10;Description automatically generated with low confidence">
            <a:extLst>
              <a:ext uri="{FF2B5EF4-FFF2-40B4-BE49-F238E27FC236}">
                <a16:creationId xmlns:a16="http://schemas.microsoft.com/office/drawing/2014/main" id="{0AC0FF18-7B85-7B7B-D196-66748F133882}"/>
              </a:ext>
            </a:extLst>
          </p:cNvPr>
          <p:cNvPicPr>
            <a:picLocks noChangeAspect="1"/>
          </p:cNvPicPr>
          <p:nvPr/>
        </p:nvPicPr>
        <p:blipFill>
          <a:blip r:embed="rId2">
            <a:extLst>
              <a:ext uri="{28A0092B-C50C-407E-A947-70E740481C1C}">
                <a14:useLocalDpi xmlns:a14="http://schemas.microsoft.com/office/drawing/2010/main" val="0"/>
              </a:ext>
              <a:ext uri="{837473B0-CC2E-450A-ABE3-18F120FF3D39}">
                <a1611:picAttrSrcUrl xmlns:a1611="http://schemas.microsoft.com/office/drawing/2016/11/main" r:id="rId3"/>
              </a:ext>
            </a:extLst>
          </a:blip>
          <a:stretch>
            <a:fillRect/>
          </a:stretch>
        </p:blipFill>
        <p:spPr>
          <a:xfrm>
            <a:off x="4583832" y="2276872"/>
            <a:ext cx="3888432" cy="3816424"/>
          </a:xfrm>
          <a:prstGeom prst="rect">
            <a:avLst/>
          </a:prstGeom>
        </p:spPr>
      </p:pic>
      <p:sp>
        <p:nvSpPr>
          <p:cNvPr id="10" name="TextBox 9">
            <a:extLst>
              <a:ext uri="{FF2B5EF4-FFF2-40B4-BE49-F238E27FC236}">
                <a16:creationId xmlns:a16="http://schemas.microsoft.com/office/drawing/2014/main" id="{E12899F2-65AD-24E0-017A-17CCEF59B54F}"/>
              </a:ext>
            </a:extLst>
          </p:cNvPr>
          <p:cNvSpPr txBox="1"/>
          <p:nvPr/>
        </p:nvSpPr>
        <p:spPr>
          <a:xfrm>
            <a:off x="5176460" y="3429000"/>
            <a:ext cx="2451312" cy="1323439"/>
          </a:xfrm>
          <a:prstGeom prst="rect">
            <a:avLst/>
          </a:prstGeom>
          <a:noFill/>
        </p:spPr>
        <p:txBody>
          <a:bodyPr wrap="none" rtlCol="0">
            <a:spAutoFit/>
          </a:bodyPr>
          <a:lstStyle/>
          <a:p>
            <a:r>
              <a:rPr lang="en-US" sz="2000" b="1" dirty="0">
                <a:solidFill>
                  <a:schemeClr val="bg2"/>
                </a:solidFill>
              </a:rPr>
              <a:t>School photo:</a:t>
            </a:r>
          </a:p>
          <a:p>
            <a:endParaRPr lang="en-US" sz="2000" b="1" dirty="0">
              <a:solidFill>
                <a:schemeClr val="bg2"/>
              </a:solidFill>
            </a:endParaRPr>
          </a:p>
          <a:p>
            <a:r>
              <a:rPr lang="en-US" sz="2000" b="1" dirty="0">
                <a:solidFill>
                  <a:schemeClr val="bg2"/>
                </a:solidFill>
              </a:rPr>
              <a:t>Friday before the</a:t>
            </a:r>
          </a:p>
          <a:p>
            <a:r>
              <a:rPr lang="en-US" sz="2000" b="1" dirty="0">
                <a:solidFill>
                  <a:schemeClr val="bg2"/>
                </a:solidFill>
              </a:rPr>
              <a:t>Closing Ceremony</a:t>
            </a:r>
          </a:p>
        </p:txBody>
      </p:sp>
    </p:spTree>
    <p:extLst>
      <p:ext uri="{BB962C8B-B14F-4D97-AF65-F5344CB8AC3E}">
        <p14:creationId xmlns:p14="http://schemas.microsoft.com/office/powerpoint/2010/main" val="211222101"/>
      </p:ext>
    </p:extLst>
  </p:cSld>
  <p:clrMapOvr>
    <a:masterClrMapping/>
  </p:clrMapOvr>
  <p:transition>
    <p:strips dir="rd"/>
  </p:transition>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67083940"/>
      </p:ext>
    </p:extLst>
  </p:cSld>
  <p:clrMapOvr>
    <a:masterClrMapping/>
  </p:clrMapOvr>
  <p:transition>
    <p:strips dir="rd"/>
  </p:transition>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3D024FD-5D48-A885-E976-6D853E98B54E}"/>
              </a:ext>
            </a:extLst>
          </p:cNvPr>
          <p:cNvSpPr>
            <a:spLocks noGrp="1"/>
          </p:cNvSpPr>
          <p:nvPr>
            <p:ph type="title"/>
          </p:nvPr>
        </p:nvSpPr>
        <p:spPr/>
        <p:txBody>
          <a:bodyPr/>
          <a:lstStyle/>
          <a:p>
            <a:r>
              <a:rPr lang="en-US" dirty="0"/>
              <a:t>Lightning talks tomorrow</a:t>
            </a:r>
          </a:p>
        </p:txBody>
      </p:sp>
      <p:sp>
        <p:nvSpPr>
          <p:cNvPr id="4" name="Content Placeholder 3">
            <a:extLst>
              <a:ext uri="{FF2B5EF4-FFF2-40B4-BE49-F238E27FC236}">
                <a16:creationId xmlns:a16="http://schemas.microsoft.com/office/drawing/2014/main" id="{F5F8CA7F-928F-311C-5E8C-1B07E36487E6}"/>
              </a:ext>
            </a:extLst>
          </p:cNvPr>
          <p:cNvSpPr>
            <a:spLocks noGrp="1"/>
          </p:cNvSpPr>
          <p:nvPr>
            <p:ph idx="1"/>
          </p:nvPr>
        </p:nvSpPr>
        <p:spPr/>
        <p:txBody>
          <a:bodyPr/>
          <a:lstStyle/>
          <a:p>
            <a:r>
              <a:rPr lang="en-US" dirty="0"/>
              <a:t>Remember … you only have few minutes</a:t>
            </a:r>
          </a:p>
          <a:p>
            <a:r>
              <a:rPr lang="en-US" dirty="0"/>
              <a:t>No time to explain in depth a technology or a solution</a:t>
            </a:r>
          </a:p>
          <a:p>
            <a:r>
              <a:rPr lang="en-US" dirty="0"/>
              <a:t>What you can achieve is generate interest in a technology or a problem</a:t>
            </a:r>
          </a:p>
          <a:p>
            <a:pPr lvl="1"/>
            <a:r>
              <a:rPr lang="en-US" dirty="0"/>
              <a:t>Find other persons working on similar topic and exchange experience</a:t>
            </a:r>
          </a:p>
          <a:p>
            <a:r>
              <a:rPr lang="en-US" dirty="0"/>
              <a:t>Give pointers to the detailed solution of the problem or to the challenges you are facing</a:t>
            </a:r>
          </a:p>
        </p:txBody>
      </p:sp>
    </p:spTree>
    <p:extLst>
      <p:ext uri="{BB962C8B-B14F-4D97-AF65-F5344CB8AC3E}">
        <p14:creationId xmlns:p14="http://schemas.microsoft.com/office/powerpoint/2010/main" val="1125958702"/>
      </p:ext>
    </p:extLst>
  </p:cSld>
  <p:clrMapOvr>
    <a:masterClrMapping/>
  </p:clrMapOvr>
  <p:transition>
    <p:strips dir="rd"/>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a:t>Bridging science and computing</a:t>
            </a:r>
            <a:endParaRPr lang="en-GB" altLang="en-US" dirty="0"/>
          </a:p>
        </p:txBody>
      </p:sp>
      <p:sp>
        <p:nvSpPr>
          <p:cNvPr id="7171" name="Content Placeholder 4"/>
          <p:cNvSpPr>
            <a:spLocks noGrp="1"/>
          </p:cNvSpPr>
          <p:nvPr>
            <p:ph idx="1"/>
          </p:nvPr>
        </p:nvSpPr>
        <p:spPr/>
        <p:txBody>
          <a:bodyPr/>
          <a:lstStyle/>
          <a:p>
            <a:r>
              <a:rPr lang="en-US" altLang="en-US" sz="2200" dirty="0"/>
              <a:t>The unprecedented technological evolution in computing has profited directly to several scientific research projects, in particular in high energy physics</a:t>
            </a:r>
          </a:p>
          <a:p>
            <a:pPr lvl="1"/>
            <a:r>
              <a:rPr lang="en-US" altLang="en-US" sz="2200" dirty="0"/>
              <a:t>Computing is today </a:t>
            </a:r>
            <a:r>
              <a:rPr lang="en-US" altLang="en-US" sz="2200" dirty="0">
                <a:solidFill>
                  <a:srgbClr val="FF0000"/>
                </a:solidFill>
              </a:rPr>
              <a:t>the main strategy</a:t>
            </a:r>
            <a:r>
              <a:rPr lang="en-US" altLang="en-US" sz="2200" dirty="0"/>
              <a:t> for many sciences to boost their research productivity</a:t>
            </a:r>
          </a:p>
          <a:p>
            <a:r>
              <a:rPr lang="en-US" altLang="en-US" sz="2200" dirty="0"/>
              <a:t>It is nowadays essential that:</a:t>
            </a:r>
          </a:p>
          <a:p>
            <a:pPr lvl="1"/>
            <a:r>
              <a:rPr lang="en-US" altLang="en-US" sz="2200" dirty="0"/>
              <a:t>Scientists master computing technologies as the main tool for their research</a:t>
            </a:r>
          </a:p>
          <a:p>
            <a:pPr lvl="1"/>
            <a:r>
              <a:rPr lang="en-US" altLang="en-US" sz="2200" dirty="0"/>
              <a:t>Computer scientists understand the scientific domain of the investigation to deliver computing services that meet the needs of the research project</a:t>
            </a:r>
          </a:p>
        </p:txBody>
      </p:sp>
    </p:spTree>
  </p:cSld>
  <p:clrMapOvr>
    <a:masterClrMapping/>
  </p:clrMapOvr>
  <p:transition>
    <p:strips dir="rd"/>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a:t>An additional side effect …</a:t>
            </a:r>
            <a:endParaRPr lang="en-GB" altLang="en-US" dirty="0"/>
          </a:p>
        </p:txBody>
      </p:sp>
      <p:sp>
        <p:nvSpPr>
          <p:cNvPr id="9219" name="Content Placeholder 2"/>
          <p:cNvSpPr>
            <a:spLocks noGrp="1"/>
          </p:cNvSpPr>
          <p:nvPr>
            <p:ph idx="1"/>
          </p:nvPr>
        </p:nvSpPr>
        <p:spPr/>
        <p:txBody>
          <a:bodyPr/>
          <a:lstStyle/>
          <a:p>
            <a:r>
              <a:rPr lang="en-US" altLang="en-US" dirty="0"/>
              <a:t>… knowledge transfer of (CERN) skills and (CERN) know-how in computing to academic, national laboratories, research institutes, institutional and industrial circles in Member States and other countries </a:t>
            </a:r>
          </a:p>
          <a:p>
            <a:pPr lvl="1"/>
            <a:r>
              <a:rPr lang="en-US" altLang="en-US" dirty="0"/>
              <a:t>With direct or potential applications up to all spheres of the society.</a:t>
            </a:r>
            <a:endParaRPr lang="en-GB"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a:t>The CERN School</a:t>
            </a:r>
            <a:r>
              <a:rPr lang="en-US" altLang="en-US" dirty="0">
                <a:solidFill>
                  <a:srgbClr val="FF0000"/>
                </a:solidFill>
              </a:rPr>
              <a:t>s</a:t>
            </a:r>
            <a:r>
              <a:rPr lang="en-US" altLang="en-US" dirty="0"/>
              <a:t> of computing</a:t>
            </a:r>
            <a:endParaRPr lang="en-GB" altLang="en-US" dirty="0"/>
          </a:p>
        </p:txBody>
      </p:sp>
      <p:sp>
        <p:nvSpPr>
          <p:cNvPr id="10243" name="Content Placeholder 2"/>
          <p:cNvSpPr>
            <a:spLocks noGrp="1"/>
          </p:cNvSpPr>
          <p:nvPr>
            <p:ph idx="1"/>
          </p:nvPr>
        </p:nvSpPr>
        <p:spPr>
          <a:xfrm>
            <a:off x="911424" y="1268760"/>
            <a:ext cx="9520609" cy="4114800"/>
          </a:xfrm>
        </p:spPr>
        <p:txBody>
          <a:bodyPr/>
          <a:lstStyle/>
          <a:p>
            <a:r>
              <a:rPr lang="en-US" altLang="en-US" sz="1900" dirty="0"/>
              <a:t>The </a:t>
            </a:r>
            <a:r>
              <a:rPr lang="en-US" altLang="en-US" sz="1900" dirty="0">
                <a:solidFill>
                  <a:srgbClr val="FF0000"/>
                </a:solidFill>
              </a:rPr>
              <a:t>Main</a:t>
            </a:r>
            <a:r>
              <a:rPr lang="en-US" altLang="en-US" sz="1900" dirty="0"/>
              <a:t> School</a:t>
            </a:r>
          </a:p>
          <a:p>
            <a:pPr lvl="1"/>
            <a:r>
              <a:rPr lang="en-US" altLang="en-US" sz="1900" dirty="0"/>
              <a:t>Two weeks, ~ 60 participants </a:t>
            </a:r>
            <a:r>
              <a:rPr lang="en-US" altLang="en-US" sz="1900" i="1" dirty="0"/>
              <a:t>(64 this year)</a:t>
            </a:r>
          </a:p>
          <a:p>
            <a:pPr lvl="1"/>
            <a:r>
              <a:rPr lang="en-US" altLang="en-US" sz="1900" dirty="0"/>
              <a:t>Multiple topics on scientific computing</a:t>
            </a:r>
          </a:p>
          <a:p>
            <a:r>
              <a:rPr lang="en-US" altLang="en-US" sz="1900" dirty="0"/>
              <a:t>The </a:t>
            </a:r>
            <a:r>
              <a:rPr lang="en-US" altLang="en-US" sz="1900" dirty="0">
                <a:solidFill>
                  <a:srgbClr val="FF0000"/>
                </a:solidFill>
              </a:rPr>
              <a:t>Thematic</a:t>
            </a:r>
            <a:r>
              <a:rPr lang="en-US" altLang="en-US" sz="1900" dirty="0"/>
              <a:t> schools</a:t>
            </a:r>
          </a:p>
          <a:p>
            <a:pPr lvl="1"/>
            <a:r>
              <a:rPr lang="en-US" sz="1900" dirty="0"/>
              <a:t>Goes more in depth on a particular topic</a:t>
            </a:r>
          </a:p>
          <a:p>
            <a:pPr lvl="1"/>
            <a:r>
              <a:rPr lang="en-US" sz="1900" dirty="0"/>
              <a:t>Smaller participation, shorter duration (one week), clear goals</a:t>
            </a:r>
          </a:p>
          <a:p>
            <a:pPr lvl="1"/>
            <a:r>
              <a:rPr lang="en-US" sz="1900" dirty="0"/>
              <a:t>Last year, two schools 23 + 30 participants</a:t>
            </a:r>
          </a:p>
          <a:p>
            <a:pPr lvl="1"/>
            <a:r>
              <a:rPr lang="en-US" sz="1900" dirty="0"/>
              <a:t>Last school: 33 participants, 24 institutes, 21 nationalities</a:t>
            </a:r>
          </a:p>
          <a:p>
            <a:r>
              <a:rPr lang="en-US" altLang="en-US" sz="1900" dirty="0"/>
              <a:t>The </a:t>
            </a:r>
            <a:r>
              <a:rPr lang="en-US" altLang="en-US" sz="1900" dirty="0">
                <a:solidFill>
                  <a:srgbClr val="FF0000"/>
                </a:solidFill>
              </a:rPr>
              <a:t>Inverted</a:t>
            </a:r>
            <a:r>
              <a:rPr lang="en-US" altLang="en-US" sz="1900" dirty="0"/>
              <a:t> school</a:t>
            </a:r>
          </a:p>
          <a:p>
            <a:pPr lvl="1"/>
            <a:r>
              <a:rPr lang="en-US" altLang="en-US" sz="1900" dirty="0"/>
              <a:t>It is frequent to find among students real experts on specific topics, and the cumulated knowledge of the students exceeds the one of lecturers. </a:t>
            </a:r>
          </a:p>
          <a:p>
            <a:pPr lvl="1"/>
            <a:r>
              <a:rPr lang="en-US" altLang="en-US" sz="1900" dirty="0"/>
              <a:t>At the end of each school, we invite students to propose some lectures, and we organize an “inverted” school. </a:t>
            </a:r>
            <a:r>
              <a:rPr lang="en-US" altLang="en-US" sz="1900" i="1" dirty="0"/>
              <a:t>“Where students turn into teachers”</a:t>
            </a:r>
          </a:p>
          <a:p>
            <a:pPr lvl="1"/>
            <a:r>
              <a:rPr lang="en-US" altLang="en-US" sz="1900" dirty="0"/>
              <a:t>In 2024, the 15</a:t>
            </a:r>
            <a:r>
              <a:rPr lang="en-US" altLang="en-US" sz="1900" baseline="30000" dirty="0"/>
              <a:t>th</a:t>
            </a:r>
            <a:r>
              <a:rPr lang="en-US" altLang="en-US" sz="1900" dirty="0"/>
              <a:t> edition had 12 lecturers and more than hundred participants</a:t>
            </a:r>
          </a:p>
          <a:p>
            <a:r>
              <a:rPr lang="en-US" altLang="en-US" sz="1900" dirty="0"/>
              <a:t>The </a:t>
            </a:r>
            <a:r>
              <a:rPr lang="en-US" altLang="en-US" sz="1900" dirty="0">
                <a:solidFill>
                  <a:srgbClr val="FF0000"/>
                </a:solidFill>
              </a:rPr>
              <a:t>school on IT services </a:t>
            </a:r>
            <a:r>
              <a:rPr lang="en-US" altLang="en-US" sz="1900" dirty="0"/>
              <a:t>(this school)</a:t>
            </a:r>
            <a:endParaRPr lang="en-US" altLang="en-US" sz="1900" dirty="0">
              <a:solidFill>
                <a:srgbClr val="FF0000"/>
              </a:solidFill>
            </a:endParaRPr>
          </a:p>
        </p:txBody>
      </p:sp>
      <p:pic>
        <p:nvPicPr>
          <p:cNvPr id="2" name="Picture 1"/>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0344472" y="4244409"/>
            <a:ext cx="1008112" cy="552743"/>
          </a:xfrm>
          <a:prstGeom prst="rect">
            <a:avLst/>
          </a:prstGeom>
        </p:spPr>
      </p:pic>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0330284" y="2565416"/>
            <a:ext cx="1008112" cy="548020"/>
          </a:xfrm>
          <a:prstGeom prst="rect">
            <a:avLst/>
          </a:prstGeom>
        </p:spPr>
      </p:pic>
      <p:pic>
        <p:nvPicPr>
          <p:cNvPr id="4" name="Picture 3">
            <a:extLst>
              <a:ext uri="{FF2B5EF4-FFF2-40B4-BE49-F238E27FC236}">
                <a16:creationId xmlns:a16="http://schemas.microsoft.com/office/drawing/2014/main" id="{3267876F-62A2-1AF8-062D-E31031E6ADD8}"/>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0330396" y="1484784"/>
            <a:ext cx="1008000" cy="576576"/>
          </a:xfrm>
          <a:prstGeom prst="rect">
            <a:avLst/>
          </a:prstGeom>
        </p:spPr>
      </p:pic>
      <p:pic>
        <p:nvPicPr>
          <p:cNvPr id="1026" name="Picture 2" descr="New PNGs for Free Download">
            <a:extLst>
              <a:ext uri="{FF2B5EF4-FFF2-40B4-BE49-F238E27FC236}">
                <a16:creationId xmlns:a16="http://schemas.microsoft.com/office/drawing/2014/main" id="{245E5E0B-E394-CD17-9DC7-EE7FA1216AA6}"/>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339916" y="5591039"/>
            <a:ext cx="1512168" cy="151216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p:strips dir="rd"/>
  </p:transition>
</p:sld>
</file>

<file path=ppt/theme/theme1.xml><?xml version="1.0" encoding="utf-8"?>
<a:theme xmlns:a="http://schemas.openxmlformats.org/drawingml/2006/main" name="On-Screen Presentation 1">
  <a:themeElements>
    <a:clrScheme name="Custom 4">
      <a:dk1>
        <a:srgbClr val="2A004E"/>
      </a:dk1>
      <a:lt1>
        <a:srgbClr val="FFFFFF"/>
      </a:lt1>
      <a:dk2>
        <a:srgbClr val="006665"/>
      </a:dk2>
      <a:lt2>
        <a:srgbClr val="00CCCC"/>
      </a:lt2>
      <a:accent1>
        <a:srgbClr val="009998"/>
      </a:accent1>
      <a:accent2>
        <a:srgbClr val="0000FF"/>
      </a:accent2>
      <a:accent3>
        <a:srgbClr val="B3AAC8"/>
      </a:accent3>
      <a:accent4>
        <a:srgbClr val="DADADA"/>
      </a:accent4>
      <a:accent5>
        <a:srgbClr val="E8AAC8"/>
      </a:accent5>
      <a:accent6>
        <a:srgbClr val="0000E7"/>
      </a:accent6>
      <a:hlink>
        <a:srgbClr val="0000BF"/>
      </a:hlink>
      <a:folHlink>
        <a:srgbClr val="0000BF"/>
      </a:folHlink>
    </a:clrScheme>
    <a:fontScheme name="On-Screen Presentation 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BBE0E3"/>
        </a:solidFill>
        <a:ln w="25400" cap="flat" cmpd="sng" algn="ctr">
          <a:solidFill>
            <a:srgbClr val="BBE0E3">
              <a:shade val="50000"/>
            </a:srgbClr>
          </a:solidFill>
          <a:prstDash val="solid"/>
        </a:ln>
        <a:effectLst/>
      </a:spPr>
      <a:bodyPr rtlCol="0" anchor="ctr"/>
      <a:lstStyle>
        <a:defPPr marL="0" marR="0" indent="0" algn="ctr" defTabSz="914400" eaLnBrk="1" fontAlgn="auto" latinLnBrk="0" hangingPunct="1">
          <a:lnSpc>
            <a:spcPct val="100000"/>
          </a:lnSpc>
          <a:spcBef>
            <a:spcPts val="0"/>
          </a:spcBef>
          <a:spcAft>
            <a:spcPts val="0"/>
          </a:spcAft>
          <a:buClrTx/>
          <a:buSzTx/>
          <a:buFontTx/>
          <a:buNone/>
          <a:tabLst/>
          <a:defRPr kumimoji="0" sz="1800" b="0" i="0" u="none" strike="noStrike" kern="0" cap="none" spc="0" normalizeH="0" baseline="0" noProof="0" dirty="0" smtClean="0">
            <a:ln>
              <a:noFill/>
            </a:ln>
            <a:solidFill>
              <a:schemeClr val="bg2"/>
            </a:solidFill>
            <a:effectLst/>
            <a:uLnTx/>
            <a:uFillTx/>
            <a:latin typeface="Arial"/>
            <a:ea typeface="+mn-ea"/>
            <a:cs typeface="+mn-cs"/>
          </a:defRPr>
        </a:defPPr>
      </a:lstStyle>
    </a:spDef>
    <a:lnDef>
      <a:spPr bwMode="auto">
        <a:noFill/>
        <a:ln w="38100" cap="flat" cmpd="sng" algn="ctr">
          <a:solidFill>
            <a:schemeClr val="bg2"/>
          </a:solidFill>
          <a:prstDash val="solid"/>
          <a:round/>
          <a:headEnd type="none" w="med" len="med"/>
          <a:tailEnd type="none" w="med" len="med"/>
        </a:ln>
        <a:effectLst/>
      </a:spPr>
      <a:bodyPr/>
      <a:lstStyle/>
    </a:lnDef>
  </a:objectDefaults>
  <a:extraClrSchemeLst>
    <a:extraClrScheme>
      <a:clrScheme name="On-Screen Presentation 1 1">
        <a:dk1>
          <a:srgbClr val="2A004E"/>
        </a:dk1>
        <a:lt1>
          <a:srgbClr val="FFFFFF"/>
        </a:lt1>
        <a:dk2>
          <a:srgbClr val="500093"/>
        </a:dk2>
        <a:lt2>
          <a:srgbClr val="00CCCC"/>
        </a:lt2>
        <a:accent1>
          <a:srgbClr val="D60093"/>
        </a:accent1>
        <a:accent2>
          <a:srgbClr val="0000FF"/>
        </a:accent2>
        <a:accent3>
          <a:srgbClr val="B3AAC8"/>
        </a:accent3>
        <a:accent4>
          <a:srgbClr val="DADADA"/>
        </a:accent4>
        <a:accent5>
          <a:srgbClr val="E8AAC8"/>
        </a:accent5>
        <a:accent6>
          <a:srgbClr val="0000E7"/>
        </a:accent6>
        <a:hlink>
          <a:srgbClr val="FFFF00"/>
        </a:hlink>
        <a:folHlink>
          <a:srgbClr val="7500D7"/>
        </a:folHlink>
      </a:clrScheme>
      <a:clrMap bg1="dk2" tx1="lt1" bg2="dk1" tx2="lt2" accent1="accent1" accent2="accent2" accent3="accent3" accent4="accent4" accent5="accent5" accent6="accent6" hlink="hlink" folHlink="folHlink"/>
    </a:extraClrScheme>
    <a:extraClrScheme>
      <a:clrScheme name="On-Screen Presentation 1 2">
        <a:dk1>
          <a:srgbClr val="000000"/>
        </a:dk1>
        <a:lt1>
          <a:srgbClr val="FFFFFF"/>
        </a:lt1>
        <a:dk2>
          <a:srgbClr val="000000"/>
        </a:dk2>
        <a:lt2>
          <a:srgbClr val="CCECFF"/>
        </a:lt2>
        <a:accent1>
          <a:srgbClr val="CC99FF"/>
        </a:accent1>
        <a:accent2>
          <a:srgbClr val="3366FF"/>
        </a:accent2>
        <a:accent3>
          <a:srgbClr val="FFFFFF"/>
        </a:accent3>
        <a:accent4>
          <a:srgbClr val="000000"/>
        </a:accent4>
        <a:accent5>
          <a:srgbClr val="E2CAFF"/>
        </a:accent5>
        <a:accent6>
          <a:srgbClr val="2D5CE7"/>
        </a:accent6>
        <a:hlink>
          <a:srgbClr val="00CCFF"/>
        </a:hlink>
        <a:folHlink>
          <a:srgbClr val="99CCFF"/>
        </a:folHlink>
      </a:clrScheme>
      <a:clrMap bg1="lt1" tx1="dk1" bg2="lt2" tx2="dk2" accent1="accent1" accent2="accent2" accent3="accent3" accent4="accent4" accent5="accent5" accent6="accent6" hlink="hlink" folHlink="folHlink"/>
    </a:extraClrScheme>
    <a:extraClrScheme>
      <a:clrScheme name="On-Screen Presentation 1 3">
        <a:dk1>
          <a:srgbClr val="000000"/>
        </a:dk1>
        <a:lt1>
          <a:srgbClr val="FFFFFF"/>
        </a:lt1>
        <a:dk2>
          <a:srgbClr val="000000"/>
        </a:dk2>
        <a:lt2>
          <a:srgbClr val="969696"/>
        </a:lt2>
        <a:accent1>
          <a:srgbClr val="777777"/>
        </a:accent1>
        <a:accent2>
          <a:srgbClr val="CBCBCB"/>
        </a:accent2>
        <a:accent3>
          <a:srgbClr val="FFFFFF"/>
        </a:accent3>
        <a:accent4>
          <a:srgbClr val="000000"/>
        </a:accent4>
        <a:accent5>
          <a:srgbClr val="BDBDBD"/>
        </a:accent5>
        <a:accent6>
          <a:srgbClr val="B8B8B8"/>
        </a:accent6>
        <a:hlink>
          <a:srgbClr val="4D4D4D"/>
        </a:hlink>
        <a:folHlink>
          <a:srgbClr val="DDDDDD"/>
        </a:folHlink>
      </a:clrScheme>
      <a:clrMap bg1="lt1" tx1="dk1" bg2="lt2" tx2="dk2" accent1="accent1" accent2="accent2" accent3="accent3" accent4="accent4" accent5="accent5" accent6="accent6" hlink="hlink" folHlink="folHlink"/>
    </a:extraClrScheme>
    <a:extraClrScheme>
      <a:clrScheme name="On-Screen Presentation 1 4">
        <a:dk1>
          <a:srgbClr val="000000"/>
        </a:dk1>
        <a:lt1>
          <a:srgbClr val="00CCCC"/>
        </a:lt1>
        <a:dk2>
          <a:srgbClr val="FFFFCC"/>
        </a:dk2>
        <a:lt2>
          <a:srgbClr val="009999"/>
        </a:lt2>
        <a:accent1>
          <a:srgbClr val="CC99FF"/>
        </a:accent1>
        <a:accent2>
          <a:srgbClr val="3366FF"/>
        </a:accent2>
        <a:accent3>
          <a:srgbClr val="AAE2E2"/>
        </a:accent3>
        <a:accent4>
          <a:srgbClr val="000000"/>
        </a:accent4>
        <a:accent5>
          <a:srgbClr val="E2CAFF"/>
        </a:accent5>
        <a:accent6>
          <a:srgbClr val="2D5CE7"/>
        </a:accent6>
        <a:hlink>
          <a:srgbClr val="00CCFF"/>
        </a:hlink>
        <a:folHlink>
          <a:srgbClr val="00FFCC"/>
        </a:folHlink>
      </a:clrScheme>
      <a:clrMap bg1="lt1" tx1="dk1" bg2="lt2" tx2="dk2" accent1="accent1" accent2="accent2" accent3="accent3" accent4="accent4" accent5="accent5" accent6="accent6" hlink="hlink" folHlink="folHlink"/>
    </a:extraClrScheme>
    <a:extraClrScheme>
      <a:clrScheme name="On-Screen Presentation 1 5">
        <a:dk1>
          <a:srgbClr val="003300"/>
        </a:dk1>
        <a:lt1>
          <a:srgbClr val="FFFFFF"/>
        </a:lt1>
        <a:dk2>
          <a:srgbClr val="669900"/>
        </a:dk2>
        <a:lt2>
          <a:srgbClr val="FFCC66"/>
        </a:lt2>
        <a:accent1>
          <a:srgbClr val="990033"/>
        </a:accent1>
        <a:accent2>
          <a:srgbClr val="FF9933"/>
        </a:accent2>
        <a:accent3>
          <a:srgbClr val="B8CAAA"/>
        </a:accent3>
        <a:accent4>
          <a:srgbClr val="DADADA"/>
        </a:accent4>
        <a:accent5>
          <a:srgbClr val="CAAAAD"/>
        </a:accent5>
        <a:accent6>
          <a:srgbClr val="E78A2D"/>
        </a:accent6>
        <a:hlink>
          <a:srgbClr val="CCCC00"/>
        </a:hlink>
        <a:folHlink>
          <a:srgbClr val="009900"/>
        </a:folHlink>
      </a:clrScheme>
      <a:clrMap bg1="dk2" tx1="lt1" bg2="dk1" tx2="lt2" accent1="accent1" accent2="accent2" accent3="accent3" accent4="accent4" accent5="accent5" accent6="accent6" hlink="hlink" folHlink="folHlink"/>
    </a:extraClrScheme>
    <a:extraClrScheme>
      <a:clrScheme name="On-Screen Presentation 1 6">
        <a:dk1>
          <a:srgbClr val="663300"/>
        </a:dk1>
        <a:lt1>
          <a:srgbClr val="FFFFFF"/>
        </a:lt1>
        <a:dk2>
          <a:srgbClr val="CC6600"/>
        </a:dk2>
        <a:lt2>
          <a:srgbClr val="FFCC00"/>
        </a:lt2>
        <a:accent1>
          <a:srgbClr val="990033"/>
        </a:accent1>
        <a:accent2>
          <a:srgbClr val="FF0033"/>
        </a:accent2>
        <a:accent3>
          <a:srgbClr val="E2B8AA"/>
        </a:accent3>
        <a:accent4>
          <a:srgbClr val="DADADA"/>
        </a:accent4>
        <a:accent5>
          <a:srgbClr val="CAAAAD"/>
        </a:accent5>
        <a:accent6>
          <a:srgbClr val="E7002D"/>
        </a:accent6>
        <a:hlink>
          <a:srgbClr val="CCCC00"/>
        </a:hlink>
        <a:folHlink>
          <a:srgbClr val="FF9900"/>
        </a:folHlink>
      </a:clrScheme>
      <a:clrMap bg1="dk2" tx1="lt1" bg2="dk1" tx2="lt2" accent1="accent1" accent2="accent2" accent3="accent3" accent4="accent4" accent5="accent5" accent6="accent6" hlink="hlink" folHlink="folHlink"/>
    </a:extraClrScheme>
    <a:extraClrScheme>
      <a:clrScheme name="On-Screen Presentation 1 7">
        <a:dk1>
          <a:srgbClr val="660033"/>
        </a:dk1>
        <a:lt1>
          <a:srgbClr val="FFFFFF"/>
        </a:lt1>
        <a:dk2>
          <a:srgbClr val="990066"/>
        </a:dk2>
        <a:lt2>
          <a:srgbClr val="FFFF66"/>
        </a:lt2>
        <a:accent1>
          <a:srgbClr val="9933FF"/>
        </a:accent1>
        <a:accent2>
          <a:srgbClr val="00CCCC"/>
        </a:accent2>
        <a:accent3>
          <a:srgbClr val="CAAAB8"/>
        </a:accent3>
        <a:accent4>
          <a:srgbClr val="DADADA"/>
        </a:accent4>
        <a:accent5>
          <a:srgbClr val="CAADFF"/>
        </a:accent5>
        <a:accent6>
          <a:srgbClr val="00B9B9"/>
        </a:accent6>
        <a:hlink>
          <a:srgbClr val="CC66FF"/>
        </a:hlink>
        <a:folHlink>
          <a:srgbClr val="D60093"/>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CSC-Powerpoint Slides template 16-9.potx" id="{027E0948-C768-41B7-8848-C5CEF6FA21B7}" vid="{6460D362-4FC8-4CBF-9B81-10A5355632B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CSC-Powerpoint Slides template 16-9-WideScreen</Template>
  <TotalTime>0</TotalTime>
  <Words>3020</Words>
  <Application>Microsoft Office PowerPoint</Application>
  <PresentationFormat>Widescreen</PresentationFormat>
  <Paragraphs>469</Paragraphs>
  <Slides>66</Slides>
  <Notes>3</Notes>
  <HiddenSlides>5</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66</vt:i4>
      </vt:variant>
    </vt:vector>
  </HeadingPairs>
  <TitlesOfParts>
    <vt:vector size="73" baseType="lpstr">
      <vt:lpstr>Arial</vt:lpstr>
      <vt:lpstr>Calibri</vt:lpstr>
      <vt:lpstr>Roboto</vt:lpstr>
      <vt:lpstr>Segoe UI Historic</vt:lpstr>
      <vt:lpstr>StarSymbol</vt:lpstr>
      <vt:lpstr>Wingdings</vt:lpstr>
      <vt:lpstr>On-Screen Presentation 1</vt:lpstr>
      <vt:lpstr>PowerPoint Presentation</vt:lpstr>
      <vt:lpstr>Welcome to the  1st CERN School of Computing on IT Services</vt:lpstr>
      <vt:lpstr>Who am I ? Alberto – your school director</vt:lpstr>
      <vt:lpstr>CERN’s mission</vt:lpstr>
      <vt:lpstr>A school with a long history</vt:lpstr>
      <vt:lpstr>Mandate and mission</vt:lpstr>
      <vt:lpstr>Bridging science and computing</vt:lpstr>
      <vt:lpstr>An additional side effect …</vt:lpstr>
      <vt:lpstr>The CERN Schools of computing</vt:lpstr>
      <vt:lpstr>Focus on Knowledge</vt:lpstr>
      <vt:lpstr>An outreach opportunity</vt:lpstr>
      <vt:lpstr>An outreach opportunity</vt:lpstr>
      <vt:lpstr>CSC Organizers</vt:lpstr>
      <vt:lpstr>The school governance</vt:lpstr>
      <vt:lpstr>The School Advisory Committee</vt:lpstr>
      <vt:lpstr>The 2024 School on IT Services</vt:lpstr>
      <vt:lpstr>The School on IT Services</vt:lpstr>
      <vt:lpstr>This is the first school on IT Services</vt:lpstr>
      <vt:lpstr>The School site is on indico</vt:lpstr>
      <vt:lpstr>The school learning process</vt:lpstr>
      <vt:lpstr>The school learning process</vt:lpstr>
      <vt:lpstr>The Programme – 28 hours of lectures</vt:lpstr>
      <vt:lpstr>We will have 20 (!) lecturers</vt:lpstr>
      <vt:lpstr>The school learning process</vt:lpstr>
      <vt:lpstr>The School culture in “exercises” and “demoes”</vt:lpstr>
      <vt:lpstr>The school learning process</vt:lpstr>
      <vt:lpstr>The exam</vt:lpstr>
      <vt:lpstr>The “self evaluation” is part of the learning process</vt:lpstr>
      <vt:lpstr>The “self evaluation” is part of the learning process</vt:lpstr>
      <vt:lpstr>The “self evaluation” is part of the learning process</vt:lpstr>
      <vt:lpstr>The “self evaluation” is part of the learning process</vt:lpstr>
      <vt:lpstr>The school learning process</vt:lpstr>
      <vt:lpstr>Lunches and Coffee breaks (and Tuesday Dinner)</vt:lpstr>
      <vt:lpstr>School rules …</vt:lpstr>
      <vt:lpstr>School rule #1</vt:lpstr>
      <vt:lpstr>School rule #2</vt:lpstr>
      <vt:lpstr>School rule #3</vt:lpstr>
      <vt:lpstr>WhatsApp group</vt:lpstr>
      <vt:lpstr>Why a new 2024 School on IT Services ?</vt:lpstr>
      <vt:lpstr>The need for computing in research</vt:lpstr>
      <vt:lpstr>Computing performance has grown exponentially</vt:lpstr>
      <vt:lpstr>Computing performance has grown exponentially</vt:lpstr>
      <vt:lpstr>Computing performance has grown exponentially</vt:lpstr>
      <vt:lpstr>Computing performance has grown exponentially</vt:lpstr>
      <vt:lpstr>Computing performance has grown exponentially</vt:lpstr>
      <vt:lpstr>Computing performance has grown exponentially</vt:lpstr>
      <vt:lpstr>The need for computing in research</vt:lpstr>
      <vt:lpstr>What is a scientific computing infrastructure ?</vt:lpstr>
      <vt:lpstr>Why services ?</vt:lpstr>
      <vt:lpstr>Example of Storage services</vt:lpstr>
      <vt:lpstr>In general we need to find compromises</vt:lpstr>
      <vt:lpstr>But finding the right balance is not as simple</vt:lpstr>
      <vt:lpstr>Reality is more complicated than models</vt:lpstr>
      <vt:lpstr>Same as in normal industry ...</vt:lpstr>
      <vt:lpstr>Computing industry is following</vt:lpstr>
      <vt:lpstr>Where are we heading ?</vt:lpstr>
      <vt:lpstr>What has recently changed ?</vt:lpstr>
      <vt:lpstr>Where will we see most spectacular changes ?</vt:lpstr>
      <vt:lpstr>Take home message:</vt:lpstr>
      <vt:lpstr>Statement from the past chair of the school advisory board …</vt:lpstr>
      <vt:lpstr>It is a small world …</vt:lpstr>
      <vt:lpstr>It is a small world …</vt:lpstr>
      <vt:lpstr>CSC 2024, Hamburg, Germany</vt:lpstr>
      <vt:lpstr>CSC 2024 on IT Services</vt:lpstr>
      <vt:lpstr>PowerPoint Presentation</vt:lpstr>
      <vt:lpstr>Lightning talks tomorrow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of series of lectures*</dc:title>
  <dc:creator>Alberto Pace</dc:creator>
  <cp:keywords>Data Technologies - CERN School of computing Data Management Security</cp:keywords>
  <cp:lastModifiedBy>Alberto Pace</cp:lastModifiedBy>
  <cp:revision>58</cp:revision>
  <dcterms:created xsi:type="dcterms:W3CDTF">2023-05-30T15:24:10Z</dcterms:created>
  <dcterms:modified xsi:type="dcterms:W3CDTF">2024-11-04T07:29:50Z</dcterms:modified>
</cp:coreProperties>
</file>