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3"/>
  </p:notesMasterIdLst>
  <p:sldIdLst>
    <p:sldId id="580" r:id="rId2"/>
    <p:sldId id="3054" r:id="rId3"/>
    <p:sldId id="3157" r:id="rId4"/>
    <p:sldId id="3156" r:id="rId5"/>
    <p:sldId id="3094" r:id="rId6"/>
    <p:sldId id="3158" r:id="rId7"/>
    <p:sldId id="1463" r:id="rId8"/>
    <p:sldId id="3161" r:id="rId9"/>
    <p:sldId id="3162" r:id="rId10"/>
    <p:sldId id="2436" r:id="rId11"/>
    <p:sldId id="3166" r:id="rId12"/>
    <p:sldId id="3068" r:id="rId13"/>
    <p:sldId id="2280" r:id="rId14"/>
    <p:sldId id="1464" r:id="rId15"/>
    <p:sldId id="1316" r:id="rId16"/>
    <p:sldId id="1440" r:id="rId17"/>
    <p:sldId id="1461" r:id="rId18"/>
    <p:sldId id="284" r:id="rId19"/>
    <p:sldId id="2943" r:id="rId20"/>
    <p:sldId id="2944" r:id="rId21"/>
    <p:sldId id="304" r:id="rId22"/>
    <p:sldId id="293" r:id="rId23"/>
    <p:sldId id="338" r:id="rId24"/>
    <p:sldId id="337" r:id="rId25"/>
    <p:sldId id="294" r:id="rId26"/>
    <p:sldId id="329" r:id="rId27"/>
    <p:sldId id="3095" r:id="rId28"/>
    <p:sldId id="2946" r:id="rId29"/>
    <p:sldId id="3170" r:id="rId30"/>
    <p:sldId id="3167" r:id="rId31"/>
    <p:sldId id="3168" r:id="rId32"/>
    <p:sldId id="3169" r:id="rId33"/>
    <p:sldId id="3164" r:id="rId34"/>
    <p:sldId id="2121" r:id="rId35"/>
    <p:sldId id="2059" r:id="rId36"/>
    <p:sldId id="1445" r:id="rId37"/>
    <p:sldId id="3163" r:id="rId38"/>
    <p:sldId id="3107" r:id="rId39"/>
    <p:sldId id="3097" r:id="rId40"/>
    <p:sldId id="1446" r:id="rId41"/>
    <p:sldId id="3172" r:id="rId42"/>
    <p:sldId id="3171" r:id="rId43"/>
    <p:sldId id="1388" r:id="rId44"/>
    <p:sldId id="2949" r:id="rId45"/>
    <p:sldId id="3108" r:id="rId46"/>
    <p:sldId id="794" r:id="rId47"/>
    <p:sldId id="3046" r:id="rId48"/>
    <p:sldId id="3047" r:id="rId49"/>
    <p:sldId id="3049" r:id="rId50"/>
    <p:sldId id="3165" r:id="rId51"/>
    <p:sldId id="751" r:id="rId52"/>
    <p:sldId id="752" r:id="rId53"/>
    <p:sldId id="2952" r:id="rId54"/>
    <p:sldId id="1767" r:id="rId55"/>
    <p:sldId id="2997" r:id="rId56"/>
    <p:sldId id="2998" r:id="rId57"/>
    <p:sldId id="1389" r:id="rId58"/>
    <p:sldId id="1390" r:id="rId59"/>
    <p:sldId id="1391" r:id="rId60"/>
    <p:sldId id="1395" r:id="rId61"/>
    <p:sldId id="3056"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9729"/>
    <a:srgbClr val="89A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27" autoAdjust="0"/>
  </p:normalViewPr>
  <p:slideViewPr>
    <p:cSldViewPr>
      <p:cViewPr varScale="1">
        <p:scale>
          <a:sx n="96" d="100"/>
          <a:sy n="96" d="100"/>
        </p:scale>
        <p:origin x="408" y="8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12090"/>
    </p:cViewPr>
  </p:sorterViewPr>
  <p:notesViewPr>
    <p:cSldViewPr>
      <p:cViewPr varScale="1">
        <p:scale>
          <a:sx n="129" d="100"/>
          <a:sy n="129" d="100"/>
        </p:scale>
        <p:origin x="4860" y="1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9AD179-58BA-4268-BB8B-F5F34B022A36}" type="datetimeFigureOut">
              <a:rPr lang="en-US" smtClean="0"/>
              <a:pPr/>
              <a:t>11/8/2024</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CCBB9-60A0-49F4-9B53-278BF1E759F5}" type="slidenum">
              <a:rPr lang="en-GB" smtClean="0"/>
              <a:pPr/>
              <a:t>‹#›</a:t>
            </a:fld>
            <a:endParaRPr lang="en-GB"/>
          </a:p>
        </p:txBody>
      </p:sp>
    </p:spTree>
    <p:extLst>
      <p:ext uri="{BB962C8B-B14F-4D97-AF65-F5344CB8AC3E}">
        <p14:creationId xmlns:p14="http://schemas.microsoft.com/office/powerpoint/2010/main" val="4068749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A526A-C775-6355-9889-221723F9E2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834A50-673A-E0E6-528E-945D9BEF48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8B6E62-3070-F049-037F-A06EBB744EC5}"/>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B90CFF96-B303-77C9-708C-589AD5B350D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838C82-E9C4-4A05-A085-94C856BD6EF3}"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5389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838C82-E9C4-4A05-A085-94C856BD6EF3}"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9379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Xmas 2016 lunch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838C82-E9C4-4A05-A085-94C856BD6EF3}"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47369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50443" y="9430091"/>
            <a:ext cx="2945659" cy="496411"/>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838C82-E9C4-4A05-A085-94C856BD6EF3}"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83601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722433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552291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334689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838C82-E9C4-4A05-A085-94C856BD6EF3}"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96498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3FC03-40A9-7EDD-CB7F-51D89AD5C7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C5C1E3-5529-5263-6636-AFEDD2B6D2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1BCABC-C27A-D5CC-CDFF-571BBAF8D8C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C46F26E-7D0C-4337-E5F8-05FF0C44FB4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838C82-E9C4-4A05-A085-94C856BD6EF3}"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0845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12192000" cy="1143000"/>
          </a:xfrm>
        </p:spPr>
        <p:txBody>
          <a:bodyPr/>
          <a:lstStyle>
            <a:lvl1pPr algn="ctr">
              <a:defRPr b="0"/>
            </a:lvl1pPr>
          </a:lstStyle>
          <a:p>
            <a:r>
              <a:rPr lang="en-US"/>
              <a:t>Click to edit Master title style</a:t>
            </a:r>
          </a:p>
        </p:txBody>
      </p:sp>
      <p:sp>
        <p:nvSpPr>
          <p:cNvPr id="292867" name="Rectangle 3"/>
          <p:cNvSpPr>
            <a:spLocks noGrp="1" noChangeArrowheads="1"/>
          </p:cNvSpPr>
          <p:nvPr>
            <p:ph type="subTitle" sz="quarter" idx="1"/>
          </p:nvPr>
        </p:nvSpPr>
        <p:spPr>
          <a:xfrm>
            <a:off x="1056218" y="3995738"/>
            <a:ext cx="10424583" cy="1752600"/>
          </a:xfrm>
        </p:spPr>
        <p:txBody>
          <a:bodyPr/>
          <a:lstStyle>
            <a:lvl1pPr marL="0" indent="0" algn="ctr">
              <a:buFont typeface="Wingdings" pitchFamily="2" charset="2"/>
              <a:buNone/>
              <a:defRPr sz="1800" b="0"/>
            </a:lvl1pPr>
          </a:lstStyle>
          <a:p>
            <a:r>
              <a:rPr lang="en-US"/>
              <a:t>Click to edit Master subtitle style</a:t>
            </a:r>
          </a:p>
        </p:txBody>
      </p:sp>
      <p:pic>
        <p:nvPicPr>
          <p:cNvPr id="3" name="Picture 27" descr="CSC_logo_2-3_small">
            <a:extLst>
              <a:ext uri="{FF2B5EF4-FFF2-40B4-BE49-F238E27FC236}">
                <a16:creationId xmlns:a16="http://schemas.microsoft.com/office/drawing/2014/main" id="{9060C705-90D0-7349-006F-A29A4728320B}"/>
              </a:ext>
            </a:extLst>
          </p:cNvPr>
          <p:cNvPicPr>
            <a:picLocks noChangeAspect="1" noChangeArrowheads="1"/>
          </p:cNvPicPr>
          <p:nvPr userDrawn="1"/>
        </p:nvPicPr>
        <p:blipFill>
          <a:blip r:embed="rId2" cstate="print"/>
          <a:srcRect l="11018" r="11018"/>
          <a:stretch>
            <a:fillRect/>
          </a:stretch>
        </p:blipFill>
        <p:spPr bwMode="auto">
          <a:xfrm>
            <a:off x="3359696" y="1192528"/>
            <a:ext cx="1922556" cy="1117600"/>
          </a:xfrm>
          <a:prstGeom prst="rect">
            <a:avLst/>
          </a:prstGeom>
          <a:noFill/>
          <a:ln w="9525">
            <a:noFill/>
            <a:miter lim="800000"/>
            <a:headEnd/>
            <a:tailEnd/>
          </a:ln>
        </p:spPr>
      </p:pic>
      <p:pic>
        <p:nvPicPr>
          <p:cNvPr id="5" name="Picture 4">
            <a:extLst>
              <a:ext uri="{FF2B5EF4-FFF2-40B4-BE49-F238E27FC236}">
                <a16:creationId xmlns:a16="http://schemas.microsoft.com/office/drawing/2014/main" id="{192C2AB4-DCDA-C4ED-D4EA-FEAEE672121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644040" y="1192528"/>
            <a:ext cx="1116256"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lvl1pPr algn="l">
              <a:defRPr b="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0"/>
            </a:lvl1pPr>
            <a:lvl2pPr>
              <a:defRPr>
                <a:solidFill>
                  <a:schemeClr val="accent1">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a:extLst>
              <a:ext uri="{FF2B5EF4-FFF2-40B4-BE49-F238E27FC236}">
                <a16:creationId xmlns:a16="http://schemas.microsoft.com/office/drawing/2014/main" id="{0AF9FEBA-6F6C-C0E4-099B-A997E7287974}"/>
              </a:ext>
            </a:extLst>
          </p:cNvPr>
          <p:cNvPicPr>
            <a:picLocks noChangeAspect="1"/>
          </p:cNvPicPr>
          <p:nvPr userDrawn="1"/>
        </p:nvPicPr>
        <p:blipFill rotWithShape="1">
          <a:blip r:embed="rId2"/>
          <a:srcRect b="14725"/>
          <a:stretch/>
        </p:blipFill>
        <p:spPr bwMode="auto">
          <a:xfrm>
            <a:off x="5314363" y="2769089"/>
            <a:ext cx="1563273" cy="1668023"/>
          </a:xfrm>
          <a:prstGeom prst="rect">
            <a:avLst/>
          </a:prstGeom>
        </p:spPr>
      </p:pic>
    </p:spTree>
    <p:extLst>
      <p:ext uri="{BB962C8B-B14F-4D97-AF65-F5344CB8AC3E}">
        <p14:creationId xmlns:p14="http://schemas.microsoft.com/office/powerpoint/2010/main" val="38767085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Rectangle 3"/>
          <p:cNvSpPr>
            <a:spLocks noGrp="1" noChangeArrowheads="1"/>
          </p:cNvSpPr>
          <p:nvPr>
            <p:ph type="ftr" sz="quarter" idx="11"/>
          </p:nvPr>
        </p:nvSpPr>
        <p:spPr>
          <a:ln/>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Rectangle 4"/>
          <p:cNvSpPr>
            <a:spLocks noGrp="1" noChangeArrowheads="1"/>
          </p:cNvSpPr>
          <p:nvPr>
            <p:ph type="sldNum" sz="quarter" idx="12"/>
          </p:nvPr>
        </p:nvSpPr>
        <p:spPr>
          <a:ln/>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0D21F3E-05E5-40C0-BD13-7706970DA093}" type="slidenum">
              <a:rPr kumimoji="0" lang="en-US" altLang="en-US" sz="1800" b="0" i="0" u="none" strike="noStrike" kern="1200" cap="none" spc="0" normalizeH="0" baseline="0" noProof="0">
                <a:ln>
                  <a:noFill/>
                </a:ln>
                <a:solidFill>
                  <a:srgbClr val="FFFFFF"/>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en-US"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93736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mn-ea"/>
                <a:cs typeface="+mn-cs"/>
              </a:rPr>
              <a:t>05.09.2022</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800" b="0" i="0" u="none" strike="noStrike" kern="1200" cap="none" spc="0" normalizeH="0" baseline="0" noProof="0" smtClean="0">
                <a:ln>
                  <a:noFill/>
                </a:ln>
                <a:solidFill>
                  <a:srgbClr val="FFFFFF"/>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92417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897043"/>
      </p:ext>
    </p:extLst>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49280" y="525656"/>
            <a:ext cx="10439040" cy="760400"/>
          </a:xfrm>
        </p:spPr>
        <p:txBody>
          <a:bodyPr/>
          <a:lstStyle/>
          <a:p>
            <a:r>
              <a:rPr lang="en-US"/>
              <a:t>Click to edit Master title style</a:t>
            </a:r>
            <a:endParaRPr lang="en-GB"/>
          </a:p>
        </p:txBody>
      </p:sp>
    </p:spTree>
    <p:extLst>
      <p:ext uri="{BB962C8B-B14F-4D97-AF65-F5344CB8AC3E}">
        <p14:creationId xmlns:p14="http://schemas.microsoft.com/office/powerpoint/2010/main" val="2031591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99962" y="200025"/>
            <a:ext cx="1189203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a:t>edit Master title style</a:t>
            </a:r>
          </a:p>
        </p:txBody>
      </p:sp>
      <p:sp>
        <p:nvSpPr>
          <p:cNvPr id="291843" name="Rectangle 3"/>
          <p:cNvSpPr>
            <a:spLocks noGrp="1" noChangeArrowheads="1"/>
          </p:cNvSpPr>
          <p:nvPr>
            <p:ph type="body" idx="1"/>
          </p:nvPr>
        </p:nvSpPr>
        <p:spPr bwMode="auto">
          <a:xfrm>
            <a:off x="914400" y="1500174"/>
            <a:ext cx="103632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p:cNvSpPr txBox="1"/>
          <p:nvPr/>
        </p:nvSpPr>
        <p:spPr>
          <a:xfrm>
            <a:off x="0" y="6519447"/>
            <a:ext cx="372218" cy="276999"/>
          </a:xfrm>
          <a:prstGeom prst="rect">
            <a:avLst/>
          </a:prstGeom>
          <a:noFill/>
        </p:spPr>
        <p:txBody>
          <a:bodyPr wrap="none" rtlCol="0">
            <a:spAutoFit/>
          </a:bodyPr>
          <a:lstStyle/>
          <a:p>
            <a:fld id="{21C5800A-376D-4EAF-8615-B4F78A47FFA6}" type="slidenum">
              <a:rPr lang="en-US" sz="1200" b="0" kern="1200" smtClean="0">
                <a:solidFill>
                  <a:srgbClr val="808080"/>
                </a:solidFill>
                <a:effectLst/>
                <a:latin typeface="Arial" charset="0"/>
                <a:ea typeface="+mn-ea"/>
                <a:cs typeface="+mn-cs"/>
              </a:rPr>
              <a:pPr/>
              <a:t>‹#›</a:t>
            </a:fld>
            <a:endParaRPr lang="en-US" sz="1200" b="0" kern="1200" dirty="0">
              <a:solidFill>
                <a:srgbClr val="808080"/>
              </a:solidFill>
              <a:effectLst/>
              <a:latin typeface="Arial" charset="0"/>
              <a:ea typeface="+mn-ea"/>
              <a:cs typeface="+mn-cs"/>
            </a:endParaRPr>
          </a:p>
        </p:txBody>
      </p:sp>
      <p:grpSp>
        <p:nvGrpSpPr>
          <p:cNvPr id="2" name="Group 28"/>
          <p:cNvGrpSpPr>
            <a:grpSpLocks/>
          </p:cNvGrpSpPr>
          <p:nvPr/>
        </p:nvGrpSpPr>
        <p:grpSpPr bwMode="auto">
          <a:xfrm>
            <a:off x="150284" y="120650"/>
            <a:ext cx="4538133"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sz="1800"/>
            </a:p>
          </p:txBody>
        </p:sp>
      </p:grpSp>
      <p:grpSp>
        <p:nvGrpSpPr>
          <p:cNvPr id="3" name="Group 24"/>
          <p:cNvGrpSpPr>
            <a:grpSpLocks/>
          </p:cNvGrpSpPr>
          <p:nvPr/>
        </p:nvGrpSpPr>
        <p:grpSpPr bwMode="auto">
          <a:xfrm>
            <a:off x="7550151" y="5295901"/>
            <a:ext cx="4536016"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sz="1800"/>
            </a:p>
          </p:txBody>
        </p:sp>
      </p:grpSp>
      <p:sp>
        <p:nvSpPr>
          <p:cNvPr id="15" name="AutoShape 19"/>
          <p:cNvSpPr>
            <a:spLocks noChangeArrowheads="1"/>
          </p:cNvSpPr>
          <p:nvPr/>
        </p:nvSpPr>
        <p:spPr bwMode="auto">
          <a:xfrm>
            <a:off x="4836584" y="44450"/>
            <a:ext cx="1901161" cy="171714"/>
          </a:xfrm>
          <a:prstGeom prst="roundRect">
            <a:avLst>
              <a:gd name="adj" fmla="val 907"/>
            </a:avLst>
          </a:prstGeom>
          <a:noFill/>
          <a:ln w="9525">
            <a:noFill/>
            <a:round/>
            <a:headEnd/>
            <a:tailEnd/>
          </a:ln>
        </p:spPr>
        <p:txBody>
          <a:bodyPr wrap="none" lIns="0" tIns="0" rIns="0" bIns="0">
            <a:spAutoFit/>
          </a:bodyPr>
          <a:lstStyle/>
          <a:p>
            <a:pPr defTabSz="828675" eaLnBrk="1">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a:solidFill>
                  <a:srgbClr val="808080"/>
                </a:solidFill>
              </a:rPr>
              <a:t>CERN School of Computing</a:t>
            </a:r>
          </a:p>
        </p:txBody>
      </p:sp>
      <p:pic>
        <p:nvPicPr>
          <p:cNvPr id="4" name="Picture 27" descr="CSC_logo_2-3_small">
            <a:extLst>
              <a:ext uri="{FF2B5EF4-FFF2-40B4-BE49-F238E27FC236}">
                <a16:creationId xmlns:a16="http://schemas.microsoft.com/office/drawing/2014/main" id="{318ECA82-C40C-018E-5CDA-EA0BC25AB4FC}"/>
              </a:ext>
            </a:extLst>
          </p:cNvPr>
          <p:cNvPicPr>
            <a:picLocks noChangeAspect="1" noChangeArrowheads="1"/>
          </p:cNvPicPr>
          <p:nvPr userDrawn="1"/>
        </p:nvPicPr>
        <p:blipFill>
          <a:blip r:embed="rId10" cstate="print"/>
          <a:srcRect l="11018" r="11018"/>
          <a:stretch>
            <a:fillRect/>
          </a:stretch>
        </p:blipFill>
        <p:spPr bwMode="auto">
          <a:xfrm>
            <a:off x="11186422" y="150812"/>
            <a:ext cx="849312" cy="49371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 id="2147483702" r:id="rId5"/>
    <p:sldLayoutId id="2147483703" r:id="rId6"/>
    <p:sldLayoutId id="2147483707" r:id="rId7"/>
    <p:sldLayoutId id="2147483708" r:id="rId8"/>
  </p:sldLayoutIdLst>
  <p:transition>
    <p:strips dir="rd"/>
  </p:transition>
  <p:hf hdr="0" ftr="0" dt="0"/>
  <p:txStyles>
    <p:title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rgbClr val="006699"/>
        </a:buClr>
        <a:buSzPct val="75000"/>
        <a:buFont typeface="Wingdings" pitchFamily="2" charset="2"/>
        <a:buChar char="u"/>
        <a:defRPr sz="2400" b="0">
          <a:solidFill>
            <a:schemeClr val="bg2"/>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3.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jpe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jpeg"/><Relationship Id="rId2" Type="http://schemas.openxmlformats.org/officeDocument/2006/relationships/notesSlide" Target="../notesSlides/notesSlide4.xml"/><Relationship Id="rId16"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jpeg"/><Relationship Id="rId5" Type="http://schemas.openxmlformats.org/officeDocument/2006/relationships/image" Target="../media/image32.jpeg"/><Relationship Id="rId15" Type="http://schemas.openxmlformats.org/officeDocument/2006/relationships/image" Target="../media/image42.png"/><Relationship Id="rId10" Type="http://schemas.openxmlformats.org/officeDocument/2006/relationships/image" Target="../media/image37.png"/><Relationship Id="rId4" Type="http://schemas.openxmlformats.org/officeDocument/2006/relationships/image" Target="../media/image31.jpeg"/><Relationship Id="rId9" Type="http://schemas.openxmlformats.org/officeDocument/2006/relationships/image" Target="../media/image36.png"/><Relationship Id="rId1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48.jpeg"/><Relationship Id="rId4" Type="http://schemas.openxmlformats.org/officeDocument/2006/relationships/image" Target="../media/image47.jpg"/></Relationships>
</file>

<file path=ppt/slides/_rels/slide24.xml.rels><?xml version="1.0" encoding="UTF-8" standalone="yes"?>
<Relationships xmlns="http://schemas.openxmlformats.org/package/2006/relationships"><Relationship Id="rId8" Type="http://schemas.openxmlformats.org/officeDocument/2006/relationships/image" Target="../media/image54.jpeg"/><Relationship Id="rId13" Type="http://schemas.openxmlformats.org/officeDocument/2006/relationships/image" Target="../media/image59.jpeg"/><Relationship Id="rId3" Type="http://schemas.openxmlformats.org/officeDocument/2006/relationships/image" Target="../media/image49.jpeg"/><Relationship Id="rId7" Type="http://schemas.openxmlformats.org/officeDocument/2006/relationships/image" Target="../media/image53.jpeg"/><Relationship Id="rId12" Type="http://schemas.openxmlformats.org/officeDocument/2006/relationships/image" Target="../media/image58.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52.jpeg"/><Relationship Id="rId11" Type="http://schemas.openxmlformats.org/officeDocument/2006/relationships/image" Target="../media/image57.jpeg"/><Relationship Id="rId5" Type="http://schemas.openxmlformats.org/officeDocument/2006/relationships/image" Target="../media/image51.jpeg"/><Relationship Id="rId10" Type="http://schemas.openxmlformats.org/officeDocument/2006/relationships/image" Target="../media/image56.jpe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6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3.xml"/><Relationship Id="rId4" Type="http://schemas.openxmlformats.org/officeDocument/2006/relationships/image" Target="../media/image65.jpeg"/></Relationships>
</file>

<file path=ppt/slides/_rels/slide3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3.xml"/><Relationship Id="rId4" Type="http://schemas.openxmlformats.org/officeDocument/2006/relationships/image" Target="../media/image72.jpeg"/></Relationships>
</file>

<file path=ppt/slides/_rels/slide3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3.xml"/><Relationship Id="rId4" Type="http://schemas.openxmlformats.org/officeDocument/2006/relationships/image" Target="../media/image77.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3940"/>
      </p:ext>
    </p:extLst>
  </p:cSld>
  <p:clrMapOvr>
    <a:masterClrMapping/>
  </p:clrMapOvr>
  <p:transition>
    <p:strips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room with rows of chairs&#10;&#10;Description automatically generated">
            <a:extLst>
              <a:ext uri="{FF2B5EF4-FFF2-40B4-BE49-F238E27FC236}">
                <a16:creationId xmlns:a16="http://schemas.microsoft.com/office/drawing/2014/main" id="{264CEF1C-BA97-9540-021B-FC8D350BA9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634" y="2800056"/>
            <a:ext cx="3703060" cy="2084823"/>
          </a:xfrm>
          <a:prstGeom prst="rect">
            <a:avLst/>
          </a:prstGeom>
        </p:spPr>
      </p:pic>
      <p:sp>
        <p:nvSpPr>
          <p:cNvPr id="2" name="Title 1"/>
          <p:cNvSpPr>
            <a:spLocks noGrp="1"/>
          </p:cNvSpPr>
          <p:nvPr>
            <p:ph type="title"/>
          </p:nvPr>
        </p:nvSpPr>
        <p:spPr>
          <a:xfrm>
            <a:off x="299962" y="200025"/>
            <a:ext cx="11892039" cy="1276350"/>
          </a:xfrm>
        </p:spPr>
        <p:txBody>
          <a:bodyPr/>
          <a:lstStyle/>
          <a:p>
            <a:r>
              <a:rPr lang="en-US" dirty="0"/>
              <a:t>School pictures on CERNBOX</a:t>
            </a:r>
          </a:p>
        </p:txBody>
      </p:sp>
      <p:pic>
        <p:nvPicPr>
          <p:cNvPr id="5" name="Picture 4" descr="A screenshot of a computer building&#10;&#10;Description automatically generated">
            <a:extLst>
              <a:ext uri="{FF2B5EF4-FFF2-40B4-BE49-F238E27FC236}">
                <a16:creationId xmlns:a16="http://schemas.microsoft.com/office/drawing/2014/main" id="{BA2DEB48-CF32-89E7-AA9E-36D346A638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168" y="1356950"/>
            <a:ext cx="4135298" cy="3622352"/>
          </a:xfrm>
          <a:prstGeom prst="rect">
            <a:avLst/>
          </a:prstGeom>
        </p:spPr>
      </p:pic>
      <p:pic>
        <p:nvPicPr>
          <p:cNvPr id="8" name="Picture 7" descr="A group of people in a room with laptops&#10;&#10;Description automatically generated">
            <a:extLst>
              <a:ext uri="{FF2B5EF4-FFF2-40B4-BE49-F238E27FC236}">
                <a16:creationId xmlns:a16="http://schemas.microsoft.com/office/drawing/2014/main" id="{6AE9C7C6-FC89-FD69-1E99-7C308F4C87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761" y="1585410"/>
            <a:ext cx="3189943" cy="1794875"/>
          </a:xfrm>
          <a:prstGeom prst="rect">
            <a:avLst/>
          </a:prstGeom>
        </p:spPr>
      </p:pic>
      <p:pic>
        <p:nvPicPr>
          <p:cNvPr id="10" name="Picture 9" descr="A group of people standing in front of a building&#10;&#10;Description automatically generated">
            <a:extLst>
              <a:ext uri="{FF2B5EF4-FFF2-40B4-BE49-F238E27FC236}">
                <a16:creationId xmlns:a16="http://schemas.microsoft.com/office/drawing/2014/main" id="{C873CFAB-9A5C-EDAC-38D2-9F71291F7B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1824" y="3333139"/>
            <a:ext cx="3013057" cy="1696351"/>
          </a:xfrm>
          <a:prstGeom prst="rect">
            <a:avLst/>
          </a:prstGeom>
        </p:spPr>
      </p:pic>
      <p:pic>
        <p:nvPicPr>
          <p:cNvPr id="12" name="Picture 11" descr="A group of people outside of a building&#10;&#10;Description automatically generated">
            <a:extLst>
              <a:ext uri="{FF2B5EF4-FFF2-40B4-BE49-F238E27FC236}">
                <a16:creationId xmlns:a16="http://schemas.microsoft.com/office/drawing/2014/main" id="{E3DD8C4E-454B-511C-D5B9-079889543DD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634" y="5193365"/>
            <a:ext cx="2557726" cy="1440000"/>
          </a:xfrm>
          <a:prstGeom prst="rect">
            <a:avLst/>
          </a:prstGeom>
        </p:spPr>
      </p:pic>
      <p:pic>
        <p:nvPicPr>
          <p:cNvPr id="16" name="Picture 15" descr="A group of people sitting around a table&#10;&#10;Description automatically generated">
            <a:extLst>
              <a:ext uri="{FF2B5EF4-FFF2-40B4-BE49-F238E27FC236}">
                <a16:creationId xmlns:a16="http://schemas.microsoft.com/office/drawing/2014/main" id="{D1415119-DDA2-C13C-1F54-02F9B11342E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36360" y="5193365"/>
            <a:ext cx="2557726" cy="1440000"/>
          </a:xfrm>
          <a:prstGeom prst="rect">
            <a:avLst/>
          </a:prstGeom>
        </p:spPr>
      </p:pic>
      <p:pic>
        <p:nvPicPr>
          <p:cNvPr id="18" name="Picture 17" descr="A group of people around a table&#10;&#10;Description automatically generated">
            <a:extLst>
              <a:ext uri="{FF2B5EF4-FFF2-40B4-BE49-F238E27FC236}">
                <a16:creationId xmlns:a16="http://schemas.microsoft.com/office/drawing/2014/main" id="{66024E5A-06E6-FA1F-0072-4772473E62D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00056" y="5193365"/>
            <a:ext cx="2557726" cy="1440000"/>
          </a:xfrm>
          <a:prstGeom prst="rect">
            <a:avLst/>
          </a:prstGeom>
        </p:spPr>
      </p:pic>
      <p:pic>
        <p:nvPicPr>
          <p:cNvPr id="20" name="Picture 19" descr="A group of people sitting at a table eating food&#10;&#10;Description automatically generated">
            <a:extLst>
              <a:ext uri="{FF2B5EF4-FFF2-40B4-BE49-F238E27FC236}">
                <a16:creationId xmlns:a16="http://schemas.microsoft.com/office/drawing/2014/main" id="{24603909-5759-84E4-942A-AE72AFAE916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88292" y="5184569"/>
            <a:ext cx="2557727" cy="1440000"/>
          </a:xfrm>
          <a:prstGeom prst="rect">
            <a:avLst/>
          </a:prstGeom>
        </p:spPr>
      </p:pic>
      <p:pic>
        <p:nvPicPr>
          <p:cNvPr id="22" name="Picture 21" descr="A person giving a presentation to a group of people&#10;&#10;Description automatically generated">
            <a:extLst>
              <a:ext uri="{FF2B5EF4-FFF2-40B4-BE49-F238E27FC236}">
                <a16:creationId xmlns:a16="http://schemas.microsoft.com/office/drawing/2014/main" id="{40547B10-3AD2-EB21-0092-FA18AEFDC84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67808" y="1476374"/>
            <a:ext cx="2917766" cy="1642703"/>
          </a:xfrm>
          <a:prstGeom prst="rect">
            <a:avLst/>
          </a:prstGeom>
        </p:spPr>
      </p:pic>
    </p:spTree>
    <p:extLst>
      <p:ext uri="{BB962C8B-B14F-4D97-AF65-F5344CB8AC3E}">
        <p14:creationId xmlns:p14="http://schemas.microsoft.com/office/powerpoint/2010/main" val="323921497"/>
      </p:ext>
    </p:extLst>
  </p:cSld>
  <p:clrMapOvr>
    <a:masterClrMapping/>
  </p:clrMapOvr>
  <p:transition>
    <p:strips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F54BA-5E10-2AEC-7B08-15F099EEB71F}"/>
              </a:ext>
            </a:extLst>
          </p:cNvPr>
          <p:cNvSpPr>
            <a:spLocks noGrp="1"/>
          </p:cNvSpPr>
          <p:nvPr>
            <p:ph type="title"/>
          </p:nvPr>
        </p:nvSpPr>
        <p:spPr/>
        <p:txBody>
          <a:bodyPr/>
          <a:lstStyle/>
          <a:p>
            <a:r>
              <a:rPr lang="en-US" dirty="0"/>
              <a:t>School lighting talks</a:t>
            </a:r>
          </a:p>
        </p:txBody>
      </p:sp>
      <p:pic>
        <p:nvPicPr>
          <p:cNvPr id="6" name="Picture 5" descr="A room with a projector screen&#10;&#10;Description automatically generated">
            <a:extLst>
              <a:ext uri="{FF2B5EF4-FFF2-40B4-BE49-F238E27FC236}">
                <a16:creationId xmlns:a16="http://schemas.microsoft.com/office/drawing/2014/main" id="{0B6D605B-D082-0226-32B2-6FAAFB64D97D}"/>
              </a:ext>
            </a:extLst>
          </p:cNvPr>
          <p:cNvPicPr>
            <a:picLocks noChangeAspect="1"/>
          </p:cNvPicPr>
          <p:nvPr/>
        </p:nvPicPr>
        <p:blipFill>
          <a:blip r:embed="rId2" cstate="print">
            <a:extLst>
              <a:ext uri="{28A0092B-C50C-407E-A947-70E740481C1C}">
                <a14:useLocalDpi xmlns:a14="http://schemas.microsoft.com/office/drawing/2010/main" val="0"/>
              </a:ext>
            </a:extLst>
          </a:blip>
          <a:srcRect l="13514" t="13861" r="30180" b="29876"/>
          <a:stretch/>
        </p:blipFill>
        <p:spPr>
          <a:xfrm>
            <a:off x="4114248" y="4058434"/>
            <a:ext cx="4023045" cy="2263284"/>
          </a:xfrm>
          <a:prstGeom prst="rect">
            <a:avLst/>
          </a:prstGeom>
        </p:spPr>
      </p:pic>
      <p:pic>
        <p:nvPicPr>
          <p:cNvPr id="8" name="Picture 7" descr="A person standing in front of a projection screen&#10;&#10;Description automatically generated">
            <a:extLst>
              <a:ext uri="{FF2B5EF4-FFF2-40B4-BE49-F238E27FC236}">
                <a16:creationId xmlns:a16="http://schemas.microsoft.com/office/drawing/2014/main" id="{C8072905-38D4-8A98-E1CF-BD192DC1FF68}"/>
              </a:ext>
            </a:extLst>
          </p:cNvPr>
          <p:cNvPicPr>
            <a:picLocks noChangeAspect="1"/>
          </p:cNvPicPr>
          <p:nvPr/>
        </p:nvPicPr>
        <p:blipFill>
          <a:blip r:embed="rId3" cstate="print">
            <a:extLst>
              <a:ext uri="{28A0092B-C50C-407E-A947-70E740481C1C}">
                <a14:useLocalDpi xmlns:a14="http://schemas.microsoft.com/office/drawing/2010/main" val="0"/>
              </a:ext>
            </a:extLst>
          </a:blip>
          <a:srcRect l="5920" t="15699" r="30694" b="22957"/>
          <a:stretch/>
        </p:blipFill>
        <p:spPr>
          <a:xfrm>
            <a:off x="153850" y="1725096"/>
            <a:ext cx="4005935" cy="2182663"/>
          </a:xfrm>
          <a:prstGeom prst="rect">
            <a:avLst/>
          </a:prstGeom>
        </p:spPr>
      </p:pic>
      <p:pic>
        <p:nvPicPr>
          <p:cNvPr id="10" name="Picture 9" descr="A person standing in front of a projection screen&#10;&#10;Description automatically generated">
            <a:extLst>
              <a:ext uri="{FF2B5EF4-FFF2-40B4-BE49-F238E27FC236}">
                <a16:creationId xmlns:a16="http://schemas.microsoft.com/office/drawing/2014/main" id="{51702194-2BA3-3F81-3C2F-3AAD4AFD90C7}"/>
              </a:ext>
            </a:extLst>
          </p:cNvPr>
          <p:cNvPicPr>
            <a:picLocks noChangeAspect="1"/>
          </p:cNvPicPr>
          <p:nvPr/>
        </p:nvPicPr>
        <p:blipFill>
          <a:blip r:embed="rId4" cstate="print">
            <a:extLst>
              <a:ext uri="{28A0092B-C50C-407E-A947-70E740481C1C}">
                <a14:useLocalDpi xmlns:a14="http://schemas.microsoft.com/office/drawing/2010/main" val="0"/>
              </a:ext>
            </a:extLst>
          </a:blip>
          <a:srcRect l="18018" t="17999" r="34166" b="29584"/>
          <a:stretch/>
        </p:blipFill>
        <p:spPr>
          <a:xfrm>
            <a:off x="79831" y="4149080"/>
            <a:ext cx="3931854" cy="2426621"/>
          </a:xfrm>
          <a:prstGeom prst="rect">
            <a:avLst/>
          </a:prstGeom>
        </p:spPr>
      </p:pic>
      <p:pic>
        <p:nvPicPr>
          <p:cNvPr id="12" name="Picture 11" descr="A person standing in front of a projection screen&#10;&#10;Description automatically generated">
            <a:extLst>
              <a:ext uri="{FF2B5EF4-FFF2-40B4-BE49-F238E27FC236}">
                <a16:creationId xmlns:a16="http://schemas.microsoft.com/office/drawing/2014/main" id="{42A824A5-6A5F-8915-8877-E1E64068C4FA}"/>
              </a:ext>
            </a:extLst>
          </p:cNvPr>
          <p:cNvPicPr>
            <a:picLocks noChangeAspect="1"/>
          </p:cNvPicPr>
          <p:nvPr/>
        </p:nvPicPr>
        <p:blipFill>
          <a:blip r:embed="rId5" cstate="print">
            <a:extLst>
              <a:ext uri="{28A0092B-C50C-407E-A947-70E740481C1C}">
                <a14:useLocalDpi xmlns:a14="http://schemas.microsoft.com/office/drawing/2010/main" val="0"/>
              </a:ext>
            </a:extLst>
          </a:blip>
          <a:srcRect l="24099" t="22355" r="30601" b="34495"/>
          <a:stretch/>
        </p:blipFill>
        <p:spPr>
          <a:xfrm>
            <a:off x="8472264" y="172139"/>
            <a:ext cx="3547724" cy="1902569"/>
          </a:xfrm>
          <a:prstGeom prst="rect">
            <a:avLst/>
          </a:prstGeom>
        </p:spPr>
      </p:pic>
      <p:pic>
        <p:nvPicPr>
          <p:cNvPr id="14" name="Picture 13" descr="A person standing in front of a projection screen&#10;&#10;Description automatically generated">
            <a:extLst>
              <a:ext uri="{FF2B5EF4-FFF2-40B4-BE49-F238E27FC236}">
                <a16:creationId xmlns:a16="http://schemas.microsoft.com/office/drawing/2014/main" id="{1237FCB5-6EDA-06C5-EFFA-ABCD3353A190}"/>
              </a:ext>
            </a:extLst>
          </p:cNvPr>
          <p:cNvPicPr>
            <a:picLocks noChangeAspect="1"/>
          </p:cNvPicPr>
          <p:nvPr/>
        </p:nvPicPr>
        <p:blipFill>
          <a:blip r:embed="rId6" cstate="print">
            <a:extLst>
              <a:ext uri="{28A0092B-C50C-407E-A947-70E740481C1C}">
                <a14:useLocalDpi xmlns:a14="http://schemas.microsoft.com/office/drawing/2010/main" val="0"/>
              </a:ext>
            </a:extLst>
          </a:blip>
          <a:srcRect l="15766" t="26947" r="31360" b="20636"/>
          <a:stretch/>
        </p:blipFill>
        <p:spPr>
          <a:xfrm>
            <a:off x="8237692" y="4510158"/>
            <a:ext cx="3898204" cy="2175703"/>
          </a:xfrm>
          <a:prstGeom prst="rect">
            <a:avLst/>
          </a:prstGeom>
        </p:spPr>
      </p:pic>
      <p:pic>
        <p:nvPicPr>
          <p:cNvPr id="16" name="Picture 15" descr="A person standing in front of a projection screen&#10;&#10;Description automatically generated">
            <a:extLst>
              <a:ext uri="{FF2B5EF4-FFF2-40B4-BE49-F238E27FC236}">
                <a16:creationId xmlns:a16="http://schemas.microsoft.com/office/drawing/2014/main" id="{8415F7E3-94D7-A253-304F-A9502AD501DF}"/>
              </a:ext>
            </a:extLst>
          </p:cNvPr>
          <p:cNvPicPr>
            <a:picLocks noChangeAspect="1"/>
          </p:cNvPicPr>
          <p:nvPr/>
        </p:nvPicPr>
        <p:blipFill>
          <a:blip r:embed="rId7" cstate="print">
            <a:extLst>
              <a:ext uri="{28A0092B-C50C-407E-A947-70E740481C1C}">
                <a14:useLocalDpi xmlns:a14="http://schemas.microsoft.com/office/drawing/2010/main" val="0"/>
              </a:ext>
            </a:extLst>
          </a:blip>
          <a:srcRect l="18018" t="22831" r="36682" b="27667"/>
          <a:stretch/>
        </p:blipFill>
        <p:spPr>
          <a:xfrm>
            <a:off x="8445964" y="2236348"/>
            <a:ext cx="3547723" cy="2182664"/>
          </a:xfrm>
          <a:prstGeom prst="rect">
            <a:avLst/>
          </a:prstGeom>
        </p:spPr>
      </p:pic>
      <p:pic>
        <p:nvPicPr>
          <p:cNvPr id="4" name="Picture 3" descr="A group of people in a room&#10;&#10;Description automatically generated">
            <a:extLst>
              <a:ext uri="{FF2B5EF4-FFF2-40B4-BE49-F238E27FC236}">
                <a16:creationId xmlns:a16="http://schemas.microsoft.com/office/drawing/2014/main" id="{B7198C79-F076-1C67-0C23-25DAE21DFCC7}"/>
              </a:ext>
            </a:extLst>
          </p:cNvPr>
          <p:cNvPicPr>
            <a:picLocks noChangeAspect="1"/>
          </p:cNvPicPr>
          <p:nvPr/>
        </p:nvPicPr>
        <p:blipFill>
          <a:blip r:embed="rId8" cstate="print">
            <a:extLst>
              <a:ext uri="{28A0092B-C50C-407E-A947-70E740481C1C}">
                <a14:useLocalDpi xmlns:a14="http://schemas.microsoft.com/office/drawing/2010/main" val="0"/>
              </a:ext>
            </a:extLst>
          </a:blip>
          <a:srcRect l="20758" t="31806" r="34387" b="26583"/>
          <a:stretch/>
        </p:blipFill>
        <p:spPr>
          <a:xfrm>
            <a:off x="4246817" y="1534122"/>
            <a:ext cx="3995559" cy="2086821"/>
          </a:xfrm>
          <a:prstGeom prst="rect">
            <a:avLst/>
          </a:prstGeom>
        </p:spPr>
      </p:pic>
    </p:spTree>
    <p:extLst>
      <p:ext uri="{BB962C8B-B14F-4D97-AF65-F5344CB8AC3E}">
        <p14:creationId xmlns:p14="http://schemas.microsoft.com/office/powerpoint/2010/main" val="3620621229"/>
      </p:ext>
    </p:extLst>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4212D-2EA8-A9F2-3812-4ED7137CEEBD}"/>
              </a:ext>
            </a:extLst>
          </p:cNvPr>
          <p:cNvSpPr>
            <a:spLocks noGrp="1"/>
          </p:cNvSpPr>
          <p:nvPr>
            <p:ph type="title"/>
          </p:nvPr>
        </p:nvSpPr>
        <p:spPr/>
        <p:txBody>
          <a:bodyPr/>
          <a:lstStyle/>
          <a:p>
            <a:r>
              <a:rPr lang="en-US" dirty="0"/>
              <a:t>We did not have memes …</a:t>
            </a:r>
          </a:p>
        </p:txBody>
      </p:sp>
      <p:pic>
        <p:nvPicPr>
          <p:cNvPr id="11" name="Picture 10" descr="A group of people in a bus&#10;&#10;Description automatically generated">
            <a:extLst>
              <a:ext uri="{FF2B5EF4-FFF2-40B4-BE49-F238E27FC236}">
                <a16:creationId xmlns:a16="http://schemas.microsoft.com/office/drawing/2014/main" id="{E4105FED-FAB0-0AAE-FA87-5849B40B3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408" y="1476375"/>
            <a:ext cx="8735745" cy="48865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descr="A group of people sitting at a table with laptops&#10;&#10;Description automatically generated">
            <a:extLst>
              <a:ext uri="{FF2B5EF4-FFF2-40B4-BE49-F238E27FC236}">
                <a16:creationId xmlns:a16="http://schemas.microsoft.com/office/drawing/2014/main" id="{E8BD7435-1E31-EF6E-9E1B-33393B3224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9936" y="1916832"/>
            <a:ext cx="6054252" cy="45406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65104082"/>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75ADA2B-A2D9-EE64-8D6B-28D25C2A157B}"/>
              </a:ext>
            </a:extLst>
          </p:cNvPr>
          <p:cNvPicPr>
            <a:picLocks noChangeAspect="1"/>
          </p:cNvPicPr>
          <p:nvPr/>
        </p:nvPicPr>
        <p:blipFill>
          <a:blip r:embed="rId2"/>
          <a:stretch>
            <a:fillRect/>
          </a:stretch>
        </p:blipFill>
        <p:spPr>
          <a:xfrm>
            <a:off x="2855640" y="1437148"/>
            <a:ext cx="9946516" cy="5420851"/>
          </a:xfrm>
          <a:prstGeom prst="rect">
            <a:avLst/>
          </a:prstGeom>
          <a:noFill/>
        </p:spPr>
      </p:pic>
      <p:sp>
        <p:nvSpPr>
          <p:cNvPr id="2" name="Title 1">
            <a:extLst>
              <a:ext uri="{FF2B5EF4-FFF2-40B4-BE49-F238E27FC236}">
                <a16:creationId xmlns:a16="http://schemas.microsoft.com/office/drawing/2014/main" id="{83B985E0-E366-5D13-4210-6EF7765C9864}"/>
              </a:ext>
            </a:extLst>
          </p:cNvPr>
          <p:cNvSpPr>
            <a:spLocks noGrp="1"/>
          </p:cNvSpPr>
          <p:nvPr>
            <p:ph type="title"/>
          </p:nvPr>
        </p:nvSpPr>
        <p:spPr>
          <a:xfrm>
            <a:off x="407988" y="692695"/>
            <a:ext cx="11376025" cy="746639"/>
          </a:xfrm>
        </p:spPr>
        <p:txBody>
          <a:bodyPr anchor="t">
            <a:normAutofit fontScale="90000"/>
          </a:bodyPr>
          <a:lstStyle/>
          <a:p>
            <a:r>
              <a:rPr lang="en-GB" dirty="0"/>
              <a:t>Do we need a memes competitions also at IT Services CSC ?</a:t>
            </a:r>
          </a:p>
        </p:txBody>
      </p:sp>
      <p:sp>
        <p:nvSpPr>
          <p:cNvPr id="5" name="AutoShape 2">
            <a:extLst>
              <a:ext uri="{FF2B5EF4-FFF2-40B4-BE49-F238E27FC236}">
                <a16:creationId xmlns:a16="http://schemas.microsoft.com/office/drawing/2014/main" id="{CA433E05-1ACC-A5A2-CE24-EAFCF927711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9CC38650-4F7A-8ABF-6FC8-AD5AE5DBD283}"/>
              </a:ext>
            </a:extLst>
          </p:cNvPr>
          <p:cNvSpPr txBox="1"/>
          <p:nvPr/>
        </p:nvSpPr>
        <p:spPr>
          <a:xfrm>
            <a:off x="191344" y="4012784"/>
            <a:ext cx="3275757"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FF">
                    <a:lumMod val="75000"/>
                  </a:srgbClr>
                </a:solidFill>
                <a:effectLst/>
                <a:uLnTx/>
                <a:uFillTx/>
                <a:latin typeface="Arial"/>
                <a:ea typeface="+mn-ea"/>
                <a:cs typeface="+mn-cs"/>
              </a:rPr>
              <a:t>Increasing rate of memes at the last main school in Hamburg</a:t>
            </a:r>
          </a:p>
        </p:txBody>
      </p:sp>
    </p:spTree>
    <p:extLst>
      <p:ext uri="{BB962C8B-B14F-4D97-AF65-F5344CB8AC3E}">
        <p14:creationId xmlns:p14="http://schemas.microsoft.com/office/powerpoint/2010/main" val="1742666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0" y="2952080"/>
            <a:ext cx="12192000" cy="1143000"/>
          </a:xfrm>
        </p:spPr>
        <p:txBody>
          <a:bodyPr>
            <a:noAutofit/>
          </a:bodyPr>
          <a:lstStyle/>
          <a:p>
            <a:r>
              <a:rPr lang="en-US" dirty="0"/>
              <a:t>Now, w</a:t>
            </a:r>
            <a:r>
              <a:rPr lang="pl-PL" dirty="0"/>
              <a:t>hat</a:t>
            </a:r>
            <a:r>
              <a:rPr lang="en-US" dirty="0"/>
              <a:t>’s next </a:t>
            </a:r>
            <a:r>
              <a:rPr lang="pl-PL" dirty="0"/>
              <a:t>?</a:t>
            </a:r>
            <a:endParaRPr lang="en-GB" dirty="0"/>
          </a:p>
        </p:txBody>
      </p:sp>
      <p:sp>
        <p:nvSpPr>
          <p:cNvPr id="4" name="Subtitle 3">
            <a:extLst>
              <a:ext uri="{FF2B5EF4-FFF2-40B4-BE49-F238E27FC236}">
                <a16:creationId xmlns:a16="http://schemas.microsoft.com/office/drawing/2014/main" id="{C29040EB-FEF7-A6C0-B4CA-8423F3696FC8}"/>
              </a:ext>
            </a:extLst>
          </p:cNvPr>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414801648"/>
      </p:ext>
    </p:extLst>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Post-school networking</a:t>
            </a:r>
          </a:p>
        </p:txBody>
      </p:sp>
      <p:sp>
        <p:nvSpPr>
          <p:cNvPr id="11" name="Content Placeholder 10">
            <a:extLst>
              <a:ext uri="{FF2B5EF4-FFF2-40B4-BE49-F238E27FC236}">
                <a16:creationId xmlns:a16="http://schemas.microsoft.com/office/drawing/2014/main" id="{FDC26BE4-D4B4-1074-B257-9ECA78209AE5}"/>
              </a:ext>
            </a:extLst>
          </p:cNvPr>
          <p:cNvSpPr>
            <a:spLocks noGrp="1"/>
          </p:cNvSpPr>
          <p:nvPr>
            <p:ph idx="1"/>
          </p:nvPr>
        </p:nvSpPr>
        <p:spPr>
          <a:xfrm>
            <a:off x="914400" y="1500174"/>
            <a:ext cx="5541640" cy="4441825"/>
          </a:xfrm>
        </p:spPr>
        <p:txBody>
          <a:bodyPr/>
          <a:lstStyle/>
          <a:p>
            <a:r>
              <a:rPr lang="en-US" dirty="0"/>
              <a:t>You will meet at CERN</a:t>
            </a:r>
          </a:p>
          <a:p>
            <a:r>
              <a:rPr lang="en-US" dirty="0"/>
              <a:t>You can ask questions to students of the same promotion</a:t>
            </a:r>
          </a:p>
          <a:p>
            <a:r>
              <a:rPr lang="en-US" dirty="0"/>
              <a:t>You can support IT services within your working environment</a:t>
            </a:r>
          </a:p>
          <a:p>
            <a:r>
              <a:rPr lang="en-US" dirty="0"/>
              <a:t>You can continue ask questions to the lecturers you have met after the school …</a:t>
            </a:r>
          </a:p>
          <a:p>
            <a:endParaRPr lang="en-US" dirty="0"/>
          </a:p>
          <a:p>
            <a:endParaRPr lang="en-US" dirty="0"/>
          </a:p>
        </p:txBody>
      </p:sp>
      <p:sp>
        <p:nvSpPr>
          <p:cNvPr id="4" name="Slide Number Placeholder 3"/>
          <p:cNvSpPr>
            <a:spLocks noGrp="1"/>
          </p:cNvSpPr>
          <p:nvPr>
            <p:ph type="sldNum" sz="quarter" idx="4294967295"/>
          </p:nvPr>
        </p:nvSpPr>
        <p:spPr bwMode="auto">
          <a:xfrm>
            <a:off x="9748838" y="6389688"/>
            <a:ext cx="2443162" cy="352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r" rtl="0" fontAlgn="base">
              <a:spcBef>
                <a:spcPct val="0"/>
              </a:spcBef>
              <a:spcAft>
                <a:spcPct val="0"/>
              </a:spcAft>
              <a:defRPr sz="1400" i="1" kern="1200">
                <a:solidFill>
                  <a:schemeClr val="bg1">
                    <a:lumMod val="65000"/>
                  </a:schemeClr>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843C2BB-0BC1-4280-9510-6EBE6484FF4A}" type="slidenum">
              <a:rPr kumimoji="0" lang="fr-FR" sz="1400" b="0" i="1" u="none" strike="noStrike" kern="1200" cap="none" spc="0" normalizeH="0" baseline="0" noProof="0" smtClean="0">
                <a:ln>
                  <a:noFill/>
                </a:ln>
                <a:solidFill>
                  <a:srgbClr val="006665">
                    <a:lumMod val="65000"/>
                  </a:srgbClr>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fr-FR" sz="1400" b="0" i="1" u="none" strike="noStrike" kern="1200" cap="none" spc="0" normalizeH="0" baseline="0" noProof="0" dirty="0">
              <a:ln>
                <a:noFill/>
              </a:ln>
              <a:solidFill>
                <a:srgbClr val="006665">
                  <a:lumMod val="65000"/>
                </a:srgbClr>
              </a:solidFill>
              <a:effectLst/>
              <a:uLnTx/>
              <a:uFillTx/>
              <a:latin typeface="Arial" charset="0"/>
              <a:ea typeface="ＭＳ Ｐゴシック" charset="-128"/>
              <a:cs typeface="+mn-cs"/>
            </a:endParaRPr>
          </a:p>
        </p:txBody>
      </p:sp>
      <p:pic>
        <p:nvPicPr>
          <p:cNvPr id="9"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7019140" y="2924944"/>
            <a:ext cx="4851566" cy="3640956"/>
          </a:xfrm>
          <a:prstGeom prst="rect">
            <a:avLst/>
          </a:prstGeom>
          <a:noFill/>
          <a:ln w="9525">
            <a:noFill/>
            <a:miter lim="800000"/>
            <a:headEnd/>
            <a:tailEnd/>
          </a:ln>
          <a:effectLst/>
        </p:spPr>
      </p:pic>
    </p:spTree>
    <p:extLst>
      <p:ext uri="{BB962C8B-B14F-4D97-AF65-F5344CB8AC3E}">
        <p14:creationId xmlns:p14="http://schemas.microsoft.com/office/powerpoint/2010/main" val="1818449881"/>
      </p:ext>
    </p:extLst>
  </p:cSld>
  <p:clrMapOvr>
    <a:masterClrMapping/>
  </p:clrMapOvr>
  <p:transition>
    <p:strips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Upcoming</a:t>
            </a:r>
            <a:r>
              <a:rPr lang="en-US" i="1" dirty="0"/>
              <a:t> </a:t>
            </a:r>
            <a:r>
              <a:rPr lang="en-US" dirty="0"/>
              <a:t>CERN Schools of Computing</a:t>
            </a:r>
          </a:p>
        </p:txBody>
      </p:sp>
      <p:cxnSp>
        <p:nvCxnSpPr>
          <p:cNvPr id="6" name="Straight Connector 5"/>
          <p:cNvCxnSpPr>
            <a:cxnSpLocks/>
          </p:cNvCxnSpPr>
          <p:nvPr/>
        </p:nvCxnSpPr>
        <p:spPr>
          <a:xfrm>
            <a:off x="3923066" y="1476375"/>
            <a:ext cx="0" cy="360000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263352" y="5267627"/>
            <a:ext cx="3871841" cy="1080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FFFFFF"/>
                </a:solidFill>
                <a:effectLst/>
                <a:uLnTx/>
                <a:uFillTx/>
                <a:latin typeface="Arial"/>
                <a:ea typeface="+mn-ea"/>
                <a:cs typeface="+mn-cs"/>
              </a:rPr>
              <a:t>Attend other </a:t>
            </a:r>
            <a:r>
              <a:rPr kumimoji="0" lang="en-GB" sz="2800" b="0" i="0" u="none" strike="noStrike" kern="1200" cap="none" spc="0" normalizeH="0" baseline="0" noProof="0" dirty="0">
                <a:ln>
                  <a:noFill/>
                </a:ln>
                <a:solidFill>
                  <a:srgbClr val="FFFFFF"/>
                </a:solidFill>
                <a:effectLst/>
                <a:uLnTx/>
                <a:uFillTx/>
                <a:latin typeface="Arial"/>
                <a:ea typeface="+mn-ea"/>
                <a:cs typeface="+mn-cs"/>
              </a:rPr>
              <a:t>CSCs </a:t>
            </a:r>
            <a:r>
              <a:rPr kumimoji="0" lang="en-GB" sz="2800" b="0" i="0" u="none" strike="noStrike" kern="1200" cap="none" spc="0" normalizeH="0" baseline="0" noProof="0" dirty="0">
                <a:ln>
                  <a:noFill/>
                </a:ln>
                <a:solidFill>
                  <a:srgbClr val="FFFFFF"/>
                </a:solidFill>
                <a:effectLst/>
                <a:uLnTx/>
                <a:uFillTx/>
                <a:latin typeface="Arial"/>
                <a:ea typeface="+mn-ea"/>
                <a:cs typeface="+mn-cs"/>
                <a:sym typeface="Wingdings"/>
              </a:rPr>
              <a:t></a:t>
            </a:r>
            <a:endParaRPr kumimoji="0" lang="en-GB" sz="2800" b="1" i="0" u="none" strike="noStrike" kern="1200" cap="none" spc="0" normalizeH="0" baseline="0" noProof="0" dirty="0">
              <a:ln>
                <a:noFill/>
              </a:ln>
              <a:solidFill>
                <a:srgbClr val="FFFFFF"/>
              </a:solidFill>
              <a:effectLst/>
              <a:uLnTx/>
              <a:uFillTx/>
              <a:latin typeface="Arial"/>
              <a:ea typeface="+mn-ea"/>
              <a:cs typeface="+mn-cs"/>
            </a:endParaRPr>
          </a:p>
        </p:txBody>
      </p:sp>
      <p:sp>
        <p:nvSpPr>
          <p:cNvPr id="11" name="Rounded Rectangle 10"/>
          <p:cNvSpPr/>
          <p:nvPr/>
        </p:nvSpPr>
        <p:spPr>
          <a:xfrm>
            <a:off x="4488439" y="5251578"/>
            <a:ext cx="3318545" cy="1080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Arial"/>
                <a:ea typeface="+mn-ea"/>
                <a:cs typeface="+mn-cs"/>
              </a:rPr>
              <a:t>Advertise </a:t>
            </a:r>
            <a:r>
              <a:rPr kumimoji="0" lang="en-GB" sz="2800" b="0" i="0" u="none" strike="noStrike" kern="1200" cap="none" spc="0" normalizeH="0" baseline="0" noProof="0">
                <a:ln>
                  <a:noFill/>
                </a:ln>
                <a:solidFill>
                  <a:srgbClr val="FFFFFF"/>
                </a:solidFill>
                <a:effectLst/>
                <a:uLnTx/>
                <a:uFillTx/>
                <a:latin typeface="Arial"/>
                <a:ea typeface="+mn-ea"/>
                <a:cs typeface="+mn-cs"/>
              </a:rPr>
              <a:t>CSC </a:t>
            </a:r>
            <a:br>
              <a:rPr kumimoji="0" lang="en-GB" sz="2800" b="0" i="0" u="none" strike="noStrike" kern="1200" cap="none" spc="0" normalizeH="0" baseline="0" noProof="0">
                <a:ln>
                  <a:noFill/>
                </a:ln>
                <a:solidFill>
                  <a:srgbClr val="FFFFFF"/>
                </a:solidFill>
                <a:effectLst/>
                <a:uLnTx/>
                <a:uFillTx/>
                <a:latin typeface="Arial"/>
                <a:ea typeface="+mn-ea"/>
                <a:cs typeface="+mn-cs"/>
              </a:rPr>
            </a:br>
            <a:r>
              <a:rPr kumimoji="0" lang="en-GB" sz="2800" b="0" i="0" u="none" strike="noStrike" kern="1200" cap="none" spc="0" normalizeH="0" baseline="0" noProof="0">
                <a:ln>
                  <a:noFill/>
                </a:ln>
                <a:solidFill>
                  <a:srgbClr val="FFFFFF"/>
                </a:solidFill>
                <a:effectLst/>
                <a:uLnTx/>
                <a:uFillTx/>
                <a:latin typeface="Arial"/>
                <a:ea typeface="+mn-ea"/>
                <a:cs typeface="+mn-cs"/>
              </a:rPr>
              <a:t>to your colleagues</a:t>
            </a:r>
            <a:endParaRPr kumimoji="0" lang="en-GB" sz="2800" b="1" i="0" u="none" strike="noStrike" kern="1200" cap="none" spc="0" normalizeH="0" baseline="0" noProof="0" dirty="0">
              <a:ln>
                <a:noFill/>
              </a:ln>
              <a:solidFill>
                <a:srgbClr val="FFFFFF"/>
              </a:solidFill>
              <a:effectLst/>
              <a:uLnTx/>
              <a:uFillTx/>
              <a:latin typeface="Arial"/>
              <a:ea typeface="+mn-ea"/>
              <a:cs typeface="+mn-cs"/>
            </a:endParaRPr>
          </a:p>
        </p:txBody>
      </p:sp>
      <p:cxnSp>
        <p:nvCxnSpPr>
          <p:cNvPr id="3" name="Straight Connector 2">
            <a:extLst>
              <a:ext uri="{FF2B5EF4-FFF2-40B4-BE49-F238E27FC236}">
                <a16:creationId xmlns:a16="http://schemas.microsoft.com/office/drawing/2014/main" id="{9D5DEDA5-001C-1F95-E78C-656C05453D23}"/>
              </a:ext>
            </a:extLst>
          </p:cNvPr>
          <p:cNvCxnSpPr>
            <a:cxnSpLocks/>
          </p:cNvCxnSpPr>
          <p:nvPr/>
        </p:nvCxnSpPr>
        <p:spPr>
          <a:xfrm>
            <a:off x="6013015" y="1476375"/>
            <a:ext cx="0" cy="360000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4535FC08-41E5-AEFA-F351-F065D5479FC8}"/>
              </a:ext>
            </a:extLst>
          </p:cNvPr>
          <p:cNvSpPr txBox="1"/>
          <p:nvPr/>
        </p:nvSpPr>
        <p:spPr>
          <a:xfrm>
            <a:off x="3999022" y="1888376"/>
            <a:ext cx="1704313"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tCSC</a:t>
            </a:r>
            <a:r>
              <a:rPr kumimoji="0" lang="en-US" sz="2000" b="1" i="0" u="none"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 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00CCCC">
                    <a:lumMod val="50000"/>
                  </a:srgbClr>
                </a:solidFill>
                <a:effectLst>
                  <a:outerShdw blurRad="38100" dist="38100" dir="2700000" algn="tl">
                    <a:srgbClr val="000000">
                      <a:alpha val="43137"/>
                    </a:srgbClr>
                  </a:outerShdw>
                </a:effectLst>
                <a:latin typeface="Arial"/>
              </a:rPr>
              <a:t>Machine Learning</a:t>
            </a:r>
            <a:endParaRPr kumimoji="0" lang="en-US" sz="1400" b="1" i="0" u="none"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endParaRPr>
          </a:p>
        </p:txBody>
      </p:sp>
      <p:sp>
        <p:nvSpPr>
          <p:cNvPr id="10" name="TextBox 9">
            <a:extLst>
              <a:ext uri="{FF2B5EF4-FFF2-40B4-BE49-F238E27FC236}">
                <a16:creationId xmlns:a16="http://schemas.microsoft.com/office/drawing/2014/main" id="{6E4BD743-978C-FEA0-C348-634FD191E62F}"/>
              </a:ext>
            </a:extLst>
          </p:cNvPr>
          <p:cNvSpPr txBox="1"/>
          <p:nvPr/>
        </p:nvSpPr>
        <p:spPr>
          <a:xfrm>
            <a:off x="3976423" y="2908101"/>
            <a:ext cx="1983235" cy="138499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June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Subscription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opens in February 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Malmö, Sweden</a:t>
            </a:r>
          </a:p>
        </p:txBody>
      </p:sp>
      <p:cxnSp>
        <p:nvCxnSpPr>
          <p:cNvPr id="12" name="Straight Connector 11"/>
          <p:cNvCxnSpPr>
            <a:cxnSpLocks/>
          </p:cNvCxnSpPr>
          <p:nvPr/>
        </p:nvCxnSpPr>
        <p:spPr>
          <a:xfrm>
            <a:off x="8022814" y="1476375"/>
            <a:ext cx="0" cy="360000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A393F777-7B8D-C968-E5EB-8F1C7F9541FF}"/>
              </a:ext>
            </a:extLst>
          </p:cNvPr>
          <p:cNvSpPr txBox="1"/>
          <p:nvPr/>
        </p:nvSpPr>
        <p:spPr>
          <a:xfrm>
            <a:off x="6086315" y="1888376"/>
            <a:ext cx="136928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CSC 2025</a:t>
            </a:r>
          </a:p>
        </p:txBody>
      </p:sp>
      <p:sp>
        <p:nvSpPr>
          <p:cNvPr id="14" name="TextBox 13">
            <a:extLst>
              <a:ext uri="{FF2B5EF4-FFF2-40B4-BE49-F238E27FC236}">
                <a16:creationId xmlns:a16="http://schemas.microsoft.com/office/drawing/2014/main" id="{A98B8DF5-A8C0-8C09-FD35-A80B8AC91CB9}"/>
              </a:ext>
            </a:extLst>
          </p:cNvPr>
          <p:cNvSpPr txBox="1"/>
          <p:nvPr/>
        </p:nvSpPr>
        <p:spPr>
          <a:xfrm>
            <a:off x="6066372" y="2908101"/>
            <a:ext cx="1903085" cy="138499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July / August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Subscription opens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In March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Lund, Sweden</a:t>
            </a:r>
          </a:p>
        </p:txBody>
      </p:sp>
      <p:sp>
        <p:nvSpPr>
          <p:cNvPr id="8" name="TextBox 7">
            <a:extLst>
              <a:ext uri="{FF2B5EF4-FFF2-40B4-BE49-F238E27FC236}">
                <a16:creationId xmlns:a16="http://schemas.microsoft.com/office/drawing/2014/main" id="{D21F6F7C-D57C-5E8F-A7C5-E86DCAD51B52}"/>
              </a:ext>
            </a:extLst>
          </p:cNvPr>
          <p:cNvSpPr txBox="1"/>
          <p:nvPr/>
        </p:nvSpPr>
        <p:spPr>
          <a:xfrm>
            <a:off x="184700" y="1888376"/>
            <a:ext cx="1526380"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iCSC</a:t>
            </a:r>
            <a:r>
              <a:rPr kumimoji="0" lang="en-US" sz="2000" b="1" i="0" u="none"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 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00CCCC">
                    <a:lumMod val="50000"/>
                  </a:srgbClr>
                </a:solidFill>
                <a:effectLst>
                  <a:outerShdw blurRad="38100" dist="38100" dir="2700000" algn="tl">
                    <a:srgbClr val="000000">
                      <a:alpha val="43137"/>
                    </a:srgbClr>
                  </a:outerShdw>
                </a:effectLst>
                <a:latin typeface="Arial"/>
              </a:rPr>
              <a:t>Inverted School</a:t>
            </a:r>
            <a:endParaRPr kumimoji="0" lang="en-US" b="1" i="0" u="none"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endParaRPr>
          </a:p>
        </p:txBody>
      </p:sp>
      <p:sp>
        <p:nvSpPr>
          <p:cNvPr id="15" name="TextBox 14">
            <a:extLst>
              <a:ext uri="{FF2B5EF4-FFF2-40B4-BE49-F238E27FC236}">
                <a16:creationId xmlns:a16="http://schemas.microsoft.com/office/drawing/2014/main" id="{499E748A-7B7A-BE66-688B-2804E9E0AE2C}"/>
              </a:ext>
            </a:extLst>
          </p:cNvPr>
          <p:cNvSpPr txBox="1"/>
          <p:nvPr/>
        </p:nvSpPr>
        <p:spPr>
          <a:xfrm>
            <a:off x="91477" y="2908101"/>
            <a:ext cx="1803699" cy="138499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March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Registration online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in February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CERN, Geneva</a:t>
            </a:r>
          </a:p>
        </p:txBody>
      </p:sp>
      <p:sp>
        <p:nvSpPr>
          <p:cNvPr id="22" name="TextBox 21">
            <a:extLst>
              <a:ext uri="{FF2B5EF4-FFF2-40B4-BE49-F238E27FC236}">
                <a16:creationId xmlns:a16="http://schemas.microsoft.com/office/drawing/2014/main" id="{1F8634B5-B87B-6AFD-FF1A-DAD8A1CC3CD5}"/>
              </a:ext>
            </a:extLst>
          </p:cNvPr>
          <p:cNvSpPr txBox="1"/>
          <p:nvPr/>
        </p:nvSpPr>
        <p:spPr>
          <a:xfrm>
            <a:off x="8076173" y="1888376"/>
            <a:ext cx="1486304" cy="830997"/>
          </a:xfrm>
          <a:prstGeom prst="rect">
            <a:avLst/>
          </a:prstGeom>
          <a:noFill/>
        </p:spPr>
        <p:txBody>
          <a:bodyPr wrap="none" rtlCol="0">
            <a:spAutoFit/>
          </a:bodyPr>
          <a:lstStyle>
            <a:defPPr>
              <a:defRPr lang="en-US"/>
            </a:defPPr>
            <a:lvl1pPr marR="0" lvl="0" indent="0" fontAlgn="auto">
              <a:lnSpc>
                <a:spcPct val="100000"/>
              </a:lnSpc>
              <a:spcBef>
                <a:spcPts val="0"/>
              </a:spcBef>
              <a:spcAft>
                <a:spcPts val="0"/>
              </a:spcAft>
              <a:buClrTx/>
              <a:buSzTx/>
              <a:buFontTx/>
              <a:buNone/>
              <a:tabLst/>
              <a:defRPr kumimoji="0" sz="2000" b="1" i="0" u="none" strike="noStrike" cap="none" spc="0" normalizeH="0" baseline="0">
                <a:ln>
                  <a:noFill/>
                </a:ln>
                <a:solidFill>
                  <a:srgbClr val="00CCCC">
                    <a:lumMod val="50000"/>
                  </a:srgbClr>
                </a:solidFill>
                <a:effectLst>
                  <a:outerShdw blurRad="38100" dist="38100" dir="2700000" algn="tl">
                    <a:srgbClr val="000000">
                      <a:alpha val="43137"/>
                    </a:srgbClr>
                  </a:outerShdw>
                </a:effectLst>
                <a:uLnTx/>
                <a:uFillTx/>
                <a:latin typeface="Arial"/>
              </a:defRPr>
            </a:lvl1pPr>
          </a:lstStyle>
          <a:p>
            <a:r>
              <a:rPr lang="en-US" dirty="0" err="1"/>
              <a:t>tCSC</a:t>
            </a:r>
            <a:r>
              <a:rPr lang="en-US" dirty="0"/>
              <a:t> 2025</a:t>
            </a:r>
          </a:p>
          <a:p>
            <a:r>
              <a:rPr lang="en-US" sz="1400" dirty="0"/>
              <a:t>Heterogeneous</a:t>
            </a:r>
            <a:br>
              <a:rPr lang="en-US" sz="1400" dirty="0"/>
            </a:br>
            <a:r>
              <a:rPr lang="en-US" sz="1400" dirty="0"/>
              <a:t>Architectures</a:t>
            </a:r>
          </a:p>
        </p:txBody>
      </p:sp>
      <p:sp>
        <p:nvSpPr>
          <p:cNvPr id="23" name="TextBox 22">
            <a:extLst>
              <a:ext uri="{FF2B5EF4-FFF2-40B4-BE49-F238E27FC236}">
                <a16:creationId xmlns:a16="http://schemas.microsoft.com/office/drawing/2014/main" id="{18C9E7C6-F197-E07B-1BF0-0D17EEB4BC71}"/>
              </a:ext>
            </a:extLst>
          </p:cNvPr>
          <p:cNvSpPr txBox="1"/>
          <p:nvPr/>
        </p:nvSpPr>
        <p:spPr>
          <a:xfrm>
            <a:off x="8076171" y="2908101"/>
            <a:ext cx="1633781" cy="138499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October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Subscription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opens in June 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TBD</a:t>
            </a:r>
          </a:p>
        </p:txBody>
      </p:sp>
      <p:cxnSp>
        <p:nvCxnSpPr>
          <p:cNvPr id="24" name="Straight Connector 23">
            <a:extLst>
              <a:ext uri="{FF2B5EF4-FFF2-40B4-BE49-F238E27FC236}">
                <a16:creationId xmlns:a16="http://schemas.microsoft.com/office/drawing/2014/main" id="{E21FCF66-9C23-8F69-CA7B-888F43801053}"/>
              </a:ext>
            </a:extLst>
          </p:cNvPr>
          <p:cNvCxnSpPr>
            <a:cxnSpLocks/>
          </p:cNvCxnSpPr>
          <p:nvPr/>
        </p:nvCxnSpPr>
        <p:spPr>
          <a:xfrm>
            <a:off x="9763309" y="1476375"/>
            <a:ext cx="0" cy="360000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18E5A5C8-FE87-C685-67A0-15FC341FD670}"/>
              </a:ext>
            </a:extLst>
          </p:cNvPr>
          <p:cNvSpPr txBox="1"/>
          <p:nvPr/>
        </p:nvSpPr>
        <p:spPr>
          <a:xfrm>
            <a:off x="9816669" y="1888376"/>
            <a:ext cx="1454244" cy="615553"/>
          </a:xfrm>
          <a:prstGeom prst="rect">
            <a:avLst/>
          </a:prstGeom>
          <a:noFill/>
        </p:spPr>
        <p:txBody>
          <a:bodyPr wrap="none" rtlCol="0">
            <a:spAutoFit/>
          </a:bodyPr>
          <a:lstStyle>
            <a:defPPr>
              <a:defRPr lang="en-US"/>
            </a:defPPr>
            <a:lvl1pPr marR="0" lvl="0" indent="0" fontAlgn="auto">
              <a:lnSpc>
                <a:spcPct val="100000"/>
              </a:lnSpc>
              <a:spcBef>
                <a:spcPts val="0"/>
              </a:spcBef>
              <a:spcAft>
                <a:spcPts val="0"/>
              </a:spcAft>
              <a:buClrTx/>
              <a:buSzTx/>
              <a:buFontTx/>
              <a:buNone/>
              <a:tabLst/>
              <a:defRPr kumimoji="0" sz="2000" b="1" i="0" u="none" strike="noStrike" cap="none" spc="0" normalizeH="0" baseline="0">
                <a:ln>
                  <a:noFill/>
                </a:ln>
                <a:solidFill>
                  <a:srgbClr val="00CCCC">
                    <a:lumMod val="50000"/>
                  </a:srgbClr>
                </a:solidFill>
                <a:effectLst>
                  <a:outerShdw blurRad="38100" dist="38100" dir="2700000" algn="tl">
                    <a:srgbClr val="000000">
                      <a:alpha val="43137"/>
                    </a:srgbClr>
                  </a:outerShdw>
                </a:effectLst>
                <a:uLnTx/>
                <a:uFillTx/>
                <a:latin typeface="Arial"/>
              </a:defRPr>
            </a:lvl1pPr>
          </a:lstStyle>
          <a:p>
            <a:r>
              <a:rPr lang="en-US" dirty="0" err="1"/>
              <a:t>tCSC</a:t>
            </a:r>
            <a:r>
              <a:rPr lang="en-US" dirty="0"/>
              <a:t> 2025</a:t>
            </a:r>
          </a:p>
          <a:p>
            <a:r>
              <a:rPr lang="en-US" sz="1400" dirty="0"/>
              <a:t>On IT Services</a:t>
            </a:r>
          </a:p>
        </p:txBody>
      </p:sp>
      <p:sp>
        <p:nvSpPr>
          <p:cNvPr id="27" name="TextBox 26">
            <a:extLst>
              <a:ext uri="{FF2B5EF4-FFF2-40B4-BE49-F238E27FC236}">
                <a16:creationId xmlns:a16="http://schemas.microsoft.com/office/drawing/2014/main" id="{4B4B47A0-74C0-461B-C0A9-F06FC460025B}"/>
              </a:ext>
            </a:extLst>
          </p:cNvPr>
          <p:cNvSpPr txBox="1"/>
          <p:nvPr/>
        </p:nvSpPr>
        <p:spPr>
          <a:xfrm>
            <a:off x="9816669" y="2908101"/>
            <a:ext cx="2160656" cy="138499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November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Subscription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opens in June 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DADADA">
                    <a:lumMod val="10000"/>
                  </a:srgbClr>
                </a:solidFill>
                <a:effectLst/>
                <a:uLnTx/>
                <a:uFillTx/>
                <a:latin typeface="Arial"/>
                <a:ea typeface="+mn-ea"/>
                <a:cs typeface="+mn-cs"/>
              </a:rPr>
              <a:t>Ferney</a:t>
            </a:r>
            <a:r>
              <a:rPr kumimoji="0" lang="en-US" sz="1400" b="1" i="0" u="none" strike="noStrike" kern="1200" cap="none" spc="0" normalizeH="0" baseline="0" noProof="0" dirty="0">
                <a:ln>
                  <a:noFill/>
                </a:ln>
                <a:solidFill>
                  <a:srgbClr val="DADADA">
                    <a:lumMod val="10000"/>
                  </a:srgbClr>
                </a:solidFill>
                <a:effectLst/>
                <a:uLnTx/>
                <a:uFillTx/>
                <a:latin typeface="Arial"/>
                <a:ea typeface="+mn-ea"/>
                <a:cs typeface="+mn-cs"/>
              </a:rPr>
              <a:t>-Voltaire, France</a:t>
            </a:r>
          </a:p>
        </p:txBody>
      </p:sp>
      <p:sp>
        <p:nvSpPr>
          <p:cNvPr id="28" name="Rounded Rectangle 10">
            <a:extLst>
              <a:ext uri="{FF2B5EF4-FFF2-40B4-BE49-F238E27FC236}">
                <a16:creationId xmlns:a16="http://schemas.microsoft.com/office/drawing/2014/main" id="{C672CABB-5267-2E3D-F006-8D6CCD6637DA}"/>
              </a:ext>
            </a:extLst>
          </p:cNvPr>
          <p:cNvSpPr/>
          <p:nvPr/>
        </p:nvSpPr>
        <p:spPr>
          <a:xfrm>
            <a:off x="8160230" y="5249844"/>
            <a:ext cx="3567678" cy="1080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Arial"/>
                <a:ea typeface="+mn-ea"/>
                <a:cs typeface="+mn-cs"/>
              </a:rPr>
              <a:t>Advertise CSC </a:t>
            </a:r>
            <a:br>
              <a:rPr kumimoji="0" lang="en-GB" sz="2800" b="0"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to your management</a:t>
            </a:r>
            <a:endParaRPr kumimoji="0" lang="en-GB" sz="2800" b="1" i="0" u="none" strike="noStrike" kern="1200" cap="none" spc="0" normalizeH="0" baseline="0" noProof="0" dirty="0">
              <a:ln>
                <a:noFill/>
              </a:ln>
              <a:solidFill>
                <a:srgbClr val="FFFFFF"/>
              </a:solidFill>
              <a:effectLst/>
              <a:uLnTx/>
              <a:uFillTx/>
              <a:latin typeface="Arial"/>
              <a:ea typeface="+mn-ea"/>
              <a:cs typeface="+mn-cs"/>
            </a:endParaRPr>
          </a:p>
        </p:txBody>
      </p:sp>
      <p:cxnSp>
        <p:nvCxnSpPr>
          <p:cNvPr id="29" name="Straight Connector 28">
            <a:extLst>
              <a:ext uri="{FF2B5EF4-FFF2-40B4-BE49-F238E27FC236}">
                <a16:creationId xmlns:a16="http://schemas.microsoft.com/office/drawing/2014/main" id="{91171493-C795-42EC-A95F-D3269A7D4621}"/>
              </a:ext>
            </a:extLst>
          </p:cNvPr>
          <p:cNvCxnSpPr>
            <a:cxnSpLocks/>
          </p:cNvCxnSpPr>
          <p:nvPr/>
        </p:nvCxnSpPr>
        <p:spPr>
          <a:xfrm>
            <a:off x="1980593" y="1476375"/>
            <a:ext cx="0" cy="3600000"/>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6B0F3A04-B8C5-6331-8284-C15005E9B72F}"/>
              </a:ext>
            </a:extLst>
          </p:cNvPr>
          <p:cNvSpPr txBox="1"/>
          <p:nvPr/>
        </p:nvSpPr>
        <p:spPr>
          <a:xfrm>
            <a:off x="2127173" y="1888376"/>
            <a:ext cx="1511952" cy="89255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strike="noStrike" kern="1200" cap="none" spc="0" normalizeH="0" baseline="0" noProof="0" dirty="0" err="1">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sCSC</a:t>
            </a:r>
            <a:r>
              <a:rPr kumimoji="0" lang="en-US" sz="2000" b="1" i="0"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rPr>
              <a:t> 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CCCC">
                    <a:lumMod val="50000"/>
                  </a:srgbClr>
                </a:solidFill>
                <a:effectLst>
                  <a:outerShdw blurRad="38100" dist="38100" dir="2700000" algn="tl">
                    <a:srgbClr val="000000">
                      <a:alpha val="43137"/>
                    </a:srgbClr>
                  </a:outerShdw>
                </a:effectLst>
                <a:latin typeface="Arial"/>
              </a:rPr>
              <a:t>Computer</a:t>
            </a:r>
            <a:br>
              <a:rPr lang="en-US" sz="1600" b="1" dirty="0">
                <a:solidFill>
                  <a:srgbClr val="00CCCC">
                    <a:lumMod val="50000"/>
                  </a:srgbClr>
                </a:solidFill>
                <a:effectLst>
                  <a:outerShdw blurRad="38100" dist="38100" dir="2700000" algn="tl">
                    <a:srgbClr val="000000">
                      <a:alpha val="43137"/>
                    </a:srgbClr>
                  </a:outerShdw>
                </a:effectLst>
                <a:latin typeface="Arial"/>
              </a:rPr>
            </a:br>
            <a:r>
              <a:rPr lang="en-US" sz="1600" b="1" dirty="0">
                <a:solidFill>
                  <a:srgbClr val="00CCCC">
                    <a:lumMod val="50000"/>
                  </a:srgbClr>
                </a:solidFill>
                <a:effectLst>
                  <a:outerShdw blurRad="38100" dist="38100" dir="2700000" algn="tl">
                    <a:srgbClr val="000000">
                      <a:alpha val="43137"/>
                    </a:srgbClr>
                  </a:outerShdw>
                </a:effectLst>
                <a:latin typeface="Arial"/>
              </a:rPr>
              <a:t>Security</a:t>
            </a:r>
            <a:endParaRPr kumimoji="0" lang="en-US" sz="1600" b="1" i="0" strike="noStrike" kern="1200" cap="none" spc="0" normalizeH="0" baseline="0" noProof="0" dirty="0">
              <a:ln>
                <a:noFill/>
              </a:ln>
              <a:solidFill>
                <a:srgbClr val="00CCCC">
                  <a:lumMod val="50000"/>
                </a:srgbClr>
              </a:solidFill>
              <a:effectLst>
                <a:outerShdw blurRad="38100" dist="38100" dir="2700000" algn="tl">
                  <a:srgbClr val="000000">
                    <a:alpha val="43137"/>
                  </a:srgbClr>
                </a:outerShdw>
              </a:effectLst>
              <a:uLnTx/>
              <a:uFillTx/>
              <a:latin typeface="Arial"/>
              <a:ea typeface="+mn-ea"/>
              <a:cs typeface="+mn-cs"/>
            </a:endParaRPr>
          </a:p>
        </p:txBody>
      </p:sp>
      <p:sp>
        <p:nvSpPr>
          <p:cNvPr id="32" name="TextBox 31">
            <a:extLst>
              <a:ext uri="{FF2B5EF4-FFF2-40B4-BE49-F238E27FC236}">
                <a16:creationId xmlns:a16="http://schemas.microsoft.com/office/drawing/2014/main" id="{550A758A-4727-5447-442A-9C4DBB14DFD6}"/>
              </a:ext>
            </a:extLst>
          </p:cNvPr>
          <p:cNvSpPr txBox="1"/>
          <p:nvPr/>
        </p:nvSpPr>
        <p:spPr>
          <a:xfrm>
            <a:off x="2033950" y="2908101"/>
            <a:ext cx="1835759" cy="138499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strike="noStrike" kern="1200" cap="none" spc="0" normalizeH="0" baseline="0" noProof="0" dirty="0">
                <a:ln>
                  <a:noFill/>
                </a:ln>
                <a:solidFill>
                  <a:srgbClr val="DADADA">
                    <a:lumMod val="10000"/>
                  </a:srgbClr>
                </a:solidFill>
                <a:effectLst/>
                <a:uLnTx/>
                <a:uFillTx/>
                <a:latin typeface="Arial"/>
                <a:ea typeface="+mn-ea"/>
                <a:cs typeface="+mn-cs"/>
              </a:rPr>
              <a:t>April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strike="noStrike" kern="1200" cap="none" spc="0" normalizeH="0" baseline="0" noProof="0" dirty="0">
                <a:ln>
                  <a:noFill/>
                </a:ln>
                <a:solidFill>
                  <a:srgbClr val="DADADA">
                    <a:lumMod val="10000"/>
                  </a:srgbClr>
                </a:solidFill>
                <a:effectLst/>
                <a:uLnTx/>
                <a:uFillTx/>
                <a:latin typeface="Arial"/>
                <a:ea typeface="+mn-ea"/>
                <a:cs typeface="+mn-cs"/>
              </a:rPr>
              <a:t>Subscription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strike="noStrike" kern="1200" cap="none" spc="0" normalizeH="0" baseline="0" noProof="0" dirty="0">
                <a:ln>
                  <a:noFill/>
                </a:ln>
                <a:solidFill>
                  <a:srgbClr val="DADADA">
                    <a:lumMod val="10000"/>
                  </a:srgbClr>
                </a:solidFill>
                <a:effectLst/>
                <a:uLnTx/>
                <a:uFillTx/>
                <a:latin typeface="Arial"/>
                <a:ea typeface="+mn-ea"/>
                <a:cs typeface="+mn-cs"/>
              </a:rPr>
              <a:t>opens in December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strike="noStrike" kern="1200" cap="none" spc="0" normalizeH="0" baseline="0" noProof="0" dirty="0">
              <a:ln>
                <a:noFill/>
              </a:ln>
              <a:solidFill>
                <a:srgbClr val="DADADA">
                  <a:lumMod val="1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strike="noStrike" kern="1200" cap="none" spc="0" normalizeH="0" baseline="0" noProof="0" dirty="0">
                <a:ln>
                  <a:noFill/>
                </a:ln>
                <a:solidFill>
                  <a:srgbClr val="DADADA">
                    <a:lumMod val="10000"/>
                  </a:srgbClr>
                </a:solidFill>
                <a:effectLst/>
                <a:uLnTx/>
                <a:uFillTx/>
                <a:latin typeface="Arial"/>
                <a:ea typeface="+mn-ea"/>
                <a:cs typeface="+mn-cs"/>
              </a:rPr>
              <a:t>Abingdon, UK</a:t>
            </a:r>
          </a:p>
        </p:txBody>
      </p:sp>
      <p:sp>
        <p:nvSpPr>
          <p:cNvPr id="4" name="TextBox 3">
            <a:extLst>
              <a:ext uri="{FF2B5EF4-FFF2-40B4-BE49-F238E27FC236}">
                <a16:creationId xmlns:a16="http://schemas.microsoft.com/office/drawing/2014/main" id="{DDF3806F-590D-2FF9-EC93-E2F48168978B}"/>
              </a:ext>
            </a:extLst>
          </p:cNvPr>
          <p:cNvSpPr txBox="1"/>
          <p:nvPr/>
        </p:nvSpPr>
        <p:spPr>
          <a:xfrm>
            <a:off x="7996479" y="1481001"/>
            <a:ext cx="176683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rial"/>
                <a:ea typeface="+mn-ea"/>
                <a:cs typeface="+mn-cs"/>
              </a:rPr>
              <a:t>Unconfirmed</a:t>
            </a:r>
          </a:p>
        </p:txBody>
      </p:sp>
      <p:sp>
        <p:nvSpPr>
          <p:cNvPr id="9" name="TextBox 8">
            <a:extLst>
              <a:ext uri="{FF2B5EF4-FFF2-40B4-BE49-F238E27FC236}">
                <a16:creationId xmlns:a16="http://schemas.microsoft.com/office/drawing/2014/main" id="{FC43321D-EC29-C776-48F7-026CD28F78B8}"/>
              </a:ext>
            </a:extLst>
          </p:cNvPr>
          <p:cNvSpPr txBox="1"/>
          <p:nvPr/>
        </p:nvSpPr>
        <p:spPr>
          <a:xfrm>
            <a:off x="9789644" y="1488266"/>
            <a:ext cx="176683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Arial"/>
                <a:ea typeface="+mn-ea"/>
                <a:cs typeface="+mn-cs"/>
              </a:rPr>
              <a:t>Unconfirmed</a:t>
            </a:r>
          </a:p>
        </p:txBody>
      </p:sp>
    </p:spTree>
    <p:extLst>
      <p:ext uri="{BB962C8B-B14F-4D97-AF65-F5344CB8AC3E}">
        <p14:creationId xmlns:p14="http://schemas.microsoft.com/office/powerpoint/2010/main" val="43550964"/>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062071" y="1412776"/>
            <a:ext cx="4067857" cy="2330543"/>
          </a:xfrm>
          <a:prstGeom prst="rect">
            <a:avLst/>
          </a:prstGeom>
        </p:spPr>
      </p:pic>
      <p:sp>
        <p:nvSpPr>
          <p:cNvPr id="5" name="Title 1">
            <a:extLst>
              <a:ext uri="{FF2B5EF4-FFF2-40B4-BE49-F238E27FC236}">
                <a16:creationId xmlns:a16="http://schemas.microsoft.com/office/drawing/2014/main" id="{7A59DC0A-AB90-3A33-54E7-938987A9AE0A}"/>
              </a:ext>
            </a:extLst>
          </p:cNvPr>
          <p:cNvSpPr txBox="1">
            <a:spLocks/>
          </p:cNvSpPr>
          <p:nvPr/>
        </p:nvSpPr>
        <p:spPr>
          <a:xfrm>
            <a:off x="1559496" y="4293096"/>
            <a:ext cx="9218065" cy="1276350"/>
          </a:xfrm>
          <a:prstGeom prst="rect">
            <a:avLst/>
          </a:prstGeom>
        </p:spPr>
        <p:txBody>
          <a:bodyPr/>
          <a:lst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a:ln>
                  <a:noFill/>
                </a:ln>
                <a:solidFill>
                  <a:srgbClr val="006699"/>
                </a:solidFill>
                <a:effectLst>
                  <a:outerShdw blurRad="38100" dist="38100" dir="2700000" algn="tl">
                    <a:srgbClr val="000000"/>
                  </a:outerShdw>
                </a:effectLst>
                <a:uLnTx/>
                <a:uFillTx/>
                <a:latin typeface="Arial"/>
                <a:ea typeface="+mj-ea"/>
                <a:cs typeface="+mj-cs"/>
              </a:rPr>
              <a:t>The </a:t>
            </a:r>
            <a:r>
              <a:rPr kumimoji="0" lang="en-US" sz="3600" b="0" i="0" u="none" strike="noStrike" kern="0" cap="none" spc="0" normalizeH="0" baseline="0" noProof="0" dirty="0">
                <a:ln>
                  <a:noFill/>
                </a:ln>
                <a:solidFill>
                  <a:srgbClr val="FF0000"/>
                </a:solidFill>
                <a:effectLst>
                  <a:outerShdw blurRad="38100" dist="38100" dir="2700000" algn="tl">
                    <a:srgbClr val="000000"/>
                  </a:outerShdw>
                </a:effectLst>
                <a:uLnTx/>
                <a:uFillTx/>
                <a:latin typeface="Arial"/>
                <a:ea typeface="+mj-ea"/>
                <a:cs typeface="+mj-cs"/>
              </a:rPr>
              <a:t>inverted</a:t>
            </a:r>
            <a:r>
              <a:rPr kumimoji="0" lang="en-US" sz="3600" b="0" i="0" u="none" strike="noStrike" kern="0" cap="none" spc="0" normalizeH="0" baseline="0" noProof="0" dirty="0">
                <a:ln>
                  <a:noFill/>
                </a:ln>
                <a:solidFill>
                  <a:srgbClr val="006699"/>
                </a:solidFill>
                <a:effectLst>
                  <a:outerShdw blurRad="38100" dist="38100" dir="2700000" algn="tl">
                    <a:srgbClr val="000000"/>
                  </a:outerShdw>
                </a:effectLst>
                <a:uLnTx/>
                <a:uFillTx/>
                <a:latin typeface="Arial"/>
                <a:ea typeface="+mj-ea"/>
                <a:cs typeface="+mj-cs"/>
              </a:rPr>
              <a:t> CERN School of Computing</a:t>
            </a:r>
          </a:p>
        </p:txBody>
      </p:sp>
    </p:spTree>
    <p:extLst>
      <p:ext uri="{BB962C8B-B14F-4D97-AF65-F5344CB8AC3E}">
        <p14:creationId xmlns:p14="http://schemas.microsoft.com/office/powerpoint/2010/main" val="2876614030"/>
      </p:ext>
    </p:extLst>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an inverted CSC	 ?</a:t>
            </a:r>
            <a:endParaRPr lang="en-GB" dirty="0"/>
          </a:p>
        </p:txBody>
      </p:sp>
      <p:sp>
        <p:nvSpPr>
          <p:cNvPr id="3" name="Content Placeholder 2"/>
          <p:cNvSpPr>
            <a:spLocks noGrp="1"/>
          </p:cNvSpPr>
          <p:nvPr>
            <p:ph idx="1"/>
          </p:nvPr>
        </p:nvSpPr>
        <p:spPr/>
        <p:txBody>
          <a:bodyPr/>
          <a:lstStyle/>
          <a:p>
            <a:r>
              <a:rPr lang="en-US" dirty="0"/>
              <a:t>At every CSCs, the sum of the knowledge of the students often exceeds the one of lecturer teaching, and that it is frequent to find in the room real experts on particular topics. This is the idea behind </a:t>
            </a:r>
            <a:r>
              <a:rPr lang="en-US" dirty="0" err="1"/>
              <a:t>iCSC</a:t>
            </a:r>
            <a:r>
              <a:rPr lang="en-US" dirty="0"/>
              <a:t>.</a:t>
            </a:r>
          </a:p>
          <a:p>
            <a:endParaRPr lang="en-GB" dirty="0"/>
          </a:p>
        </p:txBody>
      </p:sp>
      <p:sp>
        <p:nvSpPr>
          <p:cNvPr id="5" name="Title 1"/>
          <p:cNvSpPr txBox="1">
            <a:spLocks/>
          </p:cNvSpPr>
          <p:nvPr/>
        </p:nvSpPr>
        <p:spPr bwMode="auto">
          <a:xfrm>
            <a:off x="1652880" y="3429000"/>
            <a:ext cx="848172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marL="0" marR="0" lvl="0" indent="0" algn="l" defTabSz="434477" rtl="0" eaLnBrk="1" fontAlgn="base" latinLnBrk="0" hangingPunct="0">
              <a:lnSpc>
                <a:spcPct val="93000"/>
              </a:lnSpc>
              <a:spcBef>
                <a:spcPct val="0"/>
              </a:spcBef>
              <a:spcAft>
                <a:spcPct val="0"/>
              </a:spcAft>
              <a:buClr>
                <a:srgbClr val="000000"/>
              </a:buClr>
              <a:buSzPct val="45000"/>
              <a:buFont typeface="StarSymbol" charset="0"/>
              <a:buNone/>
              <a:tabLst/>
              <a:defRPr/>
            </a:pPr>
            <a:r>
              <a:rPr kumimoji="0" lang="en-US" sz="3800" b="0" i="0" u="none" strike="noStrike" kern="0" cap="none" spc="0" normalizeH="0" baseline="0" noProof="0" dirty="0">
                <a:ln>
                  <a:noFill/>
                </a:ln>
                <a:solidFill>
                  <a:srgbClr val="006699"/>
                </a:solidFill>
                <a:effectLst/>
                <a:uLnTx/>
                <a:uFillTx/>
                <a:latin typeface="Arial"/>
                <a:ea typeface="+mj-ea"/>
                <a:cs typeface="+mj-cs"/>
              </a:rPr>
              <a:t>Reversing the roles	</a:t>
            </a:r>
            <a:endParaRPr kumimoji="0" lang="en-GB" sz="3800" b="0" i="0" u="none" strike="noStrike" kern="0" cap="none" spc="0" normalizeH="0" baseline="0" noProof="0" dirty="0">
              <a:ln>
                <a:noFill/>
              </a:ln>
              <a:solidFill>
                <a:srgbClr val="006699"/>
              </a:solidFill>
              <a:effectLst/>
              <a:uLnTx/>
              <a:uFillTx/>
              <a:latin typeface="Arial"/>
              <a:ea typeface="+mj-ea"/>
              <a:cs typeface="+mj-cs"/>
            </a:endParaRPr>
          </a:p>
        </p:txBody>
      </p:sp>
      <p:grpSp>
        <p:nvGrpSpPr>
          <p:cNvPr id="12" name="Group 11"/>
          <p:cNvGrpSpPr/>
          <p:nvPr/>
        </p:nvGrpSpPr>
        <p:grpSpPr>
          <a:xfrm>
            <a:off x="2362200" y="4495800"/>
            <a:ext cx="7620000" cy="1018520"/>
            <a:chOff x="762000" y="5067300"/>
            <a:chExt cx="7620000" cy="1018520"/>
          </a:xfrm>
        </p:grpSpPr>
        <p:cxnSp>
          <p:nvCxnSpPr>
            <p:cNvPr id="6" name="Straight Arrow Connector 5"/>
            <p:cNvCxnSpPr/>
            <p:nvPr/>
          </p:nvCxnSpPr>
          <p:spPr bwMode="auto">
            <a:xfrm>
              <a:off x="762000" y="5257800"/>
              <a:ext cx="7620000" cy="0"/>
            </a:xfrm>
            <a:prstGeom prst="straightConnector1">
              <a:avLst/>
            </a:prstGeom>
            <a:solidFill>
              <a:srgbClr val="00B8FF"/>
            </a:solidFill>
            <a:ln w="76200" cap="flat" cmpd="sng" algn="ctr">
              <a:solidFill>
                <a:srgbClr val="FF0000"/>
              </a:solidFill>
              <a:prstDash val="solid"/>
              <a:round/>
              <a:headEnd type="none" w="med" len="med"/>
              <a:tailEnd type="arrow"/>
            </a:ln>
            <a:effectLst/>
          </p:spPr>
        </p:cxnSp>
        <p:sp>
          <p:nvSpPr>
            <p:cNvPr id="8" name="Oval 7"/>
            <p:cNvSpPr/>
            <p:nvPr/>
          </p:nvSpPr>
          <p:spPr bwMode="auto">
            <a:xfrm>
              <a:off x="13716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9998">
                    <a:lumMod val="50000"/>
                  </a:srgbClr>
                </a:solidFill>
                <a:effectLst/>
                <a:uLnTx/>
                <a:uFillTx/>
                <a:latin typeface="Times New Roman" pitchFamily="18" charset="0"/>
                <a:ea typeface="+mn-ea"/>
                <a:cs typeface="+mn-cs"/>
              </a:endParaRPr>
            </a:p>
          </p:txBody>
        </p:sp>
        <p:sp>
          <p:nvSpPr>
            <p:cNvPr id="10" name="Oval 9"/>
            <p:cNvSpPr/>
            <p:nvPr/>
          </p:nvSpPr>
          <p:spPr bwMode="auto">
            <a:xfrm>
              <a:off x="41910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9998">
                    <a:lumMod val="50000"/>
                  </a:srgbClr>
                </a:solidFill>
                <a:effectLst/>
                <a:uLnTx/>
                <a:uFillTx/>
                <a:latin typeface="Times New Roman" pitchFamily="18" charset="0"/>
                <a:ea typeface="+mn-ea"/>
                <a:cs typeface="+mn-cs"/>
              </a:endParaRPr>
            </a:p>
          </p:txBody>
        </p:sp>
        <p:sp>
          <p:nvSpPr>
            <p:cNvPr id="11" name="Oval 10"/>
            <p:cNvSpPr/>
            <p:nvPr/>
          </p:nvSpPr>
          <p:spPr bwMode="auto">
            <a:xfrm>
              <a:off x="70104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9998">
                    <a:lumMod val="50000"/>
                  </a:srgbClr>
                </a:solidFill>
                <a:effectLst/>
                <a:uLnTx/>
                <a:uFillTx/>
                <a:latin typeface="Times New Roman" pitchFamily="18" charset="0"/>
                <a:ea typeface="+mn-ea"/>
                <a:cs typeface="+mn-cs"/>
              </a:endParaRPr>
            </a:p>
          </p:txBody>
        </p:sp>
        <p:sp>
          <p:nvSpPr>
            <p:cNvPr id="9" name="TextBox 8"/>
            <p:cNvSpPr txBox="1"/>
            <p:nvPr/>
          </p:nvSpPr>
          <p:spPr>
            <a:xfrm>
              <a:off x="914400" y="5562600"/>
              <a:ext cx="126188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9998">
                      <a:lumMod val="50000"/>
                    </a:srgbClr>
                  </a:solidFill>
                  <a:effectLst/>
                  <a:uLnTx/>
                  <a:uFillTx/>
                  <a:latin typeface="Arial"/>
                  <a:ea typeface="+mn-ea"/>
                  <a:cs typeface="+mn-cs"/>
                </a:rPr>
                <a:t>CSC n</a:t>
              </a:r>
              <a:endParaRPr kumimoji="0" lang="en-GB" sz="2800" b="1" i="0" u="none" strike="noStrike" kern="1200" cap="none" spc="0" normalizeH="0" baseline="0" noProof="0" dirty="0">
                <a:ln>
                  <a:noFill/>
                </a:ln>
                <a:solidFill>
                  <a:srgbClr val="009998">
                    <a:lumMod val="50000"/>
                  </a:srgbClr>
                </a:solidFill>
                <a:effectLst/>
                <a:uLnTx/>
                <a:uFillTx/>
                <a:latin typeface="Arial"/>
                <a:ea typeface="+mn-ea"/>
                <a:cs typeface="+mn-cs"/>
              </a:endParaRPr>
            </a:p>
          </p:txBody>
        </p:sp>
        <p:sp>
          <p:nvSpPr>
            <p:cNvPr id="13" name="TextBox 12"/>
            <p:cNvSpPr txBox="1"/>
            <p:nvPr/>
          </p:nvSpPr>
          <p:spPr>
            <a:xfrm>
              <a:off x="3767316" y="5562600"/>
              <a:ext cx="136127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err="1">
                  <a:ln>
                    <a:noFill/>
                  </a:ln>
                  <a:solidFill>
                    <a:srgbClr val="009998">
                      <a:lumMod val="50000"/>
                    </a:srgbClr>
                  </a:solidFill>
                  <a:effectLst/>
                  <a:uLnTx/>
                  <a:uFillTx/>
                  <a:latin typeface="Arial"/>
                  <a:ea typeface="+mn-ea"/>
                  <a:cs typeface="+mn-cs"/>
                </a:rPr>
                <a:t>iCSC</a:t>
              </a:r>
              <a:r>
                <a:rPr kumimoji="0" lang="en-US" sz="2800" b="1" i="0" u="none" strike="noStrike" kern="1200" cap="none" spc="0" normalizeH="0" baseline="0" noProof="0" dirty="0">
                  <a:ln>
                    <a:noFill/>
                  </a:ln>
                  <a:solidFill>
                    <a:srgbClr val="009998">
                      <a:lumMod val="50000"/>
                    </a:srgbClr>
                  </a:solidFill>
                  <a:effectLst/>
                  <a:uLnTx/>
                  <a:uFillTx/>
                  <a:latin typeface="Arial"/>
                  <a:ea typeface="+mn-ea"/>
                  <a:cs typeface="+mn-cs"/>
                </a:rPr>
                <a:t> n</a:t>
              </a:r>
              <a:endParaRPr kumimoji="0" lang="en-GB" sz="2800" b="1" i="0" u="none" strike="noStrike" kern="1200" cap="none" spc="0" normalizeH="0" baseline="0" noProof="0" dirty="0">
                <a:ln>
                  <a:noFill/>
                </a:ln>
                <a:solidFill>
                  <a:srgbClr val="009998">
                    <a:lumMod val="50000"/>
                  </a:srgbClr>
                </a:solidFill>
                <a:effectLst/>
                <a:uLnTx/>
                <a:uFillTx/>
                <a:latin typeface="Arial"/>
                <a:ea typeface="+mn-ea"/>
                <a:cs typeface="+mn-cs"/>
              </a:endParaRPr>
            </a:p>
          </p:txBody>
        </p:sp>
        <p:sp>
          <p:nvSpPr>
            <p:cNvPr id="14" name="TextBox 13"/>
            <p:cNvSpPr txBox="1"/>
            <p:nvPr/>
          </p:nvSpPr>
          <p:spPr>
            <a:xfrm>
              <a:off x="6620232" y="5562600"/>
              <a:ext cx="167225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9998">
                      <a:lumMod val="50000"/>
                    </a:srgbClr>
                  </a:solidFill>
                  <a:effectLst/>
                  <a:uLnTx/>
                  <a:uFillTx/>
                  <a:latin typeface="Arial"/>
                  <a:ea typeface="+mn-ea"/>
                  <a:cs typeface="+mn-cs"/>
                </a:rPr>
                <a:t>CSC n+1</a:t>
              </a:r>
              <a:endParaRPr kumimoji="0" lang="en-GB" sz="2800" b="1" i="0" u="none" strike="noStrike" kern="1200" cap="none" spc="0" normalizeH="0" baseline="0" noProof="0" dirty="0">
                <a:ln>
                  <a:noFill/>
                </a:ln>
                <a:solidFill>
                  <a:srgbClr val="009998">
                    <a:lumMod val="50000"/>
                  </a:srgbClr>
                </a:solidFill>
                <a:effectLst/>
                <a:uLnTx/>
                <a:uFillTx/>
                <a:latin typeface="Arial"/>
                <a:ea typeface="+mn-ea"/>
                <a:cs typeface="+mn-cs"/>
              </a:endParaRPr>
            </a:p>
          </p:txBody>
        </p:sp>
      </p:grpSp>
    </p:spTree>
    <p:extLst>
      <p:ext uri="{BB962C8B-B14F-4D97-AF65-F5344CB8AC3E}">
        <p14:creationId xmlns:p14="http://schemas.microsoft.com/office/powerpoint/2010/main" val="1369261858"/>
      </p:ext>
    </p:extLst>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2025: will be the </a:t>
            </a:r>
            <a:r>
              <a:rPr lang="en-US" dirty="0">
                <a:solidFill>
                  <a:srgbClr val="C00000"/>
                </a:solidFill>
              </a:rPr>
              <a:t>16</a:t>
            </a:r>
            <a:r>
              <a:rPr lang="en-US" baseline="30000" dirty="0">
                <a:solidFill>
                  <a:srgbClr val="C00000"/>
                </a:solidFill>
              </a:rPr>
              <a:t>th</a:t>
            </a:r>
            <a:r>
              <a:rPr lang="en-US" dirty="0">
                <a:solidFill>
                  <a:srgbClr val="C00000"/>
                </a:solidFill>
              </a:rPr>
              <a:t> </a:t>
            </a:r>
            <a:r>
              <a:rPr lang="en-US" dirty="0"/>
              <a:t>edition of the </a:t>
            </a:r>
            <a:r>
              <a:rPr lang="en-US" dirty="0" err="1">
                <a:solidFill>
                  <a:srgbClr val="FF0000"/>
                </a:solidFill>
              </a:rPr>
              <a:t>i</a:t>
            </a:r>
            <a:r>
              <a:rPr lang="en-US" dirty="0" err="1"/>
              <a:t>CSC</a:t>
            </a:r>
            <a:endParaRPr lang="en-GB" dirty="0"/>
          </a:p>
        </p:txBody>
      </p:sp>
      <p:grpSp>
        <p:nvGrpSpPr>
          <p:cNvPr id="113" name="Group 112"/>
          <p:cNvGrpSpPr>
            <a:grpSpLocks noChangeAspect="1"/>
          </p:cNvGrpSpPr>
          <p:nvPr/>
        </p:nvGrpSpPr>
        <p:grpSpPr>
          <a:xfrm>
            <a:off x="2226414" y="1476091"/>
            <a:ext cx="1399111" cy="2209771"/>
            <a:chOff x="2116987" y="1396778"/>
            <a:chExt cx="1367637" cy="2176238"/>
          </a:xfrm>
        </p:grpSpPr>
        <p:pic>
          <p:nvPicPr>
            <p:cNvPr id="6" name="Picture 14" descr="Poster-Final"/>
            <p:cNvPicPr>
              <a:picLocks noChangeAspect="1" noChangeArrowheads="1"/>
            </p:cNvPicPr>
            <p:nvPr/>
          </p:nvPicPr>
          <p:blipFill>
            <a:blip r:embed="rId3" cstate="screen"/>
            <a:srcRect/>
            <a:stretch>
              <a:fillRect/>
            </a:stretch>
          </p:blipFill>
          <p:spPr bwMode="auto">
            <a:xfrm>
              <a:off x="2116987" y="1953016"/>
              <a:ext cx="1367637" cy="1620000"/>
            </a:xfrm>
            <a:prstGeom prst="rect">
              <a:avLst/>
            </a:prstGeom>
            <a:noFill/>
            <a:ln w="22225">
              <a:noFill/>
              <a:miter lim="800000"/>
              <a:headEnd/>
              <a:tailEnd/>
            </a:ln>
            <a:effectLst>
              <a:outerShdw blurRad="63500" sx="102000" sy="102000" algn="ctr" rotWithShape="0">
                <a:prstClr val="black">
                  <a:alpha val="40000"/>
                </a:prstClr>
              </a:outerShdw>
            </a:effectLst>
          </p:spPr>
        </p:pic>
        <p:sp>
          <p:nvSpPr>
            <p:cNvPr id="27" name="Rectangle 3"/>
            <p:cNvSpPr txBox="1">
              <a:spLocks noChangeArrowheads="1"/>
            </p:cNvSpPr>
            <p:nvPr/>
          </p:nvSpPr>
          <p:spPr bwMode="auto">
            <a:xfrm>
              <a:off x="2253677" y="1396778"/>
              <a:ext cx="1094255"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2006</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grpSp>
      <p:grpSp>
        <p:nvGrpSpPr>
          <p:cNvPr id="127" name="Group 126"/>
          <p:cNvGrpSpPr>
            <a:grpSpLocks noChangeAspect="1"/>
          </p:cNvGrpSpPr>
          <p:nvPr/>
        </p:nvGrpSpPr>
        <p:grpSpPr>
          <a:xfrm>
            <a:off x="5479410" y="1476091"/>
            <a:ext cx="1316850" cy="2209771"/>
            <a:chOff x="5743163" y="1396778"/>
            <a:chExt cx="1287225" cy="2176238"/>
          </a:xfrm>
        </p:grpSpPr>
        <p:pic>
          <p:nvPicPr>
            <p:cNvPr id="48" name="Picture 3" descr="\\cern.ch\dfs\Users\f\fluckige\Documents\MyWork\Presentations-Publications\2010\09 CSC Brunel - Uxbridge\01 Opening session\iCSC-Poster\Poster_2010_v1-A4.jpg"/>
            <p:cNvPicPr>
              <a:picLocks noChangeAspect="1" noChangeArrowheads="1"/>
            </p:cNvPicPr>
            <p:nvPr/>
          </p:nvPicPr>
          <p:blipFill>
            <a:blip r:embed="rId4" cstate="screen"/>
            <a:srcRect/>
            <a:stretch>
              <a:fillRect/>
            </a:stretch>
          </p:blipFill>
          <p:spPr bwMode="auto">
            <a:xfrm>
              <a:off x="5743163" y="1953016"/>
              <a:ext cx="1287225"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49" name="Rectangle 3"/>
            <p:cNvSpPr txBox="1">
              <a:spLocks noChangeArrowheads="1"/>
            </p:cNvSpPr>
            <p:nvPr/>
          </p:nvSpPr>
          <p:spPr bwMode="auto">
            <a:xfrm>
              <a:off x="5839648" y="1396778"/>
              <a:ext cx="1094254"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2010</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grpSp>
      <p:grpSp>
        <p:nvGrpSpPr>
          <p:cNvPr id="1024" name="Group 1023"/>
          <p:cNvGrpSpPr>
            <a:grpSpLocks noChangeAspect="1"/>
          </p:cNvGrpSpPr>
          <p:nvPr/>
        </p:nvGrpSpPr>
        <p:grpSpPr>
          <a:xfrm>
            <a:off x="7076437" y="1476091"/>
            <a:ext cx="1328829" cy="2209771"/>
            <a:chOff x="7532800" y="1396778"/>
            <a:chExt cx="1298935" cy="2176238"/>
          </a:xfrm>
        </p:grpSpPr>
        <p:pic>
          <p:nvPicPr>
            <p:cNvPr id="59" name="Picture 1" descr="\\cern.ch\dfs\Users\f\fluckige\Documents\MyWork\03 CsC\2011\iCSC2011\Poster\Poster_2011_A4-v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32800" y="1953016"/>
              <a:ext cx="1298935" cy="1620000"/>
            </a:xfrm>
            <a:prstGeom prst="rect">
              <a:avLst/>
            </a:prstGeom>
            <a:noFill/>
            <a:effectLst>
              <a:outerShdw blurRad="63500" sx="102000" sy="102000" algn="ctr" rotWithShape="0">
                <a:prstClr val="black">
                  <a:alpha val="40000"/>
                </a:prstClr>
              </a:outerShdw>
            </a:effectLst>
          </p:spPr>
        </p:pic>
        <p:sp>
          <p:nvSpPr>
            <p:cNvPr id="60" name="Rectangle 3"/>
            <p:cNvSpPr txBox="1">
              <a:spLocks noChangeArrowheads="1"/>
            </p:cNvSpPr>
            <p:nvPr/>
          </p:nvSpPr>
          <p:spPr bwMode="auto">
            <a:xfrm>
              <a:off x="7635139" y="1396778"/>
              <a:ext cx="1094254"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2011</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grpSp>
      <p:grpSp>
        <p:nvGrpSpPr>
          <p:cNvPr id="1029" name="Group 1028"/>
          <p:cNvGrpSpPr>
            <a:grpSpLocks noChangeAspect="1"/>
          </p:cNvGrpSpPr>
          <p:nvPr/>
        </p:nvGrpSpPr>
        <p:grpSpPr>
          <a:xfrm>
            <a:off x="8684357" y="1476091"/>
            <a:ext cx="1319032" cy="2209771"/>
            <a:chOff x="273601" y="3917058"/>
            <a:chExt cx="1289359" cy="2176238"/>
          </a:xfrm>
        </p:grpSpPr>
        <p:sp>
          <p:nvSpPr>
            <p:cNvPr id="61" name="Rectangle 3"/>
            <p:cNvSpPr txBox="1">
              <a:spLocks noChangeArrowheads="1"/>
            </p:cNvSpPr>
            <p:nvPr/>
          </p:nvSpPr>
          <p:spPr bwMode="auto">
            <a:xfrm>
              <a:off x="371152" y="3917058"/>
              <a:ext cx="1094254"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2013</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pic>
          <p:nvPicPr>
            <p:cNvPr id="71" name="Picture 19"/>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a:stretch/>
          </p:blipFill>
          <p:spPr bwMode="auto">
            <a:xfrm>
              <a:off x="273601" y="4473296"/>
              <a:ext cx="128935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8" name="Group 1027"/>
          <p:cNvGrpSpPr>
            <a:grpSpLocks noChangeAspect="1"/>
          </p:cNvGrpSpPr>
          <p:nvPr/>
        </p:nvGrpSpPr>
        <p:grpSpPr>
          <a:xfrm>
            <a:off x="10280335" y="1476091"/>
            <a:ext cx="1333108" cy="2209771"/>
            <a:chOff x="2170658" y="3917058"/>
            <a:chExt cx="1303119" cy="2176238"/>
          </a:xfrm>
        </p:grpSpPr>
        <p:sp>
          <p:nvSpPr>
            <p:cNvPr id="79" name="Rectangle 3"/>
            <p:cNvSpPr txBox="1">
              <a:spLocks noChangeArrowheads="1"/>
            </p:cNvSpPr>
            <p:nvPr/>
          </p:nvSpPr>
          <p:spPr bwMode="auto">
            <a:xfrm>
              <a:off x="2275089" y="3917058"/>
              <a:ext cx="1094255"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2014</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pic>
          <p:nvPicPr>
            <p:cNvPr id="1032" name="Picture 8"/>
            <p:cNvPicPr>
              <a:picLocks noChangeAspect="1" noChangeArrowheads="1"/>
            </p:cNvPicPr>
            <p:nvPr/>
          </p:nvPicPr>
          <p:blipFill rotWithShape="1">
            <a:blip r:embed="rId7" cstate="hqprint">
              <a:extLst>
                <a:ext uri="{28A0092B-C50C-407E-A947-70E740481C1C}">
                  <a14:useLocalDpi xmlns:a14="http://schemas.microsoft.com/office/drawing/2010/main"/>
                </a:ext>
              </a:extLst>
            </a:blip>
            <a:srcRect/>
            <a:stretch/>
          </p:blipFill>
          <p:spPr bwMode="auto">
            <a:xfrm>
              <a:off x="2170658" y="4473296"/>
              <a:ext cx="130311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7" name="Group 1026"/>
          <p:cNvGrpSpPr>
            <a:grpSpLocks noChangeAspect="1"/>
          </p:cNvGrpSpPr>
          <p:nvPr/>
        </p:nvGrpSpPr>
        <p:grpSpPr>
          <a:xfrm>
            <a:off x="296137" y="4077072"/>
            <a:ext cx="1213875" cy="2209771"/>
            <a:chOff x="4069311" y="3917058"/>
            <a:chExt cx="1186568" cy="2176238"/>
          </a:xfrm>
        </p:grpSpPr>
        <p:sp>
          <p:nvSpPr>
            <p:cNvPr id="90" name="Rectangle 3"/>
            <p:cNvSpPr txBox="1">
              <a:spLocks noChangeArrowheads="1"/>
            </p:cNvSpPr>
            <p:nvPr/>
          </p:nvSpPr>
          <p:spPr bwMode="auto">
            <a:xfrm>
              <a:off x="4115466" y="3917058"/>
              <a:ext cx="1094255"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2015</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pic>
          <p:nvPicPr>
            <p:cNvPr id="1034" name="Picture 10"/>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4069311" y="4473296"/>
              <a:ext cx="1186568"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6" name="Group 1025"/>
          <p:cNvGrpSpPr>
            <a:grpSpLocks noChangeAspect="1"/>
          </p:cNvGrpSpPr>
          <p:nvPr/>
        </p:nvGrpSpPr>
        <p:grpSpPr>
          <a:xfrm>
            <a:off x="1799136" y="4077072"/>
            <a:ext cx="1313951" cy="2209771"/>
            <a:chOff x="5871612" y="3917058"/>
            <a:chExt cx="1284391" cy="2176238"/>
          </a:xfrm>
        </p:grpSpPr>
        <p:sp>
          <p:nvSpPr>
            <p:cNvPr id="104" name="Rectangle 3"/>
            <p:cNvSpPr txBox="1">
              <a:spLocks noChangeArrowheads="1"/>
            </p:cNvSpPr>
            <p:nvPr/>
          </p:nvSpPr>
          <p:spPr bwMode="auto">
            <a:xfrm>
              <a:off x="5966681" y="3917058"/>
              <a:ext cx="1094254"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2016</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pic>
          <p:nvPicPr>
            <p:cNvPr id="115" name="Picture 14"/>
            <p:cNvPicPr>
              <a:picLocks noChangeAspect="1" noChangeArrowheads="1"/>
            </p:cNvPicPr>
            <p:nvPr/>
          </p:nvPicPr>
          <p:blipFill rotWithShape="1">
            <a:blip r:embed="rId9" cstate="hqprint">
              <a:extLst>
                <a:ext uri="{28A0092B-C50C-407E-A947-70E740481C1C}">
                  <a14:useLocalDpi xmlns:a14="http://schemas.microsoft.com/office/drawing/2010/main"/>
                </a:ext>
              </a:extLst>
            </a:blip>
            <a:srcRect/>
            <a:stretch/>
          </p:blipFill>
          <p:spPr bwMode="auto">
            <a:xfrm>
              <a:off x="5871612" y="4473296"/>
              <a:ext cx="1284391"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5" name="Group 1024"/>
          <p:cNvGrpSpPr>
            <a:grpSpLocks noChangeAspect="1"/>
          </p:cNvGrpSpPr>
          <p:nvPr/>
        </p:nvGrpSpPr>
        <p:grpSpPr>
          <a:xfrm>
            <a:off x="3402211" y="4077072"/>
            <a:ext cx="1154926" cy="2208614"/>
            <a:chOff x="7645748" y="3918176"/>
            <a:chExt cx="1124650" cy="2166824"/>
          </a:xfrm>
        </p:grpSpPr>
        <p:sp>
          <p:nvSpPr>
            <p:cNvPr id="116" name="Rectangle 3"/>
            <p:cNvSpPr txBox="1">
              <a:spLocks noChangeArrowheads="1"/>
            </p:cNvSpPr>
            <p:nvPr/>
          </p:nvSpPr>
          <p:spPr bwMode="auto">
            <a:xfrm>
              <a:off x="7663023" y="3918176"/>
              <a:ext cx="1090093" cy="585301"/>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2017</a:t>
              </a:r>
            </a:p>
          </p:txBody>
        </p:sp>
        <p:pic>
          <p:nvPicPr>
            <p:cNvPr id="125" name="Picture 124"/>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7645748" y="4465000"/>
              <a:ext cx="1124650" cy="1620000"/>
            </a:xfrm>
            <a:prstGeom prst="rect">
              <a:avLst/>
            </a:prstGeom>
            <a:effectLst>
              <a:outerShdw blurRad="63500" sx="102000" sy="102000" algn="ctr" rotWithShape="0">
                <a:prstClr val="black">
                  <a:alpha val="40000"/>
                </a:prstClr>
              </a:outerShdw>
            </a:effectLst>
          </p:spPr>
        </p:pic>
      </p:grpSp>
      <p:grpSp>
        <p:nvGrpSpPr>
          <p:cNvPr id="102" name="Group 101"/>
          <p:cNvGrpSpPr>
            <a:grpSpLocks noChangeAspect="1"/>
          </p:cNvGrpSpPr>
          <p:nvPr/>
        </p:nvGrpSpPr>
        <p:grpSpPr>
          <a:xfrm>
            <a:off x="628594" y="1476091"/>
            <a:ext cx="1377048" cy="2209771"/>
            <a:chOff x="273601" y="1396778"/>
            <a:chExt cx="1346071" cy="2176238"/>
          </a:xfrm>
        </p:grpSpPr>
        <p:pic>
          <p:nvPicPr>
            <p:cNvPr id="36" name="Picture 16" descr="Poster-Final-v2"/>
            <p:cNvPicPr>
              <a:picLocks noChangeAspect="1" noChangeArrowheads="1"/>
            </p:cNvPicPr>
            <p:nvPr/>
          </p:nvPicPr>
          <p:blipFill>
            <a:blip r:embed="rId11" cstate="screen"/>
            <a:srcRect/>
            <a:stretch>
              <a:fillRect/>
            </a:stretch>
          </p:blipFill>
          <p:spPr bwMode="auto">
            <a:xfrm>
              <a:off x="273601" y="1953016"/>
              <a:ext cx="1346071"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126" name="Rectangle 3"/>
            <p:cNvSpPr txBox="1">
              <a:spLocks noChangeArrowheads="1"/>
            </p:cNvSpPr>
            <p:nvPr/>
          </p:nvSpPr>
          <p:spPr bwMode="auto">
            <a:xfrm>
              <a:off x="399508" y="1396778"/>
              <a:ext cx="1094256"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2005</a:t>
              </a:r>
            </a:p>
          </p:txBody>
        </p:sp>
      </p:grpSp>
      <p:grpSp>
        <p:nvGrpSpPr>
          <p:cNvPr id="114" name="Group 113"/>
          <p:cNvGrpSpPr>
            <a:grpSpLocks noChangeAspect="1"/>
          </p:cNvGrpSpPr>
          <p:nvPr/>
        </p:nvGrpSpPr>
        <p:grpSpPr>
          <a:xfrm>
            <a:off x="3949003" y="1476091"/>
            <a:ext cx="1171626" cy="2209771"/>
            <a:chOff x="4137574" y="1396778"/>
            <a:chExt cx="1145268" cy="2176238"/>
          </a:xfrm>
        </p:grpSpPr>
        <p:sp>
          <p:nvSpPr>
            <p:cNvPr id="28" name="Rectangle 3"/>
            <p:cNvSpPr txBox="1">
              <a:spLocks noChangeArrowheads="1"/>
            </p:cNvSpPr>
            <p:nvPr/>
          </p:nvSpPr>
          <p:spPr bwMode="auto">
            <a:xfrm>
              <a:off x="4163081" y="1396778"/>
              <a:ext cx="1094254" cy="587536"/>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2008</a:t>
              </a:r>
              <a:endParaRPr kumimoji="0" lang="en-GB" sz="3323" b="1" i="0" u="none" strike="noStrike" kern="0" cap="none" spc="0" normalizeH="0" baseline="0" noProof="0" dirty="0">
                <a:ln>
                  <a:noFill/>
                </a:ln>
                <a:solidFill>
                  <a:srgbClr val="009998">
                    <a:lumMod val="50000"/>
                  </a:srgbClr>
                </a:solidFill>
                <a:effectLst/>
                <a:uLnTx/>
                <a:uFillTx/>
                <a:latin typeface="Arial"/>
                <a:ea typeface="+mn-ea"/>
                <a:cs typeface="+mn-cs"/>
              </a:endParaRPr>
            </a:p>
          </p:txBody>
        </p:sp>
        <p:pic>
          <p:nvPicPr>
            <p:cNvPr id="99" name="Picture 98"/>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137574" y="1953016"/>
              <a:ext cx="1145268" cy="1620000"/>
            </a:xfrm>
            <a:prstGeom prst="rect">
              <a:avLst/>
            </a:prstGeom>
            <a:effectLst>
              <a:outerShdw blurRad="63500" sx="102000" sy="102000" algn="ctr" rotWithShape="0">
                <a:prstClr val="black">
                  <a:alpha val="40000"/>
                </a:prstClr>
              </a:outerShdw>
            </a:effectLst>
          </p:spPr>
        </p:pic>
      </p:grpSp>
      <p:grpSp>
        <p:nvGrpSpPr>
          <p:cNvPr id="4" name="Group 3">
            <a:extLst>
              <a:ext uri="{FF2B5EF4-FFF2-40B4-BE49-F238E27FC236}">
                <a16:creationId xmlns:a16="http://schemas.microsoft.com/office/drawing/2014/main" id="{3ECAF8E9-0D30-3845-AC85-1771BA7AB4CC}"/>
              </a:ext>
            </a:extLst>
          </p:cNvPr>
          <p:cNvGrpSpPr>
            <a:grpSpLocks noChangeAspect="1"/>
          </p:cNvGrpSpPr>
          <p:nvPr/>
        </p:nvGrpSpPr>
        <p:grpSpPr>
          <a:xfrm>
            <a:off x="4846261" y="4077072"/>
            <a:ext cx="1165644" cy="2208350"/>
            <a:chOff x="6604242" y="4010962"/>
            <a:chExt cx="1134100" cy="2164681"/>
          </a:xfrm>
        </p:grpSpPr>
        <p:pic>
          <p:nvPicPr>
            <p:cNvPr id="3" name="Picture 2">
              <a:extLst>
                <a:ext uri="{FF2B5EF4-FFF2-40B4-BE49-F238E27FC236}">
                  <a16:creationId xmlns:a16="http://schemas.microsoft.com/office/drawing/2014/main" id="{1A9EF33A-3720-9848-AD3C-CF9013378365}"/>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6604242" y="4532952"/>
              <a:ext cx="1134100" cy="1642691"/>
            </a:xfrm>
            <a:prstGeom prst="rect">
              <a:avLst/>
            </a:prstGeom>
            <a:effectLst>
              <a:outerShdw blurRad="63500" sx="102000" sy="102000" algn="ctr" rotWithShape="0">
                <a:prstClr val="black">
                  <a:alpha val="40000"/>
                </a:prstClr>
              </a:outerShdw>
            </a:effectLst>
          </p:spPr>
        </p:pic>
        <p:sp>
          <p:nvSpPr>
            <p:cNvPr id="38" name="Rectangle 3">
              <a:extLst>
                <a:ext uri="{FF2B5EF4-FFF2-40B4-BE49-F238E27FC236}">
                  <a16:creationId xmlns:a16="http://schemas.microsoft.com/office/drawing/2014/main" id="{C5802D4A-BF99-3148-BA85-360CEBA32721}"/>
                </a:ext>
              </a:extLst>
            </p:cNvPr>
            <p:cNvSpPr txBox="1">
              <a:spLocks noChangeArrowheads="1"/>
            </p:cNvSpPr>
            <p:nvPr/>
          </p:nvSpPr>
          <p:spPr bwMode="auto">
            <a:xfrm>
              <a:off x="6626720" y="4010962"/>
              <a:ext cx="1089144" cy="584792"/>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2018</a:t>
              </a:r>
            </a:p>
          </p:txBody>
        </p:sp>
      </p:grpSp>
      <p:grpSp>
        <p:nvGrpSpPr>
          <p:cNvPr id="39" name="Group 38">
            <a:extLst>
              <a:ext uri="{FF2B5EF4-FFF2-40B4-BE49-F238E27FC236}">
                <a16:creationId xmlns:a16="http://schemas.microsoft.com/office/drawing/2014/main" id="{6AFE3FF4-E8E0-F64D-AAE8-81060C1CC937}"/>
              </a:ext>
            </a:extLst>
          </p:cNvPr>
          <p:cNvGrpSpPr>
            <a:grpSpLocks noChangeAspect="1"/>
          </p:cNvGrpSpPr>
          <p:nvPr/>
        </p:nvGrpSpPr>
        <p:grpSpPr>
          <a:xfrm>
            <a:off x="6301029" y="4077072"/>
            <a:ext cx="1159941" cy="2208350"/>
            <a:chOff x="6607017" y="4010962"/>
            <a:chExt cx="1128550" cy="2164681"/>
          </a:xfrm>
        </p:grpSpPr>
        <p:pic>
          <p:nvPicPr>
            <p:cNvPr id="40" name="Picture 39">
              <a:extLst>
                <a:ext uri="{FF2B5EF4-FFF2-40B4-BE49-F238E27FC236}">
                  <a16:creationId xmlns:a16="http://schemas.microsoft.com/office/drawing/2014/main" id="{E56A2337-A09B-F94E-8690-C651E39448F7}"/>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6607017" y="4532952"/>
              <a:ext cx="1128550" cy="1642691"/>
            </a:xfrm>
            <a:prstGeom prst="rect">
              <a:avLst/>
            </a:prstGeom>
            <a:effectLst>
              <a:outerShdw blurRad="63500" sx="102000" sy="102000" algn="ctr" rotWithShape="0">
                <a:prstClr val="black">
                  <a:alpha val="40000"/>
                </a:prstClr>
              </a:outerShdw>
            </a:effectLst>
          </p:spPr>
        </p:pic>
        <p:sp>
          <p:nvSpPr>
            <p:cNvPr id="41" name="Rectangle 3">
              <a:extLst>
                <a:ext uri="{FF2B5EF4-FFF2-40B4-BE49-F238E27FC236}">
                  <a16:creationId xmlns:a16="http://schemas.microsoft.com/office/drawing/2014/main" id="{247B1D98-662C-F944-8BC7-6C4F11B2D5D4}"/>
                </a:ext>
              </a:extLst>
            </p:cNvPr>
            <p:cNvSpPr txBox="1">
              <a:spLocks noChangeArrowheads="1"/>
            </p:cNvSpPr>
            <p:nvPr/>
          </p:nvSpPr>
          <p:spPr bwMode="auto">
            <a:xfrm>
              <a:off x="6626720" y="4010962"/>
              <a:ext cx="1089144" cy="584792"/>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2019</a:t>
              </a:r>
            </a:p>
          </p:txBody>
        </p:sp>
      </p:grpSp>
      <p:grpSp>
        <p:nvGrpSpPr>
          <p:cNvPr id="11" name="Group 10"/>
          <p:cNvGrpSpPr/>
          <p:nvPr/>
        </p:nvGrpSpPr>
        <p:grpSpPr>
          <a:xfrm>
            <a:off x="7750094" y="4077072"/>
            <a:ext cx="1184787" cy="2208350"/>
            <a:chOff x="7064374" y="3874608"/>
            <a:chExt cx="955922" cy="1795109"/>
          </a:xfrm>
        </p:grpSpPr>
        <p:pic>
          <p:nvPicPr>
            <p:cNvPr id="5" name="Picture 4">
              <a:extLst>
                <a:ext uri="{FF2B5EF4-FFF2-40B4-BE49-F238E27FC236}">
                  <a16:creationId xmlns:a16="http://schemas.microsoft.com/office/drawing/2014/main" id="{6F94C24F-6AE7-B040-8953-8F379679E8EA}"/>
                </a:ext>
              </a:extLst>
            </p:cNvPr>
            <p:cNvPicPr>
              <a:picLocks noChangeAspect="1"/>
            </p:cNvPicPr>
            <p:nvPr/>
          </p:nvPicPr>
          <p:blipFill>
            <a:blip r:embed="rId15"/>
            <a:stretch>
              <a:fillRect/>
            </a:stretch>
          </p:blipFill>
          <p:spPr>
            <a:xfrm>
              <a:off x="7064374" y="4305317"/>
              <a:ext cx="955922" cy="1364400"/>
            </a:xfrm>
            <a:prstGeom prst="rect">
              <a:avLst/>
            </a:prstGeom>
            <a:effectLst>
              <a:outerShdw blurRad="63500" sx="102000" sy="102000" algn="ctr" rotWithShape="0">
                <a:prstClr val="black">
                  <a:alpha val="40000"/>
                </a:prstClr>
              </a:outerShdw>
            </a:effectLst>
          </p:spPr>
        </p:pic>
        <p:sp>
          <p:nvSpPr>
            <p:cNvPr id="46" name="Rectangle 3">
              <a:extLst>
                <a:ext uri="{FF2B5EF4-FFF2-40B4-BE49-F238E27FC236}">
                  <a16:creationId xmlns:a16="http://schemas.microsoft.com/office/drawing/2014/main" id="{A2CF9F93-4A7B-EE4F-9608-029DF3F41023}"/>
                </a:ext>
              </a:extLst>
            </p:cNvPr>
            <p:cNvSpPr txBox="1">
              <a:spLocks noChangeArrowheads="1"/>
            </p:cNvSpPr>
            <p:nvPr/>
          </p:nvSpPr>
          <p:spPr bwMode="auto">
            <a:xfrm>
              <a:off x="7090737" y="3874608"/>
              <a:ext cx="903196" cy="484951"/>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2020</a:t>
              </a:r>
            </a:p>
          </p:txBody>
        </p:sp>
      </p:grpSp>
      <p:grpSp>
        <p:nvGrpSpPr>
          <p:cNvPr id="14" name="Group 13">
            <a:extLst>
              <a:ext uri="{FF2B5EF4-FFF2-40B4-BE49-F238E27FC236}">
                <a16:creationId xmlns:a16="http://schemas.microsoft.com/office/drawing/2014/main" id="{84736E91-9668-B46D-9C6E-0CAEAA2BE861}"/>
              </a:ext>
            </a:extLst>
          </p:cNvPr>
          <p:cNvGrpSpPr/>
          <p:nvPr/>
        </p:nvGrpSpPr>
        <p:grpSpPr>
          <a:xfrm>
            <a:off x="9224005" y="4077072"/>
            <a:ext cx="1195506" cy="2235863"/>
            <a:chOff x="10349136" y="4145465"/>
            <a:chExt cx="1195506" cy="2235863"/>
          </a:xfrm>
        </p:grpSpPr>
        <p:pic>
          <p:nvPicPr>
            <p:cNvPr id="2050" name="Picture 2" descr="https://indico.cern.ch/event/1208723/attachments/2579235/4448119/iCSC2023-poster.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349136" y="4702837"/>
              <a:ext cx="1195506" cy="1678491"/>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3">
              <a:extLst>
                <a:ext uri="{FF2B5EF4-FFF2-40B4-BE49-F238E27FC236}">
                  <a16:creationId xmlns:a16="http://schemas.microsoft.com/office/drawing/2014/main" id="{A2CF9F93-4A7B-EE4F-9608-029DF3F41023}"/>
                </a:ext>
              </a:extLst>
            </p:cNvPr>
            <p:cNvSpPr txBox="1">
              <a:spLocks noChangeArrowheads="1"/>
            </p:cNvSpPr>
            <p:nvPr/>
          </p:nvSpPr>
          <p:spPr bwMode="auto">
            <a:xfrm>
              <a:off x="10387170" y="4145465"/>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2023</a:t>
              </a:r>
            </a:p>
          </p:txBody>
        </p:sp>
      </p:grpSp>
      <p:grpSp>
        <p:nvGrpSpPr>
          <p:cNvPr id="15" name="Group 14">
            <a:extLst>
              <a:ext uri="{FF2B5EF4-FFF2-40B4-BE49-F238E27FC236}">
                <a16:creationId xmlns:a16="http://schemas.microsoft.com/office/drawing/2014/main" id="{7D461C83-522D-953B-0ABB-4592476D854D}"/>
              </a:ext>
            </a:extLst>
          </p:cNvPr>
          <p:cNvGrpSpPr/>
          <p:nvPr/>
        </p:nvGrpSpPr>
        <p:grpSpPr>
          <a:xfrm>
            <a:off x="10708634" y="4077072"/>
            <a:ext cx="1163299" cy="2177842"/>
            <a:chOff x="11965732" y="4128555"/>
            <a:chExt cx="1163299" cy="2177842"/>
          </a:xfrm>
        </p:grpSpPr>
        <p:sp>
          <p:nvSpPr>
            <p:cNvPr id="8" name="Rectangle 3">
              <a:extLst>
                <a:ext uri="{FF2B5EF4-FFF2-40B4-BE49-F238E27FC236}">
                  <a16:creationId xmlns:a16="http://schemas.microsoft.com/office/drawing/2014/main" id="{A93BD729-E2DF-B888-864B-D49310E78BC3}"/>
                </a:ext>
              </a:extLst>
            </p:cNvPr>
            <p:cNvSpPr txBox="1">
              <a:spLocks noChangeArrowheads="1"/>
            </p:cNvSpPr>
            <p:nvPr/>
          </p:nvSpPr>
          <p:spPr bwMode="auto">
            <a:xfrm>
              <a:off x="11973618" y="4128555"/>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0" lang="en-US" sz="3323" b="1" i="0" u="none" strike="noStrike" kern="0" cap="none" spc="0" normalizeH="0" baseline="0" noProof="0" dirty="0">
                  <a:ln>
                    <a:noFill/>
                  </a:ln>
                  <a:solidFill>
                    <a:srgbClr val="009998">
                      <a:lumMod val="50000"/>
                    </a:srgbClr>
                  </a:solidFill>
                  <a:effectLst/>
                  <a:uLnTx/>
                  <a:uFillTx/>
                  <a:latin typeface="Arial"/>
                  <a:ea typeface="+mn-ea"/>
                  <a:cs typeface="+mn-cs"/>
                </a:rPr>
                <a:t>2024</a:t>
              </a:r>
            </a:p>
          </p:txBody>
        </p:sp>
        <p:pic>
          <p:nvPicPr>
            <p:cNvPr id="13" name="Picture 12" descr="A poster for a lecture&#10;&#10;Description automatically generated with medium confidence">
              <a:extLst>
                <a:ext uri="{FF2B5EF4-FFF2-40B4-BE49-F238E27FC236}">
                  <a16:creationId xmlns:a16="http://schemas.microsoft.com/office/drawing/2014/main" id="{B69E8C38-3EFE-7417-D14C-A8EBB0583619}"/>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1965732" y="4661435"/>
              <a:ext cx="1163299" cy="1644962"/>
            </a:xfrm>
            <a:prstGeom prst="rect">
              <a:avLst/>
            </a:prstGeom>
          </p:spPr>
        </p:pic>
      </p:grpSp>
    </p:spTree>
    <p:extLst>
      <p:ext uri="{BB962C8B-B14F-4D97-AF65-F5344CB8AC3E}">
        <p14:creationId xmlns:p14="http://schemas.microsoft.com/office/powerpoint/2010/main" val="1183236653"/>
      </p:ext>
    </p:extLst>
  </p:cSld>
  <p:clrMapOvr>
    <a:masterClrMapping/>
  </p:clrMapOvr>
  <p:transition>
    <p:strips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1947B6-13B1-B6F7-8897-610B5CA94752}"/>
              </a:ext>
            </a:extLst>
          </p:cNvPr>
          <p:cNvSpPr>
            <a:spLocks noGrp="1"/>
          </p:cNvSpPr>
          <p:nvPr>
            <p:ph type="ctrTitle" sz="quarter"/>
          </p:nvPr>
        </p:nvSpPr>
        <p:spPr/>
        <p:txBody>
          <a:bodyPr/>
          <a:lstStyle/>
          <a:p>
            <a:r>
              <a:rPr lang="en-US" dirty="0"/>
              <a:t>School Closing Address</a:t>
            </a:r>
          </a:p>
        </p:txBody>
      </p:sp>
      <p:sp>
        <p:nvSpPr>
          <p:cNvPr id="5" name="Subtitle 4">
            <a:extLst>
              <a:ext uri="{FF2B5EF4-FFF2-40B4-BE49-F238E27FC236}">
                <a16:creationId xmlns:a16="http://schemas.microsoft.com/office/drawing/2014/main" id="{C699DD6B-75BB-AB4F-9305-8AB79AA28227}"/>
              </a:ext>
            </a:extLst>
          </p:cNvPr>
          <p:cNvSpPr>
            <a:spLocks noGrp="1"/>
          </p:cNvSpPr>
          <p:nvPr>
            <p:ph type="subTitle" sz="quarter" idx="1"/>
          </p:nvPr>
        </p:nvSpPr>
        <p:spPr/>
        <p:txBody>
          <a:bodyPr/>
          <a:lstStyle/>
          <a:p>
            <a:r>
              <a:rPr lang="en-US" dirty="0"/>
              <a:t>Friday 8 November 2024</a:t>
            </a:r>
          </a:p>
        </p:txBody>
      </p:sp>
      <p:grpSp>
        <p:nvGrpSpPr>
          <p:cNvPr id="9" name="Group 8">
            <a:extLst>
              <a:ext uri="{FF2B5EF4-FFF2-40B4-BE49-F238E27FC236}">
                <a16:creationId xmlns:a16="http://schemas.microsoft.com/office/drawing/2014/main" id="{45FF1470-FDC2-0426-8C53-FCD77B100CC4}"/>
              </a:ext>
            </a:extLst>
          </p:cNvPr>
          <p:cNvGrpSpPr/>
          <p:nvPr/>
        </p:nvGrpSpPr>
        <p:grpSpPr>
          <a:xfrm>
            <a:off x="335360" y="3284984"/>
            <a:ext cx="2088232" cy="3145680"/>
            <a:chOff x="3503712" y="1844824"/>
            <a:chExt cx="2880320" cy="4441824"/>
          </a:xfrm>
        </p:grpSpPr>
        <p:pic>
          <p:nvPicPr>
            <p:cNvPr id="3" name="Picture 2" descr="undefined">
              <a:extLst>
                <a:ext uri="{FF2B5EF4-FFF2-40B4-BE49-F238E27FC236}">
                  <a16:creationId xmlns:a16="http://schemas.microsoft.com/office/drawing/2014/main" id="{CFF93F69-7200-F98D-3E11-2E01D9C2607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955" b="30000"/>
            <a:stretch/>
          </p:blipFill>
          <p:spPr bwMode="auto">
            <a:xfrm>
              <a:off x="3606230" y="1987649"/>
              <a:ext cx="2695437" cy="21028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66A6142-E6F9-9B51-729D-B1B9E5E22D3E}"/>
                </a:ext>
              </a:extLst>
            </p:cNvPr>
            <p:cNvSpPr txBox="1"/>
            <p:nvPr/>
          </p:nvSpPr>
          <p:spPr>
            <a:xfrm>
              <a:off x="3993042" y="4218487"/>
              <a:ext cx="1610569"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6665">
                      <a:lumMod val="50000"/>
                    </a:srgbClr>
                  </a:solidFill>
                  <a:effectLst/>
                  <a:uLnTx/>
                  <a:uFillTx/>
                  <a:latin typeface="Arial Black" panose="020B0A04020102020204" pitchFamily="34" charset="0"/>
                  <a:ea typeface="+mn-ea"/>
                  <a:cs typeface="+mn-cs"/>
                </a:rPr>
                <a:t>CSC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6665">
                      <a:lumMod val="50000"/>
                    </a:srgbClr>
                  </a:solidFill>
                  <a:effectLst/>
                  <a:uLnTx/>
                  <a:uFillTx/>
                  <a:latin typeface="Arial Black" panose="020B0A04020102020204" pitchFamily="34" charset="0"/>
                  <a:ea typeface="+mn-ea"/>
                  <a:cs typeface="+mn-cs"/>
                </a:rPr>
                <a:t>On IT services</a:t>
              </a:r>
              <a:endParaRPr kumimoji="0" lang="en-GB" sz="1400" b="0" i="0" u="none" strike="noStrike" kern="1200" cap="none" spc="0" normalizeH="0" baseline="0" noProof="0" dirty="0">
                <a:ln>
                  <a:noFill/>
                </a:ln>
                <a:solidFill>
                  <a:srgbClr val="006665">
                    <a:lumMod val="50000"/>
                  </a:srgbClr>
                </a:solidFill>
                <a:effectLst/>
                <a:uLnTx/>
                <a:uFillTx/>
                <a:latin typeface="Arial Black" panose="020B0A04020102020204" pitchFamily="34" charset="0"/>
                <a:ea typeface="+mn-ea"/>
                <a:cs typeface="+mn-cs"/>
              </a:endParaRPr>
            </a:p>
          </p:txBody>
        </p:sp>
        <p:sp>
          <p:nvSpPr>
            <p:cNvPr id="7" name="TextBox 6">
              <a:extLst>
                <a:ext uri="{FF2B5EF4-FFF2-40B4-BE49-F238E27FC236}">
                  <a16:creationId xmlns:a16="http://schemas.microsoft.com/office/drawing/2014/main" id="{DB42305B-ED6A-6B1F-D35D-259C3BDBF307}"/>
                </a:ext>
              </a:extLst>
            </p:cNvPr>
            <p:cNvSpPr txBox="1"/>
            <p:nvPr/>
          </p:nvSpPr>
          <p:spPr>
            <a:xfrm>
              <a:off x="4121028" y="5306372"/>
              <a:ext cx="1665841"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rPr>
                <a:t>4-8 November 2024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rPr>
                <a:t>Ferney</a:t>
              </a:r>
              <a:r>
                <a:rPr kumimoji="0" lang="en-GB" sz="1200" b="0" i="0" u="none" strike="noStrike" kern="1200" cap="none" spc="0" normalizeH="0" baseline="0" noProof="0" dirty="0">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rPr>
                <a:t>-Voltaire</a:t>
              </a:r>
            </a:p>
          </p:txBody>
        </p:sp>
        <p:sp>
          <p:nvSpPr>
            <p:cNvPr id="8" name="Rectangle 7">
              <a:extLst>
                <a:ext uri="{FF2B5EF4-FFF2-40B4-BE49-F238E27FC236}">
                  <a16:creationId xmlns:a16="http://schemas.microsoft.com/office/drawing/2014/main" id="{C19D19BA-C986-7EAF-76FD-8BF82C05F16F}"/>
                </a:ext>
              </a:extLst>
            </p:cNvPr>
            <p:cNvSpPr/>
            <p:nvPr/>
          </p:nvSpPr>
          <p:spPr bwMode="auto">
            <a:xfrm>
              <a:off x="3503712" y="1844824"/>
              <a:ext cx="2880320" cy="4441824"/>
            </a:xfrm>
            <a:prstGeom prst="rect">
              <a:avLst/>
            </a:prstGeom>
            <a:noFill/>
            <a:ln w="9525" cap="flat" cmpd="sng" algn="ctr">
              <a:solidFill>
                <a:schemeClr val="bg1">
                  <a:lumMod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0" u="none" strike="noStrike" kern="1200" cap="none" spc="0" normalizeH="0" baseline="0" noProof="0">
                <a:ln>
                  <a:noFill/>
                </a:ln>
                <a:solidFill>
                  <a:srgbClr val="006665">
                    <a:lumMod val="50000"/>
                  </a:srgbClr>
                </a:solidFill>
                <a:effectLst/>
                <a:uLnTx/>
                <a:uFillTx/>
                <a:latin typeface="Arial"/>
                <a:ea typeface="+mn-ea"/>
                <a:cs typeface="+mn-cs"/>
              </a:endParaRPr>
            </a:p>
          </p:txBody>
        </p:sp>
      </p:grpSp>
      <p:grpSp>
        <p:nvGrpSpPr>
          <p:cNvPr id="10" name="Group 9">
            <a:extLst>
              <a:ext uri="{FF2B5EF4-FFF2-40B4-BE49-F238E27FC236}">
                <a16:creationId xmlns:a16="http://schemas.microsoft.com/office/drawing/2014/main" id="{728CB0C7-878C-DE94-67E6-12CB0C1F8399}"/>
              </a:ext>
            </a:extLst>
          </p:cNvPr>
          <p:cNvGrpSpPr/>
          <p:nvPr/>
        </p:nvGrpSpPr>
        <p:grpSpPr>
          <a:xfrm>
            <a:off x="9665873" y="3299198"/>
            <a:ext cx="2088232" cy="3145680"/>
            <a:chOff x="3503712" y="1844824"/>
            <a:chExt cx="2880320" cy="4441824"/>
          </a:xfrm>
        </p:grpSpPr>
        <p:pic>
          <p:nvPicPr>
            <p:cNvPr id="11" name="Picture 10" descr="undefined">
              <a:extLst>
                <a:ext uri="{FF2B5EF4-FFF2-40B4-BE49-F238E27FC236}">
                  <a16:creationId xmlns:a16="http://schemas.microsoft.com/office/drawing/2014/main" id="{5E93D7F6-C19E-0C2F-66A7-BB243F2A2E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955" b="30000"/>
            <a:stretch/>
          </p:blipFill>
          <p:spPr bwMode="auto">
            <a:xfrm>
              <a:off x="3606230" y="1987649"/>
              <a:ext cx="2695437" cy="210289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6275856-8BB5-A79E-0CAA-7430E3983C03}"/>
                </a:ext>
              </a:extLst>
            </p:cNvPr>
            <p:cNvSpPr txBox="1"/>
            <p:nvPr/>
          </p:nvSpPr>
          <p:spPr>
            <a:xfrm>
              <a:off x="3993042" y="4218487"/>
              <a:ext cx="1610569" cy="6155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6665">
                      <a:lumMod val="50000"/>
                    </a:srgbClr>
                  </a:solidFill>
                  <a:effectLst/>
                  <a:uLnTx/>
                  <a:uFillTx/>
                  <a:latin typeface="Arial Black" panose="020B0A04020102020204" pitchFamily="34" charset="0"/>
                  <a:ea typeface="+mn-ea"/>
                  <a:cs typeface="+mn-cs"/>
                </a:rPr>
                <a:t>CSC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6665">
                      <a:lumMod val="50000"/>
                    </a:srgbClr>
                  </a:solidFill>
                  <a:effectLst/>
                  <a:uLnTx/>
                  <a:uFillTx/>
                  <a:latin typeface="Arial Black" panose="020B0A04020102020204" pitchFamily="34" charset="0"/>
                  <a:ea typeface="+mn-ea"/>
                  <a:cs typeface="+mn-cs"/>
                </a:rPr>
                <a:t>On IT services</a:t>
              </a:r>
              <a:endParaRPr kumimoji="0" lang="en-GB" sz="1400" b="0" i="0" u="none" strike="noStrike" kern="1200" cap="none" spc="0" normalizeH="0" baseline="0" noProof="0" dirty="0">
                <a:ln>
                  <a:noFill/>
                </a:ln>
                <a:solidFill>
                  <a:srgbClr val="006665">
                    <a:lumMod val="50000"/>
                  </a:srgbClr>
                </a:solidFill>
                <a:effectLst/>
                <a:uLnTx/>
                <a:uFillTx/>
                <a:latin typeface="Arial Black" panose="020B0A04020102020204" pitchFamily="34" charset="0"/>
                <a:ea typeface="+mn-ea"/>
                <a:cs typeface="+mn-cs"/>
              </a:endParaRPr>
            </a:p>
          </p:txBody>
        </p:sp>
        <p:sp>
          <p:nvSpPr>
            <p:cNvPr id="13" name="TextBox 12">
              <a:extLst>
                <a:ext uri="{FF2B5EF4-FFF2-40B4-BE49-F238E27FC236}">
                  <a16:creationId xmlns:a16="http://schemas.microsoft.com/office/drawing/2014/main" id="{4293EDCE-16CB-F499-BAE5-82EBA84BE3C6}"/>
                </a:ext>
              </a:extLst>
            </p:cNvPr>
            <p:cNvSpPr txBox="1"/>
            <p:nvPr/>
          </p:nvSpPr>
          <p:spPr>
            <a:xfrm>
              <a:off x="4121028" y="5306372"/>
              <a:ext cx="1665841"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rPr>
                <a:t>4-8 November 2024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rPr>
                <a:t>Ferney</a:t>
              </a:r>
              <a:r>
                <a:rPr kumimoji="0" lang="en-GB" sz="1200" b="0" i="0" u="none" strike="noStrike" kern="1200" cap="none" spc="0" normalizeH="0" baseline="0" noProof="0" dirty="0">
                  <a:ln>
                    <a:noFill/>
                  </a:ln>
                  <a:solidFill>
                    <a:srgbClr val="006665">
                      <a:lumMod val="50000"/>
                    </a:srgbClr>
                  </a:solidFill>
                  <a:effectLst/>
                  <a:uLnTx/>
                  <a:uFillTx/>
                  <a:latin typeface="ADLaM Display" panose="020F0502020204030204" pitchFamily="2" charset="0"/>
                  <a:ea typeface="ADLaM Display" panose="020F0502020204030204" pitchFamily="2" charset="0"/>
                  <a:cs typeface="ADLaM Display" panose="020F0502020204030204" pitchFamily="2" charset="0"/>
                </a:rPr>
                <a:t>-Voltaire</a:t>
              </a:r>
            </a:p>
          </p:txBody>
        </p:sp>
        <p:sp>
          <p:nvSpPr>
            <p:cNvPr id="14" name="Rectangle 13">
              <a:extLst>
                <a:ext uri="{FF2B5EF4-FFF2-40B4-BE49-F238E27FC236}">
                  <a16:creationId xmlns:a16="http://schemas.microsoft.com/office/drawing/2014/main" id="{567DF092-6F04-F2DB-610B-80BBF9DCB410}"/>
                </a:ext>
              </a:extLst>
            </p:cNvPr>
            <p:cNvSpPr/>
            <p:nvPr/>
          </p:nvSpPr>
          <p:spPr bwMode="auto">
            <a:xfrm>
              <a:off x="3503712" y="1844824"/>
              <a:ext cx="2880320" cy="4441824"/>
            </a:xfrm>
            <a:prstGeom prst="rect">
              <a:avLst/>
            </a:prstGeom>
            <a:noFill/>
            <a:ln w="9525" cap="flat" cmpd="sng" algn="ctr">
              <a:solidFill>
                <a:schemeClr val="bg1">
                  <a:lumMod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0" u="none" strike="noStrike" kern="1200" cap="none" spc="0" normalizeH="0" baseline="0" noProof="0">
                <a:ln>
                  <a:noFill/>
                </a:ln>
                <a:solidFill>
                  <a:srgbClr val="006665">
                    <a:lumMod val="50000"/>
                  </a:srgbClr>
                </a:solidFill>
                <a:effectLst/>
                <a:uLnTx/>
                <a:uFillTx/>
                <a:latin typeface="Arial"/>
                <a:ea typeface="+mn-ea"/>
                <a:cs typeface="+mn-cs"/>
              </a:endParaRPr>
            </a:p>
          </p:txBody>
        </p:sp>
      </p:grpSp>
    </p:spTree>
    <p:extLst>
      <p:ext uri="{BB962C8B-B14F-4D97-AF65-F5344CB8AC3E}">
        <p14:creationId xmlns:p14="http://schemas.microsoft.com/office/powerpoint/2010/main" val="2291404421"/>
      </p:ext>
    </p:extLst>
  </p:cSld>
  <p:clrMapOvr>
    <a:masterClrMapping/>
  </p:clrMapOvr>
  <p:transition>
    <p:strips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inverted CSC	</a:t>
            </a:r>
            <a:endParaRPr lang="en-GB" dirty="0"/>
          </a:p>
        </p:txBody>
      </p:sp>
      <p:sp>
        <p:nvSpPr>
          <p:cNvPr id="3" name="Content Placeholder 2"/>
          <p:cNvSpPr>
            <a:spLocks noGrp="1"/>
          </p:cNvSpPr>
          <p:nvPr>
            <p:ph idx="1"/>
          </p:nvPr>
        </p:nvSpPr>
        <p:spPr/>
        <p:txBody>
          <a:bodyPr/>
          <a:lstStyle/>
          <a:p>
            <a:r>
              <a:rPr lang="en-US" dirty="0"/>
              <a:t>At the end of each main school, we call students present to make proposals. When we receive sufficient proposals of appropriate quality, we organize an inverted school.</a:t>
            </a:r>
          </a:p>
          <a:p>
            <a:endParaRPr lang="en-US" dirty="0"/>
          </a:p>
          <a:p>
            <a:endParaRPr lang="en-US" dirty="0"/>
          </a:p>
          <a:p>
            <a:endParaRPr lang="en-US" dirty="0"/>
          </a:p>
          <a:p>
            <a:endParaRPr lang="en-US" dirty="0"/>
          </a:p>
          <a:p>
            <a:endParaRPr lang="en-US" dirty="0"/>
          </a:p>
          <a:p>
            <a:r>
              <a:rPr lang="en-US" dirty="0"/>
              <a:t>The students combine their skills and elaborate on CSC related subjects.</a:t>
            </a:r>
          </a:p>
          <a:p>
            <a:endParaRPr lang="en-GB" dirty="0"/>
          </a:p>
        </p:txBody>
      </p:sp>
      <p:pic>
        <p:nvPicPr>
          <p:cNvPr id="1026" name="Picture 2" descr="\\cerndfs.cern.ch\dfs\Services\CSC\Common Documents\Logos\Logo-iCSC-488x2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3950" y="2996952"/>
            <a:ext cx="2324100" cy="127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061483"/>
      </p:ext>
    </p:extLst>
  </p:cSld>
  <p:clrMapOvr>
    <a:masterClrMapping/>
  </p:clrMapOvr>
  <p:transition>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a:t>
            </a:r>
            <a:r>
              <a:rPr lang="en-US" dirty="0" err="1"/>
              <a:t>iCSC</a:t>
            </a:r>
            <a:r>
              <a:rPr lang="en-US" dirty="0"/>
              <a:t> lectures 2024 selection process</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A tough competition</a:t>
            </a:r>
          </a:p>
          <a:p>
            <a:pPr lvl="1"/>
            <a:r>
              <a:rPr lang="en-US" dirty="0"/>
              <a:t>We have received 24 outstanding proposals</a:t>
            </a:r>
          </a:p>
          <a:p>
            <a:pPr lvl="1"/>
            <a:r>
              <a:rPr lang="en-US" dirty="0"/>
              <a:t>A total of 48 hours of lectures</a:t>
            </a:r>
          </a:p>
          <a:p>
            <a:pPr lvl="1"/>
            <a:r>
              <a:rPr lang="en-US" dirty="0"/>
              <a:t>Hard choices had to be made</a:t>
            </a:r>
          </a:p>
          <a:p>
            <a:r>
              <a:rPr lang="en-US" dirty="0"/>
              <a:t>This provided an excellent school content!</a:t>
            </a:r>
          </a:p>
        </p:txBody>
      </p:sp>
    </p:spTree>
    <p:extLst>
      <p:ext uri="{BB962C8B-B14F-4D97-AF65-F5344CB8AC3E}">
        <p14:creationId xmlns:p14="http://schemas.microsoft.com/office/powerpoint/2010/main" val="3678709030"/>
      </p:ext>
    </p:extLst>
  </p:cSld>
  <p:clrMapOvr>
    <a:masterClrMapping/>
  </p:clrMapOvr>
  <p:transition>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Selection process for </a:t>
            </a:r>
            <a:r>
              <a:rPr lang="en-US" dirty="0" err="1"/>
              <a:t>iCSC</a:t>
            </a:r>
            <a:r>
              <a:rPr lang="en-US" dirty="0"/>
              <a:t> lectures</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Discussions at the main / thematic school</a:t>
            </a:r>
          </a:p>
          <a:p>
            <a:r>
              <a:rPr lang="en-US" dirty="0"/>
              <a:t>Lightning talks at the school </a:t>
            </a:r>
          </a:p>
          <a:p>
            <a:r>
              <a:rPr lang="en-US" dirty="0"/>
              <a:t>Proposal after the school</a:t>
            </a:r>
          </a:p>
          <a:p>
            <a:r>
              <a:rPr lang="en-US" dirty="0"/>
              <a:t>Review and selection by the CSC Advisory committee </a:t>
            </a:r>
          </a:p>
          <a:p>
            <a:r>
              <a:rPr lang="en-US" dirty="0"/>
              <a:t>Lecture preparation and development with mentors </a:t>
            </a:r>
          </a:p>
          <a:p>
            <a:pPr lvl="1"/>
            <a:r>
              <a:rPr lang="en-US" dirty="0"/>
              <a:t>(1-2 mentors for each lecturer) (December, January)</a:t>
            </a:r>
          </a:p>
          <a:p>
            <a:r>
              <a:rPr lang="en-US" dirty="0"/>
              <a:t>Finally, the presentation at the school</a:t>
            </a:r>
          </a:p>
        </p:txBody>
      </p:sp>
    </p:spTree>
    <p:extLst>
      <p:ext uri="{BB962C8B-B14F-4D97-AF65-F5344CB8AC3E}">
        <p14:creationId xmlns:p14="http://schemas.microsoft.com/office/powerpoint/2010/main" val="1603771591"/>
      </p:ext>
    </p:extLst>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group of people posing for a photo&#10;&#10;Description automatically generated">
            <a:extLst>
              <a:ext uri="{FF2B5EF4-FFF2-40B4-BE49-F238E27FC236}">
                <a16:creationId xmlns:a16="http://schemas.microsoft.com/office/drawing/2014/main" id="{9A870B14-CF81-1F9F-5ED1-22E0883DB7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126" y="3327386"/>
            <a:ext cx="5292474" cy="3528853"/>
          </a:xfrm>
          <a:prstGeom prst="rect">
            <a:avLst/>
          </a:prstGeom>
        </p:spPr>
      </p:pic>
      <p:pic>
        <p:nvPicPr>
          <p:cNvPr id="43" name="Picture 42" descr="A group of people posing for a photo&#10;&#10;Description automatically generated">
            <a:extLst>
              <a:ext uri="{FF2B5EF4-FFF2-40B4-BE49-F238E27FC236}">
                <a16:creationId xmlns:a16="http://schemas.microsoft.com/office/drawing/2014/main" id="{8210C81B-54EE-2744-BCAF-C0343FC11AB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023" t="15757" r="7114" b="813"/>
          <a:stretch/>
        </p:blipFill>
        <p:spPr>
          <a:xfrm>
            <a:off x="1026614" y="3328578"/>
            <a:ext cx="4840786" cy="3527661"/>
          </a:xfrm>
          <a:prstGeom prst="rect">
            <a:avLst/>
          </a:prstGeom>
        </p:spPr>
      </p:pic>
      <p:pic>
        <p:nvPicPr>
          <p:cNvPr id="41" name="Picture 40" descr="A group of people standing in front of a basketball hoop&#10;&#10;Description automatically generated">
            <a:extLst>
              <a:ext uri="{FF2B5EF4-FFF2-40B4-BE49-F238E27FC236}">
                <a16:creationId xmlns:a16="http://schemas.microsoft.com/office/drawing/2014/main" id="{844EB2CF-1516-21F6-AD53-34AA95BDC2F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9868" b="13193"/>
          <a:stretch/>
        </p:blipFill>
        <p:spPr>
          <a:xfrm>
            <a:off x="1823055" y="626094"/>
            <a:ext cx="8545890" cy="2574307"/>
          </a:xfrm>
          <a:prstGeom prst="rect">
            <a:avLst/>
          </a:prstGeom>
        </p:spPr>
      </p:pic>
      <p:sp>
        <p:nvSpPr>
          <p:cNvPr id="44" name="Oval 43">
            <a:extLst>
              <a:ext uri="{FF2B5EF4-FFF2-40B4-BE49-F238E27FC236}">
                <a16:creationId xmlns:a16="http://schemas.microsoft.com/office/drawing/2014/main" id="{B6E048DD-69FC-8458-9FE4-30A846FAE83F}"/>
              </a:ext>
            </a:extLst>
          </p:cNvPr>
          <p:cNvSpPr/>
          <p:nvPr/>
        </p:nvSpPr>
        <p:spPr bwMode="auto">
          <a:xfrm>
            <a:off x="3200400" y="46482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45" name="Oval 44">
            <a:extLst>
              <a:ext uri="{FF2B5EF4-FFF2-40B4-BE49-F238E27FC236}">
                <a16:creationId xmlns:a16="http://schemas.microsoft.com/office/drawing/2014/main" id="{658CB8FD-AB90-BEA5-2120-A0A2FDD2094A}"/>
              </a:ext>
            </a:extLst>
          </p:cNvPr>
          <p:cNvSpPr/>
          <p:nvPr/>
        </p:nvSpPr>
        <p:spPr bwMode="auto">
          <a:xfrm>
            <a:off x="1346400" y="45684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48" name="Oval 47">
            <a:extLst>
              <a:ext uri="{FF2B5EF4-FFF2-40B4-BE49-F238E27FC236}">
                <a16:creationId xmlns:a16="http://schemas.microsoft.com/office/drawing/2014/main" id="{273B512C-D180-AA03-479C-EDFB3C35DB3E}"/>
              </a:ext>
            </a:extLst>
          </p:cNvPr>
          <p:cNvSpPr/>
          <p:nvPr/>
        </p:nvSpPr>
        <p:spPr bwMode="auto">
          <a:xfrm>
            <a:off x="4987137" y="51243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49" name="Oval 48">
            <a:extLst>
              <a:ext uri="{FF2B5EF4-FFF2-40B4-BE49-F238E27FC236}">
                <a16:creationId xmlns:a16="http://schemas.microsoft.com/office/drawing/2014/main" id="{C7192971-C4F9-42C1-1C06-C7F2C9609F38}"/>
              </a:ext>
            </a:extLst>
          </p:cNvPr>
          <p:cNvSpPr/>
          <p:nvPr/>
        </p:nvSpPr>
        <p:spPr bwMode="auto">
          <a:xfrm>
            <a:off x="1468800" y="42738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51" name="Oval 50">
            <a:extLst>
              <a:ext uri="{FF2B5EF4-FFF2-40B4-BE49-F238E27FC236}">
                <a16:creationId xmlns:a16="http://schemas.microsoft.com/office/drawing/2014/main" id="{85B4DA12-561F-5377-AD63-F4DAABDDECC8}"/>
              </a:ext>
            </a:extLst>
          </p:cNvPr>
          <p:cNvSpPr/>
          <p:nvPr/>
        </p:nvSpPr>
        <p:spPr bwMode="auto">
          <a:xfrm>
            <a:off x="10152600" y="53808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52" name="Oval 51">
            <a:extLst>
              <a:ext uri="{FF2B5EF4-FFF2-40B4-BE49-F238E27FC236}">
                <a16:creationId xmlns:a16="http://schemas.microsoft.com/office/drawing/2014/main" id="{2E163302-123E-0630-8E52-98F43F92D17E}"/>
              </a:ext>
            </a:extLst>
          </p:cNvPr>
          <p:cNvSpPr/>
          <p:nvPr/>
        </p:nvSpPr>
        <p:spPr bwMode="auto">
          <a:xfrm>
            <a:off x="7557000" y="46680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53" name="Oval 52">
            <a:extLst>
              <a:ext uri="{FF2B5EF4-FFF2-40B4-BE49-F238E27FC236}">
                <a16:creationId xmlns:a16="http://schemas.microsoft.com/office/drawing/2014/main" id="{69DA8603-150F-56AF-6C2C-EF50F0A5EDC6}"/>
              </a:ext>
            </a:extLst>
          </p:cNvPr>
          <p:cNvSpPr/>
          <p:nvPr/>
        </p:nvSpPr>
        <p:spPr bwMode="auto">
          <a:xfrm>
            <a:off x="5882400" y="10428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54" name="Oval 53">
            <a:extLst>
              <a:ext uri="{FF2B5EF4-FFF2-40B4-BE49-F238E27FC236}">
                <a16:creationId xmlns:a16="http://schemas.microsoft.com/office/drawing/2014/main" id="{3018AB29-2318-CA2E-31B4-D77D16DEAA2B}"/>
              </a:ext>
            </a:extLst>
          </p:cNvPr>
          <p:cNvSpPr/>
          <p:nvPr/>
        </p:nvSpPr>
        <p:spPr bwMode="auto">
          <a:xfrm>
            <a:off x="3352800" y="10668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55" name="Oval 54">
            <a:extLst>
              <a:ext uri="{FF2B5EF4-FFF2-40B4-BE49-F238E27FC236}">
                <a16:creationId xmlns:a16="http://schemas.microsoft.com/office/drawing/2014/main" id="{79DB75FD-D168-79C0-54D4-7F460CB5BEE8}"/>
              </a:ext>
            </a:extLst>
          </p:cNvPr>
          <p:cNvSpPr/>
          <p:nvPr/>
        </p:nvSpPr>
        <p:spPr bwMode="auto">
          <a:xfrm>
            <a:off x="5181600" y="965200"/>
            <a:ext cx="2286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B188B318-3B53-0B4D-3F24-546FD445C192}"/>
              </a:ext>
            </a:extLst>
          </p:cNvPr>
          <p:cNvSpPr txBox="1"/>
          <p:nvPr/>
        </p:nvSpPr>
        <p:spPr>
          <a:xfrm>
            <a:off x="2590800" y="6457890"/>
            <a:ext cx="3048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PL" sz="2000" b="0" i="0" u="none" strike="noStrike" kern="1200" cap="none" spc="0" normalizeH="0" baseline="0" noProof="0" dirty="0">
                <a:ln>
                  <a:noFill/>
                </a:ln>
                <a:solidFill>
                  <a:srgbClr val="006665">
                    <a:lumMod val="50000"/>
                  </a:srgbClr>
                </a:solidFill>
                <a:effectLst/>
                <a:uLnTx/>
                <a:uFillTx/>
                <a:latin typeface="Roboto" panose="02000000000000000000" pitchFamily="2" charset="0"/>
                <a:ea typeface="Roboto" panose="02000000000000000000" pitchFamily="2" charset="0"/>
                <a:cs typeface="Roboto" panose="02000000000000000000" pitchFamily="2" charset="0"/>
              </a:rPr>
              <a:t>Main CSC, Tartu 2023</a:t>
            </a:r>
          </a:p>
        </p:txBody>
      </p:sp>
      <p:sp>
        <p:nvSpPr>
          <p:cNvPr id="3" name="TextBox 2">
            <a:extLst>
              <a:ext uri="{FF2B5EF4-FFF2-40B4-BE49-F238E27FC236}">
                <a16:creationId xmlns:a16="http://schemas.microsoft.com/office/drawing/2014/main" id="{278375D9-065F-BA74-DB18-FF04F0F21458}"/>
              </a:ext>
            </a:extLst>
          </p:cNvPr>
          <p:cNvSpPr txBox="1"/>
          <p:nvPr/>
        </p:nvSpPr>
        <p:spPr>
          <a:xfrm>
            <a:off x="8001000" y="3333690"/>
            <a:ext cx="3048000"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PL" sz="2000" b="0" i="0" u="none" strike="noStrike" kern="1200" cap="none" spc="0" normalizeH="0" baseline="0" noProof="0" dirty="0">
                <a:ln>
                  <a:noFill/>
                </a:ln>
                <a:solidFill>
                  <a:srgbClr val="006665">
                    <a:lumMod val="50000"/>
                  </a:srgbClr>
                </a:solidFill>
                <a:effectLst/>
                <a:uLnTx/>
                <a:uFillTx/>
                <a:latin typeface="Roboto" panose="02000000000000000000" pitchFamily="2" charset="0"/>
                <a:ea typeface="Roboto" panose="02000000000000000000" pitchFamily="2" charset="0"/>
                <a:cs typeface="Roboto" panose="02000000000000000000" pitchFamily="2" charset="0"/>
              </a:rPr>
              <a:t>security CSC, Split 2023</a:t>
            </a:r>
          </a:p>
        </p:txBody>
      </p:sp>
      <p:sp>
        <p:nvSpPr>
          <p:cNvPr id="4" name="TextBox 3">
            <a:extLst>
              <a:ext uri="{FF2B5EF4-FFF2-40B4-BE49-F238E27FC236}">
                <a16:creationId xmlns:a16="http://schemas.microsoft.com/office/drawing/2014/main" id="{748F17B0-D238-FAAA-15EF-60927CE75613}"/>
              </a:ext>
            </a:extLst>
          </p:cNvPr>
          <p:cNvSpPr txBox="1"/>
          <p:nvPr/>
        </p:nvSpPr>
        <p:spPr>
          <a:xfrm>
            <a:off x="6822772" y="609600"/>
            <a:ext cx="3616628"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PL" sz="2000" b="0" i="0" u="none" strike="noStrike" kern="1200" cap="none" spc="0" normalizeH="0" baseline="0" noProof="0" dirty="0">
                <a:ln>
                  <a:noFill/>
                </a:ln>
                <a:solidFill>
                  <a:srgbClr val="006665">
                    <a:lumMod val="85000"/>
                  </a:srgbClr>
                </a:solidFill>
                <a:effectLst>
                  <a:glow rad="63500">
                    <a:srgbClr val="E8AAC8">
                      <a:satMod val="175000"/>
                      <a:alpha val="40000"/>
                    </a:srgbClr>
                  </a:glow>
                </a:effectLst>
                <a:uLnTx/>
                <a:uFillTx/>
                <a:latin typeface="Roboto" panose="02000000000000000000" pitchFamily="2" charset="0"/>
                <a:ea typeface="Roboto" panose="02000000000000000000" pitchFamily="2" charset="0"/>
                <a:cs typeface="Roboto" panose="02000000000000000000" pitchFamily="2" charset="0"/>
              </a:rPr>
              <a:t>thematic CSC, Split 2023</a:t>
            </a:r>
          </a:p>
        </p:txBody>
      </p:sp>
      <p:sp>
        <p:nvSpPr>
          <p:cNvPr id="6" name="Title 1">
            <a:extLst>
              <a:ext uri="{FF2B5EF4-FFF2-40B4-BE49-F238E27FC236}">
                <a16:creationId xmlns:a16="http://schemas.microsoft.com/office/drawing/2014/main" id="{9E78767F-BF80-F836-A02D-0091D2933580}"/>
              </a:ext>
            </a:extLst>
          </p:cNvPr>
          <p:cNvSpPr txBox="1">
            <a:spLocks/>
          </p:cNvSpPr>
          <p:nvPr/>
        </p:nvSpPr>
        <p:spPr>
          <a:xfrm>
            <a:off x="1508040" y="76200"/>
            <a:ext cx="9155640" cy="760400"/>
          </a:xfrm>
          <a:prstGeom prst="rect">
            <a:avLst/>
          </a:prstGeom>
        </p:spPr>
        <p:txBody>
          <a:bodyPr/>
          <a:lst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marL="0" marR="0" lvl="0" indent="0" algn="l" defTabSz="434477" rtl="0" eaLnBrk="1" fontAlgn="base" latinLnBrk="0" hangingPunct="0">
              <a:lnSpc>
                <a:spcPct val="93000"/>
              </a:lnSpc>
              <a:spcBef>
                <a:spcPct val="0"/>
              </a:spcBef>
              <a:spcAft>
                <a:spcPct val="0"/>
              </a:spcAft>
              <a:buClr>
                <a:srgbClr val="000000"/>
              </a:buClr>
              <a:buSzPct val="45000"/>
              <a:buFont typeface="StarSymbol" charset="0"/>
              <a:buNone/>
              <a:tabLst/>
              <a:defRPr/>
            </a:pPr>
            <a:r>
              <a:rPr kumimoji="0" lang="en-US" sz="3800" b="0" i="0" u="none" strike="noStrike" kern="0" cap="none" spc="0" normalizeH="0" baseline="0" noProof="0" dirty="0">
                <a:ln>
                  <a:noFill/>
                </a:ln>
                <a:solidFill>
                  <a:srgbClr val="006699"/>
                </a:solidFill>
                <a:effectLst/>
                <a:uLnTx/>
                <a:uFillTx/>
                <a:latin typeface="Roboto" panose="02000000000000000000" pitchFamily="2" charset="0"/>
                <a:ea typeface="+mj-ea"/>
                <a:cs typeface="+mj-cs"/>
              </a:rPr>
              <a:t>2023 -&gt; 2024 …</a:t>
            </a:r>
            <a:endParaRPr kumimoji="0" lang="en-GB" sz="3800" b="0" i="0" u="none" strike="noStrike" kern="0" cap="none" spc="0" normalizeH="0" baseline="0" noProof="0" dirty="0">
              <a:ln>
                <a:noFill/>
              </a:ln>
              <a:solidFill>
                <a:srgbClr val="006699"/>
              </a:solidFill>
              <a:effectLst/>
              <a:uLnTx/>
              <a:uFillTx/>
              <a:latin typeface="Roboto" panose="02000000000000000000" pitchFamily="2" charset="0"/>
              <a:ea typeface="+mj-ea"/>
              <a:cs typeface="+mj-cs"/>
            </a:endParaRPr>
          </a:p>
        </p:txBody>
      </p:sp>
      <p:sp>
        <p:nvSpPr>
          <p:cNvPr id="7" name="Oval 6">
            <a:extLst>
              <a:ext uri="{FF2B5EF4-FFF2-40B4-BE49-F238E27FC236}">
                <a16:creationId xmlns:a16="http://schemas.microsoft.com/office/drawing/2014/main" id="{277129AC-B892-6CF4-03D7-BAAE6F4BD5A3}"/>
              </a:ext>
            </a:extLst>
          </p:cNvPr>
          <p:cNvSpPr/>
          <p:nvPr/>
        </p:nvSpPr>
        <p:spPr bwMode="auto">
          <a:xfrm>
            <a:off x="2019468" y="411480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8" name="Oval 7">
            <a:extLst>
              <a:ext uri="{FF2B5EF4-FFF2-40B4-BE49-F238E27FC236}">
                <a16:creationId xmlns:a16="http://schemas.microsoft.com/office/drawing/2014/main" id="{5E5AD879-661B-7EC3-3146-9D46D989455B}"/>
              </a:ext>
            </a:extLst>
          </p:cNvPr>
          <p:cNvSpPr/>
          <p:nvPr/>
        </p:nvSpPr>
        <p:spPr bwMode="auto">
          <a:xfrm>
            <a:off x="2865895" y="5027908"/>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a:extLst>
              <a:ext uri="{FF2B5EF4-FFF2-40B4-BE49-F238E27FC236}">
                <a16:creationId xmlns:a16="http://schemas.microsoft.com/office/drawing/2014/main" id="{A95CCDDB-1104-BF8C-6059-E0AB21D5053E}"/>
              </a:ext>
            </a:extLst>
          </p:cNvPr>
          <p:cNvSpPr/>
          <p:nvPr/>
        </p:nvSpPr>
        <p:spPr bwMode="auto">
          <a:xfrm>
            <a:off x="3951951" y="1009710"/>
            <a:ext cx="304800" cy="381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PL" sz="24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4899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500"/>
                                        <p:tgtEl>
                                          <p:spTgt spid="5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animBg="1"/>
      <p:bldP spid="49" grpId="0" animBg="1"/>
      <p:bldP spid="51" grpId="0" animBg="1"/>
      <p:bldP spid="52" grpId="0" animBg="1"/>
      <p:bldP spid="53" grpId="0" animBg="1"/>
      <p:bldP spid="54" grpId="0" animBg="1"/>
      <p:bldP spid="55" grpId="0" animBg="1"/>
      <p:bldP spid="2" grpId="0"/>
      <p:bldP spid="3" grpId="0"/>
      <p:bldP spid="4" grpId="0"/>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152400"/>
            <a:ext cx="8481720" cy="760400"/>
          </a:xfrm>
        </p:spPr>
        <p:txBody>
          <a:bodyPr/>
          <a:lstStyle/>
          <a:p>
            <a:r>
              <a:rPr lang="en-US" sz="3600" dirty="0"/>
              <a:t>2024 </a:t>
            </a:r>
            <a:r>
              <a:rPr lang="en-US" sz="3600" dirty="0" err="1"/>
              <a:t>iCSC</a:t>
            </a:r>
            <a:r>
              <a:rPr lang="en-US" sz="3600" dirty="0"/>
              <a:t> lecturers</a:t>
            </a:r>
            <a:endParaRPr lang="en-GB" sz="3600" dirty="0"/>
          </a:p>
        </p:txBody>
      </p:sp>
      <p:pic>
        <p:nvPicPr>
          <p:cNvPr id="1026" name="Picture 2" descr="Bernardo Abreu Figueiredo">
            <a:extLst>
              <a:ext uri="{FF2B5EF4-FFF2-40B4-BE49-F238E27FC236}">
                <a16:creationId xmlns:a16="http://schemas.microsoft.com/office/drawing/2014/main" id="{300A50C8-5694-08E4-291F-FD72DCD60A8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806132"/>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lad-Andrei Badoiu">
            <a:extLst>
              <a:ext uri="{FF2B5EF4-FFF2-40B4-BE49-F238E27FC236}">
                <a16:creationId xmlns:a16="http://schemas.microsoft.com/office/drawing/2014/main" id="{9F0A6995-6200-CA6E-B8F1-F3199BE751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321798"/>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lorine de Geus">
            <a:extLst>
              <a:ext uri="{FF2B5EF4-FFF2-40B4-BE49-F238E27FC236}">
                <a16:creationId xmlns:a16="http://schemas.microsoft.com/office/drawing/2014/main" id="{C23A9F67-A453-7A55-DD33-0121FB3A71A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47800" y="3837464"/>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obin Hofsaess">
            <a:extLst>
              <a:ext uri="{FF2B5EF4-FFF2-40B4-BE49-F238E27FC236}">
                <a16:creationId xmlns:a16="http://schemas.microsoft.com/office/drawing/2014/main" id="{4DDC7AB8-8AF3-146A-5714-9C5116558CB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47800" y="5353131"/>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ratik Jawahar">
            <a:extLst>
              <a:ext uri="{FF2B5EF4-FFF2-40B4-BE49-F238E27FC236}">
                <a16:creationId xmlns:a16="http://schemas.microsoft.com/office/drawing/2014/main" id="{79B63F84-B237-9656-FED1-096B03EEC26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48200" y="806132"/>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Vlad Nastase">
            <a:extLst>
              <a:ext uri="{FF2B5EF4-FFF2-40B4-BE49-F238E27FC236}">
                <a16:creationId xmlns:a16="http://schemas.microsoft.com/office/drawing/2014/main" id="{F3C824C5-53BE-4848-5C6B-F53F0441B14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48200" y="2321798"/>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imone Rossi Tisbeni">
            <a:extLst>
              <a:ext uri="{FF2B5EF4-FFF2-40B4-BE49-F238E27FC236}">
                <a16:creationId xmlns:a16="http://schemas.microsoft.com/office/drawing/2014/main" id="{B12820D7-4A06-BDD8-24AC-66873D34646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48200" y="3837464"/>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ristian Schuszter">
            <a:extLst>
              <a:ext uri="{FF2B5EF4-FFF2-40B4-BE49-F238E27FC236}">
                <a16:creationId xmlns:a16="http://schemas.microsoft.com/office/drawing/2014/main" id="{A60422D6-73B6-782D-5541-AE168FF6391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48200" y="5353131"/>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Spyridon Trigazis">
            <a:extLst>
              <a:ext uri="{FF2B5EF4-FFF2-40B4-BE49-F238E27FC236}">
                <a16:creationId xmlns:a16="http://schemas.microsoft.com/office/drawing/2014/main" id="{10467970-FE5C-7B8A-1D40-C140C57FD1E3}"/>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96200" y="806132"/>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Andrea Valenzuela Ramirez">
            <a:extLst>
              <a:ext uri="{FF2B5EF4-FFF2-40B4-BE49-F238E27FC236}">
                <a16:creationId xmlns:a16="http://schemas.microsoft.com/office/drawing/2014/main" id="{705FC820-EEE3-8BA0-34C9-1DF41D51961A}"/>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696200" y="2321798"/>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Francesco Vaselli">
            <a:extLst>
              <a:ext uri="{FF2B5EF4-FFF2-40B4-BE49-F238E27FC236}">
                <a16:creationId xmlns:a16="http://schemas.microsoft.com/office/drawing/2014/main" id="{51D26B64-B583-E8BC-77A5-25211CC3654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696200" y="3837464"/>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Zenny Jovi Joestar Wettersten">
            <a:extLst>
              <a:ext uri="{FF2B5EF4-FFF2-40B4-BE49-F238E27FC236}">
                <a16:creationId xmlns:a16="http://schemas.microsoft.com/office/drawing/2014/main" id="{32B79F12-3E2B-F21B-6B5F-D9DD2C9A9ED3}"/>
              </a:ext>
            </a:extLst>
          </p:cNvPr>
          <p:cNvPicPr>
            <a:picLocks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696200" y="5353131"/>
            <a:ext cx="1440000" cy="1440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F5BD837A-A423-4AA1-DF94-C3FF36224839}"/>
              </a:ext>
            </a:extLst>
          </p:cNvPr>
          <p:cNvSpPr txBox="1"/>
          <p:nvPr/>
        </p:nvSpPr>
        <p:spPr>
          <a:xfrm>
            <a:off x="2844558" y="1310690"/>
            <a:ext cx="1803642" cy="43088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Bernardo Abreu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Figueiredo</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Karlsruhe HKA</a:t>
            </a:r>
          </a:p>
        </p:txBody>
      </p:sp>
      <p:sp>
        <p:nvSpPr>
          <p:cNvPr id="10" name="TextBox 9">
            <a:extLst>
              <a:ext uri="{FF2B5EF4-FFF2-40B4-BE49-F238E27FC236}">
                <a16:creationId xmlns:a16="http://schemas.microsoft.com/office/drawing/2014/main" id="{75F66A6B-5DC4-1A87-D22F-A2586AC972F2}"/>
              </a:ext>
            </a:extLst>
          </p:cNvPr>
          <p:cNvSpPr txBox="1"/>
          <p:nvPr/>
        </p:nvSpPr>
        <p:spPr>
          <a:xfrm>
            <a:off x="2844558" y="2753259"/>
            <a:ext cx="1727442" cy="57708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Vlad-Andrei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Badoiu</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University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Politehnica</a:t>
            </a:r>
            <a:b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b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Bucharest</a:t>
            </a:r>
          </a:p>
        </p:txBody>
      </p:sp>
      <p:sp>
        <p:nvSpPr>
          <p:cNvPr id="11" name="TextBox 10">
            <a:extLst>
              <a:ext uri="{FF2B5EF4-FFF2-40B4-BE49-F238E27FC236}">
                <a16:creationId xmlns:a16="http://schemas.microsoft.com/office/drawing/2014/main" id="{53742762-EEC0-108F-D337-8220B4540338}"/>
              </a:ext>
            </a:extLst>
          </p:cNvPr>
          <p:cNvSpPr txBox="1"/>
          <p:nvPr/>
        </p:nvSpPr>
        <p:spPr>
          <a:xfrm>
            <a:off x="2844558" y="4349715"/>
            <a:ext cx="1498842" cy="41549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Florine de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Geus</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CERN</a:t>
            </a:r>
          </a:p>
        </p:txBody>
      </p:sp>
      <p:sp>
        <p:nvSpPr>
          <p:cNvPr id="12" name="TextBox 11">
            <a:extLst>
              <a:ext uri="{FF2B5EF4-FFF2-40B4-BE49-F238E27FC236}">
                <a16:creationId xmlns:a16="http://schemas.microsoft.com/office/drawing/2014/main" id="{2B79ABFA-51D1-8C8C-E3E3-1E7037375D1B}"/>
              </a:ext>
            </a:extLst>
          </p:cNvPr>
          <p:cNvSpPr txBox="1"/>
          <p:nvPr/>
        </p:nvSpPr>
        <p:spPr>
          <a:xfrm>
            <a:off x="2844558" y="5865382"/>
            <a:ext cx="1727442" cy="41549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Robin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Hofsaess</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KIT</a:t>
            </a:r>
          </a:p>
        </p:txBody>
      </p:sp>
      <p:sp>
        <p:nvSpPr>
          <p:cNvPr id="13" name="TextBox 12">
            <a:extLst>
              <a:ext uri="{FF2B5EF4-FFF2-40B4-BE49-F238E27FC236}">
                <a16:creationId xmlns:a16="http://schemas.microsoft.com/office/drawing/2014/main" id="{114B81A5-BF20-A64F-E9FF-D5AC957744BC}"/>
              </a:ext>
            </a:extLst>
          </p:cNvPr>
          <p:cNvSpPr txBox="1"/>
          <p:nvPr/>
        </p:nvSpPr>
        <p:spPr>
          <a:xfrm>
            <a:off x="6045886" y="1318383"/>
            <a:ext cx="1802715" cy="41549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Pratik Jawahar</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University of Manchester</a:t>
            </a:r>
          </a:p>
        </p:txBody>
      </p:sp>
      <p:sp>
        <p:nvSpPr>
          <p:cNvPr id="14" name="TextBox 13">
            <a:extLst>
              <a:ext uri="{FF2B5EF4-FFF2-40B4-BE49-F238E27FC236}">
                <a16:creationId xmlns:a16="http://schemas.microsoft.com/office/drawing/2014/main" id="{9570E9DB-FF20-802B-F996-5A63177DB518}"/>
              </a:ext>
            </a:extLst>
          </p:cNvPr>
          <p:cNvSpPr txBox="1"/>
          <p:nvPr/>
        </p:nvSpPr>
        <p:spPr>
          <a:xfrm>
            <a:off x="6045886" y="2753259"/>
            <a:ext cx="1802715" cy="57708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Vlad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Nastase</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University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Politehnica</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Bucharest</a:t>
            </a:r>
          </a:p>
        </p:txBody>
      </p:sp>
      <p:sp>
        <p:nvSpPr>
          <p:cNvPr id="15" name="TextBox 14">
            <a:extLst>
              <a:ext uri="{FF2B5EF4-FFF2-40B4-BE49-F238E27FC236}">
                <a16:creationId xmlns:a16="http://schemas.microsoft.com/office/drawing/2014/main" id="{1796BD75-0D27-D20D-C6C9-DEE010B44517}"/>
              </a:ext>
            </a:extLst>
          </p:cNvPr>
          <p:cNvSpPr txBox="1"/>
          <p:nvPr/>
        </p:nvSpPr>
        <p:spPr>
          <a:xfrm>
            <a:off x="6045886" y="4268925"/>
            <a:ext cx="1802715" cy="57708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Simone Rossi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Tisbeni</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Universita</a:t>
            </a: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 e INFN</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Bologna</a:t>
            </a:r>
          </a:p>
        </p:txBody>
      </p:sp>
      <p:sp>
        <p:nvSpPr>
          <p:cNvPr id="16" name="TextBox 15">
            <a:extLst>
              <a:ext uri="{FF2B5EF4-FFF2-40B4-BE49-F238E27FC236}">
                <a16:creationId xmlns:a16="http://schemas.microsoft.com/office/drawing/2014/main" id="{70EA4E82-498A-767C-80B7-1DDEAD6F2FF9}"/>
              </a:ext>
            </a:extLst>
          </p:cNvPr>
          <p:cNvSpPr txBox="1"/>
          <p:nvPr/>
        </p:nvSpPr>
        <p:spPr>
          <a:xfrm>
            <a:off x="6045886" y="5865382"/>
            <a:ext cx="1802715" cy="41549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Cristian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Schuszter</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CERN</a:t>
            </a:r>
          </a:p>
        </p:txBody>
      </p:sp>
      <p:sp>
        <p:nvSpPr>
          <p:cNvPr id="17" name="TextBox 16">
            <a:extLst>
              <a:ext uri="{FF2B5EF4-FFF2-40B4-BE49-F238E27FC236}">
                <a16:creationId xmlns:a16="http://schemas.microsoft.com/office/drawing/2014/main" id="{41B589F3-A35B-754B-937C-F4F5A6A1CCCC}"/>
              </a:ext>
            </a:extLst>
          </p:cNvPr>
          <p:cNvSpPr txBox="1"/>
          <p:nvPr/>
        </p:nvSpPr>
        <p:spPr>
          <a:xfrm>
            <a:off x="9067800" y="1318383"/>
            <a:ext cx="2181286" cy="4154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Spyridon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Trigazis</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CERN</a:t>
            </a:r>
          </a:p>
        </p:txBody>
      </p:sp>
      <p:sp>
        <p:nvSpPr>
          <p:cNvPr id="18" name="TextBox 17">
            <a:extLst>
              <a:ext uri="{FF2B5EF4-FFF2-40B4-BE49-F238E27FC236}">
                <a16:creationId xmlns:a16="http://schemas.microsoft.com/office/drawing/2014/main" id="{86E694E2-464F-3C41-B444-45BE83A991AC}"/>
              </a:ext>
            </a:extLst>
          </p:cNvPr>
          <p:cNvSpPr txBox="1"/>
          <p:nvPr/>
        </p:nvSpPr>
        <p:spPr>
          <a:xfrm>
            <a:off x="9067800" y="2834049"/>
            <a:ext cx="2181286" cy="4154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Andrea Valenzuela Ramirez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CERN</a:t>
            </a:r>
          </a:p>
        </p:txBody>
      </p:sp>
      <p:sp>
        <p:nvSpPr>
          <p:cNvPr id="19" name="TextBox 18">
            <a:extLst>
              <a:ext uri="{FF2B5EF4-FFF2-40B4-BE49-F238E27FC236}">
                <a16:creationId xmlns:a16="http://schemas.microsoft.com/office/drawing/2014/main" id="{4C7273FF-012C-2A27-BF7B-302436CC9C17}"/>
              </a:ext>
            </a:extLst>
          </p:cNvPr>
          <p:cNvSpPr txBox="1"/>
          <p:nvPr/>
        </p:nvSpPr>
        <p:spPr>
          <a:xfrm>
            <a:off x="9067800" y="4268925"/>
            <a:ext cx="2181286" cy="57708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Francesco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Vaselli</a:t>
            </a:r>
            <a:b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b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Scuola</a:t>
            </a: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Normale</a:t>
            </a: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Superiore</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INFN, Pisa</a:t>
            </a:r>
          </a:p>
        </p:txBody>
      </p:sp>
      <p:sp>
        <p:nvSpPr>
          <p:cNvPr id="20" name="TextBox 19">
            <a:extLst>
              <a:ext uri="{FF2B5EF4-FFF2-40B4-BE49-F238E27FC236}">
                <a16:creationId xmlns:a16="http://schemas.microsoft.com/office/drawing/2014/main" id="{626C7FCC-12F2-ED0D-435D-10BFA6EED874}"/>
              </a:ext>
            </a:extLst>
          </p:cNvPr>
          <p:cNvSpPr txBox="1"/>
          <p:nvPr/>
        </p:nvSpPr>
        <p:spPr>
          <a:xfrm>
            <a:off x="9067800" y="5703799"/>
            <a:ext cx="2181286"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Zenny</a:t>
            </a: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 Jovi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Joestar</a:t>
            </a: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 </a:t>
            </a:r>
            <a:r>
              <a:rPr kumimoji="0" lang="en-GB" sz="1050" b="1" i="0" u="none" strike="noStrike" kern="1200" cap="none" spc="0" normalizeH="0" baseline="0" noProof="0" dirty="0" err="1">
                <a:ln>
                  <a:noFill/>
                </a:ln>
                <a:solidFill>
                  <a:srgbClr val="2A004E"/>
                </a:solidFill>
                <a:effectLst/>
                <a:highlight>
                  <a:srgbClr val="FFFFFF"/>
                </a:highlight>
                <a:uLnTx/>
                <a:uFillTx/>
                <a:latin typeface="Roboto Light" panose="020F0302020204030204" pitchFamily="34" charset="0"/>
                <a:ea typeface="+mn-ea"/>
                <a:cs typeface="+mn-cs"/>
              </a:rPr>
              <a:t>Wettersten</a:t>
            </a: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rPr>
              <a:t>CERN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b="1" i="0" u="none" strike="noStrike" kern="1200" cap="none" spc="0" normalizeH="0" baseline="0" noProof="0" dirty="0">
              <a:ln>
                <a:noFill/>
              </a:ln>
              <a:solidFill>
                <a:srgbClr val="2A004E"/>
              </a:solidFill>
              <a:effectLst/>
              <a:highlight>
                <a:srgbClr val="FFFFFF"/>
              </a:highlight>
              <a:uLnTx/>
              <a:uFillTx/>
              <a:latin typeface="Roboto Light" panose="020F0302020204030204" pitchFamily="34" charset="0"/>
              <a:ea typeface="+mn-ea"/>
              <a:cs typeface="+mn-cs"/>
            </a:endParaRPr>
          </a:p>
        </p:txBody>
      </p:sp>
    </p:spTree>
    <p:extLst>
      <p:ext uri="{BB962C8B-B14F-4D97-AF65-F5344CB8AC3E}">
        <p14:creationId xmlns:p14="http://schemas.microsoft.com/office/powerpoint/2010/main" val="786164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525656"/>
            <a:ext cx="8481720" cy="760400"/>
          </a:xfrm>
        </p:spPr>
        <p:txBody>
          <a:bodyPr/>
          <a:lstStyle/>
          <a:p>
            <a:r>
              <a:rPr lang="en-US" sz="2800" dirty="0"/>
              <a:t>Every presentation is supervised by mentors</a:t>
            </a:r>
            <a:endParaRPr lang="en-GB" sz="2800" dirty="0"/>
          </a:p>
        </p:txBody>
      </p:sp>
      <p:sp>
        <p:nvSpPr>
          <p:cNvPr id="3" name="Content Placeholder 2"/>
          <p:cNvSpPr>
            <a:spLocks noGrp="1"/>
          </p:cNvSpPr>
          <p:nvPr>
            <p:ph idx="1"/>
          </p:nvPr>
        </p:nvSpPr>
        <p:spPr>
          <a:xfrm>
            <a:off x="1603376" y="1371600"/>
            <a:ext cx="9059863" cy="4838700"/>
          </a:xfrm>
        </p:spPr>
        <p:txBody>
          <a:bodyPr/>
          <a:lstStyle/>
          <a:p>
            <a:r>
              <a:rPr lang="en-US" dirty="0"/>
              <a:t>This year’s mentors:</a:t>
            </a:r>
          </a:p>
          <a:p>
            <a:pPr lvl="1"/>
            <a:r>
              <a:rPr lang="en-GB" dirty="0"/>
              <a:t>Andrei Gheata</a:t>
            </a:r>
          </a:p>
          <a:p>
            <a:pPr lvl="1"/>
            <a:r>
              <a:rPr lang="en-GB" dirty="0"/>
              <a:t>Stephan Hageboeck</a:t>
            </a:r>
          </a:p>
          <a:p>
            <a:pPr lvl="1"/>
            <a:r>
              <a:rPr lang="en-GB" dirty="0"/>
              <a:t>Pere Mato</a:t>
            </a:r>
          </a:p>
          <a:p>
            <a:pPr lvl="1"/>
            <a:r>
              <a:rPr lang="en-GB" dirty="0"/>
              <a:t>Alberto Pace</a:t>
            </a:r>
          </a:p>
          <a:p>
            <a:pPr lvl="1"/>
            <a:r>
              <a:rPr lang="en-GB" dirty="0"/>
              <a:t>Danilo Piparo</a:t>
            </a:r>
          </a:p>
          <a:p>
            <a:pPr lvl="1"/>
            <a:r>
              <a:rPr lang="en-GB" dirty="0"/>
              <a:t>Sebastien Ponce</a:t>
            </a:r>
          </a:p>
          <a:p>
            <a:pPr lvl="1"/>
            <a:r>
              <a:rPr lang="en-GB" dirty="0"/>
              <a:t>Toni Sculac</a:t>
            </a:r>
          </a:p>
          <a:p>
            <a:pPr lvl="1"/>
            <a:r>
              <a:rPr lang="en-GB" dirty="0"/>
              <a:t>Are Strandlie</a:t>
            </a:r>
          </a:p>
          <a:p>
            <a:pPr lvl="1"/>
            <a:r>
              <a:rPr lang="en-GB" dirty="0"/>
              <a:t>Sofia Vallecorsa</a:t>
            </a:r>
          </a:p>
          <a:p>
            <a:endParaRPr lang="en-GB" dirty="0"/>
          </a:p>
        </p:txBody>
      </p:sp>
      <p:sp>
        <p:nvSpPr>
          <p:cNvPr id="6" name="TextBox 5"/>
          <p:cNvSpPr txBox="1"/>
          <p:nvPr/>
        </p:nvSpPr>
        <p:spPr>
          <a:xfrm rot="20455077">
            <a:off x="5519044" y="2926315"/>
            <a:ext cx="3921266"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FF0000"/>
                </a:solidFill>
                <a:effectLst/>
                <a:uLnTx/>
                <a:uFillTx/>
                <a:latin typeface="Roboto" panose="02000000000000000000" pitchFamily="2" charset="0"/>
                <a:ea typeface="+mn-ea"/>
                <a:cs typeface="+mn-cs"/>
              </a:rPr>
              <a:t>THANK YOU !</a:t>
            </a:r>
            <a:endParaRPr kumimoji="0" lang="en-GB" sz="4800" b="0" i="0" u="none" strike="noStrike" kern="1200" cap="none" spc="0" normalizeH="0" baseline="0" noProof="0" dirty="0">
              <a:ln>
                <a:noFill/>
              </a:ln>
              <a:solidFill>
                <a:srgbClr val="FF0000"/>
              </a:solidFill>
              <a:effectLst/>
              <a:uLnTx/>
              <a:uFillTx/>
              <a:latin typeface="Roboto" panose="02000000000000000000" pitchFamily="2" charset="0"/>
              <a:ea typeface="+mn-ea"/>
              <a:cs typeface="+mn-cs"/>
            </a:endParaRPr>
          </a:p>
        </p:txBody>
      </p:sp>
    </p:spTree>
    <p:extLst>
      <p:ext uri="{BB962C8B-B14F-4D97-AF65-F5344CB8AC3E}">
        <p14:creationId xmlns:p14="http://schemas.microsoft.com/office/powerpoint/2010/main" val="1933319629"/>
      </p:ext>
    </p:extLst>
  </p:cSld>
  <p:clrMapOvr>
    <a:masterClrMapping/>
  </p:clrMapOvr>
  <p:transition>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2023 topics</a:t>
            </a:r>
            <a:endParaRPr lang="en-GB" dirty="0"/>
          </a:p>
        </p:txBody>
      </p:sp>
      <p:sp>
        <p:nvSpPr>
          <p:cNvPr id="3" name="Content Placeholder 2"/>
          <p:cNvSpPr>
            <a:spLocks noGrp="1"/>
          </p:cNvSpPr>
          <p:nvPr>
            <p:ph idx="1"/>
          </p:nvPr>
        </p:nvSpPr>
        <p:spPr/>
        <p:txBody>
          <a:bodyPr/>
          <a:lstStyle/>
          <a:p>
            <a:pPr>
              <a:spcBef>
                <a:spcPts val="0"/>
              </a:spcBef>
            </a:pPr>
            <a:r>
              <a:rPr lang="en-GB" sz="2000" dirty="0">
                <a:solidFill>
                  <a:srgbClr val="0070C0"/>
                </a:solidFill>
              </a:rPr>
              <a:t>Cloud &amp; Containers - Everything you need to know</a:t>
            </a:r>
          </a:p>
          <a:p>
            <a:pPr>
              <a:spcBef>
                <a:spcPts val="0"/>
              </a:spcBef>
            </a:pPr>
            <a:r>
              <a:rPr lang="en-GB" sz="2000" dirty="0">
                <a:solidFill>
                  <a:srgbClr val="0070C0"/>
                </a:solidFill>
              </a:rPr>
              <a:t>Everything that can go wrong in a message passing system</a:t>
            </a:r>
          </a:p>
          <a:p>
            <a:pPr>
              <a:spcBef>
                <a:spcPts val="0"/>
              </a:spcBef>
            </a:pPr>
            <a:r>
              <a:rPr lang="en-GB" sz="2000" dirty="0">
                <a:solidFill>
                  <a:srgbClr val="0070C0"/>
                </a:solidFill>
              </a:rPr>
              <a:t>Authentication and Authorization for the WLCG</a:t>
            </a:r>
          </a:p>
          <a:p>
            <a:pPr>
              <a:spcBef>
                <a:spcPts val="0"/>
              </a:spcBef>
            </a:pPr>
            <a:r>
              <a:rPr lang="en-US" sz="2000" dirty="0">
                <a:solidFill>
                  <a:srgbClr val="0070C0"/>
                </a:solidFill>
              </a:rPr>
              <a:t>Quantum Computing</a:t>
            </a:r>
          </a:p>
          <a:p>
            <a:pPr>
              <a:spcBef>
                <a:spcPts val="0"/>
              </a:spcBef>
            </a:pPr>
            <a:r>
              <a:rPr lang="en-GB" sz="2000" dirty="0">
                <a:solidFill>
                  <a:srgbClr val="92D050"/>
                </a:solidFill>
              </a:rPr>
              <a:t>How a real-world C++ compiler works</a:t>
            </a:r>
          </a:p>
          <a:p>
            <a:pPr>
              <a:spcBef>
                <a:spcPts val="0"/>
              </a:spcBef>
            </a:pPr>
            <a:r>
              <a:rPr lang="en-GB" sz="2000" dirty="0">
                <a:solidFill>
                  <a:srgbClr val="92D050"/>
                </a:solidFill>
              </a:rPr>
              <a:t>CPU Performance Profiling on Linux in the HEP Context</a:t>
            </a:r>
          </a:p>
          <a:p>
            <a:pPr>
              <a:spcBef>
                <a:spcPts val="0"/>
              </a:spcBef>
            </a:pPr>
            <a:r>
              <a:rPr lang="en-GB" sz="2000" dirty="0">
                <a:solidFill>
                  <a:srgbClr val="92D050"/>
                </a:solidFill>
              </a:rPr>
              <a:t>Multiplatform Programming with Python</a:t>
            </a:r>
          </a:p>
          <a:p>
            <a:pPr>
              <a:spcBef>
                <a:spcPts val="0"/>
              </a:spcBef>
            </a:pPr>
            <a:r>
              <a:rPr lang="en-GB" sz="2000" dirty="0">
                <a:solidFill>
                  <a:srgbClr val="92D050"/>
                </a:solidFill>
              </a:rPr>
              <a:t>A simple introduction to accelerated computing</a:t>
            </a:r>
          </a:p>
          <a:p>
            <a:pPr>
              <a:spcBef>
                <a:spcPts val="0"/>
              </a:spcBef>
            </a:pPr>
            <a:r>
              <a:rPr lang="en-GB" sz="2000" dirty="0">
                <a:solidFill>
                  <a:schemeClr val="accent1">
                    <a:lumMod val="75000"/>
                  </a:schemeClr>
                </a:solidFill>
              </a:rPr>
              <a:t>The most beautiful line you can draw with </a:t>
            </a:r>
            <a:r>
              <a:rPr lang="en-GB" sz="2000" dirty="0" err="1">
                <a:solidFill>
                  <a:schemeClr val="accent1">
                    <a:lumMod val="75000"/>
                  </a:schemeClr>
                </a:solidFill>
              </a:rPr>
              <a:t>Kalman</a:t>
            </a:r>
            <a:r>
              <a:rPr lang="en-GB" sz="2000" dirty="0">
                <a:solidFill>
                  <a:schemeClr val="accent1">
                    <a:lumMod val="75000"/>
                  </a:schemeClr>
                </a:solidFill>
              </a:rPr>
              <a:t> filter</a:t>
            </a:r>
          </a:p>
          <a:p>
            <a:pPr>
              <a:spcBef>
                <a:spcPts val="0"/>
              </a:spcBef>
            </a:pPr>
            <a:r>
              <a:rPr lang="en-GB" sz="2000" dirty="0">
                <a:solidFill>
                  <a:schemeClr val="accent1">
                    <a:lumMod val="75000"/>
                  </a:schemeClr>
                </a:solidFill>
              </a:rPr>
              <a:t>An introduction to Bayesian neural networks and uncertainty quantification in neural networks</a:t>
            </a:r>
          </a:p>
          <a:p>
            <a:pPr>
              <a:spcBef>
                <a:spcPts val="0"/>
              </a:spcBef>
            </a:pPr>
            <a:r>
              <a:rPr lang="en-GB" sz="2000" dirty="0">
                <a:solidFill>
                  <a:srgbClr val="FF6699"/>
                </a:solidFill>
              </a:rPr>
              <a:t>Graph Neural Networks: From fundamentals to Physics application</a:t>
            </a:r>
          </a:p>
          <a:p>
            <a:pPr>
              <a:spcBef>
                <a:spcPts val="0"/>
              </a:spcBef>
            </a:pPr>
            <a:r>
              <a:rPr lang="en-GB" sz="2000" dirty="0" err="1">
                <a:solidFill>
                  <a:srgbClr val="FF6699"/>
                </a:solidFill>
              </a:rPr>
              <a:t>MLOps</a:t>
            </a:r>
            <a:r>
              <a:rPr lang="en-GB" sz="2000" dirty="0">
                <a:solidFill>
                  <a:srgbClr val="FF6699"/>
                </a:solidFill>
              </a:rPr>
              <a:t> - Going from Good to Great</a:t>
            </a:r>
          </a:p>
          <a:p>
            <a:pPr>
              <a:spcBef>
                <a:spcPts val="0"/>
              </a:spcBef>
            </a:pPr>
            <a:r>
              <a:rPr lang="en-GB" sz="2000" dirty="0">
                <a:solidFill>
                  <a:srgbClr val="FF6699"/>
                </a:solidFill>
              </a:rPr>
              <a:t>A Crash Course on Reinforcement Learning</a:t>
            </a:r>
          </a:p>
          <a:p>
            <a:pPr>
              <a:spcBef>
                <a:spcPts val="0"/>
              </a:spcBef>
            </a:pPr>
            <a:endParaRPr lang="en-GB" sz="2000" dirty="0"/>
          </a:p>
          <a:p>
            <a:pPr>
              <a:spcBef>
                <a:spcPts val="0"/>
              </a:spcBef>
            </a:pPr>
            <a:endParaRPr lang="en-GB" sz="2000" dirty="0"/>
          </a:p>
          <a:p>
            <a:pPr>
              <a:spcBef>
                <a:spcPts val="0"/>
              </a:spcBef>
            </a:pPr>
            <a:endParaRPr lang="en-GB" sz="2000" dirty="0"/>
          </a:p>
        </p:txBody>
      </p:sp>
      <p:sp>
        <p:nvSpPr>
          <p:cNvPr id="4" name="TextBox 3"/>
          <p:cNvSpPr txBox="1"/>
          <p:nvPr/>
        </p:nvSpPr>
        <p:spPr>
          <a:xfrm>
            <a:off x="8802218" y="1239400"/>
            <a:ext cx="2082621"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Computer Science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and Engineering</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Box 4"/>
          <p:cNvSpPr txBox="1"/>
          <p:nvPr/>
        </p:nvSpPr>
        <p:spPr>
          <a:xfrm>
            <a:off x="8686800" y="2555860"/>
            <a:ext cx="219803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Performance tuning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and optimization</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p:cNvSpPr txBox="1"/>
          <p:nvPr/>
        </p:nvSpPr>
        <p:spPr>
          <a:xfrm>
            <a:off x="8725272" y="3712740"/>
            <a:ext cx="2159566"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Physics Computing</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TextBox 6"/>
          <p:cNvSpPr txBox="1"/>
          <p:nvPr/>
        </p:nvSpPr>
        <p:spPr>
          <a:xfrm>
            <a:off x="8879162" y="5486401"/>
            <a:ext cx="2005677"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Data Science 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Machine learning</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718816616"/>
      </p:ext>
    </p:extLst>
  </p:cSld>
  <p:clrMapOvr>
    <a:masterClrMapping/>
  </p:clrMapOvr>
  <p:transition>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2024 topics</a:t>
            </a:r>
            <a:endParaRPr lang="en-GB" dirty="0"/>
          </a:p>
        </p:txBody>
      </p:sp>
      <p:sp>
        <p:nvSpPr>
          <p:cNvPr id="3" name="Content Placeholder 2"/>
          <p:cNvSpPr>
            <a:spLocks noGrp="1"/>
          </p:cNvSpPr>
          <p:nvPr>
            <p:ph idx="1"/>
          </p:nvPr>
        </p:nvSpPr>
        <p:spPr/>
        <p:txBody>
          <a:bodyPr/>
          <a:lstStyle/>
          <a:p>
            <a:pPr>
              <a:lnSpc>
                <a:spcPct val="100000"/>
              </a:lnSpc>
              <a:spcBef>
                <a:spcPts val="0"/>
              </a:spcBef>
            </a:pPr>
            <a:r>
              <a:rPr lang="en-GB" sz="2000" b="0" dirty="0">
                <a:solidFill>
                  <a:srgbClr val="0070C0"/>
                </a:solidFill>
              </a:rPr>
              <a:t>IPv6 adoption. How is it going?</a:t>
            </a:r>
          </a:p>
          <a:p>
            <a:pPr>
              <a:lnSpc>
                <a:spcPct val="100000"/>
              </a:lnSpc>
              <a:spcBef>
                <a:spcPts val="0"/>
              </a:spcBef>
            </a:pPr>
            <a:r>
              <a:rPr lang="en-GB" sz="2000" b="0" dirty="0">
                <a:solidFill>
                  <a:srgbClr val="0070C0"/>
                </a:solidFill>
              </a:rPr>
              <a:t>Computer Networks in HEP</a:t>
            </a:r>
          </a:p>
          <a:p>
            <a:pPr>
              <a:lnSpc>
                <a:spcPct val="100000"/>
              </a:lnSpc>
              <a:spcBef>
                <a:spcPts val="0"/>
              </a:spcBef>
            </a:pPr>
            <a:r>
              <a:rPr lang="en-GB" sz="2000" b="0" dirty="0">
                <a:solidFill>
                  <a:srgbClr val="0070C0"/>
                </a:solidFill>
              </a:rPr>
              <a:t>Networking for HPC</a:t>
            </a:r>
          </a:p>
          <a:p>
            <a:pPr>
              <a:lnSpc>
                <a:spcPct val="100000"/>
              </a:lnSpc>
              <a:spcBef>
                <a:spcPts val="0"/>
              </a:spcBef>
            </a:pPr>
            <a:r>
              <a:rPr lang="en-GB" sz="2000" b="0" dirty="0">
                <a:solidFill>
                  <a:srgbClr val="92D050"/>
                </a:solidFill>
              </a:rPr>
              <a:t>Functional programming and its relevance for HEP computing</a:t>
            </a:r>
          </a:p>
          <a:p>
            <a:pPr>
              <a:lnSpc>
                <a:spcPct val="100000"/>
              </a:lnSpc>
              <a:spcBef>
                <a:spcPts val="0"/>
              </a:spcBef>
            </a:pPr>
            <a:r>
              <a:rPr lang="en-GB" sz="2000" b="0" dirty="0" err="1">
                <a:solidFill>
                  <a:srgbClr val="92D050"/>
                </a:solidFill>
              </a:rPr>
              <a:t>Unraveling</a:t>
            </a:r>
            <a:r>
              <a:rPr lang="en-GB" sz="2000" b="0" dirty="0">
                <a:solidFill>
                  <a:srgbClr val="92D050"/>
                </a:solidFill>
              </a:rPr>
              <a:t> Grid Computing: From Basics to WLCG</a:t>
            </a:r>
          </a:p>
          <a:p>
            <a:pPr>
              <a:lnSpc>
                <a:spcPct val="100000"/>
              </a:lnSpc>
              <a:spcBef>
                <a:spcPts val="0"/>
              </a:spcBef>
            </a:pPr>
            <a:r>
              <a:rPr lang="en-GB" sz="2000" b="0" dirty="0">
                <a:solidFill>
                  <a:srgbClr val="92D050"/>
                </a:solidFill>
              </a:rPr>
              <a:t>Revolutionizing HEP Simulations: A Comprehensive Introduction to Generative Models</a:t>
            </a:r>
          </a:p>
          <a:p>
            <a:pPr>
              <a:lnSpc>
                <a:spcPct val="100000"/>
              </a:lnSpc>
              <a:spcBef>
                <a:spcPts val="0"/>
              </a:spcBef>
            </a:pPr>
            <a:r>
              <a:rPr lang="en-GB" sz="2000" b="0" dirty="0">
                <a:solidFill>
                  <a:schemeClr val="accent1">
                    <a:lumMod val="75000"/>
                  </a:schemeClr>
                </a:solidFill>
              </a:rPr>
              <a:t>A Gentle Introduction to GPT Models and Their Impact on the HEP Community</a:t>
            </a:r>
          </a:p>
          <a:p>
            <a:pPr>
              <a:lnSpc>
                <a:spcPct val="100000"/>
              </a:lnSpc>
              <a:spcBef>
                <a:spcPts val="0"/>
              </a:spcBef>
            </a:pPr>
            <a:r>
              <a:rPr lang="en-GB" sz="2000" b="0" dirty="0">
                <a:solidFill>
                  <a:schemeClr val="accent1">
                    <a:lumMod val="75000"/>
                  </a:schemeClr>
                </a:solidFill>
              </a:rPr>
              <a:t>A Practical Guide to Modern Natural Language Processing</a:t>
            </a:r>
          </a:p>
          <a:p>
            <a:pPr>
              <a:lnSpc>
                <a:spcPct val="100000"/>
              </a:lnSpc>
              <a:spcBef>
                <a:spcPts val="0"/>
              </a:spcBef>
            </a:pPr>
            <a:r>
              <a:rPr lang="en-GB" sz="2000" b="0" dirty="0">
                <a:solidFill>
                  <a:schemeClr val="accent1">
                    <a:lumMod val="75000"/>
                  </a:schemeClr>
                </a:solidFill>
              </a:rPr>
              <a:t>Why do machines learn? Introduction to fundamentals and common misconceptions in ML</a:t>
            </a:r>
          </a:p>
          <a:p>
            <a:pPr>
              <a:lnSpc>
                <a:spcPct val="100000"/>
              </a:lnSpc>
              <a:spcBef>
                <a:spcPts val="0"/>
              </a:spcBef>
            </a:pPr>
            <a:r>
              <a:rPr lang="en-GB" sz="2000" b="0" dirty="0">
                <a:solidFill>
                  <a:srgbClr val="FF6699"/>
                </a:solidFill>
              </a:rPr>
              <a:t>The perfectly parallel program</a:t>
            </a:r>
          </a:p>
          <a:p>
            <a:pPr>
              <a:lnSpc>
                <a:spcPct val="100000"/>
              </a:lnSpc>
              <a:spcBef>
                <a:spcPts val="0"/>
              </a:spcBef>
            </a:pPr>
            <a:r>
              <a:rPr lang="en-GB" sz="2000" b="0" dirty="0">
                <a:solidFill>
                  <a:srgbClr val="FF6699"/>
                </a:solidFill>
              </a:rPr>
              <a:t>GPU Programming Made Easy with </a:t>
            </a:r>
            <a:r>
              <a:rPr lang="en-GB" sz="2000" b="0" dirty="0" err="1">
                <a:solidFill>
                  <a:srgbClr val="FF6699"/>
                </a:solidFill>
              </a:rPr>
              <a:t>CuPy</a:t>
            </a:r>
            <a:endParaRPr lang="en-GB" sz="2000" b="0" dirty="0">
              <a:solidFill>
                <a:srgbClr val="FF6699"/>
              </a:solidFill>
            </a:endParaRPr>
          </a:p>
          <a:p>
            <a:pPr>
              <a:lnSpc>
                <a:spcPct val="100000"/>
              </a:lnSpc>
              <a:spcBef>
                <a:spcPts val="0"/>
              </a:spcBef>
            </a:pPr>
            <a:r>
              <a:rPr lang="en-GB" sz="2000" b="0" dirty="0">
                <a:solidFill>
                  <a:srgbClr val="FFC000"/>
                </a:solidFill>
              </a:rPr>
              <a:t>Advanced git course: How to git good!</a:t>
            </a:r>
          </a:p>
          <a:p>
            <a:pPr>
              <a:lnSpc>
                <a:spcPct val="100000"/>
              </a:lnSpc>
              <a:spcBef>
                <a:spcPts val="0"/>
              </a:spcBef>
            </a:pPr>
            <a:endParaRPr lang="en-GB" sz="2000" dirty="0"/>
          </a:p>
          <a:p>
            <a:pPr>
              <a:lnSpc>
                <a:spcPct val="100000"/>
              </a:lnSpc>
              <a:spcBef>
                <a:spcPts val="0"/>
              </a:spcBef>
            </a:pPr>
            <a:endParaRPr lang="en-GB" sz="2000" dirty="0"/>
          </a:p>
        </p:txBody>
      </p:sp>
      <p:sp>
        <p:nvSpPr>
          <p:cNvPr id="4" name="TextBox 3"/>
          <p:cNvSpPr txBox="1"/>
          <p:nvPr/>
        </p:nvSpPr>
        <p:spPr>
          <a:xfrm>
            <a:off x="8324413" y="1781998"/>
            <a:ext cx="1786066"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rPr>
              <a:t>Computer Networks</a:t>
            </a:r>
            <a:endParaRPr kumimoji="0" lang="en-GB"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endParaRPr>
          </a:p>
        </p:txBody>
      </p:sp>
      <p:sp>
        <p:nvSpPr>
          <p:cNvPr id="10" name="TextBox 9">
            <a:extLst>
              <a:ext uri="{FF2B5EF4-FFF2-40B4-BE49-F238E27FC236}">
                <a16:creationId xmlns:a16="http://schemas.microsoft.com/office/drawing/2014/main" id="{F15709E4-4081-10C6-B645-A420D252BF4E}"/>
              </a:ext>
            </a:extLst>
          </p:cNvPr>
          <p:cNvSpPr txBox="1"/>
          <p:nvPr/>
        </p:nvSpPr>
        <p:spPr>
          <a:xfrm>
            <a:off x="8327544" y="2778616"/>
            <a:ext cx="2582695"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rPr>
              <a:t>HEP Computing &amp; simulations</a:t>
            </a:r>
            <a:endParaRPr kumimoji="0" lang="en-GB"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endParaRPr>
          </a:p>
        </p:txBody>
      </p:sp>
      <p:sp>
        <p:nvSpPr>
          <p:cNvPr id="11" name="TextBox 10">
            <a:extLst>
              <a:ext uri="{FF2B5EF4-FFF2-40B4-BE49-F238E27FC236}">
                <a16:creationId xmlns:a16="http://schemas.microsoft.com/office/drawing/2014/main" id="{EFF865B8-0FB7-CD1F-7507-6DC7132A4590}"/>
              </a:ext>
            </a:extLst>
          </p:cNvPr>
          <p:cNvSpPr txBox="1"/>
          <p:nvPr/>
        </p:nvSpPr>
        <p:spPr>
          <a:xfrm>
            <a:off x="8332623" y="3962401"/>
            <a:ext cx="1606530"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rPr>
              <a:t>Machine Learning</a:t>
            </a:r>
            <a:endParaRPr kumimoji="0" lang="en-GB"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endParaRPr>
          </a:p>
        </p:txBody>
      </p:sp>
      <p:sp>
        <p:nvSpPr>
          <p:cNvPr id="12" name="TextBox 11">
            <a:extLst>
              <a:ext uri="{FF2B5EF4-FFF2-40B4-BE49-F238E27FC236}">
                <a16:creationId xmlns:a16="http://schemas.microsoft.com/office/drawing/2014/main" id="{6594E3AA-908D-48A3-986F-267BCBFEA41C}"/>
              </a:ext>
            </a:extLst>
          </p:cNvPr>
          <p:cNvSpPr txBox="1"/>
          <p:nvPr/>
        </p:nvSpPr>
        <p:spPr>
          <a:xfrm>
            <a:off x="8332624" y="5295436"/>
            <a:ext cx="1697901"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rPr>
              <a:t>Parallel Computing</a:t>
            </a:r>
            <a:endParaRPr kumimoji="0" lang="en-GB"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endParaRPr>
          </a:p>
        </p:txBody>
      </p:sp>
      <p:sp>
        <p:nvSpPr>
          <p:cNvPr id="13" name="TextBox 12">
            <a:extLst>
              <a:ext uri="{FF2B5EF4-FFF2-40B4-BE49-F238E27FC236}">
                <a16:creationId xmlns:a16="http://schemas.microsoft.com/office/drawing/2014/main" id="{25A2C8D2-C5B6-3610-6EC3-A28D44C0CE73}"/>
              </a:ext>
            </a:extLst>
          </p:cNvPr>
          <p:cNvSpPr txBox="1"/>
          <p:nvPr/>
        </p:nvSpPr>
        <p:spPr>
          <a:xfrm>
            <a:off x="8338652" y="5808047"/>
            <a:ext cx="941283"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rPr>
              <a:t>IT Tooling</a:t>
            </a:r>
            <a:endParaRPr kumimoji="0" lang="en-GB" sz="1400" b="0" i="1" u="none" strike="noStrike" kern="1200" cap="none" spc="0" normalizeH="0" baseline="0" noProof="0" dirty="0">
              <a:ln>
                <a:noFill/>
              </a:ln>
              <a:solidFill>
                <a:srgbClr val="FFFFFF">
                  <a:lumMod val="75000"/>
                  <a:lumOff val="25000"/>
                </a:srgbClr>
              </a:solidFill>
              <a:effectLst/>
              <a:uLnTx/>
              <a:uFillTx/>
              <a:latin typeface="Roboto" panose="02000000000000000000" pitchFamily="2" charset="0"/>
              <a:ea typeface="+mn-ea"/>
              <a:cs typeface="+mn-cs"/>
            </a:endParaRPr>
          </a:p>
        </p:txBody>
      </p:sp>
    </p:spTree>
    <p:extLst>
      <p:ext uri="{BB962C8B-B14F-4D97-AF65-F5344CB8AC3E}">
        <p14:creationId xmlns:p14="http://schemas.microsoft.com/office/powerpoint/2010/main" val="1692819710"/>
      </p:ext>
    </p:extLst>
  </p:cSld>
  <p:clrMapOvr>
    <a:masterClrMapping/>
  </p:clrMapOvr>
  <p:transition>
    <p:strips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Lecturers at the iCSC</a:t>
            </a:r>
            <a:endParaRPr lang="en-GB" dirty="0"/>
          </a:p>
        </p:txBody>
      </p:sp>
      <p:sp>
        <p:nvSpPr>
          <p:cNvPr id="3" name="Content Placeholder 2"/>
          <p:cNvSpPr>
            <a:spLocks noGrp="1"/>
          </p:cNvSpPr>
          <p:nvPr>
            <p:ph idx="1"/>
          </p:nvPr>
        </p:nvSpPr>
        <p:spPr>
          <a:xfrm>
            <a:off x="1600200" y="1866900"/>
            <a:ext cx="9060480" cy="4838908"/>
          </a:xfrm>
        </p:spPr>
        <p:txBody>
          <a:bodyPr/>
          <a:lstStyle/>
          <a:p>
            <a:r>
              <a:rPr lang="en-US" dirty="0"/>
              <a:t>Many </a:t>
            </a:r>
            <a:r>
              <a:rPr lang="en-US" dirty="0" err="1"/>
              <a:t>iCSC</a:t>
            </a:r>
            <a:r>
              <a:rPr lang="en-US" dirty="0"/>
              <a:t> lecturers have become lecturers at various CSC schools</a:t>
            </a:r>
          </a:p>
          <a:p>
            <a:pPr lvl="1"/>
            <a:r>
              <a:rPr lang="en-US" dirty="0"/>
              <a:t>Sebastian Lopienski (2005), Brice Copy (2005), Zornitsa Zaharieva (2005), Andrzej Nowak (2008), Benjamin Radburn-Smith (2010), Thomas Keck (2016), Daniel Campora (2017) , Eamonn Maguire (2017), Hannah Short (2018), Tom Dack (2023), Francesco Vaselli (2024)</a:t>
            </a:r>
          </a:p>
          <a:p>
            <a:pPr lvl="1"/>
            <a:endParaRPr lang="en-US" dirty="0"/>
          </a:p>
          <a:p>
            <a:r>
              <a:rPr lang="en-US" dirty="0"/>
              <a:t>... And one of them became director of the school </a:t>
            </a:r>
          </a:p>
        </p:txBody>
      </p:sp>
    </p:spTree>
    <p:extLst>
      <p:ext uri="{BB962C8B-B14F-4D97-AF65-F5344CB8AC3E}">
        <p14:creationId xmlns:p14="http://schemas.microsoft.com/office/powerpoint/2010/main" val="720366440"/>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F8FB8-3065-2BB0-DF43-3A88396834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D66749-249C-EB51-7F0E-673B6FA6A837}"/>
              </a:ext>
            </a:extLst>
          </p:cNvPr>
          <p:cNvSpPr>
            <a:spLocks noGrp="1"/>
          </p:cNvSpPr>
          <p:nvPr>
            <p:ph type="title"/>
          </p:nvPr>
        </p:nvSpPr>
        <p:spPr/>
        <p:txBody>
          <a:bodyPr/>
          <a:lstStyle/>
          <a:p>
            <a:r>
              <a:rPr lang="en-US" dirty="0"/>
              <a:t>Inverted School 2024</a:t>
            </a:r>
          </a:p>
        </p:txBody>
      </p:sp>
      <p:pic>
        <p:nvPicPr>
          <p:cNvPr id="6" name="Picture 5" descr="A person using a telephone&#10;&#10;Description automatically generated">
            <a:extLst>
              <a:ext uri="{FF2B5EF4-FFF2-40B4-BE49-F238E27FC236}">
                <a16:creationId xmlns:a16="http://schemas.microsoft.com/office/drawing/2014/main" id="{F7F74A02-58D6-F7CD-B1B9-27CAACEB88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58316"/>
            <a:ext cx="6007596" cy="4005064"/>
          </a:xfrm>
          <a:prstGeom prst="rect">
            <a:avLst/>
          </a:prstGeom>
        </p:spPr>
      </p:pic>
      <p:pic>
        <p:nvPicPr>
          <p:cNvPr id="4" name="Picture 3" descr="A high angle view of a building&#10;&#10;Description automatically generated">
            <a:extLst>
              <a:ext uri="{FF2B5EF4-FFF2-40B4-BE49-F238E27FC236}">
                <a16:creationId xmlns:a16="http://schemas.microsoft.com/office/drawing/2014/main" id="{327D56A5-5A61-1311-6932-8F978D5B2E7C}"/>
              </a:ext>
            </a:extLst>
          </p:cNvPr>
          <p:cNvPicPr>
            <a:picLocks noChangeAspect="1"/>
          </p:cNvPicPr>
          <p:nvPr/>
        </p:nvPicPr>
        <p:blipFill>
          <a:blip r:embed="rId3" cstate="print">
            <a:extLst>
              <a:ext uri="{28A0092B-C50C-407E-A947-70E740481C1C}">
                <a14:useLocalDpi xmlns:a14="http://schemas.microsoft.com/office/drawing/2010/main" val="0"/>
              </a:ext>
            </a:extLst>
          </a:blip>
          <a:srcRect t="11674" b="16107"/>
          <a:stretch/>
        </p:blipFill>
        <p:spPr>
          <a:xfrm>
            <a:off x="299961" y="2520280"/>
            <a:ext cx="8318719" cy="4005064"/>
          </a:xfrm>
          <a:prstGeom prst="rect">
            <a:avLst/>
          </a:prstGeom>
        </p:spPr>
      </p:pic>
    </p:spTree>
    <p:extLst>
      <p:ext uri="{BB962C8B-B14F-4D97-AF65-F5344CB8AC3E}">
        <p14:creationId xmlns:p14="http://schemas.microsoft.com/office/powerpoint/2010/main" val="3696140814"/>
      </p:ext>
    </p:extLst>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CA789-72B0-B3F0-F632-CBCC9994DD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A07AD7-535B-9490-B07C-3E83EACE7409}"/>
              </a:ext>
            </a:extLst>
          </p:cNvPr>
          <p:cNvSpPr>
            <a:spLocks noGrp="1"/>
          </p:cNvSpPr>
          <p:nvPr>
            <p:ph type="title"/>
          </p:nvPr>
        </p:nvSpPr>
        <p:spPr/>
        <p:txBody>
          <a:bodyPr/>
          <a:lstStyle/>
          <a:p>
            <a:r>
              <a:rPr lang="en-US" dirty="0"/>
              <a:t>The </a:t>
            </a:r>
            <a:r>
              <a:rPr lang="en-US" dirty="0">
                <a:solidFill>
                  <a:srgbClr val="00B050"/>
                </a:solidFill>
              </a:rPr>
              <a:t>new</a:t>
            </a:r>
            <a:r>
              <a:rPr lang="en-US" dirty="0">
                <a:solidFill>
                  <a:srgbClr val="FFC000"/>
                </a:solidFill>
              </a:rPr>
              <a:t> </a:t>
            </a:r>
            <a:r>
              <a:rPr lang="en-US" dirty="0"/>
              <a:t>School on IT Services</a:t>
            </a:r>
          </a:p>
        </p:txBody>
      </p:sp>
      <p:sp>
        <p:nvSpPr>
          <p:cNvPr id="3" name="Content Placeholder 2">
            <a:extLst>
              <a:ext uri="{FF2B5EF4-FFF2-40B4-BE49-F238E27FC236}">
                <a16:creationId xmlns:a16="http://schemas.microsoft.com/office/drawing/2014/main" id="{745142EA-A207-9C2D-4A43-2B50010E7863}"/>
              </a:ext>
            </a:extLst>
          </p:cNvPr>
          <p:cNvSpPr>
            <a:spLocks noGrp="1"/>
          </p:cNvSpPr>
          <p:nvPr>
            <p:ph idx="1"/>
          </p:nvPr>
        </p:nvSpPr>
        <p:spPr>
          <a:xfrm>
            <a:off x="623392" y="1432063"/>
            <a:ext cx="10363200" cy="4441825"/>
          </a:xfrm>
        </p:spPr>
        <p:txBody>
          <a:bodyPr/>
          <a:lstStyle/>
          <a:p>
            <a:r>
              <a:rPr lang="en-US" dirty="0">
                <a:effectLst>
                  <a:outerShdw blurRad="38100" dist="38100" dir="2700000" algn="tl">
                    <a:srgbClr val="000000">
                      <a:alpha val="43137"/>
                    </a:srgbClr>
                  </a:outerShdw>
                </a:effectLst>
              </a:rPr>
              <a:t>The school on IT Services aims to empower CERN members of personnel (including Students, Fellows, Origin, Quests, Staff, and Users) to </a:t>
            </a:r>
            <a:r>
              <a:rPr lang="en-US" dirty="0">
                <a:solidFill>
                  <a:srgbClr val="00B050"/>
                </a:solidFill>
                <a:effectLst>
                  <a:outerShdw blurRad="38100" dist="38100" dir="2700000" algn="tl">
                    <a:srgbClr val="000000">
                      <a:alpha val="43137"/>
                    </a:srgbClr>
                  </a:outerShdw>
                </a:effectLst>
              </a:rPr>
              <a:t>get the most out of the computing services delivered by the CERN IT Department </a:t>
            </a:r>
            <a:r>
              <a:rPr lang="en-US" dirty="0">
                <a:effectLst>
                  <a:outerShdw blurRad="38100" dist="38100" dir="2700000" algn="tl">
                    <a:srgbClr val="000000">
                      <a:alpha val="43137"/>
                    </a:srgbClr>
                  </a:outerShdw>
                </a:effectLst>
              </a:rPr>
              <a:t>to the community.</a:t>
            </a:r>
          </a:p>
          <a:p>
            <a:r>
              <a:rPr lang="en-US" dirty="0">
                <a:effectLst>
                  <a:outerShdw blurRad="38100" dist="38100" dir="2700000" algn="tl">
                    <a:srgbClr val="000000">
                      <a:alpha val="43137"/>
                    </a:srgbClr>
                  </a:outerShdw>
                </a:effectLst>
              </a:rPr>
              <a:t>The school is for any person that use CERN IT services to deliver information, or analyzes data, or automates tasks or works in engineering projects. </a:t>
            </a:r>
          </a:p>
          <a:p>
            <a:r>
              <a:rPr lang="en-US" dirty="0">
                <a:effectLst>
                  <a:outerShdw blurRad="38100" dist="38100" dir="2700000" algn="tl">
                    <a:srgbClr val="000000">
                      <a:alpha val="43137"/>
                    </a:srgbClr>
                  </a:outerShdw>
                </a:effectLst>
              </a:rPr>
              <a:t>Participation is from both active users who would like to be more proficient and newcomers at CERN that would like to </a:t>
            </a:r>
            <a:r>
              <a:rPr lang="en-US" dirty="0">
                <a:solidFill>
                  <a:srgbClr val="00B050"/>
                </a:solidFill>
                <a:effectLst>
                  <a:outerShdw blurRad="38100" dist="38100" dir="2700000" algn="tl">
                    <a:srgbClr val="000000">
                      <a:alpha val="43137"/>
                    </a:srgbClr>
                  </a:outerShdw>
                </a:effectLst>
              </a:rPr>
              <a:t>discover and get an introduction to the ecosystem of computing services available to all CERN users. </a:t>
            </a:r>
          </a:p>
        </p:txBody>
      </p:sp>
      <p:sp>
        <p:nvSpPr>
          <p:cNvPr id="5" name="TextBox 4">
            <a:extLst>
              <a:ext uri="{FF2B5EF4-FFF2-40B4-BE49-F238E27FC236}">
                <a16:creationId xmlns:a16="http://schemas.microsoft.com/office/drawing/2014/main" id="{BDD3E9A5-2857-2A8D-A167-C8C81FB83E9E}"/>
              </a:ext>
            </a:extLst>
          </p:cNvPr>
          <p:cNvSpPr txBox="1"/>
          <p:nvPr/>
        </p:nvSpPr>
        <p:spPr>
          <a:xfrm rot="20515879">
            <a:off x="7838224" y="5368391"/>
            <a:ext cx="4270221"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err="1">
                <a:ln>
                  <a:noFill/>
                </a:ln>
                <a:solidFill>
                  <a:srgbClr val="006665">
                    <a:lumMod val="50000"/>
                  </a:srgbClr>
                </a:solidFill>
                <a:effectLst/>
                <a:uLnTx/>
                <a:uFillTx/>
                <a:latin typeface="Arial"/>
                <a:ea typeface="+mn-ea"/>
                <a:cs typeface="+mn-cs"/>
              </a:rPr>
              <a:t>Repetita</a:t>
            </a:r>
            <a:r>
              <a:rPr kumimoji="0" lang="en-US" sz="4400" b="1" i="0" u="none" strike="noStrike" kern="1200" cap="none" spc="0" normalizeH="0" baseline="0" noProof="0" dirty="0">
                <a:ln>
                  <a:noFill/>
                </a:ln>
                <a:solidFill>
                  <a:srgbClr val="006665">
                    <a:lumMod val="50000"/>
                  </a:srgbClr>
                </a:solidFill>
                <a:effectLst/>
                <a:uLnTx/>
                <a:uFillTx/>
                <a:latin typeface="Arial"/>
                <a:ea typeface="+mn-ea"/>
                <a:cs typeface="+mn-cs"/>
              </a:rPr>
              <a:t> </a:t>
            </a:r>
            <a:r>
              <a:rPr kumimoji="0" lang="en-US" sz="4400" b="1" i="0" u="none" strike="noStrike" kern="1200" cap="none" spc="0" normalizeH="0" baseline="0" noProof="0" dirty="0" err="1">
                <a:ln>
                  <a:noFill/>
                </a:ln>
                <a:solidFill>
                  <a:srgbClr val="006665">
                    <a:lumMod val="50000"/>
                  </a:srgbClr>
                </a:solidFill>
                <a:effectLst/>
                <a:uLnTx/>
                <a:uFillTx/>
                <a:latin typeface="Arial"/>
                <a:ea typeface="+mn-ea"/>
                <a:cs typeface="+mn-cs"/>
              </a:rPr>
              <a:t>iuvant</a:t>
            </a:r>
            <a:endParaRPr kumimoji="0" lang="en-US" sz="4400" b="1" i="0" u="none" strike="noStrike" kern="1200" cap="none" spc="0" normalizeH="0" baseline="0" noProof="0" dirty="0">
              <a:ln>
                <a:noFill/>
              </a:ln>
              <a:solidFill>
                <a:srgbClr val="006665">
                  <a:lumMod val="50000"/>
                </a:srgbClr>
              </a:solidFill>
              <a:effectLst/>
              <a:uLnTx/>
              <a:uFillTx/>
              <a:latin typeface="Arial"/>
              <a:ea typeface="+mn-ea"/>
              <a:cs typeface="+mn-cs"/>
            </a:endParaRPr>
          </a:p>
        </p:txBody>
      </p:sp>
    </p:spTree>
    <p:extLst>
      <p:ext uri="{BB962C8B-B14F-4D97-AF65-F5344CB8AC3E}">
        <p14:creationId xmlns:p14="http://schemas.microsoft.com/office/powerpoint/2010/main" val="1995837960"/>
      </p:ext>
    </p:extLst>
  </p:cSld>
  <p:clrMapOvr>
    <a:masterClrMapping/>
  </p:clrMapOvr>
  <p:transition>
    <p:strips dir="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BEB45-831F-C055-F258-1D7C70307E92}"/>
              </a:ext>
            </a:extLst>
          </p:cNvPr>
          <p:cNvSpPr>
            <a:spLocks noGrp="1"/>
          </p:cNvSpPr>
          <p:nvPr>
            <p:ph type="title"/>
          </p:nvPr>
        </p:nvSpPr>
        <p:spPr/>
        <p:txBody>
          <a:bodyPr/>
          <a:lstStyle/>
          <a:p>
            <a:r>
              <a:rPr lang="en-US" dirty="0"/>
              <a:t>Where students become teachers</a:t>
            </a:r>
          </a:p>
        </p:txBody>
      </p:sp>
      <p:pic>
        <p:nvPicPr>
          <p:cNvPr id="6" name="Picture 5" descr="A person standing behind a microphone&#10;&#10;Description automatically generated">
            <a:extLst>
              <a:ext uri="{FF2B5EF4-FFF2-40B4-BE49-F238E27FC236}">
                <a16:creationId xmlns:a16="http://schemas.microsoft.com/office/drawing/2014/main" id="{011C558F-0E9C-3A52-1694-BBEE7E8BB63F}"/>
              </a:ext>
            </a:extLst>
          </p:cNvPr>
          <p:cNvPicPr>
            <a:picLocks noChangeAspect="1"/>
          </p:cNvPicPr>
          <p:nvPr/>
        </p:nvPicPr>
        <p:blipFill>
          <a:blip r:embed="rId2" cstate="print">
            <a:extLst>
              <a:ext uri="{28A0092B-C50C-407E-A947-70E740481C1C}">
                <a14:useLocalDpi xmlns:a14="http://schemas.microsoft.com/office/drawing/2010/main" val="0"/>
              </a:ext>
            </a:extLst>
          </a:blip>
          <a:srcRect l="33600"/>
          <a:stretch/>
        </p:blipFill>
        <p:spPr>
          <a:xfrm>
            <a:off x="8472264" y="708"/>
            <a:ext cx="3593733" cy="3608140"/>
          </a:xfrm>
          <a:prstGeom prst="rect">
            <a:avLst/>
          </a:prstGeom>
        </p:spPr>
      </p:pic>
      <p:pic>
        <p:nvPicPr>
          <p:cNvPr id="8" name="Picture 7" descr="A person giving a presentation&#10;&#10;Description automatically generated">
            <a:extLst>
              <a:ext uri="{FF2B5EF4-FFF2-40B4-BE49-F238E27FC236}">
                <a16:creationId xmlns:a16="http://schemas.microsoft.com/office/drawing/2014/main" id="{3F2CB77A-D964-5D48-55BC-3654CCE6D6E3}"/>
              </a:ext>
            </a:extLst>
          </p:cNvPr>
          <p:cNvPicPr>
            <a:picLocks noChangeAspect="1"/>
          </p:cNvPicPr>
          <p:nvPr/>
        </p:nvPicPr>
        <p:blipFill>
          <a:blip r:embed="rId3" cstate="print">
            <a:extLst>
              <a:ext uri="{28A0092B-C50C-407E-A947-70E740481C1C}">
                <a14:useLocalDpi xmlns:a14="http://schemas.microsoft.com/office/drawing/2010/main" val="0"/>
              </a:ext>
            </a:extLst>
          </a:blip>
          <a:srcRect t="16401" b="19551"/>
          <a:stretch/>
        </p:blipFill>
        <p:spPr>
          <a:xfrm>
            <a:off x="299962" y="1744249"/>
            <a:ext cx="6576934" cy="2808312"/>
          </a:xfrm>
          <a:prstGeom prst="rect">
            <a:avLst/>
          </a:prstGeom>
        </p:spPr>
      </p:pic>
      <p:pic>
        <p:nvPicPr>
          <p:cNvPr id="4" name="Picture 3" descr="A person pointing at another person's shoulder&#10;&#10;Description automatically generated">
            <a:extLst>
              <a:ext uri="{FF2B5EF4-FFF2-40B4-BE49-F238E27FC236}">
                <a16:creationId xmlns:a16="http://schemas.microsoft.com/office/drawing/2014/main" id="{876EC614-44E1-DDC8-6D44-F90329C9BFFF}"/>
              </a:ext>
            </a:extLst>
          </p:cNvPr>
          <p:cNvPicPr>
            <a:picLocks noChangeAspect="1"/>
          </p:cNvPicPr>
          <p:nvPr/>
        </p:nvPicPr>
        <p:blipFill>
          <a:blip r:embed="rId4" cstate="print">
            <a:extLst>
              <a:ext uri="{28A0092B-C50C-407E-A947-70E740481C1C}">
                <a14:useLocalDpi xmlns:a14="http://schemas.microsoft.com/office/drawing/2010/main" val="0"/>
              </a:ext>
            </a:extLst>
          </a:blip>
          <a:srcRect l="24337" t="24444" r="15464"/>
          <a:stretch/>
        </p:blipFill>
        <p:spPr>
          <a:xfrm>
            <a:off x="6096000" y="3665946"/>
            <a:ext cx="3575867" cy="2992030"/>
          </a:xfrm>
          <a:prstGeom prst="rect">
            <a:avLst/>
          </a:prstGeom>
        </p:spPr>
      </p:pic>
    </p:spTree>
    <p:extLst>
      <p:ext uri="{BB962C8B-B14F-4D97-AF65-F5344CB8AC3E}">
        <p14:creationId xmlns:p14="http://schemas.microsoft.com/office/powerpoint/2010/main" val="674854956"/>
      </p:ext>
    </p:extLst>
  </p:cSld>
  <p:clrMapOvr>
    <a:masterClrMapping/>
  </p:clrMapOvr>
  <p:transition>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C622-CBF9-4747-2EF0-5106728BBD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D9205F-95D9-4AC0-70D5-7A4DE2DA04D9}"/>
              </a:ext>
            </a:extLst>
          </p:cNvPr>
          <p:cNvSpPr>
            <a:spLocks noGrp="1"/>
          </p:cNvSpPr>
          <p:nvPr>
            <p:ph type="title"/>
          </p:nvPr>
        </p:nvSpPr>
        <p:spPr/>
        <p:txBody>
          <a:bodyPr/>
          <a:lstStyle/>
          <a:p>
            <a:r>
              <a:rPr lang="en-US" dirty="0"/>
              <a:t>Where teachers become students ….</a:t>
            </a:r>
          </a:p>
        </p:txBody>
      </p:sp>
      <p:pic>
        <p:nvPicPr>
          <p:cNvPr id="4" name="Picture 3" descr="A group of people sitting at a table with laptops&#10;&#10;Description automatically generated">
            <a:extLst>
              <a:ext uri="{FF2B5EF4-FFF2-40B4-BE49-F238E27FC236}">
                <a16:creationId xmlns:a16="http://schemas.microsoft.com/office/drawing/2014/main" id="{825A3B3E-FEEE-3788-367F-C81A30B07F6C}"/>
              </a:ext>
            </a:extLst>
          </p:cNvPr>
          <p:cNvPicPr>
            <a:picLocks noChangeAspect="1"/>
          </p:cNvPicPr>
          <p:nvPr/>
        </p:nvPicPr>
        <p:blipFill>
          <a:blip r:embed="rId2" cstate="print">
            <a:extLst>
              <a:ext uri="{28A0092B-C50C-407E-A947-70E740481C1C}">
                <a14:useLocalDpi xmlns:a14="http://schemas.microsoft.com/office/drawing/2010/main" val="0"/>
              </a:ext>
            </a:extLst>
          </a:blip>
          <a:srcRect l="34600" t="21528" b="6950"/>
          <a:stretch/>
        </p:blipFill>
        <p:spPr>
          <a:xfrm>
            <a:off x="191344" y="1476375"/>
            <a:ext cx="6727676" cy="4904954"/>
          </a:xfrm>
          <a:prstGeom prst="rect">
            <a:avLst/>
          </a:prstGeom>
        </p:spPr>
      </p:pic>
      <p:pic>
        <p:nvPicPr>
          <p:cNvPr id="6" name="Picture 5" descr="A couple of men sitting at a microphone&#10;&#10;Description automatically generated">
            <a:extLst>
              <a:ext uri="{FF2B5EF4-FFF2-40B4-BE49-F238E27FC236}">
                <a16:creationId xmlns:a16="http://schemas.microsoft.com/office/drawing/2014/main" id="{DD28A357-DABF-905A-0396-11BDB40D0D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5802" y="3429000"/>
            <a:ext cx="4791770" cy="3194513"/>
          </a:xfrm>
          <a:prstGeom prst="rect">
            <a:avLst/>
          </a:prstGeom>
        </p:spPr>
      </p:pic>
    </p:spTree>
    <p:extLst>
      <p:ext uri="{BB962C8B-B14F-4D97-AF65-F5344CB8AC3E}">
        <p14:creationId xmlns:p14="http://schemas.microsoft.com/office/powerpoint/2010/main" val="4187123656"/>
      </p:ext>
    </p:extLst>
  </p:cSld>
  <p:clrMapOvr>
    <a:masterClrMapping/>
  </p:clrMapOvr>
  <p:transition>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8E4D6-441A-275A-0AD4-6AD73CF2C1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1EF4AC-DD90-1BF8-6AD8-E2C043A08842}"/>
              </a:ext>
            </a:extLst>
          </p:cNvPr>
          <p:cNvSpPr>
            <a:spLocks noGrp="1"/>
          </p:cNvSpPr>
          <p:nvPr>
            <p:ph type="title"/>
          </p:nvPr>
        </p:nvSpPr>
        <p:spPr/>
        <p:txBody>
          <a:bodyPr/>
          <a:lstStyle/>
          <a:p>
            <a:r>
              <a:rPr lang="en-US" dirty="0" err="1"/>
              <a:t>tCSC</a:t>
            </a:r>
            <a:r>
              <a:rPr lang="en-US" dirty="0"/>
              <a:t> in Belgrade (Heterogeneous Architectures)</a:t>
            </a:r>
          </a:p>
        </p:txBody>
      </p:sp>
      <p:pic>
        <p:nvPicPr>
          <p:cNvPr id="4" name="Picture 3" descr="A building with a black and white striped facade&#10;&#10;Description automatically generated">
            <a:extLst>
              <a:ext uri="{FF2B5EF4-FFF2-40B4-BE49-F238E27FC236}">
                <a16:creationId xmlns:a16="http://schemas.microsoft.com/office/drawing/2014/main" id="{5B2EAF4A-089F-A09B-5D0C-7E2F430EAEAE}"/>
              </a:ext>
            </a:extLst>
          </p:cNvPr>
          <p:cNvPicPr>
            <a:picLocks noChangeAspect="1"/>
          </p:cNvPicPr>
          <p:nvPr/>
        </p:nvPicPr>
        <p:blipFill>
          <a:blip r:embed="rId2" cstate="print">
            <a:extLst>
              <a:ext uri="{28A0092B-C50C-407E-A947-70E740481C1C}">
                <a14:useLocalDpi xmlns:a14="http://schemas.microsoft.com/office/drawing/2010/main" val="0"/>
              </a:ext>
            </a:extLst>
          </a:blip>
          <a:srcRect b="21941"/>
          <a:stretch/>
        </p:blipFill>
        <p:spPr>
          <a:xfrm>
            <a:off x="44033" y="2060848"/>
            <a:ext cx="6641907" cy="3888432"/>
          </a:xfrm>
          <a:prstGeom prst="rect">
            <a:avLst/>
          </a:prstGeom>
        </p:spPr>
      </p:pic>
      <p:pic>
        <p:nvPicPr>
          <p:cNvPr id="6" name="Picture 5" descr="A group of people posing for a photo&#10;&#10;Description automatically generated">
            <a:extLst>
              <a:ext uri="{FF2B5EF4-FFF2-40B4-BE49-F238E27FC236}">
                <a16:creationId xmlns:a16="http://schemas.microsoft.com/office/drawing/2014/main" id="{8D253246-2259-70E9-EBD2-420C5E69A84C}"/>
              </a:ext>
            </a:extLst>
          </p:cNvPr>
          <p:cNvPicPr>
            <a:picLocks noChangeAspect="1"/>
          </p:cNvPicPr>
          <p:nvPr/>
        </p:nvPicPr>
        <p:blipFill>
          <a:blip r:embed="rId3" cstate="print">
            <a:extLst>
              <a:ext uri="{28A0092B-C50C-407E-A947-70E740481C1C}">
                <a14:useLocalDpi xmlns:a14="http://schemas.microsoft.com/office/drawing/2010/main" val="0"/>
              </a:ext>
            </a:extLst>
          </a:blip>
          <a:srcRect l="9438" t="13215" r="7089"/>
          <a:stretch/>
        </p:blipFill>
        <p:spPr>
          <a:xfrm>
            <a:off x="6710947" y="2986867"/>
            <a:ext cx="5251501" cy="3641691"/>
          </a:xfrm>
          <a:prstGeom prst="rect">
            <a:avLst/>
          </a:prstGeom>
        </p:spPr>
      </p:pic>
    </p:spTree>
    <p:extLst>
      <p:ext uri="{BB962C8B-B14F-4D97-AF65-F5344CB8AC3E}">
        <p14:creationId xmlns:p14="http://schemas.microsoft.com/office/powerpoint/2010/main" val="1846285188"/>
      </p:ext>
    </p:extLst>
  </p:cSld>
  <p:clrMapOvr>
    <a:masterClrMapping/>
  </p:clrMapOvr>
  <p:transition>
    <p:strips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32E90B2-D269-3BF5-93C1-A97E9B1D4C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101" b="16400"/>
          <a:stretch/>
        </p:blipFill>
        <p:spPr bwMode="auto">
          <a:xfrm>
            <a:off x="6600056" y="116632"/>
            <a:ext cx="5534506" cy="40678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B105141-5644-F27E-8080-996265A61E5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180" r="5197" b="20833"/>
          <a:stretch/>
        </p:blipFill>
        <p:spPr bwMode="auto">
          <a:xfrm>
            <a:off x="6383128" y="4509119"/>
            <a:ext cx="5635275" cy="237565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EA987B4C-8673-9CA7-D1C3-5E3CB081223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38" t="21651" b="13250"/>
          <a:stretch/>
        </p:blipFill>
        <p:spPr bwMode="auto">
          <a:xfrm>
            <a:off x="263352" y="3284984"/>
            <a:ext cx="6544221" cy="33123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1525252-408C-A93E-FA6E-CE160C84C84B}"/>
              </a:ext>
            </a:extLst>
          </p:cNvPr>
          <p:cNvSpPr>
            <a:spLocks noGrp="1"/>
          </p:cNvSpPr>
          <p:nvPr>
            <p:ph type="title"/>
          </p:nvPr>
        </p:nvSpPr>
        <p:spPr/>
        <p:txBody>
          <a:bodyPr/>
          <a:lstStyle/>
          <a:p>
            <a:r>
              <a:rPr lang="en-US" dirty="0"/>
              <a:t>Main CSC, Hamburg</a:t>
            </a:r>
          </a:p>
        </p:txBody>
      </p:sp>
    </p:spTree>
    <p:extLst>
      <p:ext uri="{BB962C8B-B14F-4D97-AF65-F5344CB8AC3E}">
        <p14:creationId xmlns:p14="http://schemas.microsoft.com/office/powerpoint/2010/main" val="290885945"/>
      </p:ext>
    </p:extLst>
  </p:cSld>
  <p:clrMapOvr>
    <a:masterClrMapping/>
  </p:clrMapOvr>
  <p:transition>
    <p:strips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2F738-E0B2-6FA3-0CA1-947F831F1771}"/>
              </a:ext>
            </a:extLst>
          </p:cNvPr>
          <p:cNvSpPr>
            <a:spLocks noGrp="1"/>
          </p:cNvSpPr>
          <p:nvPr>
            <p:ph type="title"/>
          </p:nvPr>
        </p:nvSpPr>
        <p:spPr/>
        <p:txBody>
          <a:bodyPr/>
          <a:lstStyle/>
          <a:p>
            <a:r>
              <a:rPr lang="en-US" dirty="0" err="1"/>
              <a:t>tCSC</a:t>
            </a:r>
            <a:r>
              <a:rPr lang="en-US" dirty="0"/>
              <a:t> (Machine Learning), Split</a:t>
            </a:r>
          </a:p>
        </p:txBody>
      </p:sp>
      <p:pic>
        <p:nvPicPr>
          <p:cNvPr id="5" name="Picture 4" descr="A house on a rocky beach&#10;&#10;Description automatically generated">
            <a:extLst>
              <a:ext uri="{FF2B5EF4-FFF2-40B4-BE49-F238E27FC236}">
                <a16:creationId xmlns:a16="http://schemas.microsoft.com/office/drawing/2014/main" id="{DE4CF161-FC4C-8E75-CAB3-FF5DA4233059}"/>
              </a:ext>
            </a:extLst>
          </p:cNvPr>
          <p:cNvPicPr>
            <a:picLocks noChangeAspect="1"/>
          </p:cNvPicPr>
          <p:nvPr/>
        </p:nvPicPr>
        <p:blipFill>
          <a:blip r:embed="rId2" cstate="print">
            <a:extLst>
              <a:ext uri="{28A0092B-C50C-407E-A947-70E740481C1C}">
                <a14:useLocalDpi xmlns:a14="http://schemas.microsoft.com/office/drawing/2010/main" val="0"/>
              </a:ext>
            </a:extLst>
          </a:blip>
          <a:srcRect l="5440" t="25194" r="24867" b="13381"/>
          <a:stretch/>
        </p:blipFill>
        <p:spPr>
          <a:xfrm>
            <a:off x="118146" y="1862998"/>
            <a:ext cx="10089731" cy="4446322"/>
          </a:xfrm>
          <a:prstGeom prst="rect">
            <a:avLst/>
          </a:prstGeom>
        </p:spPr>
      </p:pic>
      <p:pic>
        <p:nvPicPr>
          <p:cNvPr id="4" name="Picture 3" descr="A group of people standing next to a car&#10;&#10;Description automatically generated">
            <a:extLst>
              <a:ext uri="{FF2B5EF4-FFF2-40B4-BE49-F238E27FC236}">
                <a16:creationId xmlns:a16="http://schemas.microsoft.com/office/drawing/2014/main" id="{860115BB-D5C7-0856-5519-0130683C30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8989" y="70059"/>
            <a:ext cx="5075663" cy="2854886"/>
          </a:xfrm>
          <a:prstGeom prst="rect">
            <a:avLst/>
          </a:prstGeom>
        </p:spPr>
      </p:pic>
    </p:spTree>
    <p:extLst>
      <p:ext uri="{BB962C8B-B14F-4D97-AF65-F5344CB8AC3E}">
        <p14:creationId xmlns:p14="http://schemas.microsoft.com/office/powerpoint/2010/main" val="3984483012"/>
      </p:ext>
    </p:extLst>
  </p:cSld>
  <p:clrMapOvr>
    <a:masterClrMapping/>
  </p:clrMapOvr>
  <p:transition>
    <p:strips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078F3-8313-5A73-DE06-DDFF30CC13EE}"/>
              </a:ext>
            </a:extLst>
          </p:cNvPr>
          <p:cNvSpPr>
            <a:spLocks noGrp="1"/>
          </p:cNvSpPr>
          <p:nvPr>
            <p:ph type="title"/>
          </p:nvPr>
        </p:nvSpPr>
        <p:spPr/>
        <p:txBody>
          <a:bodyPr/>
          <a:lstStyle/>
          <a:p>
            <a:r>
              <a:rPr lang="en-US" dirty="0"/>
              <a:t>Check the dress code …</a:t>
            </a:r>
          </a:p>
        </p:txBody>
      </p:sp>
      <p:pic>
        <p:nvPicPr>
          <p:cNvPr id="6" name="Picture 5" descr="A group of people holding glasses of beer&#10;&#10;Description automatically generated with medium confidence">
            <a:extLst>
              <a:ext uri="{FF2B5EF4-FFF2-40B4-BE49-F238E27FC236}">
                <a16:creationId xmlns:a16="http://schemas.microsoft.com/office/drawing/2014/main" id="{862DE5EA-1D62-1820-8184-54CBB052E72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17" t="16401" r="1563" b="18501"/>
          <a:stretch/>
        </p:blipFill>
        <p:spPr>
          <a:xfrm>
            <a:off x="327250" y="1476375"/>
            <a:ext cx="5688632" cy="2806803"/>
          </a:xfrm>
          <a:prstGeom prst="rect">
            <a:avLst/>
          </a:prstGeom>
        </p:spPr>
      </p:pic>
      <p:pic>
        <p:nvPicPr>
          <p:cNvPr id="4" name="Picture 3" descr="A group of people in a room&#10;&#10;Description automatically generated with medium confidence">
            <a:extLst>
              <a:ext uri="{FF2B5EF4-FFF2-40B4-BE49-F238E27FC236}">
                <a16:creationId xmlns:a16="http://schemas.microsoft.com/office/drawing/2014/main" id="{71463FFB-EDE2-FEE2-E0D6-B542DA17DEE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75" t="10101" r="7077" b="3209"/>
          <a:stretch/>
        </p:blipFill>
        <p:spPr>
          <a:xfrm>
            <a:off x="6757129" y="228260"/>
            <a:ext cx="5107621" cy="4217006"/>
          </a:xfrm>
          <a:prstGeom prst="rect">
            <a:avLst/>
          </a:prstGeom>
        </p:spPr>
      </p:pic>
      <p:pic>
        <p:nvPicPr>
          <p:cNvPr id="8" name="Picture 7" descr="A group of men posing for a picture&#10;&#10;Description automatically generated with medium confidence">
            <a:extLst>
              <a:ext uri="{FF2B5EF4-FFF2-40B4-BE49-F238E27FC236}">
                <a16:creationId xmlns:a16="http://schemas.microsoft.com/office/drawing/2014/main" id="{AB759D15-D384-416D-1354-4F65B9FD2E4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5" t="14202" r="95" b="6896"/>
          <a:stretch/>
        </p:blipFill>
        <p:spPr>
          <a:xfrm>
            <a:off x="911424" y="3057575"/>
            <a:ext cx="6084168" cy="3600400"/>
          </a:xfrm>
          <a:prstGeom prst="rect">
            <a:avLst/>
          </a:prstGeom>
        </p:spPr>
      </p:pic>
    </p:spTree>
    <p:extLst>
      <p:ext uri="{BB962C8B-B14F-4D97-AF65-F5344CB8AC3E}">
        <p14:creationId xmlns:p14="http://schemas.microsoft.com/office/powerpoint/2010/main" val="26878559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noAutofit/>
          </a:bodyPr>
          <a:lstStyle/>
          <a:p>
            <a:r>
              <a:rPr lang="pl-PL" sz="4800" b="1" dirty="0" err="1">
                <a:solidFill>
                  <a:srgbClr val="0070C0"/>
                </a:solidFill>
              </a:rPr>
              <a:t>Thanks</a:t>
            </a:r>
            <a:endParaRPr lang="en-GB" sz="4800" b="1" dirty="0">
              <a:solidFill>
                <a:srgbClr val="C00000"/>
              </a:solidFill>
            </a:endParaRPr>
          </a:p>
        </p:txBody>
      </p:sp>
      <p:sp>
        <p:nvSpPr>
          <p:cNvPr id="3" name="Subtitle 2">
            <a:extLst>
              <a:ext uri="{FF2B5EF4-FFF2-40B4-BE49-F238E27FC236}">
                <a16:creationId xmlns:a16="http://schemas.microsoft.com/office/drawing/2014/main" id="{67C8B77A-CC91-4007-8AF0-DCCB08B0CB28}"/>
              </a:ext>
            </a:extLst>
          </p:cNvPr>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2076908175"/>
      </p:ext>
    </p:extLst>
  </p:cSld>
  <p:clrMapOvr>
    <a:masterClrMapping/>
  </p:clrMapOvr>
  <p:transition>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318EF-5506-54E9-F37D-9C52D92411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59BC66-F055-12E8-1A64-3854349B7873}"/>
              </a:ext>
            </a:extLst>
          </p:cNvPr>
          <p:cNvSpPr>
            <a:spLocks noGrp="1"/>
          </p:cNvSpPr>
          <p:nvPr>
            <p:ph type="title"/>
          </p:nvPr>
        </p:nvSpPr>
        <p:spPr/>
        <p:txBody>
          <a:bodyPr/>
          <a:lstStyle/>
          <a:p>
            <a:r>
              <a:rPr lang="en-US" dirty="0"/>
              <a:t>We had 20 lecturers !</a:t>
            </a:r>
            <a:endParaRPr lang="en-GB" dirty="0"/>
          </a:p>
        </p:txBody>
      </p:sp>
      <p:sp>
        <p:nvSpPr>
          <p:cNvPr id="3" name="Content Placeholder 2">
            <a:extLst>
              <a:ext uri="{FF2B5EF4-FFF2-40B4-BE49-F238E27FC236}">
                <a16:creationId xmlns:a16="http://schemas.microsoft.com/office/drawing/2014/main" id="{A5472909-D9E5-02FC-DE24-C5E4E48FBE5E}"/>
              </a:ext>
            </a:extLst>
          </p:cNvPr>
          <p:cNvSpPr>
            <a:spLocks noGrp="1"/>
          </p:cNvSpPr>
          <p:nvPr>
            <p:ph idx="1"/>
          </p:nvPr>
        </p:nvSpPr>
        <p:spPr>
          <a:xfrm>
            <a:off x="407368" y="1412776"/>
            <a:ext cx="10363200" cy="4441825"/>
          </a:xfrm>
        </p:spPr>
        <p:txBody>
          <a:bodyPr/>
          <a:lstStyle/>
          <a:p>
            <a:r>
              <a:rPr lang="en-US" sz="2000" dirty="0"/>
              <a:t>The CSC speakers put in a lot of effort to prepare relevant lectures and exercise</a:t>
            </a:r>
          </a:p>
          <a:p>
            <a:r>
              <a:rPr lang="en-US" sz="2000" dirty="0"/>
              <a:t>Without lecturers… no school !</a:t>
            </a:r>
          </a:p>
          <a:p>
            <a:r>
              <a:rPr lang="en-US" sz="2000" dirty="0"/>
              <a:t>It is a major commitment to come and lecture at the school</a:t>
            </a:r>
          </a:p>
          <a:p>
            <a:endParaRPr lang="en-US" sz="2000" dirty="0"/>
          </a:p>
        </p:txBody>
      </p:sp>
      <p:graphicFrame>
        <p:nvGraphicFramePr>
          <p:cNvPr id="13" name="Table 12">
            <a:extLst>
              <a:ext uri="{FF2B5EF4-FFF2-40B4-BE49-F238E27FC236}">
                <a16:creationId xmlns:a16="http://schemas.microsoft.com/office/drawing/2014/main" id="{CF436B52-AAA4-D096-A70B-F4FD5AD6CD12}"/>
              </a:ext>
            </a:extLst>
          </p:cNvPr>
          <p:cNvGraphicFramePr>
            <a:graphicFrameLocks noGrp="1"/>
          </p:cNvGraphicFramePr>
          <p:nvPr>
            <p:extLst>
              <p:ext uri="{D42A27DB-BD31-4B8C-83A1-F6EECF244321}">
                <p14:modId xmlns:p14="http://schemas.microsoft.com/office/powerpoint/2010/main" val="872463596"/>
              </p:ext>
            </p:extLst>
          </p:nvPr>
        </p:nvGraphicFramePr>
        <p:xfrm>
          <a:off x="551384" y="2905125"/>
          <a:ext cx="5400600" cy="3752850"/>
        </p:xfrm>
        <a:graphic>
          <a:graphicData uri="http://schemas.openxmlformats.org/drawingml/2006/table">
            <a:tbl>
              <a:tblPr/>
              <a:tblGrid>
                <a:gridCol w="3642124">
                  <a:extLst>
                    <a:ext uri="{9D8B030D-6E8A-4147-A177-3AD203B41FA5}">
                      <a16:colId xmlns:a16="http://schemas.microsoft.com/office/drawing/2014/main" val="4035689444"/>
                    </a:ext>
                  </a:extLst>
                </a:gridCol>
                <a:gridCol w="1758476">
                  <a:extLst>
                    <a:ext uri="{9D8B030D-6E8A-4147-A177-3AD203B41FA5}">
                      <a16:colId xmlns:a16="http://schemas.microsoft.com/office/drawing/2014/main" val="556272462"/>
                    </a:ext>
                  </a:extLst>
                </a:gridCol>
              </a:tblGrid>
              <a:tr h="338438">
                <a:tc>
                  <a:txBody>
                    <a:bodyPr/>
                    <a:lstStyle/>
                    <a:p>
                      <a:pPr algn="l" fontAlgn="ctr"/>
                      <a:r>
                        <a:rPr lang="en-US" sz="2400" b="0" i="0" u="none" strike="noStrike" dirty="0">
                          <a:solidFill>
                            <a:srgbClr val="555555"/>
                          </a:solidFill>
                          <a:effectLst/>
                          <a:latin typeface="Arial" panose="020B0604020202020204" pitchFamily="34" charset="0"/>
                        </a:rPr>
                        <a:t>Francisco Borges</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057880005"/>
                  </a:ext>
                </a:extLst>
              </a:tr>
              <a:tr h="338438">
                <a:tc>
                  <a:txBody>
                    <a:bodyPr/>
                    <a:lstStyle/>
                    <a:p>
                      <a:pPr algn="l" fontAlgn="ctr"/>
                      <a:r>
                        <a:rPr lang="en-US" sz="2400" b="0" i="0" u="none" strike="noStrike" dirty="0">
                          <a:solidFill>
                            <a:srgbClr val="555555"/>
                          </a:solidFill>
                          <a:effectLst/>
                          <a:latin typeface="Arial" panose="020B0604020202020204" pitchFamily="34" charset="0"/>
                        </a:rPr>
                        <a:t>Diogo Castro</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IT-SD-GSS</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395288549"/>
                  </a:ext>
                </a:extLst>
              </a:tr>
              <a:tr h="338438">
                <a:tc>
                  <a:txBody>
                    <a:bodyPr/>
                    <a:lstStyle/>
                    <a:p>
                      <a:pPr algn="l" fontAlgn="ctr"/>
                      <a:r>
                        <a:rPr lang="en-US" sz="2400" b="0" i="0" u="none" strike="noStrike">
                          <a:solidFill>
                            <a:srgbClr val="555555"/>
                          </a:solidFill>
                          <a:effectLst/>
                          <a:latin typeface="Arial" panose="020B0604020202020204" pitchFamily="34" charset="0"/>
                        </a:rPr>
                        <a:t>Raulian-Ionut Chiorescu</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IT-CD-PI</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551136561"/>
                  </a:ext>
                </a:extLst>
              </a:tr>
              <a:tr h="338438">
                <a:tc>
                  <a:txBody>
                    <a:bodyPr/>
                    <a:lstStyle/>
                    <a:p>
                      <a:pPr algn="l" fontAlgn="ctr"/>
                      <a:r>
                        <a:rPr lang="en-US" sz="2400" b="0" i="0" u="none" strike="noStrike">
                          <a:solidFill>
                            <a:srgbClr val="555555"/>
                          </a:solidFill>
                          <a:effectLst/>
                          <a:latin typeface="Arial" panose="020B0604020202020204" pitchFamily="34" charset="0"/>
                        </a:rPr>
                        <a:t>Marco Donadoni</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IT-CA-OSR</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197723224"/>
                  </a:ext>
                </a:extLst>
              </a:tr>
              <a:tr h="338438">
                <a:tc>
                  <a:txBody>
                    <a:bodyPr/>
                    <a:lstStyle/>
                    <a:p>
                      <a:pPr algn="l" fontAlgn="ctr"/>
                      <a:r>
                        <a:rPr lang="en-US" sz="2400" b="0" i="0" u="none" strike="noStrike">
                          <a:solidFill>
                            <a:srgbClr val="555555"/>
                          </a:solidFill>
                          <a:effectLst/>
                          <a:latin typeface="Arial" panose="020B0604020202020204" pitchFamily="34" charset="0"/>
                        </a:rPr>
                        <a:t>Diana Gaponcic</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IT-CD-PI</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044027658"/>
                  </a:ext>
                </a:extLst>
              </a:tr>
              <a:tr h="338438">
                <a:tc>
                  <a:txBody>
                    <a:bodyPr/>
                    <a:lstStyle/>
                    <a:p>
                      <a:pPr algn="l" fontAlgn="ctr"/>
                      <a:r>
                        <a:rPr lang="en-US" sz="2400" b="0" i="0" u="none" strike="noStrike" dirty="0">
                          <a:solidFill>
                            <a:srgbClr val="555555"/>
                          </a:solidFill>
                          <a:effectLst/>
                          <a:latin typeface="Arial" panose="020B0604020202020204" pitchFamily="34" charset="0"/>
                        </a:rPr>
                        <a:t>Ben Jones</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IT-CD-CC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965132354"/>
                  </a:ext>
                </a:extLst>
              </a:tr>
              <a:tr h="338438">
                <a:tc>
                  <a:txBody>
                    <a:bodyPr/>
                    <a:lstStyle/>
                    <a:p>
                      <a:pPr algn="l" fontAlgn="ctr"/>
                      <a:r>
                        <a:rPr lang="en-US" sz="2400" b="0" i="0" u="none" strike="noStrike" dirty="0">
                          <a:solidFill>
                            <a:srgbClr val="555555"/>
                          </a:solidFill>
                          <a:effectLst/>
                          <a:latin typeface="Arial" panose="020B0604020202020204" pitchFamily="34" charset="0"/>
                        </a:rPr>
                        <a:t>Nils </a:t>
                      </a:r>
                      <a:r>
                        <a:rPr lang="en-US" sz="2400" b="0" i="0" u="none" strike="noStrike" dirty="0" err="1">
                          <a:solidFill>
                            <a:srgbClr val="555555"/>
                          </a:solidFill>
                          <a:effectLst/>
                          <a:latin typeface="Arial" panose="020B0604020202020204" pitchFamily="34" charset="0"/>
                        </a:rPr>
                        <a:t>Høimyr</a:t>
                      </a:r>
                      <a:endParaRPr lang="en-US" sz="2400" b="0" i="0" u="none" strike="noStrike" dirty="0">
                        <a:solidFill>
                          <a:srgbClr val="555555"/>
                        </a:solidFill>
                        <a:effectLst/>
                        <a:latin typeface="Arial" panose="020B0604020202020204" pitchFamily="34" charset="0"/>
                      </a:endParaRP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IT-CD-CC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863660930"/>
                  </a:ext>
                </a:extLst>
              </a:tr>
              <a:tr h="338438">
                <a:tc>
                  <a:txBody>
                    <a:bodyPr/>
                    <a:lstStyle/>
                    <a:p>
                      <a:pPr algn="l" fontAlgn="ctr"/>
                      <a:r>
                        <a:rPr lang="en-US" sz="2400" b="0" i="0" u="none" strike="noStrike" dirty="0">
                          <a:solidFill>
                            <a:srgbClr val="555555"/>
                          </a:solidFill>
                          <a:effectLst/>
                          <a:latin typeface="Arial" panose="020B0604020202020204" pitchFamily="34" charset="0"/>
                        </a:rPr>
                        <a:t>Abhishek Lekshmanan</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IT-SD-PDS</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329247528"/>
                  </a:ext>
                </a:extLst>
              </a:tr>
              <a:tr h="338438">
                <a:tc>
                  <a:txBody>
                    <a:bodyPr/>
                    <a:lstStyle/>
                    <a:p>
                      <a:pPr algn="l" fontAlgn="ctr"/>
                      <a:r>
                        <a:rPr lang="en-US" sz="2400" b="0" i="0" u="none" strike="noStrike" dirty="0">
                          <a:solidFill>
                            <a:srgbClr val="555555"/>
                          </a:solidFill>
                          <a:effectLst/>
                          <a:latin typeface="Arial" panose="020B0604020202020204" pitchFamily="34" charset="0"/>
                        </a:rPr>
                        <a:t>Sebastian Lopienski</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018973812"/>
                  </a:ext>
                </a:extLst>
              </a:tr>
              <a:tr h="338438">
                <a:tc>
                  <a:txBody>
                    <a:bodyPr/>
                    <a:lstStyle/>
                    <a:p>
                      <a:pPr algn="l" fontAlgn="ctr"/>
                      <a:r>
                        <a:rPr lang="en-US" sz="2400" b="0" i="0" u="none" strike="noStrike" dirty="0">
                          <a:solidFill>
                            <a:srgbClr val="555555"/>
                          </a:solidFill>
                          <a:effectLst/>
                          <a:latin typeface="Arial" panose="020B0604020202020204" pitchFamily="34" charset="0"/>
                        </a:rPr>
                        <a:t>Pedro Miguel Esteves</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IT-DA-ASM</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961625528"/>
                  </a:ext>
                </a:extLst>
              </a:tr>
            </a:tbl>
          </a:graphicData>
        </a:graphic>
      </p:graphicFrame>
      <p:graphicFrame>
        <p:nvGraphicFramePr>
          <p:cNvPr id="15" name="Table 14">
            <a:extLst>
              <a:ext uri="{FF2B5EF4-FFF2-40B4-BE49-F238E27FC236}">
                <a16:creationId xmlns:a16="http://schemas.microsoft.com/office/drawing/2014/main" id="{ECEDE2C7-1F29-B905-A9CC-F6BD8D3D5614}"/>
              </a:ext>
            </a:extLst>
          </p:cNvPr>
          <p:cNvGraphicFramePr>
            <a:graphicFrameLocks noGrp="1"/>
          </p:cNvGraphicFramePr>
          <p:nvPr>
            <p:extLst>
              <p:ext uri="{D42A27DB-BD31-4B8C-83A1-F6EECF244321}">
                <p14:modId xmlns:p14="http://schemas.microsoft.com/office/powerpoint/2010/main" val="3200912006"/>
              </p:ext>
            </p:extLst>
          </p:nvPr>
        </p:nvGraphicFramePr>
        <p:xfrm>
          <a:off x="6816080" y="2905125"/>
          <a:ext cx="5112568" cy="3752850"/>
        </p:xfrm>
        <a:graphic>
          <a:graphicData uri="http://schemas.openxmlformats.org/drawingml/2006/table">
            <a:tbl>
              <a:tblPr/>
              <a:tblGrid>
                <a:gridCol w="3447877">
                  <a:extLst>
                    <a:ext uri="{9D8B030D-6E8A-4147-A177-3AD203B41FA5}">
                      <a16:colId xmlns:a16="http://schemas.microsoft.com/office/drawing/2014/main" val="4035689444"/>
                    </a:ext>
                  </a:extLst>
                </a:gridCol>
                <a:gridCol w="1664691">
                  <a:extLst>
                    <a:ext uri="{9D8B030D-6E8A-4147-A177-3AD203B41FA5}">
                      <a16:colId xmlns:a16="http://schemas.microsoft.com/office/drawing/2014/main" val="556272462"/>
                    </a:ext>
                  </a:extLst>
                </a:gridCol>
              </a:tblGrid>
              <a:tr h="338438">
                <a:tc>
                  <a:txBody>
                    <a:bodyPr/>
                    <a:lstStyle/>
                    <a:p>
                      <a:pPr algn="l" fontAlgn="ctr"/>
                      <a:r>
                        <a:rPr lang="en-US" sz="2400" b="0" i="0" u="none" strike="noStrike" dirty="0">
                          <a:solidFill>
                            <a:srgbClr val="555555"/>
                          </a:solidFill>
                          <a:effectLst/>
                          <a:latin typeface="Arial" panose="020B0604020202020204" pitchFamily="34" charset="0"/>
                        </a:rPr>
                        <a:t>Andrzej Nowicki</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IT-DA-DB</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059224377"/>
                  </a:ext>
                </a:extLst>
              </a:tr>
              <a:tr h="338438">
                <a:tc>
                  <a:txBody>
                    <a:bodyPr/>
                    <a:lstStyle/>
                    <a:p>
                      <a:pPr algn="l" fontAlgn="ctr"/>
                      <a:r>
                        <a:rPr lang="en-US" sz="2400" b="0" i="0" u="none" strike="noStrike" dirty="0">
                          <a:solidFill>
                            <a:srgbClr val="555555"/>
                          </a:solidFill>
                          <a:effectLst/>
                          <a:latin typeface="Arial" panose="020B0604020202020204" pitchFamily="34" charset="0"/>
                        </a:rPr>
                        <a:t>Alberto Pace</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IT-GOV</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421837506"/>
                  </a:ext>
                </a:extLst>
              </a:tr>
              <a:tr h="338438">
                <a:tc>
                  <a:txBody>
                    <a:bodyPr/>
                    <a:lstStyle/>
                    <a:p>
                      <a:pPr algn="l" fontAlgn="ctr"/>
                      <a:r>
                        <a:rPr lang="en-US" sz="2400" b="0" i="0" u="none" strike="noStrike">
                          <a:solidFill>
                            <a:srgbClr val="555555"/>
                          </a:solidFill>
                          <a:effectLst/>
                          <a:latin typeface="Arial" panose="020B0604020202020204" pitchFamily="34" charset="0"/>
                        </a:rPr>
                        <a:t>Alberto Pimpo</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845493065"/>
                  </a:ext>
                </a:extLst>
              </a:tr>
              <a:tr h="338438">
                <a:tc>
                  <a:txBody>
                    <a:bodyPr/>
                    <a:lstStyle/>
                    <a:p>
                      <a:pPr algn="l" fontAlgn="ctr"/>
                      <a:r>
                        <a:rPr lang="en-US" sz="2400" b="0" i="0" u="none" strike="noStrike">
                          <a:solidFill>
                            <a:srgbClr val="555555"/>
                          </a:solidFill>
                          <a:effectLst/>
                          <a:latin typeface="Arial" panose="020B0604020202020204" pitchFamily="34" charset="0"/>
                        </a:rPr>
                        <a:t>Sebastien Ponce</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EP-LBC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906233751"/>
                  </a:ext>
                </a:extLst>
              </a:tr>
              <a:tr h="338438">
                <a:tc>
                  <a:txBody>
                    <a:bodyPr/>
                    <a:lstStyle/>
                    <a:p>
                      <a:pPr algn="l" fontAlgn="ctr"/>
                      <a:r>
                        <a:rPr lang="en-US" sz="2400" b="0" i="0" u="none" strike="noStrike">
                          <a:solidFill>
                            <a:srgbClr val="555555"/>
                          </a:solidFill>
                          <a:effectLst/>
                          <a:latin typeface="Arial" panose="020B0604020202020204" pitchFamily="34" charset="0"/>
                        </a:rPr>
                        <a:t>Ricardo Rocha</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IT-CD-PI</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61229928"/>
                  </a:ext>
                </a:extLst>
              </a:tr>
              <a:tr h="338438">
                <a:tc>
                  <a:txBody>
                    <a:bodyPr/>
                    <a:lstStyle/>
                    <a:p>
                      <a:pPr algn="l" fontAlgn="ctr"/>
                      <a:r>
                        <a:rPr lang="en-US" sz="2400" b="0" i="0" u="none" strike="noStrike" dirty="0">
                          <a:solidFill>
                            <a:srgbClr val="555555"/>
                          </a:solidFill>
                          <a:effectLst/>
                          <a:latin typeface="Arial" panose="020B0604020202020204" pitchFamily="34" charset="0"/>
                        </a:rPr>
                        <a:t>Vasvi Sharma</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537237828"/>
                  </a:ext>
                </a:extLst>
              </a:tr>
              <a:tr h="338438">
                <a:tc>
                  <a:txBody>
                    <a:bodyPr/>
                    <a:lstStyle/>
                    <a:p>
                      <a:pPr algn="l" fontAlgn="ctr"/>
                      <a:r>
                        <a:rPr lang="en-US" sz="2400" b="0" i="0" u="none" strike="noStrike">
                          <a:solidFill>
                            <a:srgbClr val="555555"/>
                          </a:solidFill>
                          <a:effectLst/>
                          <a:latin typeface="Arial" panose="020B0604020202020204" pitchFamily="34" charset="0"/>
                        </a:rPr>
                        <a:t>Hannah Short</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IT-PW-IAM</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454459368"/>
                  </a:ext>
                </a:extLst>
              </a:tr>
              <a:tr h="338438">
                <a:tc>
                  <a:txBody>
                    <a:bodyPr/>
                    <a:lstStyle/>
                    <a:p>
                      <a:pPr algn="l" fontAlgn="ctr"/>
                      <a:r>
                        <a:rPr lang="en-US" sz="2400" b="0" i="0" u="none" strike="noStrike">
                          <a:solidFill>
                            <a:srgbClr val="555555"/>
                          </a:solidFill>
                          <a:effectLst/>
                          <a:latin typeface="Arial" panose="020B0604020202020204" pitchFamily="34" charset="0"/>
                        </a:rPr>
                        <a:t>Tibor Simko</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IT-CA-OSR</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938379654"/>
                  </a:ext>
                </a:extLst>
              </a:tr>
              <a:tr h="338438">
                <a:tc>
                  <a:txBody>
                    <a:bodyPr/>
                    <a:lstStyle/>
                    <a:p>
                      <a:pPr algn="l" fontAlgn="ctr"/>
                      <a:r>
                        <a:rPr lang="en-US" sz="2400" b="0" i="0" u="none" strike="noStrike">
                          <a:solidFill>
                            <a:srgbClr val="555555"/>
                          </a:solidFill>
                          <a:effectLst/>
                          <a:latin typeface="Arial" panose="020B0604020202020204" pitchFamily="34" charset="0"/>
                        </a:rPr>
                        <a:t>Enric Tejedor</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IT-DA-ASM</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764287629"/>
                  </a:ext>
                </a:extLst>
              </a:tr>
              <a:tr h="338438">
                <a:tc>
                  <a:txBody>
                    <a:bodyPr/>
                    <a:lstStyle/>
                    <a:p>
                      <a:pPr algn="l" fontAlgn="ctr"/>
                      <a:r>
                        <a:rPr lang="en-US" sz="2400" b="0" i="0" u="none" strike="noStrike" dirty="0">
                          <a:solidFill>
                            <a:srgbClr val="555555"/>
                          </a:solidFill>
                          <a:effectLst/>
                          <a:latin typeface="Arial" panose="020B0604020202020204" pitchFamily="34" charset="0"/>
                        </a:rPr>
                        <a:t>Giacomo Tenaglia</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IT-CD-CC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687548835"/>
                  </a:ext>
                </a:extLst>
              </a:tr>
            </a:tbl>
          </a:graphicData>
        </a:graphic>
      </p:graphicFrame>
    </p:spTree>
    <p:extLst>
      <p:ext uri="{BB962C8B-B14F-4D97-AF65-F5344CB8AC3E}">
        <p14:creationId xmlns:p14="http://schemas.microsoft.com/office/powerpoint/2010/main" val="3938717803"/>
      </p:ext>
    </p:extLst>
  </p:cSld>
  <p:clrMapOvr>
    <a:masterClrMapping/>
  </p:clrMapOvr>
  <p:transition>
    <p:strips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34E0E-B94A-93DA-F0EB-84B2AC5ABC52}"/>
              </a:ext>
            </a:extLst>
          </p:cNvPr>
          <p:cNvSpPr>
            <a:spLocks noGrp="1"/>
          </p:cNvSpPr>
          <p:nvPr>
            <p:ph type="title"/>
          </p:nvPr>
        </p:nvSpPr>
        <p:spPr/>
        <p:txBody>
          <a:bodyPr/>
          <a:lstStyle/>
          <a:p>
            <a:r>
              <a:rPr lang="en-GB" dirty="0"/>
              <a:t>And a special thanks to … </a:t>
            </a:r>
            <a:r>
              <a:rPr lang="en-GB" dirty="0" err="1"/>
              <a:t>Andzrxey</a:t>
            </a:r>
            <a:r>
              <a:rPr lang="en-GB" dirty="0"/>
              <a:t>, </a:t>
            </a:r>
            <a:r>
              <a:rPr lang="en-GB" dirty="0" err="1"/>
              <a:t>Annjay</a:t>
            </a:r>
            <a:r>
              <a:rPr lang="en-GB" dirty="0"/>
              <a:t>, Andrzej </a:t>
            </a:r>
            <a:endParaRPr lang="en-US" dirty="0"/>
          </a:p>
        </p:txBody>
      </p:sp>
      <p:pic>
        <p:nvPicPr>
          <p:cNvPr id="6" name="Content Placeholder 5" descr="Two men standing next to each other&#10;&#10;Description automatically generated">
            <a:extLst>
              <a:ext uri="{FF2B5EF4-FFF2-40B4-BE49-F238E27FC236}">
                <a16:creationId xmlns:a16="http://schemas.microsoft.com/office/drawing/2014/main" id="{1FA6089A-1538-130A-490B-220035F7AD9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l="43220" b="31723"/>
          <a:stretch/>
        </p:blipFill>
        <p:spPr>
          <a:xfrm>
            <a:off x="3215680" y="1476375"/>
            <a:ext cx="5451011" cy="4916031"/>
          </a:xfrm>
        </p:spPr>
      </p:pic>
    </p:spTree>
    <p:extLst>
      <p:ext uri="{BB962C8B-B14F-4D97-AF65-F5344CB8AC3E}">
        <p14:creationId xmlns:p14="http://schemas.microsoft.com/office/powerpoint/2010/main" val="4103183594"/>
      </p:ext>
    </p:extLst>
  </p:cSld>
  <p:clrMapOvr>
    <a:masterClrMapping/>
  </p:clrMapOvr>
  <p:transition>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7E647CF-8C45-E11E-CF99-04C2596C8AE5}"/>
              </a:ext>
            </a:extLst>
          </p:cNvPr>
          <p:cNvSpPr>
            <a:spLocks noGrp="1"/>
          </p:cNvSpPr>
          <p:nvPr>
            <p:ph type="title"/>
          </p:nvPr>
        </p:nvSpPr>
        <p:spPr/>
        <p:txBody>
          <a:bodyPr/>
          <a:lstStyle/>
          <a:p>
            <a:r>
              <a:rPr lang="en-US" dirty="0"/>
              <a:t>And …</a:t>
            </a:r>
          </a:p>
        </p:txBody>
      </p:sp>
      <p:sp>
        <p:nvSpPr>
          <p:cNvPr id="7" name="Content Placeholder 6">
            <a:extLst>
              <a:ext uri="{FF2B5EF4-FFF2-40B4-BE49-F238E27FC236}">
                <a16:creationId xmlns:a16="http://schemas.microsoft.com/office/drawing/2014/main" id="{EC2F3481-749E-337B-0938-AE04F6A2DE2F}"/>
              </a:ext>
            </a:extLst>
          </p:cNvPr>
          <p:cNvSpPr>
            <a:spLocks noGrp="1"/>
          </p:cNvSpPr>
          <p:nvPr>
            <p:ph idx="1"/>
          </p:nvPr>
        </p:nvSpPr>
        <p:spPr/>
        <p:txBody>
          <a:bodyPr/>
          <a:lstStyle/>
          <a:p>
            <a:r>
              <a:rPr lang="en-US" dirty="0"/>
              <a:t>Kristina !</a:t>
            </a:r>
          </a:p>
        </p:txBody>
      </p:sp>
      <p:sp>
        <p:nvSpPr>
          <p:cNvPr id="5" name="Slide Number Placeholder 4">
            <a:extLst>
              <a:ext uri="{FF2B5EF4-FFF2-40B4-BE49-F238E27FC236}">
                <a16:creationId xmlns:a16="http://schemas.microsoft.com/office/drawing/2014/main" id="{66C6DCC1-B709-126C-FA01-0C8EC9ABD29C}"/>
              </a:ext>
            </a:extLst>
          </p:cNvPr>
          <p:cNvSpPr>
            <a:spLocks noGrp="1"/>
          </p:cNvSpPr>
          <p:nvPr>
            <p:ph type="sldNum"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800" b="0" i="0" u="none" strike="noStrike" kern="1200" cap="none" spc="0" normalizeH="0" baseline="0" noProof="0" smtClean="0">
                <a:ln>
                  <a:noFill/>
                </a:ln>
                <a:solidFill>
                  <a:srgbClr val="FFFFFF"/>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39</a:t>
            </a:fld>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2" name="Picture 6">
            <a:extLst>
              <a:ext uri="{FF2B5EF4-FFF2-40B4-BE49-F238E27FC236}">
                <a16:creationId xmlns:a16="http://schemas.microsoft.com/office/drawing/2014/main" id="{B718CB17-D2FE-D0F5-6892-7DC2D26FBDAF}"/>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812" t="24528" r="12201" b="9050"/>
          <a:stretch/>
        </p:blipFill>
        <p:spPr bwMode="auto">
          <a:xfrm>
            <a:off x="3791744" y="1052735"/>
            <a:ext cx="4248472" cy="5085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703481"/>
      </p:ext>
    </p:extLst>
  </p:cSld>
  <p:clrMapOvr>
    <a:masterClrMapping/>
  </p:clrMapOvr>
  <p:transition>
    <p:strips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01F11-4214-5E8D-A947-750554ED04EE}"/>
              </a:ext>
            </a:extLst>
          </p:cNvPr>
          <p:cNvSpPr>
            <a:spLocks noGrp="1"/>
          </p:cNvSpPr>
          <p:nvPr>
            <p:ph type="title"/>
          </p:nvPr>
        </p:nvSpPr>
        <p:spPr/>
        <p:txBody>
          <a:bodyPr/>
          <a:lstStyle/>
          <a:p>
            <a:r>
              <a:rPr lang="en-US" dirty="0"/>
              <a:t>This Wednesday …</a:t>
            </a:r>
          </a:p>
        </p:txBody>
      </p:sp>
      <p:pic>
        <p:nvPicPr>
          <p:cNvPr id="6" name="Picture 5" descr="A group of men in sports uniforms&#10;&#10;Description automatically generated">
            <a:extLst>
              <a:ext uri="{FF2B5EF4-FFF2-40B4-BE49-F238E27FC236}">
                <a16:creationId xmlns:a16="http://schemas.microsoft.com/office/drawing/2014/main" id="{6B270F25-5EA6-DB2F-F22C-3EF684BCC140}"/>
              </a:ext>
            </a:extLst>
          </p:cNvPr>
          <p:cNvPicPr>
            <a:picLocks noChangeAspect="1"/>
          </p:cNvPicPr>
          <p:nvPr/>
        </p:nvPicPr>
        <p:blipFill>
          <a:blip r:embed="rId2" cstate="print">
            <a:extLst>
              <a:ext uri="{28A0092B-C50C-407E-A947-70E740481C1C}">
                <a14:useLocalDpi xmlns:a14="http://schemas.microsoft.com/office/drawing/2010/main" val="0"/>
              </a:ext>
            </a:extLst>
          </a:blip>
          <a:srcRect t="2917" r="37597" b="5900"/>
          <a:stretch/>
        </p:blipFill>
        <p:spPr>
          <a:xfrm>
            <a:off x="911424" y="1844824"/>
            <a:ext cx="5472608" cy="4498051"/>
          </a:xfrm>
          <a:prstGeom prst="rect">
            <a:avLst/>
          </a:prstGeom>
        </p:spPr>
      </p:pic>
      <p:pic>
        <p:nvPicPr>
          <p:cNvPr id="8" name="Picture 7" descr="A piece of paper with writing on it&#10;&#10;Description automatically generated">
            <a:extLst>
              <a:ext uri="{FF2B5EF4-FFF2-40B4-BE49-F238E27FC236}">
                <a16:creationId xmlns:a16="http://schemas.microsoft.com/office/drawing/2014/main" id="{0CF61F6A-3180-00C4-4330-9F6B825539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4072" y="166216"/>
            <a:ext cx="4824536" cy="6491760"/>
          </a:xfrm>
          <a:prstGeom prst="rect">
            <a:avLst/>
          </a:prstGeom>
        </p:spPr>
      </p:pic>
      <p:sp>
        <p:nvSpPr>
          <p:cNvPr id="3" name="Oval 2">
            <a:extLst>
              <a:ext uri="{FF2B5EF4-FFF2-40B4-BE49-F238E27FC236}">
                <a16:creationId xmlns:a16="http://schemas.microsoft.com/office/drawing/2014/main" id="{278637F9-2FA1-5ED9-969E-6E490468E3EF}"/>
              </a:ext>
            </a:extLst>
          </p:cNvPr>
          <p:cNvSpPr/>
          <p:nvPr/>
        </p:nvSpPr>
        <p:spPr>
          <a:xfrm>
            <a:off x="9840416" y="692696"/>
            <a:ext cx="1296144" cy="288032"/>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solidFill>
                  <a:srgbClr val="FF0000"/>
                </a:solidFill>
              </a:ln>
              <a:noFill/>
              <a:effectLst/>
              <a:uLnTx/>
              <a:uFillTx/>
              <a:latin typeface="Arial"/>
              <a:ea typeface="+mn-ea"/>
              <a:cs typeface="+mn-cs"/>
            </a:endParaRPr>
          </a:p>
        </p:txBody>
      </p:sp>
      <p:sp>
        <p:nvSpPr>
          <p:cNvPr id="4" name="Oval 3">
            <a:extLst>
              <a:ext uri="{FF2B5EF4-FFF2-40B4-BE49-F238E27FC236}">
                <a16:creationId xmlns:a16="http://schemas.microsoft.com/office/drawing/2014/main" id="{07883D36-FA0F-2CB5-F3AC-4362D1F69317}"/>
              </a:ext>
            </a:extLst>
          </p:cNvPr>
          <p:cNvSpPr/>
          <p:nvPr/>
        </p:nvSpPr>
        <p:spPr>
          <a:xfrm>
            <a:off x="9408368" y="1084535"/>
            <a:ext cx="1296144" cy="288032"/>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solidFill>
                  <a:srgbClr val="FF0000"/>
                </a:solidFill>
              </a:ln>
              <a:noFill/>
              <a:effectLst/>
              <a:uLnTx/>
              <a:uFillTx/>
              <a:latin typeface="Arial"/>
              <a:ea typeface="+mn-ea"/>
              <a:cs typeface="+mn-cs"/>
            </a:endParaRPr>
          </a:p>
        </p:txBody>
      </p:sp>
      <p:sp>
        <p:nvSpPr>
          <p:cNvPr id="5" name="Oval 4">
            <a:extLst>
              <a:ext uri="{FF2B5EF4-FFF2-40B4-BE49-F238E27FC236}">
                <a16:creationId xmlns:a16="http://schemas.microsoft.com/office/drawing/2014/main" id="{8E8718C8-B197-2EAB-7E49-14A557579958}"/>
              </a:ext>
            </a:extLst>
          </p:cNvPr>
          <p:cNvSpPr/>
          <p:nvPr/>
        </p:nvSpPr>
        <p:spPr>
          <a:xfrm>
            <a:off x="9264352" y="6260361"/>
            <a:ext cx="720080" cy="288032"/>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solidFill>
                  <a:srgbClr val="FF0000"/>
                </a:solidFill>
              </a:ln>
              <a:noFill/>
              <a:effectLst/>
              <a:uLnTx/>
              <a:uFillTx/>
              <a:latin typeface="Arial"/>
              <a:ea typeface="+mn-ea"/>
              <a:cs typeface="+mn-cs"/>
            </a:endParaRPr>
          </a:p>
        </p:txBody>
      </p:sp>
      <p:sp>
        <p:nvSpPr>
          <p:cNvPr id="7" name="Oval 6">
            <a:extLst>
              <a:ext uri="{FF2B5EF4-FFF2-40B4-BE49-F238E27FC236}">
                <a16:creationId xmlns:a16="http://schemas.microsoft.com/office/drawing/2014/main" id="{D1A2A398-742C-1332-5BF6-3CFE5909BEB7}"/>
              </a:ext>
            </a:extLst>
          </p:cNvPr>
          <p:cNvSpPr/>
          <p:nvPr/>
        </p:nvSpPr>
        <p:spPr>
          <a:xfrm>
            <a:off x="7464152" y="1392898"/>
            <a:ext cx="1080120" cy="288032"/>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solidFill>
                  <a:srgbClr val="FF0000"/>
                </a:solidFill>
              </a:ln>
              <a:noFill/>
              <a:effectLst/>
              <a:uLnTx/>
              <a:uFillTx/>
              <a:latin typeface="Arial"/>
              <a:ea typeface="+mn-ea"/>
              <a:cs typeface="+mn-cs"/>
            </a:endParaRPr>
          </a:p>
        </p:txBody>
      </p:sp>
      <p:sp>
        <p:nvSpPr>
          <p:cNvPr id="9" name="Oval 8">
            <a:extLst>
              <a:ext uri="{FF2B5EF4-FFF2-40B4-BE49-F238E27FC236}">
                <a16:creationId xmlns:a16="http://schemas.microsoft.com/office/drawing/2014/main" id="{D21919DB-AB8E-4D3A-59C7-1061BFE5DBD9}"/>
              </a:ext>
            </a:extLst>
          </p:cNvPr>
          <p:cNvSpPr/>
          <p:nvPr/>
        </p:nvSpPr>
        <p:spPr>
          <a:xfrm>
            <a:off x="7459757" y="2031031"/>
            <a:ext cx="1080120" cy="288032"/>
          </a:xfrm>
          <a:prstGeom prst="ellipse">
            <a:avLst/>
          </a:prstGeom>
          <a:noFill/>
          <a:ln w="2540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solidFill>
                  <a:srgbClr val="FF0000"/>
                </a:solidFill>
              </a:ln>
              <a:noFill/>
              <a:effectLst/>
              <a:uLnTx/>
              <a:uFillTx/>
              <a:latin typeface="Arial"/>
              <a:ea typeface="+mn-ea"/>
              <a:cs typeface="+mn-cs"/>
            </a:endParaRPr>
          </a:p>
        </p:txBody>
      </p:sp>
    </p:spTree>
    <p:extLst>
      <p:ext uri="{BB962C8B-B14F-4D97-AF65-F5344CB8AC3E}">
        <p14:creationId xmlns:p14="http://schemas.microsoft.com/office/powerpoint/2010/main" val="2544521532"/>
      </p:ext>
    </p:extLst>
  </p:cSld>
  <p:clrMapOvr>
    <a:masterClrMapping/>
  </p:clrMapOvr>
  <p:transition>
    <p:strips dir="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Finally …</a:t>
            </a:r>
          </a:p>
        </p:txBody>
      </p:sp>
      <p:sp>
        <p:nvSpPr>
          <p:cNvPr id="5" name="Content Placeholder 4">
            <a:extLst>
              <a:ext uri="{FF2B5EF4-FFF2-40B4-BE49-F238E27FC236}">
                <a16:creationId xmlns:a16="http://schemas.microsoft.com/office/drawing/2014/main" id="{2D5EC88B-107D-510E-3035-4709ADAEBFAE}"/>
              </a:ext>
            </a:extLst>
          </p:cNvPr>
          <p:cNvSpPr>
            <a:spLocks noGrp="1"/>
          </p:cNvSpPr>
          <p:nvPr>
            <p:ph idx="1"/>
          </p:nvPr>
        </p:nvSpPr>
        <p:spPr>
          <a:xfrm>
            <a:off x="914400" y="1500174"/>
            <a:ext cx="10363200" cy="4441825"/>
          </a:xfrm>
        </p:spPr>
        <p:txBody>
          <a:bodyPr/>
          <a:lstStyle/>
          <a:p>
            <a:r>
              <a:rPr lang="en-GB" sz="3200" b="1" dirty="0"/>
              <a:t>Thanks to you, the 31 </a:t>
            </a:r>
            <a:r>
              <a:rPr lang="en-GB" sz="3200" b="1" dirty="0">
                <a:solidFill>
                  <a:srgbClr val="FF0000"/>
                </a:solidFill>
              </a:rPr>
              <a:t>participants !</a:t>
            </a:r>
            <a:endParaRPr lang="en-US" sz="3200" b="1" dirty="0">
              <a:solidFill>
                <a:srgbClr val="FF0000"/>
              </a:solidFill>
            </a:endParaRPr>
          </a:p>
        </p:txBody>
      </p:sp>
      <p:pic>
        <p:nvPicPr>
          <p:cNvPr id="6" name="Picture 5" descr="A group of people standing in front of a building&#10;&#10;Description automatically generated">
            <a:extLst>
              <a:ext uri="{FF2B5EF4-FFF2-40B4-BE49-F238E27FC236}">
                <a16:creationId xmlns:a16="http://schemas.microsoft.com/office/drawing/2014/main" id="{A5DC0E29-8306-140D-284B-2B0F2109E1A2}"/>
              </a:ext>
            </a:extLst>
          </p:cNvPr>
          <p:cNvPicPr>
            <a:picLocks noChangeAspect="1"/>
          </p:cNvPicPr>
          <p:nvPr/>
        </p:nvPicPr>
        <p:blipFill>
          <a:blip r:embed="rId2" cstate="print">
            <a:extLst>
              <a:ext uri="{28A0092B-C50C-407E-A947-70E740481C1C}">
                <a14:useLocalDpi xmlns:a14="http://schemas.microsoft.com/office/drawing/2010/main" val="0"/>
              </a:ext>
            </a:extLst>
          </a:blip>
          <a:srcRect l="10704" t="41600" r="13384" b="6951"/>
          <a:stretch/>
        </p:blipFill>
        <p:spPr>
          <a:xfrm>
            <a:off x="335360" y="2195537"/>
            <a:ext cx="11521280" cy="4396278"/>
          </a:xfrm>
          <a:prstGeom prst="rect">
            <a:avLst/>
          </a:prstGeom>
        </p:spPr>
      </p:pic>
    </p:spTree>
    <p:extLst>
      <p:ext uri="{BB962C8B-B14F-4D97-AF65-F5344CB8AC3E}">
        <p14:creationId xmlns:p14="http://schemas.microsoft.com/office/powerpoint/2010/main" val="1370982977"/>
      </p:ext>
    </p:extLst>
  </p:cSld>
  <p:clrMapOvr>
    <a:masterClrMapping/>
  </p:clrMapOvr>
  <p:transition>
    <p:strips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4A851A-29FB-393F-EC62-B0A6141333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AD74AE-D30F-5DFB-BEBD-77501AB2E544}"/>
              </a:ext>
            </a:extLst>
          </p:cNvPr>
          <p:cNvSpPr>
            <a:spLocks noGrp="1"/>
          </p:cNvSpPr>
          <p:nvPr>
            <p:ph type="title"/>
          </p:nvPr>
        </p:nvSpPr>
        <p:spPr>
          <a:xfrm>
            <a:off x="309640" y="200025"/>
            <a:ext cx="11882361" cy="1276350"/>
          </a:xfrm>
        </p:spPr>
        <p:txBody>
          <a:bodyPr/>
          <a:lstStyle/>
          <a:p>
            <a:r>
              <a:rPr lang="en-GB" dirty="0"/>
              <a:t>Finally …</a:t>
            </a:r>
          </a:p>
        </p:txBody>
      </p:sp>
      <p:sp>
        <p:nvSpPr>
          <p:cNvPr id="5" name="Content Placeholder 4">
            <a:extLst>
              <a:ext uri="{FF2B5EF4-FFF2-40B4-BE49-F238E27FC236}">
                <a16:creationId xmlns:a16="http://schemas.microsoft.com/office/drawing/2014/main" id="{A3A510F1-719C-0A86-CBC8-5602FAB1E6B0}"/>
              </a:ext>
            </a:extLst>
          </p:cNvPr>
          <p:cNvSpPr>
            <a:spLocks noGrp="1"/>
          </p:cNvSpPr>
          <p:nvPr>
            <p:ph idx="1"/>
          </p:nvPr>
        </p:nvSpPr>
        <p:spPr>
          <a:xfrm>
            <a:off x="914400" y="1500174"/>
            <a:ext cx="10363200" cy="4441825"/>
          </a:xfrm>
        </p:spPr>
        <p:txBody>
          <a:bodyPr/>
          <a:lstStyle/>
          <a:p>
            <a:r>
              <a:rPr lang="en-GB" sz="3200" b="1" dirty="0"/>
              <a:t>Thanks to you, the 31 </a:t>
            </a:r>
            <a:r>
              <a:rPr lang="en-GB" sz="3200" b="1" dirty="0">
                <a:solidFill>
                  <a:srgbClr val="FF0000"/>
                </a:solidFill>
              </a:rPr>
              <a:t>participants !</a:t>
            </a:r>
            <a:endParaRPr lang="en-US" sz="3200" b="1" dirty="0">
              <a:solidFill>
                <a:srgbClr val="FF0000"/>
              </a:solidFill>
            </a:endParaRPr>
          </a:p>
        </p:txBody>
      </p:sp>
      <p:graphicFrame>
        <p:nvGraphicFramePr>
          <p:cNvPr id="3" name="Table 2">
            <a:extLst>
              <a:ext uri="{FF2B5EF4-FFF2-40B4-BE49-F238E27FC236}">
                <a16:creationId xmlns:a16="http://schemas.microsoft.com/office/drawing/2014/main" id="{53568693-9502-034A-C4A1-1DBD6DD66114}"/>
              </a:ext>
            </a:extLst>
          </p:cNvPr>
          <p:cNvGraphicFramePr>
            <a:graphicFrameLocks noGrp="1"/>
          </p:cNvGraphicFramePr>
          <p:nvPr>
            <p:extLst>
              <p:ext uri="{D42A27DB-BD31-4B8C-83A1-F6EECF244321}">
                <p14:modId xmlns:p14="http://schemas.microsoft.com/office/powerpoint/2010/main" val="651694395"/>
              </p:ext>
            </p:extLst>
          </p:nvPr>
        </p:nvGraphicFramePr>
        <p:xfrm>
          <a:off x="407369" y="2492896"/>
          <a:ext cx="5400600" cy="4053840"/>
        </p:xfrm>
        <a:graphic>
          <a:graphicData uri="http://schemas.openxmlformats.org/drawingml/2006/table">
            <a:tbl>
              <a:tblPr>
                <a:tableStyleId>{5C22544A-7EE6-4342-B048-85BDC9FD1C3A}</a:tableStyleId>
              </a:tblPr>
              <a:tblGrid>
                <a:gridCol w="2952327">
                  <a:extLst>
                    <a:ext uri="{9D8B030D-6E8A-4147-A177-3AD203B41FA5}">
                      <a16:colId xmlns:a16="http://schemas.microsoft.com/office/drawing/2014/main" val="3328521171"/>
                    </a:ext>
                  </a:extLst>
                </a:gridCol>
                <a:gridCol w="2448273">
                  <a:extLst>
                    <a:ext uri="{9D8B030D-6E8A-4147-A177-3AD203B41FA5}">
                      <a16:colId xmlns:a16="http://schemas.microsoft.com/office/drawing/2014/main" val="2765797630"/>
                    </a:ext>
                  </a:extLst>
                </a:gridCol>
              </a:tblGrid>
              <a:tr h="190500">
                <a:tc>
                  <a:txBody>
                    <a:bodyPr/>
                    <a:lstStyle/>
                    <a:p>
                      <a:pPr algn="l" fontAlgn="b"/>
                      <a:r>
                        <a:rPr lang="en-US" sz="1600" u="none" strike="noStrike">
                          <a:effectLst/>
                        </a:rPr>
                        <a:t>Shahzaib Aamir</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IT-RM</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45221240"/>
                  </a:ext>
                </a:extLst>
              </a:tr>
              <a:tr h="190500">
                <a:tc>
                  <a:txBody>
                    <a:bodyPr/>
                    <a:lstStyle/>
                    <a:p>
                      <a:pPr algn="l" fontAlgn="b"/>
                      <a:r>
                        <a:rPr lang="en-US" sz="1600" u="none" strike="noStrike">
                          <a:effectLst/>
                        </a:rPr>
                        <a:t>Berk Balci</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IT-PW-IAM</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299787072"/>
                  </a:ext>
                </a:extLst>
              </a:tr>
              <a:tr h="190500">
                <a:tc>
                  <a:txBody>
                    <a:bodyPr/>
                    <a:lstStyle/>
                    <a:p>
                      <a:pPr algn="l" fontAlgn="b"/>
                      <a:r>
                        <a:rPr lang="en-US" sz="1600" u="none" strike="noStrike">
                          <a:effectLst/>
                        </a:rPr>
                        <a:t>Nayana Bangaru</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EP-DT</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743490453"/>
                  </a:ext>
                </a:extLst>
              </a:tr>
              <a:tr h="190500">
                <a:tc>
                  <a:txBody>
                    <a:bodyPr/>
                    <a:lstStyle/>
                    <a:p>
                      <a:pPr algn="l" fontAlgn="b"/>
                      <a:r>
                        <a:rPr lang="en-US" sz="1600" u="none" strike="noStrike">
                          <a:effectLst/>
                        </a:rPr>
                        <a:t>Gábor Bíró</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EP-UAI</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703847958"/>
                  </a:ext>
                </a:extLst>
              </a:tr>
              <a:tr h="190500">
                <a:tc>
                  <a:txBody>
                    <a:bodyPr/>
                    <a:lstStyle/>
                    <a:p>
                      <a:pPr algn="l" fontAlgn="b"/>
                      <a:r>
                        <a:rPr lang="en-US" sz="1600" u="none" strike="noStrike">
                          <a:effectLst/>
                        </a:rPr>
                        <a:t>Abhishek Bohare</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dirty="0">
                          <a:effectLst/>
                        </a:rPr>
                        <a:t>EP - </a:t>
                      </a:r>
                      <a:r>
                        <a:rPr lang="en-US" sz="1600" u="none" strike="noStrike" dirty="0" err="1">
                          <a:effectLst/>
                        </a:rPr>
                        <a:t>LHCb</a:t>
                      </a:r>
                      <a:r>
                        <a:rPr lang="en-US" sz="1600" u="none" strike="noStrike" dirty="0">
                          <a:effectLst/>
                        </a:rPr>
                        <a:t> Experiment</a:t>
                      </a:r>
                      <a:endParaRPr lang="en-US" sz="16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895388066"/>
                  </a:ext>
                </a:extLst>
              </a:tr>
              <a:tr h="190500">
                <a:tc>
                  <a:txBody>
                    <a:bodyPr/>
                    <a:lstStyle/>
                    <a:p>
                      <a:pPr algn="l" fontAlgn="b"/>
                      <a:r>
                        <a:rPr lang="en-US" sz="1600" u="none" strike="noStrike">
                          <a:effectLst/>
                        </a:rPr>
                        <a:t>Marco Buonsante</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EP-UCM</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693071772"/>
                  </a:ext>
                </a:extLst>
              </a:tr>
              <a:tr h="190500">
                <a:tc>
                  <a:txBody>
                    <a:bodyPr/>
                    <a:lstStyle/>
                    <a:p>
                      <a:pPr algn="l" fontAlgn="b"/>
                      <a:r>
                        <a:rPr lang="en-US" sz="1600" u="none" strike="noStrike">
                          <a:effectLst/>
                        </a:rPr>
                        <a:t>Gianluca De Bonis</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CD-CC</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738792035"/>
                  </a:ext>
                </a:extLst>
              </a:tr>
              <a:tr h="190500">
                <a:tc>
                  <a:txBody>
                    <a:bodyPr/>
                    <a:lstStyle/>
                    <a:p>
                      <a:pPr algn="l" fontAlgn="b"/>
                      <a:r>
                        <a:rPr lang="es-ES" sz="1600" u="none" strike="noStrike">
                          <a:effectLst/>
                        </a:rPr>
                        <a:t>Elena de la Fuente Garcia</a:t>
                      </a:r>
                      <a:endParaRPr lang="es-E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BE-ABP-CEI</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553097362"/>
                  </a:ext>
                </a:extLst>
              </a:tr>
              <a:tr h="190500">
                <a:tc>
                  <a:txBody>
                    <a:bodyPr/>
                    <a:lstStyle/>
                    <a:p>
                      <a:pPr algn="l" fontAlgn="b"/>
                      <a:r>
                        <a:rPr lang="en-US" sz="1600" u="none" strike="noStrike" dirty="0">
                          <a:effectLst/>
                        </a:rPr>
                        <a:t>Jesse </a:t>
                      </a:r>
                      <a:r>
                        <a:rPr lang="en-US" sz="1600" u="none" strike="noStrike" dirty="0" err="1">
                          <a:effectLst/>
                        </a:rPr>
                        <a:t>Geens</a:t>
                      </a:r>
                      <a:endParaRPr lang="en-US" sz="16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IT-SD-GSS</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75657038"/>
                  </a:ext>
                </a:extLst>
              </a:tr>
              <a:tr h="190500">
                <a:tc>
                  <a:txBody>
                    <a:bodyPr/>
                    <a:lstStyle/>
                    <a:p>
                      <a:pPr algn="l" fontAlgn="b"/>
                      <a:r>
                        <a:rPr lang="en-US" sz="1600" u="none" strike="noStrike">
                          <a:effectLst/>
                        </a:rPr>
                        <a:t>Ediz Genc</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EP-CMG</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030226768"/>
                  </a:ext>
                </a:extLst>
              </a:tr>
              <a:tr h="190500">
                <a:tc>
                  <a:txBody>
                    <a:bodyPr/>
                    <a:lstStyle/>
                    <a:p>
                      <a:pPr algn="l" fontAlgn="b"/>
                      <a:r>
                        <a:rPr lang="en-US" sz="1600" u="none" strike="noStrike">
                          <a:effectLst/>
                        </a:rPr>
                        <a:t>Panagiotis Georgopoulos</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IT-DA-DS</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171028477"/>
                  </a:ext>
                </a:extLst>
              </a:tr>
              <a:tr h="190500">
                <a:tc>
                  <a:txBody>
                    <a:bodyPr/>
                    <a:lstStyle/>
                    <a:p>
                      <a:pPr algn="l" fontAlgn="b"/>
                      <a:r>
                        <a:rPr lang="en-US" sz="1600" u="none" strike="noStrike">
                          <a:effectLst/>
                        </a:rPr>
                        <a:t>Daniel Goncalves Portovedo</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IT-PW-ARW</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856858470"/>
                  </a:ext>
                </a:extLst>
              </a:tr>
              <a:tr h="190500">
                <a:tc>
                  <a:txBody>
                    <a:bodyPr/>
                    <a:lstStyle/>
                    <a:p>
                      <a:pPr algn="l" fontAlgn="b"/>
                      <a:r>
                        <a:rPr lang="en-US" sz="1600" u="none" strike="noStrike">
                          <a:effectLst/>
                        </a:rPr>
                        <a:t>Panagiotis Gkonis</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IT-CD-CC</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65506156"/>
                  </a:ext>
                </a:extLst>
              </a:tr>
              <a:tr h="190500">
                <a:tc>
                  <a:txBody>
                    <a:bodyPr/>
                    <a:lstStyle/>
                    <a:p>
                      <a:pPr algn="l" fontAlgn="b"/>
                      <a:r>
                        <a:rPr lang="en-US" sz="1600" u="none" strike="noStrike">
                          <a:effectLst/>
                        </a:rPr>
                        <a:t>Dmytro Gruzdo</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IT-DA-DB</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304240883"/>
                  </a:ext>
                </a:extLst>
              </a:tr>
              <a:tr h="190500">
                <a:tc>
                  <a:txBody>
                    <a:bodyPr/>
                    <a:lstStyle/>
                    <a:p>
                      <a:pPr algn="l" fontAlgn="b"/>
                      <a:r>
                        <a:rPr lang="en-US" sz="1600" u="none" strike="noStrike">
                          <a:effectLst/>
                        </a:rPr>
                        <a:t>Hannes Jakob Hansen</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PW-PI</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565374983"/>
                  </a:ext>
                </a:extLst>
              </a:tr>
              <a:tr h="190500">
                <a:tc>
                  <a:txBody>
                    <a:bodyPr/>
                    <a:lstStyle/>
                    <a:p>
                      <a:pPr algn="l" fontAlgn="b"/>
                      <a:r>
                        <a:rPr lang="en-US" sz="1600" u="none" strike="noStrike" dirty="0">
                          <a:effectLst/>
                        </a:rPr>
                        <a:t>Musa </a:t>
                      </a:r>
                      <a:r>
                        <a:rPr lang="en-US" sz="1600" u="none" strike="noStrike" dirty="0" err="1">
                          <a:effectLst/>
                        </a:rPr>
                        <a:t>Kaymaz</a:t>
                      </a:r>
                      <a:endParaRPr lang="en-US" sz="16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dirty="0">
                          <a:effectLst/>
                        </a:rPr>
                        <a:t>EN-AA-AS</a:t>
                      </a:r>
                      <a:endParaRPr lang="en-US" sz="16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80453373"/>
                  </a:ext>
                </a:extLst>
              </a:tr>
            </a:tbl>
          </a:graphicData>
        </a:graphic>
      </p:graphicFrame>
      <p:graphicFrame>
        <p:nvGraphicFramePr>
          <p:cNvPr id="6" name="Table 5">
            <a:extLst>
              <a:ext uri="{FF2B5EF4-FFF2-40B4-BE49-F238E27FC236}">
                <a16:creationId xmlns:a16="http://schemas.microsoft.com/office/drawing/2014/main" id="{68CC55D2-BDCA-1EC1-3967-271A595A9059}"/>
              </a:ext>
            </a:extLst>
          </p:cNvPr>
          <p:cNvGraphicFramePr>
            <a:graphicFrameLocks noGrp="1"/>
          </p:cNvGraphicFramePr>
          <p:nvPr>
            <p:extLst>
              <p:ext uri="{D42A27DB-BD31-4B8C-83A1-F6EECF244321}">
                <p14:modId xmlns:p14="http://schemas.microsoft.com/office/powerpoint/2010/main" val="559328179"/>
              </p:ext>
            </p:extLst>
          </p:nvPr>
        </p:nvGraphicFramePr>
        <p:xfrm>
          <a:off x="6384032" y="2461658"/>
          <a:ext cx="5544616" cy="3800475"/>
        </p:xfrm>
        <a:graphic>
          <a:graphicData uri="http://schemas.openxmlformats.org/drawingml/2006/table">
            <a:tbl>
              <a:tblPr>
                <a:tableStyleId>{5C22544A-7EE6-4342-B048-85BDC9FD1C3A}</a:tableStyleId>
              </a:tblPr>
              <a:tblGrid>
                <a:gridCol w="3263522">
                  <a:extLst>
                    <a:ext uri="{9D8B030D-6E8A-4147-A177-3AD203B41FA5}">
                      <a16:colId xmlns:a16="http://schemas.microsoft.com/office/drawing/2014/main" val="189205066"/>
                    </a:ext>
                  </a:extLst>
                </a:gridCol>
                <a:gridCol w="2281094">
                  <a:extLst>
                    <a:ext uri="{9D8B030D-6E8A-4147-A177-3AD203B41FA5}">
                      <a16:colId xmlns:a16="http://schemas.microsoft.com/office/drawing/2014/main" val="3027446520"/>
                    </a:ext>
                  </a:extLst>
                </a:gridCol>
              </a:tblGrid>
              <a:tr h="190500">
                <a:tc>
                  <a:txBody>
                    <a:bodyPr/>
                    <a:lstStyle/>
                    <a:p>
                      <a:pPr algn="l" fontAlgn="b"/>
                      <a:r>
                        <a:rPr lang="en-US" sz="1600" u="none" strike="noStrike">
                          <a:effectLst/>
                        </a:rPr>
                        <a:t>Idriss Larbi</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dirty="0">
                          <a:effectLst/>
                        </a:rPr>
                        <a:t>IT-SD-TAB</a:t>
                      </a:r>
                      <a:endParaRPr lang="en-US" sz="16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760679909"/>
                  </a:ext>
                </a:extLst>
              </a:tr>
              <a:tr h="190500">
                <a:tc>
                  <a:txBody>
                    <a:bodyPr/>
                    <a:lstStyle/>
                    <a:p>
                      <a:pPr algn="l" fontAlgn="b"/>
                      <a:r>
                        <a:rPr lang="en-US" sz="1600" u="none" strike="noStrike">
                          <a:effectLst/>
                        </a:rPr>
                        <a:t>Manuel Ramirez Garcia</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dirty="0" err="1">
                          <a:effectLst/>
                        </a:rPr>
                        <a:t>LHCb</a:t>
                      </a:r>
                      <a:r>
                        <a:rPr lang="en-US" sz="1600" u="none" strike="noStrike" dirty="0">
                          <a:effectLst/>
                        </a:rPr>
                        <a:t> </a:t>
                      </a:r>
                      <a:endParaRPr lang="en-US" sz="16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267009455"/>
                  </a:ext>
                </a:extLst>
              </a:tr>
              <a:tr h="190500">
                <a:tc>
                  <a:txBody>
                    <a:bodyPr/>
                    <a:lstStyle/>
                    <a:p>
                      <a:pPr algn="l" fontAlgn="b"/>
                      <a:r>
                        <a:rPr lang="en-US" sz="1600" u="none" strike="noStrike" dirty="0">
                          <a:effectLst/>
                        </a:rPr>
                        <a:t>Rimsky Alejandro Rojas Caballero</a:t>
                      </a:r>
                      <a:endParaRPr lang="en-US" sz="16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EP-ADT-TR</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485339651"/>
                  </a:ext>
                </a:extLst>
              </a:tr>
              <a:tr h="190500">
                <a:tc>
                  <a:txBody>
                    <a:bodyPr/>
                    <a:lstStyle/>
                    <a:p>
                      <a:pPr algn="l" fontAlgn="b"/>
                      <a:r>
                        <a:rPr lang="en-US" sz="1600" u="none" strike="noStrike">
                          <a:effectLst/>
                        </a:rPr>
                        <a:t>Jonathan Samuel</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IT-CD</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634015985"/>
                  </a:ext>
                </a:extLst>
              </a:tr>
              <a:tr h="190500">
                <a:tc>
                  <a:txBody>
                    <a:bodyPr/>
                    <a:lstStyle/>
                    <a:p>
                      <a:pPr algn="l" fontAlgn="b"/>
                      <a:r>
                        <a:rPr lang="en-US" sz="1600" u="none" strike="noStrike" dirty="0">
                          <a:effectLst/>
                        </a:rPr>
                        <a:t>Nikolaos </a:t>
                      </a:r>
                      <a:r>
                        <a:rPr lang="en-US" sz="1600" u="none" strike="noStrike" dirty="0" err="1">
                          <a:effectLst/>
                        </a:rPr>
                        <a:t>Smyrnioudis</a:t>
                      </a:r>
                      <a:endParaRPr lang="en-US" sz="1600" b="0"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IT-DA-DB</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745360478"/>
                  </a:ext>
                </a:extLst>
              </a:tr>
              <a:tr h="190500">
                <a:tc>
                  <a:txBody>
                    <a:bodyPr/>
                    <a:lstStyle/>
                    <a:p>
                      <a:pPr algn="l" fontAlgn="b"/>
                      <a:r>
                        <a:rPr lang="en-US" sz="1600" u="none" strike="noStrike">
                          <a:effectLst/>
                        </a:rPr>
                        <a:t>Lorenzo Valentini</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IT-CD-CC</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600440132"/>
                  </a:ext>
                </a:extLst>
              </a:tr>
              <a:tr h="190500">
                <a:tc>
                  <a:txBody>
                    <a:bodyPr/>
                    <a:lstStyle/>
                    <a:p>
                      <a:pPr algn="l" fontAlgn="b"/>
                      <a:r>
                        <a:rPr lang="en-US" sz="1600" u="none" strike="noStrike">
                          <a:effectLst/>
                        </a:rPr>
                        <a:t>Jan Hauke Voss</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EP-UCM</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640653479"/>
                  </a:ext>
                </a:extLst>
              </a:tr>
              <a:tr h="190500">
                <a:tc>
                  <a:txBody>
                    <a:bodyPr/>
                    <a:lstStyle/>
                    <a:p>
                      <a:pPr algn="l" fontAlgn="b"/>
                      <a:r>
                        <a:rPr lang="en-US" sz="1600" u="none" strike="noStrike">
                          <a:effectLst/>
                        </a:rPr>
                        <a:t>Julian Weick</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EP-DT</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08674336"/>
                  </a:ext>
                </a:extLst>
              </a:tr>
              <a:tr h="190500">
                <a:tc>
                  <a:txBody>
                    <a:bodyPr/>
                    <a:lstStyle/>
                    <a:p>
                      <a:pPr algn="l" fontAlgn="b"/>
                      <a:r>
                        <a:rPr lang="en-US" sz="1600" u="none" strike="noStrike">
                          <a:effectLst/>
                        </a:rPr>
                        <a:t>Joao Ramiro</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RCS-SIS-TS</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118693723"/>
                  </a:ext>
                </a:extLst>
              </a:tr>
              <a:tr h="190500">
                <a:tc>
                  <a:txBody>
                    <a:bodyPr/>
                    <a:lstStyle/>
                    <a:p>
                      <a:pPr algn="l" fontAlgn="b"/>
                      <a:r>
                        <a:rPr lang="en-US" sz="1600" u="none" strike="noStrike">
                          <a:effectLst/>
                        </a:rPr>
                        <a:t>Lorenzo Ventura Vagliano</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RCS-SIS-TS</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631327495"/>
                  </a:ext>
                </a:extLst>
              </a:tr>
              <a:tr h="190500">
                <a:tc>
                  <a:txBody>
                    <a:bodyPr/>
                    <a:lstStyle/>
                    <a:p>
                      <a:pPr algn="l" fontAlgn="b"/>
                      <a:r>
                        <a:rPr lang="en-US" sz="1600" u="none" strike="noStrike">
                          <a:effectLst/>
                        </a:rPr>
                        <a:t>Pascal Egner</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RCS-SIS-TS</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592326972"/>
                  </a:ext>
                </a:extLst>
              </a:tr>
              <a:tr h="190500">
                <a:tc>
                  <a:txBody>
                    <a:bodyPr/>
                    <a:lstStyle/>
                    <a:p>
                      <a:pPr algn="l" fontAlgn="b"/>
                      <a:r>
                        <a:rPr lang="en-US" sz="1600" u="none" strike="noStrike">
                          <a:effectLst/>
                        </a:rPr>
                        <a:t>Jakub Jelinek</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IT-CD-CLI</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056929887"/>
                  </a:ext>
                </a:extLst>
              </a:tr>
              <a:tr h="190500">
                <a:tc>
                  <a:txBody>
                    <a:bodyPr/>
                    <a:lstStyle/>
                    <a:p>
                      <a:pPr algn="l" fontAlgn="b"/>
                      <a:r>
                        <a:rPr lang="en-US" sz="1600" u="none" strike="noStrike">
                          <a:effectLst/>
                        </a:rPr>
                        <a:t>Luis Pelaez Bover </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IT-PW-WA</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5949679"/>
                  </a:ext>
                </a:extLst>
              </a:tr>
              <a:tr h="190500">
                <a:tc>
                  <a:txBody>
                    <a:bodyPr/>
                    <a:lstStyle/>
                    <a:p>
                      <a:pPr algn="l" fontAlgn="b"/>
                      <a:r>
                        <a:rPr lang="en-US" sz="1600" u="none" strike="noStrike">
                          <a:effectLst/>
                        </a:rPr>
                        <a:t>Franciska-Leonora Toeroek </a:t>
                      </a:r>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u="none" strike="noStrike">
                          <a:effectLst/>
                        </a:rPr>
                        <a:t>IT-PW-WA</a:t>
                      </a:r>
                      <a:endParaRPr lang="en-US" sz="16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302323118"/>
                  </a:ext>
                </a:extLst>
              </a:tr>
              <a:tr h="190500">
                <a:tc>
                  <a:txBody>
                    <a:bodyPr/>
                    <a:lstStyle/>
                    <a:p>
                      <a:pPr algn="l" fontAlgn="b"/>
                      <a:endParaRPr lang="en-US" sz="16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US" sz="16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75631265"/>
                  </a:ext>
                </a:extLst>
              </a:tr>
            </a:tbl>
          </a:graphicData>
        </a:graphic>
      </p:graphicFrame>
    </p:spTree>
    <p:extLst>
      <p:ext uri="{BB962C8B-B14F-4D97-AF65-F5344CB8AC3E}">
        <p14:creationId xmlns:p14="http://schemas.microsoft.com/office/powerpoint/2010/main" val="1796355169"/>
      </p:ext>
    </p:extLst>
  </p:cSld>
  <p:clrMapOvr>
    <a:masterClrMapping/>
  </p:clrMapOvr>
  <p:transition>
    <p:strips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5A6C4-EEC4-B6A2-15A9-507F3CC360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742A39-5459-5576-E52F-D8E4BAF9DEC0}"/>
              </a:ext>
            </a:extLst>
          </p:cNvPr>
          <p:cNvSpPr>
            <a:spLocks noGrp="1"/>
          </p:cNvSpPr>
          <p:nvPr>
            <p:ph type="title"/>
          </p:nvPr>
        </p:nvSpPr>
        <p:spPr>
          <a:xfrm>
            <a:off x="309640" y="200025"/>
            <a:ext cx="11882361" cy="1276350"/>
          </a:xfrm>
        </p:spPr>
        <p:txBody>
          <a:bodyPr/>
          <a:lstStyle/>
          <a:p>
            <a:r>
              <a:rPr lang="en-GB" dirty="0"/>
              <a:t>Finally …</a:t>
            </a:r>
          </a:p>
        </p:txBody>
      </p:sp>
      <p:sp>
        <p:nvSpPr>
          <p:cNvPr id="5" name="Content Placeholder 4">
            <a:extLst>
              <a:ext uri="{FF2B5EF4-FFF2-40B4-BE49-F238E27FC236}">
                <a16:creationId xmlns:a16="http://schemas.microsoft.com/office/drawing/2014/main" id="{D2164119-8CE9-582C-32E7-2B29A347D702}"/>
              </a:ext>
            </a:extLst>
          </p:cNvPr>
          <p:cNvSpPr>
            <a:spLocks noGrp="1"/>
          </p:cNvSpPr>
          <p:nvPr>
            <p:ph idx="1"/>
          </p:nvPr>
        </p:nvSpPr>
        <p:spPr>
          <a:xfrm>
            <a:off x="914400" y="1500174"/>
            <a:ext cx="10363200" cy="4441825"/>
          </a:xfrm>
        </p:spPr>
        <p:txBody>
          <a:bodyPr/>
          <a:lstStyle/>
          <a:p>
            <a:r>
              <a:rPr lang="en-GB" sz="3200" b="1" dirty="0"/>
              <a:t>Thanks to you, the 31 </a:t>
            </a:r>
            <a:r>
              <a:rPr lang="en-GB" sz="3200" b="1" dirty="0">
                <a:solidFill>
                  <a:srgbClr val="FF0000"/>
                </a:solidFill>
              </a:rPr>
              <a:t>participants !</a:t>
            </a:r>
            <a:endParaRPr lang="en-US" sz="3200" b="1" dirty="0">
              <a:solidFill>
                <a:srgbClr val="FF0000"/>
              </a:solidFill>
            </a:endParaRPr>
          </a:p>
        </p:txBody>
      </p:sp>
      <p:pic>
        <p:nvPicPr>
          <p:cNvPr id="4" name="Picture 3" descr="A group of people standing in a circle&#10;&#10;Description automatically generated">
            <a:extLst>
              <a:ext uri="{FF2B5EF4-FFF2-40B4-BE49-F238E27FC236}">
                <a16:creationId xmlns:a16="http://schemas.microsoft.com/office/drawing/2014/main" id="{D9810C0D-0FA9-BDE9-2E42-9E2BBDCD95E1}"/>
              </a:ext>
            </a:extLst>
          </p:cNvPr>
          <p:cNvPicPr>
            <a:picLocks noChangeAspect="1"/>
          </p:cNvPicPr>
          <p:nvPr/>
        </p:nvPicPr>
        <p:blipFill>
          <a:blip r:embed="rId2" cstate="print">
            <a:extLst>
              <a:ext uri="{28A0092B-C50C-407E-A947-70E740481C1C}">
                <a14:useLocalDpi xmlns:a14="http://schemas.microsoft.com/office/drawing/2010/main" val="0"/>
              </a:ext>
            </a:extLst>
          </a:blip>
          <a:srcRect l="2709" t="18426" r="5417" b="25205"/>
          <a:stretch/>
        </p:blipFill>
        <p:spPr>
          <a:xfrm>
            <a:off x="76381" y="2420888"/>
            <a:ext cx="11882361" cy="4104456"/>
          </a:xfrm>
          <a:prstGeom prst="rect">
            <a:avLst/>
          </a:prstGeom>
        </p:spPr>
      </p:pic>
    </p:spTree>
    <p:extLst>
      <p:ext uri="{BB962C8B-B14F-4D97-AF65-F5344CB8AC3E}">
        <p14:creationId xmlns:p14="http://schemas.microsoft.com/office/powerpoint/2010/main" val="1752276955"/>
      </p:ext>
    </p:extLst>
  </p:cSld>
  <p:clrMapOvr>
    <a:masterClrMapping/>
  </p:clrMapOvr>
  <p:transition>
    <p:strips dir="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last message as School Director</a:t>
            </a:r>
          </a:p>
        </p:txBody>
      </p:sp>
      <p:sp>
        <p:nvSpPr>
          <p:cNvPr id="3" name="Content Placeholder 2"/>
          <p:cNvSpPr>
            <a:spLocks noGrp="1"/>
          </p:cNvSpPr>
          <p:nvPr>
            <p:ph idx="1"/>
          </p:nvPr>
        </p:nvSpPr>
        <p:spPr/>
        <p:txBody>
          <a:bodyPr/>
          <a:lstStyle/>
          <a:p>
            <a:r>
              <a:rPr lang="en-US" dirty="0"/>
              <a:t>Each school is a Marathon and takes between 1 to 2 years to organize</a:t>
            </a:r>
          </a:p>
          <a:p>
            <a:r>
              <a:rPr lang="en-US" dirty="0"/>
              <a:t>Some take-home messages … about the school</a:t>
            </a:r>
          </a:p>
        </p:txBody>
      </p:sp>
    </p:spTree>
    <p:extLst>
      <p:ext uri="{BB962C8B-B14F-4D97-AF65-F5344CB8AC3E}">
        <p14:creationId xmlns:p14="http://schemas.microsoft.com/office/powerpoint/2010/main" val="2776480846"/>
      </p:ext>
    </p:extLst>
  </p:cSld>
  <p:clrMapOvr>
    <a:masterClrMapping/>
  </p:clrMapOvr>
  <p:transition>
    <p:strips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was a dense week !</a:t>
            </a:r>
            <a:endParaRPr lang="en-GB" dirty="0"/>
          </a:p>
        </p:txBody>
      </p:sp>
      <p:pic>
        <p:nvPicPr>
          <p:cNvPr id="3" name="Picture 2">
            <a:extLst>
              <a:ext uri="{FF2B5EF4-FFF2-40B4-BE49-F238E27FC236}">
                <a16:creationId xmlns:a16="http://schemas.microsoft.com/office/drawing/2014/main" id="{CFD2FCCC-AD7D-3D6F-8243-67645FA59BA9}"/>
              </a:ext>
            </a:extLst>
          </p:cNvPr>
          <p:cNvPicPr>
            <a:picLocks noChangeAspect="1"/>
          </p:cNvPicPr>
          <p:nvPr/>
        </p:nvPicPr>
        <p:blipFill>
          <a:blip r:embed="rId2"/>
          <a:srcRect t="10101" r="1555"/>
          <a:stretch/>
        </p:blipFill>
        <p:spPr>
          <a:xfrm>
            <a:off x="2999656" y="1412776"/>
            <a:ext cx="8415305" cy="5138649"/>
          </a:xfrm>
          <a:prstGeom prst="rect">
            <a:avLst/>
          </a:prstGeom>
        </p:spPr>
      </p:pic>
    </p:spTree>
    <p:extLst>
      <p:ext uri="{BB962C8B-B14F-4D97-AF65-F5344CB8AC3E}">
        <p14:creationId xmlns:p14="http://schemas.microsoft.com/office/powerpoint/2010/main" val="3897818898"/>
      </p:ext>
    </p:extLst>
  </p:cSld>
  <p:clrMapOvr>
    <a:masterClrMapping/>
  </p:clrMapOvr>
  <p:transition>
    <p:strips dir="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Beware … it could be two weeks !</a:t>
            </a:r>
          </a:p>
        </p:txBody>
      </p:sp>
      <p:pic>
        <p:nvPicPr>
          <p:cNvPr id="3" name="Picture 2">
            <a:extLst>
              <a:ext uri="{FF2B5EF4-FFF2-40B4-BE49-F238E27FC236}">
                <a16:creationId xmlns:a16="http://schemas.microsoft.com/office/drawing/2014/main" id="{FCC9EC2A-83AA-4D7B-1178-35DF89B35221}"/>
              </a:ext>
            </a:extLst>
          </p:cNvPr>
          <p:cNvPicPr>
            <a:picLocks noChangeAspect="1"/>
          </p:cNvPicPr>
          <p:nvPr/>
        </p:nvPicPr>
        <p:blipFill>
          <a:blip r:embed="rId2"/>
          <a:stretch>
            <a:fillRect/>
          </a:stretch>
        </p:blipFill>
        <p:spPr>
          <a:xfrm>
            <a:off x="479377" y="1329506"/>
            <a:ext cx="6624736" cy="3939891"/>
          </a:xfrm>
          <a:prstGeom prst="rect">
            <a:avLst/>
          </a:prstGeom>
        </p:spPr>
      </p:pic>
      <p:pic>
        <p:nvPicPr>
          <p:cNvPr id="4" name="Picture 3">
            <a:extLst>
              <a:ext uri="{FF2B5EF4-FFF2-40B4-BE49-F238E27FC236}">
                <a16:creationId xmlns:a16="http://schemas.microsoft.com/office/drawing/2014/main" id="{A3042EB1-4C8B-F010-9D77-A35432972F10}"/>
              </a:ext>
            </a:extLst>
          </p:cNvPr>
          <p:cNvPicPr>
            <a:picLocks noChangeAspect="1"/>
          </p:cNvPicPr>
          <p:nvPr/>
        </p:nvPicPr>
        <p:blipFill>
          <a:blip r:embed="rId3"/>
          <a:srcRect l="585" t="24929" r="16611" b="9734"/>
          <a:stretch/>
        </p:blipFill>
        <p:spPr>
          <a:xfrm>
            <a:off x="5735960" y="2197923"/>
            <a:ext cx="6136392" cy="4255884"/>
          </a:xfrm>
          <a:prstGeom prst="rect">
            <a:avLst/>
          </a:prstGeom>
        </p:spPr>
      </p:pic>
    </p:spTree>
    <p:extLst>
      <p:ext uri="{BB962C8B-B14F-4D97-AF65-F5344CB8AC3E}">
        <p14:creationId xmlns:p14="http://schemas.microsoft.com/office/powerpoint/2010/main" val="2181799124"/>
      </p:ext>
    </p:extLst>
  </p:cSld>
  <p:clrMapOvr>
    <a:masterClrMapping/>
  </p:clrMapOvr>
  <p:transition>
    <p:strips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Sometimes we hear … </a:t>
            </a:r>
            <a:endParaRPr lang="en-GB" dirty="0"/>
          </a:p>
        </p:txBody>
      </p:sp>
      <p:sp>
        <p:nvSpPr>
          <p:cNvPr id="3" name="Content Placeholder 2"/>
          <p:cNvSpPr>
            <a:spLocks noGrp="1"/>
          </p:cNvSpPr>
          <p:nvPr>
            <p:ph idx="1"/>
          </p:nvPr>
        </p:nvSpPr>
        <p:spPr/>
        <p:txBody>
          <a:bodyPr/>
          <a:lstStyle/>
          <a:p>
            <a:r>
              <a:rPr lang="en-US" dirty="0"/>
              <a:t>There is too much to do, not enough time to rest or study</a:t>
            </a:r>
          </a:p>
          <a:p>
            <a:pPr lvl="1"/>
            <a:r>
              <a:rPr lang="en-US" dirty="0"/>
              <a:t>Reminder: Several activities are optional</a:t>
            </a:r>
          </a:p>
          <a:p>
            <a:pPr lvl="1"/>
            <a:r>
              <a:rPr lang="en-US" dirty="0"/>
              <a:t>Choice is freedom</a:t>
            </a:r>
          </a:p>
          <a:p>
            <a:pPr lvl="1"/>
            <a:endParaRPr lang="en-US" dirty="0"/>
          </a:p>
          <a:p>
            <a:r>
              <a:rPr lang="en-US" dirty="0"/>
              <a:t>Any opportunity can be taken to rest ….</a:t>
            </a:r>
            <a:endParaRPr lang="en-GB" dirty="0"/>
          </a:p>
        </p:txBody>
      </p:sp>
    </p:spTree>
    <p:extLst>
      <p:ext uri="{BB962C8B-B14F-4D97-AF65-F5344CB8AC3E}">
        <p14:creationId xmlns:p14="http://schemas.microsoft.com/office/powerpoint/2010/main" val="1789446784"/>
      </p:ext>
    </p:extLst>
  </p:cSld>
  <p:clrMapOvr>
    <a:masterClrMapping/>
  </p:clrMapOvr>
  <p:transition>
    <p:strips dir="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12F0A-B748-2D80-5946-039EABD6E7C2}"/>
              </a:ext>
            </a:extLst>
          </p:cNvPr>
          <p:cNvSpPr>
            <a:spLocks noGrp="1"/>
          </p:cNvSpPr>
          <p:nvPr>
            <p:ph type="title"/>
          </p:nvPr>
        </p:nvSpPr>
        <p:spPr/>
        <p:txBody>
          <a:bodyPr/>
          <a:lstStyle/>
          <a:p>
            <a:endParaRPr lang="en-US"/>
          </a:p>
        </p:txBody>
      </p:sp>
      <p:pic>
        <p:nvPicPr>
          <p:cNvPr id="4" name="Picture 3" descr="A group of men sitting in a bus&#10;&#10;Description automatically generated">
            <a:extLst>
              <a:ext uri="{FF2B5EF4-FFF2-40B4-BE49-F238E27FC236}">
                <a16:creationId xmlns:a16="http://schemas.microsoft.com/office/drawing/2014/main" id="{670FCF9B-47B4-9490-1E5C-8037EBEEB182}"/>
              </a:ext>
            </a:extLst>
          </p:cNvPr>
          <p:cNvPicPr>
            <a:picLocks noChangeAspect="1"/>
          </p:cNvPicPr>
          <p:nvPr/>
        </p:nvPicPr>
        <p:blipFill>
          <a:blip r:embed="rId2" cstate="print">
            <a:extLst>
              <a:ext uri="{28A0092B-C50C-407E-A947-70E740481C1C}">
                <a14:useLocalDpi xmlns:a14="http://schemas.microsoft.com/office/drawing/2010/main" val="0"/>
              </a:ext>
            </a:extLst>
          </a:blip>
          <a:srcRect t="12459" b="13901"/>
          <a:stretch/>
        </p:blipFill>
        <p:spPr>
          <a:xfrm>
            <a:off x="299961" y="376850"/>
            <a:ext cx="11132641" cy="6148494"/>
          </a:xfrm>
          <a:prstGeom prst="rect">
            <a:avLst/>
          </a:prstGeom>
        </p:spPr>
      </p:pic>
    </p:spTree>
    <p:extLst>
      <p:ext uri="{BB962C8B-B14F-4D97-AF65-F5344CB8AC3E}">
        <p14:creationId xmlns:p14="http://schemas.microsoft.com/office/powerpoint/2010/main" val="1296315796"/>
      </p:ext>
    </p:extLst>
  </p:cSld>
  <p:clrMapOvr>
    <a:masterClrMapping/>
  </p:clrMapOvr>
  <p:transition>
    <p:strips dir="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10361-F904-1E0B-B3DC-9B295B74D34A}"/>
              </a:ext>
            </a:extLst>
          </p:cNvPr>
          <p:cNvSpPr>
            <a:spLocks noGrp="1"/>
          </p:cNvSpPr>
          <p:nvPr>
            <p:ph type="title"/>
          </p:nvPr>
        </p:nvSpPr>
        <p:spPr/>
        <p:txBody>
          <a:bodyPr/>
          <a:lstStyle/>
          <a:p>
            <a:endParaRPr lang="en-US"/>
          </a:p>
        </p:txBody>
      </p:sp>
      <p:pic>
        <p:nvPicPr>
          <p:cNvPr id="4" name="Picture 3" descr="A group of people sitting in a bus&#10;&#10;Description automatically generated">
            <a:extLst>
              <a:ext uri="{FF2B5EF4-FFF2-40B4-BE49-F238E27FC236}">
                <a16:creationId xmlns:a16="http://schemas.microsoft.com/office/drawing/2014/main" id="{BD681D4F-D0CF-0290-1797-752E3B261343}"/>
              </a:ext>
            </a:extLst>
          </p:cNvPr>
          <p:cNvPicPr>
            <a:picLocks noChangeAspect="1"/>
          </p:cNvPicPr>
          <p:nvPr/>
        </p:nvPicPr>
        <p:blipFill>
          <a:blip r:embed="rId2" cstate="print">
            <a:extLst>
              <a:ext uri="{28A0092B-C50C-407E-A947-70E740481C1C}">
                <a14:useLocalDpi xmlns:a14="http://schemas.microsoft.com/office/drawing/2010/main" val="0"/>
              </a:ext>
            </a:extLst>
          </a:blip>
          <a:srcRect b="27951"/>
          <a:stretch/>
        </p:blipFill>
        <p:spPr>
          <a:xfrm>
            <a:off x="479376" y="404663"/>
            <a:ext cx="11161240" cy="6031229"/>
          </a:xfrm>
          <a:prstGeom prst="rect">
            <a:avLst/>
          </a:prstGeom>
        </p:spPr>
      </p:pic>
    </p:spTree>
    <p:extLst>
      <p:ext uri="{BB962C8B-B14F-4D97-AF65-F5344CB8AC3E}">
        <p14:creationId xmlns:p14="http://schemas.microsoft.com/office/powerpoint/2010/main" val="1203658340"/>
      </p:ext>
    </p:extLst>
  </p:cSld>
  <p:clrMapOvr>
    <a:masterClrMapping/>
  </p:clrMapOvr>
  <p:transition>
    <p:strips dir="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10361-F904-1E0B-B3DC-9B295B74D34A}"/>
              </a:ext>
            </a:extLst>
          </p:cNvPr>
          <p:cNvSpPr>
            <a:spLocks noGrp="1"/>
          </p:cNvSpPr>
          <p:nvPr>
            <p:ph type="title"/>
          </p:nvPr>
        </p:nvSpPr>
        <p:spPr/>
        <p:txBody>
          <a:bodyPr/>
          <a:lstStyle/>
          <a:p>
            <a:endParaRPr lang="en-US"/>
          </a:p>
        </p:txBody>
      </p:sp>
      <p:pic>
        <p:nvPicPr>
          <p:cNvPr id="4" name="Picture 3" descr="A group of people sitting in a bus&#10;&#10;Description automatically generated">
            <a:extLst>
              <a:ext uri="{FF2B5EF4-FFF2-40B4-BE49-F238E27FC236}">
                <a16:creationId xmlns:a16="http://schemas.microsoft.com/office/drawing/2014/main" id="{7ECEE9A5-4C5C-15F6-B57D-8E336146D726}"/>
              </a:ext>
            </a:extLst>
          </p:cNvPr>
          <p:cNvPicPr>
            <a:picLocks noChangeAspect="1"/>
          </p:cNvPicPr>
          <p:nvPr/>
        </p:nvPicPr>
        <p:blipFill>
          <a:blip r:embed="rId2" cstate="print">
            <a:extLst>
              <a:ext uri="{28A0092B-C50C-407E-A947-70E740481C1C}">
                <a14:useLocalDpi xmlns:a14="http://schemas.microsoft.com/office/drawing/2010/main" val="0"/>
              </a:ext>
            </a:extLst>
          </a:blip>
          <a:srcRect t="4851" b="11150"/>
          <a:stretch/>
        </p:blipFill>
        <p:spPr>
          <a:xfrm rot="10800000">
            <a:off x="699432" y="306486"/>
            <a:ext cx="11093098" cy="6338913"/>
          </a:xfrm>
          <a:prstGeom prst="rect">
            <a:avLst/>
          </a:prstGeom>
        </p:spPr>
      </p:pic>
    </p:spTree>
    <p:extLst>
      <p:ext uri="{BB962C8B-B14F-4D97-AF65-F5344CB8AC3E}">
        <p14:creationId xmlns:p14="http://schemas.microsoft.com/office/powerpoint/2010/main" val="2729956018"/>
      </p:ext>
    </p:extLst>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3FAFC-4095-4934-4C14-DA67A593F38B}"/>
              </a:ext>
            </a:extLst>
          </p:cNvPr>
          <p:cNvSpPr>
            <a:spLocks noGrp="1"/>
          </p:cNvSpPr>
          <p:nvPr>
            <p:ph type="title"/>
          </p:nvPr>
        </p:nvSpPr>
        <p:spPr/>
        <p:txBody>
          <a:bodyPr/>
          <a:lstStyle/>
          <a:p>
            <a:r>
              <a:rPr lang="en-US" dirty="0"/>
              <a:t>Our sister school … </a:t>
            </a:r>
          </a:p>
        </p:txBody>
      </p:sp>
      <p:pic>
        <p:nvPicPr>
          <p:cNvPr id="10" name="Picture 9">
            <a:extLst>
              <a:ext uri="{FF2B5EF4-FFF2-40B4-BE49-F238E27FC236}">
                <a16:creationId xmlns:a16="http://schemas.microsoft.com/office/drawing/2014/main" id="{E619744E-B203-0A35-C06E-AEFB81CEE57B}"/>
              </a:ext>
            </a:extLst>
          </p:cNvPr>
          <p:cNvPicPr>
            <a:picLocks noChangeAspect="1"/>
          </p:cNvPicPr>
          <p:nvPr/>
        </p:nvPicPr>
        <p:blipFill>
          <a:blip r:embed="rId2"/>
          <a:srcRect l="3857" t="4850" r="5925" b="18500"/>
          <a:stretch/>
        </p:blipFill>
        <p:spPr>
          <a:xfrm>
            <a:off x="1631504" y="1340768"/>
            <a:ext cx="9433048" cy="5256584"/>
          </a:xfrm>
          <a:prstGeom prst="rect">
            <a:avLst/>
          </a:prstGeom>
        </p:spPr>
      </p:pic>
      <p:sp>
        <p:nvSpPr>
          <p:cNvPr id="3" name="Oval 2">
            <a:extLst>
              <a:ext uri="{FF2B5EF4-FFF2-40B4-BE49-F238E27FC236}">
                <a16:creationId xmlns:a16="http://schemas.microsoft.com/office/drawing/2014/main" id="{68938B38-7F24-C844-6BE3-5CCE56768612}"/>
              </a:ext>
            </a:extLst>
          </p:cNvPr>
          <p:cNvSpPr/>
          <p:nvPr/>
        </p:nvSpPr>
        <p:spPr>
          <a:xfrm>
            <a:off x="1631504" y="4828187"/>
            <a:ext cx="3528392" cy="720080"/>
          </a:xfrm>
          <a:prstGeom prst="ellipse">
            <a:avLst/>
          </a:prstGeom>
          <a:noFill/>
          <a:ln w="57150" cap="flat" cmpd="sng" algn="ctr">
            <a:solidFill>
              <a:srgbClr val="FF0000"/>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solidFill>
                  <a:srgbClr val="FF0000"/>
                </a:solidFill>
              </a:ln>
              <a:noFill/>
              <a:effectLst/>
              <a:uLnTx/>
              <a:uFillTx/>
              <a:latin typeface="Arial"/>
              <a:ea typeface="+mn-ea"/>
              <a:cs typeface="+mn-cs"/>
            </a:endParaRPr>
          </a:p>
        </p:txBody>
      </p:sp>
    </p:spTree>
    <p:extLst>
      <p:ext uri="{BB962C8B-B14F-4D97-AF65-F5344CB8AC3E}">
        <p14:creationId xmlns:p14="http://schemas.microsoft.com/office/powerpoint/2010/main" val="874765398"/>
      </p:ext>
    </p:extLst>
  </p:cSld>
  <p:clrMapOvr>
    <a:masterClrMapping/>
  </p:clrMapOvr>
  <p:transition>
    <p:strips dir="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6F3B5-20FB-3608-4489-4B6DE9A0F5BB}"/>
              </a:ext>
            </a:extLst>
          </p:cNvPr>
          <p:cNvSpPr>
            <a:spLocks noGrp="1"/>
          </p:cNvSpPr>
          <p:nvPr>
            <p:ph type="title"/>
          </p:nvPr>
        </p:nvSpPr>
        <p:spPr/>
        <p:txBody>
          <a:bodyPr/>
          <a:lstStyle/>
          <a:p>
            <a:endParaRPr lang="en-US"/>
          </a:p>
        </p:txBody>
      </p:sp>
      <p:pic>
        <p:nvPicPr>
          <p:cNvPr id="4" name="Picture 3" descr="A group of men sitting in a bus&#10;&#10;Description automatically generated">
            <a:extLst>
              <a:ext uri="{FF2B5EF4-FFF2-40B4-BE49-F238E27FC236}">
                <a16:creationId xmlns:a16="http://schemas.microsoft.com/office/drawing/2014/main" id="{BCD46126-BED4-9505-C6FB-3A04DDDA20F8}"/>
              </a:ext>
            </a:extLst>
          </p:cNvPr>
          <p:cNvPicPr>
            <a:picLocks noChangeAspect="1"/>
          </p:cNvPicPr>
          <p:nvPr/>
        </p:nvPicPr>
        <p:blipFill>
          <a:blip r:embed="rId2">
            <a:extLst>
              <a:ext uri="{28A0092B-C50C-407E-A947-70E740481C1C}">
                <a14:useLocalDpi xmlns:a14="http://schemas.microsoft.com/office/drawing/2010/main" val="0"/>
              </a:ext>
            </a:extLst>
          </a:blip>
          <a:srcRect t="25850"/>
          <a:stretch/>
        </p:blipFill>
        <p:spPr>
          <a:xfrm>
            <a:off x="479376" y="304152"/>
            <a:ext cx="11425221" cy="6353823"/>
          </a:xfrm>
          <a:prstGeom prst="rect">
            <a:avLst/>
          </a:prstGeom>
        </p:spPr>
      </p:pic>
    </p:spTree>
    <p:extLst>
      <p:ext uri="{BB962C8B-B14F-4D97-AF65-F5344CB8AC3E}">
        <p14:creationId xmlns:p14="http://schemas.microsoft.com/office/powerpoint/2010/main" val="82465457"/>
      </p:ext>
    </p:extLst>
  </p:cSld>
  <p:clrMapOvr>
    <a:masterClrMapping/>
  </p:clrMapOvr>
  <p:transition>
    <p:strips dir="rd"/>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at computers&#10;&#10;Description automatically generated">
            <a:extLst>
              <a:ext uri="{FF2B5EF4-FFF2-40B4-BE49-F238E27FC236}">
                <a16:creationId xmlns:a16="http://schemas.microsoft.com/office/drawing/2014/main" id="{30A337F2-003A-03A9-D616-AC8635AD98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43" y="0"/>
            <a:ext cx="12181172" cy="6858000"/>
          </a:xfrm>
          <a:prstGeom prst="rect">
            <a:avLst/>
          </a:prstGeom>
        </p:spPr>
      </p:pic>
      <p:sp>
        <p:nvSpPr>
          <p:cNvPr id="1059846" name="Rectangle 6"/>
          <p:cNvSpPr>
            <a:spLocks noChangeArrowheads="1"/>
          </p:cNvSpPr>
          <p:nvPr/>
        </p:nvSpPr>
        <p:spPr bwMode="auto">
          <a:xfrm>
            <a:off x="8040216" y="4365105"/>
            <a:ext cx="3706812" cy="2087563"/>
          </a:xfrm>
          <a:prstGeom prst="rect">
            <a:avLst/>
          </a:prstGeom>
          <a:noFill/>
          <a:ln w="9525" algn="ctr">
            <a:no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200" b="1"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pitchFamily="34" charset="0"/>
                <a:ea typeface="+mn-ea"/>
                <a:cs typeface="+mn-cs"/>
              </a:rPr>
              <a:t>Work</a:t>
            </a:r>
            <a:br>
              <a:rPr kumimoji="0" lang="en-GB" sz="7200" b="1"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pitchFamily="34" charset="0"/>
                <a:ea typeface="+mn-ea"/>
                <a:cs typeface="+mn-cs"/>
              </a:rPr>
            </a:br>
            <a:r>
              <a:rPr kumimoji="0" lang="en-GB" sz="7200" b="1"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pitchFamily="34" charset="0"/>
                <a:ea typeface="+mn-ea"/>
                <a:cs typeface="+mn-cs"/>
              </a:rPr>
              <a:t>Hard</a:t>
            </a:r>
          </a:p>
        </p:txBody>
      </p:sp>
    </p:spTree>
    <p:extLst>
      <p:ext uri="{BB962C8B-B14F-4D97-AF65-F5344CB8AC3E}">
        <p14:creationId xmlns:p14="http://schemas.microsoft.com/office/powerpoint/2010/main" val="326991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59846"/>
                                        </p:tgtEl>
                                        <p:attrNameLst>
                                          <p:attrName>style.visibility</p:attrName>
                                        </p:attrNameLst>
                                      </p:cBhvr>
                                      <p:to>
                                        <p:strVal val="visible"/>
                                      </p:to>
                                    </p:set>
                                    <p:animEffect transition="in" filter="dissolve">
                                      <p:cBhvr>
                                        <p:cTn id="7" dur="500"/>
                                        <p:tgtEl>
                                          <p:spTgt spid="1059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984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EEB9F40-DA60-E041-2669-C647C4BDFA8C}"/>
              </a:ext>
            </a:extLst>
          </p:cNvPr>
          <p:cNvPicPr>
            <a:picLocks noChangeAspect="1"/>
          </p:cNvPicPr>
          <p:nvPr/>
        </p:nvPicPr>
        <p:blipFill>
          <a:blip r:embed="rId2"/>
          <a:stretch>
            <a:fillRect/>
          </a:stretch>
        </p:blipFill>
        <p:spPr>
          <a:xfrm>
            <a:off x="0" y="-1251520"/>
            <a:ext cx="12192000" cy="9144000"/>
          </a:xfrm>
          <a:prstGeom prst="rect">
            <a:avLst/>
          </a:prstGeom>
        </p:spPr>
      </p:pic>
      <p:sp>
        <p:nvSpPr>
          <p:cNvPr id="1058821" name="Rectangle 5"/>
          <p:cNvSpPr>
            <a:spLocks noChangeArrowheads="1"/>
          </p:cNvSpPr>
          <p:nvPr/>
        </p:nvSpPr>
        <p:spPr bwMode="auto">
          <a:xfrm>
            <a:off x="839416" y="4221088"/>
            <a:ext cx="3706812" cy="2087563"/>
          </a:xfrm>
          <a:prstGeom prst="rect">
            <a:avLst/>
          </a:prstGeom>
          <a:noFill/>
          <a:ln w="9525" algn="ctr">
            <a:no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200" b="1"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pitchFamily="34" charset="0"/>
                <a:ea typeface="+mn-ea"/>
                <a:cs typeface="+mn-cs"/>
              </a:rPr>
              <a:t>Play</a:t>
            </a:r>
            <a:br>
              <a:rPr kumimoji="0" lang="en-GB" sz="7200" b="1"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pitchFamily="34" charset="0"/>
                <a:ea typeface="+mn-ea"/>
                <a:cs typeface="+mn-cs"/>
              </a:rPr>
            </a:br>
            <a:r>
              <a:rPr kumimoji="0" lang="en-GB" sz="7200" b="1"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pitchFamily="34" charset="0"/>
                <a:ea typeface="+mn-ea"/>
                <a:cs typeface="+mn-cs"/>
              </a:rPr>
              <a:t>Hard</a:t>
            </a:r>
          </a:p>
        </p:txBody>
      </p:sp>
    </p:spTree>
    <p:extLst>
      <p:ext uri="{BB962C8B-B14F-4D97-AF65-F5344CB8AC3E}">
        <p14:creationId xmlns:p14="http://schemas.microsoft.com/office/powerpoint/2010/main" val="69513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58821"/>
                                        </p:tgtEl>
                                        <p:attrNameLst>
                                          <p:attrName>style.visibility</p:attrName>
                                        </p:attrNameLst>
                                      </p:cBhvr>
                                      <p:to>
                                        <p:strVal val="visible"/>
                                      </p:to>
                                    </p:set>
                                    <p:animEffect transition="in" filter="dissolve">
                                      <p:cBhvr>
                                        <p:cTn id="7" dur="500"/>
                                        <p:tgtEl>
                                          <p:spTgt spid="1058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882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3255EB-5F1E-2DB6-20D4-16AE4CEBED9C}"/>
              </a:ext>
            </a:extLst>
          </p:cNvPr>
          <p:cNvPicPr>
            <a:picLocks noChangeAspect="1"/>
          </p:cNvPicPr>
          <p:nvPr/>
        </p:nvPicPr>
        <p:blipFill rotWithShape="1">
          <a:blip r:embed="rId2"/>
          <a:srcRect t="37226" b="20587"/>
          <a:stretch/>
        </p:blipFill>
        <p:spPr>
          <a:xfrm>
            <a:off x="0" y="0"/>
            <a:ext cx="12192000" cy="6858000"/>
          </a:xfrm>
          <a:prstGeom prst="rect">
            <a:avLst/>
          </a:prstGeom>
        </p:spPr>
      </p:pic>
      <p:sp>
        <p:nvSpPr>
          <p:cNvPr id="1310725" name="Text Box 5"/>
          <p:cNvSpPr txBox="1">
            <a:spLocks noChangeArrowheads="1"/>
          </p:cNvSpPr>
          <p:nvPr/>
        </p:nvSpPr>
        <p:spPr bwMode="auto">
          <a:xfrm>
            <a:off x="839416" y="620688"/>
            <a:ext cx="10873778" cy="1079847"/>
          </a:xfrm>
          <a:prstGeom prst="rect">
            <a:avLst/>
          </a:prstGeom>
          <a:noFill/>
          <a:ln w="9525" algn="ctr">
            <a:noFill/>
            <a:miter lim="800000"/>
            <a:headEnd type="none" w="sm" len="sm"/>
            <a:tailEnd type="none" w="med" len="lg"/>
          </a:ln>
          <a:effectLst/>
        </p:spPr>
        <p:txBody>
          <a:bodyPr lIns="92075" tIns="46038" rIns="92075" bIns="46038"/>
          <a:lstStyle/>
          <a:p>
            <a:pPr marL="457200" marR="0" lvl="0" indent="-457200" algn="l" defTabSz="914400" rtl="0" eaLnBrk="1" fontAlgn="auto" latinLnBrk="0" hangingPunct="1">
              <a:lnSpc>
                <a:spcPct val="90000"/>
              </a:lnSpc>
              <a:spcBef>
                <a:spcPct val="70000"/>
              </a:spcBef>
              <a:spcAft>
                <a:spcPts val="0"/>
              </a:spcAft>
              <a:buClr>
                <a:srgbClr val="009999"/>
              </a:buClr>
              <a:buSzPct val="75000"/>
              <a:buFontTx/>
              <a:buNone/>
              <a:tabLst/>
              <a:defRPr/>
            </a:pPr>
            <a:r>
              <a:rPr kumimoji="0" lang="en-GB" sz="4000" b="0"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a:ea typeface="+mn-ea"/>
                <a:cs typeface="+mn-cs"/>
              </a:rPr>
              <a:t>The CERN CSC is not an everyday opportunity</a:t>
            </a:r>
            <a:endParaRPr kumimoji="0" lang="en-US" sz="4000" b="0" i="0" u="none" strike="noStrike" kern="1200" cap="none" spc="0" normalizeH="0" baseline="0" noProof="0" dirty="0">
              <a:ln>
                <a:noFill/>
              </a:ln>
              <a:solidFill>
                <a:srgbClr val="FFFF00"/>
              </a:solidFill>
              <a:effectLst>
                <a:outerShdw blurRad="38100" dist="38100" dir="2700000" algn="tl">
                  <a:srgbClr val="FFFFFF"/>
                </a:outerShdw>
              </a:effectLst>
              <a:uLnTx/>
              <a:uFillTx/>
              <a:latin typeface="Arial"/>
              <a:ea typeface="+mn-ea"/>
              <a:cs typeface="+mn-cs"/>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10725"/>
                                        </p:tgtEl>
                                        <p:attrNameLst>
                                          <p:attrName>style.visibility</p:attrName>
                                        </p:attrNameLst>
                                      </p:cBhvr>
                                      <p:to>
                                        <p:strVal val="visible"/>
                                      </p:to>
                                    </p:set>
                                    <p:animEffect transition="in" filter="dissolve">
                                      <p:cBhvr>
                                        <p:cTn id="7" dur="500"/>
                                        <p:tgtEl>
                                          <p:spTgt spid="131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2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BF8DDA-694E-C4E3-B3E4-512654B792D5}"/>
              </a:ext>
            </a:extLst>
          </p:cNvPr>
          <p:cNvPicPr>
            <a:picLocks noChangeAspect="1"/>
          </p:cNvPicPr>
          <p:nvPr/>
        </p:nvPicPr>
        <p:blipFill rotWithShape="1">
          <a:blip r:embed="rId2"/>
          <a:srcRect t="36350" b="20851"/>
          <a:stretch/>
        </p:blipFill>
        <p:spPr>
          <a:xfrm>
            <a:off x="0" y="-99392"/>
            <a:ext cx="12192000" cy="6957392"/>
          </a:xfrm>
          <a:prstGeom prst="rect">
            <a:avLst/>
          </a:prstGeom>
        </p:spPr>
      </p:pic>
      <p:sp>
        <p:nvSpPr>
          <p:cNvPr id="1326083" name="Text Box 3"/>
          <p:cNvSpPr txBox="1">
            <a:spLocks noChangeArrowheads="1"/>
          </p:cNvSpPr>
          <p:nvPr/>
        </p:nvSpPr>
        <p:spPr bwMode="auto">
          <a:xfrm>
            <a:off x="1524000" y="6021288"/>
            <a:ext cx="9144000" cy="836712"/>
          </a:xfrm>
          <a:prstGeom prst="rect">
            <a:avLst/>
          </a:prstGeom>
          <a:noFill/>
          <a:ln w="9525" algn="ctr">
            <a:noFill/>
            <a:miter lim="800000"/>
            <a:headEnd type="none" w="sm" len="sm"/>
            <a:tailEnd type="none" w="med" len="lg"/>
          </a:ln>
          <a:effectLst/>
        </p:spPr>
        <p:txBody>
          <a:bodyPr lIns="92075" tIns="46038" rIns="92075" bIns="46038"/>
          <a:lstStyle/>
          <a:p>
            <a:pPr marL="0" marR="0" lvl="0" indent="0" algn="ctr" defTabSz="914400" rtl="0" eaLnBrk="1" fontAlgn="auto" latinLnBrk="0" hangingPunct="1">
              <a:lnSpc>
                <a:spcPct val="90000"/>
              </a:lnSpc>
              <a:spcBef>
                <a:spcPct val="70000"/>
              </a:spcBef>
              <a:spcAft>
                <a:spcPts val="0"/>
              </a:spcAft>
              <a:buClr>
                <a:srgbClr val="009999"/>
              </a:buClr>
              <a:buSzPct val="75000"/>
              <a:buFont typeface="Monotype Sorts" charset="0"/>
              <a:buNone/>
              <a:tabLst/>
              <a:defRPr/>
            </a:pPr>
            <a:r>
              <a:rPr kumimoji="0" lang="en-GB" sz="4400" b="0" i="0" u="none" strike="noStrike" kern="1200" cap="none" spc="0" normalizeH="0" baseline="0" noProof="0" dirty="0">
                <a:ln>
                  <a:noFill/>
                </a:ln>
                <a:solidFill>
                  <a:srgbClr val="FFFF00"/>
                </a:solidFill>
                <a:effectLst/>
                <a:uLnTx/>
                <a:uFillTx/>
                <a:latin typeface="Arial"/>
                <a:ea typeface="+mn-ea"/>
                <a:cs typeface="+mn-cs"/>
              </a:rPr>
              <a:t>If you liked it, tell your friend</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26083"/>
                                        </p:tgtEl>
                                        <p:attrNameLst>
                                          <p:attrName>style.visibility</p:attrName>
                                        </p:attrNameLst>
                                      </p:cBhvr>
                                      <p:to>
                                        <p:strVal val="visible"/>
                                      </p:to>
                                    </p:set>
                                    <p:animEffect transition="in" filter="dissolve">
                                      <p:cBhvr>
                                        <p:cTn id="7" dur="500"/>
                                        <p:tgtEl>
                                          <p:spTgt spid="132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608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Academic Dimension</a:t>
            </a:r>
            <a:endParaRPr lang="en-GB" dirty="0"/>
          </a:p>
        </p:txBody>
      </p:sp>
      <p:sp>
        <p:nvSpPr>
          <p:cNvPr id="3" name="Content Placeholder 2"/>
          <p:cNvSpPr>
            <a:spLocks noGrp="1"/>
          </p:cNvSpPr>
          <p:nvPr>
            <p:ph idx="1"/>
          </p:nvPr>
        </p:nvSpPr>
        <p:spPr>
          <a:xfrm>
            <a:off x="914400" y="1500174"/>
            <a:ext cx="10222160" cy="4441825"/>
          </a:xfrm>
        </p:spPr>
        <p:txBody>
          <a:bodyPr/>
          <a:lstStyle/>
          <a:p>
            <a:r>
              <a:rPr lang="en-US" dirty="0"/>
              <a:t>The school …</a:t>
            </a:r>
          </a:p>
          <a:p>
            <a:pPr lvl="1"/>
            <a:r>
              <a:rPr lang="en-US" dirty="0"/>
              <a:t>… is not a conference</a:t>
            </a:r>
          </a:p>
          <a:p>
            <a:pPr lvl="1"/>
            <a:r>
              <a:rPr lang="en-US" dirty="0"/>
              <a:t>… is not a place for lecturers to present their work, promote their projects</a:t>
            </a:r>
          </a:p>
          <a:p>
            <a:pPr lvl="1"/>
            <a:r>
              <a:rPr lang="en-US" dirty="0"/>
              <a:t>Does not replicate of common training available at home institutes, or in member state’s universities</a:t>
            </a:r>
          </a:p>
          <a:p>
            <a:pPr lvl="1"/>
            <a:r>
              <a:rPr lang="en-US" dirty="0"/>
              <a:t>Does not deliver “technical training” courses</a:t>
            </a:r>
          </a:p>
          <a:p>
            <a:endParaRPr lang="en-US" dirty="0"/>
          </a:p>
          <a:p>
            <a:r>
              <a:rPr lang="en-US" dirty="0"/>
              <a:t>Focus on </a:t>
            </a:r>
            <a:r>
              <a:rPr lang="en-US" b="1" dirty="0"/>
              <a:t>persistent knowledge</a:t>
            </a:r>
            <a:r>
              <a:rPr lang="en-US" dirty="0"/>
              <a:t>, less notions </a:t>
            </a:r>
            <a:br>
              <a:rPr lang="en-US" dirty="0"/>
            </a:br>
            <a:r>
              <a:rPr lang="en-US" dirty="0"/>
              <a:t>and knowhow</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GB" dirty="0"/>
          </a:p>
        </p:txBody>
      </p:sp>
      <p:grpSp>
        <p:nvGrpSpPr>
          <p:cNvPr id="8" name="Group 7">
            <a:extLst>
              <a:ext uri="{FF2B5EF4-FFF2-40B4-BE49-F238E27FC236}">
                <a16:creationId xmlns:a16="http://schemas.microsoft.com/office/drawing/2014/main" id="{E6DD06E2-4E0B-3F27-4E3D-F49C38E939CB}"/>
              </a:ext>
            </a:extLst>
          </p:cNvPr>
          <p:cNvGrpSpPr/>
          <p:nvPr/>
        </p:nvGrpSpPr>
        <p:grpSpPr>
          <a:xfrm>
            <a:off x="8112224" y="1043010"/>
            <a:ext cx="2520280" cy="1433100"/>
            <a:chOff x="6312024" y="1916832"/>
            <a:chExt cx="3672408" cy="2088232"/>
          </a:xfrm>
        </p:grpSpPr>
        <p:pic>
          <p:nvPicPr>
            <p:cNvPr id="6" name="Picture 5">
              <a:extLst>
                <a:ext uri="{FF2B5EF4-FFF2-40B4-BE49-F238E27FC236}">
                  <a16:creationId xmlns:a16="http://schemas.microsoft.com/office/drawing/2014/main" id="{8FDDF7F5-98B1-E66B-3CC7-5D4C8E4D3D29}"/>
                </a:ext>
              </a:extLst>
            </p:cNvPr>
            <p:cNvPicPr>
              <a:picLocks noChangeAspect="1"/>
            </p:cNvPicPr>
            <p:nvPr/>
          </p:nvPicPr>
          <p:blipFill rotWithShape="1">
            <a:blip r:embed="rId2"/>
            <a:srcRect l="48820" t="29921" r="21059" b="44423"/>
            <a:stretch/>
          </p:blipFill>
          <p:spPr>
            <a:xfrm>
              <a:off x="6312024" y="2132856"/>
              <a:ext cx="3672408" cy="1656184"/>
            </a:xfrm>
            <a:prstGeom prst="rect">
              <a:avLst/>
            </a:prstGeom>
          </p:spPr>
        </p:pic>
        <p:grpSp>
          <p:nvGrpSpPr>
            <p:cNvPr id="13" name="Group 12"/>
            <p:cNvGrpSpPr/>
            <p:nvPr/>
          </p:nvGrpSpPr>
          <p:grpSpPr>
            <a:xfrm>
              <a:off x="6703126" y="1916832"/>
              <a:ext cx="3168352" cy="2088232"/>
              <a:chOff x="4932040" y="1988840"/>
              <a:chExt cx="3168352" cy="2088232"/>
            </a:xfrm>
          </p:grpSpPr>
          <p:cxnSp>
            <p:nvCxnSpPr>
              <p:cNvPr id="5" name="Straight Connector 4"/>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7" name="Straight Connector 6"/>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grpSp>
        <p:nvGrpSpPr>
          <p:cNvPr id="20" name="Group 19">
            <a:extLst>
              <a:ext uri="{FF2B5EF4-FFF2-40B4-BE49-F238E27FC236}">
                <a16:creationId xmlns:a16="http://schemas.microsoft.com/office/drawing/2014/main" id="{507634B2-81D8-3A56-F372-56A216BB164E}"/>
              </a:ext>
            </a:extLst>
          </p:cNvPr>
          <p:cNvGrpSpPr/>
          <p:nvPr/>
        </p:nvGrpSpPr>
        <p:grpSpPr>
          <a:xfrm>
            <a:off x="9048328" y="3832252"/>
            <a:ext cx="1876958" cy="2503635"/>
            <a:chOff x="7369725" y="2717926"/>
            <a:chExt cx="2691465" cy="3502741"/>
          </a:xfrm>
        </p:grpSpPr>
        <p:sp>
          <p:nvSpPr>
            <p:cNvPr id="16" name="Rectangle 15">
              <a:extLst>
                <a:ext uri="{FF2B5EF4-FFF2-40B4-BE49-F238E27FC236}">
                  <a16:creationId xmlns:a16="http://schemas.microsoft.com/office/drawing/2014/main" id="{683A8CA8-6EBB-0C84-CCB6-CBDDB658C316}"/>
                </a:ext>
              </a:extLst>
            </p:cNvPr>
            <p:cNvSpPr/>
            <p:nvPr/>
          </p:nvSpPr>
          <p:spPr bwMode="auto">
            <a:xfrm>
              <a:off x="7608168" y="2924944"/>
              <a:ext cx="2214578" cy="3214710"/>
            </a:xfrm>
            <a:prstGeom prst="rect">
              <a:avLst/>
            </a:prstGeom>
            <a:solidFill>
              <a:schemeClr val="bg1">
                <a:lumMod val="85000"/>
              </a:schemeClr>
            </a:solidFill>
            <a:ln w="9525" cap="flat" cmpd="sng" algn="ctr">
              <a:solidFill>
                <a:srgbClr val="0070C0"/>
              </a:solidFill>
              <a:prstDash val="solid"/>
              <a:round/>
              <a:headEnd type="none" w="med" len="med"/>
              <a:tailEnd type="none" w="med" len="med"/>
            </a:ln>
            <a:effectLst>
              <a:outerShdw blurRad="152400" dist="203200" dir="2700000" algn="tl" rotWithShape="0">
                <a:prstClr val="black">
                  <a:alpha val="40000"/>
                </a:prstClr>
              </a:outerShdw>
            </a:effectLst>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Training</a:t>
              </a:r>
              <a:br>
                <a:rPr kumimoji="0" lang="en-US" sz="1600" b="0" i="0" u="none" strike="noStrike" kern="1200" cap="none" spc="0" normalizeH="0" baseline="0" noProof="0" dirty="0">
                  <a:ln>
                    <a:noFill/>
                  </a:ln>
                  <a:solidFill>
                    <a:srgbClr val="FFFFFF"/>
                  </a:solidFill>
                  <a:effectLst/>
                  <a:uLnTx/>
                  <a:uFillTx/>
                  <a:latin typeface="Arial"/>
                  <a:ea typeface="+mn-ea"/>
                  <a:cs typeface="+mn-cs"/>
                </a:rPr>
              </a:br>
              <a:r>
                <a:rPr kumimoji="0" lang="en-US" sz="1600" b="0" i="0" u="none" strike="noStrike" kern="1200" cap="none" spc="0" normalizeH="0" baseline="0" noProof="0" dirty="0" err="1">
                  <a:ln>
                    <a:noFill/>
                  </a:ln>
                  <a:solidFill>
                    <a:srgbClr val="FFFFFF"/>
                  </a:solidFill>
                  <a:effectLst/>
                  <a:uLnTx/>
                  <a:uFillTx/>
                  <a:latin typeface="Arial"/>
                  <a:ea typeface="+mn-ea"/>
                  <a:cs typeface="+mn-cs"/>
                </a:rPr>
                <a:t>Programme</a:t>
              </a:r>
              <a:endParaRPr kumimoji="0" lang="en-US" sz="16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C++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Java</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Oracle SQL</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Oracle Forms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FFFF"/>
                  </a:solidFill>
                  <a:effectLst/>
                  <a:uLnTx/>
                  <a:uFillTx/>
                  <a:latin typeface="Arial"/>
                  <a:ea typeface="+mn-ea"/>
                  <a:cs typeface="+mn-cs"/>
                </a:rPr>
                <a:t>Python</a:t>
              </a:r>
              <a:br>
                <a:rPr kumimoji="0" lang="en-US" sz="1600" b="0" i="0" u="none" strike="noStrike" kern="1200" cap="none" spc="0" normalizeH="0" baseline="0" noProof="0" dirty="0">
                  <a:ln>
                    <a:noFill/>
                  </a:ln>
                  <a:solidFill>
                    <a:srgbClr val="FFFFFF"/>
                  </a:solidFill>
                  <a:effectLst/>
                  <a:uLnTx/>
                  <a:uFillTx/>
                  <a:latin typeface="Arial"/>
                  <a:ea typeface="+mn-ea"/>
                  <a:cs typeface="+mn-cs"/>
                </a:rPr>
              </a:b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17" name="Group 16">
              <a:extLst>
                <a:ext uri="{FF2B5EF4-FFF2-40B4-BE49-F238E27FC236}">
                  <a16:creationId xmlns:a16="http://schemas.microsoft.com/office/drawing/2014/main" id="{3E03824B-CFE4-0FEE-131D-9DDDD277944A}"/>
                </a:ext>
              </a:extLst>
            </p:cNvPr>
            <p:cNvGrpSpPr/>
            <p:nvPr/>
          </p:nvGrpSpPr>
          <p:grpSpPr>
            <a:xfrm>
              <a:off x="7369725" y="2717926"/>
              <a:ext cx="2691465" cy="3502741"/>
              <a:chOff x="4932040" y="1988840"/>
              <a:chExt cx="3168352" cy="2088232"/>
            </a:xfrm>
          </p:grpSpPr>
          <p:cxnSp>
            <p:nvCxnSpPr>
              <p:cNvPr id="18" name="Straight Connector 17">
                <a:extLst>
                  <a:ext uri="{FF2B5EF4-FFF2-40B4-BE49-F238E27FC236}">
                    <a16:creationId xmlns:a16="http://schemas.microsoft.com/office/drawing/2014/main" id="{852CBA27-1F77-7299-A3F9-90FED2DBBB15}"/>
                  </a:ext>
                </a:extLst>
              </p:cNvPr>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19" name="Straight Connector 18">
                <a:extLst>
                  <a:ext uri="{FF2B5EF4-FFF2-40B4-BE49-F238E27FC236}">
                    <a16:creationId xmlns:a16="http://schemas.microsoft.com/office/drawing/2014/main" id="{EE21BA7F-9A0C-E7AA-DE4E-2208C5AC27FA}"/>
                  </a:ext>
                </a:extLst>
              </p:cNvPr>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grpSp>
    </p:spTree>
    <p:extLst>
      <p:ext uri="{BB962C8B-B14F-4D97-AF65-F5344CB8AC3E}">
        <p14:creationId xmlns:p14="http://schemas.microsoft.com/office/powerpoint/2010/main" val="2543083113"/>
      </p:ext>
    </p:extLst>
  </p:cSld>
  <p:clrMapOvr>
    <a:masterClrMapping/>
  </p:clrMapOvr>
  <p:transition>
    <p:strips dir="rd"/>
  </p:transition>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Education Science: Focus on Knowledge</a:t>
            </a:r>
            <a:endParaRPr lang="en-GB" dirty="0"/>
          </a:p>
        </p:txBody>
      </p:sp>
      <p:sp>
        <p:nvSpPr>
          <p:cNvPr id="3" name="Content Placeholder 2"/>
          <p:cNvSpPr>
            <a:spLocks noGrp="1"/>
          </p:cNvSpPr>
          <p:nvPr>
            <p:ph idx="1"/>
          </p:nvPr>
        </p:nvSpPr>
        <p:spPr/>
        <p:txBody>
          <a:bodyPr/>
          <a:lstStyle/>
          <a:p>
            <a:r>
              <a:rPr lang="en-US" dirty="0"/>
              <a:t>Knowledge versus Knowhow </a:t>
            </a:r>
          </a:p>
        </p:txBody>
      </p:sp>
      <p:graphicFrame>
        <p:nvGraphicFramePr>
          <p:cNvPr id="4" name="Table 3"/>
          <p:cNvGraphicFramePr>
            <a:graphicFrameLocks noGrp="1"/>
          </p:cNvGraphicFramePr>
          <p:nvPr/>
        </p:nvGraphicFramePr>
        <p:xfrm>
          <a:off x="485330" y="2132856"/>
          <a:ext cx="11011270" cy="4032450"/>
        </p:xfrm>
        <a:graphic>
          <a:graphicData uri="http://schemas.openxmlformats.org/drawingml/2006/table">
            <a:tbl>
              <a:tblPr firstRow="1" bandRow="1">
                <a:tableStyleId>{5C22544A-7EE6-4342-B048-85BDC9FD1C3A}</a:tableStyleId>
              </a:tblPr>
              <a:tblGrid>
                <a:gridCol w="6762798">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24780">
                <a:tc>
                  <a:txBody>
                    <a:bodyPr/>
                    <a:lstStyle/>
                    <a:p>
                      <a:pPr algn="l" fontAlgn="b"/>
                      <a:r>
                        <a:rPr lang="en-GB" sz="1800" u="none" strike="noStrike" dirty="0">
                          <a:solidFill>
                            <a:schemeClr val="accent1"/>
                          </a:solidFill>
                          <a:effectLst/>
                        </a:rPr>
                        <a:t>Knowledge</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tc>
                  <a:txBody>
                    <a:bodyPr/>
                    <a:lstStyle/>
                    <a:p>
                      <a:pPr algn="l" fontAlgn="b"/>
                      <a:r>
                        <a:rPr lang="en-GB" sz="1800" u="none" strike="noStrike" dirty="0">
                          <a:solidFill>
                            <a:schemeClr val="accent1"/>
                          </a:solidFill>
                          <a:effectLst/>
                        </a:rPr>
                        <a:t>Knowhow</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extLst>
                  <a:ext uri="{0D108BD9-81ED-4DB2-BD59-A6C34878D82A}">
                    <a16:rowId xmlns:a16="http://schemas.microsoft.com/office/drawing/2014/main" val="10000"/>
                  </a:ext>
                </a:extLst>
              </a:tr>
              <a:tr h="741534">
                <a:tc>
                  <a:txBody>
                    <a:bodyPr/>
                    <a:lstStyle/>
                    <a:p>
                      <a:pPr algn="l" fontAlgn="b"/>
                      <a:r>
                        <a:rPr lang="en-US" sz="1800" u="none" strike="noStrike" dirty="0">
                          <a:effectLst/>
                        </a:rPr>
                        <a:t>Articulated to </a:t>
                      </a:r>
                      <a:r>
                        <a:rPr lang="en-US" sz="1800" u="none" strike="noStrike" dirty="0">
                          <a:solidFill>
                            <a:schemeClr val="accent1"/>
                          </a:solidFill>
                          <a:effectLst/>
                        </a:rPr>
                        <a:t>other knowledge </a:t>
                      </a:r>
                      <a:r>
                        <a:rPr lang="en-US" sz="1800" u="none" strike="noStrike" dirty="0">
                          <a:effectLst/>
                        </a:rPr>
                        <a:t>of the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Generally </a:t>
                      </a:r>
                      <a:r>
                        <a:rPr lang="en-GB" sz="1800" u="none" strike="noStrike" dirty="0">
                          <a:solidFill>
                            <a:schemeClr val="accent1"/>
                          </a:solidFill>
                          <a:effectLst/>
                        </a:rPr>
                        <a:t>stand-alone </a:t>
                      </a:r>
                      <a:r>
                        <a:rPr lang="en-GB" sz="1800" u="none" strike="noStrike" dirty="0">
                          <a:effectLst/>
                        </a:rPr>
                        <a:t>information</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1"/>
                  </a:ext>
                </a:extLst>
              </a:tr>
              <a:tr h="741534">
                <a:tc>
                  <a:txBody>
                    <a:bodyPr/>
                    <a:lstStyle/>
                    <a:p>
                      <a:pPr algn="l" fontAlgn="b"/>
                      <a:r>
                        <a:rPr lang="en-US" sz="1800" u="none" strike="noStrike" dirty="0">
                          <a:effectLst/>
                        </a:rPr>
                        <a:t>By nature, when taken by the learner, </a:t>
                      </a:r>
                      <a:r>
                        <a:rPr lang="en-US" sz="1800" u="none" strike="noStrike" dirty="0">
                          <a:solidFill>
                            <a:schemeClr val="accent1"/>
                          </a:solidFill>
                          <a:effectLst/>
                        </a:rPr>
                        <a:t>different </a:t>
                      </a:r>
                      <a:r>
                        <a:rPr lang="en-US" sz="1800" u="none" strike="noStrike" dirty="0">
                          <a:solidFill>
                            <a:schemeClr val="tx2">
                              <a:lumMod val="75000"/>
                            </a:schemeClr>
                          </a:solidFill>
                          <a:effectLst/>
                        </a:rPr>
                        <a:t>between learners</a:t>
                      </a:r>
                      <a:endParaRPr lang="en-US" sz="1800" b="0" i="0" u="none" strike="noStrike" dirty="0">
                        <a:solidFill>
                          <a:schemeClr val="tx2">
                            <a:lumMod val="75000"/>
                          </a:schemeClr>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Initially, the </a:t>
                      </a:r>
                      <a:r>
                        <a:rPr lang="en-US" sz="1800" u="none" strike="noStrike" dirty="0">
                          <a:solidFill>
                            <a:schemeClr val="accent1"/>
                          </a:solidFill>
                          <a:effectLst/>
                        </a:rPr>
                        <a:t>same</a:t>
                      </a:r>
                      <a:r>
                        <a:rPr lang="en-US" sz="1800" u="none" strike="noStrike" dirty="0">
                          <a:effectLst/>
                        </a:rPr>
                        <a:t> for every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2"/>
                  </a:ext>
                </a:extLst>
              </a:tr>
              <a:tr h="741534">
                <a:tc>
                  <a:txBody>
                    <a:bodyPr/>
                    <a:lstStyle/>
                    <a:p>
                      <a:pPr algn="l" fontAlgn="b"/>
                      <a:r>
                        <a:rPr lang="en-GB" sz="1800" u="none" strike="noStrike" dirty="0">
                          <a:solidFill>
                            <a:srgbClr val="FF0000"/>
                          </a:solidFill>
                          <a:effectLst/>
                        </a:rPr>
                        <a:t>Transferable</a:t>
                      </a:r>
                      <a:r>
                        <a:rPr lang="en-GB" sz="1800" u="none" strike="noStrike" dirty="0">
                          <a:effectLst/>
                        </a:rPr>
                        <a:t>, adaptable to other environments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Transfer requires effort </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3"/>
                  </a:ext>
                </a:extLst>
              </a:tr>
              <a:tr h="741534">
                <a:tc>
                  <a:txBody>
                    <a:bodyPr/>
                    <a:lstStyle/>
                    <a:p>
                      <a:pPr algn="l" fontAlgn="b"/>
                      <a:r>
                        <a:rPr lang="en-US" sz="1800" u="none" strike="noStrike" dirty="0">
                          <a:effectLst/>
                        </a:rPr>
                        <a:t>When taken by the learner, </a:t>
                      </a:r>
                      <a:r>
                        <a:rPr lang="en-US" sz="1800" u="none" strike="noStrike" dirty="0">
                          <a:solidFill>
                            <a:schemeClr val="accent1"/>
                          </a:solidFill>
                          <a:effectLst/>
                        </a:rPr>
                        <a:t>persistent</a:t>
                      </a:r>
                      <a:endParaRPr lang="en-US"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Will be </a:t>
                      </a:r>
                      <a:r>
                        <a:rPr lang="en-US" sz="1800" u="none" strike="noStrike" dirty="0">
                          <a:solidFill>
                            <a:schemeClr val="accent1"/>
                          </a:solidFill>
                          <a:effectLst/>
                        </a:rPr>
                        <a:t>forgotten</a:t>
                      </a:r>
                      <a:r>
                        <a:rPr lang="en-US" sz="1800" u="none" strike="noStrike" dirty="0">
                          <a:effectLst/>
                        </a:rPr>
                        <a:t> if not practiced</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4"/>
                  </a:ext>
                </a:extLst>
              </a:tr>
              <a:tr h="741534">
                <a:tc>
                  <a:txBody>
                    <a:bodyPr/>
                    <a:lstStyle/>
                    <a:p>
                      <a:pPr algn="l" fontAlgn="b"/>
                      <a:r>
                        <a:rPr lang="en-GB" sz="1800" u="none" strike="noStrike" dirty="0">
                          <a:effectLst/>
                        </a:rPr>
                        <a:t>Requires </a:t>
                      </a:r>
                      <a:r>
                        <a:rPr lang="en-GB" sz="1800" u="none" strike="noStrike" dirty="0">
                          <a:solidFill>
                            <a:schemeClr val="accent1"/>
                          </a:solidFill>
                          <a:effectLst/>
                        </a:rPr>
                        <a:t>related knowledge pre-exist</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Limited pre-requirements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903736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Global Values versus Local Values</a:t>
            </a:r>
          </a:p>
        </p:txBody>
      </p:sp>
      <p:sp>
        <p:nvSpPr>
          <p:cNvPr id="3" name="Content Placeholder 2"/>
          <p:cNvSpPr>
            <a:spLocks noGrp="1"/>
          </p:cNvSpPr>
          <p:nvPr>
            <p:ph idx="1"/>
          </p:nvPr>
        </p:nvSpPr>
        <p:spPr/>
        <p:txBody>
          <a:bodyPr/>
          <a:lstStyle/>
          <a:p>
            <a:r>
              <a:rPr lang="en-US" dirty="0"/>
              <a:t>Global Values</a:t>
            </a:r>
          </a:p>
          <a:p>
            <a:pPr lvl="1"/>
            <a:r>
              <a:rPr lang="en-US" dirty="0"/>
              <a:t>Science, Sports, Music, Literature, …</a:t>
            </a:r>
          </a:p>
          <a:p>
            <a:r>
              <a:rPr lang="en-US" dirty="0"/>
              <a:t>Local Value</a:t>
            </a:r>
          </a:p>
          <a:p>
            <a:pPr lvl="1"/>
            <a:r>
              <a:rPr lang="en-US" dirty="0"/>
              <a:t>Religion, Language, Literature, Music, …</a:t>
            </a:r>
          </a:p>
        </p:txBody>
      </p:sp>
    </p:spTree>
    <p:extLst>
      <p:ext uri="{BB962C8B-B14F-4D97-AF65-F5344CB8AC3E}">
        <p14:creationId xmlns:p14="http://schemas.microsoft.com/office/powerpoint/2010/main" val="234145714"/>
      </p:ext>
    </p:extLst>
  </p:cSld>
  <p:clrMapOvr>
    <a:masterClrMapping/>
  </p:clrMapOvr>
  <p:transition>
    <p:strips dir="rd"/>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Becoming a Science ambassador</a:t>
            </a:r>
          </a:p>
        </p:txBody>
      </p:sp>
      <p:sp>
        <p:nvSpPr>
          <p:cNvPr id="3" name="Content Placeholder 2"/>
          <p:cNvSpPr>
            <a:spLocks noGrp="1"/>
          </p:cNvSpPr>
          <p:nvPr>
            <p:ph idx="1"/>
          </p:nvPr>
        </p:nvSpPr>
        <p:spPr/>
        <p:txBody>
          <a:bodyPr/>
          <a:lstStyle/>
          <a:p>
            <a:r>
              <a:rPr lang="en-US" dirty="0"/>
              <a:t>Science is universal, and the scientific approach to problem, in many fields, could resolve many conflicts and misunderstanding</a:t>
            </a:r>
          </a:p>
          <a:p>
            <a:r>
              <a:rPr lang="en-US" dirty="0"/>
              <a:t>Go beyond the pure science or computing skills</a:t>
            </a:r>
          </a:p>
          <a:p>
            <a:pPr lvl="1"/>
            <a:r>
              <a:rPr lang="en-US" dirty="0"/>
              <a:t>Bridging different domains is a rare skill</a:t>
            </a:r>
          </a:p>
          <a:p>
            <a:r>
              <a:rPr lang="en-US" dirty="0"/>
              <a:t>Learn and improve also </a:t>
            </a:r>
          </a:p>
          <a:p>
            <a:pPr lvl="1"/>
            <a:r>
              <a:rPr lang="en-US" dirty="0"/>
              <a:t>Your communication skills</a:t>
            </a:r>
          </a:p>
          <a:p>
            <a:pPr lvl="1"/>
            <a:r>
              <a:rPr lang="en-US" dirty="0"/>
              <a:t>Teamwork</a:t>
            </a:r>
          </a:p>
          <a:p>
            <a:pPr lvl="1"/>
            <a:r>
              <a:rPr lang="en-US" dirty="0"/>
              <a:t>Leadership</a:t>
            </a:r>
          </a:p>
          <a:p>
            <a:pPr lvl="1"/>
            <a:r>
              <a:rPr lang="en-US" dirty="0"/>
              <a:t>Professionalism</a:t>
            </a:r>
          </a:p>
          <a:p>
            <a:pPr lvl="1"/>
            <a:r>
              <a:rPr lang="en-US" dirty="0"/>
              <a:t>Respect for diversity</a:t>
            </a:r>
          </a:p>
        </p:txBody>
      </p:sp>
    </p:spTree>
    <p:extLst>
      <p:ext uri="{BB962C8B-B14F-4D97-AF65-F5344CB8AC3E}">
        <p14:creationId xmlns:p14="http://schemas.microsoft.com/office/powerpoint/2010/main" val="1199028999"/>
      </p:ext>
    </p:extLst>
  </p:cSld>
  <p:clrMapOvr>
    <a:masterClrMapping/>
  </p:clrMapOvr>
  <p:transition>
    <p:strips dir="rd"/>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1524000" y="3438128"/>
            <a:ext cx="9144000" cy="1143000"/>
          </a:xfrm>
        </p:spPr>
        <p:txBody>
          <a:bodyPr/>
          <a:lstStyle/>
          <a:p>
            <a:pPr algn="ctr"/>
            <a:r>
              <a:rPr lang="en-US" dirty="0"/>
              <a:t>Be ambitious, be brave</a:t>
            </a:r>
            <a:br>
              <a:rPr lang="en-US" dirty="0"/>
            </a:br>
            <a:br>
              <a:rPr lang="en-US" dirty="0"/>
            </a:br>
            <a:r>
              <a:rPr lang="en-US" dirty="0"/>
              <a:t>Be just and fear not</a:t>
            </a:r>
            <a:br>
              <a:rPr lang="en-US" dirty="0"/>
            </a:br>
            <a:endParaRPr lang="en-GB" dirty="0"/>
          </a:p>
        </p:txBody>
      </p:sp>
      <p:sp>
        <p:nvSpPr>
          <p:cNvPr id="5" name="Subtitle 4"/>
          <p:cNvSpPr>
            <a:spLocks noGrp="1"/>
          </p:cNvSpPr>
          <p:nvPr>
            <p:ph type="subTitle" sz="quarter" idx="1"/>
          </p:nvPr>
        </p:nvSpPr>
        <p:spPr/>
        <p:txBody>
          <a:bodyPr/>
          <a:lstStyle/>
          <a:p>
            <a:endParaRPr lang="en-GB"/>
          </a:p>
        </p:txBody>
      </p:sp>
    </p:spTree>
    <p:extLst>
      <p:ext uri="{BB962C8B-B14F-4D97-AF65-F5344CB8AC3E}">
        <p14:creationId xmlns:p14="http://schemas.microsoft.com/office/powerpoint/2010/main" val="3384086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7C730B-27DE-BEB6-808F-A25DDE8C9D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4B4370-B301-4F36-D802-287F700CA20D}"/>
              </a:ext>
            </a:extLst>
          </p:cNvPr>
          <p:cNvSpPr>
            <a:spLocks noGrp="1"/>
          </p:cNvSpPr>
          <p:nvPr>
            <p:ph type="title"/>
          </p:nvPr>
        </p:nvSpPr>
        <p:spPr/>
        <p:txBody>
          <a:bodyPr/>
          <a:lstStyle/>
          <a:p>
            <a:r>
              <a:rPr lang="en-US" dirty="0"/>
              <a:t>This is the first school on IT Services</a:t>
            </a:r>
          </a:p>
        </p:txBody>
      </p:sp>
      <p:sp>
        <p:nvSpPr>
          <p:cNvPr id="3" name="Content Placeholder 2">
            <a:extLst>
              <a:ext uri="{FF2B5EF4-FFF2-40B4-BE49-F238E27FC236}">
                <a16:creationId xmlns:a16="http://schemas.microsoft.com/office/drawing/2014/main" id="{F9D82C27-FE36-53D4-3EFB-9512BCBA5EAA}"/>
              </a:ext>
            </a:extLst>
          </p:cNvPr>
          <p:cNvSpPr>
            <a:spLocks noGrp="1"/>
          </p:cNvSpPr>
          <p:nvPr>
            <p:ph idx="1"/>
          </p:nvPr>
        </p:nvSpPr>
        <p:spPr/>
        <p:txBody>
          <a:bodyPr/>
          <a:lstStyle/>
          <a:p>
            <a:r>
              <a:rPr lang="en-US" dirty="0"/>
              <a:t>A pilot school</a:t>
            </a:r>
          </a:p>
          <a:p>
            <a:pPr lvl="1"/>
            <a:r>
              <a:rPr lang="en-US" dirty="0"/>
              <a:t>Your feedback will be extremely important</a:t>
            </a:r>
          </a:p>
          <a:p>
            <a:r>
              <a:rPr lang="en-US" dirty="0"/>
              <a:t>Everything can be changed</a:t>
            </a:r>
          </a:p>
          <a:p>
            <a:pPr lvl="1"/>
            <a:r>
              <a:rPr lang="en-US" dirty="0"/>
              <a:t>Location: At CERN or outside ?</a:t>
            </a:r>
          </a:p>
          <a:p>
            <a:pPr lvl="1"/>
            <a:r>
              <a:rPr lang="en-US" dirty="0"/>
              <a:t>Topics: basic IT Services or advanced IT Services</a:t>
            </a:r>
          </a:p>
          <a:p>
            <a:pPr lvl="1"/>
            <a:r>
              <a:rPr lang="en-US" dirty="0"/>
              <a:t>Shorter school or longer school ?</a:t>
            </a:r>
          </a:p>
          <a:p>
            <a:pPr lvl="1"/>
            <a:r>
              <a:rPr lang="en-US" dirty="0"/>
              <a:t>Speakers: More speakers on shorter presentations or less speakers </a:t>
            </a:r>
            <a:r>
              <a:rPr lang="en-US" dirty="0" err="1"/>
              <a:t>fovering</a:t>
            </a:r>
            <a:r>
              <a:rPr lang="en-US" dirty="0"/>
              <a:t> services in depth ?</a:t>
            </a:r>
          </a:p>
          <a:p>
            <a:pPr lvl="1"/>
            <a:r>
              <a:rPr lang="en-US" dirty="0"/>
              <a:t>Exercises: Hands-on (need time) ? Demos ? Interactive ?</a:t>
            </a:r>
          </a:p>
          <a:p>
            <a:pPr lvl="1"/>
            <a:r>
              <a:rPr lang="en-US" dirty="0"/>
              <a:t>More social activities ? More dinners together ?</a:t>
            </a:r>
          </a:p>
        </p:txBody>
      </p:sp>
      <p:sp>
        <p:nvSpPr>
          <p:cNvPr id="4" name="TextBox 3">
            <a:extLst>
              <a:ext uri="{FF2B5EF4-FFF2-40B4-BE49-F238E27FC236}">
                <a16:creationId xmlns:a16="http://schemas.microsoft.com/office/drawing/2014/main" id="{0DAE227F-6AD7-F8DE-853A-DD77EC977772}"/>
              </a:ext>
            </a:extLst>
          </p:cNvPr>
          <p:cNvSpPr txBox="1"/>
          <p:nvPr/>
        </p:nvSpPr>
        <p:spPr>
          <a:xfrm rot="20515879">
            <a:off x="7694208" y="5226322"/>
            <a:ext cx="4270221"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err="1">
                <a:ln>
                  <a:noFill/>
                </a:ln>
                <a:solidFill>
                  <a:srgbClr val="006665">
                    <a:lumMod val="50000"/>
                  </a:srgbClr>
                </a:solidFill>
                <a:effectLst/>
                <a:uLnTx/>
                <a:uFillTx/>
                <a:latin typeface="Arial"/>
                <a:ea typeface="+mn-ea"/>
                <a:cs typeface="+mn-cs"/>
              </a:rPr>
              <a:t>Repetita</a:t>
            </a:r>
            <a:r>
              <a:rPr kumimoji="0" lang="en-US" sz="4400" b="1" i="0" u="none" strike="noStrike" kern="1200" cap="none" spc="0" normalizeH="0" baseline="0" noProof="0" dirty="0">
                <a:ln>
                  <a:noFill/>
                </a:ln>
                <a:solidFill>
                  <a:srgbClr val="006665">
                    <a:lumMod val="50000"/>
                  </a:srgbClr>
                </a:solidFill>
                <a:effectLst/>
                <a:uLnTx/>
                <a:uFillTx/>
                <a:latin typeface="Arial"/>
                <a:ea typeface="+mn-ea"/>
                <a:cs typeface="+mn-cs"/>
              </a:rPr>
              <a:t> </a:t>
            </a:r>
            <a:r>
              <a:rPr kumimoji="0" lang="en-US" sz="4400" b="1" i="0" u="none" strike="noStrike" kern="1200" cap="none" spc="0" normalizeH="0" baseline="0" noProof="0" dirty="0" err="1">
                <a:ln>
                  <a:noFill/>
                </a:ln>
                <a:solidFill>
                  <a:srgbClr val="006665">
                    <a:lumMod val="50000"/>
                  </a:srgbClr>
                </a:solidFill>
                <a:effectLst/>
                <a:uLnTx/>
                <a:uFillTx/>
                <a:latin typeface="Arial"/>
                <a:ea typeface="+mn-ea"/>
                <a:cs typeface="+mn-cs"/>
              </a:rPr>
              <a:t>iuvant</a:t>
            </a:r>
            <a:endParaRPr kumimoji="0" lang="en-US" sz="4400" b="1" i="0" u="none" strike="noStrike" kern="1200" cap="none" spc="0" normalizeH="0" baseline="0" noProof="0" dirty="0">
              <a:ln>
                <a:noFill/>
              </a:ln>
              <a:solidFill>
                <a:srgbClr val="006665">
                  <a:lumMod val="50000"/>
                </a:srgbClr>
              </a:solidFill>
              <a:effectLst/>
              <a:uLnTx/>
              <a:uFillTx/>
              <a:latin typeface="Arial"/>
              <a:ea typeface="+mn-ea"/>
              <a:cs typeface="+mn-cs"/>
            </a:endParaRPr>
          </a:p>
        </p:txBody>
      </p:sp>
    </p:spTree>
    <p:extLst>
      <p:ext uri="{BB962C8B-B14F-4D97-AF65-F5344CB8AC3E}">
        <p14:creationId xmlns:p14="http://schemas.microsoft.com/office/powerpoint/2010/main" val="3254144620"/>
      </p:ext>
    </p:extLst>
  </p:cSld>
  <p:clrMapOvr>
    <a:masterClrMapping/>
  </p:clrMapOvr>
  <p:transition>
    <p:strips dir="rd"/>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2996952"/>
            <a:ext cx="8686800" cy="657225"/>
          </a:xfrm>
        </p:spPr>
        <p:txBody>
          <a:bodyPr/>
          <a:lstStyle/>
          <a:p>
            <a:r>
              <a:rPr lang="en-US" dirty="0"/>
              <a:t>That’s all Folks !</a:t>
            </a:r>
          </a:p>
        </p:txBody>
      </p:sp>
      <p:pic>
        <p:nvPicPr>
          <p:cNvPr id="1026" name="Picture 2">
            <a:extLst>
              <a:ext uri="{FF2B5EF4-FFF2-40B4-BE49-F238E27FC236}">
                <a16:creationId xmlns:a16="http://schemas.microsoft.com/office/drawing/2014/main" id="{EA20795D-17FC-ACAB-4343-4264D0C8D8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75456"/>
            <a:ext cx="12336016" cy="7710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302661"/>
      </p:ext>
    </p:extLst>
  </p:cSld>
  <p:clrMapOvr>
    <a:masterClrMapping/>
  </p:clrMapOvr>
  <p:transition>
    <p:strips dir="rd"/>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1817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Important: the feedback survey</a:t>
            </a:r>
            <a:endParaRPr lang="en-GB" dirty="0"/>
          </a:p>
        </p:txBody>
      </p:sp>
      <p:sp>
        <p:nvSpPr>
          <p:cNvPr id="3" name="Content Placeholder 2"/>
          <p:cNvSpPr>
            <a:spLocks noGrp="1"/>
          </p:cNvSpPr>
          <p:nvPr>
            <p:ph idx="1"/>
          </p:nvPr>
        </p:nvSpPr>
        <p:spPr>
          <a:xfrm>
            <a:off x="914400" y="1500174"/>
            <a:ext cx="10363200" cy="4441825"/>
          </a:xfrm>
        </p:spPr>
        <p:txBody>
          <a:bodyPr/>
          <a:lstStyle/>
          <a:p>
            <a:r>
              <a:rPr lang="en-GB" dirty="0">
                <a:solidFill>
                  <a:srgbClr val="FF0000"/>
                </a:solidFill>
              </a:rPr>
              <a:t>Feedback questionnaire</a:t>
            </a:r>
          </a:p>
          <a:p>
            <a:pPr lvl="1"/>
            <a:r>
              <a:rPr lang="en-GB" dirty="0"/>
              <a:t>anonymous feedback about the School, lectures, exercises </a:t>
            </a:r>
          </a:p>
          <a:p>
            <a:pPr lvl="1"/>
            <a:r>
              <a:rPr lang="en-GB" dirty="0">
                <a:solidFill>
                  <a:srgbClr val="FF0000"/>
                </a:solidFill>
              </a:rPr>
              <a:t>details will come by e-mail</a:t>
            </a:r>
          </a:p>
          <a:p>
            <a:pPr lvl="1"/>
            <a:r>
              <a:rPr lang="en-GB" dirty="0"/>
              <a:t>you must complete this feedback questionnaire</a:t>
            </a:r>
          </a:p>
          <a:p>
            <a:pPr lvl="1"/>
            <a:r>
              <a:rPr lang="en-GB" dirty="0"/>
              <a:t>really, please do </a:t>
            </a:r>
            <a:r>
              <a:rPr lang="mr-IN" dirty="0"/>
              <a:t>–</a:t>
            </a:r>
            <a:r>
              <a:rPr lang="en-GB" dirty="0"/>
              <a:t> we need your input, so that we can evolve, and get even better!</a:t>
            </a:r>
          </a:p>
          <a:p>
            <a:r>
              <a:rPr lang="en-US" dirty="0"/>
              <a:t>All slides are published on the school indico website</a:t>
            </a:r>
          </a:p>
          <a:p>
            <a:r>
              <a:rPr lang="en-US" dirty="0"/>
              <a:t>All participants will receive a “certificate of attendance”</a:t>
            </a:r>
          </a:p>
        </p:txBody>
      </p:sp>
    </p:spTree>
    <p:extLst>
      <p:ext uri="{BB962C8B-B14F-4D97-AF65-F5344CB8AC3E}">
        <p14:creationId xmlns:p14="http://schemas.microsoft.com/office/powerpoint/2010/main" val="1938482277"/>
      </p:ext>
    </p:extLst>
  </p:cSld>
  <p:clrMapOvr>
    <a:masterClrMapping/>
  </p:clrMapOvr>
  <p:transitio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FE2F8-BD2B-CF62-5DDA-EB3AA1F765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F89E5E-A7F9-C1B1-214D-8525A9CD81B3}"/>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88216DC5-9DDF-FEC6-4757-102F597A8400}"/>
              </a:ext>
            </a:extLst>
          </p:cNvPr>
          <p:cNvSpPr>
            <a:spLocks noGrp="1"/>
          </p:cNvSpPr>
          <p:nvPr>
            <p:ph idx="1"/>
          </p:nvPr>
        </p:nvSpPr>
        <p:spPr/>
        <p:txBody>
          <a:bodyPr/>
          <a:lstStyle/>
          <a:p>
            <a:r>
              <a:rPr lang="en-US" dirty="0"/>
              <a:t>Learning process </a:t>
            </a:r>
          </a:p>
          <a:p>
            <a:pPr lvl="1"/>
            <a:r>
              <a:rPr lang="en-US" dirty="0">
                <a:solidFill>
                  <a:srgbClr val="FF0000"/>
                </a:solidFill>
              </a:rPr>
              <a:t>Lectures</a:t>
            </a:r>
          </a:p>
          <a:p>
            <a:pPr lvl="1"/>
            <a:r>
              <a:rPr lang="en-US" dirty="0"/>
              <a:t>Exercises</a:t>
            </a:r>
          </a:p>
          <a:p>
            <a:pPr lvl="1"/>
            <a:r>
              <a:rPr lang="en-US" dirty="0"/>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BCB68DEC-3BC0-87A4-3E46-BBE94BF297BF}"/>
              </a:ext>
            </a:extLst>
          </p:cNvPr>
          <p:cNvSpPr txBox="1"/>
          <p:nvPr/>
        </p:nvSpPr>
        <p:spPr>
          <a:xfrm>
            <a:off x="8141796" y="1465014"/>
            <a:ext cx="127470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6665">
                    <a:lumMod val="50000"/>
                  </a:srgbClr>
                </a:solidFill>
                <a:effectLst/>
                <a:uLnTx/>
                <a:uFillTx/>
                <a:latin typeface="Arial"/>
                <a:ea typeface="+mn-ea"/>
                <a:cs typeface="+mn-cs"/>
              </a:rPr>
              <a:t>Mandatory</a:t>
            </a:r>
            <a:endParaRPr kumimoji="0" lang="en-GB" sz="1800" b="0" i="0" u="none" strike="noStrike" kern="1200" cap="none" spc="0" normalizeH="0" baseline="0" noProof="0" dirty="0">
              <a:ln>
                <a:noFill/>
              </a:ln>
              <a:solidFill>
                <a:srgbClr val="006665">
                  <a:lumMod val="50000"/>
                </a:srgbClr>
              </a:solidFill>
              <a:effectLst/>
              <a:uLnTx/>
              <a:uFillTx/>
              <a:latin typeface="Arial"/>
              <a:ea typeface="+mn-ea"/>
              <a:cs typeface="+mn-cs"/>
            </a:endParaRPr>
          </a:p>
        </p:txBody>
      </p:sp>
      <p:sp>
        <p:nvSpPr>
          <p:cNvPr id="5" name="TextBox 4">
            <a:extLst>
              <a:ext uri="{FF2B5EF4-FFF2-40B4-BE49-F238E27FC236}">
                <a16:creationId xmlns:a16="http://schemas.microsoft.com/office/drawing/2014/main" id="{A8094742-1843-2068-A3BA-EFC5EEFE08E5}"/>
              </a:ext>
            </a:extLst>
          </p:cNvPr>
          <p:cNvSpPr txBox="1"/>
          <p:nvPr/>
        </p:nvSpPr>
        <p:spPr>
          <a:xfrm>
            <a:off x="8257212" y="5651703"/>
            <a:ext cx="104387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6665">
                    <a:lumMod val="50000"/>
                  </a:srgbClr>
                </a:solidFill>
                <a:effectLst/>
                <a:uLnTx/>
                <a:uFillTx/>
                <a:latin typeface="Arial"/>
                <a:ea typeface="+mn-ea"/>
                <a:cs typeface="+mn-cs"/>
              </a:rPr>
              <a:t>Optional</a:t>
            </a:r>
            <a:endParaRPr kumimoji="0" lang="en-GB" sz="1800" b="0" i="0" u="none" strike="noStrike" kern="1200" cap="none" spc="0" normalizeH="0" baseline="0" noProof="0" dirty="0">
              <a:ln>
                <a:noFill/>
              </a:ln>
              <a:solidFill>
                <a:srgbClr val="006665">
                  <a:lumMod val="50000"/>
                </a:srgbClr>
              </a:solidFill>
              <a:effectLst/>
              <a:uLnTx/>
              <a:uFillTx/>
              <a:latin typeface="Arial"/>
              <a:ea typeface="+mn-ea"/>
              <a:cs typeface="+mn-cs"/>
            </a:endParaRPr>
          </a:p>
        </p:txBody>
      </p:sp>
      <p:cxnSp>
        <p:nvCxnSpPr>
          <p:cNvPr id="7" name="Straight Arrow Connector 6">
            <a:extLst>
              <a:ext uri="{FF2B5EF4-FFF2-40B4-BE49-F238E27FC236}">
                <a16:creationId xmlns:a16="http://schemas.microsoft.com/office/drawing/2014/main" id="{2198768F-0C17-D8A9-CFDE-07868EAD04FC}"/>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999043891"/>
      </p:ext>
    </p:extLst>
  </p:cSld>
  <p:clrMapOvr>
    <a:masterClrMapping/>
  </p:clrMapOvr>
  <p:transition>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C58CC-05F2-F1AD-1371-0961ACAE57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CBA0F5-47EA-CEE4-4417-984C117FE82B}"/>
              </a:ext>
            </a:extLst>
          </p:cNvPr>
          <p:cNvSpPr>
            <a:spLocks noGrp="1"/>
          </p:cNvSpPr>
          <p:nvPr>
            <p:ph type="title"/>
          </p:nvPr>
        </p:nvSpPr>
        <p:spPr/>
        <p:txBody>
          <a:bodyPr/>
          <a:lstStyle/>
          <a:p>
            <a:r>
              <a:rPr lang="en-US" dirty="0"/>
              <a:t>The Programme – 28 hours of lectures</a:t>
            </a:r>
            <a:endParaRPr lang="en-GB" dirty="0"/>
          </a:p>
        </p:txBody>
      </p:sp>
      <p:sp>
        <p:nvSpPr>
          <p:cNvPr id="9" name="Content Placeholder 8">
            <a:extLst>
              <a:ext uri="{FF2B5EF4-FFF2-40B4-BE49-F238E27FC236}">
                <a16:creationId xmlns:a16="http://schemas.microsoft.com/office/drawing/2014/main" id="{034526E2-F3A4-0627-5599-EA64C7B98CF1}"/>
              </a:ext>
            </a:extLst>
          </p:cNvPr>
          <p:cNvSpPr>
            <a:spLocks noGrp="1"/>
          </p:cNvSpPr>
          <p:nvPr>
            <p:ph idx="1"/>
          </p:nvPr>
        </p:nvSpPr>
        <p:spPr>
          <a:xfrm>
            <a:off x="8904312" y="1475642"/>
            <a:ext cx="2896519" cy="4441825"/>
          </a:xfrm>
        </p:spPr>
        <p:txBody>
          <a:bodyPr/>
          <a:lstStyle/>
          <a:p>
            <a:r>
              <a:rPr lang="en-US" dirty="0"/>
              <a:t>Storage</a:t>
            </a:r>
          </a:p>
          <a:p>
            <a:r>
              <a:rPr lang="en-US" dirty="0"/>
              <a:t>Web content</a:t>
            </a:r>
          </a:p>
          <a:p>
            <a:r>
              <a:rPr lang="en-US" dirty="0"/>
              <a:t>Databases</a:t>
            </a:r>
          </a:p>
          <a:p>
            <a:r>
              <a:rPr lang="en-US" dirty="0"/>
              <a:t>Application Development</a:t>
            </a:r>
          </a:p>
          <a:p>
            <a:r>
              <a:rPr lang="en-US" dirty="0"/>
              <a:t>Security and authentication</a:t>
            </a:r>
          </a:p>
          <a:p>
            <a:r>
              <a:rPr lang="en-US" dirty="0"/>
              <a:t>Services for data analysis</a:t>
            </a:r>
          </a:p>
          <a:p>
            <a:r>
              <a:rPr lang="en-US" dirty="0"/>
              <a:t>Services for machine learning projects</a:t>
            </a:r>
          </a:p>
        </p:txBody>
      </p:sp>
      <p:pic>
        <p:nvPicPr>
          <p:cNvPr id="11" name="Picture 10">
            <a:extLst>
              <a:ext uri="{FF2B5EF4-FFF2-40B4-BE49-F238E27FC236}">
                <a16:creationId xmlns:a16="http://schemas.microsoft.com/office/drawing/2014/main" id="{8DA55F66-D36F-65BF-5378-82B02008C436}"/>
              </a:ext>
            </a:extLst>
          </p:cNvPr>
          <p:cNvPicPr>
            <a:picLocks noChangeAspect="1"/>
          </p:cNvPicPr>
          <p:nvPr/>
        </p:nvPicPr>
        <p:blipFill>
          <a:blip r:embed="rId3"/>
          <a:srcRect t="10101" r="1555"/>
          <a:stretch/>
        </p:blipFill>
        <p:spPr>
          <a:xfrm>
            <a:off x="344991" y="1536837"/>
            <a:ext cx="8415305" cy="5138649"/>
          </a:xfrm>
          <a:prstGeom prst="rect">
            <a:avLst/>
          </a:prstGeom>
        </p:spPr>
      </p:pic>
    </p:spTree>
    <p:extLst>
      <p:ext uri="{BB962C8B-B14F-4D97-AF65-F5344CB8AC3E}">
        <p14:creationId xmlns:p14="http://schemas.microsoft.com/office/powerpoint/2010/main" val="1133493466"/>
      </p:ext>
    </p:extLst>
  </p:cSld>
  <p:clrMapOvr>
    <a:masterClrMapping/>
  </p:clrMapOvr>
  <p:transition>
    <p:strips dir="rd"/>
  </p:transition>
</p:sld>
</file>

<file path=ppt/theme/theme1.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SC-Powerpoint Slides template 16-9.potx" id="{027E0948-C768-41B7-8848-C5CEF6FA21B7}" vid="{6460D362-4FC8-4CBF-9B81-10A5355632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CSC-Powerpoint Slides template 16-9-WideScreen</Template>
  <TotalTime>0</TotalTime>
  <Words>1832</Words>
  <Application>Microsoft Office PowerPoint</Application>
  <PresentationFormat>Widescreen</PresentationFormat>
  <Paragraphs>453</Paragraphs>
  <Slides>61</Slides>
  <Notes>9</Notes>
  <HiddenSlides>2</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61</vt:i4>
      </vt:variant>
    </vt:vector>
  </HeadingPairs>
  <TitlesOfParts>
    <vt:vector size="73" baseType="lpstr">
      <vt:lpstr>ADLaM Display</vt:lpstr>
      <vt:lpstr>Aptos Narrow</vt:lpstr>
      <vt:lpstr>Arial</vt:lpstr>
      <vt:lpstr>Arial Black</vt:lpstr>
      <vt:lpstr>Calibri</vt:lpstr>
      <vt:lpstr>Monotype Sorts</vt:lpstr>
      <vt:lpstr>Roboto</vt:lpstr>
      <vt:lpstr>Roboto Light</vt:lpstr>
      <vt:lpstr>StarSymbol</vt:lpstr>
      <vt:lpstr>Times New Roman</vt:lpstr>
      <vt:lpstr>Wingdings</vt:lpstr>
      <vt:lpstr>On-Screen Presentation 1</vt:lpstr>
      <vt:lpstr>PowerPoint Presentation</vt:lpstr>
      <vt:lpstr>School Closing Address</vt:lpstr>
      <vt:lpstr>The new School on IT Services</vt:lpstr>
      <vt:lpstr>This Wednesday …</vt:lpstr>
      <vt:lpstr>Our sister school … </vt:lpstr>
      <vt:lpstr>This is the first school on IT Services</vt:lpstr>
      <vt:lpstr>Important: the feedback survey</vt:lpstr>
      <vt:lpstr>The school learning process</vt:lpstr>
      <vt:lpstr>The Programme – 28 hours of lectures</vt:lpstr>
      <vt:lpstr>School pictures on CERNBOX</vt:lpstr>
      <vt:lpstr>School lighting talks</vt:lpstr>
      <vt:lpstr>We did not have memes …</vt:lpstr>
      <vt:lpstr>Do we need a memes competitions also at IT Services CSC ?</vt:lpstr>
      <vt:lpstr>Now, what’s next ?</vt:lpstr>
      <vt:lpstr>Post-school networking</vt:lpstr>
      <vt:lpstr>Upcoming CERN Schools of Computing</vt:lpstr>
      <vt:lpstr>PowerPoint Presentation</vt:lpstr>
      <vt:lpstr>Why an inverted CSC  ?</vt:lpstr>
      <vt:lpstr>2025: will be the 16th edition of the iCSC</vt:lpstr>
      <vt:lpstr>The inverted CSC </vt:lpstr>
      <vt:lpstr>The iCSC lectures 2024 selection process</vt:lpstr>
      <vt:lpstr>Selection process for iCSC lectures</vt:lpstr>
      <vt:lpstr>PowerPoint Presentation</vt:lpstr>
      <vt:lpstr>2024 iCSC lecturers</vt:lpstr>
      <vt:lpstr>Every presentation is supervised by mentors</vt:lpstr>
      <vt:lpstr>The 2023 topics</vt:lpstr>
      <vt:lpstr>The 2024 topics</vt:lpstr>
      <vt:lpstr>Lecturers at the iCSC</vt:lpstr>
      <vt:lpstr>Inverted School 2024</vt:lpstr>
      <vt:lpstr>Where students become teachers</vt:lpstr>
      <vt:lpstr>Where teachers become students ….</vt:lpstr>
      <vt:lpstr>tCSC in Belgrade (Heterogeneous Architectures)</vt:lpstr>
      <vt:lpstr>Main CSC, Hamburg</vt:lpstr>
      <vt:lpstr>tCSC (Machine Learning), Split</vt:lpstr>
      <vt:lpstr>Check the dress code …</vt:lpstr>
      <vt:lpstr>Thanks</vt:lpstr>
      <vt:lpstr>We had 20 lecturers !</vt:lpstr>
      <vt:lpstr>And a special thanks to … Andzrxey, Annjay, Andrzej </vt:lpstr>
      <vt:lpstr>And …</vt:lpstr>
      <vt:lpstr>Finally …</vt:lpstr>
      <vt:lpstr>Finally …</vt:lpstr>
      <vt:lpstr>Finally …</vt:lpstr>
      <vt:lpstr>A last message as School Director</vt:lpstr>
      <vt:lpstr>It was a dense week !</vt:lpstr>
      <vt:lpstr>Beware … it could be two weeks !</vt:lpstr>
      <vt:lpstr>Sometimes we hear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School Academic Dimension</vt:lpstr>
      <vt:lpstr>Education Science: Focus on Knowledge</vt:lpstr>
      <vt:lpstr>Global Values versus Local Values</vt:lpstr>
      <vt:lpstr>Becoming a Science ambassador</vt:lpstr>
      <vt:lpstr>Be ambitious, be brave  Be just and fear not </vt:lpstr>
      <vt:lpstr>That’s all Folks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series of lectures*</dc:title>
  <dc:creator>Alberto Pace</dc:creator>
  <cp:keywords>Data Technologies - CERN School of computing Data Management Security</cp:keywords>
  <cp:lastModifiedBy>Alberto Pace</cp:lastModifiedBy>
  <cp:revision>70</cp:revision>
  <dcterms:created xsi:type="dcterms:W3CDTF">2023-05-30T15:24:10Z</dcterms:created>
  <dcterms:modified xsi:type="dcterms:W3CDTF">2024-11-08T13:49:46Z</dcterms:modified>
</cp:coreProperties>
</file>