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60" r:id="rId2"/>
    <p:sldMasterId id="2147483686" r:id="rId3"/>
  </p:sldMasterIdLst>
  <p:notesMasterIdLst>
    <p:notesMasterId r:id="rId9"/>
  </p:notesMasterIdLst>
  <p:handoutMasterIdLst>
    <p:handoutMasterId r:id="rId10"/>
  </p:handoutMasterIdLst>
  <p:sldIdLst>
    <p:sldId id="274" r:id="rId4"/>
    <p:sldId id="1045" r:id="rId5"/>
    <p:sldId id="1043" r:id="rId6"/>
    <p:sldId id="1051" r:id="rId7"/>
    <p:sldId id="1052" r:id="rId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87"/>
    <p:restoredTop sz="94830"/>
  </p:normalViewPr>
  <p:slideViewPr>
    <p:cSldViewPr snapToGrid="0">
      <p:cViewPr varScale="1">
        <p:scale>
          <a:sx n="106" d="100"/>
          <a:sy n="106" d="100"/>
        </p:scale>
        <p:origin x="6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137"/>
          </a:xfrm>
          <a:prstGeom prst="rect">
            <a:avLst/>
          </a:prstGeom>
        </p:spPr>
        <p:txBody>
          <a:bodyPr vert="horz" lIns="94857" tIns="47429" rIns="94857" bIns="47429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8137"/>
          </a:xfrm>
          <a:prstGeom prst="rect">
            <a:avLst/>
          </a:prstGeom>
        </p:spPr>
        <p:txBody>
          <a:bodyPr vert="horz" lIns="94857" tIns="47429" rIns="94857" bIns="47429" rtlCol="0"/>
          <a:lstStyle>
            <a:lvl1pPr algn="r">
              <a:defRPr sz="1300"/>
            </a:lvl1pPr>
          </a:lstStyle>
          <a:p>
            <a:fld id="{E4D56169-05EA-4397-BA2A-F3B72D6AD3A1}" type="datetimeFigureOut">
              <a:rPr lang="fr-FR" smtClean="0"/>
              <a:t>02/11/2024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2" y="9430092"/>
            <a:ext cx="2945659" cy="498135"/>
          </a:xfrm>
          <a:prstGeom prst="rect">
            <a:avLst/>
          </a:prstGeom>
        </p:spPr>
        <p:txBody>
          <a:bodyPr vert="horz" lIns="94857" tIns="47429" rIns="94857" bIns="47429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5" y="9430092"/>
            <a:ext cx="2945659" cy="498135"/>
          </a:xfrm>
          <a:prstGeom prst="rect">
            <a:avLst/>
          </a:prstGeom>
        </p:spPr>
        <p:txBody>
          <a:bodyPr vert="horz" lIns="94857" tIns="47429" rIns="94857" bIns="47429" rtlCol="0" anchor="b"/>
          <a:lstStyle>
            <a:lvl1pPr algn="r">
              <a:defRPr sz="1300"/>
            </a:lvl1pPr>
          </a:lstStyle>
          <a:p>
            <a:fld id="{8BBC2B88-06F0-4DC4-8069-C9F7F697315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924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247" cy="498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827" y="0"/>
            <a:ext cx="2946246" cy="4984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CFD0B-58DD-426C-90BE-05CF27AF8787}" type="datetimeFigureOut">
              <a:rPr lang="en-US" smtClean="0"/>
              <a:t>11/2/24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287" y="4778010"/>
            <a:ext cx="5439102" cy="3908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9818"/>
            <a:ext cx="2946247" cy="4984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827" y="9429818"/>
            <a:ext cx="2946246" cy="4984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2B89C1-539B-49FF-8EFD-163D43AB72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705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B89C1-539B-49FF-8EFD-163D43AB72E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2490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B89C1-539B-49FF-8EFD-163D43AB72E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8528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B89C1-539B-49FF-8EFD-163D43AB72E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7083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E2A6E-3888-94CF-41C0-940F403620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8CDA6E1-27ED-60D3-3023-E3E9635C9F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B69AAE-5FF8-82D6-DA27-80AF4491982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8E0928-C5A4-EA66-D303-1107F5BB0D9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2B89C1-539B-49FF-8EFD-163D43AB72E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853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67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E92846F-E07D-4474-8A2F-D574A4D004D1}" type="datetime1">
              <a:rPr lang="en-US" smtClean="0"/>
              <a:t>11/2/24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1150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BFC3668-0AA5-46C4-9213-D0DC2FBAF018}" type="datetime1">
              <a:rPr lang="en-US" smtClean="0"/>
              <a:t>11/2/24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774246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0A2D3DD-1511-47BA-91EA-3BC69CFCD1C2}" type="datetime1">
              <a:rPr lang="en-US" smtClean="0"/>
              <a:t>11/2/24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33502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3FB8B5A-9D9E-4EAA-9825-A02E2CD92200}" type="datetime1">
              <a:rPr lang="en-US" smtClean="0"/>
              <a:t>11/2/24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23258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B7538A14-063B-4651-A831-CE01DE7E85AB}" type="datetime1">
              <a:rPr lang="en-US" smtClean="0"/>
              <a:t>11/2/24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0213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F47E74C-AD11-49C8-B114-1DCA4B0AD677}" type="datetime1">
              <a:rPr lang="en-US" smtClean="0"/>
              <a:t>11/2/24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183678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6017C7-8197-4273-96AD-86B951CFD74B}" type="datetime1">
              <a:rPr lang="en-US" smtClean="0"/>
              <a:t>11/2/24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34449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81E2E6AC-077F-4D23-94C4-454BD59AE38A}" type="datetime1">
              <a:rPr lang="en-US" smtClean="0"/>
              <a:t>11/2/24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847612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CA57F-FD71-42C6-99B3-264CD91FEE51}" type="datetime1">
              <a:rPr lang="en-US" smtClean="0"/>
              <a:t>11/2/24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105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3279D-82FA-4E04-887B-3189F24167A2}" type="datetime1">
              <a:rPr lang="en-US" smtClean="0"/>
              <a:t>11/2/24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031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A168B-8353-4ECA-A7CE-C1B364D84CBA}" type="datetime1">
              <a:rPr lang="en-US" smtClean="0"/>
              <a:t>11/2/24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5905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B58ED-500E-4738-B420-F50E94F986D2}" type="datetime1">
              <a:rPr lang="en-US" smtClean="0"/>
              <a:t>11/2/24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61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6187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8422217" y="6342064"/>
            <a:ext cx="1919816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26/04/2022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0433" y="6345239"/>
            <a:ext cx="56388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Simone.Campana@cern.ch - WLCG RRB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4285" y="6337301"/>
            <a:ext cx="1018116" cy="365125"/>
          </a:xfrm>
        </p:spPr>
        <p:txBody>
          <a:bodyPr/>
          <a:lstStyle>
            <a:lvl1pPr>
              <a:defRPr/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4542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1A6755-D8D3-F34C-B495-7C9AD5EE9F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CCC1C96-2B01-4347-AE25-C4D09FBE9A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79A1031-FDB6-EC48-A7A6-1A12B0CCF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QTI &amp; CERN openlab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D30D619-8BAD-B641-BE14-1246DE121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BF93C875-3D21-6A46-BFC7-6F42F8061222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95350" y="1825625"/>
            <a:ext cx="10932583" cy="4351338"/>
          </a:xfrm>
        </p:spPr>
        <p:txBody>
          <a:bodyPr/>
          <a:lstStyle>
            <a:lvl1pPr marL="457200" marR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 sz="2000" b="1">
                <a:solidFill>
                  <a:srgbClr val="2B235D"/>
                </a:solidFill>
              </a:defRPr>
            </a:lvl1pPr>
            <a:lvl2pPr>
              <a:defRPr sz="1800"/>
            </a:lvl2pPr>
            <a:lvl3pPr>
              <a:defRPr sz="1700"/>
            </a:lvl3pPr>
            <a:lvl4pPr>
              <a:defRPr sz="1600"/>
            </a:lvl4pPr>
            <a:lvl5pPr>
              <a:defRPr sz="1500"/>
            </a:lvl5pPr>
          </a:lstStyle>
          <a:p>
            <a:pPr lvl="0"/>
            <a:r>
              <a:rPr lang="fr-FR" dirty="0"/>
              <a:t>Cliquez pour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AutoNum type="arabicPeriod"/>
              <a:tabLst/>
              <a:defRPr/>
            </a:pPr>
            <a:r>
              <a:rPr lang="fr-FR" dirty="0"/>
              <a:t>Cliquez pour modifier les styles du texte du masque</a:t>
            </a:r>
          </a:p>
          <a:p>
            <a:pPr lvl="0"/>
            <a:r>
              <a:rPr lang="fr-FR" dirty="0"/>
              <a:t>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8D79B23F-F94E-F843-AAF3-7697C0EEC545}"/>
              </a:ext>
            </a:extLst>
          </p:cNvPr>
          <p:cNvSpPr/>
          <p:nvPr userDrawn="1"/>
        </p:nvSpPr>
        <p:spPr>
          <a:xfrm>
            <a:off x="364067" y="1809750"/>
            <a:ext cx="247650" cy="867492"/>
          </a:xfrm>
          <a:prstGeom prst="roundRect">
            <a:avLst/>
          </a:prstGeom>
          <a:solidFill>
            <a:srgbClr val="1D7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7541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>
            <a:extLst>
              <a:ext uri="{FF2B5EF4-FFF2-40B4-BE49-F238E27FC236}">
                <a16:creationId xmlns:a16="http://schemas.microsoft.com/office/drawing/2014/main" id="{46570C27-FD25-4A4F-98EA-ED3B375E6B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2644" y="1806944"/>
            <a:ext cx="10206711" cy="3244112"/>
          </a:xfrm>
          <a:prstGeom prst="rect">
            <a:avLst/>
          </a:prstGeom>
        </p:spPr>
      </p:pic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8D5ED306-3B42-3547-BDFF-0323AB473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788F126A-7BD4-3A48-B96C-7CBFF7604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QTI &amp; CERN openlab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313D4E7-9C57-A54E-8CCD-D9F3E4046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8A040C3C-DF7C-C240-A550-49694E02698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816549" y="2546719"/>
            <a:ext cx="4146698" cy="1780731"/>
          </a:xfrm>
        </p:spPr>
        <p:txBody>
          <a:bodyPr>
            <a:normAutofit/>
          </a:bodyPr>
          <a:lstStyle>
            <a:lvl1pPr marL="0" indent="0">
              <a:buNone/>
              <a:defRPr sz="3200" b="1">
                <a:solidFill>
                  <a:srgbClr val="386FB2"/>
                </a:solidFill>
              </a:defRPr>
            </a:lvl1pPr>
          </a:lstStyle>
          <a:p>
            <a:pPr lvl="0"/>
            <a:r>
              <a:rPr lang="fr-FR" dirty="0"/>
              <a:t>TITRE SECTION</a:t>
            </a:r>
          </a:p>
        </p:txBody>
      </p:sp>
    </p:spTree>
    <p:extLst>
      <p:ext uri="{BB962C8B-B14F-4D97-AF65-F5344CB8AC3E}">
        <p14:creationId xmlns:p14="http://schemas.microsoft.com/office/powerpoint/2010/main" val="14940280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9E5263-7175-1E4E-B25A-C8612876A9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D71B8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4F48D8-7047-1F42-8ED4-941E188792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0DDDD11-6F40-4643-AA1F-B951D26F0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BEF2066-EE9C-5F42-8005-C98F17350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QTI &amp; CERN openlab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A9CDB6D-F31B-6E4D-AD6C-3FEE5E075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92230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titre ave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F8B7DE3-CEAD-DB44-AB02-FAA9AE7375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Titre 15">
            <a:extLst>
              <a:ext uri="{FF2B5EF4-FFF2-40B4-BE49-F238E27FC236}">
                <a16:creationId xmlns:a16="http://schemas.microsoft.com/office/drawing/2014/main" id="{7BA62D56-2BCC-3848-A978-B4CD28509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9761" y="552440"/>
            <a:ext cx="10515600" cy="851617"/>
          </a:xfrm>
        </p:spPr>
        <p:txBody>
          <a:bodyPr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77FC69-C0FA-4B6B-82DD-4C5C2FE630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" y="4647156"/>
            <a:ext cx="6382435" cy="221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977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pu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6F2446-C3F6-CD46-800D-929AB6E3B2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None/>
              <a:defRPr sz="2000" b="1"/>
            </a:lvl1pPr>
            <a:lvl2pPr>
              <a:defRPr sz="1800"/>
            </a:lvl2pPr>
            <a:lvl3pPr>
              <a:defRPr sz="1700"/>
            </a:lvl3pPr>
            <a:lvl4pPr>
              <a:defRPr sz="1600"/>
            </a:lvl4pPr>
            <a:lvl5pPr>
              <a:defRPr sz="15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36AF76AD-275D-364B-B883-506470A7E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8C3D4D6-3020-844C-9B71-96C4AEE39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4B52663-8C97-B148-B781-F3D8CFB3E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QTI &amp; CERN openlab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918F09-FC0A-044C-A848-05E198EBE8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79468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>
            <a:extLst>
              <a:ext uri="{FF2B5EF4-FFF2-40B4-BE49-F238E27FC236}">
                <a16:creationId xmlns:a16="http://schemas.microsoft.com/office/drawing/2014/main" id="{43FA3F1B-7B8C-4F47-AA55-A961D273A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328A4CA3-2D74-1E4C-8A9F-7F2FC32EE54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6356350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E90F774-8DF5-DC40-9473-11FA80F8067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0723C9F-A5B9-2643-908D-D5A30CE4FC7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QTI &amp; CERN openlab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24F0C74-9FAE-DE46-B258-0CCA95DC96C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63826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A8606C-0A10-0E40-B441-09967D641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4A8066AE-4E02-664B-BEDA-CEB051B57E4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601" y="3031066"/>
            <a:ext cx="3683000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06DE080A-9378-174F-A6CD-A14F891ADBE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5601" y="2307167"/>
            <a:ext cx="3683000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4" name="Espace réservé pour une image  10">
            <a:extLst>
              <a:ext uri="{FF2B5EF4-FFF2-40B4-BE49-F238E27FC236}">
                <a16:creationId xmlns:a16="http://schemas.microsoft.com/office/drawing/2014/main" id="{DB1E6C45-037D-7248-8090-9E01AF0E14F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186768" y="3031066"/>
            <a:ext cx="3683000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35" name="Espace réservé du texte 16">
            <a:extLst>
              <a:ext uri="{FF2B5EF4-FFF2-40B4-BE49-F238E27FC236}">
                <a16:creationId xmlns:a16="http://schemas.microsoft.com/office/drawing/2014/main" id="{3B48E81E-F3AE-1149-AF90-39BF371DB92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186768" y="2307167"/>
            <a:ext cx="3683000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6" name="Espace réservé pour une image  10">
            <a:extLst>
              <a:ext uri="{FF2B5EF4-FFF2-40B4-BE49-F238E27FC236}">
                <a16:creationId xmlns:a16="http://schemas.microsoft.com/office/drawing/2014/main" id="{83027E6D-304A-EC46-902E-91B5A85E691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7935" y="3031066"/>
            <a:ext cx="3801532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37" name="Espace réservé du texte 16">
            <a:extLst>
              <a:ext uri="{FF2B5EF4-FFF2-40B4-BE49-F238E27FC236}">
                <a16:creationId xmlns:a16="http://schemas.microsoft.com/office/drawing/2014/main" id="{83E28E4C-95DA-3845-B70D-060370F3A09A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017935" y="2307167"/>
            <a:ext cx="3801532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15ACEC6-DBA0-6F44-BB97-46F2B85D58E2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4B3F60A-ED0D-4B44-8393-41ED1F7EA706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QTI &amp; CERN openlab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4D66712-DC4F-494F-828E-2CD7CDC4454F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0911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1575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gran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pour une image  10">
            <a:extLst>
              <a:ext uri="{FF2B5EF4-FFF2-40B4-BE49-F238E27FC236}">
                <a16:creationId xmlns:a16="http://schemas.microsoft.com/office/drawing/2014/main" id="{4BB4A48F-0B13-AB43-8BDF-05D3E45FA7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356350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 dirty="0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F2822F3-2AB0-2C4D-9F50-685D57FE10A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03713C5-65FA-7540-B3F9-CA8FED8941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QTI &amp; CERN openlab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9FA8EA8-BA7E-8A48-A593-944ADF9E49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1280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D8581C-AA4F-C546-A92A-B2ADDD5C3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6" name="Espace réservé pour une image  10">
            <a:extLst>
              <a:ext uri="{FF2B5EF4-FFF2-40B4-BE49-F238E27FC236}">
                <a16:creationId xmlns:a16="http://schemas.microsoft.com/office/drawing/2014/main" id="{EA217126-9158-6F4F-A81E-55F12383B9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5600" y="3039533"/>
            <a:ext cx="7797800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7" name="Espace réservé du texte 16">
            <a:extLst>
              <a:ext uri="{FF2B5EF4-FFF2-40B4-BE49-F238E27FC236}">
                <a16:creationId xmlns:a16="http://schemas.microsoft.com/office/drawing/2014/main" id="{0BA8D61D-7560-7B4E-95C7-4B97F818F3B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55600" y="2315633"/>
            <a:ext cx="7797800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8" name="Espace réservé pour une image  10">
            <a:extLst>
              <a:ext uri="{FF2B5EF4-FFF2-40B4-BE49-F238E27FC236}">
                <a16:creationId xmlns:a16="http://schemas.microsoft.com/office/drawing/2014/main" id="{47D3D8C3-BC5F-3A44-96FC-60A79469B1F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288867" y="3039532"/>
            <a:ext cx="3530599" cy="2904257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9" name="Espace réservé du texte 16">
            <a:extLst>
              <a:ext uri="{FF2B5EF4-FFF2-40B4-BE49-F238E27FC236}">
                <a16:creationId xmlns:a16="http://schemas.microsoft.com/office/drawing/2014/main" id="{9FAAAF88-FE85-7842-AF9F-75BD35F6713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88867" y="2315633"/>
            <a:ext cx="3530599" cy="4730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2B235D"/>
                </a:solidFill>
              </a:defRPr>
            </a:lvl1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0" name="Espace réservé de la date 9">
            <a:extLst>
              <a:ext uri="{FF2B5EF4-FFF2-40B4-BE49-F238E27FC236}">
                <a16:creationId xmlns:a16="http://schemas.microsoft.com/office/drawing/2014/main" id="{31DE3CF5-9AF1-E54A-8F97-E44123587D30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/>
          </a:p>
        </p:txBody>
      </p:sp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2FE99332-4262-2748-88B9-786EF8D01D7D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/>
              <a:t>QTI &amp; CERN openlab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A6E66E0B-3C57-8D43-9835-2E03257F62A8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98964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ntenu +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CADBEF69-3EF9-FF42-A8B2-D355605494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9" name="Espace réservé pour une image  10">
            <a:extLst>
              <a:ext uri="{FF2B5EF4-FFF2-40B4-BE49-F238E27FC236}">
                <a16:creationId xmlns:a16="http://schemas.microsoft.com/office/drawing/2014/main" id="{506682D4-E88D-434A-9F4E-F6A456CC68C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5600" y="18459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13" name="Espace réservé pour une image  10">
            <a:extLst>
              <a:ext uri="{FF2B5EF4-FFF2-40B4-BE49-F238E27FC236}">
                <a16:creationId xmlns:a16="http://schemas.microsoft.com/office/drawing/2014/main" id="{E77B5237-E089-BC4B-BEFF-B653809DEC6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55600" y="39541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FF6E9BFC-5EA1-7F45-BE25-8967EF936CB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975599" y="1846263"/>
            <a:ext cx="3843867" cy="4097337"/>
          </a:xfrm>
        </p:spPr>
        <p:txBody>
          <a:bodyPr/>
          <a:lstStyle>
            <a:lvl1pPr marL="0" indent="0">
              <a:buNone/>
              <a:defRPr sz="2000" b="1"/>
            </a:lvl1pPr>
            <a:lvl2pPr>
              <a:defRPr sz="1800"/>
            </a:lvl2pPr>
            <a:lvl3pPr>
              <a:defRPr sz="1700"/>
            </a:lvl3pPr>
            <a:lvl4pPr>
              <a:defRPr sz="1600"/>
            </a:lvl4pPr>
            <a:lvl5pPr>
              <a:defRPr sz="1500"/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20" name="Espace réservé pour une image  10">
            <a:extLst>
              <a:ext uri="{FF2B5EF4-FFF2-40B4-BE49-F238E27FC236}">
                <a16:creationId xmlns:a16="http://schemas.microsoft.com/office/drawing/2014/main" id="{D68BF6C3-2BB1-0B40-AF8B-019AA1625440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165600" y="18459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21" name="Espace réservé pour une image  10">
            <a:extLst>
              <a:ext uri="{FF2B5EF4-FFF2-40B4-BE49-F238E27FC236}">
                <a16:creationId xmlns:a16="http://schemas.microsoft.com/office/drawing/2014/main" id="{5BC15116-252D-6D4B-A4AD-536F8E11728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165600" y="3954121"/>
            <a:ext cx="3691997" cy="1989668"/>
          </a:xfrm>
          <a:pattFill prst="lgCheck">
            <a:fgClr>
              <a:schemeClr val="bg1">
                <a:lumMod val="7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fr-FR"/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D6DC58-68E3-E44A-AC77-6EE8A913698C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B3E1B54C-233F-BE48-B87C-5DFFEDF4E2E0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fr-FR"/>
              <a:t>QTI &amp; CERN openlab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932B45D-78D5-AE4E-8865-547888745D79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5348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code coule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B42AFD-EF45-7449-9C51-424065E46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B0C9B8F8-E3F3-3544-97E2-B7FC2D2D43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55600" y="1543050"/>
            <a:ext cx="11463338" cy="66992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EA302A-9260-7E42-BCDF-A9C6E46756C5}"/>
              </a:ext>
            </a:extLst>
          </p:cNvPr>
          <p:cNvSpPr/>
          <p:nvPr userDrawn="1"/>
        </p:nvSpPr>
        <p:spPr bwMode="auto">
          <a:xfrm>
            <a:off x="1768344" y="3265070"/>
            <a:ext cx="1485355" cy="640174"/>
          </a:xfrm>
          <a:prstGeom prst="rect">
            <a:avLst/>
          </a:prstGeom>
          <a:solidFill>
            <a:srgbClr val="2B23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2C226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572946D-FF86-0048-8FC1-ABB96FADABBA}"/>
              </a:ext>
            </a:extLst>
          </p:cNvPr>
          <p:cNvSpPr/>
          <p:nvPr userDrawn="1"/>
        </p:nvSpPr>
        <p:spPr bwMode="auto">
          <a:xfrm>
            <a:off x="3599471" y="3265070"/>
            <a:ext cx="1485355" cy="640174"/>
          </a:xfrm>
          <a:prstGeom prst="rect">
            <a:avLst/>
          </a:prstGeom>
          <a:solidFill>
            <a:srgbClr val="1D7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>
              <a:solidFill>
                <a:srgbClr val="1D71B8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E59A7CC-28B2-C946-9615-2B858E02AE32}"/>
              </a:ext>
            </a:extLst>
          </p:cNvPr>
          <p:cNvSpPr/>
          <p:nvPr userDrawn="1"/>
        </p:nvSpPr>
        <p:spPr bwMode="auto">
          <a:xfrm>
            <a:off x="5430598" y="3265070"/>
            <a:ext cx="1485355" cy="64017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A6F4B9E-55B5-094A-A766-488BBE405C50}"/>
              </a:ext>
            </a:extLst>
          </p:cNvPr>
          <p:cNvSpPr/>
          <p:nvPr userDrawn="1"/>
        </p:nvSpPr>
        <p:spPr bwMode="auto">
          <a:xfrm>
            <a:off x="7261725" y="3265070"/>
            <a:ext cx="1485355" cy="64017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2D4462-7A73-F04E-9EEF-8C008571A577}"/>
              </a:ext>
            </a:extLst>
          </p:cNvPr>
          <p:cNvSpPr/>
          <p:nvPr userDrawn="1"/>
        </p:nvSpPr>
        <p:spPr bwMode="auto">
          <a:xfrm>
            <a:off x="9092852" y="3265070"/>
            <a:ext cx="1485355" cy="640174"/>
          </a:xfrm>
          <a:prstGeom prst="rect">
            <a:avLst/>
          </a:prstGeom>
          <a:gradFill flip="none" rotWithShape="1">
            <a:gsLst>
              <a:gs pos="0">
                <a:srgbClr val="00A19A"/>
              </a:gs>
              <a:gs pos="100000">
                <a:srgbClr val="1D71B8">
                  <a:lumMod val="100000"/>
                </a:srgbClr>
              </a:gs>
            </a:gsLst>
            <a:lin ang="12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9383C6A8-C2FB-4A4D-82C8-3FD8652558E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23/03/2022</a:t>
            </a:r>
            <a:endParaRPr lang="fr-FR"/>
          </a:p>
        </p:txBody>
      </p:sp>
      <p:sp>
        <p:nvSpPr>
          <p:cNvPr id="13" name="Espace réservé du pied de page 12">
            <a:extLst>
              <a:ext uri="{FF2B5EF4-FFF2-40B4-BE49-F238E27FC236}">
                <a16:creationId xmlns:a16="http://schemas.microsoft.com/office/drawing/2014/main" id="{0347ADEF-F590-7048-8CD5-7B9449AAF40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QTI &amp; CERN openlab</a:t>
            </a:r>
          </a:p>
        </p:txBody>
      </p:sp>
      <p:sp>
        <p:nvSpPr>
          <p:cNvPr id="14" name="Espace réservé du numéro de diapositive 13">
            <a:extLst>
              <a:ext uri="{FF2B5EF4-FFF2-40B4-BE49-F238E27FC236}">
                <a16:creationId xmlns:a16="http://schemas.microsoft.com/office/drawing/2014/main" id="{50275548-46C6-0144-BC41-D6329872770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0242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1238A5AF-D287-1B4E-9CED-C2E21710293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54300" y="1892527"/>
            <a:ext cx="6883400" cy="3072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2568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en-150" smtClean="0"/>
            </a:lvl1pPr>
          </a:lstStyle>
          <a:p>
            <a:r>
              <a:rPr lang="en-150"/>
              <a:t>23/03/2022</a:t>
            </a:r>
            <a:endParaRPr lang="fr-FR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QTI &amp; CERN openlab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47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2050-CCD8-4BFC-92FD-5C4ED5319340}" type="datetime1">
              <a:rPr lang="en-US" smtClean="0"/>
              <a:t>11/2/24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3477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0"/>
            <a:endParaRPr lang="en-GB" noProof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err="1"/>
              <a:t>Modifiez</a:t>
            </a:r>
            <a:r>
              <a:rPr lang="en-GB" noProof="0" dirty="0"/>
              <a:t> le style du titre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64C40-70D9-4BDC-94FC-42FBE22F39D6}" type="datetime1">
              <a:rPr lang="en-US" smtClean="0"/>
              <a:t>11/2/24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23B90EF-B1F5-4E89-8806-53C14F9432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9CD6BA-4C89-B2CA-BCEB-C855658B57B1}"/>
              </a:ext>
            </a:extLst>
          </p:cNvPr>
          <p:cNvSpPr txBox="1"/>
          <p:nvPr userDrawn="1"/>
        </p:nvSpPr>
        <p:spPr>
          <a:xfrm>
            <a:off x="1470991" y="1113183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395992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2AA74-F1E4-4BE7-A2DE-F44B6C3B287C}" type="datetime1">
              <a:rPr lang="en-US" smtClean="0"/>
              <a:t>11/2/24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71861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EA0C6-CDEA-4235-B57C-76971239C2BA}" type="datetime1">
              <a:rPr lang="en-US" smtClean="0"/>
              <a:t>11/2/24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738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99897-F9EF-42B1-AFA8-13B416D398A5}" type="datetime1">
              <a:rPr lang="en-US" smtClean="0"/>
              <a:t>11/2/24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6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1B3A4-9F4B-442C-97F6-C55734833D0F}" type="datetime1">
              <a:rPr lang="en-US" smtClean="0"/>
              <a:t>11/2/24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5595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jp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200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 err="1"/>
              <a:t>Modifiez</a:t>
            </a:r>
            <a:r>
              <a:rPr lang="en-GB" noProof="0" dirty="0"/>
              <a:t> le style du titre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103243"/>
            <a:ext cx="11376024" cy="50975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B665842-28BE-4773-BA62-92D13CF63A0E}" type="datetime1">
              <a:rPr lang="en-US" smtClean="0"/>
              <a:t>11/2/24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23B90EF-B1F5-4E89-8806-53C14F94328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07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5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535113"/>
            <a:ext cx="10972800" cy="446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22217" y="6361114"/>
            <a:ext cx="19198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bg1">
                    <a:lumMod val="9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de-CH"/>
              <a:t>26/04/2022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98752" y="6361114"/>
            <a:ext cx="55922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err="1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Simone.Campana@cern.ch - WLCG RRB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64285" y="6356351"/>
            <a:ext cx="1018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2F2F2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3517025-743B-E149-A4BA-6A929B1A7CE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3200" b="1" kern="1200">
          <a:solidFill>
            <a:schemeClr val="accent1"/>
          </a:solidFill>
          <a:latin typeface="News Gothic MT"/>
          <a:ea typeface="ＭＳ Ｐゴシック" charset="0"/>
          <a:cs typeface="ＭＳ Ｐゴシック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News Gothic MT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3200" kern="1200">
          <a:solidFill>
            <a:srgbClr val="18579B"/>
          </a:solidFill>
          <a:latin typeface="News Gothic MT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Ø"/>
        <a:defRPr lang="en-US" sz="2800" kern="1200" dirty="0">
          <a:solidFill>
            <a:srgbClr val="2F97B5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 kern="1200">
          <a:solidFill>
            <a:srgbClr val="660066"/>
          </a:solidFill>
          <a:latin typeface="News Gothic MT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0"/>
        <a:buChar char="§"/>
        <a:defRPr sz="2000" kern="1200">
          <a:solidFill>
            <a:srgbClr val="404040"/>
          </a:solidFill>
          <a:latin typeface="News Gothic M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06801653-176C-5346-BF24-83533001211A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6324600"/>
            <a:ext cx="12192000" cy="5334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68CB48-F526-994F-A50C-8982841F0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711D3C-B15F-884D-B4FC-468F0677F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53B0DE-7371-1940-9660-52D433F858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23/03/2022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C8E9BC-54F0-2843-BC05-EFA10F81D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fr-FR"/>
              <a:t>QTI &amp; CERN openlab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9115D-4159-824D-94D0-E7B270B2D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71DDDE22-8D4F-094D-AC70-1F2C263CD040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024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386FB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Welcome to the Inaugural</a:t>
            </a:r>
            <a:br>
              <a:rPr lang="en-GB" dirty="0"/>
            </a:br>
            <a:r>
              <a:rPr lang="en-GB" dirty="0"/>
              <a:t>School on IT Services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 err="1"/>
              <a:t>Enrica</a:t>
            </a:r>
            <a:r>
              <a:rPr lang="en-GB" dirty="0"/>
              <a:t> </a:t>
            </a:r>
            <a:r>
              <a:rPr lang="en-GB" dirty="0" err="1"/>
              <a:t>Porcari</a:t>
            </a:r>
            <a:endParaRPr lang="en-GB" dirty="0"/>
          </a:p>
          <a:p>
            <a:pPr algn="ctr"/>
            <a:r>
              <a:rPr lang="en-GB" dirty="0"/>
              <a:t>4 November 2024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8854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032394-5654-CBBF-F0FE-EEDE52806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7800" y="1615458"/>
            <a:ext cx="5448299" cy="4063030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Science requires computing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Physics research </a:t>
            </a:r>
            <a:r>
              <a:rPr lang="en-CH" sz="1400" dirty="0">
                <a:solidFill>
                  <a:srgbClr val="000000"/>
                </a:solidFill>
              </a:rPr>
              <a:t>is </a:t>
            </a:r>
            <a:r>
              <a:rPr lang="en-US" sz="1400" dirty="0">
                <a:solidFill>
                  <a:srgbClr val="000000"/>
                </a:solidFill>
              </a:rPr>
              <a:t>d</a:t>
            </a:r>
            <a:r>
              <a:rPr lang="en-CH" sz="1400" dirty="0">
                <a:solidFill>
                  <a:srgbClr val="000000"/>
                </a:solidFill>
              </a:rPr>
              <a:t>ata </a:t>
            </a:r>
            <a:r>
              <a:rPr lang="en-US" sz="1400" dirty="0">
                <a:solidFill>
                  <a:srgbClr val="000000"/>
                </a:solidFill>
              </a:rPr>
              <a:t>and computing </a:t>
            </a:r>
            <a:r>
              <a:rPr lang="en-US" sz="1400" dirty="0" err="1">
                <a:solidFill>
                  <a:srgbClr val="000000"/>
                </a:solidFill>
              </a:rPr>
              <a:t>i</a:t>
            </a:r>
            <a:r>
              <a:rPr lang="en-CH" sz="1400" dirty="0">
                <a:solidFill>
                  <a:srgbClr val="000000"/>
                </a:solidFill>
              </a:rPr>
              <a:t>ntensive </a:t>
            </a:r>
          </a:p>
          <a:p>
            <a:pPr lvl="1"/>
            <a:r>
              <a:rPr lang="en-GB" sz="1400" dirty="0">
                <a:solidFill>
                  <a:srgbClr val="000000"/>
                </a:solidFill>
              </a:rPr>
              <a:t>Huge “data deluge” challenges ahead</a:t>
            </a:r>
          </a:p>
          <a:p>
            <a:pPr lvl="1"/>
            <a:r>
              <a:rPr lang="en-GB" sz="1400" dirty="0">
                <a:solidFill>
                  <a:srgbClr val="000000"/>
                </a:solidFill>
              </a:rPr>
              <a:t>Huge computing challenges ahead</a:t>
            </a:r>
          </a:p>
          <a:p>
            <a:pPr lvl="2"/>
            <a:r>
              <a:rPr lang="en-GB" sz="1400" i="1" dirty="0"/>
              <a:t>x</a:t>
            </a:r>
            <a:r>
              <a:rPr lang="en-CH" sz="1400" i="1" dirty="0"/>
              <a:t>10 </a:t>
            </a:r>
            <a:r>
              <a:rPr lang="en-CH" sz="1400" dirty="0"/>
              <a:t>increase</a:t>
            </a:r>
          </a:p>
          <a:p>
            <a:pPr lvl="2"/>
            <a:r>
              <a:rPr lang="en-GB" sz="1400" dirty="0"/>
              <a:t>Beyond what Moore’s law predicts</a:t>
            </a:r>
          </a:p>
          <a:p>
            <a:pPr marL="0" indent="0">
              <a:buNone/>
            </a:pPr>
            <a:r>
              <a:rPr lang="en-US" sz="1400" dirty="0">
                <a:solidFill>
                  <a:srgbClr val="000000"/>
                </a:solidFill>
              </a:rPr>
              <a:t>Computing services for Science have increased complexity</a:t>
            </a:r>
          </a:p>
          <a:p>
            <a:pPr lvl="1"/>
            <a:r>
              <a:rPr lang="en-GB" sz="1400" dirty="0">
                <a:solidFill>
                  <a:srgbClr val="000000"/>
                </a:solidFill>
              </a:rPr>
              <a:t>This school brings together computing users with service managers </a:t>
            </a:r>
          </a:p>
          <a:p>
            <a:pPr lvl="1"/>
            <a:r>
              <a:rPr lang="en-GB" sz="1400" dirty="0">
                <a:solidFill>
                  <a:srgbClr val="000000"/>
                </a:solidFill>
              </a:rPr>
              <a:t>Bi-directional feedback and information flow to improve</a:t>
            </a:r>
          </a:p>
          <a:p>
            <a:pPr lvl="2"/>
            <a:r>
              <a:rPr lang="en-GB" sz="1400" dirty="0">
                <a:solidFill>
                  <a:srgbClr val="000000"/>
                </a:solidFill>
              </a:rPr>
              <a:t>Productivity of computer users</a:t>
            </a:r>
          </a:p>
          <a:p>
            <a:pPr lvl="2"/>
            <a:r>
              <a:rPr lang="en-GB" sz="1400" dirty="0">
                <a:solidFill>
                  <a:srgbClr val="000000"/>
                </a:solidFill>
              </a:rPr>
              <a:t>How IT services matches the need for scientific research</a:t>
            </a:r>
          </a:p>
          <a:p>
            <a:pPr marL="628650" lvl="2" indent="0">
              <a:buNone/>
            </a:pPr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1DCBAB-EB37-58C4-7395-FCCA442E1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 school on IT Services ?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482D57-012B-F6C6-2F19-A563471A2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A building with a curved roof&#10;&#10;Description automatically generated with medium confidence">
            <a:extLst>
              <a:ext uri="{FF2B5EF4-FFF2-40B4-BE49-F238E27FC236}">
                <a16:creationId xmlns:a16="http://schemas.microsoft.com/office/drawing/2014/main" id="{24ACDE67-1C56-202D-D175-6ED33FC204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7882"/>
            <a:ext cx="6360908" cy="4240605"/>
          </a:xfrm>
          <a:prstGeom prst="rect">
            <a:avLst/>
          </a:prstGeom>
        </p:spPr>
      </p:pic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E5B35507-DF4D-F7A2-9F62-5B48304E6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 err="1"/>
              <a:t>Enrica</a:t>
            </a:r>
            <a:r>
              <a:rPr lang="en-US" dirty="0"/>
              <a:t> </a:t>
            </a:r>
            <a:r>
              <a:rPr lang="en-US" dirty="0" err="1"/>
              <a:t>Porcari</a:t>
            </a:r>
            <a:r>
              <a:rPr lang="en-US" dirty="0"/>
              <a:t> | Head of CERN IT Department</a:t>
            </a:r>
          </a:p>
        </p:txBody>
      </p:sp>
    </p:spTree>
    <p:extLst>
      <p:ext uri="{BB962C8B-B14F-4D97-AF65-F5344CB8AC3E}">
        <p14:creationId xmlns:p14="http://schemas.microsoft.com/office/powerpoint/2010/main" val="2215068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0FEF90-DFD3-ABEB-8637-315EF6E76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2002"/>
          </a:xfrm>
        </p:spPr>
        <p:txBody>
          <a:bodyPr anchor="t">
            <a:normAutofit/>
          </a:bodyPr>
          <a:lstStyle/>
          <a:p>
            <a:r>
              <a:rPr lang="en-US" dirty="0"/>
              <a:t>Areas of specific interest</a:t>
            </a:r>
            <a:endParaRPr lang="en-CH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9A8471-031E-6CCB-C93B-36ACF07921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366346"/>
            <a:ext cx="6213529" cy="452995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300" dirty="0"/>
              <a:t>Sustainability:</a:t>
            </a:r>
          </a:p>
          <a:p>
            <a:pPr lvl="1"/>
            <a:r>
              <a:rPr lang="en-GB" sz="1300" dirty="0"/>
              <a:t>Hardware efficiency and cost optimisation</a:t>
            </a:r>
          </a:p>
          <a:p>
            <a:pPr lvl="1"/>
            <a:r>
              <a:rPr lang="en-GB" sz="1300" dirty="0"/>
              <a:t>Refactoring, modernising, optimising code</a:t>
            </a:r>
          </a:p>
          <a:p>
            <a:pPr lvl="1"/>
            <a:r>
              <a:rPr lang="en-GB" sz="1300" dirty="0"/>
              <a:t>Operating date centres at full potential</a:t>
            </a:r>
          </a:p>
          <a:p>
            <a:pPr lvl="1"/>
            <a:r>
              <a:rPr lang="en-GB" sz="1400" b="0" dirty="0"/>
              <a:t>F</a:t>
            </a:r>
            <a:r>
              <a:rPr lang="en-GB" sz="1400" dirty="0"/>
              <a:t>air and sustainable architectures</a:t>
            </a:r>
            <a:endParaRPr lang="en-GB" sz="1300" dirty="0"/>
          </a:p>
          <a:p>
            <a:pPr marL="0" indent="0">
              <a:buNone/>
            </a:pPr>
            <a:r>
              <a:rPr lang="en-GB" sz="1300" dirty="0"/>
              <a:t>Leveraging innovations:</a:t>
            </a:r>
          </a:p>
          <a:p>
            <a:pPr lvl="1"/>
            <a:r>
              <a:rPr lang="en-GB" sz="1300" dirty="0"/>
              <a:t>Accelerators like GPUs and TPUs (and FPGAs) in readout chain</a:t>
            </a:r>
          </a:p>
          <a:p>
            <a:pPr lvl="1"/>
            <a:r>
              <a:rPr lang="en-GB" sz="1300" dirty="0"/>
              <a:t>Machine Learning and Deep Learning applied to all stages of analysis</a:t>
            </a:r>
          </a:p>
          <a:p>
            <a:pPr lvl="1"/>
            <a:r>
              <a:rPr lang="en-GB" sz="1300" dirty="0"/>
              <a:t>Storage infrastructures (across multiple research centres)</a:t>
            </a:r>
          </a:p>
          <a:p>
            <a:pPr lvl="1"/>
            <a:r>
              <a:rPr lang="en-GB" sz="1300" dirty="0"/>
              <a:t>Leverage High Performance Computing centres</a:t>
            </a:r>
          </a:p>
          <a:p>
            <a:pPr marL="0" indent="0">
              <a:buNone/>
            </a:pPr>
            <a:r>
              <a:rPr lang="en-GB" sz="1300" dirty="0"/>
              <a:t>Preparing possible future paradigm shifts</a:t>
            </a:r>
          </a:p>
          <a:p>
            <a:pPr lvl="1"/>
            <a:r>
              <a:rPr lang="en-GB" sz="1300" dirty="0"/>
              <a:t>Quantum Technology Initiative</a:t>
            </a:r>
          </a:p>
          <a:p>
            <a:pPr lvl="1"/>
            <a:r>
              <a:rPr lang="en-GB" sz="1300" dirty="0"/>
              <a:t>Next Generation Triggers</a:t>
            </a:r>
            <a:endParaRPr lang="en-CH" sz="13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70673-F6FA-C0F2-F2D8-F68F7739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23B90EF-B1F5-4E89-8806-53C14F943280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57A75105-2598-5542-D17E-796F26D8AD21}"/>
              </a:ext>
            </a:extLst>
          </p:cNvPr>
          <p:cNvSpPr txBox="1">
            <a:spLocks/>
          </p:cNvSpPr>
          <p:nvPr/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>
                <a:solidFill>
                  <a:schemeClr val="bg1"/>
                </a:solidFill>
              </a:rPr>
              <a:t>Enrica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Porcari</a:t>
            </a:r>
            <a:r>
              <a:rPr lang="en-US" sz="1200" dirty="0">
                <a:solidFill>
                  <a:schemeClr val="bg1"/>
                </a:solidFill>
              </a:rPr>
              <a:t> | Head of CERN IT Department</a:t>
            </a:r>
          </a:p>
        </p:txBody>
      </p:sp>
    </p:spTree>
    <p:extLst>
      <p:ext uri="{BB962C8B-B14F-4D97-AF65-F5344CB8AC3E}">
        <p14:creationId xmlns:p14="http://schemas.microsoft.com/office/powerpoint/2010/main" val="25244850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8BE8E8-215C-FE45-E54E-57811F2D3D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Empowering the future generations</a:t>
            </a:r>
            <a:endParaRPr lang="en-US" dirty="0"/>
          </a:p>
          <a:p>
            <a:r>
              <a:rPr lang="en-US" dirty="0"/>
              <a:t>Bringing together top computer users to address common future </a:t>
            </a:r>
            <a:r>
              <a:rPr lang="en-CH" dirty="0"/>
              <a:t>challenges!</a:t>
            </a:r>
          </a:p>
          <a:p>
            <a:pPr lvl="1"/>
            <a:r>
              <a:rPr lang="en-US" dirty="0"/>
              <a:t>In multiple domains: communication, d</a:t>
            </a:r>
            <a:r>
              <a:rPr lang="en-CH" dirty="0"/>
              <a:t>ata </a:t>
            </a:r>
            <a:r>
              <a:rPr lang="en-US" dirty="0"/>
              <a:t>s</a:t>
            </a:r>
            <a:r>
              <a:rPr lang="en-CH" dirty="0"/>
              <a:t>cience, data management, security, </a:t>
            </a:r>
            <a:r>
              <a:rPr lang="en-US" dirty="0"/>
              <a:t>software development</a:t>
            </a:r>
            <a:r>
              <a:rPr lang="en-CH" dirty="0"/>
              <a:t>, software design, machine learning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CH" sz="2800" dirty="0"/>
              <a:t>Thanks to the </a:t>
            </a:r>
            <a:r>
              <a:rPr lang="en-US" sz="2800" dirty="0"/>
              <a:t>dedicated IT service managers who will explain </a:t>
            </a:r>
          </a:p>
          <a:p>
            <a:pPr marL="0" indent="0" algn="ctr">
              <a:buNone/>
            </a:pPr>
            <a:r>
              <a:rPr lang="en-US" sz="2800" dirty="0"/>
              <a:t>how to “get the best” out of CERN IT services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Thanks to you for your contribution to a shared learning</a:t>
            </a:r>
            <a:endParaRPr lang="en-CH" sz="2800" dirty="0"/>
          </a:p>
          <a:p>
            <a:pPr marL="0" indent="0" algn="ctr">
              <a:buNone/>
            </a:pPr>
            <a:endParaRPr lang="en-CH" sz="2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20BAA1-F2B8-8F1D-717E-38D2FF4A7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But, above all…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269909-0FF4-0CCC-B462-664B099C4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90EF-B1F5-4E89-8806-53C14F94328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696E2BCD-D9D0-AB7F-BF88-E2AF984EB117}"/>
              </a:ext>
            </a:extLst>
          </p:cNvPr>
          <p:cNvSpPr txBox="1">
            <a:spLocks/>
          </p:cNvSpPr>
          <p:nvPr/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err="1">
                <a:solidFill>
                  <a:schemeClr val="bg1"/>
                </a:solidFill>
              </a:rPr>
              <a:t>Enrica</a:t>
            </a:r>
            <a:r>
              <a:rPr lang="en-US" sz="1200" dirty="0">
                <a:solidFill>
                  <a:schemeClr val="bg1"/>
                </a:solidFill>
              </a:rPr>
              <a:t> </a:t>
            </a:r>
            <a:r>
              <a:rPr lang="en-US" sz="1200" dirty="0" err="1">
                <a:solidFill>
                  <a:schemeClr val="bg1"/>
                </a:solidFill>
              </a:rPr>
              <a:t>Porcari</a:t>
            </a:r>
            <a:r>
              <a:rPr lang="en-US" sz="1200" dirty="0">
                <a:solidFill>
                  <a:schemeClr val="bg1"/>
                </a:solidFill>
              </a:rPr>
              <a:t> | Head of CERN IT Department</a:t>
            </a:r>
          </a:p>
        </p:txBody>
      </p:sp>
    </p:spTree>
    <p:extLst>
      <p:ext uri="{BB962C8B-B14F-4D97-AF65-F5344CB8AC3E}">
        <p14:creationId xmlns:p14="http://schemas.microsoft.com/office/powerpoint/2010/main" val="2175928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89488-4408-97B3-6201-BEDA86A933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633798-1826-DA92-5246-FB03190566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Enjoy the first CERN School of Computing </a:t>
            </a:r>
            <a:br>
              <a:rPr lang="en-GB" dirty="0"/>
            </a:br>
            <a:r>
              <a:rPr lang="en-GB" dirty="0"/>
              <a:t>on IT Services</a:t>
            </a:r>
          </a:p>
        </p:txBody>
      </p:sp>
    </p:spTree>
    <p:extLst>
      <p:ext uri="{BB962C8B-B14F-4D97-AF65-F5344CB8AC3E}">
        <p14:creationId xmlns:p14="http://schemas.microsoft.com/office/powerpoint/2010/main" val="11308320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 16x9_PPT_Arial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Default Them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6</TotalTime>
  <Words>283</Words>
  <Application>Microsoft Macintosh PowerPoint</Application>
  <PresentationFormat>Widescreen</PresentationFormat>
  <Paragraphs>49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News Gothic MT</vt:lpstr>
      <vt:lpstr>Wingdings</vt:lpstr>
      <vt:lpstr>CERN Corporate 16x9_PPT_Arial</vt:lpstr>
      <vt:lpstr>Default Theme</vt:lpstr>
      <vt:lpstr>Conception personnalisée</vt:lpstr>
      <vt:lpstr>Welcome to the Inaugural School on IT Services</vt:lpstr>
      <vt:lpstr>Why a school on IT Services ?</vt:lpstr>
      <vt:lpstr>Areas of specific interest</vt:lpstr>
      <vt:lpstr>But, above all…</vt:lpstr>
      <vt:lpstr>Enjoy the first CERN School of Computing  on IT Services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School of Computing</dc:title>
  <dc:creator>Alberto.Pace@cern.ch</dc:creator>
  <cp:lastModifiedBy>Enrica Maria Porcari</cp:lastModifiedBy>
  <cp:revision>134</cp:revision>
  <cp:lastPrinted>2022-06-13T07:59:35Z</cp:lastPrinted>
  <dcterms:created xsi:type="dcterms:W3CDTF">2022-06-03T09:21:05Z</dcterms:created>
  <dcterms:modified xsi:type="dcterms:W3CDTF">2024-11-02T06:56:19Z</dcterms:modified>
</cp:coreProperties>
</file>