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4" r:id="rId6"/>
    <p:sldId id="288" r:id="rId7"/>
    <p:sldId id="267" r:id="rId8"/>
    <p:sldId id="268" r:id="rId9"/>
    <p:sldId id="270" r:id="rId10"/>
    <p:sldId id="289" r:id="rId11"/>
    <p:sldId id="265" r:id="rId12"/>
    <p:sldId id="271" r:id="rId13"/>
    <p:sldId id="272" r:id="rId14"/>
    <p:sldId id="273" r:id="rId15"/>
    <p:sldId id="276" r:id="rId16"/>
    <p:sldId id="290" r:id="rId17"/>
    <p:sldId id="266" r:id="rId18"/>
    <p:sldId id="278" r:id="rId19"/>
    <p:sldId id="269" r:id="rId20"/>
    <p:sldId id="277" r:id="rId21"/>
    <p:sldId id="279" r:id="rId22"/>
    <p:sldId id="280" r:id="rId23"/>
    <p:sldId id="282" r:id="rId24"/>
    <p:sldId id="283" r:id="rId25"/>
    <p:sldId id="274" r:id="rId26"/>
    <p:sldId id="275" r:id="rId27"/>
    <p:sldId id="263" r:id="rId28"/>
    <p:sldId id="284" r:id="rId29"/>
    <p:sldId id="286" r:id="rId30"/>
    <p:sldId id="285" r:id="rId31"/>
    <p:sldId id="291" r:id="rId32"/>
    <p:sldId id="292" r:id="rId33"/>
    <p:sldId id="293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E2759B-19BA-42A6-B989-FF65CAB308FA}" v="1176" dt="2025-06-05T14:44:36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67" autoAdjust="0"/>
    <p:restoredTop sz="95628" autoAdjust="0"/>
  </p:normalViewPr>
  <p:slideViewPr>
    <p:cSldViewPr snapToGrid="0" showGuides="1">
      <p:cViewPr varScale="1">
        <p:scale>
          <a:sx n="90" d="100"/>
          <a:sy n="90" d="100"/>
        </p:scale>
        <p:origin x="69" y="99"/>
      </p:cViewPr>
      <p:guideLst>
        <p:guide orient="horz" pos="2160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1AC16-AE4C-4D41-BF9B-3733EEFD579B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07D4C-C58F-48BD-AB78-7B7CA2C93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201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logos for UW and NSF and ATLAS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E07D4C-C58F-48BD-AB78-7B7CA2C938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327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E07D4C-C58F-48BD-AB78-7B7CA2C9389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76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E07D4C-C58F-48BD-AB78-7B7CA2C9389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999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that jet pT is &gt; 50 GeV for the sum.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E07D4C-C58F-48BD-AB78-7B7CA2C9389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321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88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088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2324E-30D7-4056-B146-D76C692E4C78}" type="datetime1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678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21C97-F5AF-44A4-87F6-C402F7ED0470}" type="datetime1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28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8927" y="997973"/>
            <a:ext cx="8473395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72FD-B6F2-41AC-BA2A-453B37CB3C8F}" type="datetime1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919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6A284-63DA-444B-8CD9-B3BBA75F7F26}" type="datetime1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50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C52D-3EE8-4B5E-9CB8-930B1233F51F}" type="datetime1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088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1344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C5950-3AB4-489F-A714-43687A0C887F}" type="datetime1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147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29147"/>
            <a:ext cx="10689336" cy="7984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4088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4088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1344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1344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042E-6485-48D0-B5A4-0721F2AE12A0}" type="datetime1">
              <a:rPr lang="en-US" smtClean="0"/>
              <a:t>6/5/2025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687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C28E-31B1-4D46-A7DF-58AB4850F688}" type="datetime1">
              <a:rPr lang="en-US" smtClean="0"/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52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B5E9-ADAF-466B-93B8-F43ADF6C0AEA}" type="datetime1">
              <a:rPr lang="en-US" smtClean="0"/>
              <a:t>6/5/2025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404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9848"/>
            <a:ext cx="4093599" cy="131673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9848"/>
            <a:ext cx="6172200" cy="47912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1176"/>
            <a:ext cx="4093599" cy="33192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C5AAB-3345-4F29-ACBE-FE62E18E8C66}" type="datetime1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481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3443E-E223-4141-B736-AFF4597CF3EC}" type="datetime1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333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21992"/>
            <a:ext cx="10691265" cy="3739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4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D71D3E83-7BC7-4F06-96AD-5287BED6BFA8}" type="datetime1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4088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177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1" r:id="rId6"/>
    <p:sldLayoutId id="2147483687" r:id="rId7"/>
    <p:sldLayoutId id="2147483688" r:id="rId8"/>
    <p:sldLayoutId id="2147483689" r:id="rId9"/>
    <p:sldLayoutId id="2147483690" r:id="rId10"/>
    <p:sldLayoutId id="2147483692" r:id="rId11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4132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atlas.web.cern.ch/Atlas/GROUPS/PHYSICS/PAPERS/EXOT-2022-04/" TargetMode="Externa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7.14400" TargetMode="Externa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atlas.web.cern.ch/Atlas/GROUPS/PHYSICS/PAPERS/EXOT-2017-25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atlas.web.cern.ch/Atlas/GROUPS/PHYSICS/PAPERS/EXOT-2017-25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5D67320-FCFD-4931-AAF7-C6C853329C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D55996-F56F-7490-D0D6-8CBA725BCE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3400" y="908651"/>
            <a:ext cx="4499221" cy="3640345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b="1" i="0">
                <a:effectLst/>
                <a:latin typeface="Roboto" panose="02000000000000000000" pitchFamily="2" charset="0"/>
              </a:rPr>
              <a:t>Search for long-lived particles in the ATLAS </a:t>
            </a:r>
            <a:r>
              <a:rPr lang="en-US" sz="2800" b="1" i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hadronic</a:t>
            </a:r>
            <a:r>
              <a:rPr lang="en-US" sz="2800" b="1" i="0">
                <a:effectLst/>
                <a:latin typeface="Roboto" panose="02000000000000000000" pitchFamily="2" charset="0"/>
              </a:rPr>
              <a:t> </a:t>
            </a:r>
            <a:r>
              <a:rPr lang="en-US" sz="2800" b="1" i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calorimeter</a:t>
            </a:r>
            <a:r>
              <a:rPr lang="en-US" sz="2800" b="1" i="0">
                <a:effectLst/>
                <a:latin typeface="Roboto" panose="02000000000000000000" pitchFamily="2" charset="0"/>
              </a:rPr>
              <a:t> in </a:t>
            </a:r>
            <a:r>
              <a:rPr lang="en-US" sz="2800" b="1" i="0">
                <a:solidFill>
                  <a:srgbClr val="FFC000"/>
                </a:solidFill>
                <a:effectLst/>
                <a:latin typeface="Roboto" panose="02000000000000000000" pitchFamily="2" charset="0"/>
              </a:rPr>
              <a:t>association</a:t>
            </a:r>
            <a:r>
              <a:rPr lang="en-US" sz="2800" b="1" i="0">
                <a:effectLst/>
                <a:latin typeface="Roboto" panose="02000000000000000000" pitchFamily="2" charset="0"/>
              </a:rPr>
              <a:t> with leptons or jets using 13 TeV collision data</a:t>
            </a:r>
            <a:endParaRPr lang="en-US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DB89EB-7D2E-BE27-F2C3-4EB16C781C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3400" y="4945712"/>
            <a:ext cx="3380437" cy="850392"/>
          </a:xfrm>
        </p:spPr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100" dirty="0"/>
              <a:t>Gordy Kane for the ATLAS Collaboration</a:t>
            </a:r>
          </a:p>
          <a:p>
            <a:pPr>
              <a:lnSpc>
                <a:spcPct val="100000"/>
              </a:lnSpc>
            </a:pPr>
            <a:r>
              <a:rPr lang="en-US" sz="1100" dirty="0"/>
              <a:t>June 3, 2025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hlinkClick r:id="rId3"/>
              </a:rPr>
              <a:t>15</a:t>
            </a:r>
            <a:r>
              <a:rPr lang="en-US" sz="1100" baseline="30000" dirty="0">
                <a:hlinkClick r:id="rId3"/>
              </a:rPr>
              <a:t>th</a:t>
            </a:r>
            <a:r>
              <a:rPr lang="en-US" sz="1100" dirty="0">
                <a:hlinkClick r:id="rId3"/>
              </a:rPr>
              <a:t> LLP Community Workshop</a:t>
            </a:r>
            <a:endParaRPr lang="en-US" sz="11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 descr="Generated image">
            <a:extLst>
              <a:ext uri="{FF2B5EF4-FFF2-40B4-BE49-F238E27FC236}">
                <a16:creationId xmlns:a16="http://schemas.microsoft.com/office/drawing/2014/main" id="{C4C17EB6-B953-19D4-65EB-E6CCDC3D3B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35" b="22549"/>
          <a:stretch>
            <a:fillRect/>
          </a:stretch>
        </p:blipFill>
        <p:spPr bwMode="auto">
          <a:xfrm>
            <a:off x="5460124" y="0"/>
            <a:ext cx="67318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07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77EDF-CAF3-AB92-4AB8-2653359C3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CalRatio Jet Tagger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0B94F0-190E-ECB6-0993-524D74890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601A80-08C0-D003-2CA8-046978940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10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8DB6012-FAFB-07CD-32F9-0CC49CC71A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690472"/>
            <a:ext cx="4993529" cy="3758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64DF60DD-CAAC-4D01-6564-B07AEDD342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837" y="1776344"/>
            <a:ext cx="4993529" cy="358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2494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377313C-1FA6-DA1E-1D81-D0A609EDC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W/Z Associated Production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04DB64-EACA-A67F-EDEE-3A51FDE49F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00C379-D3D4-F563-B6C9-E4E1D8EA5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06BBC6-B9EB-AC5D-431A-23915AB01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84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FBD95C-EA9B-9881-B35F-03DE99933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A426E4-2F1B-BF4F-163E-EB99E89FB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F61046-471B-90EC-F766-A08CDA658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404" y="934475"/>
            <a:ext cx="10399986" cy="196035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E51CF65E-D494-73DC-DAB1-54810C861307}"/>
              </a:ext>
            </a:extLst>
          </p:cNvPr>
          <p:cNvSpPr/>
          <p:nvPr/>
        </p:nvSpPr>
        <p:spPr>
          <a:xfrm>
            <a:off x="4703380" y="1227819"/>
            <a:ext cx="409904" cy="409904"/>
          </a:xfrm>
          <a:prstGeom prst="ellipse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76F90C5-CB6B-E914-8643-BB0F8DF31A2F}"/>
              </a:ext>
            </a:extLst>
          </p:cNvPr>
          <p:cNvSpPr/>
          <p:nvPr/>
        </p:nvSpPr>
        <p:spPr>
          <a:xfrm>
            <a:off x="8166539" y="1265551"/>
            <a:ext cx="409904" cy="409904"/>
          </a:xfrm>
          <a:prstGeom prst="ellipse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F04503D-0F17-0FB2-1E5C-995251E8CC9C}"/>
                  </a:ext>
                </a:extLst>
              </p:cNvPr>
              <p:cNvSpPr txBox="1"/>
              <p:nvPr/>
            </p:nvSpPr>
            <p:spPr>
              <a:xfrm>
                <a:off x="2905675" y="3881827"/>
                <a:ext cx="5297156" cy="23631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Vector Boson Candidates: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: Same sign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 pairs,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60&lt;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&lt;120</m:t>
                    </m:r>
                  </m:oMath>
                </a14:m>
                <a:r>
                  <a:rPr lang="en-US" dirty="0"/>
                  <a:t> GeV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dirty="0"/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𝑙𝑒𝑝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&gt;25,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𝑀𝐸𝑇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&gt;30</m:t>
                    </m:r>
                  </m:oMath>
                </a14:m>
                <a:r>
                  <a:rPr lang="en-US" dirty="0"/>
                  <a:t> GeV,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𝑡𝑟𝑎𝑛𝑠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&gt;50</m:t>
                    </m:r>
                  </m:oMath>
                </a14:m>
                <a:r>
                  <a:rPr lang="en-US" dirty="0"/>
                  <a:t> GeV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Trigger matching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Clean Jet (choose best CalRatio NN score)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&gt;0.5</m:t>
                        </m:r>
                      </m:e>
                    </m:nary>
                  </m:oMath>
                </a14:m>
                <a:r>
                  <a:rPr lang="en-US" dirty="0"/>
                  <a:t> (trackless)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r>
                  <a:rPr lang="en-US" dirty="0"/>
                  <a:t>Very simple and well tested selection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F04503D-0F17-0FB2-1E5C-995251E8C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5675" y="3881827"/>
                <a:ext cx="5297156" cy="2363147"/>
              </a:xfrm>
              <a:prstGeom prst="rect">
                <a:avLst/>
              </a:prstGeom>
              <a:blipFill>
                <a:blip r:embed="rId3"/>
                <a:stretch>
                  <a:fillRect l="-1036" t="-1550" b="-5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5D359331-18AC-E9EC-E5B6-037D151126D5}"/>
              </a:ext>
            </a:extLst>
          </p:cNvPr>
          <p:cNvSpPr txBox="1"/>
          <p:nvPr/>
        </p:nvSpPr>
        <p:spPr>
          <a:xfrm>
            <a:off x="535923" y="2995484"/>
            <a:ext cx="2707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Single Lepton Triggers</a:t>
            </a:r>
          </a:p>
          <a:p>
            <a:pPr algn="ctr"/>
            <a:r>
              <a:rPr lang="en-US" dirty="0"/>
              <a:t>(common use by ATLAS)</a:t>
            </a:r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F257214E-5A89-65F8-9D26-E347DC6F1FB2}"/>
              </a:ext>
            </a:extLst>
          </p:cNvPr>
          <p:cNvSpPr/>
          <p:nvPr/>
        </p:nvSpPr>
        <p:spPr>
          <a:xfrm>
            <a:off x="1681655" y="2637695"/>
            <a:ext cx="451945" cy="382854"/>
          </a:xfrm>
          <a:prstGeom prst="upArrow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6DEF44A-5D32-F273-5F8B-FBB772527B0B}"/>
              </a:ext>
            </a:extLst>
          </p:cNvPr>
          <p:cNvSpPr/>
          <p:nvPr/>
        </p:nvSpPr>
        <p:spPr>
          <a:xfrm>
            <a:off x="9480332" y="1236439"/>
            <a:ext cx="409904" cy="409904"/>
          </a:xfrm>
          <a:prstGeom prst="ellipse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Up 15">
            <a:extLst>
              <a:ext uri="{FF2B5EF4-FFF2-40B4-BE49-F238E27FC236}">
                <a16:creationId xmlns:a16="http://schemas.microsoft.com/office/drawing/2014/main" id="{2A224455-F62A-152A-6C4C-11FA390C034E}"/>
              </a:ext>
            </a:extLst>
          </p:cNvPr>
          <p:cNvSpPr/>
          <p:nvPr/>
        </p:nvSpPr>
        <p:spPr>
          <a:xfrm>
            <a:off x="3357346" y="2637695"/>
            <a:ext cx="451945" cy="1244132"/>
          </a:xfrm>
          <a:prstGeom prst="upArrow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9B95541-B935-8B7E-74A1-BC7CC05E6EAE}"/>
                  </a:ext>
                </a:extLst>
              </p:cNvPr>
              <p:cNvSpPr txBox="1"/>
              <p:nvPr/>
            </p:nvSpPr>
            <p:spPr>
              <a:xfrm>
                <a:off x="7030154" y="3079110"/>
                <a:ext cx="3092578" cy="9439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Optimized for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Uncorrelated ABCD plane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Maximize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ra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9B95541-B935-8B7E-74A1-BC7CC05E6E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0154" y="3079110"/>
                <a:ext cx="3092578" cy="943976"/>
              </a:xfrm>
              <a:prstGeom prst="rect">
                <a:avLst/>
              </a:prstGeom>
              <a:blipFill>
                <a:blip r:embed="rId4"/>
                <a:stretch>
                  <a:fillRect l="-1575" t="-3226" r="-787"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Arrow: Up 17">
            <a:extLst>
              <a:ext uri="{FF2B5EF4-FFF2-40B4-BE49-F238E27FC236}">
                <a16:creationId xmlns:a16="http://schemas.microsoft.com/office/drawing/2014/main" id="{D6D70326-CDA0-305D-9BFB-C856B8C17DB1}"/>
              </a:ext>
            </a:extLst>
          </p:cNvPr>
          <p:cNvSpPr/>
          <p:nvPr/>
        </p:nvSpPr>
        <p:spPr>
          <a:xfrm>
            <a:off x="7189180" y="2653231"/>
            <a:ext cx="451945" cy="382854"/>
          </a:xfrm>
          <a:prstGeom prst="upArrow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86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2EAE5-C7E1-AD4E-15CE-CD893EBAD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BDT’s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EB7836-7491-E1A4-88D9-7943443A6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0BC21C-3BAA-C6D9-1070-26750AE44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13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8249F86-E144-04FB-3815-5A59D1F80271}"/>
              </a:ext>
            </a:extLst>
          </p:cNvPr>
          <p:cNvGrpSpPr/>
          <p:nvPr/>
        </p:nvGrpSpPr>
        <p:grpSpPr>
          <a:xfrm>
            <a:off x="2779985" y="807424"/>
            <a:ext cx="7966249" cy="923330"/>
            <a:chOff x="825062" y="1876097"/>
            <a:chExt cx="7966249" cy="9233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E1DD0971-0FDE-511C-8F52-7B8EFBBAF244}"/>
                    </a:ext>
                  </a:extLst>
                </p:cNvPr>
                <p:cNvSpPr txBox="1"/>
                <p:nvPr/>
              </p:nvSpPr>
              <p:spPr>
                <a:xfrm>
                  <a:off x="825062" y="1876097"/>
                  <a:ext cx="3424912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dirty="0"/>
                    <a:t>W + ALP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dirty="0"/>
                    <a:t>W + HS </a:t>
                  </a:r>
                  <a:r>
                    <a:rPr lang="en-US" dirty="0" err="1"/>
                    <a:t>Low+High</a:t>
                  </a:r>
                  <a:r>
                    <a:rPr lang="en-US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a14:m>
                  <a:endParaRPr lang="en-US" dirty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dirty="0"/>
                    <a:t>Z + Everything </a:t>
                  </a:r>
                  <a:r>
                    <a:rPr lang="en-US" dirty="0" err="1"/>
                    <a:t>Low+High</a:t>
                  </a:r>
                  <a:r>
                    <a:rPr lang="en-US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E1DD0971-0FDE-511C-8F52-7B8EFBBAF2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5062" y="1876097"/>
                  <a:ext cx="3424912" cy="923330"/>
                </a:xfrm>
                <a:prstGeom prst="rect">
                  <a:avLst/>
                </a:prstGeom>
                <a:blipFill>
                  <a:blip r:embed="rId3"/>
                  <a:stretch>
                    <a:fillRect l="-1068" t="-3289" b="-92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1A00B5C1-2F1B-98FC-D78E-CED80799AEFA}"/>
                </a:ext>
              </a:extLst>
            </p:cNvPr>
            <p:cNvSpPr/>
            <p:nvPr/>
          </p:nvSpPr>
          <p:spPr>
            <a:xfrm>
              <a:off x="4686375" y="1939159"/>
              <a:ext cx="232466" cy="786624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71BD680-E858-D0BF-C013-9FF4A0C1CEF4}"/>
                </a:ext>
              </a:extLst>
            </p:cNvPr>
            <p:cNvSpPr txBox="1"/>
            <p:nvPr/>
          </p:nvSpPr>
          <p:spPr>
            <a:xfrm>
              <a:off x="4918841" y="2038728"/>
              <a:ext cx="38724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 BDTs due to different topologies!</a:t>
              </a:r>
            </a:p>
            <a:p>
              <a:r>
                <a:rPr lang="en-US" dirty="0"/>
                <a:t>(include CalRatio Jet Tagger as input)</a:t>
              </a:r>
            </a:p>
          </p:txBody>
        </p:sp>
      </p:grpSp>
      <p:pic>
        <p:nvPicPr>
          <p:cNvPr id="4098" name="Picture 2">
            <a:extLst>
              <a:ext uri="{FF2B5EF4-FFF2-40B4-BE49-F238E27FC236}">
                <a16:creationId xmlns:a16="http://schemas.microsoft.com/office/drawing/2014/main" id="{1028D2DF-1E40-3C5E-0270-E93985FF1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837730"/>
            <a:ext cx="4355224" cy="4212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47EAB114-A31E-D475-6A07-0F2B3EE96A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214" y="1837730"/>
            <a:ext cx="4377654" cy="4212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1581AE6F-A545-CE7A-E915-7942B57ED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3156" y="2186916"/>
            <a:ext cx="837439" cy="68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1B392B77-A566-BE73-1EB4-32FF922A2F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033" y="3018589"/>
            <a:ext cx="837821" cy="715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953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13C0D-4187-0B5F-ACAB-8B27CB79D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ABCD Method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FF8161-7274-D70D-8BAB-CB2AC24A2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E9314A-23B0-58B4-9317-20EDB189A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14</a:t>
            </a:fld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DBAEC886-DE3B-320C-B025-65930679D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51" y="1678709"/>
            <a:ext cx="4439086" cy="422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45BBF6C9-2D63-120F-C941-AE76F7FAF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460" y="1678709"/>
            <a:ext cx="4539727" cy="432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C61E33-8A84-1397-E5F6-817877CC1F72}"/>
              </a:ext>
            </a:extLst>
          </p:cNvPr>
          <p:cNvSpPr txBox="1"/>
          <p:nvPr/>
        </p:nvSpPr>
        <p:spPr>
          <a:xfrm>
            <a:off x="8795203" y="1667778"/>
            <a:ext cx="1808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Unblinded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1DBD44-6BA8-7A8C-619C-780C382ED5AC}"/>
              </a:ext>
            </a:extLst>
          </p:cNvPr>
          <p:cNvSpPr txBox="1"/>
          <p:nvPr/>
        </p:nvSpPr>
        <p:spPr>
          <a:xfrm>
            <a:off x="3332901" y="6267554"/>
            <a:ext cx="55261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Validation is checked in various validation regions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6E3E92D-65D9-8C71-A6BE-AAFB441BB7DE}"/>
                  </a:ext>
                </a:extLst>
              </p:cNvPr>
              <p:cNvSpPr txBox="1"/>
              <p:nvPr/>
            </p:nvSpPr>
            <p:spPr>
              <a:xfrm>
                <a:off x="7556154" y="5758934"/>
                <a:ext cx="60951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&gt;2</m:t>
                    </m:r>
                  </m:oMath>
                </a14:m>
                <a:r>
                  <a:rPr lang="en-US" dirty="0"/>
                  <a:t> GeV track &amp; Jet axis)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6E3E92D-65D9-8C71-A6BE-AAFB441BB7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6154" y="5758934"/>
                <a:ext cx="6095114" cy="369332"/>
              </a:xfrm>
              <a:prstGeom prst="rect">
                <a:avLst/>
              </a:prstGeom>
              <a:blipFill>
                <a:blip r:embed="rId4"/>
                <a:stretch>
                  <a:fillRect l="-901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0672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EC073-FAC9-F217-3C56-DC42E983A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64DF7B-F494-C706-521B-4C7D70588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2E9B57-0E63-E53F-308B-B78A80DBB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0D8668-6AC9-DBD6-F643-BED6051A518E}"/>
              </a:ext>
            </a:extLst>
          </p:cNvPr>
          <p:cNvSpPr txBox="1"/>
          <p:nvPr/>
        </p:nvSpPr>
        <p:spPr>
          <a:xfrm>
            <a:off x="8559833" y="760186"/>
            <a:ext cx="2832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Statistics are the largest contribution to the systematic error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C3A034BD-370D-F144-AD37-B7ACFD1AD0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50" y="2051892"/>
            <a:ext cx="3705226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93F3593E-6B51-989C-A4AF-0E397386D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883" y="2221992"/>
            <a:ext cx="392112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9784C197-D126-1B6C-E726-468535D22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016" y="2009936"/>
            <a:ext cx="4048433" cy="299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DFD570-DABE-77BE-B858-464CF334F6CF}"/>
              </a:ext>
            </a:extLst>
          </p:cNvPr>
          <p:cNvSpPr txBox="1"/>
          <p:nvPr/>
        </p:nvSpPr>
        <p:spPr>
          <a:xfrm>
            <a:off x="2821626" y="1766998"/>
            <a:ext cx="6401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sampling of the many limit curves produced in this analysis…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84764D-6A31-4B7C-88ED-0A29B2BFE039}"/>
              </a:ext>
            </a:extLst>
          </p:cNvPr>
          <p:cNvSpPr txBox="1"/>
          <p:nvPr/>
        </p:nvSpPr>
        <p:spPr>
          <a:xfrm>
            <a:off x="3375319" y="5603196"/>
            <a:ext cx="5441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Complete set of </a:t>
            </a:r>
            <a:r>
              <a:rPr lang="en-US" dirty="0">
                <a:hlinkClick r:id="rId5"/>
              </a:rPr>
              <a:t>limits available at the ATLAS archive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134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A1CFA-6AC8-7CC7-BC4A-7068A8B9E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First limits on LL photo-phobic axion-like Models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595AB2-1690-08D1-F267-97A61554F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970ED5-CFF3-0F8C-BBB5-95B6545D6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16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AE41118-81E8-9514-F44F-14F9B006F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200" y="1810784"/>
            <a:ext cx="5825165" cy="413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F2B33C-57B1-1FC5-4798-57FE93451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35" y="2307305"/>
            <a:ext cx="3794356" cy="308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967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FB11C-B279-9432-C870-4A673E394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2-jet Associated Production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604AD8-0D8E-3227-A034-11F1144D50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C0DE4-5B91-D78A-5F11-8D86944D9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9D4441-59C0-1159-EA98-1D071C565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0129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B906EA1-07F9-EEAA-A703-C20B2C4A5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Workflow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188E0C-1B44-F1A5-7DEA-82355B5EC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139BCF-B940-AC3B-0CC8-FD47F2483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18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A72CE1-900B-F69D-6C80-D7B8D179DD13}"/>
              </a:ext>
            </a:extLst>
          </p:cNvPr>
          <p:cNvSpPr/>
          <p:nvPr/>
        </p:nvSpPr>
        <p:spPr>
          <a:xfrm>
            <a:off x="3259254" y="1678555"/>
            <a:ext cx="2337505" cy="833418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Trigger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ADC2197-343C-EFED-B89D-E51FA6902E30}"/>
              </a:ext>
            </a:extLst>
          </p:cNvPr>
          <p:cNvGrpSpPr/>
          <p:nvPr/>
        </p:nvGrpSpPr>
        <p:grpSpPr>
          <a:xfrm>
            <a:off x="6046268" y="1079210"/>
            <a:ext cx="5323375" cy="4392449"/>
            <a:chOff x="6046268" y="1079210"/>
            <a:chExt cx="5323375" cy="439244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89C5678-654F-74E8-DDAF-236BCE595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11640"/>
            <a:stretch>
              <a:fillRect/>
            </a:stretch>
          </p:blipFill>
          <p:spPr>
            <a:xfrm>
              <a:off x="6046268" y="1079210"/>
              <a:ext cx="4669030" cy="4392449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62D50D-F441-5BC4-1071-36FCEFC60A89}"/>
                </a:ext>
              </a:extLst>
            </p:cNvPr>
            <p:cNvSpPr/>
            <p:nvPr/>
          </p:nvSpPr>
          <p:spPr>
            <a:xfrm>
              <a:off x="10323863" y="3226676"/>
              <a:ext cx="1045780" cy="49924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175ADC1-AB48-A212-F6E8-5E01B549F52B}"/>
              </a:ext>
            </a:extLst>
          </p:cNvPr>
          <p:cNvSpPr txBox="1"/>
          <p:nvPr/>
        </p:nvSpPr>
        <p:spPr>
          <a:xfrm>
            <a:off x="10323863" y="3014632"/>
            <a:ext cx="12725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Trackless Jets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D4E3BF5-6932-08F5-46CA-3A1B78B3B883}"/>
              </a:ext>
            </a:extLst>
          </p:cNvPr>
          <p:cNvSpPr/>
          <p:nvPr/>
        </p:nvSpPr>
        <p:spPr>
          <a:xfrm>
            <a:off x="3259254" y="2882780"/>
            <a:ext cx="2337505" cy="833418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 Selection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1E923B3-771C-BEED-A0F6-4F7140489833}"/>
              </a:ext>
            </a:extLst>
          </p:cNvPr>
          <p:cNvSpPr/>
          <p:nvPr/>
        </p:nvSpPr>
        <p:spPr>
          <a:xfrm>
            <a:off x="3259254" y="4087005"/>
            <a:ext cx="2337505" cy="833418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ABCD (Disco)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8C5706B-70B4-71DD-AECE-81E8BC2DEC7D}"/>
              </a:ext>
            </a:extLst>
          </p:cNvPr>
          <p:cNvSpPr/>
          <p:nvPr/>
        </p:nvSpPr>
        <p:spPr>
          <a:xfrm>
            <a:off x="3259254" y="5291229"/>
            <a:ext cx="2337505" cy="833418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Limits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12515C-D408-9B85-3A69-78975D1E0D6E}"/>
              </a:ext>
            </a:extLst>
          </p:cNvPr>
          <p:cNvSpPr txBox="1"/>
          <p:nvPr/>
        </p:nvSpPr>
        <p:spPr>
          <a:xfrm>
            <a:off x="1221209" y="1633599"/>
            <a:ext cx="17640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Standard CalRatio Run 2 Triggers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19AF3EF-DB12-EAEC-E894-9FF552D1847A}"/>
                  </a:ext>
                </a:extLst>
              </p:cNvPr>
              <p:cNvSpPr txBox="1"/>
              <p:nvPr/>
            </p:nvSpPr>
            <p:spPr>
              <a:xfrm>
                <a:off x="269907" y="2907312"/>
                <a:ext cx="27625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/>
                  <a:t>3 jets,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&gt;40</m:t>
                    </m:r>
                  </m:oMath>
                </a14:m>
                <a:r>
                  <a:rPr lang="en-US" dirty="0"/>
                  <a:t> GeV</a:t>
                </a:r>
              </a:p>
              <a:p>
                <a:pPr algn="r"/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&gt;0.5</m:t>
                        </m:r>
                      </m:e>
                    </m:nary>
                  </m:oMath>
                </a14:m>
                <a:r>
                  <a:rPr lang="en-US" dirty="0"/>
                  <a:t> (trackless)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19AF3EF-DB12-EAEC-E894-9FF552D18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07" y="2907312"/>
                <a:ext cx="2762564" cy="646331"/>
              </a:xfrm>
              <a:prstGeom prst="rect">
                <a:avLst/>
              </a:prstGeom>
              <a:blipFill>
                <a:blip r:embed="rId4"/>
                <a:stretch>
                  <a:fillRect l="-7506" t="-25472" r="-1987" b="-10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11FAE798-313D-7BE9-E6F7-A84B4587574E}"/>
              </a:ext>
            </a:extLst>
          </p:cNvPr>
          <p:cNvSpPr txBox="1"/>
          <p:nvPr/>
        </p:nvSpPr>
        <p:spPr>
          <a:xfrm>
            <a:off x="269907" y="4135592"/>
            <a:ext cx="2762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Build uncorrelated ABCD axes using a NN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1E89963-EE6A-D060-230E-D0421AA7BDF6}"/>
              </a:ext>
            </a:extLst>
          </p:cNvPr>
          <p:cNvSpPr/>
          <p:nvPr/>
        </p:nvSpPr>
        <p:spPr>
          <a:xfrm>
            <a:off x="5391807" y="4298761"/>
            <a:ext cx="409904" cy="409904"/>
          </a:xfrm>
          <a:prstGeom prst="ellipse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E1368CB-C4B1-2B55-9799-F3F4268888B1}"/>
              </a:ext>
            </a:extLst>
          </p:cNvPr>
          <p:cNvSpPr/>
          <p:nvPr/>
        </p:nvSpPr>
        <p:spPr>
          <a:xfrm>
            <a:off x="5411609" y="5502986"/>
            <a:ext cx="409904" cy="409904"/>
          </a:xfrm>
          <a:prstGeom prst="ellipse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7976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65487-300A-43D0-B8CC-C4812266F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ABCD, but on DISCO!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E7FC65-33C5-B0CE-B7A2-83CB33505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7A534-5F1D-3F83-4689-9D58A57F2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19</a:t>
            </a:fld>
            <a:endParaRPr lang="en-US"/>
          </a:p>
        </p:txBody>
      </p:sp>
      <p:pic>
        <p:nvPicPr>
          <p:cNvPr id="2052" name="Picture 4" descr="5. Disco-John Travolta-You Should be Dancing-Saturday Night Fever 1977 ...">
            <a:extLst>
              <a:ext uri="{FF2B5EF4-FFF2-40B4-BE49-F238E27FC236}">
                <a16:creationId xmlns:a16="http://schemas.microsoft.com/office/drawing/2014/main" id="{2817A919-9B00-E41E-442C-41138F9AB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730" y="914400"/>
            <a:ext cx="3195145" cy="179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DA7C35-C359-3F14-8F7B-887D0C2E7BD2}"/>
              </a:ext>
            </a:extLst>
          </p:cNvPr>
          <p:cNvSpPr txBox="1"/>
          <p:nvPr/>
        </p:nvSpPr>
        <p:spPr>
          <a:xfrm>
            <a:off x="800100" y="1621827"/>
            <a:ext cx="66477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Standard variables were correlated with anything we could build!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Used </a:t>
            </a:r>
            <a:r>
              <a:rPr lang="en-US" dirty="0" err="1"/>
              <a:t>ABCDisCo</a:t>
            </a:r>
            <a:r>
              <a:rPr lang="en-US" dirty="0"/>
              <a:t> method [</a:t>
            </a:r>
            <a:r>
              <a:rPr lang="en-US" dirty="0">
                <a:hlinkClick r:id="rId3"/>
              </a:rPr>
              <a:t>arXiv:2007.14400</a:t>
            </a:r>
            <a:r>
              <a:rPr lang="en-US" dirty="0"/>
              <a:t>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Advantage: builds ABCD </a:t>
            </a:r>
            <a:r>
              <a:rPr lang="en-US" dirty="0" err="1"/>
              <a:t>axies</a:t>
            </a:r>
            <a:r>
              <a:rPr lang="en-US" dirty="0"/>
              <a:t> uncorrelated </a:t>
            </a:r>
            <a:r>
              <a:rPr lang="en-US" i="1" dirty="0"/>
              <a:t>by construction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A08FBB-03B2-4EF0-1899-86841D316FE2}"/>
              </a:ext>
            </a:extLst>
          </p:cNvPr>
          <p:cNvSpPr txBox="1"/>
          <p:nvPr/>
        </p:nvSpPr>
        <p:spPr>
          <a:xfrm>
            <a:off x="867103" y="3429000"/>
            <a:ext cx="3252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Key insight: The Loss Function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3192FA0-6033-5AA9-23B6-79F2D0DED8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6222" y="3756264"/>
            <a:ext cx="6108633" cy="10237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356A932-C32D-01AB-715B-1F7112985FB7}"/>
              </a:ext>
            </a:extLst>
          </p:cNvPr>
          <p:cNvSpPr txBox="1"/>
          <p:nvPr/>
        </p:nvSpPr>
        <p:spPr>
          <a:xfrm>
            <a:off x="4600904" y="4918509"/>
            <a:ext cx="233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Trains for separation, using cross-entropy loss</a:t>
            </a:r>
          </a:p>
        </p:txBody>
      </p:sp>
      <p:sp>
        <p:nvSpPr>
          <p:cNvPr id="15" name="Arrow: Up 14">
            <a:extLst>
              <a:ext uri="{FF2B5EF4-FFF2-40B4-BE49-F238E27FC236}">
                <a16:creationId xmlns:a16="http://schemas.microsoft.com/office/drawing/2014/main" id="{60B1C9E6-BC00-34DB-2D3E-4B9497B01A0D}"/>
              </a:ext>
            </a:extLst>
          </p:cNvPr>
          <p:cNvSpPr/>
          <p:nvPr/>
        </p:nvSpPr>
        <p:spPr>
          <a:xfrm>
            <a:off x="5617780" y="4598276"/>
            <a:ext cx="304800" cy="252248"/>
          </a:xfrm>
          <a:prstGeom prst="upArrow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F8485D-EDA3-B7F3-A215-4CF69392F89B}"/>
              </a:ext>
            </a:extLst>
          </p:cNvPr>
          <p:cNvSpPr txBox="1"/>
          <p:nvPr/>
        </p:nvSpPr>
        <p:spPr>
          <a:xfrm>
            <a:off x="7256157" y="4921851"/>
            <a:ext cx="36628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Trains the output to be uncorrelated with a variable using the </a:t>
            </a:r>
            <a:r>
              <a:rPr lang="en-US" i="1" dirty="0"/>
              <a:t>distance </a:t>
            </a:r>
            <a:r>
              <a:rPr lang="en-US" dirty="0"/>
              <a:t>function.</a:t>
            </a:r>
          </a:p>
        </p:txBody>
      </p:sp>
      <p:sp>
        <p:nvSpPr>
          <p:cNvPr id="17" name="Arrow: Up 16">
            <a:extLst>
              <a:ext uri="{FF2B5EF4-FFF2-40B4-BE49-F238E27FC236}">
                <a16:creationId xmlns:a16="http://schemas.microsoft.com/office/drawing/2014/main" id="{BB5F8F75-C545-2FE7-0B07-B9FE61CDF84C}"/>
              </a:ext>
            </a:extLst>
          </p:cNvPr>
          <p:cNvSpPr/>
          <p:nvPr/>
        </p:nvSpPr>
        <p:spPr>
          <a:xfrm>
            <a:off x="7295493" y="4597012"/>
            <a:ext cx="304800" cy="252248"/>
          </a:xfrm>
          <a:prstGeom prst="upArrow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77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204E6BB-EAF8-A5A3-0090-7078C29B1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D6604B-489D-A8E0-454D-DDE38A246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EF77ED1-34DE-9487-AAFF-549F9B3E9BF7}"/>
              </a:ext>
            </a:extLst>
          </p:cNvPr>
          <p:cNvGrpSpPr/>
          <p:nvPr/>
        </p:nvGrpSpPr>
        <p:grpSpPr>
          <a:xfrm>
            <a:off x="7514906" y="1152940"/>
            <a:ext cx="3056927" cy="4552119"/>
            <a:chOff x="6789194" y="1152940"/>
            <a:chExt cx="3056927" cy="4552119"/>
          </a:xfrm>
        </p:grpSpPr>
        <p:pic>
          <p:nvPicPr>
            <p:cNvPr id="7" name="Picture 6" descr="A person standing in a room&#10;&#10;AI-generated content may be incorrect.">
              <a:extLst>
                <a:ext uri="{FF2B5EF4-FFF2-40B4-BE49-F238E27FC236}">
                  <a16:creationId xmlns:a16="http://schemas.microsoft.com/office/drawing/2014/main" id="{0D163A7B-17E6-6085-3C1F-1ECF55846D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35" t="8065" r="29025" b="23647"/>
            <a:stretch>
              <a:fillRect/>
            </a:stretch>
          </p:blipFill>
          <p:spPr>
            <a:xfrm>
              <a:off x="7236281" y="1152940"/>
              <a:ext cx="2162755" cy="370575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17BDC4E-78B4-BEA9-42CC-B5491EACF2AE}"/>
                </a:ext>
              </a:extLst>
            </p:cNvPr>
            <p:cNvSpPr txBox="1"/>
            <p:nvPr/>
          </p:nvSpPr>
          <p:spPr>
            <a:xfrm>
              <a:off x="6789194" y="5058728"/>
              <a:ext cx="30569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Mason Proffitt</a:t>
              </a:r>
            </a:p>
            <a:p>
              <a:pPr algn="ctr"/>
              <a:r>
                <a:rPr lang="en-US" dirty="0"/>
                <a:t>(2-Jet Associated Production)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3960A12-DD69-A9C1-ED24-6E04073810D7}"/>
              </a:ext>
            </a:extLst>
          </p:cNvPr>
          <p:cNvGrpSpPr/>
          <p:nvPr/>
        </p:nvGrpSpPr>
        <p:grpSpPr>
          <a:xfrm>
            <a:off x="1462910" y="1152940"/>
            <a:ext cx="4340290" cy="4835285"/>
            <a:chOff x="827034" y="1095403"/>
            <a:chExt cx="4340290" cy="4835285"/>
          </a:xfrm>
        </p:grpSpPr>
        <p:pic>
          <p:nvPicPr>
            <p:cNvPr id="5" name="Picture 4" descr="A group of people standing in a room&#10;&#10;AI-generated content may be incorrect.">
              <a:extLst>
                <a:ext uri="{FF2B5EF4-FFF2-40B4-BE49-F238E27FC236}">
                  <a16:creationId xmlns:a16="http://schemas.microsoft.com/office/drawing/2014/main" id="{E5FF1877-C606-4BB3-B797-B36308486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463" t="27827" r="41884" b="18028"/>
            <a:stretch/>
          </p:blipFill>
          <p:spPr>
            <a:xfrm>
              <a:off x="827034" y="1105643"/>
              <a:ext cx="2162755" cy="371326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FDF8ED5-E061-27C3-BEFB-49AB9B47D73A}"/>
                </a:ext>
              </a:extLst>
            </p:cNvPr>
            <p:cNvSpPr txBox="1"/>
            <p:nvPr/>
          </p:nvSpPr>
          <p:spPr>
            <a:xfrm>
              <a:off x="984291" y="4858696"/>
              <a:ext cx="18482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Victoria Sanchez Sebastian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2337EDA-3389-3592-F44D-1DE9F76FE9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32961" t="34712" r="51834" b="19540"/>
            <a:stretch>
              <a:fillRect/>
            </a:stretch>
          </p:blipFill>
          <p:spPr>
            <a:xfrm>
              <a:off x="3410112" y="1095403"/>
              <a:ext cx="1651299" cy="372623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D32A94E-C7D4-A4C9-9C3A-44EA941FE543}"/>
                </a:ext>
              </a:extLst>
            </p:cNvPr>
            <p:cNvSpPr txBox="1"/>
            <p:nvPr/>
          </p:nvSpPr>
          <p:spPr>
            <a:xfrm>
              <a:off x="1135797" y="5561356"/>
              <a:ext cx="392561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(W/Z Lepton Associated Production)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B414917-65B6-D27B-69D7-FE50CE183C82}"/>
                </a:ext>
              </a:extLst>
            </p:cNvPr>
            <p:cNvSpPr txBox="1"/>
            <p:nvPr/>
          </p:nvSpPr>
          <p:spPr>
            <a:xfrm>
              <a:off x="3410112" y="4925432"/>
              <a:ext cx="17572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Mariia Didenko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88033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36F53-6018-6A9C-BA49-A31AA70EF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&amp; Training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BB5B98-6500-F95B-AF56-31F78C4A4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9D3000-C2FF-3689-017D-27D8398D3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20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E19B03-4C0D-526D-1DB0-A9D764854965}"/>
              </a:ext>
            </a:extLst>
          </p:cNvPr>
          <p:cNvSpPr/>
          <p:nvPr/>
        </p:nvSpPr>
        <p:spPr>
          <a:xfrm>
            <a:off x="3870626" y="3142594"/>
            <a:ext cx="1891862" cy="1103586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3-layer fully connected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86240A-6A9D-61C2-96D9-CCFC4B099AAB}"/>
              </a:ext>
            </a:extLst>
          </p:cNvPr>
          <p:cNvSpPr txBox="1"/>
          <p:nvPr/>
        </p:nvSpPr>
        <p:spPr>
          <a:xfrm>
            <a:off x="474663" y="2817224"/>
            <a:ext cx="27940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Jet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Tracks associated with each 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CalRatio Jet NN outputs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Angular Distances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F5B7C9-B22F-60F2-FE0C-C454668DA9CB}"/>
              </a:ext>
            </a:extLst>
          </p:cNvPr>
          <p:cNvSpPr/>
          <p:nvPr/>
        </p:nvSpPr>
        <p:spPr>
          <a:xfrm>
            <a:off x="6574221" y="3142592"/>
            <a:ext cx="1718441" cy="1103587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Loss Calculation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DADC127-CEEC-B0B1-27CD-0B424DC51A40}"/>
                  </a:ext>
                </a:extLst>
              </p:cNvPr>
              <p:cNvSpPr txBox="1"/>
              <p:nvPr/>
            </p:nvSpPr>
            <p:spPr>
              <a:xfrm>
                <a:off x="6829622" y="2054130"/>
                <a:ext cx="1207638" cy="763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DADC127-CEEC-B0B1-27CD-0B424DC51A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9622" y="2054130"/>
                <a:ext cx="1207638" cy="76309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E4B11AA-F24D-5459-A8B5-34DBD8233B60}"/>
              </a:ext>
            </a:extLst>
          </p:cNvPr>
          <p:cNvCxnSpPr>
            <a:stCxn id="8" idx="2"/>
            <a:endCxn id="7" idx="0"/>
          </p:cNvCxnSpPr>
          <p:nvPr/>
        </p:nvCxnSpPr>
        <p:spPr>
          <a:xfrm>
            <a:off x="7433441" y="2817224"/>
            <a:ext cx="1" cy="325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41287D6-9CC6-F698-8852-ECC5CCD61E35}"/>
              </a:ext>
            </a:extLst>
          </p:cNvPr>
          <p:cNvSpPr/>
          <p:nvPr/>
        </p:nvSpPr>
        <p:spPr>
          <a:xfrm>
            <a:off x="4682359" y="5102773"/>
            <a:ext cx="1211843" cy="65689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Signal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4B8B458-E88E-46DB-962C-18DBE0718037}"/>
              </a:ext>
            </a:extLst>
          </p:cNvPr>
          <p:cNvSpPr/>
          <p:nvPr/>
        </p:nvSpPr>
        <p:spPr>
          <a:xfrm>
            <a:off x="6266271" y="5102773"/>
            <a:ext cx="1611234" cy="65689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BIB Background</a:t>
            </a:r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747D884E-CFB2-3B20-F949-0F2FACEECB28}"/>
              </a:ext>
            </a:extLst>
          </p:cNvPr>
          <p:cNvSpPr/>
          <p:nvPr/>
        </p:nvSpPr>
        <p:spPr>
          <a:xfrm>
            <a:off x="5156901" y="4769068"/>
            <a:ext cx="262758" cy="289035"/>
          </a:xfrm>
          <a:prstGeom prst="upArrow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AD7EBD66-3311-BD38-0CCC-FE92AF039B11}"/>
              </a:ext>
            </a:extLst>
          </p:cNvPr>
          <p:cNvSpPr/>
          <p:nvPr/>
        </p:nvSpPr>
        <p:spPr>
          <a:xfrm>
            <a:off x="6940509" y="4769068"/>
            <a:ext cx="262758" cy="289035"/>
          </a:xfrm>
          <a:prstGeom prst="upArrow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DE6FF24D-B098-4D8B-6844-BC40092E3DB6}"/>
              </a:ext>
            </a:extLst>
          </p:cNvPr>
          <p:cNvSpPr/>
          <p:nvPr/>
        </p:nvSpPr>
        <p:spPr>
          <a:xfrm>
            <a:off x="8586952" y="3476295"/>
            <a:ext cx="1135117" cy="436180"/>
          </a:xfrm>
          <a:prstGeom prst="rightArrow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416082-87C8-317C-E1BA-D33F10ABB90D}"/>
              </a:ext>
            </a:extLst>
          </p:cNvPr>
          <p:cNvSpPr txBox="1"/>
          <p:nvPr/>
        </p:nvSpPr>
        <p:spPr>
          <a:xfrm>
            <a:off x="9801389" y="3509719"/>
            <a:ext cx="1789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Trained Weights</a:t>
            </a:r>
          </a:p>
        </p:txBody>
      </p:sp>
    </p:spTree>
    <p:extLst>
      <p:ext uri="{BB962C8B-B14F-4D97-AF65-F5344CB8AC3E}">
        <p14:creationId xmlns:p14="http://schemas.microsoft.com/office/powerpoint/2010/main" val="3463096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F0C9D-1B6A-4541-4E70-EA4F0F668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Was Non-Trivial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8597D5-1ED7-826D-BE04-9CF41F621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88D9A2-ED70-C95F-740B-6F05DDC49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692D2A-5B6F-2B97-0C1C-B982CEF9DDCA}"/>
              </a:ext>
            </a:extLst>
          </p:cNvPr>
          <p:cNvSpPr txBox="1"/>
          <p:nvPr/>
        </p:nvSpPr>
        <p:spPr>
          <a:xfrm>
            <a:off x="840828" y="2086303"/>
            <a:ext cx="446609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Working with blinded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Training on unblinded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Didn’t see the region that was blinded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 very easy for there to be a correlation!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BIB sample is not that large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Had real statistics 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Especially in region “A”.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0B4FE7EE-276D-2F08-7A0E-B11A977A6949}"/>
              </a:ext>
            </a:extLst>
          </p:cNvPr>
          <p:cNvSpPr/>
          <p:nvPr/>
        </p:nvSpPr>
        <p:spPr>
          <a:xfrm>
            <a:off x="5150069" y="2023241"/>
            <a:ext cx="436179" cy="252248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AB79DE-77C7-0662-55B0-93906CAED84A}"/>
              </a:ext>
            </a:extLst>
          </p:cNvPr>
          <p:cNvSpPr txBox="1"/>
          <p:nvPr/>
        </p:nvSpPr>
        <p:spPr>
          <a:xfrm>
            <a:off x="6096000" y="1853321"/>
            <a:ext cx="568609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were not able to use the Double-DISCO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Trains both axes at once, uncorrelated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Preserves almost all separation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Could not make it work, even with further modifications of the loss function.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Using Single-DISCO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Training needs less input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However you do lose some separation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Also… it worked.</a:t>
            </a:r>
          </a:p>
        </p:txBody>
      </p:sp>
    </p:spTree>
    <p:extLst>
      <p:ext uri="{BB962C8B-B14F-4D97-AF65-F5344CB8AC3E}">
        <p14:creationId xmlns:p14="http://schemas.microsoft.com/office/powerpoint/2010/main" val="8517282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5C142-D1D9-CA3F-7C15-051474D0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ABCD Plane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BA7525-063F-9C98-96D8-884DBFCE2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891854-ACFC-6F85-0DDD-07FD66FDE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22</a:t>
            </a:fld>
            <a:endParaRPr lang="en-US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E08FF2B4-44A3-51C8-72DA-F8B77B2E6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940" y="1934475"/>
            <a:ext cx="4688072" cy="3659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71BF5A14-8BC7-8980-CC6E-C1DD2079C5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41" y="1934475"/>
            <a:ext cx="5025330" cy="3881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A1C86C1-8ADA-2AF9-E5A3-0CA74E300065}"/>
              </a:ext>
            </a:extLst>
          </p:cNvPr>
          <p:cNvSpPr txBox="1"/>
          <p:nvPr/>
        </p:nvSpPr>
        <p:spPr>
          <a:xfrm>
            <a:off x="3167366" y="2221992"/>
            <a:ext cx="1153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Signal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9C8BDE-7663-1986-5A44-80EDD6AE8D26}"/>
              </a:ext>
            </a:extLst>
          </p:cNvPr>
          <p:cNvSpPr txBox="1"/>
          <p:nvPr/>
        </p:nvSpPr>
        <p:spPr>
          <a:xfrm>
            <a:off x="8279187" y="2498652"/>
            <a:ext cx="1808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Unblinded Data</a:t>
            </a:r>
          </a:p>
        </p:txBody>
      </p:sp>
    </p:spTree>
    <p:extLst>
      <p:ext uri="{BB962C8B-B14F-4D97-AF65-F5344CB8AC3E}">
        <p14:creationId xmlns:p14="http://schemas.microsoft.com/office/powerpoint/2010/main" val="35233412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9E887-98E3-BF6A-79E3-8FD34CDCF6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1AB7C-410E-17BA-6DE5-20BA9480D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Limits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53BB76-F28F-4821-ADB8-81503CDE3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C08303-D815-16F7-7A50-27FD76C57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23</a:t>
            </a:fld>
            <a:endParaRPr lang="en-US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C4964241-044E-1F1D-702F-35ED7F2C7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800569"/>
            <a:ext cx="5666937" cy="4143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BEE1A628-754D-8E7D-6C37-285BC9731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31" y="1800568"/>
            <a:ext cx="5595969" cy="4143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D30CF2-3C70-CC36-C7FC-8E83372431AA}"/>
              </a:ext>
            </a:extLst>
          </p:cNvPr>
          <p:cNvSpPr txBox="1"/>
          <p:nvPr/>
        </p:nvSpPr>
        <p:spPr>
          <a:xfrm>
            <a:off x="8613227" y="3687417"/>
            <a:ext cx="317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2-J CalRatio Analysis</a:t>
            </a:r>
          </a:p>
        </p:txBody>
      </p:sp>
    </p:spTree>
    <p:extLst>
      <p:ext uri="{BB962C8B-B14F-4D97-AF65-F5344CB8AC3E}">
        <p14:creationId xmlns:p14="http://schemas.microsoft.com/office/powerpoint/2010/main" val="41589560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DD3F7-70D0-6341-74EF-087E6D62D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I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D0EC8A9-0DD7-B2F6-D4D7-EEBF91DB02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9111" y="1759476"/>
            <a:ext cx="5212080" cy="373989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3 New Final States to round out the LLP landscape</a:t>
            </a:r>
          </a:p>
          <a:p>
            <a:pPr lvl="1"/>
            <a:r>
              <a:rPr lang="en-US" dirty="0"/>
              <a:t>Associated production with 2-jets, W, and Z</a:t>
            </a:r>
          </a:p>
          <a:p>
            <a:pPr lvl="1"/>
            <a:r>
              <a:rPr lang="en-US" dirty="0"/>
              <a:t>Optimized for each channel</a:t>
            </a:r>
          </a:p>
          <a:p>
            <a:r>
              <a:rPr lang="en-US" dirty="0"/>
              <a:t>Reused many prior analysis components</a:t>
            </a:r>
          </a:p>
          <a:p>
            <a:pPr lvl="1"/>
            <a:r>
              <a:rPr lang="en-US" dirty="0"/>
              <a:t>Especially the CalRatio jet Tagger…</a:t>
            </a:r>
          </a:p>
          <a:p>
            <a:pPr lvl="1"/>
            <a:r>
              <a:rPr lang="en-US" dirty="0"/>
              <a:t>… and triggers!</a:t>
            </a:r>
          </a:p>
          <a:p>
            <a:r>
              <a:rPr lang="en-US" dirty="0"/>
              <a:t>For 2-jets + CalRatio Analysis</a:t>
            </a:r>
          </a:p>
          <a:p>
            <a:pPr lvl="1"/>
            <a:r>
              <a:rPr lang="en-US" dirty="0"/>
              <a:t>Significant improvement in low mass limits!</a:t>
            </a:r>
          </a:p>
          <a:p>
            <a:pPr lvl="1"/>
            <a:r>
              <a:rPr lang="en-US" dirty="0"/>
              <a:t>High mass does not improve</a:t>
            </a:r>
          </a:p>
          <a:p>
            <a:pPr lvl="1"/>
            <a:r>
              <a:rPr lang="en-US" dirty="0"/>
              <a:t>But it is mostly orthogonal – to 2-jet analysis – combine?</a:t>
            </a:r>
          </a:p>
          <a:p>
            <a:pPr lvl="1"/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20D1DD-5082-4CCB-3E1F-9A7E6A54AF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9820" y="1769896"/>
            <a:ext cx="5212080" cy="373989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Other possible improvements</a:t>
            </a:r>
          </a:p>
          <a:p>
            <a:pPr lvl="1"/>
            <a:r>
              <a:rPr lang="en-US" dirty="0"/>
              <a:t>CalRatio Tagger could be re-trained, especially on ALPS!</a:t>
            </a:r>
          </a:p>
          <a:p>
            <a:r>
              <a:rPr lang="en-US" dirty="0"/>
              <a:t>DISCO method is difficult in low background searches</a:t>
            </a:r>
          </a:p>
          <a:p>
            <a:pPr lvl="1"/>
            <a:r>
              <a:rPr lang="en-US" dirty="0"/>
              <a:t>Correlation in blinded area was difficult to enforce in unblinded dataset.</a:t>
            </a:r>
          </a:p>
          <a:p>
            <a:pPr lvl="1"/>
            <a:r>
              <a:rPr lang="en-US" dirty="0"/>
              <a:t>Can this be improved?</a:t>
            </a:r>
          </a:p>
          <a:p>
            <a:endParaRPr lang="en-US" dirty="0"/>
          </a:p>
          <a:p>
            <a:r>
              <a:rPr lang="en-US" dirty="0"/>
              <a:t>And Ready for Reinterpretation!</a:t>
            </a:r>
          </a:p>
          <a:p>
            <a:pPr lvl="1"/>
            <a:r>
              <a:rPr lang="en-US" dirty="0"/>
              <a:t>See talk by Abdelhamid Haddad earlier today!!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7128B0-18F9-51BD-3DCD-502145194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6FB895-82A4-A422-5E22-D7A286D7D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4269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A5F9E0C-6DFD-5467-C84F-3E50A24FA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F98158-832B-1F4B-38BA-4558509EA5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4E838E-F76B-A0A6-CB93-CAF9BEC1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5C9A10-3A92-90C0-654E-15D37B9F4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136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3B3021D-F00B-542A-4A16-4DD441A29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BDT Inputs for Associated Production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39FDE3-4965-7710-D4A2-8D7EDD2D9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9E7114-7BBF-0D20-D23D-DA3651098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6B42EF-888B-50E6-A0BA-F0695497B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0" y="1793705"/>
            <a:ext cx="5142815" cy="41498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F68717-8A51-3192-D4A4-C68EE56EBB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736" y="2574466"/>
            <a:ext cx="5326737" cy="216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5828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7D50C-6B97-9F15-888D-94B5F6916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NN Performance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57BA2611-E3AB-C282-ED99-4DD8A9C12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299" y="826936"/>
            <a:ext cx="6352943" cy="4846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CE2840F-BC69-61A6-C0C8-E7437001D9AC}"/>
              </a:ext>
            </a:extLst>
          </p:cNvPr>
          <p:cNvSpPr txBox="1"/>
          <p:nvPr/>
        </p:nvSpPr>
        <p:spPr>
          <a:xfrm>
            <a:off x="588397" y="2663687"/>
            <a:ext cx="23058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Given the unique jet signature, can we go after it?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54AD1B-921D-A9EE-1B6E-98ED6E339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238C20-210D-9358-BBEF-7D2F2ACC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9514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CDB0E-FB25-C388-78FE-AF394A5D9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Sample Phase Space – HSS Models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5C6D31-C807-5250-AB77-131EBE087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E20AF4-BF0C-08BB-65E9-5C48A4596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457063-FF64-91BF-063C-E94C987B0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611" y="1660964"/>
            <a:ext cx="3144373" cy="17680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8B5149-8A9A-7871-7C0D-84D2516E5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8939" y="1742754"/>
            <a:ext cx="3645623" cy="37068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EACAD8-0FEC-D114-3252-E1554B01CB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9483" y="1742754"/>
            <a:ext cx="3129681" cy="3042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2540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5EE6346-DDBD-7953-E9FE-FE1E429B959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Signal Sample Phase Space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/>
                  <a:t>+ ALP Models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5EE6346-DDBD-7953-E9FE-FE1E429B95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67" t="-6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1EC886-4FD5-3EFD-6BDC-B3BFB4816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A54D9-71E6-818F-E99D-35BFBC579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29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1D8DC8-DEBC-4B17-1AC9-82A3F1B72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719" y="2104696"/>
            <a:ext cx="4360096" cy="26209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E9671A-1A9F-4DE6-45F7-8CB9E77744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5544" y="2104696"/>
            <a:ext cx="4820322" cy="308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586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72D7CBF-AEAC-A0AE-C71B-7E7ABDE34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300" y="1568196"/>
            <a:ext cx="2751125" cy="229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4E88F00A-0B26-DEA7-F1FD-BB202C08B9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786007"/>
            <a:ext cx="2548793" cy="2074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A3CE4DA-69B6-6807-AB7F-109A6BCEC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physics: Associated Production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4A2D80-DE07-D641-3CD7-300BB22ED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4633C0-3771-50E4-84DA-DF9A66D94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3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2F1DC4-AFDF-1538-6AF2-EC259E6A6113}"/>
              </a:ext>
            </a:extLst>
          </p:cNvPr>
          <p:cNvGrpSpPr/>
          <p:nvPr/>
        </p:nvGrpSpPr>
        <p:grpSpPr>
          <a:xfrm>
            <a:off x="7430814" y="1570983"/>
            <a:ext cx="3863976" cy="3573063"/>
            <a:chOff x="7187653" y="1568197"/>
            <a:chExt cx="3863976" cy="3573063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21ED0A0E-B566-8D7B-8C8D-B0250A8184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0833" y="1568197"/>
              <a:ext cx="2677617" cy="22878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9C94E605-697F-F88E-856C-36A88E9B8544}"/>
                    </a:ext>
                  </a:extLst>
                </p:cNvPr>
                <p:cNvSpPr txBox="1"/>
                <p:nvPr/>
              </p:nvSpPr>
              <p:spPr>
                <a:xfrm>
                  <a:off x="7187653" y="4191833"/>
                  <a:ext cx="3863976" cy="9494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/>
                    <a:t>Dark Photons in associated production with a Z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125,600</m:t>
                            </m:r>
                          </m:e>
                        </m:d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b>
                            </m:sSub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5, 400</m:t>
                            </m:r>
                          </m:e>
                        </m:d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GeV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9C94E605-697F-F88E-856C-36A88E9B85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87653" y="4191833"/>
                  <a:ext cx="3863976" cy="949427"/>
                </a:xfrm>
                <a:prstGeom prst="rect">
                  <a:avLst/>
                </a:prstGeom>
                <a:blipFill>
                  <a:blip r:embed="rId5"/>
                  <a:stretch>
                    <a:fillRect t="-32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8EC8086-89FF-FBDE-9FB5-7F32623E2E38}"/>
                  </a:ext>
                </a:extLst>
              </p:cNvPr>
              <p:cNvSpPr txBox="1"/>
              <p:nvPr/>
            </p:nvSpPr>
            <p:spPr>
              <a:xfrm>
                <a:off x="700635" y="4224177"/>
                <a:ext cx="2861408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Long Lived photo-phobic axion-like particle models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0.1, 40</m:t>
                        </m:r>
                      </m:e>
                    </m:d>
                  </m:oMath>
                </a14:m>
                <a:r>
                  <a:rPr lang="en-US" dirty="0"/>
                  <a:t> GeV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8EC8086-89FF-FBDE-9FB5-7F32623E2E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635" y="4224177"/>
                <a:ext cx="2861408" cy="923330"/>
              </a:xfrm>
              <a:prstGeom prst="rect">
                <a:avLst/>
              </a:prstGeom>
              <a:blipFill>
                <a:blip r:embed="rId6"/>
                <a:stretch>
                  <a:fillRect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835334C-D85F-90F1-4097-1A5C7F7F51EC}"/>
                  </a:ext>
                </a:extLst>
              </p:cNvPr>
              <p:cNvSpPr txBox="1"/>
              <p:nvPr/>
            </p:nvSpPr>
            <p:spPr>
              <a:xfrm>
                <a:off x="3698910" y="4191834"/>
                <a:ext cx="373190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Long-Lived, Hidden Sector, decays in association with a W/Z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Φ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60,1000</m:t>
                        </m:r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5,475</m:t>
                        </m:r>
                      </m:e>
                    </m:d>
                  </m:oMath>
                </a14:m>
                <a:r>
                  <a:rPr lang="en-US" sz="1600" dirty="0"/>
                  <a:t> GeV</a:t>
                </a:r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835334C-D85F-90F1-4097-1A5C7F7F51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8910" y="4191834"/>
                <a:ext cx="3731904" cy="923330"/>
              </a:xfrm>
              <a:prstGeom prst="rect">
                <a:avLst/>
              </a:prstGeom>
              <a:blipFill>
                <a:blip r:embed="rId7"/>
                <a:stretch>
                  <a:fillRect t="-3974" r="-490" b="-4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>
            <a:extLst>
              <a:ext uri="{FF2B5EF4-FFF2-40B4-BE49-F238E27FC236}">
                <a16:creationId xmlns:a16="http://schemas.microsoft.com/office/drawing/2014/main" id="{08130672-5D0F-20AF-7EA5-F372F43CD571}"/>
              </a:ext>
            </a:extLst>
          </p:cNvPr>
          <p:cNvSpPr/>
          <p:nvPr/>
        </p:nvSpPr>
        <p:spPr>
          <a:xfrm>
            <a:off x="1918952" y="2273508"/>
            <a:ext cx="444322" cy="425003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1D3E5F0-BC7D-00BC-234F-2992389B0A0C}"/>
              </a:ext>
            </a:extLst>
          </p:cNvPr>
          <p:cNvSpPr/>
          <p:nvPr/>
        </p:nvSpPr>
        <p:spPr>
          <a:xfrm>
            <a:off x="5564861" y="2009490"/>
            <a:ext cx="444322" cy="425003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5523073-55E2-90ED-999D-DDFA2644EE75}"/>
              </a:ext>
            </a:extLst>
          </p:cNvPr>
          <p:cNvSpPr/>
          <p:nvPr/>
        </p:nvSpPr>
        <p:spPr>
          <a:xfrm>
            <a:off x="5762904" y="2398400"/>
            <a:ext cx="444322" cy="425003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DBCB9AC-8FCC-A5CB-586D-0D96F82B8353}"/>
              </a:ext>
            </a:extLst>
          </p:cNvPr>
          <p:cNvSpPr/>
          <p:nvPr/>
        </p:nvSpPr>
        <p:spPr>
          <a:xfrm>
            <a:off x="8852079" y="2130360"/>
            <a:ext cx="444322" cy="425003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7076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31E8B-C6B1-810F-BDD7-FCCF85F28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2351B6-20C2-DEB5-52AF-CDA983C5C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5660DA-AB93-F7C8-A358-97FDD69C2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30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D2FD80-504D-29B7-2B9B-FB668E39E1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010" y="1231089"/>
            <a:ext cx="6483046" cy="471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21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A6EE0-61D5-A490-A404-63DBA3AE6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BIB?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29E06C-7376-5A8B-AE7C-30C2DE2E1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1171E2-032D-DD64-AFBB-C322D00E2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31</a:t>
            </a:fld>
            <a:endParaRPr lang="en-US"/>
          </a:p>
        </p:txBody>
      </p:sp>
      <p:pic>
        <p:nvPicPr>
          <p:cNvPr id="6146" name="Picture 2" descr="See the source image">
            <a:extLst>
              <a:ext uri="{FF2B5EF4-FFF2-40B4-BE49-F238E27FC236}">
                <a16:creationId xmlns:a16="http://schemas.microsoft.com/office/drawing/2014/main" id="{14264389-1966-3D0A-79AC-D69C4580CC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091" y="1778026"/>
            <a:ext cx="6637817" cy="428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C34B940-E9F1-7987-9121-85C8E1EF0811}"/>
              </a:ext>
            </a:extLst>
          </p:cNvPr>
          <p:cNvCxnSpPr/>
          <p:nvPr/>
        </p:nvCxnSpPr>
        <p:spPr>
          <a:xfrm flipH="1">
            <a:off x="6661298" y="3370521"/>
            <a:ext cx="1892595" cy="1967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150E281-A169-8BB4-B53A-BACABBAB13C3}"/>
              </a:ext>
            </a:extLst>
          </p:cNvPr>
          <p:cNvCxnSpPr>
            <a:cxnSpLocks/>
          </p:cNvCxnSpPr>
          <p:nvPr/>
        </p:nvCxnSpPr>
        <p:spPr>
          <a:xfrm flipH="1" flipV="1">
            <a:off x="6337005" y="2695354"/>
            <a:ext cx="377456" cy="87186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8810FC5-2747-F9C5-6BBA-F766DB11626A}"/>
              </a:ext>
            </a:extLst>
          </p:cNvPr>
          <p:cNvCxnSpPr>
            <a:cxnSpLocks/>
          </p:cNvCxnSpPr>
          <p:nvPr/>
        </p:nvCxnSpPr>
        <p:spPr>
          <a:xfrm flipV="1">
            <a:off x="6714461" y="2541181"/>
            <a:ext cx="0" cy="10121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9C732C8-9459-6BEB-6794-D9E8C142A9BB}"/>
              </a:ext>
            </a:extLst>
          </p:cNvPr>
          <p:cNvCxnSpPr>
            <a:cxnSpLocks/>
          </p:cNvCxnSpPr>
          <p:nvPr/>
        </p:nvCxnSpPr>
        <p:spPr>
          <a:xfrm flipV="1">
            <a:off x="6772940" y="2803345"/>
            <a:ext cx="230261" cy="7053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6497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DAE3B-742B-FC8C-59F5-6B052819B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we get rid of it?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19403-630E-E13B-B394-82CDD8779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50E3EE-11C8-EF57-5571-92A4B393D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32</a:t>
            </a:fld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99CB7F9-6243-947E-366D-2BE05DA53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2100"/>
            <a:ext cx="121920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793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EDD1C-D64A-3066-9909-9D5DF722C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04339-4527-6E49-B056-CC387C741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2EC13-7206-AE67-ACD9-215B4822D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33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1AFCD8B-F586-7988-ACC9-F1B20B335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613" y="1626483"/>
            <a:ext cx="7662774" cy="4559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855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7524CAD-5315-4FF1-AE7F-91C40D434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Mediator and LLP Mass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DE2A44-3633-AA15-3B8E-5ECA486FB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0ADAD5-1C54-AD2A-BD81-3DE14C428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09D33D-76EF-FBB9-9ED4-FDD6CFDD9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1250" y="1331000"/>
            <a:ext cx="3700115" cy="22099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EBBE2F0-A9AE-E6B3-BCE5-AA49EC360513}"/>
                  </a:ext>
                </a:extLst>
              </p:cNvPr>
              <p:cNvSpPr txBox="1"/>
              <p:nvPr/>
            </p:nvSpPr>
            <p:spPr>
              <a:xfrm>
                <a:off x="700635" y="1710806"/>
                <a:ext cx="6638920" cy="9300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hlinkClick r:id="rId4"/>
                  </a:rPr>
                  <a:t>Previous ATLAS CalRatio analysis</a:t>
                </a:r>
                <a:r>
                  <a:rPr lang="en-US" dirty="0"/>
                  <a:t> looks for two displaced jets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Expects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</m:oMath>
                </a14:m>
                <a:r>
                  <a:rPr lang="en-US" dirty="0"/>
                  <a:t> to be culminated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Low boost of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means that isn’t always true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EBBE2F0-A9AE-E6B3-BCE5-AA49EC3605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635" y="1710806"/>
                <a:ext cx="6638920" cy="930063"/>
              </a:xfrm>
              <a:prstGeom prst="rect">
                <a:avLst/>
              </a:prstGeom>
              <a:blipFill>
                <a:blip r:embed="rId5"/>
                <a:stretch>
                  <a:fillRect l="-826" t="-3947" b="-9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75526880-03CB-AEE5-D390-465D6BA988F4}"/>
              </a:ext>
            </a:extLst>
          </p:cNvPr>
          <p:cNvSpPr txBox="1"/>
          <p:nvPr/>
        </p:nvSpPr>
        <p:spPr>
          <a:xfrm>
            <a:off x="8935024" y="1451238"/>
            <a:ext cx="1412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HSS Models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8A320F8-58D8-AC70-5E5C-ADD820B92DCA}"/>
              </a:ext>
            </a:extLst>
          </p:cNvPr>
          <p:cNvGrpSpPr/>
          <p:nvPr/>
        </p:nvGrpSpPr>
        <p:grpSpPr>
          <a:xfrm>
            <a:off x="700635" y="2640869"/>
            <a:ext cx="4808438" cy="3494881"/>
            <a:chOff x="763022" y="2705037"/>
            <a:chExt cx="4808438" cy="349488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19C5A5A-69D2-0746-7B11-D06433890E5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63022" y="2705037"/>
              <a:ext cx="4808438" cy="3494881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1BF53DF-2C51-9721-A31D-3BBD0DE95E5E}"/>
                </a:ext>
              </a:extLst>
            </p:cNvPr>
            <p:cNvCxnSpPr/>
            <p:nvPr/>
          </p:nvCxnSpPr>
          <p:spPr>
            <a:xfrm flipV="1">
              <a:off x="4667693" y="3184451"/>
              <a:ext cx="0" cy="243485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Arrow: Left 14">
              <a:extLst>
                <a:ext uri="{FF2B5EF4-FFF2-40B4-BE49-F238E27FC236}">
                  <a16:creationId xmlns:a16="http://schemas.microsoft.com/office/drawing/2014/main" id="{D9483937-DE93-699F-FF60-0439835A9628}"/>
                </a:ext>
              </a:extLst>
            </p:cNvPr>
            <p:cNvSpPr/>
            <p:nvPr/>
          </p:nvSpPr>
          <p:spPr>
            <a:xfrm>
              <a:off x="4137053" y="3497599"/>
              <a:ext cx="530640" cy="388089"/>
            </a:xfrm>
            <a:prstGeom prst="leftArrow">
              <a:avLst/>
            </a:prstGeom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1140AFA-CCF9-A38A-820A-A161F57846C5}"/>
              </a:ext>
            </a:extLst>
          </p:cNvPr>
          <p:cNvSpPr txBox="1"/>
          <p:nvPr/>
        </p:nvSpPr>
        <p:spPr>
          <a:xfrm>
            <a:off x="6337005" y="4025310"/>
            <a:ext cx="48587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also relevant for the higher mass 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400-1000 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But effect is much less pronounced</a:t>
            </a:r>
          </a:p>
        </p:txBody>
      </p:sp>
    </p:spTree>
    <p:extLst>
      <p:ext uri="{BB962C8B-B14F-4D97-AF65-F5344CB8AC3E}">
        <p14:creationId xmlns:p14="http://schemas.microsoft.com/office/powerpoint/2010/main" val="461570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112E2-34C5-1392-D303-C4E9C76A6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States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9A8877-2878-4765-5CE2-2E9E6AE63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91813D-2867-C1B1-2E21-8B8297A31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480E3B-0ED3-4AF7-6428-57F48A71BC26}"/>
              </a:ext>
            </a:extLst>
          </p:cNvPr>
          <p:cNvSpPr txBox="1"/>
          <p:nvPr/>
        </p:nvSpPr>
        <p:spPr>
          <a:xfrm>
            <a:off x="7647541" y="5909458"/>
            <a:ext cx="24379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Associated 2-Jet Decay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159E69-2DE0-12B6-B74D-9CD2EAADCAD4}"/>
              </a:ext>
            </a:extLst>
          </p:cNvPr>
          <p:cNvSpPr txBox="1"/>
          <p:nvPr/>
        </p:nvSpPr>
        <p:spPr>
          <a:xfrm>
            <a:off x="1905447" y="5909458"/>
            <a:ext cx="25811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Associated W/Z Decay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D442EC-852A-985D-579B-EF420F64A2BE}"/>
              </a:ext>
            </a:extLst>
          </p:cNvPr>
          <p:cNvGrpSpPr/>
          <p:nvPr/>
        </p:nvGrpSpPr>
        <p:grpSpPr>
          <a:xfrm>
            <a:off x="6463895" y="1568196"/>
            <a:ext cx="5181248" cy="4275176"/>
            <a:chOff x="7351714" y="765933"/>
            <a:chExt cx="5181248" cy="427517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378BC99-3560-CFDE-0CAF-E7D47C59246D}"/>
                </a:ext>
              </a:extLst>
            </p:cNvPr>
            <p:cNvGrpSpPr/>
            <p:nvPr/>
          </p:nvGrpSpPr>
          <p:grpSpPr>
            <a:xfrm>
              <a:off x="7351714" y="765933"/>
              <a:ext cx="5181248" cy="4275176"/>
              <a:chOff x="6046268" y="1079210"/>
              <a:chExt cx="5323375" cy="4392449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29303C34-2293-09E3-512B-809E65B35D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r="11640"/>
              <a:stretch>
                <a:fillRect/>
              </a:stretch>
            </p:blipFill>
            <p:spPr>
              <a:xfrm>
                <a:off x="6046268" y="1079210"/>
                <a:ext cx="4669030" cy="4392449"/>
              </a:xfrm>
              <a:prstGeom prst="rect">
                <a:avLst/>
              </a:prstGeom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714570E-97CC-A133-8436-4DD62C6193AD}"/>
                  </a:ext>
                </a:extLst>
              </p:cNvPr>
              <p:cNvSpPr/>
              <p:nvPr/>
            </p:nvSpPr>
            <p:spPr>
              <a:xfrm>
                <a:off x="10323863" y="3226676"/>
                <a:ext cx="1045780" cy="499242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2DA3243-F56E-861B-AD97-0DCFB56A7DC4}"/>
                </a:ext>
              </a:extLst>
            </p:cNvPr>
            <p:cNvSpPr txBox="1"/>
            <p:nvPr/>
          </p:nvSpPr>
          <p:spPr>
            <a:xfrm>
              <a:off x="10098466" y="3728629"/>
              <a:ext cx="1641092" cy="646986"/>
            </a:xfrm>
            <a:prstGeom prst="roundRect">
              <a:avLst/>
            </a:prstGeom>
            <a:solidFill>
              <a:srgbClr val="FFFFFF">
                <a:alpha val="58824"/>
              </a:srgbClr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Two “displaced” jets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872E437-078F-7997-C14D-97C9CA211B6C}"/>
              </a:ext>
            </a:extLst>
          </p:cNvPr>
          <p:cNvGrpSpPr/>
          <p:nvPr/>
        </p:nvGrpSpPr>
        <p:grpSpPr>
          <a:xfrm>
            <a:off x="1142014" y="1817545"/>
            <a:ext cx="3981724" cy="3776477"/>
            <a:chOff x="700635" y="1752862"/>
            <a:chExt cx="3981724" cy="377647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A678497-DF0E-3D18-E528-8B6CFEF3D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0635" y="1752862"/>
              <a:ext cx="3940922" cy="377647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9F87000-84F9-A476-29EF-993B2184B582}"/>
                    </a:ext>
                  </a:extLst>
                </p:cNvPr>
                <p:cNvSpPr txBox="1"/>
                <p:nvPr/>
              </p:nvSpPr>
              <p:spPr>
                <a:xfrm>
                  <a:off x="3178532" y="2903521"/>
                  <a:ext cx="1503827" cy="646986"/>
                </a:xfrm>
                <a:prstGeom prst="roundRect">
                  <a:avLst/>
                </a:prstGeom>
                <a:solidFill>
                  <a:srgbClr val="FFFFFF">
                    <a:alpha val="58824"/>
                  </a:srgbClr>
                </a:solidFill>
                <a:ln w="285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𝜈</m:t>
                      </m:r>
                    </m:oMath>
                  </a14:m>
                  <a:r>
                    <a:rPr lang="en-US" sz="1600" dirty="0"/>
                    <a:t>, lepton trigger</a:t>
                  </a: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9F87000-84F9-A476-29EF-993B2184B5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78532" y="2903521"/>
                  <a:ext cx="1503827" cy="646986"/>
                </a:xfrm>
                <a:prstGeom prst="roundRect">
                  <a:avLst/>
                </a:prstGeom>
                <a:blipFill>
                  <a:blip r:embed="rId4"/>
                  <a:stretch>
                    <a:fillRect b="-3604"/>
                  </a:stretch>
                </a:blipFill>
                <a:ln w="285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96063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B7ED1-A8D5-2F14-7B7C-4A4B03F41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States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A62D94-C68C-978E-A032-AE7864DB2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F0DC9D-81EB-6A9C-89F7-2B4821CC1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6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BAA4E1-FB0A-0413-20D8-FE67D823F3B7}"/>
              </a:ext>
            </a:extLst>
          </p:cNvPr>
          <p:cNvSpPr txBox="1"/>
          <p:nvPr/>
        </p:nvSpPr>
        <p:spPr>
          <a:xfrm>
            <a:off x="6510195" y="2581011"/>
            <a:ext cx="44679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Triggers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Experiments well understood lepton triggers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CalRatio triggers well understood in previous analysis</a:t>
            </a:r>
          </a:p>
          <a:p>
            <a:endParaRPr lang="en-US" dirty="0"/>
          </a:p>
          <a:p>
            <a:r>
              <a:rPr lang="en-US" dirty="0"/>
              <a:t>CalRatio Jet Tagging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Reuse RNN from 2-jet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Rejects BIB, along with SM Multijet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8C48DA-4FFB-715D-4E5A-4E550937070C}"/>
              </a:ext>
            </a:extLst>
          </p:cNvPr>
          <p:cNvSpPr txBox="1"/>
          <p:nvPr/>
        </p:nvSpPr>
        <p:spPr>
          <a:xfrm>
            <a:off x="700635" y="1847504"/>
            <a:ext cx="2499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Background Challenges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237CE25-245A-242A-BC36-14D002C491E3}"/>
                  </a:ext>
                </a:extLst>
              </p:cNvPr>
              <p:cNvSpPr txBox="1"/>
              <p:nvPr/>
            </p:nvSpPr>
            <p:spPr>
              <a:xfrm>
                <a:off x="710905" y="2581011"/>
                <a:ext cx="3661580" cy="34163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CalRatio + W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err="1"/>
                  <a:t>Z+jets</a:t>
                </a: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err="1"/>
                  <a:t>W+jets</a:t>
                </a: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 &amp; single-top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r>
                  <a:rPr lang="en-US" dirty="0"/>
                  <a:t>CalRatio + Z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err="1"/>
                  <a:t>Z+jets</a:t>
                </a: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r>
                  <a:rPr lang="en-US" dirty="0"/>
                  <a:t>CalRatio + 2 Jets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SM Multijet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Non-</a:t>
                </a:r>
                <a:r>
                  <a:rPr lang="en-US" dirty="0" err="1"/>
                  <a:t>collison</a:t>
                </a:r>
                <a:r>
                  <a:rPr lang="en-US" dirty="0"/>
                  <a:t> Backgrounds (BIB)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237CE25-245A-242A-BC36-14D002C491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905" y="2581011"/>
                <a:ext cx="3661580" cy="3416320"/>
              </a:xfrm>
              <a:prstGeom prst="rect">
                <a:avLst/>
              </a:prstGeom>
              <a:blipFill>
                <a:blip r:embed="rId2"/>
                <a:stretch>
                  <a:fillRect l="-1500" t="-891" r="-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3F0EA01-F8CF-4CDB-6793-8238FC15B85E}"/>
              </a:ext>
            </a:extLst>
          </p:cNvPr>
          <p:cNvSpPr txBox="1"/>
          <p:nvPr/>
        </p:nvSpPr>
        <p:spPr>
          <a:xfrm>
            <a:off x="6510195" y="1847504"/>
            <a:ext cx="2481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Well Understood Tools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F426EB4-BD51-C80A-D949-D910D08EBD8C}"/>
              </a:ext>
            </a:extLst>
          </p:cNvPr>
          <p:cNvSpPr/>
          <p:nvPr/>
        </p:nvSpPr>
        <p:spPr>
          <a:xfrm>
            <a:off x="6100291" y="2606892"/>
            <a:ext cx="409904" cy="409904"/>
          </a:xfrm>
          <a:prstGeom prst="ellipse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A1BB93A-2837-F22B-C052-A6D756BDF56A}"/>
              </a:ext>
            </a:extLst>
          </p:cNvPr>
          <p:cNvSpPr/>
          <p:nvPr/>
        </p:nvSpPr>
        <p:spPr>
          <a:xfrm>
            <a:off x="6096000" y="4226105"/>
            <a:ext cx="409904" cy="409904"/>
          </a:xfrm>
          <a:prstGeom prst="ellipse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80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3A5AB438-A0CA-FEF8-CEF2-BDD78F5C05E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Triggers (vs.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𝑝𝑟𝑜𝑑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3A5AB438-A0CA-FEF8-CEF2-BDD78F5C05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52" t="-8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A9A266-4495-2705-84CA-C9EC7F286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A5518-038A-8AAA-7F3D-6E6960982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7</a:t>
            </a:fld>
            <a:endParaRPr lang="en-US"/>
          </a:p>
        </p:txBody>
      </p:sp>
      <p:pic>
        <p:nvPicPr>
          <p:cNvPr id="3078" name="Picture 6">
            <a:extLst>
              <a:ext uri="{FF2B5EF4-FFF2-40B4-BE49-F238E27FC236}">
                <a16:creationId xmlns:a16="http://schemas.microsoft.com/office/drawing/2014/main" id="{6A03EC5C-1948-7B24-9276-6C509C394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02" y="1665888"/>
            <a:ext cx="4379913" cy="420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A086F5-97CB-2372-59A1-B3C8A11CBA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4938" y="1753575"/>
            <a:ext cx="4325006" cy="41160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1D543D-8564-6899-7970-CBB25B994613}"/>
              </a:ext>
            </a:extLst>
          </p:cNvPr>
          <p:cNvSpPr txBox="1"/>
          <p:nvPr/>
        </p:nvSpPr>
        <p:spPr>
          <a:xfrm>
            <a:off x="1728245" y="5792650"/>
            <a:ext cx="2861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Single Electron Trigger</a:t>
            </a:r>
          </a:p>
          <a:p>
            <a:pPr algn="ctr"/>
            <a:r>
              <a:rPr lang="en-US" dirty="0"/>
              <a:t>(Associated W/Z Analysis)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F7A59A-9508-59E7-F9CE-ACFB82FC23B9}"/>
              </a:ext>
            </a:extLst>
          </p:cNvPr>
          <p:cNvSpPr txBox="1"/>
          <p:nvPr/>
        </p:nvSpPr>
        <p:spPr>
          <a:xfrm>
            <a:off x="7867698" y="5684954"/>
            <a:ext cx="2704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CalRatio Trigger</a:t>
            </a:r>
          </a:p>
          <a:p>
            <a:pPr algn="ctr"/>
            <a:r>
              <a:rPr lang="en-US" dirty="0"/>
              <a:t>(Associated Jets Analysis)</a:t>
            </a:r>
          </a:p>
        </p:txBody>
      </p:sp>
    </p:spTree>
    <p:extLst>
      <p:ext uri="{BB962C8B-B14F-4D97-AF65-F5344CB8AC3E}">
        <p14:creationId xmlns:p14="http://schemas.microsoft.com/office/powerpoint/2010/main" val="2652082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E7833-9BE3-E0E8-178B-2135DBE56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Displaced Calorimeter Jet Clustering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C5E50C-AC18-9BDF-E48F-19CDD9803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73C670-3FAE-9DA7-A87B-9EE4179E0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8</a:t>
            </a:fld>
            <a:endParaRPr lang="en-US"/>
          </a:p>
        </p:txBody>
      </p:sp>
      <p:pic>
        <p:nvPicPr>
          <p:cNvPr id="1026" name="Picture 2" descr="Photon-tagged jet quenching in the quark-gluon plasma | ATLAS ...">
            <a:extLst>
              <a:ext uri="{FF2B5EF4-FFF2-40B4-BE49-F238E27FC236}">
                <a16:creationId xmlns:a16="http://schemas.microsoft.com/office/drawing/2014/main" id="{7DF9C003-09F9-B8DE-95ED-F93666038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946" y="1745742"/>
            <a:ext cx="6005954" cy="396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D175EE0-A414-CD0C-4200-D3A731748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818" y="2840930"/>
            <a:ext cx="1079128" cy="160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31EC969-A79C-45AC-83F4-5DE92EF19D3D}"/>
                  </a:ext>
                </a:extLst>
              </p:cNvPr>
              <p:cNvSpPr txBox="1"/>
              <p:nvPr/>
            </p:nvSpPr>
            <p:spPr>
              <a:xfrm>
                <a:off x="762000" y="1786759"/>
                <a:ext cx="4251485" cy="14834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LLP decay in the calorimeter: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:</a:t>
                </a: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Energy deposits start later than normal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More narrow than expected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Trackless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31EC969-A79C-45AC-83F4-5DE92EF19D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786759"/>
                <a:ext cx="4251485" cy="1483419"/>
              </a:xfrm>
              <a:prstGeom prst="rect">
                <a:avLst/>
              </a:prstGeom>
              <a:blipFill>
                <a:blip r:embed="rId4"/>
                <a:stretch>
                  <a:fillRect l="-1148" t="-1646" r="-861" b="-5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277FC71B-3229-D63E-4188-7E275DA427BB}"/>
              </a:ext>
            </a:extLst>
          </p:cNvPr>
          <p:cNvSpPr txBox="1"/>
          <p:nvPr/>
        </p:nvSpPr>
        <p:spPr>
          <a:xfrm>
            <a:off x="700636" y="3400827"/>
            <a:ext cx="41078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 the years we have used: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Straight cuts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BDT with high level inputs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Simple NN with calorimeter layer energy profile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RNN with calorimeter cell cluster inputs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A082F1-8EA0-F313-4EE7-0E170324501E}"/>
              </a:ext>
            </a:extLst>
          </p:cNvPr>
          <p:cNvSpPr txBox="1"/>
          <p:nvPr/>
        </p:nvSpPr>
        <p:spPr>
          <a:xfrm>
            <a:off x="6243145" y="5291958"/>
            <a:ext cx="4594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Large number of cells, track information, etc.</a:t>
            </a:r>
          </a:p>
        </p:txBody>
      </p:sp>
    </p:spTree>
    <p:extLst>
      <p:ext uri="{BB962C8B-B14F-4D97-AF65-F5344CB8AC3E}">
        <p14:creationId xmlns:p14="http://schemas.microsoft.com/office/powerpoint/2010/main" val="4154446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3147C-A285-34B7-F434-6E7A7CB40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CalRatio Jet Tagger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60EAB4-EF80-A731-C0BC-121D022B4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Watts (UW/Seattle)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5E4548-EE1E-4BAD-B2D8-D981A0679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C3D636-E60C-EBEF-B26D-1B16073E7CFF}"/>
              </a:ext>
            </a:extLst>
          </p:cNvPr>
          <p:cNvSpPr txBox="1"/>
          <p:nvPr/>
        </p:nvSpPr>
        <p:spPr>
          <a:xfrm>
            <a:off x="700636" y="2028497"/>
            <a:ext cx="389238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Main RNN: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 clusters for jet profile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Tracks to QCD jets and window out pileup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Muon segments to reject Beam Induced 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Adversary NN: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Trained on mixture of Data and MC.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Prevent RNN from telling difference between data and MC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QCD jets in data and MC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A70D33-3569-416C-28C3-538F49231620}"/>
              </a:ext>
            </a:extLst>
          </p:cNvPr>
          <p:cNvSpPr txBox="1"/>
          <p:nvPr/>
        </p:nvSpPr>
        <p:spPr>
          <a:xfrm>
            <a:off x="5970527" y="5629483"/>
            <a:ext cx="4244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Reused weights from </a:t>
            </a:r>
            <a:r>
              <a:rPr lang="en-US" dirty="0">
                <a:hlinkClick r:id="rId2"/>
              </a:rPr>
              <a:t>Run 2 2-jet analysis</a:t>
            </a:r>
            <a:r>
              <a:rPr lang="en-US" dirty="0"/>
              <a:t>!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8C5250-A7FE-4643-74CD-5F7CDB7EEAFB}"/>
              </a:ext>
            </a:extLst>
          </p:cNvPr>
          <p:cNvGrpSpPr/>
          <p:nvPr/>
        </p:nvGrpSpPr>
        <p:grpSpPr>
          <a:xfrm>
            <a:off x="4174060" y="1511099"/>
            <a:ext cx="7629352" cy="4083451"/>
            <a:chOff x="904386" y="2390061"/>
            <a:chExt cx="7629352" cy="408345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9BB2F8A-DBCD-B413-FC14-3AE621B43D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7737"/>
            <a:stretch>
              <a:fillRect/>
            </a:stretch>
          </p:blipFill>
          <p:spPr>
            <a:xfrm>
              <a:off x="904386" y="2390061"/>
              <a:ext cx="7629352" cy="4083451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D5C9EE8-E83D-AE6F-4419-41A0EFCE3B1B}"/>
                </a:ext>
              </a:extLst>
            </p:cNvPr>
            <p:cNvSpPr/>
            <p:nvPr/>
          </p:nvSpPr>
          <p:spPr>
            <a:xfrm>
              <a:off x="5528502" y="2452482"/>
              <a:ext cx="1309449" cy="34205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8C116BA-E104-AE57-23CA-2CCBE9AC91BC}"/>
              </a:ext>
            </a:extLst>
          </p:cNvPr>
          <p:cNvSpPr txBox="1"/>
          <p:nvPr/>
        </p:nvSpPr>
        <p:spPr>
          <a:xfrm>
            <a:off x="6981077" y="1476166"/>
            <a:ext cx="2940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(mixture of Data and MC!)</a:t>
            </a:r>
          </a:p>
        </p:txBody>
      </p:sp>
    </p:spTree>
    <p:extLst>
      <p:ext uri="{BB962C8B-B14F-4D97-AF65-F5344CB8AC3E}">
        <p14:creationId xmlns:p14="http://schemas.microsoft.com/office/powerpoint/2010/main" val="513080971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Chronicle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 cap="flat" cmpd="sng" algn="ctr">
          <a:noFill/>
          <a:prstDash val="solid"/>
          <a:miter lim="800000"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14:hiddenLine>
          </a:ext>
        </a:ex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5909</TotalTime>
  <Words>1285</Words>
  <Application>Microsoft Office PowerPoint</Application>
  <PresentationFormat>Widescreen</PresentationFormat>
  <Paragraphs>261</Paragraphs>
  <Slides>33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Aptos</vt:lpstr>
      <vt:lpstr>Arial</vt:lpstr>
      <vt:lpstr>Calisto MT</vt:lpstr>
      <vt:lpstr>Cambria Math</vt:lpstr>
      <vt:lpstr>Roboto</vt:lpstr>
      <vt:lpstr>Univers Condensed</vt:lpstr>
      <vt:lpstr>ChronicleVTI</vt:lpstr>
      <vt:lpstr>Search for long-lived particles in the ATLAS hadronic calorimeter in association with leptons or jets using 13 TeV collision data</vt:lpstr>
      <vt:lpstr>PowerPoint Presentation</vt:lpstr>
      <vt:lpstr>New physics: Associated Production</vt:lpstr>
      <vt:lpstr>Low Mediator and LLP Mass</vt:lpstr>
      <vt:lpstr>Final States</vt:lpstr>
      <vt:lpstr>Final States</vt:lpstr>
      <vt:lpstr>Triggers (vs. σ_prod)</vt:lpstr>
      <vt:lpstr>Displaced Calorimeter Jet Clustering</vt:lpstr>
      <vt:lpstr>CalRatio Jet Tagger</vt:lpstr>
      <vt:lpstr>CalRatio Jet Tagger</vt:lpstr>
      <vt:lpstr>W/Z Associated Production</vt:lpstr>
      <vt:lpstr>PowerPoint Presentation</vt:lpstr>
      <vt:lpstr>BDT’s</vt:lpstr>
      <vt:lpstr>ABCD Method</vt:lpstr>
      <vt:lpstr>Limits</vt:lpstr>
      <vt:lpstr>First limits on LL photo-phobic axion-like Models</vt:lpstr>
      <vt:lpstr>2-jet Associated Production</vt:lpstr>
      <vt:lpstr>Analysis Workflow</vt:lpstr>
      <vt:lpstr>ABCD, but on DISCO!</vt:lpstr>
      <vt:lpstr>Network &amp; Training</vt:lpstr>
      <vt:lpstr>Training Was Non-Trivial</vt:lpstr>
      <vt:lpstr>ABCD Plane</vt:lpstr>
      <vt:lpstr>Final Limits</vt:lpstr>
      <vt:lpstr>Conclusions I</vt:lpstr>
      <vt:lpstr>Backup</vt:lpstr>
      <vt:lpstr>BDT Inputs for Associated Production</vt:lpstr>
      <vt:lpstr>NN Performance</vt:lpstr>
      <vt:lpstr>Signal Sample Phase Space – HSS Models</vt:lpstr>
      <vt:lpstr>Signal Sample Phase Space – Z_d+ ALP Models</vt:lpstr>
      <vt:lpstr>Triggers</vt:lpstr>
      <vt:lpstr>What is BIB?</vt:lpstr>
      <vt:lpstr>Can we get rid of it?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Gordon Watts</dc:creator>
  <cp:lastModifiedBy>Gordon Watts</cp:lastModifiedBy>
  <cp:revision>2</cp:revision>
  <dcterms:created xsi:type="dcterms:W3CDTF">2025-05-20T21:16:21Z</dcterms:created>
  <dcterms:modified xsi:type="dcterms:W3CDTF">2025-06-05T14:45:37Z</dcterms:modified>
</cp:coreProperties>
</file>