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theme/theme2.xml" ContentType="application/vnd.openxmlformats-officedocument.theme+xml"/>
  <Override PartName="/ppt/media/image4.jpeg" ContentType="image/jpeg"/>
  <Override PartName="/ppt/media/media1.mp4" ContentType="video/unknown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4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AE4"/>
          </a:solidFill>
        </a:fill>
      </a:tcStyle>
    </a:wholeTbl>
    <a:band2H>
      <a:tcTxStyle b="def" i="def"/>
      <a:tcStyle>
        <a:tcBdr/>
        <a:fill>
          <a:solidFill>
            <a:srgbClr val="E6F5F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CD"/>
          </a:solidFill>
        </a:fill>
      </a:tcStyle>
    </a:wholeTbl>
    <a:band2H>
      <a:tcTxStyle b="def" i="def"/>
      <a:tcStyle>
        <a:tcBdr/>
        <a:fill>
          <a:solidFill>
            <a:srgbClr val="FFFF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9CA"/>
          </a:solidFill>
        </a:fill>
      </a:tcStyle>
    </a:wholeTbl>
    <a:band2H>
      <a:tcTxStyle b="def" i="def"/>
      <a:tcStyle>
        <a:tcBdr/>
        <a:fill>
          <a:solidFill>
            <a:srgbClr val="FCED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chemeClr val="accent4"/>
        </a:fontRef>
        <a:schemeClr val="accent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/>
        </a:fontRef>
        <a:schemeClr val="accent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4"/>
              </a:solidFill>
              <a:prstDash val="solid"/>
              <a:round/>
            </a:ln>
          </a:top>
          <a:bottom>
            <a:ln w="254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4"/>
              </a:solidFill>
              <a:prstDash val="solid"/>
              <a:round/>
            </a:ln>
          </a:top>
          <a:bottom>
            <a:ln w="254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CF"/>
          </a:solidFill>
        </a:fill>
      </a:tcStyle>
    </a:wholeTbl>
    <a:band2H>
      <a:tcTxStyle b="def" i="def"/>
      <a:tcStyle>
        <a:tcBdr/>
        <a:fill>
          <a:solidFill>
            <a:srgbClr val="E6E7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chemeClr val="accent4">
              <a:alpha val="20000"/>
            </a:scheme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chemeClr val="accent4">
              <a:alpha val="20000"/>
            </a:schemeClr>
          </a:solidFill>
        </a:fill>
      </a:tcStyle>
    </a:firstCol>
    <a:lastRow>
      <a:tcTxStyle b="on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508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chemeClr val="accent4"/>
        </a:fontRef>
        <a:schemeClr val="accent4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254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29" name="Shape 4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hyperlink" Target="mailto:j.tafoya.vargas@cern.ch" TargetMode="Externa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6;p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4" name="image13.jpeg" descr="image13.jpeg"/>
            <p:cNvPicPr>
              <a:picLocks noChangeAspect="1"/>
            </p:cNvPicPr>
            <p:nvPr/>
          </p:nvPicPr>
          <p:blipFill>
            <a:blip r:embed="rId2">
              <a:alphaModFix amt="54000"/>
              <a:extLst/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6" name="Google Shape;17;p2" descr="Google Shape;17;p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/>
          <p:nvPr>
            <p:ph type="title"/>
          </p:nvPr>
        </p:nvSpPr>
        <p:spPr>
          <a:xfrm>
            <a:off x="822960" y="3655583"/>
            <a:ext cx="10455083" cy="927886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" name="Body Level One…"/>
          <p:cNvSpPr txBox="1"/>
          <p:nvPr>
            <p:ph type="body" sz="quarter" idx="1"/>
          </p:nvPr>
        </p:nvSpPr>
        <p:spPr>
          <a:xfrm>
            <a:off x="831850" y="4589464"/>
            <a:ext cx="9185911" cy="1500190"/>
          </a:xfrm>
          <a:prstGeom prst="rect">
            <a:avLst/>
          </a:prstGeom>
        </p:spPr>
        <p:txBody>
          <a:bodyPr/>
          <a:lstStyle>
            <a:lvl1pPr indent="228600">
              <a:defRPr sz="24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Title and Content"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90;p11" descr="Google Shape;90;p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/>
          <p:nvPr>
            <p:ph type="title"/>
          </p:nvPr>
        </p:nvSpPr>
        <p:spPr>
          <a:xfrm>
            <a:off x="838199" y="365125"/>
            <a:ext cx="9981587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1206500" indent="-444500">
              <a:buSzPts val="2800"/>
              <a:defRPr sz="2800">
                <a:solidFill>
                  <a:srgbClr val="FFFFFF"/>
                </a:solidFill>
              </a:defRPr>
            </a:lvl2pPr>
            <a:lvl3pPr marL="1742438" indent="-497838">
              <a:buSzPts val="2800"/>
              <a:defRPr sz="2800">
                <a:solidFill>
                  <a:srgbClr val="FFFFFF"/>
                </a:solidFill>
              </a:defRPr>
            </a:lvl3pPr>
            <a:lvl4pPr marL="2247900" indent="-533400">
              <a:buSzPts val="2800"/>
              <a:defRPr sz="2800">
                <a:solidFill>
                  <a:srgbClr val="FFFFFF"/>
                </a:solidFill>
              </a:defRPr>
            </a:lvl4pPr>
            <a:lvl5pPr marL="2705100" indent="-533400">
              <a:buSzPts val="2800"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Title and Content">
    <p:bg>
      <p:bgPr>
        <a:solidFill>
          <a:schemeClr val="accent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97;p12" descr="Google Shape;97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12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Title and Content">
    <p:bg>
      <p:bgPr>
        <a:solidFill>
          <a:srgbClr val="0046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05;p13" descr="Google Shape;105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1206500" indent="-444500">
              <a:buSzPts val="2800"/>
              <a:defRPr sz="2800">
                <a:solidFill>
                  <a:srgbClr val="FFFFFF"/>
                </a:solidFill>
              </a:defRPr>
            </a:lvl2pPr>
            <a:lvl3pPr marL="1742438" indent="-497838">
              <a:buSzPts val="2800"/>
              <a:defRPr sz="2800">
                <a:solidFill>
                  <a:srgbClr val="FFFFFF"/>
                </a:solidFill>
              </a:defRPr>
            </a:lvl3pPr>
            <a:lvl4pPr marL="2247900" indent="-533400">
              <a:buSzPts val="2800"/>
              <a:defRPr sz="2800">
                <a:solidFill>
                  <a:srgbClr val="FFFFFF"/>
                </a:solidFill>
              </a:defRPr>
            </a:lvl4pPr>
            <a:lvl5pPr marL="2705100" indent="-533400">
              <a:buSzPts val="2800"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Title and Content">
    <p:bg>
      <p:bgPr>
        <a:solidFill>
          <a:srgbClr val="6FCF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12;p14" descr="Google Shape;112;p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20;p15" descr="Google Shape;120;p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153" name="Body Level One…"/>
          <p:cNvSpPr txBox="1"/>
          <p:nvPr>
            <p:ph type="body" sz="half" idx="1"/>
          </p:nvPr>
        </p:nvSpPr>
        <p:spPr>
          <a:xfrm>
            <a:off x="5717752" y="1825625"/>
            <a:ext cx="4957595" cy="4351340"/>
          </a:xfrm>
          <a:prstGeom prst="rect">
            <a:avLst/>
          </a:prstGeom>
        </p:spPr>
        <p:txBody>
          <a:bodyPr/>
          <a:lstStyle>
            <a:lvl1pPr indent="228600">
              <a:defRPr sz="2400"/>
            </a:lvl1pPr>
            <a:lvl2pPr marL="0" indent="228600">
              <a:buSzTx/>
              <a:buNone/>
              <a:defRPr sz="2400"/>
            </a:lvl2pPr>
            <a:lvl3pPr marL="0" indent="228600">
              <a:buSzTx/>
              <a:buNone/>
              <a:defRPr sz="2400"/>
            </a:lvl3pPr>
            <a:lvl4pPr marL="0" indent="228600">
              <a:buSzTx/>
              <a:buNone/>
              <a:defRPr sz="2400"/>
            </a:lvl4pPr>
            <a:lvl5pPr marL="0" indent="228600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6_Title and Content"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29;p16" descr="Google Shape;129;p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1206500" indent="-444500">
              <a:buSzPts val="2800"/>
              <a:defRPr sz="2800">
                <a:solidFill>
                  <a:srgbClr val="FFFFFF"/>
                </a:solidFill>
              </a:defRPr>
            </a:lvl2pPr>
            <a:lvl3pPr marL="1742438" indent="-497838">
              <a:buSzPts val="2800"/>
              <a:defRPr sz="2800">
                <a:solidFill>
                  <a:srgbClr val="FFFFFF"/>
                </a:solidFill>
              </a:defRPr>
            </a:lvl3pPr>
            <a:lvl4pPr marL="2247900" indent="-533400">
              <a:buSzPts val="2800"/>
              <a:defRPr sz="2800">
                <a:solidFill>
                  <a:srgbClr val="FFFFFF"/>
                </a:solidFill>
              </a:defRPr>
            </a:lvl4pPr>
            <a:lvl5pPr marL="2705100" indent="-533400">
              <a:buSzPts val="2800"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7_Title and Content">
    <p:bg>
      <p:bgPr>
        <a:solidFill>
          <a:schemeClr val="accent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36;p17" descr="Google Shape;136;p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17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8_Title and Content">
    <p:bg>
      <p:bgPr>
        <a:solidFill>
          <a:srgbClr val="0046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45;p18" descr="Google Shape;145;p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1206500" indent="-444500">
              <a:buSzPts val="2800"/>
              <a:defRPr sz="2800">
                <a:solidFill>
                  <a:srgbClr val="FFFFFF"/>
                </a:solidFill>
              </a:defRPr>
            </a:lvl2pPr>
            <a:lvl3pPr marL="1742438" indent="-497838">
              <a:buSzPts val="2800"/>
              <a:defRPr sz="2800">
                <a:solidFill>
                  <a:srgbClr val="FFFFFF"/>
                </a:solidFill>
              </a:defRPr>
            </a:lvl3pPr>
            <a:lvl4pPr marL="2247900" indent="-533400">
              <a:buSzPts val="2800"/>
              <a:defRPr sz="2800">
                <a:solidFill>
                  <a:srgbClr val="FFFFFF"/>
                </a:solidFill>
              </a:defRPr>
            </a:lvl4pPr>
            <a:lvl5pPr marL="2705100" indent="-533400">
              <a:buSzPts val="2800"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9_Title and Content">
    <p:bg>
      <p:bgPr>
        <a:solidFill>
          <a:srgbClr val="6FCF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52;p19" descr="Google Shape;152;p1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193" name="Body Level One…"/>
          <p:cNvSpPr txBox="1"/>
          <p:nvPr>
            <p:ph type="body" idx="1"/>
          </p:nvPr>
        </p:nvSpPr>
        <p:spPr>
          <a:xfrm>
            <a:off x="838200" y="1825625"/>
            <a:ext cx="91592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160;p20" descr="Google Shape;160;p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03" name="Body Level One…"/>
          <p:cNvSpPr txBox="1"/>
          <p:nvPr>
            <p:ph type="body" sz="half" idx="1"/>
          </p:nvPr>
        </p:nvSpPr>
        <p:spPr>
          <a:xfrm>
            <a:off x="838200" y="1825625"/>
            <a:ext cx="44856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Google Shape;164;p20"/>
          <p:cNvSpPr txBox="1"/>
          <p:nvPr>
            <p:ph type="body" sz="half" idx="21"/>
          </p:nvPr>
        </p:nvSpPr>
        <p:spPr>
          <a:xfrm>
            <a:off x="5471159" y="1825625"/>
            <a:ext cx="4485642" cy="435134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5;p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6" name="Rectangle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228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27" name="image15.jpeg" descr="image15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" name="Google Shape;26;p3" descr="Google Shape;26;p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Text"/>
          <p:cNvSpPr txBox="1"/>
          <p:nvPr>
            <p:ph type="title"/>
          </p:nvPr>
        </p:nvSpPr>
        <p:spPr>
          <a:xfrm>
            <a:off x="822960" y="3657600"/>
            <a:ext cx="10455083" cy="923545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831850" y="4589464"/>
            <a:ext cx="9236711" cy="1500190"/>
          </a:xfrm>
          <a:prstGeom prst="rect">
            <a:avLst/>
          </a:prstGeom>
        </p:spPr>
        <p:txBody>
          <a:bodyPr/>
          <a:lstStyle>
            <a:lvl1pPr indent="228600">
              <a:defRPr sz="24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Two Content"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170;p21" descr="Google Shape;170;p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4" name="Body Level One…"/>
          <p:cNvSpPr txBox="1"/>
          <p:nvPr>
            <p:ph type="body" sz="half" idx="1"/>
          </p:nvPr>
        </p:nvSpPr>
        <p:spPr>
          <a:xfrm>
            <a:off x="838200" y="1825625"/>
            <a:ext cx="4485641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1206500" indent="-444500">
              <a:buSzPts val="2800"/>
              <a:defRPr sz="2800">
                <a:solidFill>
                  <a:srgbClr val="FFFFFF"/>
                </a:solidFill>
              </a:defRPr>
            </a:lvl2pPr>
            <a:lvl3pPr marL="1742438" indent="-497838">
              <a:buSzPts val="2800"/>
              <a:defRPr sz="2800">
                <a:solidFill>
                  <a:srgbClr val="FFFFFF"/>
                </a:solidFill>
              </a:defRPr>
            </a:lvl3pPr>
            <a:lvl4pPr marL="2247900" indent="-533400">
              <a:buSzPts val="2800"/>
              <a:defRPr sz="2800">
                <a:solidFill>
                  <a:srgbClr val="FFFFFF"/>
                </a:solidFill>
              </a:defRPr>
            </a:lvl4pPr>
            <a:lvl5pPr marL="2705100" indent="-533400">
              <a:buSzPts val="2800"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Google Shape;173;p21"/>
          <p:cNvSpPr txBox="1"/>
          <p:nvPr>
            <p:ph type="body" sz="half" idx="21"/>
          </p:nvPr>
        </p:nvSpPr>
        <p:spPr>
          <a:xfrm>
            <a:off x="5471159" y="1825625"/>
            <a:ext cx="4485642" cy="435134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6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Two Content">
    <p:bg>
      <p:bgPr>
        <a:solidFill>
          <a:schemeClr val="accent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178;p22" descr="Google Shape;178;p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25" name="Body Level One…"/>
          <p:cNvSpPr txBox="1"/>
          <p:nvPr>
            <p:ph type="body" sz="half" idx="1"/>
          </p:nvPr>
        </p:nvSpPr>
        <p:spPr>
          <a:xfrm>
            <a:off x="838200" y="1825625"/>
            <a:ext cx="44856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6" name="Google Shape;182;p22"/>
          <p:cNvSpPr txBox="1"/>
          <p:nvPr>
            <p:ph type="body" sz="half" idx="21"/>
          </p:nvPr>
        </p:nvSpPr>
        <p:spPr>
          <a:xfrm>
            <a:off x="5471159" y="1825625"/>
            <a:ext cx="4485642" cy="435134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7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Two Content">
    <p:bg>
      <p:bgPr>
        <a:solidFill>
          <a:srgbClr val="0046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188;p23" descr="Google Shape;188;p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6" name="Body Level One…"/>
          <p:cNvSpPr txBox="1"/>
          <p:nvPr>
            <p:ph type="body" sz="half" idx="1"/>
          </p:nvPr>
        </p:nvSpPr>
        <p:spPr>
          <a:xfrm>
            <a:off x="838200" y="1825625"/>
            <a:ext cx="4485641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1206500" indent="-444500">
              <a:buSzPts val="2800"/>
              <a:defRPr sz="2800">
                <a:solidFill>
                  <a:srgbClr val="FFFFFF"/>
                </a:solidFill>
              </a:defRPr>
            </a:lvl2pPr>
            <a:lvl3pPr marL="1742438" indent="-497838">
              <a:buSzPts val="2800"/>
              <a:defRPr sz="2800">
                <a:solidFill>
                  <a:srgbClr val="FFFFFF"/>
                </a:solidFill>
              </a:defRPr>
            </a:lvl3pPr>
            <a:lvl4pPr marL="2247900" indent="-533400">
              <a:buSzPts val="2800"/>
              <a:defRPr sz="2800">
                <a:solidFill>
                  <a:srgbClr val="FFFFFF"/>
                </a:solidFill>
              </a:defRPr>
            </a:lvl4pPr>
            <a:lvl5pPr marL="2705100" indent="-533400">
              <a:buSzPts val="2800"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7" name="Google Shape;191;p23"/>
          <p:cNvSpPr txBox="1"/>
          <p:nvPr>
            <p:ph type="body" sz="half" idx="21"/>
          </p:nvPr>
        </p:nvSpPr>
        <p:spPr>
          <a:xfrm>
            <a:off x="5471159" y="1825625"/>
            <a:ext cx="4485642" cy="435134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Two Content">
    <p:bg>
      <p:bgPr>
        <a:solidFill>
          <a:srgbClr val="6FCF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196;p24" descr="Google Shape;196;p2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47" name="Body Level One…"/>
          <p:cNvSpPr txBox="1"/>
          <p:nvPr>
            <p:ph type="body" sz="half" idx="1"/>
          </p:nvPr>
        </p:nvSpPr>
        <p:spPr>
          <a:xfrm>
            <a:off x="838200" y="1825625"/>
            <a:ext cx="4485641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8" name="Google Shape;200;p24"/>
          <p:cNvSpPr txBox="1"/>
          <p:nvPr>
            <p:ph type="body" sz="half" idx="21"/>
          </p:nvPr>
        </p:nvSpPr>
        <p:spPr>
          <a:xfrm>
            <a:off x="5471159" y="1825625"/>
            <a:ext cx="4485642" cy="435134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05;p25" descr="Google Shape;205;p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58" name="Body Level One…"/>
          <p:cNvSpPr txBox="1"/>
          <p:nvPr>
            <p:ph type="body" sz="half" idx="1"/>
          </p:nvPr>
        </p:nvSpPr>
        <p:spPr>
          <a:xfrm>
            <a:off x="6675118" y="1825625"/>
            <a:ext cx="4485643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0" indent="228600">
              <a:buSzTx/>
              <a:buNone/>
              <a:defRPr sz="2800"/>
            </a:lvl2pPr>
            <a:lvl3pPr marL="0" indent="228600">
              <a:buSzTx/>
              <a:buNone/>
              <a:defRPr sz="2800"/>
            </a:lvl3pPr>
            <a:lvl4pPr marL="0" indent="228600">
              <a:buSzTx/>
              <a:buNone/>
              <a:defRPr sz="2800"/>
            </a:lvl4pPr>
            <a:lvl5pPr marL="0" indent="228600">
              <a:buSz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6_Two Content"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14;p26" descr="Google Shape;214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8" name="Body Level One…"/>
          <p:cNvSpPr txBox="1"/>
          <p:nvPr>
            <p:ph type="body" sz="half" idx="1"/>
          </p:nvPr>
        </p:nvSpPr>
        <p:spPr>
          <a:xfrm>
            <a:off x="6675118" y="1825625"/>
            <a:ext cx="4485643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8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8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8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7_Two Content">
    <p:bg>
      <p:bgPr>
        <a:solidFill>
          <a:schemeClr val="accent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21;p27" descr="Google Shape;221;p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78" name="Body Level One…"/>
          <p:cNvSpPr txBox="1"/>
          <p:nvPr>
            <p:ph type="body" sz="half" idx="1"/>
          </p:nvPr>
        </p:nvSpPr>
        <p:spPr>
          <a:xfrm>
            <a:off x="6675118" y="1825625"/>
            <a:ext cx="4485643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0" indent="228600">
              <a:buSzTx/>
              <a:buNone/>
              <a:defRPr sz="2800"/>
            </a:lvl2pPr>
            <a:lvl3pPr marL="0" indent="228600">
              <a:buSzTx/>
              <a:buNone/>
              <a:defRPr sz="2800"/>
            </a:lvl3pPr>
            <a:lvl4pPr marL="0" indent="228600">
              <a:buSzTx/>
              <a:buNone/>
              <a:defRPr sz="2800"/>
            </a:lvl4pPr>
            <a:lvl5pPr marL="0" indent="228600">
              <a:buSz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8_Two Content">
    <p:bg>
      <p:bgPr>
        <a:solidFill>
          <a:srgbClr val="0046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29;p28" descr="Google Shape;229;p2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8" name="Body Level One…"/>
          <p:cNvSpPr txBox="1"/>
          <p:nvPr>
            <p:ph type="body" sz="half" idx="1"/>
          </p:nvPr>
        </p:nvSpPr>
        <p:spPr>
          <a:xfrm>
            <a:off x="6675118" y="1825625"/>
            <a:ext cx="4485643" cy="4351340"/>
          </a:xfrm>
          <a:prstGeom prst="rect">
            <a:avLst/>
          </a:prstGeom>
        </p:spPr>
        <p:txBody>
          <a:bodyPr/>
          <a:lstStyle>
            <a:lvl1pPr indent="228600">
              <a:defRPr sz="28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8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8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8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9_Two Content">
    <p:bg>
      <p:bgPr>
        <a:solidFill>
          <a:srgbClr val="6FCF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36;p29" descr="Google Shape;236;p2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Title Text"/>
          <p:cNvSpPr txBox="1"/>
          <p:nvPr>
            <p:ph type="title"/>
          </p:nvPr>
        </p:nvSpPr>
        <p:spPr>
          <a:xfrm>
            <a:off x="838200" y="365125"/>
            <a:ext cx="9981584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98" name="Body Level One…"/>
          <p:cNvSpPr txBox="1"/>
          <p:nvPr>
            <p:ph type="body" sz="half" idx="1"/>
          </p:nvPr>
        </p:nvSpPr>
        <p:spPr>
          <a:xfrm>
            <a:off x="6675118" y="1825625"/>
            <a:ext cx="4485643" cy="4351340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0" indent="228600">
              <a:buSzTx/>
              <a:buNone/>
              <a:defRPr sz="2800"/>
            </a:lvl2pPr>
            <a:lvl3pPr marL="0" indent="228600">
              <a:buSzTx/>
              <a:buNone/>
              <a:defRPr sz="2800"/>
            </a:lvl3pPr>
            <a:lvl4pPr marL="0" indent="228600">
              <a:buSzTx/>
              <a:buNone/>
              <a:defRPr sz="2800"/>
            </a:lvl4pPr>
            <a:lvl5pPr marL="0" indent="228600">
              <a:buSz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244;p30" descr="Google Shape;244;p3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Slide Number"/>
          <p:cNvSpPr txBox="1"/>
          <p:nvPr>
            <p:ph type="sldNum" sz="quarter" idx="2"/>
          </p:nvPr>
        </p:nvSpPr>
        <p:spPr>
          <a:xfrm>
            <a:off x="11799770" y="6489447"/>
            <a:ext cx="301812" cy="28962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34;p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tangle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40" name="image14.jpeg" descr="image14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2" name="Google Shape;35;p4" descr="Google Shape;35;p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/>
          <p:nvPr>
            <p:ph type="title"/>
          </p:nvPr>
        </p:nvSpPr>
        <p:spPr>
          <a:xfrm>
            <a:off x="822960" y="3657600"/>
            <a:ext cx="10455083" cy="927883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sz="quarter" idx="1"/>
          </p:nvPr>
        </p:nvSpPr>
        <p:spPr>
          <a:xfrm>
            <a:off x="831850" y="4589464"/>
            <a:ext cx="9236711" cy="1500190"/>
          </a:xfrm>
          <a:prstGeom prst="rect">
            <a:avLst/>
          </a:prstGeom>
        </p:spPr>
        <p:txBody>
          <a:bodyPr/>
          <a:lstStyle>
            <a:lvl1pPr indent="228600">
              <a:defRPr sz="24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Blank"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251;p31" descr="Google Shape;251;p3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Blank">
    <p:bg>
      <p:bgPr>
        <a:solidFill>
          <a:schemeClr val="accent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256;p32" descr="Google Shape;256;p3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Blank">
    <p:bg>
      <p:bgPr>
        <a:solidFill>
          <a:srgbClr val="0046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263;p33" descr="Google Shape;263;p3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31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Blank">
    <p:bg>
      <p:bgPr>
        <a:solidFill>
          <a:srgbClr val="6FCF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268;p34" descr="Google Shape;268;p3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39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274;p35" descr="Google Shape;274;p3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Title Text"/>
          <p:cNvSpPr txBox="1"/>
          <p:nvPr>
            <p:ph type="title"/>
          </p:nvPr>
        </p:nvSpPr>
        <p:spPr>
          <a:xfrm>
            <a:off x="839787" y="365125"/>
            <a:ext cx="9979998" cy="1325563"/>
          </a:xfrm>
          <a:prstGeom prst="rect">
            <a:avLst/>
          </a:prstGeom>
        </p:spPr>
        <p:txBody>
          <a:bodyPr/>
          <a:lstStyle>
            <a:lvl1pPr>
              <a:defRPr b="0" sz="4400"/>
            </a:lvl1pPr>
          </a:lstStyle>
          <a:p>
            <a:pPr/>
            <a:r>
              <a:t>Title Text</a:t>
            </a:r>
          </a:p>
        </p:txBody>
      </p:sp>
      <p:sp>
        <p:nvSpPr>
          <p:cNvPr id="348" name="Body Level One…"/>
          <p:cNvSpPr txBox="1"/>
          <p:nvPr>
            <p:ph type="body" sz="quarter" idx="1"/>
          </p:nvPr>
        </p:nvSpPr>
        <p:spPr>
          <a:xfrm>
            <a:off x="839787" y="1681163"/>
            <a:ext cx="4494215" cy="823915"/>
          </a:xfrm>
          <a:prstGeom prst="rect">
            <a:avLst/>
          </a:prstGeom>
        </p:spPr>
        <p:txBody>
          <a:bodyPr anchor="b"/>
          <a:lstStyle>
            <a:lvl1pPr indent="228600">
              <a:defRPr b="1" sz="2400"/>
            </a:lvl1pPr>
            <a:lvl2pPr marL="0" indent="228600">
              <a:buSzTx/>
              <a:buNone/>
              <a:defRPr b="1" sz="2400"/>
            </a:lvl2pPr>
            <a:lvl3pPr marL="0" indent="228600">
              <a:buSzTx/>
              <a:buNone/>
              <a:defRPr b="1" sz="2400"/>
            </a:lvl3pPr>
            <a:lvl4pPr marL="0" indent="228600">
              <a:buSzTx/>
              <a:buNone/>
              <a:defRPr b="1" sz="2400"/>
            </a:lvl4pPr>
            <a:lvl5pPr marL="0" indent="228600">
              <a:buSz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9" name="Google Shape;278;p35"/>
          <p:cNvSpPr txBox="1"/>
          <p:nvPr>
            <p:ph type="body" sz="quarter" idx="21"/>
          </p:nvPr>
        </p:nvSpPr>
        <p:spPr>
          <a:xfrm>
            <a:off x="839787" y="2505075"/>
            <a:ext cx="4494213" cy="368458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0" name="Google Shape;279;p35"/>
          <p:cNvSpPr txBox="1"/>
          <p:nvPr>
            <p:ph type="body" sz="quarter" idx="22"/>
          </p:nvPr>
        </p:nvSpPr>
        <p:spPr>
          <a:xfrm>
            <a:off x="5572761" y="1681163"/>
            <a:ext cx="4485640" cy="823914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351" name="Google Shape;280;p35"/>
          <p:cNvSpPr txBox="1"/>
          <p:nvPr>
            <p:ph type="body" sz="quarter" idx="23"/>
          </p:nvPr>
        </p:nvSpPr>
        <p:spPr>
          <a:xfrm>
            <a:off x="5572761" y="2505075"/>
            <a:ext cx="4485640" cy="368458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2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285;p36" descr="Google Shape;285;p3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Title Text"/>
          <p:cNvSpPr txBox="1"/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/>
          <a:lstStyle>
            <a:lvl1pPr>
              <a:defRPr b="0" sz="3200"/>
            </a:lvl1pPr>
          </a:lstStyle>
          <a:p>
            <a:pPr/>
            <a:r>
              <a:t>Title Text</a:t>
            </a:r>
          </a:p>
        </p:txBody>
      </p:sp>
      <p:sp>
        <p:nvSpPr>
          <p:cNvPr id="361" name="Body Level One…"/>
          <p:cNvSpPr txBox="1"/>
          <p:nvPr>
            <p:ph type="body" sz="half" idx="1"/>
          </p:nvPr>
        </p:nvSpPr>
        <p:spPr>
          <a:xfrm>
            <a:off x="5183187" y="987425"/>
            <a:ext cx="4895536" cy="4873627"/>
          </a:xfrm>
          <a:prstGeom prst="rect">
            <a:avLst/>
          </a:prstGeom>
        </p:spPr>
        <p:txBody>
          <a:bodyPr/>
          <a:lstStyle>
            <a:lvl1pPr indent="228600">
              <a:defRPr sz="3200"/>
            </a:lvl1pPr>
            <a:lvl2pPr marL="1201057" indent="-464457">
              <a:buSzPts val="3200"/>
              <a:defRPr sz="3200"/>
            </a:lvl2pPr>
            <a:lvl3pPr marL="1727200" indent="-508000">
              <a:buSzPts val="3200"/>
              <a:defRPr sz="3200"/>
            </a:lvl3pPr>
            <a:lvl4pPr marL="2270760" indent="-568960">
              <a:buSzPts val="3200"/>
              <a:defRPr sz="3200"/>
            </a:lvl4pPr>
            <a:lvl5pPr marL="2727960" indent="-568960">
              <a:buSzPts val="3200"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2" name="Google Shape;289;p36"/>
          <p:cNvSpPr txBox="1"/>
          <p:nvPr>
            <p:ph type="body" sz="quarter" idx="21"/>
          </p:nvPr>
        </p:nvSpPr>
        <p:spPr>
          <a:xfrm>
            <a:off x="839787" y="2057399"/>
            <a:ext cx="3932238" cy="381159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3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294;p37" descr="Google Shape;294;p3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Title Text"/>
          <p:cNvSpPr txBox="1"/>
          <p:nvPr>
            <p:ph type="title"/>
          </p:nvPr>
        </p:nvSpPr>
        <p:spPr>
          <a:xfrm>
            <a:off x="839787" y="2204720"/>
            <a:ext cx="4209735" cy="1600203"/>
          </a:xfrm>
          <a:prstGeom prst="rect">
            <a:avLst/>
          </a:prstGeom>
        </p:spPr>
        <p:txBody>
          <a:bodyPr/>
          <a:lstStyle>
            <a:lvl1pPr>
              <a:defRPr b="0" sz="3200"/>
            </a:lvl1pPr>
          </a:lstStyle>
          <a:p>
            <a:pPr/>
            <a:r>
              <a:t>Title Text</a:t>
            </a:r>
          </a:p>
        </p:txBody>
      </p:sp>
      <p:sp>
        <p:nvSpPr>
          <p:cNvPr id="372" name="Google Shape;296;p37"/>
          <p:cNvSpPr/>
          <p:nvPr>
            <p:ph type="pic" sz="half" idx="21"/>
          </p:nvPr>
        </p:nvSpPr>
        <p:spPr>
          <a:xfrm>
            <a:off x="5183187" y="987425"/>
            <a:ext cx="5576254" cy="48736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73" name="Body Level One…"/>
          <p:cNvSpPr txBox="1"/>
          <p:nvPr>
            <p:ph type="body" sz="quarter" idx="1"/>
          </p:nvPr>
        </p:nvSpPr>
        <p:spPr>
          <a:xfrm>
            <a:off x="839787" y="3860798"/>
            <a:ext cx="4209735" cy="2008192"/>
          </a:xfrm>
          <a:prstGeom prst="rect">
            <a:avLst/>
          </a:prstGeom>
        </p:spPr>
        <p:txBody>
          <a:bodyPr/>
          <a:lstStyle>
            <a:lvl1pPr indent="228600">
              <a:defRPr sz="1600"/>
            </a:lvl1pPr>
            <a:lvl2pPr marL="0" indent="228600">
              <a:buSzTx/>
              <a:buNone/>
              <a:defRPr sz="1600"/>
            </a:lvl2pPr>
            <a:lvl3pPr marL="0" indent="228600">
              <a:buSzTx/>
              <a:buNone/>
              <a:defRPr sz="1600"/>
            </a:lvl3pPr>
            <a:lvl4pPr marL="0" indent="228600">
              <a:buSzTx/>
              <a:buNone/>
              <a:defRPr sz="1600"/>
            </a:lvl4pPr>
            <a:lvl5pPr marL="0" indent="228600">
              <a:buSz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02;p38" descr="Google Shape;302;p3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Title Text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</p:spPr>
        <p:txBody>
          <a:bodyPr/>
          <a:lstStyle>
            <a:lvl1pPr>
              <a:defRPr b="0" sz="4400"/>
            </a:lvl1pPr>
          </a:lstStyle>
          <a:p>
            <a:pPr/>
            <a:r>
              <a:t>Title Text</a:t>
            </a:r>
          </a:p>
        </p:txBody>
      </p:sp>
      <p:sp>
        <p:nvSpPr>
          <p:cNvPr id="383" name="Body Level One…"/>
          <p:cNvSpPr txBox="1"/>
          <p:nvPr>
            <p:ph type="body" idx="1"/>
          </p:nvPr>
        </p:nvSpPr>
        <p:spPr>
          <a:xfrm rot="5400000">
            <a:off x="3272630" y="-608805"/>
            <a:ext cx="4351340" cy="9220201"/>
          </a:xfrm>
          <a:prstGeom prst="rect">
            <a:avLst/>
          </a:prstGeom>
        </p:spPr>
        <p:txBody>
          <a:bodyPr/>
          <a:lstStyle>
            <a:lvl1pPr indent="228600">
              <a:defRPr sz="2800"/>
            </a:lvl1pPr>
            <a:lvl2pPr marL="1200150" indent="-400050">
              <a:buSzPts val="2800"/>
              <a:defRPr sz="2800"/>
            </a:lvl2pPr>
            <a:lvl3pPr marL="1737360" indent="-480060">
              <a:buSzPts val="2800"/>
              <a:defRPr sz="2800"/>
            </a:lvl3pPr>
            <a:lvl4pPr marL="2247900" indent="-533400">
              <a:buSzPts val="2800"/>
              <a:defRPr sz="2800"/>
            </a:lvl4pPr>
            <a:lvl5pPr marL="2705100" indent="-533400">
              <a:buSzPts val="2800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4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309;p39" descr="Google Shape;309;p3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14;p40" descr="Google Shape;314;p4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Title Text"/>
          <p:cNvSpPr txBox="1"/>
          <p:nvPr>
            <p:ph type="title"/>
          </p:nvPr>
        </p:nvSpPr>
        <p:spPr>
          <a:xfrm>
            <a:off x="838200" y="365125"/>
            <a:ext cx="9128125" cy="1325563"/>
          </a:xfrm>
          <a:prstGeom prst="rect">
            <a:avLst/>
          </a:prstGeom>
        </p:spPr>
        <p:txBody>
          <a:bodyPr/>
          <a:lstStyle>
            <a:lvl1pPr>
              <a:defRPr b="0" sz="4400"/>
            </a:lvl1pPr>
          </a:lstStyle>
          <a:p>
            <a:pPr/>
            <a:r>
              <a:t>Title Text</a:t>
            </a:r>
          </a:p>
        </p:txBody>
      </p:sp>
      <p:sp>
        <p:nvSpPr>
          <p:cNvPr id="401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43;p5" descr="Google Shape;43;p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le Text"/>
          <p:cNvSpPr txBox="1"/>
          <p:nvPr>
            <p:ph type="title"/>
          </p:nvPr>
        </p:nvSpPr>
        <p:spPr>
          <a:xfrm>
            <a:off x="822960" y="3657600"/>
            <a:ext cx="10455083" cy="927883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sz="quarter" idx="1"/>
          </p:nvPr>
        </p:nvSpPr>
        <p:spPr>
          <a:xfrm>
            <a:off x="831850" y="4630103"/>
            <a:ext cx="9216391" cy="1500189"/>
          </a:xfrm>
          <a:prstGeom prst="rect">
            <a:avLst/>
          </a:prstGeom>
        </p:spPr>
        <p:txBody>
          <a:bodyPr/>
          <a:lstStyle>
            <a:lvl1pPr indent="228600">
              <a:defRPr sz="2400"/>
            </a:lvl1pPr>
            <a:lvl2pPr marL="0" indent="228600">
              <a:buSzTx/>
              <a:buNone/>
              <a:defRPr sz="2400"/>
            </a:lvl2pPr>
            <a:lvl3pPr marL="0" indent="228600">
              <a:buSzTx/>
              <a:buNone/>
              <a:defRPr sz="2400"/>
            </a:lvl3pPr>
            <a:lvl4pPr marL="0" indent="228600">
              <a:buSzTx/>
              <a:buNone/>
              <a:defRPr sz="2400"/>
            </a:lvl4pPr>
            <a:lvl5pPr marL="0" indent="228600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320;p41" descr="Google Shape;320;p4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Title Text"/>
          <p:cNvSpPr txBox="1"/>
          <p:nvPr>
            <p:ph type="title"/>
          </p:nvPr>
        </p:nvSpPr>
        <p:spPr>
          <a:xfrm>
            <a:off x="843280" y="1122362"/>
            <a:ext cx="8625841" cy="2387601"/>
          </a:xfrm>
          <a:prstGeom prst="rect">
            <a:avLst/>
          </a:prstGeom>
        </p:spPr>
        <p:txBody>
          <a:bodyPr/>
          <a:lstStyle>
            <a:lvl1pPr algn="ctr">
              <a:defRPr b="0" sz="6000"/>
            </a:lvl1pPr>
          </a:lstStyle>
          <a:p>
            <a:pPr/>
            <a:r>
              <a:t>Title Text</a:t>
            </a:r>
          </a:p>
        </p:txBody>
      </p:sp>
      <p:sp>
        <p:nvSpPr>
          <p:cNvPr id="410" name="Body Level One…"/>
          <p:cNvSpPr txBox="1"/>
          <p:nvPr>
            <p:ph type="body" sz="quarter" idx="1"/>
          </p:nvPr>
        </p:nvSpPr>
        <p:spPr>
          <a:xfrm>
            <a:off x="843280" y="3602037"/>
            <a:ext cx="8625841" cy="1655766"/>
          </a:xfrm>
          <a:prstGeom prst="rect">
            <a:avLst/>
          </a:prstGeom>
        </p:spPr>
        <p:txBody>
          <a:bodyPr/>
          <a:lstStyle>
            <a:lvl1pPr indent="228600" algn="ctr">
              <a:defRPr sz="2400"/>
            </a:lvl1pPr>
            <a:lvl2pPr marL="0" indent="228600" algn="ctr">
              <a:buSzTx/>
              <a:buNone/>
              <a:defRPr sz="2400"/>
            </a:lvl2pPr>
            <a:lvl3pPr marL="0" indent="228600" algn="ctr">
              <a:buSzTx/>
              <a:buNone/>
              <a:defRPr sz="2400"/>
            </a:lvl3pPr>
            <a:lvl4pPr marL="0" indent="228600" algn="ctr">
              <a:buSzTx/>
              <a:buNone/>
              <a:defRPr sz="2400"/>
            </a:lvl4pPr>
            <a:lvl5pPr marL="0" indent="228600" algn="ctr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1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38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83;p10" descr="Google Shape;83;p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419" name="Google Shape;342;p43"/>
          <p:cNvSpPr txBox="1"/>
          <p:nvPr/>
        </p:nvSpPr>
        <p:spPr>
          <a:xfrm>
            <a:off x="21899" y="6471475"/>
            <a:ext cx="8372383" cy="405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defRPr sz="16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3" invalidUrl="" action="" tgtFrame="" tooltip="" history="1" highlightClick="0" endSnd="0"/>
              </a:rPr>
              <a:t>J.S. Tafoya Vargas</a:t>
            </a:r>
            <a:r>
              <a:rPr u="none">
                <a:solidFill>
                  <a:srgbClr val="A7A7A7"/>
                </a:solidFill>
                <a:uFill>
                  <a:solidFill>
                    <a:srgbClr val="C1022F"/>
                  </a:solidFill>
                </a:uFill>
              </a:rPr>
              <a:t> (</a:t>
            </a:r>
            <a:r>
              <a:rPr>
                <a:hlinkClick r:id="rId3" invalidUrl="" action="" tgtFrame="" tooltip="" history="1" highlightClick="0" endSnd="0"/>
              </a:rPr>
              <a:t>j.tafoya.vargas@cern.ch</a:t>
            </a:r>
            <a:r>
              <a:rPr u="none">
                <a:solidFill>
                  <a:srgbClr val="A7A7A7"/>
                </a:solidFill>
                <a:uFill>
                  <a:solidFill>
                    <a:srgbClr val="C1022F"/>
                  </a:solidFill>
                </a:uFill>
              </a:rPr>
              <a:t>) | The FPF at the LHC | LLP2025 Valencia</a:t>
            </a:r>
          </a:p>
        </p:txBody>
      </p:sp>
      <p:sp>
        <p:nvSpPr>
          <p:cNvPr id="420" name="Title Text"/>
          <p:cNvSpPr txBox="1"/>
          <p:nvPr>
            <p:ph type="title"/>
          </p:nvPr>
        </p:nvSpPr>
        <p:spPr>
          <a:xfrm>
            <a:off x="838200" y="365125"/>
            <a:ext cx="9981584" cy="72931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indent="228600"/>
            <a:lvl2pPr marL="1200150" indent="-400050">
              <a:buSzPts val="2200"/>
            </a:lvl2pPr>
            <a:lvl3pPr marL="1737360" indent="-480060">
              <a:buSzPts val="2200"/>
            </a:lvl3pPr>
            <a:lvl4pPr marL="2247900" indent="-533400">
              <a:buSzPts val="2200"/>
            </a:lvl4pPr>
            <a:lvl5pPr marL="2705100" indent="-533400">
              <a:buSzPts val="2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Section Header">
    <p:bg>
      <p:bgPr>
        <a:solidFill>
          <a:schemeClr val="accent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51;p6" descr="Google Shape;51;p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itle Text"/>
          <p:cNvSpPr txBox="1"/>
          <p:nvPr>
            <p:ph type="title"/>
          </p:nvPr>
        </p:nvSpPr>
        <p:spPr>
          <a:xfrm>
            <a:off x="822960" y="3657600"/>
            <a:ext cx="10455083" cy="927883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4" name="Body Level One…"/>
          <p:cNvSpPr txBox="1"/>
          <p:nvPr>
            <p:ph type="body" sz="quarter" idx="1"/>
          </p:nvPr>
        </p:nvSpPr>
        <p:spPr>
          <a:xfrm>
            <a:off x="831850" y="4630103"/>
            <a:ext cx="9216391" cy="1500189"/>
          </a:xfrm>
          <a:prstGeom prst="rect">
            <a:avLst/>
          </a:prstGeom>
        </p:spPr>
        <p:txBody>
          <a:bodyPr/>
          <a:lstStyle>
            <a:lvl1pPr indent="228600">
              <a:defRPr sz="24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xfrm>
            <a:off x="11799770" y="6489447"/>
            <a:ext cx="301812" cy="2896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6_Section Header">
    <p:bg>
      <p:bgPr>
        <a:solidFill>
          <a:srgbClr val="FFCC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60;p7" descr="Google Shape;60;p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Title Text"/>
          <p:cNvSpPr txBox="1"/>
          <p:nvPr>
            <p:ph type="title"/>
          </p:nvPr>
        </p:nvSpPr>
        <p:spPr>
          <a:xfrm>
            <a:off x="822960" y="3657600"/>
            <a:ext cx="10455083" cy="927883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quarter" idx="1"/>
          </p:nvPr>
        </p:nvSpPr>
        <p:spPr>
          <a:xfrm>
            <a:off x="831850" y="4630103"/>
            <a:ext cx="9216391" cy="1500189"/>
          </a:xfrm>
          <a:prstGeom prst="rect">
            <a:avLst/>
          </a:prstGeom>
        </p:spPr>
        <p:txBody>
          <a:bodyPr/>
          <a:lstStyle>
            <a:lvl1pPr indent="228600">
              <a:defRPr sz="2400"/>
            </a:lvl1pPr>
            <a:lvl2pPr marL="0" indent="228600">
              <a:buSzTx/>
              <a:buNone/>
              <a:defRPr sz="2400"/>
            </a:lvl2pPr>
            <a:lvl3pPr marL="0" indent="228600">
              <a:buSzTx/>
              <a:buNone/>
              <a:defRPr sz="2400"/>
            </a:lvl3pPr>
            <a:lvl4pPr marL="0" indent="228600">
              <a:buSzTx/>
              <a:buNone/>
              <a:defRPr sz="2400"/>
            </a:lvl4pPr>
            <a:lvl5pPr marL="0" indent="228600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Section Header">
    <p:bg>
      <p:bgPr>
        <a:solidFill>
          <a:srgbClr val="0046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67;p8" descr="Google Shape;67;p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Title Text"/>
          <p:cNvSpPr txBox="1"/>
          <p:nvPr>
            <p:ph type="title"/>
          </p:nvPr>
        </p:nvSpPr>
        <p:spPr>
          <a:xfrm>
            <a:off x="822960" y="3657600"/>
            <a:ext cx="10455083" cy="927883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1850" y="4630103"/>
            <a:ext cx="9216391" cy="1500189"/>
          </a:xfrm>
          <a:prstGeom prst="rect">
            <a:avLst/>
          </a:prstGeom>
        </p:spPr>
        <p:txBody>
          <a:bodyPr/>
          <a:lstStyle>
            <a:lvl1pPr indent="228600">
              <a:defRPr sz="2400">
                <a:solidFill>
                  <a:srgbClr val="FFFFFF"/>
                </a:solidFill>
              </a:defRPr>
            </a:lvl1pPr>
            <a:lvl2pPr marL="0" indent="228600">
              <a:buSzTx/>
              <a:buNone/>
              <a:defRPr sz="2400">
                <a:solidFill>
                  <a:srgbClr val="FFFFFF"/>
                </a:solidFill>
              </a:defRPr>
            </a:lvl2pPr>
            <a:lvl3pPr marL="0" indent="228600">
              <a:buSzTx/>
              <a:buNone/>
              <a:defRPr sz="2400">
                <a:solidFill>
                  <a:srgbClr val="FFFFFF"/>
                </a:solidFill>
              </a:defRPr>
            </a:lvl3pPr>
            <a:lvl4pPr marL="0" indent="228600">
              <a:buSzTx/>
              <a:buNone/>
              <a:defRPr sz="2400">
                <a:solidFill>
                  <a:srgbClr val="FFFFFF"/>
                </a:solidFill>
              </a:defRPr>
            </a:lvl4pPr>
            <a:lvl5pPr marL="0" indent="228600">
              <a:buSz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FE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Section Header">
    <p:bg>
      <p:bgPr>
        <a:solidFill>
          <a:srgbClr val="6FCF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75;p9" descr="Google Shape;75;p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Title Text"/>
          <p:cNvSpPr txBox="1"/>
          <p:nvPr>
            <p:ph type="title"/>
          </p:nvPr>
        </p:nvSpPr>
        <p:spPr>
          <a:xfrm>
            <a:off x="822960" y="3657600"/>
            <a:ext cx="10455083" cy="927883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831850" y="4630103"/>
            <a:ext cx="9216391" cy="1500189"/>
          </a:xfrm>
          <a:prstGeom prst="rect">
            <a:avLst/>
          </a:prstGeom>
        </p:spPr>
        <p:txBody>
          <a:bodyPr/>
          <a:lstStyle>
            <a:lvl1pPr indent="228600">
              <a:defRPr sz="2400"/>
            </a:lvl1pPr>
            <a:lvl2pPr marL="0" indent="228600">
              <a:buSzTx/>
              <a:buNone/>
              <a:defRPr sz="2400"/>
            </a:lvl2pPr>
            <a:lvl3pPr marL="0" indent="228600">
              <a:buSzTx/>
              <a:buNone/>
              <a:defRPr sz="2400"/>
            </a:lvl3pPr>
            <a:lvl4pPr marL="0" indent="228600">
              <a:buSzTx/>
              <a:buNone/>
              <a:defRPr sz="2400"/>
            </a:lvl4pPr>
            <a:lvl5pPr marL="0" indent="228600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xfrm>
            <a:off x="10930637" y="310456"/>
            <a:ext cx="301812" cy="2896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hyperlink" Target="mailto:j.tafoya.vargas@cern.ch" TargetMode="External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28.xml"/><Relationship Id="rId32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0.xml"/><Relationship Id="rId34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2.xml"/><Relationship Id="rId36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40.xml"/><Relationship Id="rId44" Type="http://schemas.openxmlformats.org/officeDocument/2006/relationships/slideLayout" Target="../slideLayouts/slideLayout4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3;p10" descr="Google Shape;83;p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91213" y="6206761"/>
            <a:ext cx="1375060" cy="22688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Google Shape;342;p43"/>
          <p:cNvSpPr txBox="1"/>
          <p:nvPr/>
        </p:nvSpPr>
        <p:spPr>
          <a:xfrm>
            <a:off x="21899" y="6471475"/>
            <a:ext cx="8372383" cy="405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defRPr sz="16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3" invalidUrl="" action="" tgtFrame="" tooltip="" history="1" highlightClick="0" endSnd="0"/>
              </a:rPr>
              <a:t>J.S. Tafoya Vargas</a:t>
            </a:r>
            <a:r>
              <a:rPr u="none">
                <a:solidFill>
                  <a:srgbClr val="A7A7A7"/>
                </a:solidFill>
                <a:uFill>
                  <a:solidFill>
                    <a:srgbClr val="C1022F"/>
                  </a:solidFill>
                </a:uFill>
              </a:rPr>
              <a:t> (</a:t>
            </a:r>
            <a:r>
              <a:rPr>
                <a:hlinkClick r:id="rId3" invalidUrl="" action="" tgtFrame="" tooltip="" history="1" highlightClick="0" endSnd="0"/>
              </a:rPr>
              <a:t>j.tafoya.vargas@cern.ch</a:t>
            </a:r>
            <a:r>
              <a:rPr u="none">
                <a:solidFill>
                  <a:srgbClr val="A7A7A7"/>
                </a:solidFill>
                <a:uFill>
                  <a:solidFill>
                    <a:srgbClr val="C1022F"/>
                  </a:solidFill>
                </a:uFill>
              </a:rPr>
              <a:t>) | The FPF at the LHC | LLP2025 Valencia</a:t>
            </a:r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831170" y="123060"/>
            <a:ext cx="9981587" cy="729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838200" y="1381125"/>
            <a:ext cx="9967529" cy="4645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1798897" y="6495290"/>
            <a:ext cx="301812" cy="289620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b">
            <a:spAutoFit/>
          </a:bodyPr>
          <a:lstStyle>
            <a:lvl1pPr algn="ctr">
              <a:defRPr>
                <a:solidFill>
                  <a:srgbClr val="A7A7A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2" r:id="rId27"/>
    <p:sldLayoutId id="2147483673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680" r:id="rId35"/>
    <p:sldLayoutId id="2147483681" r:id="rId36"/>
    <p:sldLayoutId id="2147483682" r:id="rId37"/>
    <p:sldLayoutId id="2147483683" r:id="rId38"/>
    <p:sldLayoutId id="2147483684" r:id="rId39"/>
    <p:sldLayoutId id="2147483685" r:id="rId40"/>
    <p:sldLayoutId id="2147483686" r:id="rId41"/>
    <p:sldLayoutId id="2147483687" r:id="rId42"/>
    <p:sldLayoutId id="2147483688" r:id="rId43"/>
    <p:sldLayoutId id="2147483689" r:id="rId44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4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0" marR="0" indent="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01578" marR="0" indent="-220578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82578" marR="0" indent="-220578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363578" marR="0" indent="-220578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744578" marR="0" indent="-220578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accent4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1.png"/><Relationship Id="rId3" Type="http://schemas.openxmlformats.org/officeDocument/2006/relationships/image" Target="../media/image5.jpeg"/><Relationship Id="rId4" Type="http://schemas.openxmlformats.org/officeDocument/2006/relationships/image" Target="../media/image5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hyperlink" Target="https://doi.org/10.3390/instruments5040031" TargetMode="External"/><Relationship Id="rId8" Type="http://schemas.openxmlformats.org/officeDocument/2006/relationships/hyperlink" Target="https://www.osti.gov/biblio/1972463" TargetMode="External"/><Relationship Id="rId9" Type="http://schemas.openxmlformats.org/officeDocument/2006/relationships/image" Target="../media/image24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hyperlink" Target="https://cds.cern.ch/record/2927629/files/CERN-FASER-CONF-2025-001.pdf" TargetMode="External"/><Relationship Id="rId5" Type="http://schemas.openxmlformats.org/officeDocument/2006/relationships/hyperlink" Target="https://doi.org/10.1103/PhysRevLett.134.211801" TargetMode="External"/><Relationship Id="rId6" Type="http://schemas.openxmlformats.org/officeDocument/2006/relationships/hyperlink" Target="https://indico.cern.ch/event/1441321/timetable/#9-neutrino-results-from-faser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arxiv.org/pdf/2308.05587" TargetMode="External"/><Relationship Id="rId3" Type="http://schemas.openxmlformats.org/officeDocument/2006/relationships/image" Target="../media/image27.png"/><Relationship Id="rId4" Type="http://schemas.openxmlformats.org/officeDocument/2006/relationships/hyperlink" Target="https://indico.cern.ch/event/1441321/timetable/#10-long-lived-bsm-particle-sea" TargetMode="External"/><Relationship Id="rId5" Type="http://schemas.openxmlformats.org/officeDocument/2006/relationships/image" Target="../media/image28.png"/><Relationship Id="rId6" Type="http://schemas.openxmlformats.org/officeDocument/2006/relationships/hyperlink" Target="https://arxiv.org/pdf/2410.10363" TargetMode="Externa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9.png"/><Relationship Id="rId3" Type="http://schemas.openxmlformats.org/officeDocument/2006/relationships/hyperlink" Target="https://journals.aps.org/prl/pdf/10.1103/PhysRevLett.133.021802" TargetMode="External"/><Relationship Id="rId4" Type="http://schemas.openxmlformats.org/officeDocument/2006/relationships/hyperlink" Target="https://indico.cern.ch/event/1441321/timetable/#9-neutrino-results-from-faser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6.jpeg"/><Relationship Id="rId5" Type="http://schemas.openxmlformats.org/officeDocument/2006/relationships/image" Target="../media/image36.png"/><Relationship Id="rId6" Type="http://schemas.openxmlformats.org/officeDocument/2006/relationships/image" Target="../media/image5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7.png"/><Relationship Id="rId3" Type="http://schemas.openxmlformats.org/officeDocument/2006/relationships/image" Target="../media/image7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2.png"/><Relationship Id="rId3" Type="http://schemas.openxmlformats.org/officeDocument/2006/relationships/image" Target="../media/image1.tif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7.png"/><Relationship Id="rId3" Type="http://schemas.openxmlformats.org/officeDocument/2006/relationships/hyperlink" Target="https://indico.cern.ch/event/955956/" TargetMode="External"/><Relationship Id="rId4" Type="http://schemas.openxmlformats.org/officeDocument/2006/relationships/hyperlink" Target="https://indico.cern.ch/event/1022352" TargetMode="External"/><Relationship Id="rId5" Type="http://schemas.openxmlformats.org/officeDocument/2006/relationships/hyperlink" Target="https://indico.cern.ch/event/1076733/" TargetMode="External"/><Relationship Id="rId6" Type="http://schemas.openxmlformats.org/officeDocument/2006/relationships/hyperlink" Target="https://indico.cern.ch/event/1110746/" TargetMode="External"/><Relationship Id="rId7" Type="http://schemas.openxmlformats.org/officeDocument/2006/relationships/hyperlink" Target="https://indico.cern.ch/event/1196506/" TargetMode="External"/><Relationship Id="rId8" Type="http://schemas.openxmlformats.org/officeDocument/2006/relationships/hyperlink" Target="https://indico.cern.ch/event/1275380/" TargetMode="External"/><Relationship Id="rId9" Type="http://schemas.openxmlformats.org/officeDocument/2006/relationships/hyperlink" Target="https://indico.cern.ch/event/1358966/" TargetMode="External"/><Relationship Id="rId10" Type="http://schemas.openxmlformats.org/officeDocument/2006/relationships/hyperlink" Target="https://indico.cern.ch/event/1296658/" TargetMode="External"/><Relationship Id="rId11" Type="http://schemas.openxmlformats.org/officeDocument/2006/relationships/hyperlink" Target="https://indico.cern.ch/event/1473651/" TargetMode="External"/><Relationship Id="rId12" Type="http://schemas.openxmlformats.org/officeDocument/2006/relationships/hyperlink" Target="https://arxiv.org/abs/2109.10905" TargetMode="External"/><Relationship Id="rId13" Type="http://schemas.openxmlformats.org/officeDocument/2006/relationships/hyperlink" Target="https://arxiv.org/abs/2203.05090" TargetMode="External"/><Relationship Id="rId14" Type="http://schemas.openxmlformats.org/officeDocument/2006/relationships/hyperlink" Target="https://pbc.web.cern.ch/sites/default/files/2023-04/FPFSummary_final.pdf" TargetMode="External"/><Relationship Id="rId15" Type="http://schemas.openxmlformats.org/officeDocument/2006/relationships/hyperlink" Target="https://cds.cern.ch/record/2851822/" TargetMode="External"/><Relationship Id="rId16" Type="http://schemas.openxmlformats.org/officeDocument/2006/relationships/hyperlink" Target="http://cds.cern.ch/record/2884754" TargetMode="External"/><Relationship Id="rId17" Type="http://schemas.openxmlformats.org/officeDocument/2006/relationships/hyperlink" Target="https://cds.cern.ch/record/2886326" TargetMode="External"/><Relationship Id="rId18" Type="http://schemas.openxmlformats.org/officeDocument/2006/relationships/hyperlink" Target="https://edms.cern.ch/document/2910442/1" TargetMode="External"/><Relationship Id="rId19" Type="http://schemas.openxmlformats.org/officeDocument/2006/relationships/hyperlink" Target="https://link.springer.com/article/10.1140/epjc/s10052-025-14048-6" TargetMode="External"/><Relationship Id="rId20" Type="http://schemas.openxmlformats.org/officeDocument/2006/relationships/image" Target="../media/image48.png"/><Relationship Id="rId21" Type="http://schemas.openxmlformats.org/officeDocument/2006/relationships/image" Target="../media/image49.png"/><Relationship Id="rId22" Type="http://schemas.openxmlformats.org/officeDocument/2006/relationships/image" Target="../media/image50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png"/><Relationship Id="rId3" Type="http://schemas.openxmlformats.org/officeDocument/2006/relationships/hyperlink" Target="https://doi.org/10.1140/epjc/s10052-025-14048-6" TargetMode="Externa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2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doi.org/10.1140/epjc/s10052-025-14048-6" TargetMode="Externa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3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arxiv.org/pdf/2104.07151.pdf" TargetMode="External"/><Relationship Id="rId3" Type="http://schemas.openxmlformats.org/officeDocument/2006/relationships/image" Target="../media/image54.png"/><Relationship Id="rId4" Type="http://schemas.openxmlformats.org/officeDocument/2006/relationships/image" Target="../media/image55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6.png"/><Relationship Id="rId3" Type="http://schemas.openxmlformats.org/officeDocument/2006/relationships/hyperlink" Target="https://arxiv.org/pdf/2104.07151.pdf" TargetMode="Externa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8.jpe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doi.org/10.1140/epjc/s10052-025-14048-6" TargetMode="Externa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7.png"/><Relationship Id="rId3" Type="http://schemas.openxmlformats.org/officeDocument/2006/relationships/hyperlink" Target="https://doi.org/10.1140/epjc/s10052-025-14048-6" TargetMode="Externa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png"/><Relationship Id="rId3" Type="http://schemas.openxmlformats.org/officeDocument/2006/relationships/hyperlink" Target="https://doi.org/10.1140/epjc/s10052-025-14048-6" TargetMode="Externa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1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2025.06.04"/>
          <p:cNvSpPr txBox="1"/>
          <p:nvPr>
            <p:ph type="body" sz="quarter" idx="1"/>
          </p:nvPr>
        </p:nvSpPr>
        <p:spPr>
          <a:xfrm>
            <a:off x="8281492" y="5961083"/>
            <a:ext cx="1741630" cy="718241"/>
          </a:xfrm>
          <a:prstGeom prst="rect">
            <a:avLst/>
          </a:prstGeom>
        </p:spPr>
        <p:txBody>
          <a:bodyPr anchor="ctr"/>
          <a:lstStyle>
            <a:lvl1pPr indent="0" defTabSz="905255">
              <a:spcBef>
                <a:spcPts val="0"/>
              </a:spcBef>
              <a:defRPr sz="2500"/>
            </a:lvl1pPr>
          </a:lstStyle>
          <a:p>
            <a:pPr/>
            <a:r>
              <a:t>2025.06.04</a:t>
            </a:r>
          </a:p>
        </p:txBody>
      </p:sp>
      <p:sp>
        <p:nvSpPr>
          <p:cNvPr id="432" name="Google Shape;332;p42"/>
          <p:cNvSpPr txBox="1"/>
          <p:nvPr/>
        </p:nvSpPr>
        <p:spPr>
          <a:xfrm>
            <a:off x="5232744" y="4839639"/>
            <a:ext cx="6560493" cy="98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 algn="ctr">
              <a:defRPr b="1"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Juan Salvador Tafoya Vargas</a:t>
            </a:r>
            <a:r>
              <a:rPr b="0"/>
              <a:t> (UC Davis)</a:t>
            </a:r>
          </a:p>
          <a:p>
            <a:pPr algn="ctr"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 behalf of the FPF community</a:t>
            </a:r>
          </a:p>
        </p:txBody>
      </p:sp>
      <p:sp>
        <p:nvSpPr>
          <p:cNvPr id="433" name="Google Shape;332;p42"/>
          <p:cNvSpPr txBox="1"/>
          <p:nvPr/>
        </p:nvSpPr>
        <p:spPr>
          <a:xfrm>
            <a:off x="4969033" y="6030200"/>
            <a:ext cx="2944366" cy="58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 anchor="ctr">
            <a:spAutoFit/>
          </a:bodyPr>
          <a:lstStyle>
            <a:lvl1pPr algn="ctr"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LLP2025, Valencia</a:t>
            </a:r>
          </a:p>
        </p:txBody>
      </p:sp>
      <p:sp>
        <p:nvSpPr>
          <p:cNvPr id="434" name="The Forward Physics Facility at the LHC"/>
          <p:cNvSpPr txBox="1"/>
          <p:nvPr/>
        </p:nvSpPr>
        <p:spPr>
          <a:xfrm>
            <a:off x="5324364" y="203456"/>
            <a:ext cx="6377250" cy="1310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>
            <a:lvl1pPr algn="ctr">
              <a:lnSpc>
                <a:spcPct val="120000"/>
              </a:lnSpc>
              <a:defRPr b="1" sz="3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The Forward Physics Facility at the LHC</a:t>
            </a:r>
          </a:p>
        </p:txBody>
      </p:sp>
      <p:pic>
        <p:nvPicPr>
          <p:cNvPr id="435" name="20250602_194528.jpg" descr="20250602_194528.jpg"/>
          <p:cNvPicPr>
            <a:picLocks noChangeAspect="1"/>
          </p:cNvPicPr>
          <p:nvPr/>
        </p:nvPicPr>
        <p:blipFill>
          <a:blip r:embed="rId2">
            <a:extLst/>
          </a:blip>
          <a:srcRect l="0" t="1027" r="2191" b="1"/>
          <a:stretch>
            <a:fillRect/>
          </a:stretch>
        </p:blipFill>
        <p:spPr>
          <a:xfrm rot="78289">
            <a:off x="-409826" y="-101408"/>
            <a:ext cx="5222876" cy="7043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942" y="0"/>
                </a:moveTo>
                <a:lnTo>
                  <a:pt x="0" y="354"/>
                </a:lnTo>
                <a:lnTo>
                  <a:pt x="2" y="11169"/>
                </a:lnTo>
                <a:lnTo>
                  <a:pt x="322" y="21599"/>
                </a:lnTo>
                <a:lnTo>
                  <a:pt x="10143" y="21600"/>
                </a:lnTo>
                <a:lnTo>
                  <a:pt x="21600" y="21406"/>
                </a:lnTo>
                <a:lnTo>
                  <a:pt x="20942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</p:pic>
      <p:grpSp>
        <p:nvGrpSpPr>
          <p:cNvPr id="441" name="Group"/>
          <p:cNvGrpSpPr/>
          <p:nvPr/>
        </p:nvGrpSpPr>
        <p:grpSpPr>
          <a:xfrm>
            <a:off x="4991916" y="1892860"/>
            <a:ext cx="7042865" cy="2567385"/>
            <a:chOff x="-1" y="0"/>
            <a:chExt cx="7042863" cy="2567384"/>
          </a:xfrm>
        </p:grpSpPr>
        <p:pic>
          <p:nvPicPr>
            <p:cNvPr id="436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" t="38" r="0" b="34"/>
            <a:stretch>
              <a:fillRect/>
            </a:stretch>
          </p:blipFill>
          <p:spPr>
            <a:xfrm>
              <a:off x="-2" y="-1"/>
              <a:ext cx="2700649" cy="2567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8" y="0"/>
                  </a:moveTo>
                  <a:lnTo>
                    <a:pt x="0" y="8247"/>
                  </a:lnTo>
                  <a:lnTo>
                    <a:pt x="0" y="8271"/>
                  </a:lnTo>
                  <a:lnTo>
                    <a:pt x="4120" y="21600"/>
                  </a:lnTo>
                  <a:lnTo>
                    <a:pt x="17477" y="21600"/>
                  </a:lnTo>
                  <a:lnTo>
                    <a:pt x="21600" y="8271"/>
                  </a:lnTo>
                  <a:lnTo>
                    <a:pt x="21600" y="8247"/>
                  </a:lnTo>
                  <a:lnTo>
                    <a:pt x="10798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437" name="Google Shape;56;p13" descr="Google Shape;56;p1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509947" y="202839"/>
              <a:ext cx="1532916" cy="4784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8" name="pasted-movie.png" descr="pasted-movi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501682" y="275934"/>
              <a:ext cx="1433450" cy="4784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9" name="Google Shape;332;p42"/>
            <p:cNvSpPr txBox="1"/>
            <p:nvPr/>
          </p:nvSpPr>
          <p:spPr>
            <a:xfrm>
              <a:off x="4061151" y="182460"/>
              <a:ext cx="1322776" cy="5638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2" tIns="91422" rIns="91422" bIns="91422" numCol="1" anchor="t">
              <a:spAutoFit/>
            </a:bodyPr>
            <a:lstStyle>
              <a:lvl1pPr algn="ctr">
                <a:defRPr sz="25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FLArE</a:t>
              </a:r>
            </a:p>
          </p:txBody>
        </p:sp>
        <p:pic>
          <p:nvPicPr>
            <p:cNvPr id="440" name="pasted-movie.png" descr="pasted-movie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370" t="2714" r="1095" b="1984"/>
            <a:stretch>
              <a:fillRect/>
            </a:stretch>
          </p:blipFill>
          <p:spPr>
            <a:xfrm>
              <a:off x="2845176" y="1282335"/>
              <a:ext cx="4121573" cy="1190069"/>
            </a:xfrm>
            <a:prstGeom prst="rect">
              <a:avLst/>
            </a:prstGeom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athfinder experiments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Pathfinder experiments</a:t>
            </a:r>
          </a:p>
        </p:txBody>
      </p:sp>
      <p:sp>
        <p:nvSpPr>
          <p:cNvPr id="548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561" name="Group"/>
          <p:cNvGrpSpPr/>
          <p:nvPr/>
        </p:nvGrpSpPr>
        <p:grpSpPr>
          <a:xfrm>
            <a:off x="1472920" y="245033"/>
            <a:ext cx="10560582" cy="5558464"/>
            <a:chOff x="0" y="-1"/>
            <a:chExt cx="10560581" cy="5558463"/>
          </a:xfrm>
        </p:grpSpPr>
        <p:pic>
          <p:nvPicPr>
            <p:cNvPr id="549" name="Google Shape;472;p51" descr="Google Shape;472;p51"/>
            <p:cNvPicPr>
              <a:picLocks noChangeAspect="1"/>
            </p:cNvPicPr>
            <p:nvPr/>
          </p:nvPicPr>
          <p:blipFill>
            <a:blip r:embed="rId2">
              <a:alphaModFix amt="91772"/>
              <a:extLst/>
            </a:blip>
            <a:srcRect l="0" t="16942" r="0" b="16942"/>
            <a:stretch>
              <a:fillRect/>
            </a:stretch>
          </p:blipFill>
          <p:spPr>
            <a:xfrm>
              <a:off x="-1" y="1303524"/>
              <a:ext cx="7226926" cy="25694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52" name="Group"/>
            <p:cNvGrpSpPr/>
            <p:nvPr/>
          </p:nvGrpSpPr>
          <p:grpSpPr>
            <a:xfrm>
              <a:off x="7148722" y="-2"/>
              <a:ext cx="3411860" cy="2558896"/>
              <a:chOff x="-1" y="0"/>
              <a:chExt cx="3411858" cy="2558895"/>
            </a:xfrm>
          </p:grpSpPr>
          <p:pic>
            <p:nvPicPr>
              <p:cNvPr id="550" name="WhatsApp Image 2025-05-27 at 16.38.54.jpeg" descr="WhatsApp Image 2025-05-27 at 16.38.54.jpe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2" y="-1"/>
                <a:ext cx="3411860" cy="2558897"/>
              </a:xfrm>
              <a:prstGeom prst="rect">
                <a:avLst/>
              </a:prstGeom>
              <a:ln w="508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</p:pic>
          <p:pic>
            <p:nvPicPr>
              <p:cNvPr id="551" name="Google Shape;56;p13" descr="Google Shape;56;p13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39318" y="414879"/>
                <a:ext cx="1104492" cy="34470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553" name="Line"/>
            <p:cNvSpPr/>
            <p:nvPr/>
          </p:nvSpPr>
          <p:spPr>
            <a:xfrm flipV="1">
              <a:off x="5420241" y="2567843"/>
              <a:ext cx="1699556" cy="4005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4" name="Line"/>
            <p:cNvSpPr/>
            <p:nvPr/>
          </p:nvSpPr>
          <p:spPr>
            <a:xfrm flipV="1">
              <a:off x="5417572" y="2491474"/>
              <a:ext cx="4644140" cy="48806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5" name="Line"/>
            <p:cNvSpPr/>
            <p:nvPr/>
          </p:nvSpPr>
          <p:spPr>
            <a:xfrm>
              <a:off x="5404601" y="2981192"/>
              <a:ext cx="1480270" cy="5960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56" name="Line"/>
            <p:cNvSpPr/>
            <p:nvPr/>
          </p:nvSpPr>
          <p:spPr>
            <a:xfrm>
              <a:off x="5420185" y="2985292"/>
              <a:ext cx="1462910" cy="256407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559" name="Group"/>
            <p:cNvGrpSpPr/>
            <p:nvPr/>
          </p:nvGrpSpPr>
          <p:grpSpPr>
            <a:xfrm>
              <a:off x="6870780" y="3573441"/>
              <a:ext cx="3528098" cy="1985022"/>
              <a:chOff x="0" y="0"/>
              <a:chExt cx="3528096" cy="1985020"/>
            </a:xfrm>
          </p:grpSpPr>
          <p:pic>
            <p:nvPicPr>
              <p:cNvPr id="557" name="pasted-movie.png" descr="pasted-movie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-1" y="0"/>
                <a:ext cx="3528098" cy="1985021"/>
              </a:xfrm>
              <a:prstGeom prst="rect">
                <a:avLst/>
              </a:prstGeom>
              <a:ln w="508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</p:pic>
          <p:pic>
            <p:nvPicPr>
              <p:cNvPr id="558" name="pasted-movie.png" descr="pasted-movie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81699" y="116387"/>
                <a:ext cx="1231084" cy="41036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560" name="Connection Line"/>
            <p:cNvSpPr/>
            <p:nvPr/>
          </p:nvSpPr>
          <p:spPr>
            <a:xfrm>
              <a:off x="8885066" y="1228342"/>
              <a:ext cx="1350901" cy="296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62" h="21600" fill="norm" stroke="1" extrusionOk="0">
                  <a:moveTo>
                    <a:pt x="10030" y="21600"/>
                  </a:moveTo>
                  <a:cubicBezTo>
                    <a:pt x="21600" y="13342"/>
                    <a:pt x="18257" y="6142"/>
                    <a:pt x="0" y="0"/>
                  </a:cubicBezTo>
                </a:path>
              </a:pathLst>
            </a:custGeom>
            <a:noFill/>
            <a:ln w="25400" cap="flat">
              <a:solidFill>
                <a:srgbClr val="88AE2C"/>
              </a:solidFill>
              <a:custDash>
                <a:ds d="600000" sp="600000"/>
              </a:custDash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562" name="Proof of concepts: collecting data and validating designs/DAQs through Run 3"/>
          <p:cNvSpPr txBox="1"/>
          <p:nvPr>
            <p:ph type="body" sz="quarter" idx="1"/>
          </p:nvPr>
        </p:nvSpPr>
        <p:spPr>
          <a:xfrm>
            <a:off x="-83472" y="912494"/>
            <a:ext cx="8633925" cy="839667"/>
          </a:xfrm>
          <a:prstGeom prst="rect">
            <a:avLst/>
          </a:prstGeom>
        </p:spPr>
        <p:txBody>
          <a:bodyPr/>
          <a:lstStyle/>
          <a:p>
            <a:pPr algn="ctr">
              <a:defRPr i="1" sz="1800"/>
            </a:pPr>
            <a:r>
              <a:t>Proof of concepts</a:t>
            </a:r>
            <a:r>
              <a:rPr i="0"/>
              <a:t>: collecting data and validating designs/DAQs through Run 3</a:t>
            </a:r>
          </a:p>
        </p:txBody>
      </p:sp>
      <p:sp>
        <p:nvSpPr>
          <p:cNvPr id="563" name="FLArE inspired by the DUNE ND-LAr concept:…"/>
          <p:cNvSpPr txBox="1"/>
          <p:nvPr/>
        </p:nvSpPr>
        <p:spPr>
          <a:xfrm>
            <a:off x="3755554" y="5720917"/>
            <a:ext cx="3827277" cy="729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 defTabSz="768094">
              <a:lnSpc>
                <a:spcPct val="120000"/>
              </a:lnSpc>
              <a:spcBef>
                <a:spcPts val="800"/>
              </a:spcBef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FLArE inspired by the DUNE ND-LAr concept:</a:t>
            </a:r>
          </a:p>
          <a:p>
            <a:pPr defTabSz="768094">
              <a:lnSpc>
                <a:spcPct val="120000"/>
              </a:lnSpc>
              <a:spcBef>
                <a:spcPts val="100"/>
              </a:spcBef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7" invalidUrl="" action="" tgtFrame="" tooltip="" history="1" highlightClick="0" endSnd="0"/>
              </a:rPr>
              <a:t>doi.org/10.3390/instruments5040031</a:t>
            </a:r>
          </a:p>
        </p:txBody>
      </p:sp>
      <p:sp>
        <p:nvSpPr>
          <p:cNvPr id="564" name="Reference design in…"/>
          <p:cNvSpPr txBox="1"/>
          <p:nvPr/>
        </p:nvSpPr>
        <p:spPr>
          <a:xfrm>
            <a:off x="3759097" y="4860785"/>
            <a:ext cx="3473858" cy="566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 defTabSz="758951">
              <a:lnSpc>
                <a:spcPct val="120000"/>
              </a:lnSpc>
              <a:spcBef>
                <a:spcPts val="100"/>
              </a:spcBef>
              <a:defRPr>
                <a:solidFill>
                  <a:srgbClr val="000000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Reference design in</a:t>
            </a:r>
          </a:p>
          <a:p>
            <a:pPr defTabSz="758951">
              <a:lnSpc>
                <a:spcPct val="120000"/>
              </a:lnSpc>
              <a:spcBef>
                <a:spcPts val="100"/>
              </a:spcBef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8" invalidUrl="" action="" tgtFrame="" tooltip="" history="1" highlightClick="0" endSnd="0"/>
              </a:rPr>
              <a:t>https://www.osti.gov/biblio/1972463</a:t>
            </a:r>
          </a:p>
        </p:txBody>
      </p:sp>
      <p:grpSp>
        <p:nvGrpSpPr>
          <p:cNvPr id="569" name="Group"/>
          <p:cNvGrpSpPr/>
          <p:nvPr/>
        </p:nvGrpSpPr>
        <p:grpSpPr>
          <a:xfrm>
            <a:off x="75814" y="4415620"/>
            <a:ext cx="3714213" cy="1978832"/>
            <a:chOff x="0" y="0"/>
            <a:chExt cx="3714212" cy="1978831"/>
          </a:xfrm>
        </p:grpSpPr>
        <p:pic>
          <p:nvPicPr>
            <p:cNvPr id="565" name="pasted-movie.png" descr="pasted-movie.pn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1" y="0"/>
              <a:ext cx="3714213" cy="19788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68" name="Google Shape;332;p42"/>
            <p:cNvGrpSpPr/>
            <p:nvPr/>
          </p:nvGrpSpPr>
          <p:grpSpPr>
            <a:xfrm>
              <a:off x="102801" y="295440"/>
              <a:ext cx="840069" cy="436847"/>
              <a:chOff x="0" y="0"/>
              <a:chExt cx="840068" cy="436846"/>
            </a:xfrm>
          </p:grpSpPr>
          <p:sp>
            <p:nvSpPr>
              <p:cNvPr id="566" name="Rectangle"/>
              <p:cNvSpPr/>
              <p:nvPr/>
            </p:nvSpPr>
            <p:spPr>
              <a:xfrm>
                <a:off x="0" y="-1"/>
                <a:ext cx="840069" cy="40953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>
                  <a:defRPr sz="17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</a:p>
            </p:txBody>
          </p:sp>
          <p:sp>
            <p:nvSpPr>
              <p:cNvPr id="567" name="FLArE"/>
              <p:cNvSpPr txBox="1"/>
              <p:nvPr/>
            </p:nvSpPr>
            <p:spPr>
              <a:xfrm>
                <a:off x="0" y="0"/>
                <a:ext cx="840069" cy="4368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22" tIns="91422" rIns="91422" bIns="91422" numCol="1" anchor="t">
                <a:spAutoFit/>
              </a:bodyPr>
              <a:lstStyle>
                <a:lvl1pPr algn="ctr">
                  <a:defRPr sz="17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pPr/>
                <a:r>
                  <a:t>FLArE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athfinder experiments yielding first results"/>
          <p:cNvSpPr txBox="1"/>
          <p:nvPr>
            <p:ph type="title"/>
          </p:nvPr>
        </p:nvSpPr>
        <p:spPr>
          <a:xfrm>
            <a:off x="663170" y="3519061"/>
            <a:ext cx="9981587" cy="729311"/>
          </a:xfrm>
          <a:prstGeom prst="rect">
            <a:avLst/>
          </a:prstGeom>
        </p:spPr>
        <p:txBody>
          <a:bodyPr/>
          <a:lstStyle/>
          <a:p>
            <a:pPr/>
            <a:r>
              <a:t>Pathfinder experiments yielding first results</a:t>
            </a:r>
          </a:p>
        </p:txBody>
      </p:sp>
      <p:sp>
        <p:nvSpPr>
          <p:cNvPr id="572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FASER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FASER</a:t>
            </a:r>
          </a:p>
        </p:txBody>
      </p:sp>
      <p:sp>
        <p:nvSpPr>
          <p:cNvPr id="575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76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6369" y="1068877"/>
            <a:ext cx="8019208" cy="2513280"/>
          </a:xfrm>
          <a:prstGeom prst="rect">
            <a:avLst/>
          </a:prstGeom>
          <a:ln w="12700">
            <a:miter lim="400000"/>
          </a:ln>
        </p:spPr>
      </p:pic>
      <p:sp>
        <p:nvSpPr>
          <p:cNvPr id="577" name="Rectangle"/>
          <p:cNvSpPr txBox="1"/>
          <p:nvPr/>
        </p:nvSpPr>
        <p:spPr>
          <a:xfrm>
            <a:off x="3324478" y="446608"/>
            <a:ext cx="5543046" cy="405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>
            <a:lvl1pPr algn="ctr">
              <a:lnSpc>
                <a:spcPct val="120000"/>
              </a:lnSpc>
              <a:spcBef>
                <a:spcPts val="1000"/>
              </a:spcBef>
              <a:defRPr sz="1800">
                <a:latin typeface="Cambria Math"/>
                <a:ea typeface="Cambria Math"/>
                <a:cs typeface="Cambria Math"/>
                <a:sym typeface="Cambria Math"/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338.1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19.0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.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8.8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y</m:t>
                  </m:r>
                  <m:r>
                    <m:rPr>
                      <m:sty m:val="p"/>
                    </m:rP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.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1698">
              <a:solidFill>
                <a:srgbClr val="022850"/>
              </a:solidFill>
            </a:endParaRPr>
          </a:p>
        </p:txBody>
      </p:sp>
      <p:grpSp>
        <p:nvGrpSpPr>
          <p:cNvPr id="581" name="Group"/>
          <p:cNvGrpSpPr/>
          <p:nvPr/>
        </p:nvGrpSpPr>
        <p:grpSpPr>
          <a:xfrm>
            <a:off x="3049151" y="4034964"/>
            <a:ext cx="6093700" cy="2245406"/>
            <a:chOff x="0" y="0"/>
            <a:chExt cx="6093698" cy="2245404"/>
          </a:xfrm>
        </p:grpSpPr>
        <p:pic>
          <p:nvPicPr>
            <p:cNvPr id="578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6093700" cy="22454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9" name="Rectangle"/>
            <p:cNvSpPr/>
            <p:nvPr/>
          </p:nvSpPr>
          <p:spPr>
            <a:xfrm>
              <a:off x="4643066" y="1644"/>
              <a:ext cx="1419046" cy="2247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580" name="Rectangle"/>
            <p:cNvSpPr/>
            <p:nvPr/>
          </p:nvSpPr>
          <p:spPr>
            <a:xfrm>
              <a:off x="2658965" y="1897691"/>
              <a:ext cx="2935505" cy="34508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582" name="flux as a function of the rapidity    (CERN-FASER-CONF-2025-001)"/>
          <p:cNvSpPr txBox="1"/>
          <p:nvPr/>
        </p:nvSpPr>
        <p:spPr>
          <a:xfrm>
            <a:off x="2595439" y="6120498"/>
            <a:ext cx="7001122" cy="501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 algn="ctr">
              <a:lnSpc>
                <a:spcPct val="120000"/>
              </a:lnSpc>
              <a:spcBef>
                <a:spcPts val="1000"/>
              </a:spcBef>
              <a:defRPr sz="1900"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ν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 flux as a function of the rapidity </a:t>
            </a:r>
            <a14:m>
              <m:oMath>
                <m:r>
                  <a:rPr xmlns:a="http://schemas.openxmlformats.org/drawingml/2006/main" sz="19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y</m:t>
                </m:r>
              </m:oMath>
            </a14:m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  (</a:t>
            </a:r>
            <a:r>
              <a:rPr sz="16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  <a:hlinkClick r:id="rId4" invalidUrl="" action="" tgtFrame="" tooltip="" history="1" highlightClick="0" endSnd="0"/>
              </a:rPr>
              <a:t>CERN-FASER-CONF-2025-001</a:t>
            </a: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sz="1792">
              <a:solidFill>
                <a:srgbClr val="022850"/>
              </a:solidFill>
            </a:endParaRPr>
          </a:p>
        </p:txBody>
      </p:sp>
      <p:sp>
        <p:nvSpPr>
          <p:cNvPr id="583" name="First differential neutrino interaction measurement in the TeV energy range  (Phys. Rev. Lett. 134, 211801)"/>
          <p:cNvSpPr txBox="1"/>
          <p:nvPr>
            <p:ph type="body" sz="quarter" idx="1"/>
          </p:nvPr>
        </p:nvSpPr>
        <p:spPr>
          <a:xfrm>
            <a:off x="1182404" y="3527604"/>
            <a:ext cx="9827192" cy="405763"/>
          </a:xfrm>
          <a:prstGeom prst="rect">
            <a:avLst/>
          </a:prstGeom>
        </p:spPr>
        <p:txBody>
          <a:bodyPr/>
          <a:lstStyle/>
          <a:p>
            <a:pPr algn="ctr">
              <a:defRPr sz="1600"/>
            </a:pPr>
            <a:r>
              <a:t>First differential neutrino interaction measurement in the TeV energy range  (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5" invalidUrl="" action="" tgtFrame="" tooltip="" history="1" highlightClick="0" endSnd="0"/>
              </a:rPr>
              <a:t>Phys. Rev. Lett. 134, 211801</a:t>
            </a:r>
            <a:r>
              <a:t>)</a:t>
            </a:r>
          </a:p>
        </p:txBody>
      </p:sp>
      <p:grpSp>
        <p:nvGrpSpPr>
          <p:cNvPr id="586" name="See Wissal Filali’s talk!"/>
          <p:cNvGrpSpPr/>
          <p:nvPr/>
        </p:nvGrpSpPr>
        <p:grpSpPr>
          <a:xfrm>
            <a:off x="9221426" y="74022"/>
            <a:ext cx="2776942" cy="1150934"/>
            <a:chOff x="0" y="0"/>
            <a:chExt cx="2776940" cy="1150932"/>
          </a:xfrm>
        </p:grpSpPr>
        <p:sp>
          <p:nvSpPr>
            <p:cNvPr id="584" name="Rectangle"/>
            <p:cNvSpPr/>
            <p:nvPr/>
          </p:nvSpPr>
          <p:spPr>
            <a:xfrm rot="21383774">
              <a:off x="28167" y="84532"/>
              <a:ext cx="2720605" cy="981869"/>
            </a:xfrm>
            <a:prstGeom prst="rect">
              <a:avLst/>
            </a:prstGeom>
            <a:solidFill>
              <a:srgbClr val="CAD6FF">
                <a:alpha val="92720"/>
              </a:srgbClr>
            </a:solidFill>
            <a:ln w="25400" cap="flat">
              <a:solidFill>
                <a:srgbClr val="0E274D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  <p:sp>
          <p:nvSpPr>
            <p:cNvPr id="585" name="See Wissal Filali’s talk!"/>
            <p:cNvSpPr txBox="1"/>
            <p:nvPr/>
          </p:nvSpPr>
          <p:spPr>
            <a:xfrm rot="21383774">
              <a:off x="40867" y="464010"/>
              <a:ext cx="2695205" cy="222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See Wissal Filali’s </a:t>
              </a:r>
              <a:r>
                <a:rPr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6" invalidUrl="" action="" tgtFrame="" tooltip="" history="1" highlightClick="0" endSnd="0"/>
                </a:rPr>
                <a:t>talk</a:t>
              </a:r>
              <a:r>
                <a:t>!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FASER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FASER</a:t>
            </a:r>
          </a:p>
        </p:txBody>
      </p:sp>
      <p:sp>
        <p:nvSpPr>
          <p:cNvPr id="589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90" name="Dark photon search with 2022 data (27  )  (2308.05587)"/>
          <p:cNvSpPr txBox="1"/>
          <p:nvPr>
            <p:ph type="body" sz="quarter" idx="1"/>
          </p:nvPr>
        </p:nvSpPr>
        <p:spPr>
          <a:xfrm>
            <a:off x="908365" y="3842382"/>
            <a:ext cx="9827197" cy="405763"/>
          </a:xfrm>
          <a:prstGeom prst="rect">
            <a:avLst/>
          </a:prstGeom>
        </p:spPr>
        <p:txBody>
          <a:bodyPr/>
          <a:lstStyle/>
          <a:p>
            <a:pPr algn="ctr">
              <a:defRPr sz="1600"/>
            </a:pPr>
            <a:r>
              <a:t>Dark photon search with 2022 data (27 </a:t>
            </a:r>
            <a14:m>
              <m:oMath>
                <m:sSup>
                  <m:e>
                    <m:r>
                      <m:rPr>
                        <m:sty m:val="p"/>
                      </m:rP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p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1</m:t>
                    </m:r>
                  </m:sup>
                </m:sSup>
              </m:oMath>
            </a14:m>
            <a:r>
              <a:t>)  (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2308.05587</a:t>
            </a:r>
            <a:r>
              <a:t>)</a:t>
            </a:r>
            <a:endParaRPr sz="1792">
              <a:solidFill>
                <a:srgbClr val="022850"/>
              </a:solidFill>
            </a:endParaRPr>
          </a:p>
        </p:txBody>
      </p:sp>
      <p:grpSp>
        <p:nvGrpSpPr>
          <p:cNvPr id="594" name="Group"/>
          <p:cNvGrpSpPr/>
          <p:nvPr/>
        </p:nvGrpSpPr>
        <p:grpSpPr>
          <a:xfrm>
            <a:off x="-4" y="896661"/>
            <a:ext cx="12192007" cy="2997788"/>
            <a:chOff x="-1" y="0"/>
            <a:chExt cx="12192005" cy="2997788"/>
          </a:xfrm>
        </p:grpSpPr>
        <p:pic>
          <p:nvPicPr>
            <p:cNvPr id="591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12757"/>
            <a:stretch>
              <a:fillRect/>
            </a:stretch>
          </p:blipFill>
          <p:spPr>
            <a:xfrm>
              <a:off x="-2" y="260498"/>
              <a:ext cx="12192007" cy="27372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92" name="Dark photon ( )"/>
            <p:cNvSpPr txBox="1"/>
            <p:nvPr/>
          </p:nvSpPr>
          <p:spPr>
            <a:xfrm>
              <a:off x="624451" y="0"/>
              <a:ext cx="2816218" cy="405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normAutofit fontScale="100000" lnSpcReduction="0"/>
            </a:bodyPr>
            <a:lstStyle/>
            <a:p>
              <a:pPr algn="ctr">
                <a:lnSpc>
                  <a:spcPct val="120000"/>
                </a:lnSpc>
                <a:spcBef>
                  <a:spcPts val="1000"/>
                </a:spcBef>
                <a:defRPr sz="15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Dark photon (</a:t>
              </a:r>
              <a14:m>
                <m:oMath>
                  <m:sSup>
                    <m:e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p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</m:oMath>
              </a14:m>
              <a:r>
                <a:t>)</a:t>
              </a:r>
              <a:endParaRPr sz="1698">
                <a:solidFill>
                  <a:srgbClr val="022850"/>
                </a:solidFill>
              </a:endParaRPr>
            </a:p>
          </p:txBody>
        </p:sp>
        <p:sp>
          <p:nvSpPr>
            <p:cNvPr id="593" name="gause boson ( )"/>
            <p:cNvSpPr txBox="1"/>
            <p:nvPr/>
          </p:nvSpPr>
          <p:spPr>
            <a:xfrm>
              <a:off x="4740393" y="0"/>
              <a:ext cx="2816219" cy="4057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normAutofit fontScale="100000" lnSpcReduction="0"/>
            </a:bodyPr>
            <a:lstStyle/>
            <a:p>
              <a:pPr algn="ctr">
                <a:lnSpc>
                  <a:spcPct val="120000"/>
                </a:lnSpc>
                <a:spcBef>
                  <a:spcPts val="1000"/>
                </a:spcBef>
                <a:defRPr sz="1800">
                  <a:latin typeface="Cambria Math"/>
                  <a:ea typeface="Cambria Math"/>
                  <a:cs typeface="Cambria Math"/>
                  <a:sym typeface="Cambria Math"/>
                </a:defRPr>
              </a:pPr>
              <a14:m>
                <m:oMath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18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L</m:t>
                  </m:r>
                </m:oMath>
              </a14:m>
              <a:r>
                <a:rPr sz="1500">
                  <a:latin typeface="Helvetica Neue"/>
                  <a:ea typeface="Helvetica Neue"/>
                  <a:cs typeface="Helvetica Neue"/>
                  <a:sym typeface="Helvetica Neue"/>
                </a:rPr>
                <a:t> gause boson (</a:t>
              </a:r>
              <a14:m>
                <m:oMath>
                  <m:sSubSup>
                    <m:e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b>
                    <m:sup>
                      <m:r>
                        <a:rPr xmlns:a="http://schemas.openxmlformats.org/drawingml/2006/main" sz="18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bSup>
                </m:oMath>
              </a14:m>
              <a:r>
                <a:rPr sz="1500">
                  <a:latin typeface="Helvetica Neue"/>
                  <a:ea typeface="Helvetica Neue"/>
                  <a:cs typeface="Helvetica Neue"/>
                  <a:sym typeface="Helvetica Neue"/>
                </a:rPr>
                <a:t>)</a:t>
              </a:r>
              <a:endParaRPr sz="1698">
                <a:solidFill>
                  <a:srgbClr val="022850"/>
                </a:solidFill>
              </a:endParaRPr>
            </a:p>
          </p:txBody>
        </p:sp>
      </p:grpSp>
      <p:grpSp>
        <p:nvGrpSpPr>
          <p:cNvPr id="597" name="See Sinead Eley’s talk!"/>
          <p:cNvGrpSpPr/>
          <p:nvPr/>
        </p:nvGrpSpPr>
        <p:grpSpPr>
          <a:xfrm>
            <a:off x="9221426" y="74022"/>
            <a:ext cx="2776942" cy="1150934"/>
            <a:chOff x="0" y="0"/>
            <a:chExt cx="2776940" cy="1150932"/>
          </a:xfrm>
        </p:grpSpPr>
        <p:sp>
          <p:nvSpPr>
            <p:cNvPr id="595" name="Rectangle"/>
            <p:cNvSpPr/>
            <p:nvPr/>
          </p:nvSpPr>
          <p:spPr>
            <a:xfrm rot="21383774">
              <a:off x="28167" y="84532"/>
              <a:ext cx="2720605" cy="981869"/>
            </a:xfrm>
            <a:prstGeom prst="rect">
              <a:avLst/>
            </a:prstGeom>
            <a:solidFill>
              <a:srgbClr val="CAD6FF">
                <a:alpha val="92720"/>
              </a:srgbClr>
            </a:solidFill>
            <a:ln w="25400" cap="flat">
              <a:solidFill>
                <a:srgbClr val="0E274D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  <p:sp>
          <p:nvSpPr>
            <p:cNvPr id="596" name="See Sinead Eley’s talk!"/>
            <p:cNvSpPr txBox="1"/>
            <p:nvPr/>
          </p:nvSpPr>
          <p:spPr>
            <a:xfrm rot="21383774">
              <a:off x="40867" y="464010"/>
              <a:ext cx="2695205" cy="222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See Sinead Eley’s </a:t>
              </a:r>
              <a:r>
                <a:rPr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4" invalidUrl="" action="" tgtFrame="" tooltip="" history="1" highlightClick="0" endSnd="0"/>
                </a:rPr>
                <a:t>talk</a:t>
              </a:r>
              <a:r>
                <a:t>!</a:t>
              </a:r>
            </a:p>
          </p:txBody>
        </p:sp>
      </p:grpSp>
      <p:grpSp>
        <p:nvGrpSpPr>
          <p:cNvPr id="600" name="Group"/>
          <p:cNvGrpSpPr/>
          <p:nvPr/>
        </p:nvGrpSpPr>
        <p:grpSpPr>
          <a:xfrm>
            <a:off x="520214" y="4368191"/>
            <a:ext cx="11151572" cy="2204923"/>
            <a:chOff x="-1" y="0"/>
            <a:chExt cx="11151570" cy="2204922"/>
          </a:xfrm>
        </p:grpSpPr>
        <p:pic>
          <p:nvPicPr>
            <p:cNvPr id="598" name="pasted-movie.png" descr="pasted-movi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2" y="0"/>
              <a:ext cx="7089665" cy="22049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99" name="Axion-like particles search with 2022/2023 data (57.7  )…"/>
            <p:cNvSpPr txBox="1"/>
            <p:nvPr/>
          </p:nvSpPr>
          <p:spPr>
            <a:xfrm>
              <a:off x="7026251" y="501222"/>
              <a:ext cx="4125319" cy="12024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normAutofit fontScale="100000" lnSpcReduction="0"/>
            </a:bodyPr>
            <a:lstStyle/>
            <a:p>
              <a:pPr algn="ctr">
                <a:lnSpc>
                  <a:spcPct val="120000"/>
                </a:lnSpc>
                <a:spcBef>
                  <a:spcPts val="1000"/>
                </a:spcBef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Axion-like particles search with 2022/2023 data (57.7 </a:t>
              </a:r>
              <a14:m>
                <m:oMath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19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m:rPr>
                          <m:sty m:val="p"/>
                        </m:rPr>
                        <a:rPr xmlns:a="http://schemas.openxmlformats.org/drawingml/2006/main" sz="19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e>
                    <m:sup>
                      <m:r>
                        <a:rPr xmlns:a="http://schemas.openxmlformats.org/drawingml/2006/main" sz="19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900" i="1">
                          <a:solidFill>
                            <a:srgbClr val="0228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sup>
                  </m:sSup>
                </m:oMath>
              </a14:m>
              <a:r>
                <a:t>)</a:t>
              </a:r>
            </a:p>
            <a:p>
              <a:pPr algn="ctr">
                <a:lnSpc>
                  <a:spcPct val="120000"/>
                </a:lnSpc>
                <a:spcBef>
                  <a:spcPts val="1000"/>
                </a:spcBef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  (</a:t>
              </a:r>
              <a:r>
                <a:rPr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6" invalidUrl="" action="" tgtFrame="" tooltip="" history="1" highlightClick="0" endSnd="0"/>
                </a:rPr>
                <a:t>2410.10363</a:t>
              </a:r>
              <a:r>
                <a:t>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FASER𝜈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 lvl="1"/>
            <a:r>
              <a:t>FASER𝜈</a:t>
            </a:r>
          </a:p>
        </p:txBody>
      </p:sp>
      <p:sp>
        <p:nvSpPr>
          <p:cNvPr id="603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606" name="Group"/>
          <p:cNvGrpSpPr/>
          <p:nvPr/>
        </p:nvGrpSpPr>
        <p:grpSpPr>
          <a:xfrm>
            <a:off x="817525" y="1434736"/>
            <a:ext cx="10556952" cy="4049391"/>
            <a:chOff x="-1" y="0"/>
            <a:chExt cx="10556951" cy="4049390"/>
          </a:xfrm>
        </p:grpSpPr>
        <p:pic>
          <p:nvPicPr>
            <p:cNvPr id="604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" y="2941"/>
              <a:ext cx="10476015" cy="40464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5" name="Rectangle"/>
            <p:cNvSpPr/>
            <p:nvPr/>
          </p:nvSpPr>
          <p:spPr>
            <a:xfrm>
              <a:off x="8861042" y="-1"/>
              <a:ext cx="1695909" cy="16643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607" name="Measurement of   and   cross sections in the TeV range for 130 kg target mass x 9.5    (PhysRevLett.133.021802)"/>
          <p:cNvSpPr txBox="1"/>
          <p:nvPr>
            <p:ph type="body" sz="quarter" idx="1"/>
          </p:nvPr>
        </p:nvSpPr>
        <p:spPr>
          <a:xfrm>
            <a:off x="400558" y="5585774"/>
            <a:ext cx="11390884" cy="519336"/>
          </a:xfrm>
          <a:prstGeom prst="rect">
            <a:avLst/>
          </a:prstGeom>
        </p:spPr>
        <p:txBody>
          <a:bodyPr/>
          <a:lstStyle/>
          <a:p>
            <a:pPr algn="ctr">
              <a:defRPr sz="1600"/>
            </a:pPr>
            <a:r>
              <a:t>Measurement of </a:t>
            </a: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ν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e</m:t>
                    </m:r>
                  </m:sub>
                </m:sSub>
              </m:oMath>
            </a14:m>
            <a:r>
              <a:t> and </a:t>
            </a:r>
            <a14:m>
              <m:oMath>
                <m:sSub>
                  <m:e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ν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cross sections in the TeV range for 130 kg target mass x 9.5 </a:t>
            </a:r>
            <a14:m>
              <m:oMath>
                <m:sSup>
                  <m:e>
                    <m:r>
                      <m:rPr>
                        <m:sty m:val="p"/>
                      </m:rP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p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19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1</m:t>
                    </m:r>
                  </m:sup>
                </m:sSup>
              </m:oMath>
            </a14:m>
            <a:r>
              <a:t>  (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PhysRevLett.133.021802</a:t>
            </a:r>
            <a:r>
              <a:t>) </a:t>
            </a:r>
            <a:endParaRPr sz="1792">
              <a:solidFill>
                <a:srgbClr val="022850"/>
              </a:solidFill>
            </a:endParaRPr>
          </a:p>
        </p:txBody>
      </p:sp>
      <p:grpSp>
        <p:nvGrpSpPr>
          <p:cNvPr id="610" name="See Wissal Filali’s talk!"/>
          <p:cNvGrpSpPr/>
          <p:nvPr/>
        </p:nvGrpSpPr>
        <p:grpSpPr>
          <a:xfrm>
            <a:off x="9221426" y="74022"/>
            <a:ext cx="2776942" cy="1150934"/>
            <a:chOff x="0" y="0"/>
            <a:chExt cx="2776940" cy="1150932"/>
          </a:xfrm>
        </p:grpSpPr>
        <p:sp>
          <p:nvSpPr>
            <p:cNvPr id="608" name="Rectangle"/>
            <p:cNvSpPr/>
            <p:nvPr/>
          </p:nvSpPr>
          <p:spPr>
            <a:xfrm rot="21383774">
              <a:off x="28167" y="84532"/>
              <a:ext cx="2720605" cy="981869"/>
            </a:xfrm>
            <a:prstGeom prst="rect">
              <a:avLst/>
            </a:prstGeom>
            <a:solidFill>
              <a:srgbClr val="CAD6FF">
                <a:alpha val="92720"/>
              </a:srgbClr>
            </a:solidFill>
            <a:ln w="25400" cap="flat">
              <a:solidFill>
                <a:srgbClr val="0E274D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  <p:sp>
          <p:nvSpPr>
            <p:cNvPr id="609" name="See Wissal Filali’s talk!"/>
            <p:cNvSpPr txBox="1"/>
            <p:nvPr/>
          </p:nvSpPr>
          <p:spPr>
            <a:xfrm rot="21383774">
              <a:off x="40867" y="464010"/>
              <a:ext cx="2695205" cy="222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See Wissal Filali’s </a:t>
              </a:r>
              <a:r>
                <a:rPr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4" invalidUrl="" action="" tgtFrame="" tooltip="" history="1" highlightClick="0" endSnd="0"/>
                </a:rPr>
                <a:t>talk</a:t>
              </a:r>
              <a:r>
                <a:t>!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FLArE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FLArE</a:t>
            </a:r>
          </a:p>
        </p:txBody>
      </p:sp>
      <p:sp>
        <p:nvSpPr>
          <p:cNvPr id="613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14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08454" y="793960"/>
            <a:ext cx="7970702" cy="2422735"/>
          </a:xfrm>
          <a:prstGeom prst="rect">
            <a:avLst/>
          </a:prstGeom>
          <a:ln w="12700">
            <a:miter lim="400000"/>
          </a:ln>
        </p:spPr>
      </p:pic>
      <p:sp>
        <p:nvSpPr>
          <p:cNvPr id="615" name="Design changed from TPCs being top-loaded to side-installed “filling cabinet” design"/>
          <p:cNvSpPr txBox="1"/>
          <p:nvPr>
            <p:ph type="body" sz="quarter" idx="1"/>
          </p:nvPr>
        </p:nvSpPr>
        <p:spPr>
          <a:xfrm>
            <a:off x="3408600" y="3111037"/>
            <a:ext cx="8170410" cy="519336"/>
          </a:xfrm>
          <a:prstGeom prst="rect">
            <a:avLst/>
          </a:prstGeom>
        </p:spPr>
        <p:txBody>
          <a:bodyPr/>
          <a:lstStyle>
            <a:lvl1pPr algn="ctr">
              <a:defRPr sz="1600"/>
            </a:lvl1pPr>
          </a:lstStyle>
          <a:p>
            <a:pPr/>
            <a:r>
              <a:t>Design changed from TPCs being top-loaded to side-installed “filling cabinet” design </a:t>
            </a:r>
          </a:p>
        </p:txBody>
      </p:sp>
      <p:sp>
        <p:nvSpPr>
          <p:cNvPr id="616" name="Design evolving considering physics, installation and operation constraints!"/>
          <p:cNvSpPr txBox="1"/>
          <p:nvPr/>
        </p:nvSpPr>
        <p:spPr>
          <a:xfrm>
            <a:off x="3461360" y="228047"/>
            <a:ext cx="7970702" cy="51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>
            <a:lvl1pPr algn="ctr" defTabSz="841247">
              <a:lnSpc>
                <a:spcPct val="120000"/>
              </a:lnSpc>
              <a:spcBef>
                <a:spcPts val="9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Design evolving considering physics, installation and operation constraints!</a:t>
            </a:r>
          </a:p>
        </p:txBody>
      </p:sp>
      <p:grpSp>
        <p:nvGrpSpPr>
          <p:cNvPr id="623" name="Group"/>
          <p:cNvGrpSpPr/>
          <p:nvPr/>
        </p:nvGrpSpPr>
        <p:grpSpPr>
          <a:xfrm>
            <a:off x="-91059" y="3108897"/>
            <a:ext cx="10540929" cy="3376336"/>
            <a:chOff x="0" y="0"/>
            <a:chExt cx="10540927" cy="3376334"/>
          </a:xfrm>
        </p:grpSpPr>
        <p:sp>
          <p:nvSpPr>
            <p:cNvPr id="617" name="Considering an alternative design using an ARIADNE-style (ARgon ImAging DetectioN chambEr) optical readout"/>
            <p:cNvSpPr txBox="1"/>
            <p:nvPr/>
          </p:nvSpPr>
          <p:spPr>
            <a:xfrm>
              <a:off x="-1" y="3005748"/>
              <a:ext cx="10540929" cy="3705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normAutofit fontScale="100000" lnSpcReduction="0"/>
            </a:bodyPr>
            <a:lstStyle>
              <a:lvl1pPr algn="ctr">
                <a:lnSpc>
                  <a:spcPct val="120000"/>
                </a:lnSpc>
                <a:spcBef>
                  <a:spcPts val="1000"/>
                </a:spcBef>
                <a:defRPr sz="16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Considering an alternative design using an ARIADNE-style (ARgon ImAging DetectioN chambEr) optical readout</a:t>
              </a:r>
            </a:p>
          </p:txBody>
        </p:sp>
        <p:sp>
          <p:nvSpPr>
            <p:cNvPr id="618" name="Line"/>
            <p:cNvSpPr/>
            <p:nvPr/>
          </p:nvSpPr>
          <p:spPr>
            <a:xfrm>
              <a:off x="2629635" y="1902700"/>
              <a:ext cx="546155" cy="46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619" name="Picture 8" descr="Picture 8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29779" y="-1"/>
              <a:ext cx="2165021" cy="30489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0" name="Picture 7" descr="Picture 7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31026" t="20438" r="0" b="0"/>
            <a:stretch>
              <a:fillRect/>
            </a:stretch>
          </p:blipFill>
          <p:spPr>
            <a:xfrm>
              <a:off x="6835952" y="716096"/>
              <a:ext cx="3457522" cy="22434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1" name="Group" descr="Group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2401" t="5509" r="14941" b="4305"/>
            <a:stretch>
              <a:fillRect/>
            </a:stretch>
          </p:blipFill>
          <p:spPr>
            <a:xfrm>
              <a:off x="3310571" y="968648"/>
              <a:ext cx="2709608" cy="1891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2" name="Line"/>
            <p:cNvSpPr/>
            <p:nvPr/>
          </p:nvSpPr>
          <p:spPr>
            <a:xfrm>
              <a:off x="6155015" y="1932661"/>
              <a:ext cx="546155" cy="46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6" name="FORMOSA demonstrator, as of 2025"/>
          <p:cNvSpPr txBox="1"/>
          <p:nvPr>
            <p:ph type="title"/>
          </p:nvPr>
        </p:nvSpPr>
        <p:spPr>
          <a:xfrm>
            <a:off x="838198" y="121624"/>
            <a:ext cx="9981588" cy="729311"/>
          </a:xfrm>
          <a:prstGeom prst="rect">
            <a:avLst/>
          </a:prstGeom>
        </p:spPr>
        <p:txBody>
          <a:bodyPr/>
          <a:lstStyle/>
          <a:p>
            <a:pPr/>
            <a:r>
              <a:t>FORMOSA demonstrator, as of 2025</a:t>
            </a:r>
          </a:p>
        </p:txBody>
      </p:sp>
      <p:sp>
        <p:nvSpPr>
          <p:cNvPr id="627" name="Small scale prototype of the FPF FORMOSA:…"/>
          <p:cNvSpPr txBox="1"/>
          <p:nvPr>
            <p:ph type="body" sz="half" idx="1"/>
          </p:nvPr>
        </p:nvSpPr>
        <p:spPr>
          <a:xfrm>
            <a:off x="1536113" y="3925170"/>
            <a:ext cx="9617965" cy="2795489"/>
          </a:xfrm>
          <a:prstGeom prst="rect">
            <a:avLst/>
          </a:prstGeom>
        </p:spPr>
        <p:txBody>
          <a:bodyPr lIns="50800" tIns="50800" rIns="50800" bIns="50800"/>
          <a:lstStyle/>
          <a:p>
            <a:pPr>
              <a:spcBef>
                <a:spcPts val="200"/>
              </a:spcBef>
              <a:defRPr sz="1800"/>
            </a:pPr>
            <a:r>
              <a:t>Small scale prototype of the FPF FORMOSA:</a:t>
            </a:r>
          </a:p>
          <a:p>
            <a:pPr lvl="1" marL="781050" indent="-400050">
              <a:spcBef>
                <a:spcPts val="200"/>
              </a:spcBef>
              <a:defRPr sz="1800"/>
            </a:pPr>
            <a:r>
              <a:t>The same 16 bars as last year</a:t>
            </a:r>
          </a:p>
          <a:p>
            <a:pPr lvl="2" marL="1242060" indent="-480059">
              <a:spcBef>
                <a:spcPts val="200"/>
              </a:spcBef>
              <a:defRPr sz="1800"/>
            </a:pPr>
            <a:r>
              <a:t>Replacing 4 HV bases (one per layer in the same line-of-sight) as a readout test</a:t>
            </a:r>
          </a:p>
          <a:p>
            <a:pPr lvl="1" marL="781050" indent="-400050">
              <a:spcBef>
                <a:spcPts val="200"/>
              </a:spcBef>
              <a:defRPr sz="1800"/>
            </a:pPr>
            <a:r>
              <a:t>Same front+back muon panels</a:t>
            </a:r>
          </a:p>
          <a:p>
            <a:pPr lvl="1" marL="781050" indent="-400050">
              <a:spcBef>
                <a:spcPts val="200"/>
              </a:spcBef>
              <a:defRPr sz="1800"/>
            </a:pPr>
            <a:r>
              <a:t>Hermetic coverage on the LHC-side (to probe radiation) and top (for cosmics)</a:t>
            </a:r>
          </a:p>
          <a:p>
            <a:pPr lvl="1" marL="781050" indent="-400050">
              <a:spcBef>
                <a:spcPts val="200"/>
              </a:spcBef>
              <a:defRPr sz="1800"/>
            </a:pPr>
            <a:r>
              <a:t>Additional test CeBr3 scintillator module installed</a:t>
            </a:r>
          </a:p>
          <a:p>
            <a:pPr lvl="1" marL="781050" indent="-400050">
              <a:spcBef>
                <a:spcPts val="200"/>
              </a:spcBef>
              <a:defRPr sz="1800"/>
            </a:pPr>
            <a:r>
              <a:t>Panel between main body and wall installed (to probe for side-showering)</a:t>
            </a:r>
          </a:p>
        </p:txBody>
      </p:sp>
      <p:grpSp>
        <p:nvGrpSpPr>
          <p:cNvPr id="660" name="Group"/>
          <p:cNvGrpSpPr/>
          <p:nvPr/>
        </p:nvGrpSpPr>
        <p:grpSpPr>
          <a:xfrm>
            <a:off x="164617" y="958968"/>
            <a:ext cx="11862766" cy="2858169"/>
            <a:chOff x="-2" y="0"/>
            <a:chExt cx="11862764" cy="2858167"/>
          </a:xfrm>
        </p:grpSpPr>
        <p:grpSp>
          <p:nvGrpSpPr>
            <p:cNvPr id="652" name="Group"/>
            <p:cNvGrpSpPr/>
            <p:nvPr/>
          </p:nvGrpSpPr>
          <p:grpSpPr>
            <a:xfrm>
              <a:off x="-3" y="337903"/>
              <a:ext cx="3771088" cy="2189593"/>
              <a:chOff x="0" y="-1"/>
              <a:chExt cx="3771085" cy="2189592"/>
            </a:xfrm>
          </p:grpSpPr>
          <p:grpSp>
            <p:nvGrpSpPr>
              <p:cNvPr id="641" name="Google Shape;374;p45"/>
              <p:cNvGrpSpPr/>
              <p:nvPr/>
            </p:nvGrpSpPr>
            <p:grpSpPr>
              <a:xfrm>
                <a:off x="-1" y="201274"/>
                <a:ext cx="3590487" cy="1951214"/>
                <a:chOff x="0" y="0"/>
                <a:chExt cx="3590486" cy="1951212"/>
              </a:xfrm>
            </p:grpSpPr>
            <p:pic>
              <p:nvPicPr>
                <p:cNvPr id="628" name="Google Shape;375;p45" descr="Google Shape;375;p45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rcRect l="5258" t="0" r="0" b="0"/>
                <a:stretch>
                  <a:fillRect/>
                </a:stretch>
              </p:blipFill>
              <p:spPr>
                <a:xfrm>
                  <a:off x="0" y="-1"/>
                  <a:ext cx="3054929" cy="181774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629" name="Google Shape;376;p45"/>
                <p:cNvSpPr/>
                <p:nvPr/>
              </p:nvSpPr>
              <p:spPr>
                <a:xfrm>
                  <a:off x="41798" y="661823"/>
                  <a:ext cx="2689436" cy="1090347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0" name="Google Shape;377;p45"/>
                <p:cNvSpPr/>
                <p:nvPr/>
              </p:nvSpPr>
              <p:spPr>
                <a:xfrm flipH="1" flipV="1">
                  <a:off x="41777" y="661831"/>
                  <a:ext cx="2689437" cy="1090348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1" name="Google Shape;378;p45"/>
                <p:cNvSpPr/>
                <p:nvPr/>
              </p:nvSpPr>
              <p:spPr>
                <a:xfrm>
                  <a:off x="885486" y="530659"/>
                  <a:ext cx="459418" cy="174148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2" name="Google Shape;379;p45"/>
                <p:cNvSpPr/>
                <p:nvPr/>
              </p:nvSpPr>
              <p:spPr>
                <a:xfrm flipH="1" flipV="1">
                  <a:off x="885418" y="530719"/>
                  <a:ext cx="459417" cy="174148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3" name="Google Shape;380;p45"/>
                <p:cNvSpPr/>
                <p:nvPr/>
              </p:nvSpPr>
              <p:spPr>
                <a:xfrm flipV="1">
                  <a:off x="2847743" y="1663516"/>
                  <a:ext cx="101471" cy="57056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4" name="Google Shape;381;p45"/>
                <p:cNvSpPr/>
                <p:nvPr/>
              </p:nvSpPr>
              <p:spPr>
                <a:xfrm flipH="1">
                  <a:off x="2847711" y="1663575"/>
                  <a:ext cx="101471" cy="57056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5" name="Google Shape;382;p45"/>
                <p:cNvSpPr/>
                <p:nvPr/>
              </p:nvSpPr>
              <p:spPr>
                <a:xfrm flipV="1">
                  <a:off x="2997371" y="1394238"/>
                  <a:ext cx="3" cy="196443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6" name="Google Shape;383;p45"/>
                <p:cNvSpPr/>
                <p:nvPr/>
              </p:nvSpPr>
              <p:spPr>
                <a:xfrm>
                  <a:off x="2996646" y="1394252"/>
                  <a:ext cx="3" cy="196443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37" name="Google Shape;384;p45"/>
                <p:cNvSpPr txBox="1"/>
                <p:nvPr/>
              </p:nvSpPr>
              <p:spPr>
                <a:xfrm>
                  <a:off x="803654" y="1189618"/>
                  <a:ext cx="609126" cy="27142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22" tIns="91422" rIns="91422" bIns="91422" numCol="1" anchor="t">
                  <a:normAutofit fontScale="100000" lnSpcReduction="0"/>
                </a:bodyPr>
                <a:lstStyle>
                  <a:lvl1pPr defTabSz="299922">
                    <a:defRPr sz="5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~440cm</a:t>
                  </a:r>
                </a:p>
              </p:txBody>
            </p:sp>
            <p:sp>
              <p:nvSpPr>
                <p:cNvPr id="638" name="Google Shape;385;p45"/>
                <p:cNvSpPr txBox="1"/>
                <p:nvPr/>
              </p:nvSpPr>
              <p:spPr>
                <a:xfrm>
                  <a:off x="1036284" y="381854"/>
                  <a:ext cx="571301" cy="28513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22" tIns="91422" rIns="91422" bIns="91422" numCol="1" anchor="t">
                  <a:normAutofit fontScale="100000" lnSpcReduction="0"/>
                </a:bodyPr>
                <a:lstStyle>
                  <a:lvl1pPr defTabSz="354786">
                    <a:defRPr sz="6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80cm</a:t>
                  </a:r>
                </a:p>
              </p:txBody>
            </p:sp>
            <p:sp>
              <p:nvSpPr>
                <p:cNvPr id="639" name="Google Shape;386;p45"/>
                <p:cNvSpPr txBox="1"/>
                <p:nvPr/>
              </p:nvSpPr>
              <p:spPr>
                <a:xfrm>
                  <a:off x="2996646" y="1361939"/>
                  <a:ext cx="593841" cy="28513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22" tIns="91422" rIns="91422" bIns="91422" numCol="1" anchor="t">
                  <a:normAutofit fontScale="100000" lnSpcReduction="0"/>
                </a:bodyPr>
                <a:lstStyle>
                  <a:lvl1pPr defTabSz="354786">
                    <a:defRPr sz="6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40cm</a:t>
                  </a:r>
                </a:p>
              </p:txBody>
            </p:sp>
            <p:sp>
              <p:nvSpPr>
                <p:cNvPr id="640" name="Google Shape;387;p45"/>
                <p:cNvSpPr txBox="1"/>
                <p:nvPr/>
              </p:nvSpPr>
              <p:spPr>
                <a:xfrm>
                  <a:off x="2846407" y="1666077"/>
                  <a:ext cx="579059" cy="28513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22" tIns="91422" rIns="91422" bIns="91422" numCol="1" anchor="t">
                  <a:normAutofit fontScale="100000" lnSpcReduction="0"/>
                </a:bodyPr>
                <a:lstStyle>
                  <a:lvl1pPr defTabSz="354786">
                    <a:defRPr sz="6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20cm</a:t>
                  </a:r>
                </a:p>
              </p:txBody>
            </p:sp>
          </p:grpSp>
          <p:pic>
            <p:nvPicPr>
              <p:cNvPr id="642" name="Google Shape;388;p45" descr="Google Shape;388;p45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820130" y="-2"/>
                <a:ext cx="1742989" cy="98261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43" name="Google Shape;389;p45"/>
              <p:cNvSpPr/>
              <p:nvPr/>
            </p:nvSpPr>
            <p:spPr>
              <a:xfrm flipH="1">
                <a:off x="1935423" y="180989"/>
                <a:ext cx="986101" cy="465451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4" name="Google Shape;390;p45"/>
              <p:cNvSpPr/>
              <p:nvPr/>
            </p:nvSpPr>
            <p:spPr>
              <a:xfrm flipV="1">
                <a:off x="1935476" y="180915"/>
                <a:ext cx="986100" cy="465451"/>
              </a:xfrm>
              <a:prstGeom prst="line">
                <a:avLst/>
              </a:prstGeom>
              <a:noFill/>
              <a:ln w="9525" cap="flat">
                <a:solidFill>
                  <a:srgbClr val="0046B9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47" name="Google Shape;391;p45"/>
              <p:cNvGrpSpPr/>
              <p:nvPr/>
            </p:nvGrpSpPr>
            <p:grpSpPr>
              <a:xfrm>
                <a:off x="1342803" y="221979"/>
                <a:ext cx="898686" cy="344602"/>
                <a:chOff x="0" y="4"/>
                <a:chExt cx="898684" cy="344600"/>
              </a:xfrm>
            </p:grpSpPr>
            <p:sp>
              <p:nvSpPr>
                <p:cNvPr id="645" name="Google Shape;392;p45"/>
                <p:cNvSpPr/>
                <p:nvPr/>
              </p:nvSpPr>
              <p:spPr>
                <a:xfrm rot="21108721">
                  <a:off x="12196" y="57293"/>
                  <a:ext cx="820966" cy="2300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0182" fill="norm" stroke="1" extrusionOk="0">
                      <a:moveTo>
                        <a:pt x="0" y="20182"/>
                      </a:moveTo>
                      <a:cubicBezTo>
                        <a:pt x="759" y="17652"/>
                        <a:pt x="2372" y="8258"/>
                        <a:pt x="4551" y="5006"/>
                      </a:cubicBezTo>
                      <a:cubicBezTo>
                        <a:pt x="6730" y="1754"/>
                        <a:pt x="10234" y="-1418"/>
                        <a:pt x="13076" y="670"/>
                      </a:cubicBezTo>
                      <a:cubicBezTo>
                        <a:pt x="15917" y="2759"/>
                        <a:pt x="20179" y="14722"/>
                        <a:pt x="21600" y="17533"/>
                      </a:cubicBezTo>
                    </a:path>
                  </a:pathLst>
                </a:custGeom>
                <a:noFill/>
                <a:ln w="9525" cap="flat">
                  <a:solidFill>
                    <a:srgbClr val="0046B9"/>
                  </a:solidFill>
                  <a:prstDash val="dot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6" name="Google Shape;393;p45"/>
                <p:cNvSpPr/>
                <p:nvPr/>
              </p:nvSpPr>
              <p:spPr>
                <a:xfrm>
                  <a:off x="840050" y="200880"/>
                  <a:ext cx="58636" cy="35991"/>
                </a:xfrm>
                <a:prstGeom prst="line">
                  <a:avLst/>
                </a:prstGeom>
                <a:noFill/>
                <a:ln w="9525" cap="flat">
                  <a:solidFill>
                    <a:srgbClr val="0046B9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648" name="Google Shape;394;p45"/>
              <p:cNvSpPr txBox="1"/>
              <p:nvPr/>
            </p:nvSpPr>
            <p:spPr>
              <a:xfrm>
                <a:off x="2483956" y="646363"/>
                <a:ext cx="684219" cy="2734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22" tIns="91422" rIns="91422" bIns="91422" numCol="1" anchor="t">
                <a:normAutofit fontScale="100000" lnSpcReduction="0"/>
              </a:bodyPr>
              <a:lstStyle/>
              <a:p>
                <a:pPr defTabSz="466344">
                  <a:defRPr sz="700">
                    <a:solidFill>
                      <a:srgbClr val="F1C232"/>
                    </a:solidFill>
                  </a:defRPr>
                </a:pPr>
                <a:r>
                  <a:t>scintillator</a:t>
                </a:r>
                <a:r>
                  <a:rPr>
                    <a:solidFill>
                      <a:srgbClr val="000000"/>
                    </a:solidFill>
                  </a:rPr>
                  <a:t> </a:t>
                </a:r>
              </a:p>
            </p:txBody>
          </p:sp>
          <p:sp>
            <p:nvSpPr>
              <p:cNvPr id="649" name="Google Shape;395;p45"/>
              <p:cNvSpPr txBox="1"/>
              <p:nvPr/>
            </p:nvSpPr>
            <p:spPr>
              <a:xfrm>
                <a:off x="3152789" y="334241"/>
                <a:ext cx="618296" cy="2720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22" tIns="91422" rIns="91422" bIns="91422" numCol="1" anchor="t">
                <a:normAutofit fontScale="100000" lnSpcReduction="0"/>
              </a:bodyPr>
              <a:lstStyle/>
              <a:p>
                <a:pPr defTabSz="457200">
                  <a:defRPr sz="700">
                    <a:solidFill>
                      <a:srgbClr val="3C78D8"/>
                    </a:solidFill>
                  </a:defRPr>
                </a:pPr>
                <a:r>
                  <a:t>PMT</a:t>
                </a:r>
                <a:r>
                  <a:rPr>
                    <a:solidFill>
                      <a:srgbClr val="000000"/>
                    </a:solidFill>
                  </a:rPr>
                  <a:t> </a:t>
                </a:r>
              </a:p>
            </p:txBody>
          </p:sp>
          <p:sp>
            <p:nvSpPr>
              <p:cNvPr id="650" name="Line"/>
              <p:cNvSpPr/>
              <p:nvPr/>
            </p:nvSpPr>
            <p:spPr>
              <a:xfrm>
                <a:off x="1604550" y="1707421"/>
                <a:ext cx="962786" cy="399658"/>
              </a:xfrm>
              <a:prstGeom prst="line">
                <a:avLst/>
              </a:prstGeom>
              <a:noFill/>
              <a:ln w="25400" cap="flat">
                <a:solidFill>
                  <a:srgbClr val="C12314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1" name="L.O.S."/>
              <p:cNvSpPr txBox="1"/>
              <p:nvPr/>
            </p:nvSpPr>
            <p:spPr>
              <a:xfrm>
                <a:off x="1552983" y="1970862"/>
                <a:ext cx="656175" cy="2187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699" tIns="45699" rIns="45699" bIns="45699" numCol="1" anchor="t">
                <a:normAutofit fontScale="100000" lnSpcReduction="0"/>
              </a:bodyPr>
              <a:lstStyle>
                <a:lvl1pPr indent="91438" defTabSz="365758">
                  <a:lnSpc>
                    <a:spcPct val="120000"/>
                  </a:lnSpc>
                  <a:spcBef>
                    <a:spcPts val="400"/>
                  </a:spcBef>
                  <a:defRPr sz="8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L.O.S.</a:t>
                </a:r>
              </a:p>
            </p:txBody>
          </p:sp>
        </p:grpSp>
        <p:pic>
          <p:nvPicPr>
            <p:cNvPr id="653" name="Group" descr="Group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5166" t="6264" r="4807" b="1580"/>
            <a:stretch>
              <a:fillRect/>
            </a:stretch>
          </p:blipFill>
          <p:spPr>
            <a:xfrm>
              <a:off x="4297596" y="430554"/>
              <a:ext cx="3475508" cy="2005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2" h="21547" fill="norm" stroke="1" extrusionOk="0">
                  <a:moveTo>
                    <a:pt x="20056" y="1"/>
                  </a:moveTo>
                  <a:cubicBezTo>
                    <a:pt x="20012" y="-5"/>
                    <a:pt x="19966" y="13"/>
                    <a:pt x="19909" y="48"/>
                  </a:cubicBezTo>
                  <a:cubicBezTo>
                    <a:pt x="19802" y="112"/>
                    <a:pt x="19741" y="168"/>
                    <a:pt x="19674" y="265"/>
                  </a:cubicBezTo>
                  <a:cubicBezTo>
                    <a:pt x="19622" y="342"/>
                    <a:pt x="19618" y="361"/>
                    <a:pt x="19618" y="564"/>
                  </a:cubicBezTo>
                  <a:lnTo>
                    <a:pt x="19618" y="777"/>
                  </a:lnTo>
                  <a:lnTo>
                    <a:pt x="19536" y="777"/>
                  </a:lnTo>
                  <a:cubicBezTo>
                    <a:pt x="19455" y="777"/>
                    <a:pt x="19293" y="874"/>
                    <a:pt x="19068" y="1058"/>
                  </a:cubicBezTo>
                  <a:cubicBezTo>
                    <a:pt x="18922" y="1178"/>
                    <a:pt x="18792" y="1276"/>
                    <a:pt x="18777" y="1276"/>
                  </a:cubicBezTo>
                  <a:cubicBezTo>
                    <a:pt x="18758" y="1276"/>
                    <a:pt x="18601" y="1416"/>
                    <a:pt x="18590" y="1442"/>
                  </a:cubicBezTo>
                  <a:cubicBezTo>
                    <a:pt x="18584" y="1455"/>
                    <a:pt x="18564" y="1469"/>
                    <a:pt x="18543" y="1476"/>
                  </a:cubicBezTo>
                  <a:cubicBezTo>
                    <a:pt x="18523" y="1483"/>
                    <a:pt x="18458" y="1528"/>
                    <a:pt x="18400" y="1574"/>
                  </a:cubicBezTo>
                  <a:cubicBezTo>
                    <a:pt x="18342" y="1620"/>
                    <a:pt x="18265" y="1679"/>
                    <a:pt x="18230" y="1706"/>
                  </a:cubicBezTo>
                  <a:cubicBezTo>
                    <a:pt x="18196" y="1734"/>
                    <a:pt x="18157" y="1774"/>
                    <a:pt x="18142" y="1796"/>
                  </a:cubicBezTo>
                  <a:cubicBezTo>
                    <a:pt x="18126" y="1818"/>
                    <a:pt x="18097" y="1841"/>
                    <a:pt x="18077" y="1847"/>
                  </a:cubicBezTo>
                  <a:cubicBezTo>
                    <a:pt x="18058" y="1853"/>
                    <a:pt x="17995" y="1895"/>
                    <a:pt x="17937" y="1941"/>
                  </a:cubicBezTo>
                  <a:cubicBezTo>
                    <a:pt x="17879" y="1986"/>
                    <a:pt x="17823" y="2026"/>
                    <a:pt x="17814" y="2026"/>
                  </a:cubicBezTo>
                  <a:cubicBezTo>
                    <a:pt x="17804" y="2026"/>
                    <a:pt x="17759" y="2058"/>
                    <a:pt x="17713" y="2099"/>
                  </a:cubicBezTo>
                  <a:cubicBezTo>
                    <a:pt x="17602" y="2199"/>
                    <a:pt x="17441" y="2325"/>
                    <a:pt x="17385" y="2354"/>
                  </a:cubicBezTo>
                  <a:cubicBezTo>
                    <a:pt x="17360" y="2367"/>
                    <a:pt x="17309" y="2408"/>
                    <a:pt x="17272" y="2448"/>
                  </a:cubicBezTo>
                  <a:cubicBezTo>
                    <a:pt x="17235" y="2488"/>
                    <a:pt x="17198" y="2525"/>
                    <a:pt x="17188" y="2525"/>
                  </a:cubicBezTo>
                  <a:cubicBezTo>
                    <a:pt x="17178" y="2525"/>
                    <a:pt x="17153" y="2538"/>
                    <a:pt x="17136" y="2555"/>
                  </a:cubicBezTo>
                  <a:cubicBezTo>
                    <a:pt x="17069" y="2619"/>
                    <a:pt x="16936" y="2708"/>
                    <a:pt x="16909" y="2708"/>
                  </a:cubicBezTo>
                  <a:cubicBezTo>
                    <a:pt x="16894" y="2708"/>
                    <a:pt x="16880" y="2723"/>
                    <a:pt x="16880" y="2738"/>
                  </a:cubicBezTo>
                  <a:cubicBezTo>
                    <a:pt x="16880" y="2753"/>
                    <a:pt x="16843" y="2787"/>
                    <a:pt x="16798" y="2819"/>
                  </a:cubicBezTo>
                  <a:cubicBezTo>
                    <a:pt x="16754" y="2851"/>
                    <a:pt x="16720" y="2891"/>
                    <a:pt x="16720" y="2904"/>
                  </a:cubicBezTo>
                  <a:cubicBezTo>
                    <a:pt x="16720" y="2918"/>
                    <a:pt x="16705" y="2930"/>
                    <a:pt x="16690" y="2930"/>
                  </a:cubicBezTo>
                  <a:cubicBezTo>
                    <a:pt x="16658" y="2930"/>
                    <a:pt x="16469" y="3063"/>
                    <a:pt x="16377" y="3148"/>
                  </a:cubicBezTo>
                  <a:cubicBezTo>
                    <a:pt x="16342" y="3181"/>
                    <a:pt x="16271" y="3229"/>
                    <a:pt x="16222" y="3258"/>
                  </a:cubicBezTo>
                  <a:cubicBezTo>
                    <a:pt x="16172" y="3287"/>
                    <a:pt x="16128" y="3318"/>
                    <a:pt x="16123" y="3331"/>
                  </a:cubicBezTo>
                  <a:cubicBezTo>
                    <a:pt x="16118" y="3343"/>
                    <a:pt x="16074" y="3386"/>
                    <a:pt x="16025" y="3425"/>
                  </a:cubicBezTo>
                  <a:cubicBezTo>
                    <a:pt x="15975" y="3465"/>
                    <a:pt x="15905" y="3525"/>
                    <a:pt x="15869" y="3557"/>
                  </a:cubicBezTo>
                  <a:cubicBezTo>
                    <a:pt x="15833" y="3589"/>
                    <a:pt x="15794" y="3617"/>
                    <a:pt x="15783" y="3617"/>
                  </a:cubicBezTo>
                  <a:cubicBezTo>
                    <a:pt x="15772" y="3617"/>
                    <a:pt x="15699" y="3666"/>
                    <a:pt x="15623" y="3727"/>
                  </a:cubicBezTo>
                  <a:cubicBezTo>
                    <a:pt x="15546" y="3788"/>
                    <a:pt x="15460" y="3858"/>
                    <a:pt x="15431" y="3881"/>
                  </a:cubicBezTo>
                  <a:cubicBezTo>
                    <a:pt x="15401" y="3904"/>
                    <a:pt x="15306" y="3979"/>
                    <a:pt x="15219" y="4051"/>
                  </a:cubicBezTo>
                  <a:cubicBezTo>
                    <a:pt x="15131" y="4123"/>
                    <a:pt x="15050" y="4184"/>
                    <a:pt x="15039" y="4188"/>
                  </a:cubicBezTo>
                  <a:cubicBezTo>
                    <a:pt x="15002" y="4200"/>
                    <a:pt x="14909" y="4283"/>
                    <a:pt x="14884" y="4324"/>
                  </a:cubicBezTo>
                  <a:cubicBezTo>
                    <a:pt x="14871" y="4346"/>
                    <a:pt x="14850" y="4363"/>
                    <a:pt x="14837" y="4363"/>
                  </a:cubicBezTo>
                  <a:cubicBezTo>
                    <a:pt x="14813" y="4363"/>
                    <a:pt x="14622" y="4504"/>
                    <a:pt x="14504" y="4610"/>
                  </a:cubicBezTo>
                  <a:cubicBezTo>
                    <a:pt x="14469" y="4641"/>
                    <a:pt x="14406" y="4686"/>
                    <a:pt x="14363" y="4708"/>
                  </a:cubicBezTo>
                  <a:cubicBezTo>
                    <a:pt x="14321" y="4729"/>
                    <a:pt x="14287" y="4757"/>
                    <a:pt x="14287" y="4768"/>
                  </a:cubicBezTo>
                  <a:cubicBezTo>
                    <a:pt x="14287" y="4780"/>
                    <a:pt x="14245" y="4812"/>
                    <a:pt x="14193" y="4844"/>
                  </a:cubicBezTo>
                  <a:cubicBezTo>
                    <a:pt x="14141" y="4876"/>
                    <a:pt x="14067" y="4938"/>
                    <a:pt x="14031" y="4977"/>
                  </a:cubicBezTo>
                  <a:cubicBezTo>
                    <a:pt x="13994" y="5017"/>
                    <a:pt x="13943" y="5054"/>
                    <a:pt x="13915" y="5066"/>
                  </a:cubicBezTo>
                  <a:cubicBezTo>
                    <a:pt x="13887" y="5077"/>
                    <a:pt x="13851" y="5108"/>
                    <a:pt x="13836" y="5130"/>
                  </a:cubicBezTo>
                  <a:cubicBezTo>
                    <a:pt x="13821" y="5152"/>
                    <a:pt x="13789" y="5178"/>
                    <a:pt x="13765" y="5186"/>
                  </a:cubicBezTo>
                  <a:cubicBezTo>
                    <a:pt x="13704" y="5206"/>
                    <a:pt x="13659" y="5234"/>
                    <a:pt x="13585" y="5309"/>
                  </a:cubicBezTo>
                  <a:cubicBezTo>
                    <a:pt x="13550" y="5344"/>
                    <a:pt x="13509" y="5378"/>
                    <a:pt x="13491" y="5382"/>
                  </a:cubicBezTo>
                  <a:cubicBezTo>
                    <a:pt x="13473" y="5387"/>
                    <a:pt x="13416" y="5432"/>
                    <a:pt x="13363" y="5484"/>
                  </a:cubicBezTo>
                  <a:cubicBezTo>
                    <a:pt x="13310" y="5535"/>
                    <a:pt x="13250" y="5578"/>
                    <a:pt x="13230" y="5578"/>
                  </a:cubicBezTo>
                  <a:cubicBezTo>
                    <a:pt x="13209" y="5578"/>
                    <a:pt x="13183" y="5600"/>
                    <a:pt x="13171" y="5625"/>
                  </a:cubicBezTo>
                  <a:cubicBezTo>
                    <a:pt x="13158" y="5651"/>
                    <a:pt x="13139" y="5672"/>
                    <a:pt x="13129" y="5672"/>
                  </a:cubicBezTo>
                  <a:cubicBezTo>
                    <a:pt x="13118" y="5672"/>
                    <a:pt x="13095" y="5695"/>
                    <a:pt x="13077" y="5723"/>
                  </a:cubicBezTo>
                  <a:cubicBezTo>
                    <a:pt x="13059" y="5752"/>
                    <a:pt x="13030" y="5780"/>
                    <a:pt x="13013" y="5782"/>
                  </a:cubicBezTo>
                  <a:cubicBezTo>
                    <a:pt x="12996" y="5785"/>
                    <a:pt x="12954" y="5809"/>
                    <a:pt x="12922" y="5838"/>
                  </a:cubicBezTo>
                  <a:cubicBezTo>
                    <a:pt x="12890" y="5867"/>
                    <a:pt x="12858" y="5889"/>
                    <a:pt x="12850" y="5885"/>
                  </a:cubicBezTo>
                  <a:cubicBezTo>
                    <a:pt x="12832" y="5878"/>
                    <a:pt x="12748" y="5948"/>
                    <a:pt x="12663" y="6038"/>
                  </a:cubicBezTo>
                  <a:cubicBezTo>
                    <a:pt x="12626" y="6077"/>
                    <a:pt x="12578" y="6112"/>
                    <a:pt x="12555" y="6119"/>
                  </a:cubicBezTo>
                  <a:cubicBezTo>
                    <a:pt x="12493" y="6139"/>
                    <a:pt x="12414" y="6209"/>
                    <a:pt x="12414" y="6243"/>
                  </a:cubicBezTo>
                  <a:cubicBezTo>
                    <a:pt x="12414" y="6259"/>
                    <a:pt x="12403" y="6265"/>
                    <a:pt x="12389" y="6256"/>
                  </a:cubicBezTo>
                  <a:cubicBezTo>
                    <a:pt x="12367" y="6242"/>
                    <a:pt x="12200" y="6371"/>
                    <a:pt x="12180" y="6418"/>
                  </a:cubicBezTo>
                  <a:cubicBezTo>
                    <a:pt x="12175" y="6430"/>
                    <a:pt x="12123" y="6467"/>
                    <a:pt x="12067" y="6499"/>
                  </a:cubicBezTo>
                  <a:cubicBezTo>
                    <a:pt x="12010" y="6532"/>
                    <a:pt x="11963" y="6568"/>
                    <a:pt x="11963" y="6580"/>
                  </a:cubicBezTo>
                  <a:cubicBezTo>
                    <a:pt x="11963" y="6593"/>
                    <a:pt x="11931" y="6611"/>
                    <a:pt x="11892" y="6622"/>
                  </a:cubicBezTo>
                  <a:cubicBezTo>
                    <a:pt x="11852" y="6634"/>
                    <a:pt x="11820" y="6652"/>
                    <a:pt x="11820" y="6665"/>
                  </a:cubicBezTo>
                  <a:cubicBezTo>
                    <a:pt x="11820" y="6692"/>
                    <a:pt x="11649" y="6827"/>
                    <a:pt x="11613" y="6827"/>
                  </a:cubicBezTo>
                  <a:cubicBezTo>
                    <a:pt x="11599" y="6827"/>
                    <a:pt x="11582" y="6839"/>
                    <a:pt x="11576" y="6857"/>
                  </a:cubicBezTo>
                  <a:cubicBezTo>
                    <a:pt x="11565" y="6888"/>
                    <a:pt x="11420" y="7010"/>
                    <a:pt x="11394" y="7010"/>
                  </a:cubicBezTo>
                  <a:cubicBezTo>
                    <a:pt x="11386" y="7010"/>
                    <a:pt x="11333" y="7051"/>
                    <a:pt x="11278" y="7096"/>
                  </a:cubicBezTo>
                  <a:cubicBezTo>
                    <a:pt x="11223" y="7142"/>
                    <a:pt x="11130" y="7215"/>
                    <a:pt x="11071" y="7262"/>
                  </a:cubicBezTo>
                  <a:cubicBezTo>
                    <a:pt x="11011" y="7308"/>
                    <a:pt x="10911" y="7389"/>
                    <a:pt x="10847" y="7441"/>
                  </a:cubicBezTo>
                  <a:cubicBezTo>
                    <a:pt x="10782" y="7493"/>
                    <a:pt x="10699" y="7555"/>
                    <a:pt x="10662" y="7577"/>
                  </a:cubicBezTo>
                  <a:cubicBezTo>
                    <a:pt x="10625" y="7599"/>
                    <a:pt x="10595" y="7627"/>
                    <a:pt x="10595" y="7641"/>
                  </a:cubicBezTo>
                  <a:cubicBezTo>
                    <a:pt x="10595" y="7655"/>
                    <a:pt x="10581" y="7667"/>
                    <a:pt x="10566" y="7667"/>
                  </a:cubicBezTo>
                  <a:cubicBezTo>
                    <a:pt x="10550" y="7667"/>
                    <a:pt x="10477" y="7717"/>
                    <a:pt x="10401" y="7778"/>
                  </a:cubicBezTo>
                  <a:cubicBezTo>
                    <a:pt x="10142" y="7988"/>
                    <a:pt x="10081" y="8036"/>
                    <a:pt x="10036" y="8059"/>
                  </a:cubicBezTo>
                  <a:cubicBezTo>
                    <a:pt x="10011" y="8071"/>
                    <a:pt x="9987" y="8091"/>
                    <a:pt x="9982" y="8102"/>
                  </a:cubicBezTo>
                  <a:cubicBezTo>
                    <a:pt x="9977" y="8113"/>
                    <a:pt x="9937" y="8148"/>
                    <a:pt x="9893" y="8179"/>
                  </a:cubicBezTo>
                  <a:cubicBezTo>
                    <a:pt x="9848" y="8211"/>
                    <a:pt x="9773" y="8270"/>
                    <a:pt x="9725" y="8311"/>
                  </a:cubicBezTo>
                  <a:cubicBezTo>
                    <a:pt x="9678" y="8353"/>
                    <a:pt x="9588" y="8419"/>
                    <a:pt x="9526" y="8460"/>
                  </a:cubicBezTo>
                  <a:cubicBezTo>
                    <a:pt x="9419" y="8529"/>
                    <a:pt x="9244" y="8663"/>
                    <a:pt x="9102" y="8784"/>
                  </a:cubicBezTo>
                  <a:cubicBezTo>
                    <a:pt x="9068" y="8812"/>
                    <a:pt x="9034" y="8838"/>
                    <a:pt x="9028" y="8839"/>
                  </a:cubicBezTo>
                  <a:cubicBezTo>
                    <a:pt x="9006" y="8845"/>
                    <a:pt x="8908" y="8917"/>
                    <a:pt x="8882" y="8946"/>
                  </a:cubicBezTo>
                  <a:cubicBezTo>
                    <a:pt x="8834" y="9000"/>
                    <a:pt x="8698" y="9099"/>
                    <a:pt x="8675" y="9099"/>
                  </a:cubicBezTo>
                  <a:cubicBezTo>
                    <a:pt x="8663" y="9099"/>
                    <a:pt x="8644" y="9125"/>
                    <a:pt x="8631" y="9151"/>
                  </a:cubicBezTo>
                  <a:cubicBezTo>
                    <a:pt x="8618" y="9177"/>
                    <a:pt x="8604" y="9189"/>
                    <a:pt x="8599" y="9180"/>
                  </a:cubicBezTo>
                  <a:cubicBezTo>
                    <a:pt x="8594" y="9171"/>
                    <a:pt x="8569" y="9194"/>
                    <a:pt x="8545" y="9232"/>
                  </a:cubicBezTo>
                  <a:cubicBezTo>
                    <a:pt x="8521" y="9271"/>
                    <a:pt x="8500" y="9302"/>
                    <a:pt x="8498" y="9296"/>
                  </a:cubicBezTo>
                  <a:cubicBezTo>
                    <a:pt x="8491" y="9275"/>
                    <a:pt x="8306" y="9400"/>
                    <a:pt x="8136" y="9539"/>
                  </a:cubicBezTo>
                  <a:cubicBezTo>
                    <a:pt x="8076" y="9588"/>
                    <a:pt x="8000" y="9646"/>
                    <a:pt x="7966" y="9667"/>
                  </a:cubicBezTo>
                  <a:cubicBezTo>
                    <a:pt x="7931" y="9689"/>
                    <a:pt x="7890" y="9720"/>
                    <a:pt x="7874" y="9743"/>
                  </a:cubicBezTo>
                  <a:cubicBezTo>
                    <a:pt x="7859" y="9765"/>
                    <a:pt x="7830" y="9788"/>
                    <a:pt x="7810" y="9794"/>
                  </a:cubicBezTo>
                  <a:cubicBezTo>
                    <a:pt x="7791" y="9800"/>
                    <a:pt x="7729" y="9846"/>
                    <a:pt x="7672" y="9892"/>
                  </a:cubicBezTo>
                  <a:cubicBezTo>
                    <a:pt x="7616" y="9938"/>
                    <a:pt x="7559" y="9974"/>
                    <a:pt x="7544" y="9974"/>
                  </a:cubicBezTo>
                  <a:cubicBezTo>
                    <a:pt x="7529" y="9974"/>
                    <a:pt x="7511" y="9986"/>
                    <a:pt x="7505" y="10003"/>
                  </a:cubicBezTo>
                  <a:cubicBezTo>
                    <a:pt x="7492" y="10039"/>
                    <a:pt x="7346" y="10161"/>
                    <a:pt x="7315" y="10161"/>
                  </a:cubicBezTo>
                  <a:cubicBezTo>
                    <a:pt x="7304" y="10161"/>
                    <a:pt x="7272" y="10190"/>
                    <a:pt x="7246" y="10221"/>
                  </a:cubicBezTo>
                  <a:cubicBezTo>
                    <a:pt x="7220" y="10253"/>
                    <a:pt x="7175" y="10286"/>
                    <a:pt x="7145" y="10298"/>
                  </a:cubicBezTo>
                  <a:cubicBezTo>
                    <a:pt x="7115" y="10311"/>
                    <a:pt x="7053" y="10364"/>
                    <a:pt x="7007" y="10413"/>
                  </a:cubicBezTo>
                  <a:cubicBezTo>
                    <a:pt x="6961" y="10462"/>
                    <a:pt x="6919" y="10491"/>
                    <a:pt x="6913" y="10481"/>
                  </a:cubicBezTo>
                  <a:cubicBezTo>
                    <a:pt x="6907" y="10470"/>
                    <a:pt x="6901" y="10478"/>
                    <a:pt x="6901" y="10498"/>
                  </a:cubicBezTo>
                  <a:cubicBezTo>
                    <a:pt x="6901" y="10517"/>
                    <a:pt x="6872" y="10542"/>
                    <a:pt x="6834" y="10553"/>
                  </a:cubicBezTo>
                  <a:cubicBezTo>
                    <a:pt x="6797" y="10565"/>
                    <a:pt x="6756" y="10589"/>
                    <a:pt x="6741" y="10609"/>
                  </a:cubicBezTo>
                  <a:cubicBezTo>
                    <a:pt x="6726" y="10629"/>
                    <a:pt x="6692" y="10662"/>
                    <a:pt x="6667" y="10681"/>
                  </a:cubicBezTo>
                  <a:cubicBezTo>
                    <a:pt x="6598" y="10734"/>
                    <a:pt x="6469" y="10829"/>
                    <a:pt x="6379" y="10894"/>
                  </a:cubicBezTo>
                  <a:cubicBezTo>
                    <a:pt x="6335" y="10926"/>
                    <a:pt x="6295" y="10964"/>
                    <a:pt x="6290" y="10975"/>
                  </a:cubicBezTo>
                  <a:cubicBezTo>
                    <a:pt x="6285" y="10986"/>
                    <a:pt x="6261" y="11005"/>
                    <a:pt x="6236" y="11018"/>
                  </a:cubicBezTo>
                  <a:cubicBezTo>
                    <a:pt x="6195" y="11040"/>
                    <a:pt x="6099" y="11113"/>
                    <a:pt x="5866" y="11299"/>
                  </a:cubicBezTo>
                  <a:cubicBezTo>
                    <a:pt x="5774" y="11373"/>
                    <a:pt x="5675" y="11448"/>
                    <a:pt x="5659" y="11457"/>
                  </a:cubicBezTo>
                  <a:cubicBezTo>
                    <a:pt x="5646" y="11464"/>
                    <a:pt x="5519" y="11560"/>
                    <a:pt x="5415" y="11641"/>
                  </a:cubicBezTo>
                  <a:cubicBezTo>
                    <a:pt x="5365" y="11680"/>
                    <a:pt x="5297" y="11728"/>
                    <a:pt x="5262" y="11751"/>
                  </a:cubicBezTo>
                  <a:cubicBezTo>
                    <a:pt x="5227" y="11774"/>
                    <a:pt x="5187" y="11813"/>
                    <a:pt x="5171" y="11837"/>
                  </a:cubicBezTo>
                  <a:cubicBezTo>
                    <a:pt x="5154" y="11862"/>
                    <a:pt x="5130" y="11883"/>
                    <a:pt x="5117" y="11888"/>
                  </a:cubicBezTo>
                  <a:cubicBezTo>
                    <a:pt x="5103" y="11892"/>
                    <a:pt x="5061" y="11919"/>
                    <a:pt x="5023" y="11948"/>
                  </a:cubicBezTo>
                  <a:cubicBezTo>
                    <a:pt x="4985" y="11977"/>
                    <a:pt x="4945" y="11999"/>
                    <a:pt x="4937" y="11999"/>
                  </a:cubicBezTo>
                  <a:cubicBezTo>
                    <a:pt x="4928" y="11999"/>
                    <a:pt x="4920" y="12016"/>
                    <a:pt x="4920" y="12033"/>
                  </a:cubicBezTo>
                  <a:cubicBezTo>
                    <a:pt x="4920" y="12051"/>
                    <a:pt x="4907" y="12063"/>
                    <a:pt x="4892" y="12063"/>
                  </a:cubicBezTo>
                  <a:cubicBezTo>
                    <a:pt x="4877" y="12063"/>
                    <a:pt x="4853" y="12077"/>
                    <a:pt x="4836" y="12092"/>
                  </a:cubicBezTo>
                  <a:cubicBezTo>
                    <a:pt x="4818" y="12108"/>
                    <a:pt x="4742" y="12169"/>
                    <a:pt x="4668" y="12229"/>
                  </a:cubicBezTo>
                  <a:cubicBezTo>
                    <a:pt x="4594" y="12288"/>
                    <a:pt x="4481" y="12382"/>
                    <a:pt x="4417" y="12434"/>
                  </a:cubicBezTo>
                  <a:cubicBezTo>
                    <a:pt x="4248" y="12570"/>
                    <a:pt x="4162" y="12630"/>
                    <a:pt x="4124" y="12643"/>
                  </a:cubicBezTo>
                  <a:cubicBezTo>
                    <a:pt x="4089" y="12655"/>
                    <a:pt x="3932" y="12797"/>
                    <a:pt x="3904" y="12843"/>
                  </a:cubicBezTo>
                  <a:cubicBezTo>
                    <a:pt x="3895" y="12858"/>
                    <a:pt x="3875" y="12873"/>
                    <a:pt x="3860" y="12873"/>
                  </a:cubicBezTo>
                  <a:cubicBezTo>
                    <a:pt x="3844" y="12874"/>
                    <a:pt x="3792" y="12907"/>
                    <a:pt x="3742" y="12949"/>
                  </a:cubicBezTo>
                  <a:cubicBezTo>
                    <a:pt x="3693" y="12991"/>
                    <a:pt x="3639" y="13025"/>
                    <a:pt x="3626" y="13026"/>
                  </a:cubicBezTo>
                  <a:cubicBezTo>
                    <a:pt x="3612" y="13026"/>
                    <a:pt x="3582" y="13056"/>
                    <a:pt x="3557" y="13090"/>
                  </a:cubicBezTo>
                  <a:cubicBezTo>
                    <a:pt x="3531" y="13124"/>
                    <a:pt x="3495" y="13154"/>
                    <a:pt x="3478" y="13154"/>
                  </a:cubicBezTo>
                  <a:cubicBezTo>
                    <a:pt x="3460" y="13154"/>
                    <a:pt x="3438" y="13171"/>
                    <a:pt x="3424" y="13193"/>
                  </a:cubicBezTo>
                  <a:cubicBezTo>
                    <a:pt x="3411" y="13216"/>
                    <a:pt x="3366" y="13255"/>
                    <a:pt x="3323" y="13278"/>
                  </a:cubicBezTo>
                  <a:cubicBezTo>
                    <a:pt x="3281" y="13302"/>
                    <a:pt x="3246" y="13331"/>
                    <a:pt x="3246" y="13346"/>
                  </a:cubicBezTo>
                  <a:cubicBezTo>
                    <a:pt x="3246" y="13360"/>
                    <a:pt x="3229" y="13372"/>
                    <a:pt x="3209" y="13372"/>
                  </a:cubicBezTo>
                  <a:cubicBezTo>
                    <a:pt x="3170" y="13372"/>
                    <a:pt x="2970" y="13548"/>
                    <a:pt x="2960" y="13593"/>
                  </a:cubicBezTo>
                  <a:cubicBezTo>
                    <a:pt x="2957" y="13608"/>
                    <a:pt x="2933" y="13623"/>
                    <a:pt x="2904" y="13623"/>
                  </a:cubicBezTo>
                  <a:cubicBezTo>
                    <a:pt x="2876" y="13623"/>
                    <a:pt x="2847" y="13635"/>
                    <a:pt x="2842" y="13649"/>
                  </a:cubicBezTo>
                  <a:cubicBezTo>
                    <a:pt x="2837" y="13664"/>
                    <a:pt x="2781" y="13708"/>
                    <a:pt x="2719" y="13747"/>
                  </a:cubicBezTo>
                  <a:cubicBezTo>
                    <a:pt x="2656" y="13786"/>
                    <a:pt x="2603" y="13824"/>
                    <a:pt x="2598" y="13836"/>
                  </a:cubicBezTo>
                  <a:cubicBezTo>
                    <a:pt x="2593" y="13848"/>
                    <a:pt x="2559" y="13878"/>
                    <a:pt x="2524" y="13900"/>
                  </a:cubicBezTo>
                  <a:cubicBezTo>
                    <a:pt x="2489" y="13922"/>
                    <a:pt x="2430" y="13963"/>
                    <a:pt x="2391" y="13994"/>
                  </a:cubicBezTo>
                  <a:cubicBezTo>
                    <a:pt x="2351" y="14025"/>
                    <a:pt x="2278" y="14083"/>
                    <a:pt x="2228" y="14122"/>
                  </a:cubicBezTo>
                  <a:cubicBezTo>
                    <a:pt x="2179" y="14160"/>
                    <a:pt x="2126" y="14206"/>
                    <a:pt x="2112" y="14224"/>
                  </a:cubicBezTo>
                  <a:cubicBezTo>
                    <a:pt x="2099" y="14242"/>
                    <a:pt x="2072" y="14261"/>
                    <a:pt x="2053" y="14267"/>
                  </a:cubicBezTo>
                  <a:cubicBezTo>
                    <a:pt x="2034" y="14272"/>
                    <a:pt x="1984" y="14307"/>
                    <a:pt x="1942" y="14344"/>
                  </a:cubicBezTo>
                  <a:cubicBezTo>
                    <a:pt x="1901" y="14382"/>
                    <a:pt x="1856" y="14416"/>
                    <a:pt x="1841" y="14420"/>
                  </a:cubicBezTo>
                  <a:cubicBezTo>
                    <a:pt x="1826" y="14424"/>
                    <a:pt x="1765" y="14472"/>
                    <a:pt x="1706" y="14523"/>
                  </a:cubicBezTo>
                  <a:cubicBezTo>
                    <a:pt x="1506" y="14696"/>
                    <a:pt x="1327" y="14834"/>
                    <a:pt x="1277" y="14855"/>
                  </a:cubicBezTo>
                  <a:cubicBezTo>
                    <a:pt x="1250" y="14867"/>
                    <a:pt x="1228" y="14887"/>
                    <a:pt x="1228" y="14902"/>
                  </a:cubicBezTo>
                  <a:cubicBezTo>
                    <a:pt x="1228" y="14917"/>
                    <a:pt x="1217" y="14932"/>
                    <a:pt x="1201" y="14932"/>
                  </a:cubicBezTo>
                  <a:cubicBezTo>
                    <a:pt x="1186" y="14932"/>
                    <a:pt x="1121" y="14975"/>
                    <a:pt x="1058" y="15026"/>
                  </a:cubicBezTo>
                  <a:cubicBezTo>
                    <a:pt x="994" y="15078"/>
                    <a:pt x="931" y="15120"/>
                    <a:pt x="917" y="15120"/>
                  </a:cubicBezTo>
                  <a:cubicBezTo>
                    <a:pt x="903" y="15120"/>
                    <a:pt x="880" y="15141"/>
                    <a:pt x="868" y="15167"/>
                  </a:cubicBezTo>
                  <a:cubicBezTo>
                    <a:pt x="855" y="15193"/>
                    <a:pt x="837" y="15213"/>
                    <a:pt x="824" y="15213"/>
                  </a:cubicBezTo>
                  <a:cubicBezTo>
                    <a:pt x="812" y="15213"/>
                    <a:pt x="790" y="15232"/>
                    <a:pt x="779" y="15256"/>
                  </a:cubicBezTo>
                  <a:cubicBezTo>
                    <a:pt x="740" y="15338"/>
                    <a:pt x="673" y="15332"/>
                    <a:pt x="567" y="15235"/>
                  </a:cubicBezTo>
                  <a:cubicBezTo>
                    <a:pt x="440" y="15120"/>
                    <a:pt x="315" y="15110"/>
                    <a:pt x="220" y="15209"/>
                  </a:cubicBezTo>
                  <a:cubicBezTo>
                    <a:pt x="185" y="15245"/>
                    <a:pt x="138" y="15286"/>
                    <a:pt x="116" y="15303"/>
                  </a:cubicBezTo>
                  <a:cubicBezTo>
                    <a:pt x="12" y="15382"/>
                    <a:pt x="3" y="15420"/>
                    <a:pt x="3" y="15759"/>
                  </a:cubicBezTo>
                  <a:cubicBezTo>
                    <a:pt x="3" y="16012"/>
                    <a:pt x="8" y="16081"/>
                    <a:pt x="30" y="16096"/>
                  </a:cubicBezTo>
                  <a:cubicBezTo>
                    <a:pt x="45" y="16105"/>
                    <a:pt x="57" y="16150"/>
                    <a:pt x="57" y="16194"/>
                  </a:cubicBezTo>
                  <a:cubicBezTo>
                    <a:pt x="57" y="16243"/>
                    <a:pt x="47" y="16271"/>
                    <a:pt x="30" y="16271"/>
                  </a:cubicBezTo>
                  <a:cubicBezTo>
                    <a:pt x="11" y="16271"/>
                    <a:pt x="3" y="16305"/>
                    <a:pt x="3" y="16382"/>
                  </a:cubicBezTo>
                  <a:cubicBezTo>
                    <a:pt x="3" y="16451"/>
                    <a:pt x="13" y="16499"/>
                    <a:pt x="30" y="16510"/>
                  </a:cubicBezTo>
                  <a:cubicBezTo>
                    <a:pt x="52" y="16525"/>
                    <a:pt x="57" y="16598"/>
                    <a:pt x="57" y="16893"/>
                  </a:cubicBezTo>
                  <a:cubicBezTo>
                    <a:pt x="57" y="17120"/>
                    <a:pt x="64" y="17269"/>
                    <a:pt x="77" y="17290"/>
                  </a:cubicBezTo>
                  <a:cubicBezTo>
                    <a:pt x="92" y="17316"/>
                    <a:pt x="84" y="17348"/>
                    <a:pt x="50" y="17413"/>
                  </a:cubicBezTo>
                  <a:cubicBezTo>
                    <a:pt x="-6" y="17516"/>
                    <a:pt x="-18" y="17757"/>
                    <a:pt x="30" y="17789"/>
                  </a:cubicBezTo>
                  <a:cubicBezTo>
                    <a:pt x="50" y="17803"/>
                    <a:pt x="57" y="17857"/>
                    <a:pt x="57" y="18002"/>
                  </a:cubicBezTo>
                  <a:cubicBezTo>
                    <a:pt x="57" y="18138"/>
                    <a:pt x="49" y="18209"/>
                    <a:pt x="30" y="18236"/>
                  </a:cubicBezTo>
                  <a:cubicBezTo>
                    <a:pt x="-9" y="18292"/>
                    <a:pt x="-6" y="18309"/>
                    <a:pt x="74" y="18458"/>
                  </a:cubicBezTo>
                  <a:lnTo>
                    <a:pt x="148" y="18594"/>
                  </a:lnTo>
                  <a:lnTo>
                    <a:pt x="148" y="18859"/>
                  </a:lnTo>
                  <a:cubicBezTo>
                    <a:pt x="148" y="19117"/>
                    <a:pt x="149" y="19127"/>
                    <a:pt x="220" y="19302"/>
                  </a:cubicBezTo>
                  <a:cubicBezTo>
                    <a:pt x="259" y="19401"/>
                    <a:pt x="291" y="19515"/>
                    <a:pt x="291" y="19554"/>
                  </a:cubicBezTo>
                  <a:cubicBezTo>
                    <a:pt x="291" y="19594"/>
                    <a:pt x="299" y="19639"/>
                    <a:pt x="308" y="19656"/>
                  </a:cubicBezTo>
                  <a:cubicBezTo>
                    <a:pt x="318" y="19672"/>
                    <a:pt x="327" y="19949"/>
                    <a:pt x="331" y="20274"/>
                  </a:cubicBezTo>
                  <a:cubicBezTo>
                    <a:pt x="335" y="20711"/>
                    <a:pt x="343" y="20865"/>
                    <a:pt x="360" y="20875"/>
                  </a:cubicBezTo>
                  <a:cubicBezTo>
                    <a:pt x="373" y="20882"/>
                    <a:pt x="382" y="20944"/>
                    <a:pt x="382" y="21016"/>
                  </a:cubicBezTo>
                  <a:cubicBezTo>
                    <a:pt x="382" y="21177"/>
                    <a:pt x="481" y="21418"/>
                    <a:pt x="587" y="21515"/>
                  </a:cubicBezTo>
                  <a:cubicBezTo>
                    <a:pt x="676" y="21595"/>
                    <a:pt x="957" y="21512"/>
                    <a:pt x="1031" y="21383"/>
                  </a:cubicBezTo>
                  <a:cubicBezTo>
                    <a:pt x="1036" y="21375"/>
                    <a:pt x="1054" y="21362"/>
                    <a:pt x="1072" y="21357"/>
                  </a:cubicBezTo>
                  <a:cubicBezTo>
                    <a:pt x="1091" y="21351"/>
                    <a:pt x="1135" y="21322"/>
                    <a:pt x="1171" y="21289"/>
                  </a:cubicBezTo>
                  <a:cubicBezTo>
                    <a:pt x="1206" y="21256"/>
                    <a:pt x="1244" y="21229"/>
                    <a:pt x="1252" y="21229"/>
                  </a:cubicBezTo>
                  <a:cubicBezTo>
                    <a:pt x="1273" y="21229"/>
                    <a:pt x="1471" y="21064"/>
                    <a:pt x="1482" y="21037"/>
                  </a:cubicBezTo>
                  <a:cubicBezTo>
                    <a:pt x="1488" y="21025"/>
                    <a:pt x="1513" y="21004"/>
                    <a:pt x="1543" y="20991"/>
                  </a:cubicBezTo>
                  <a:cubicBezTo>
                    <a:pt x="1573" y="20978"/>
                    <a:pt x="1616" y="20951"/>
                    <a:pt x="1637" y="20927"/>
                  </a:cubicBezTo>
                  <a:cubicBezTo>
                    <a:pt x="1658" y="20904"/>
                    <a:pt x="1689" y="20877"/>
                    <a:pt x="1708" y="20871"/>
                  </a:cubicBezTo>
                  <a:cubicBezTo>
                    <a:pt x="1727" y="20864"/>
                    <a:pt x="1807" y="20802"/>
                    <a:pt x="1886" y="20731"/>
                  </a:cubicBezTo>
                  <a:cubicBezTo>
                    <a:pt x="1964" y="20661"/>
                    <a:pt x="2043" y="20603"/>
                    <a:pt x="2061" y="20603"/>
                  </a:cubicBezTo>
                  <a:cubicBezTo>
                    <a:pt x="2078" y="20603"/>
                    <a:pt x="2093" y="20590"/>
                    <a:pt x="2093" y="20573"/>
                  </a:cubicBezTo>
                  <a:cubicBezTo>
                    <a:pt x="2093" y="20556"/>
                    <a:pt x="2102" y="20543"/>
                    <a:pt x="2115" y="20543"/>
                  </a:cubicBezTo>
                  <a:cubicBezTo>
                    <a:pt x="2127" y="20543"/>
                    <a:pt x="2167" y="20509"/>
                    <a:pt x="2204" y="20466"/>
                  </a:cubicBezTo>
                  <a:cubicBezTo>
                    <a:pt x="2240" y="20423"/>
                    <a:pt x="2284" y="20385"/>
                    <a:pt x="2300" y="20385"/>
                  </a:cubicBezTo>
                  <a:cubicBezTo>
                    <a:pt x="2315" y="20385"/>
                    <a:pt x="2361" y="20358"/>
                    <a:pt x="2403" y="20321"/>
                  </a:cubicBezTo>
                  <a:cubicBezTo>
                    <a:pt x="2445" y="20284"/>
                    <a:pt x="2480" y="20256"/>
                    <a:pt x="2480" y="20262"/>
                  </a:cubicBezTo>
                  <a:cubicBezTo>
                    <a:pt x="2480" y="20268"/>
                    <a:pt x="2529" y="20233"/>
                    <a:pt x="2588" y="20181"/>
                  </a:cubicBezTo>
                  <a:cubicBezTo>
                    <a:pt x="2647" y="20129"/>
                    <a:pt x="2701" y="20083"/>
                    <a:pt x="2706" y="20082"/>
                  </a:cubicBezTo>
                  <a:cubicBezTo>
                    <a:pt x="2711" y="20081"/>
                    <a:pt x="2739" y="20062"/>
                    <a:pt x="2766" y="20044"/>
                  </a:cubicBezTo>
                  <a:cubicBezTo>
                    <a:pt x="2794" y="20025"/>
                    <a:pt x="2823" y="20014"/>
                    <a:pt x="2832" y="20014"/>
                  </a:cubicBezTo>
                  <a:cubicBezTo>
                    <a:pt x="2841" y="20014"/>
                    <a:pt x="2849" y="20000"/>
                    <a:pt x="2849" y="19984"/>
                  </a:cubicBezTo>
                  <a:cubicBezTo>
                    <a:pt x="2849" y="19958"/>
                    <a:pt x="2899" y="19915"/>
                    <a:pt x="2950" y="19899"/>
                  </a:cubicBezTo>
                  <a:cubicBezTo>
                    <a:pt x="2968" y="19893"/>
                    <a:pt x="3069" y="19818"/>
                    <a:pt x="3273" y="19652"/>
                  </a:cubicBezTo>
                  <a:cubicBezTo>
                    <a:pt x="3323" y="19612"/>
                    <a:pt x="3384" y="19569"/>
                    <a:pt x="3411" y="19558"/>
                  </a:cubicBezTo>
                  <a:cubicBezTo>
                    <a:pt x="3438" y="19546"/>
                    <a:pt x="3463" y="19528"/>
                    <a:pt x="3463" y="19515"/>
                  </a:cubicBezTo>
                  <a:cubicBezTo>
                    <a:pt x="3463" y="19502"/>
                    <a:pt x="3500" y="19469"/>
                    <a:pt x="3547" y="19439"/>
                  </a:cubicBezTo>
                  <a:cubicBezTo>
                    <a:pt x="3661" y="19368"/>
                    <a:pt x="3719" y="19323"/>
                    <a:pt x="3751" y="19277"/>
                  </a:cubicBezTo>
                  <a:cubicBezTo>
                    <a:pt x="3766" y="19256"/>
                    <a:pt x="3798" y="19229"/>
                    <a:pt x="3825" y="19221"/>
                  </a:cubicBezTo>
                  <a:cubicBezTo>
                    <a:pt x="3852" y="19212"/>
                    <a:pt x="3913" y="19169"/>
                    <a:pt x="3961" y="19127"/>
                  </a:cubicBezTo>
                  <a:cubicBezTo>
                    <a:pt x="4039" y="19057"/>
                    <a:pt x="4117" y="18994"/>
                    <a:pt x="4311" y="18846"/>
                  </a:cubicBezTo>
                  <a:cubicBezTo>
                    <a:pt x="4347" y="18818"/>
                    <a:pt x="4382" y="18795"/>
                    <a:pt x="4390" y="18795"/>
                  </a:cubicBezTo>
                  <a:cubicBezTo>
                    <a:pt x="4397" y="18795"/>
                    <a:pt x="4417" y="18774"/>
                    <a:pt x="4434" y="18748"/>
                  </a:cubicBezTo>
                  <a:cubicBezTo>
                    <a:pt x="4451" y="18721"/>
                    <a:pt x="4484" y="18695"/>
                    <a:pt x="4506" y="18688"/>
                  </a:cubicBezTo>
                  <a:cubicBezTo>
                    <a:pt x="4528" y="18681"/>
                    <a:pt x="4581" y="18638"/>
                    <a:pt x="4626" y="18594"/>
                  </a:cubicBezTo>
                  <a:cubicBezTo>
                    <a:pt x="4671" y="18550"/>
                    <a:pt x="4730" y="18509"/>
                    <a:pt x="4754" y="18501"/>
                  </a:cubicBezTo>
                  <a:cubicBezTo>
                    <a:pt x="4779" y="18494"/>
                    <a:pt x="4808" y="18472"/>
                    <a:pt x="4821" y="18454"/>
                  </a:cubicBezTo>
                  <a:cubicBezTo>
                    <a:pt x="4833" y="18436"/>
                    <a:pt x="4849" y="18434"/>
                    <a:pt x="4855" y="18445"/>
                  </a:cubicBezTo>
                  <a:cubicBezTo>
                    <a:pt x="4862" y="18456"/>
                    <a:pt x="4868" y="18447"/>
                    <a:pt x="4868" y="18428"/>
                  </a:cubicBezTo>
                  <a:cubicBezTo>
                    <a:pt x="4868" y="18408"/>
                    <a:pt x="4902" y="18378"/>
                    <a:pt x="4944" y="18356"/>
                  </a:cubicBezTo>
                  <a:cubicBezTo>
                    <a:pt x="4986" y="18335"/>
                    <a:pt x="5057" y="18278"/>
                    <a:pt x="5102" y="18232"/>
                  </a:cubicBezTo>
                  <a:cubicBezTo>
                    <a:pt x="5146" y="18186"/>
                    <a:pt x="5215" y="18129"/>
                    <a:pt x="5255" y="18108"/>
                  </a:cubicBezTo>
                  <a:cubicBezTo>
                    <a:pt x="5294" y="18087"/>
                    <a:pt x="5334" y="18060"/>
                    <a:pt x="5346" y="18044"/>
                  </a:cubicBezTo>
                  <a:cubicBezTo>
                    <a:pt x="5357" y="18028"/>
                    <a:pt x="5387" y="18010"/>
                    <a:pt x="5408" y="18002"/>
                  </a:cubicBezTo>
                  <a:cubicBezTo>
                    <a:pt x="5430" y="17995"/>
                    <a:pt x="5492" y="17945"/>
                    <a:pt x="5548" y="17891"/>
                  </a:cubicBezTo>
                  <a:cubicBezTo>
                    <a:pt x="5604" y="17836"/>
                    <a:pt x="5654" y="17789"/>
                    <a:pt x="5659" y="17789"/>
                  </a:cubicBezTo>
                  <a:cubicBezTo>
                    <a:pt x="5664" y="17790"/>
                    <a:pt x="5688" y="17778"/>
                    <a:pt x="5711" y="17763"/>
                  </a:cubicBezTo>
                  <a:cubicBezTo>
                    <a:pt x="5733" y="17748"/>
                    <a:pt x="5758" y="17737"/>
                    <a:pt x="5767" y="17737"/>
                  </a:cubicBezTo>
                  <a:cubicBezTo>
                    <a:pt x="5776" y="17737"/>
                    <a:pt x="5785" y="17725"/>
                    <a:pt x="5785" y="17712"/>
                  </a:cubicBezTo>
                  <a:cubicBezTo>
                    <a:pt x="5785" y="17689"/>
                    <a:pt x="5822" y="17660"/>
                    <a:pt x="5947" y="17580"/>
                  </a:cubicBezTo>
                  <a:cubicBezTo>
                    <a:pt x="5982" y="17558"/>
                    <a:pt x="6023" y="17522"/>
                    <a:pt x="6038" y="17499"/>
                  </a:cubicBezTo>
                  <a:cubicBezTo>
                    <a:pt x="6054" y="17476"/>
                    <a:pt x="6074" y="17466"/>
                    <a:pt x="6080" y="17477"/>
                  </a:cubicBezTo>
                  <a:cubicBezTo>
                    <a:pt x="6087" y="17488"/>
                    <a:pt x="6093" y="17481"/>
                    <a:pt x="6093" y="17460"/>
                  </a:cubicBezTo>
                  <a:cubicBezTo>
                    <a:pt x="6093" y="17439"/>
                    <a:pt x="6102" y="17428"/>
                    <a:pt x="6115" y="17435"/>
                  </a:cubicBezTo>
                  <a:cubicBezTo>
                    <a:pt x="6127" y="17443"/>
                    <a:pt x="6193" y="17392"/>
                    <a:pt x="6263" y="17328"/>
                  </a:cubicBezTo>
                  <a:cubicBezTo>
                    <a:pt x="6332" y="17263"/>
                    <a:pt x="6423" y="17197"/>
                    <a:pt x="6465" y="17175"/>
                  </a:cubicBezTo>
                  <a:cubicBezTo>
                    <a:pt x="6507" y="17154"/>
                    <a:pt x="6541" y="17125"/>
                    <a:pt x="6541" y="17111"/>
                  </a:cubicBezTo>
                  <a:cubicBezTo>
                    <a:pt x="6541" y="17091"/>
                    <a:pt x="6598" y="17041"/>
                    <a:pt x="6632" y="17034"/>
                  </a:cubicBezTo>
                  <a:cubicBezTo>
                    <a:pt x="6637" y="17032"/>
                    <a:pt x="6706" y="16981"/>
                    <a:pt x="6785" y="16915"/>
                  </a:cubicBezTo>
                  <a:cubicBezTo>
                    <a:pt x="7045" y="16700"/>
                    <a:pt x="7076" y="16676"/>
                    <a:pt x="7115" y="16676"/>
                  </a:cubicBezTo>
                  <a:cubicBezTo>
                    <a:pt x="7137" y="16676"/>
                    <a:pt x="7155" y="16662"/>
                    <a:pt x="7155" y="16646"/>
                  </a:cubicBezTo>
                  <a:cubicBezTo>
                    <a:pt x="7155" y="16620"/>
                    <a:pt x="7202" y="16581"/>
                    <a:pt x="7253" y="16565"/>
                  </a:cubicBezTo>
                  <a:cubicBezTo>
                    <a:pt x="7270" y="16559"/>
                    <a:pt x="7433" y="16431"/>
                    <a:pt x="7653" y="16249"/>
                  </a:cubicBezTo>
                  <a:cubicBezTo>
                    <a:pt x="7704" y="16207"/>
                    <a:pt x="7756" y="16168"/>
                    <a:pt x="7769" y="16164"/>
                  </a:cubicBezTo>
                  <a:cubicBezTo>
                    <a:pt x="7793" y="16156"/>
                    <a:pt x="7927" y="16054"/>
                    <a:pt x="8091" y="15913"/>
                  </a:cubicBezTo>
                  <a:cubicBezTo>
                    <a:pt x="8136" y="15875"/>
                    <a:pt x="8192" y="15833"/>
                    <a:pt x="8217" y="15819"/>
                  </a:cubicBezTo>
                  <a:cubicBezTo>
                    <a:pt x="8242" y="15806"/>
                    <a:pt x="8292" y="15763"/>
                    <a:pt x="8330" y="15721"/>
                  </a:cubicBezTo>
                  <a:cubicBezTo>
                    <a:pt x="8368" y="15680"/>
                    <a:pt x="8415" y="15636"/>
                    <a:pt x="8431" y="15631"/>
                  </a:cubicBezTo>
                  <a:cubicBezTo>
                    <a:pt x="8448" y="15625"/>
                    <a:pt x="8506" y="15587"/>
                    <a:pt x="8562" y="15542"/>
                  </a:cubicBezTo>
                  <a:cubicBezTo>
                    <a:pt x="8618" y="15498"/>
                    <a:pt x="8678" y="15461"/>
                    <a:pt x="8693" y="15461"/>
                  </a:cubicBezTo>
                  <a:cubicBezTo>
                    <a:pt x="8708" y="15461"/>
                    <a:pt x="8723" y="15448"/>
                    <a:pt x="8730" y="15431"/>
                  </a:cubicBezTo>
                  <a:cubicBezTo>
                    <a:pt x="8742" y="15396"/>
                    <a:pt x="8825" y="15331"/>
                    <a:pt x="9028" y="15196"/>
                  </a:cubicBezTo>
                  <a:cubicBezTo>
                    <a:pt x="9102" y="15146"/>
                    <a:pt x="9166" y="15095"/>
                    <a:pt x="9171" y="15086"/>
                  </a:cubicBezTo>
                  <a:cubicBezTo>
                    <a:pt x="9188" y="15054"/>
                    <a:pt x="9332" y="14932"/>
                    <a:pt x="9351" y="14932"/>
                  </a:cubicBezTo>
                  <a:cubicBezTo>
                    <a:pt x="9374" y="14932"/>
                    <a:pt x="9545" y="14801"/>
                    <a:pt x="9895" y="14514"/>
                  </a:cubicBezTo>
                  <a:cubicBezTo>
                    <a:pt x="9971" y="14452"/>
                    <a:pt x="10040" y="14399"/>
                    <a:pt x="10048" y="14399"/>
                  </a:cubicBezTo>
                  <a:cubicBezTo>
                    <a:pt x="10063" y="14399"/>
                    <a:pt x="10138" y="14339"/>
                    <a:pt x="10373" y="14139"/>
                  </a:cubicBezTo>
                  <a:cubicBezTo>
                    <a:pt x="10435" y="14086"/>
                    <a:pt x="10487" y="14034"/>
                    <a:pt x="10487" y="14020"/>
                  </a:cubicBezTo>
                  <a:cubicBezTo>
                    <a:pt x="10487" y="14007"/>
                    <a:pt x="10505" y="13994"/>
                    <a:pt x="10529" y="13994"/>
                  </a:cubicBezTo>
                  <a:cubicBezTo>
                    <a:pt x="10553" y="13994"/>
                    <a:pt x="10597" y="13976"/>
                    <a:pt x="10625" y="13951"/>
                  </a:cubicBezTo>
                  <a:cubicBezTo>
                    <a:pt x="10709" y="13877"/>
                    <a:pt x="10806" y="13806"/>
                    <a:pt x="10827" y="13806"/>
                  </a:cubicBezTo>
                  <a:cubicBezTo>
                    <a:pt x="10838" y="13806"/>
                    <a:pt x="10847" y="13796"/>
                    <a:pt x="10847" y="13781"/>
                  </a:cubicBezTo>
                  <a:cubicBezTo>
                    <a:pt x="10847" y="13765"/>
                    <a:pt x="10871" y="13742"/>
                    <a:pt x="10901" y="13730"/>
                  </a:cubicBezTo>
                  <a:cubicBezTo>
                    <a:pt x="10930" y="13719"/>
                    <a:pt x="10990" y="13676"/>
                    <a:pt x="11032" y="13636"/>
                  </a:cubicBezTo>
                  <a:cubicBezTo>
                    <a:pt x="11152" y="13518"/>
                    <a:pt x="11245" y="13445"/>
                    <a:pt x="11342" y="13389"/>
                  </a:cubicBezTo>
                  <a:cubicBezTo>
                    <a:pt x="11434" y="13336"/>
                    <a:pt x="11552" y="13245"/>
                    <a:pt x="11734" y="13086"/>
                  </a:cubicBezTo>
                  <a:cubicBezTo>
                    <a:pt x="11791" y="13036"/>
                    <a:pt x="11837" y="13004"/>
                    <a:pt x="11837" y="13013"/>
                  </a:cubicBezTo>
                  <a:cubicBezTo>
                    <a:pt x="11837" y="13022"/>
                    <a:pt x="11895" y="12973"/>
                    <a:pt x="11968" y="12907"/>
                  </a:cubicBezTo>
                  <a:cubicBezTo>
                    <a:pt x="12040" y="12840"/>
                    <a:pt x="12126" y="12778"/>
                    <a:pt x="12158" y="12766"/>
                  </a:cubicBezTo>
                  <a:cubicBezTo>
                    <a:pt x="12189" y="12754"/>
                    <a:pt x="12214" y="12736"/>
                    <a:pt x="12214" y="12724"/>
                  </a:cubicBezTo>
                  <a:cubicBezTo>
                    <a:pt x="12214" y="12712"/>
                    <a:pt x="12259" y="12675"/>
                    <a:pt x="12311" y="12643"/>
                  </a:cubicBezTo>
                  <a:cubicBezTo>
                    <a:pt x="12363" y="12612"/>
                    <a:pt x="12418" y="12564"/>
                    <a:pt x="12434" y="12540"/>
                  </a:cubicBezTo>
                  <a:cubicBezTo>
                    <a:pt x="12450" y="12515"/>
                    <a:pt x="12479" y="12492"/>
                    <a:pt x="12498" y="12485"/>
                  </a:cubicBezTo>
                  <a:cubicBezTo>
                    <a:pt x="12553" y="12466"/>
                    <a:pt x="12663" y="12378"/>
                    <a:pt x="12675" y="12344"/>
                  </a:cubicBezTo>
                  <a:cubicBezTo>
                    <a:pt x="12681" y="12326"/>
                    <a:pt x="12700" y="12314"/>
                    <a:pt x="12717" y="12314"/>
                  </a:cubicBezTo>
                  <a:cubicBezTo>
                    <a:pt x="12734" y="12314"/>
                    <a:pt x="12806" y="12263"/>
                    <a:pt x="12875" y="12203"/>
                  </a:cubicBezTo>
                  <a:cubicBezTo>
                    <a:pt x="12944" y="12143"/>
                    <a:pt x="13005" y="12093"/>
                    <a:pt x="13013" y="12092"/>
                  </a:cubicBezTo>
                  <a:cubicBezTo>
                    <a:pt x="13021" y="12092"/>
                    <a:pt x="13087" y="12044"/>
                    <a:pt x="13158" y="11986"/>
                  </a:cubicBezTo>
                  <a:cubicBezTo>
                    <a:pt x="13230" y="11927"/>
                    <a:pt x="13328" y="11849"/>
                    <a:pt x="13378" y="11811"/>
                  </a:cubicBezTo>
                  <a:cubicBezTo>
                    <a:pt x="13427" y="11773"/>
                    <a:pt x="13524" y="11694"/>
                    <a:pt x="13595" y="11636"/>
                  </a:cubicBezTo>
                  <a:cubicBezTo>
                    <a:pt x="13665" y="11578"/>
                    <a:pt x="13733" y="11534"/>
                    <a:pt x="13742" y="11534"/>
                  </a:cubicBezTo>
                  <a:cubicBezTo>
                    <a:pt x="13752" y="11534"/>
                    <a:pt x="13802" y="11491"/>
                    <a:pt x="13856" y="11440"/>
                  </a:cubicBezTo>
                  <a:cubicBezTo>
                    <a:pt x="13909" y="11389"/>
                    <a:pt x="13968" y="11346"/>
                    <a:pt x="13984" y="11346"/>
                  </a:cubicBezTo>
                  <a:cubicBezTo>
                    <a:pt x="14000" y="11346"/>
                    <a:pt x="14023" y="11325"/>
                    <a:pt x="14036" y="11299"/>
                  </a:cubicBezTo>
                  <a:cubicBezTo>
                    <a:pt x="14048" y="11274"/>
                    <a:pt x="14063" y="11262"/>
                    <a:pt x="14070" y="11270"/>
                  </a:cubicBezTo>
                  <a:cubicBezTo>
                    <a:pt x="14078" y="11279"/>
                    <a:pt x="14093" y="11265"/>
                    <a:pt x="14105" y="11240"/>
                  </a:cubicBezTo>
                  <a:cubicBezTo>
                    <a:pt x="14116" y="11216"/>
                    <a:pt x="14152" y="11184"/>
                    <a:pt x="14184" y="11172"/>
                  </a:cubicBezTo>
                  <a:cubicBezTo>
                    <a:pt x="14215" y="11161"/>
                    <a:pt x="14262" y="11133"/>
                    <a:pt x="14287" y="11112"/>
                  </a:cubicBezTo>
                  <a:cubicBezTo>
                    <a:pt x="14312" y="11090"/>
                    <a:pt x="14339" y="11068"/>
                    <a:pt x="14349" y="11065"/>
                  </a:cubicBezTo>
                  <a:cubicBezTo>
                    <a:pt x="14359" y="11061"/>
                    <a:pt x="14425" y="11009"/>
                    <a:pt x="14494" y="10946"/>
                  </a:cubicBezTo>
                  <a:cubicBezTo>
                    <a:pt x="14563" y="10883"/>
                    <a:pt x="14652" y="10811"/>
                    <a:pt x="14691" y="10788"/>
                  </a:cubicBezTo>
                  <a:cubicBezTo>
                    <a:pt x="14731" y="10764"/>
                    <a:pt x="14777" y="10724"/>
                    <a:pt x="14795" y="10698"/>
                  </a:cubicBezTo>
                  <a:cubicBezTo>
                    <a:pt x="14812" y="10672"/>
                    <a:pt x="14842" y="10645"/>
                    <a:pt x="14859" y="10643"/>
                  </a:cubicBezTo>
                  <a:cubicBezTo>
                    <a:pt x="14876" y="10640"/>
                    <a:pt x="14916" y="10616"/>
                    <a:pt x="14948" y="10587"/>
                  </a:cubicBezTo>
                  <a:cubicBezTo>
                    <a:pt x="14979" y="10558"/>
                    <a:pt x="15015" y="10536"/>
                    <a:pt x="15026" y="10536"/>
                  </a:cubicBezTo>
                  <a:cubicBezTo>
                    <a:pt x="15038" y="10536"/>
                    <a:pt x="15089" y="10500"/>
                    <a:pt x="15140" y="10455"/>
                  </a:cubicBezTo>
                  <a:cubicBezTo>
                    <a:pt x="15191" y="10410"/>
                    <a:pt x="15262" y="10356"/>
                    <a:pt x="15300" y="10332"/>
                  </a:cubicBezTo>
                  <a:cubicBezTo>
                    <a:pt x="15338" y="10309"/>
                    <a:pt x="15394" y="10258"/>
                    <a:pt x="15423" y="10221"/>
                  </a:cubicBezTo>
                  <a:cubicBezTo>
                    <a:pt x="15453" y="10185"/>
                    <a:pt x="15482" y="10161"/>
                    <a:pt x="15487" y="10170"/>
                  </a:cubicBezTo>
                  <a:cubicBezTo>
                    <a:pt x="15493" y="10180"/>
                    <a:pt x="15549" y="10139"/>
                    <a:pt x="15613" y="10080"/>
                  </a:cubicBezTo>
                  <a:cubicBezTo>
                    <a:pt x="15677" y="10021"/>
                    <a:pt x="15749" y="9974"/>
                    <a:pt x="15773" y="9974"/>
                  </a:cubicBezTo>
                  <a:cubicBezTo>
                    <a:pt x="15797" y="9974"/>
                    <a:pt x="15818" y="9961"/>
                    <a:pt x="15818" y="9944"/>
                  </a:cubicBezTo>
                  <a:cubicBezTo>
                    <a:pt x="15818" y="9928"/>
                    <a:pt x="15837" y="9903"/>
                    <a:pt x="15862" y="9892"/>
                  </a:cubicBezTo>
                  <a:cubicBezTo>
                    <a:pt x="15887" y="9881"/>
                    <a:pt x="15909" y="9863"/>
                    <a:pt x="15909" y="9850"/>
                  </a:cubicBezTo>
                  <a:cubicBezTo>
                    <a:pt x="15909" y="9836"/>
                    <a:pt x="15933" y="9814"/>
                    <a:pt x="15965" y="9803"/>
                  </a:cubicBezTo>
                  <a:cubicBezTo>
                    <a:pt x="15998" y="9791"/>
                    <a:pt x="16064" y="9741"/>
                    <a:pt x="16111" y="9692"/>
                  </a:cubicBezTo>
                  <a:cubicBezTo>
                    <a:pt x="16158" y="9642"/>
                    <a:pt x="16205" y="9598"/>
                    <a:pt x="16214" y="9598"/>
                  </a:cubicBezTo>
                  <a:cubicBezTo>
                    <a:pt x="16238" y="9598"/>
                    <a:pt x="16364" y="9495"/>
                    <a:pt x="16377" y="9466"/>
                  </a:cubicBezTo>
                  <a:cubicBezTo>
                    <a:pt x="16383" y="9453"/>
                    <a:pt x="16406" y="9439"/>
                    <a:pt x="16426" y="9432"/>
                  </a:cubicBezTo>
                  <a:cubicBezTo>
                    <a:pt x="16447" y="9425"/>
                    <a:pt x="16506" y="9381"/>
                    <a:pt x="16559" y="9338"/>
                  </a:cubicBezTo>
                  <a:cubicBezTo>
                    <a:pt x="16780" y="9160"/>
                    <a:pt x="16906" y="9070"/>
                    <a:pt x="16927" y="9070"/>
                  </a:cubicBezTo>
                  <a:cubicBezTo>
                    <a:pt x="16939" y="9070"/>
                    <a:pt x="16959" y="9049"/>
                    <a:pt x="16971" y="9023"/>
                  </a:cubicBezTo>
                  <a:cubicBezTo>
                    <a:pt x="16983" y="8998"/>
                    <a:pt x="16996" y="8981"/>
                    <a:pt x="17003" y="8984"/>
                  </a:cubicBezTo>
                  <a:cubicBezTo>
                    <a:pt x="17009" y="8987"/>
                    <a:pt x="17042" y="8963"/>
                    <a:pt x="17074" y="8933"/>
                  </a:cubicBezTo>
                  <a:cubicBezTo>
                    <a:pt x="17107" y="8903"/>
                    <a:pt x="17134" y="8889"/>
                    <a:pt x="17134" y="8899"/>
                  </a:cubicBezTo>
                  <a:cubicBezTo>
                    <a:pt x="17134" y="8908"/>
                    <a:pt x="17180" y="8877"/>
                    <a:pt x="17237" y="8827"/>
                  </a:cubicBezTo>
                  <a:cubicBezTo>
                    <a:pt x="17294" y="8778"/>
                    <a:pt x="17368" y="8716"/>
                    <a:pt x="17402" y="8694"/>
                  </a:cubicBezTo>
                  <a:cubicBezTo>
                    <a:pt x="17437" y="8672"/>
                    <a:pt x="17480" y="8637"/>
                    <a:pt x="17496" y="8613"/>
                  </a:cubicBezTo>
                  <a:cubicBezTo>
                    <a:pt x="17512" y="8590"/>
                    <a:pt x="17540" y="8564"/>
                    <a:pt x="17560" y="8558"/>
                  </a:cubicBezTo>
                  <a:cubicBezTo>
                    <a:pt x="17605" y="8543"/>
                    <a:pt x="17768" y="8416"/>
                    <a:pt x="17930" y="8272"/>
                  </a:cubicBezTo>
                  <a:cubicBezTo>
                    <a:pt x="17996" y="8212"/>
                    <a:pt x="18050" y="8172"/>
                    <a:pt x="18050" y="8183"/>
                  </a:cubicBezTo>
                  <a:cubicBezTo>
                    <a:pt x="18050" y="8200"/>
                    <a:pt x="18230" y="8046"/>
                    <a:pt x="18250" y="8012"/>
                  </a:cubicBezTo>
                  <a:cubicBezTo>
                    <a:pt x="18255" y="8003"/>
                    <a:pt x="18275" y="7988"/>
                    <a:pt x="18294" y="7982"/>
                  </a:cubicBezTo>
                  <a:cubicBezTo>
                    <a:pt x="18336" y="7970"/>
                    <a:pt x="18431" y="7901"/>
                    <a:pt x="18637" y="7727"/>
                  </a:cubicBezTo>
                  <a:cubicBezTo>
                    <a:pt x="18716" y="7660"/>
                    <a:pt x="18792" y="7604"/>
                    <a:pt x="18807" y="7599"/>
                  </a:cubicBezTo>
                  <a:cubicBezTo>
                    <a:pt x="18822" y="7595"/>
                    <a:pt x="18839" y="7581"/>
                    <a:pt x="18844" y="7573"/>
                  </a:cubicBezTo>
                  <a:cubicBezTo>
                    <a:pt x="18863" y="7540"/>
                    <a:pt x="19021" y="7420"/>
                    <a:pt x="19044" y="7420"/>
                  </a:cubicBezTo>
                  <a:cubicBezTo>
                    <a:pt x="19057" y="7420"/>
                    <a:pt x="19080" y="7399"/>
                    <a:pt x="19095" y="7377"/>
                  </a:cubicBezTo>
                  <a:cubicBezTo>
                    <a:pt x="19111" y="7354"/>
                    <a:pt x="19159" y="7310"/>
                    <a:pt x="19204" y="7279"/>
                  </a:cubicBezTo>
                  <a:cubicBezTo>
                    <a:pt x="19248" y="7247"/>
                    <a:pt x="19317" y="7199"/>
                    <a:pt x="19357" y="7168"/>
                  </a:cubicBezTo>
                  <a:cubicBezTo>
                    <a:pt x="19396" y="7137"/>
                    <a:pt x="19482" y="7073"/>
                    <a:pt x="19546" y="7027"/>
                  </a:cubicBezTo>
                  <a:cubicBezTo>
                    <a:pt x="19611" y="6982"/>
                    <a:pt x="19701" y="6913"/>
                    <a:pt x="19748" y="6870"/>
                  </a:cubicBezTo>
                  <a:cubicBezTo>
                    <a:pt x="19795" y="6828"/>
                    <a:pt x="19835" y="6798"/>
                    <a:pt x="19835" y="6810"/>
                  </a:cubicBezTo>
                  <a:cubicBezTo>
                    <a:pt x="19835" y="6821"/>
                    <a:pt x="19876" y="6792"/>
                    <a:pt x="19928" y="6742"/>
                  </a:cubicBezTo>
                  <a:cubicBezTo>
                    <a:pt x="19980" y="6693"/>
                    <a:pt x="20064" y="6624"/>
                    <a:pt x="20113" y="6592"/>
                  </a:cubicBezTo>
                  <a:cubicBezTo>
                    <a:pt x="20163" y="6561"/>
                    <a:pt x="20207" y="6523"/>
                    <a:pt x="20212" y="6511"/>
                  </a:cubicBezTo>
                  <a:cubicBezTo>
                    <a:pt x="20225" y="6478"/>
                    <a:pt x="20386" y="6358"/>
                    <a:pt x="20416" y="6358"/>
                  </a:cubicBezTo>
                  <a:cubicBezTo>
                    <a:pt x="20430" y="6358"/>
                    <a:pt x="20453" y="6336"/>
                    <a:pt x="20466" y="6311"/>
                  </a:cubicBezTo>
                  <a:cubicBezTo>
                    <a:pt x="20478" y="6285"/>
                    <a:pt x="20493" y="6273"/>
                    <a:pt x="20500" y="6281"/>
                  </a:cubicBezTo>
                  <a:cubicBezTo>
                    <a:pt x="20508" y="6289"/>
                    <a:pt x="20563" y="6255"/>
                    <a:pt x="20621" y="6205"/>
                  </a:cubicBezTo>
                  <a:cubicBezTo>
                    <a:pt x="20719" y="6120"/>
                    <a:pt x="20930" y="5947"/>
                    <a:pt x="20951" y="5936"/>
                  </a:cubicBezTo>
                  <a:cubicBezTo>
                    <a:pt x="20956" y="5933"/>
                    <a:pt x="20985" y="5912"/>
                    <a:pt x="21015" y="5889"/>
                  </a:cubicBezTo>
                  <a:cubicBezTo>
                    <a:pt x="21045" y="5866"/>
                    <a:pt x="21121" y="5806"/>
                    <a:pt x="21185" y="5757"/>
                  </a:cubicBezTo>
                  <a:cubicBezTo>
                    <a:pt x="21373" y="5611"/>
                    <a:pt x="21428" y="5564"/>
                    <a:pt x="21434" y="5539"/>
                  </a:cubicBezTo>
                  <a:cubicBezTo>
                    <a:pt x="21437" y="5526"/>
                    <a:pt x="21451" y="5518"/>
                    <a:pt x="21464" y="5518"/>
                  </a:cubicBezTo>
                  <a:cubicBezTo>
                    <a:pt x="21476" y="5518"/>
                    <a:pt x="21509" y="5485"/>
                    <a:pt x="21535" y="5450"/>
                  </a:cubicBezTo>
                  <a:lnTo>
                    <a:pt x="21582" y="5386"/>
                  </a:lnTo>
                  <a:lnTo>
                    <a:pt x="21582" y="4879"/>
                  </a:lnTo>
                  <a:cubicBezTo>
                    <a:pt x="21582" y="4456"/>
                    <a:pt x="21577" y="4365"/>
                    <a:pt x="21555" y="4350"/>
                  </a:cubicBezTo>
                  <a:cubicBezTo>
                    <a:pt x="21532" y="4335"/>
                    <a:pt x="21528" y="4242"/>
                    <a:pt x="21528" y="3787"/>
                  </a:cubicBezTo>
                  <a:cubicBezTo>
                    <a:pt x="21528" y="3457"/>
                    <a:pt x="21521" y="3236"/>
                    <a:pt x="21511" y="3224"/>
                  </a:cubicBezTo>
                  <a:cubicBezTo>
                    <a:pt x="21500" y="3212"/>
                    <a:pt x="21491" y="2992"/>
                    <a:pt x="21491" y="2666"/>
                  </a:cubicBezTo>
                  <a:cubicBezTo>
                    <a:pt x="21491" y="2214"/>
                    <a:pt x="21486" y="2122"/>
                    <a:pt x="21464" y="2107"/>
                  </a:cubicBezTo>
                  <a:cubicBezTo>
                    <a:pt x="21449" y="2097"/>
                    <a:pt x="21437" y="2067"/>
                    <a:pt x="21437" y="2043"/>
                  </a:cubicBezTo>
                  <a:cubicBezTo>
                    <a:pt x="21437" y="2019"/>
                    <a:pt x="21391" y="1930"/>
                    <a:pt x="21336" y="1847"/>
                  </a:cubicBezTo>
                  <a:cubicBezTo>
                    <a:pt x="21280" y="1764"/>
                    <a:pt x="21206" y="1644"/>
                    <a:pt x="21168" y="1579"/>
                  </a:cubicBezTo>
                  <a:cubicBezTo>
                    <a:pt x="21081" y="1431"/>
                    <a:pt x="21031" y="1399"/>
                    <a:pt x="20887" y="1399"/>
                  </a:cubicBezTo>
                  <a:lnTo>
                    <a:pt x="20771" y="1399"/>
                  </a:lnTo>
                  <a:lnTo>
                    <a:pt x="20771" y="1203"/>
                  </a:lnTo>
                  <a:lnTo>
                    <a:pt x="20771" y="1007"/>
                  </a:lnTo>
                  <a:lnTo>
                    <a:pt x="20648" y="790"/>
                  </a:lnTo>
                  <a:cubicBezTo>
                    <a:pt x="20580" y="671"/>
                    <a:pt x="20498" y="539"/>
                    <a:pt x="20468" y="496"/>
                  </a:cubicBezTo>
                  <a:cubicBezTo>
                    <a:pt x="20438" y="454"/>
                    <a:pt x="20412" y="406"/>
                    <a:pt x="20411" y="393"/>
                  </a:cubicBezTo>
                  <a:cubicBezTo>
                    <a:pt x="20410" y="352"/>
                    <a:pt x="20284" y="173"/>
                    <a:pt x="20192" y="82"/>
                  </a:cubicBezTo>
                  <a:cubicBezTo>
                    <a:pt x="20143" y="33"/>
                    <a:pt x="20101" y="7"/>
                    <a:pt x="20056" y="1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654" name="Line Line" descr="Line Lin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241845" y="1471360"/>
              <a:ext cx="1231605" cy="159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5" name="Equation"/>
            <p:cNvSpPr txBox="1"/>
            <p:nvPr/>
          </p:nvSpPr>
          <p:spPr>
            <a:xfrm>
              <a:off x="3120814" y="904274"/>
              <a:ext cx="926366" cy="314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⟨</m:t>
                    </m:r>
                    <m:r>
                      <a:rPr xmlns:a="http://schemas.openxmlformats.org/drawingml/2006/main" sz="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⟩</m:t>
                    </m:r>
                    <m:r>
                      <a:rPr xmlns:a="http://schemas.openxmlformats.org/drawingml/2006/main" sz="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e>
                        <m:d>
                          <m:dPr>
                            <m:ctrlPr>
                              <a:rPr xmlns:a="http://schemas.openxmlformats.org/drawingml/2006/main" sz="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xmlns:a="http://schemas.openxmlformats.org/drawingml/2006/main" sz="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r>
                                  <a:rPr xmlns:a="http://schemas.openxmlformats.org/drawingml/2006/main" sz="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num>
                              <m:den>
                                <m:r>
                                  <a:rPr xmlns:a="http://schemas.openxmlformats.org/drawingml/2006/main" sz="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e>
                        <m: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m:oMathPara>
              </a14:m>
              <a:endParaRPr sz="800"/>
            </a:p>
          </p:txBody>
        </p:sp>
        <p:pic>
          <p:nvPicPr>
            <p:cNvPr id="656" name="WhatsApp Image 2025-05-27 at 16.38.54.jpeg" descr="WhatsApp Image 2025-05-27 at 16.38.54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8051875" y="-1"/>
              <a:ext cx="3810888" cy="28581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57" name="Line Line" descr="Line Lin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108635" y="1471360"/>
              <a:ext cx="1231606" cy="159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58" name="2024"/>
            <p:cNvSpPr txBox="1"/>
            <p:nvPr/>
          </p:nvSpPr>
          <p:spPr>
            <a:xfrm>
              <a:off x="1681988" y="211337"/>
              <a:ext cx="408236" cy="197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/>
              <a:r>
                <a:t>2024</a:t>
              </a:r>
            </a:p>
          </p:txBody>
        </p:sp>
        <p:sp>
          <p:nvSpPr>
            <p:cNvPr id="659" name="2025"/>
            <p:cNvSpPr txBox="1"/>
            <p:nvPr/>
          </p:nvSpPr>
          <p:spPr>
            <a:xfrm>
              <a:off x="5460253" y="211337"/>
              <a:ext cx="408237" cy="197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/>
              <a:r>
                <a:t>2025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FORMOSA: alignment validation"/>
          <p:cNvSpPr txBox="1"/>
          <p:nvPr>
            <p:ph type="title"/>
          </p:nvPr>
        </p:nvSpPr>
        <p:spPr>
          <a:xfrm>
            <a:off x="838198" y="120922"/>
            <a:ext cx="9981588" cy="729313"/>
          </a:xfrm>
          <a:prstGeom prst="rect">
            <a:avLst/>
          </a:prstGeom>
        </p:spPr>
        <p:txBody>
          <a:bodyPr/>
          <a:lstStyle/>
          <a:p>
            <a:pPr/>
            <a:r>
              <a:t>FORMOSA: alignment validation</a:t>
            </a:r>
          </a:p>
        </p:txBody>
      </p:sp>
      <p:sp>
        <p:nvSpPr>
          <p:cNvPr id="663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64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rcRect l="120" t="414" r="184" b="371"/>
          <a:stretch>
            <a:fillRect/>
          </a:stretch>
        </p:blipFill>
        <p:spPr>
          <a:xfrm>
            <a:off x="739997" y="1079380"/>
            <a:ext cx="6936128" cy="51630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65" name="unknown.jpg" descr="unknown.jpg"/>
          <p:cNvPicPr>
            <a:picLocks noChangeAspect="1"/>
          </p:cNvPicPr>
          <p:nvPr/>
        </p:nvPicPr>
        <p:blipFill>
          <a:blip r:embed="rId3">
            <a:extLst/>
          </a:blip>
          <a:srcRect l="0" t="18957" r="0" b="27660"/>
          <a:stretch>
            <a:fillRect/>
          </a:stretch>
        </p:blipFill>
        <p:spPr>
          <a:xfrm>
            <a:off x="8518028" y="4064637"/>
            <a:ext cx="2854596" cy="203175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</p:pic>
      <p:sp>
        <p:nvSpPr>
          <p:cNvPr id="666" name="Checking the distribution of the “exit - entry” bar number of collision muon events…"/>
          <p:cNvSpPr txBox="1"/>
          <p:nvPr/>
        </p:nvSpPr>
        <p:spPr>
          <a:xfrm>
            <a:off x="7984021" y="2113308"/>
            <a:ext cx="3922739" cy="978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584200">
              <a:defRPr sz="15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Checking the distribution of the “exit - entry” bar number of collision muon events</a:t>
            </a:r>
          </a:p>
          <a:p>
            <a:pPr algn="ctr" defTabSz="584200">
              <a:defRPr sz="15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algn="ctr" defTabSz="584200">
              <a:defRPr sz="15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→ LHC collisional data confirms alignment!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FORMOSA: DAQ validation"/>
          <p:cNvSpPr txBox="1"/>
          <p:nvPr>
            <p:ph type="title"/>
          </p:nvPr>
        </p:nvSpPr>
        <p:spPr>
          <a:xfrm>
            <a:off x="838198" y="120922"/>
            <a:ext cx="9981588" cy="729313"/>
          </a:xfrm>
          <a:prstGeom prst="rect">
            <a:avLst/>
          </a:prstGeom>
        </p:spPr>
        <p:txBody>
          <a:bodyPr/>
          <a:lstStyle/>
          <a:p>
            <a:pPr/>
            <a:r>
              <a:t>FORMOSA: DAQ validation</a:t>
            </a:r>
          </a:p>
        </p:txBody>
      </p:sp>
      <p:sp>
        <p:nvSpPr>
          <p:cNvPr id="669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675" name="Group"/>
          <p:cNvGrpSpPr/>
          <p:nvPr/>
        </p:nvGrpSpPr>
        <p:grpSpPr>
          <a:xfrm>
            <a:off x="2544891" y="994003"/>
            <a:ext cx="7102221" cy="5333696"/>
            <a:chOff x="0" y="-2"/>
            <a:chExt cx="7102220" cy="5333694"/>
          </a:xfrm>
        </p:grpSpPr>
        <p:grpSp>
          <p:nvGrpSpPr>
            <p:cNvPr id="672" name="Group"/>
            <p:cNvGrpSpPr/>
            <p:nvPr/>
          </p:nvGrpSpPr>
          <p:grpSpPr>
            <a:xfrm>
              <a:off x="2458" y="-3"/>
              <a:ext cx="7099763" cy="4516245"/>
              <a:chOff x="0" y="0"/>
              <a:chExt cx="7099762" cy="4516243"/>
            </a:xfrm>
          </p:grpSpPr>
          <p:pic>
            <p:nvPicPr>
              <p:cNvPr id="670" name="pasted-movie.png" descr="pasted-movi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334" t="1215" r="763" b="2640"/>
              <a:stretch>
                <a:fillRect/>
              </a:stretch>
            </p:blipFill>
            <p:spPr>
              <a:xfrm>
                <a:off x="-1" y="305675"/>
                <a:ext cx="7089708" cy="42105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71" name="Preliminary rates"/>
              <p:cNvSpPr txBox="1"/>
              <p:nvPr/>
            </p:nvSpPr>
            <p:spPr>
              <a:xfrm>
                <a:off x="5507600" y="-1"/>
                <a:ext cx="1592162" cy="2219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defRPr i="1" sz="1600"/>
                </a:lvl1pPr>
              </a:lstStyle>
              <a:p>
                <a:pPr/>
                <a:r>
                  <a:t>Preliminary rates</a:t>
                </a:r>
              </a:p>
            </p:txBody>
          </p:sp>
        </p:grpSp>
        <p:sp>
          <p:nvSpPr>
            <p:cNvPr id="673" name="Muons very effectively vetoed!"/>
            <p:cNvSpPr txBox="1"/>
            <p:nvPr/>
          </p:nvSpPr>
          <p:spPr>
            <a:xfrm>
              <a:off x="4215706" y="4573189"/>
              <a:ext cx="2684007" cy="729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2000">
                  <a:solidFill>
                    <a:srgbClr val="0365C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Muons very effectively vetoed!</a:t>
              </a:r>
            </a:p>
          </p:txBody>
        </p:sp>
        <p:sp>
          <p:nvSpPr>
            <p:cNvPr id="674" name="Signal triggers stably collecting data"/>
            <p:cNvSpPr txBox="1"/>
            <p:nvPr/>
          </p:nvSpPr>
          <p:spPr>
            <a:xfrm>
              <a:off x="-1" y="4604460"/>
              <a:ext cx="2684006" cy="729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2000">
                  <a:solidFill>
                    <a:srgbClr val="C82506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Signal triggers stably collecting data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FORMOSA: timing studies"/>
          <p:cNvSpPr txBox="1"/>
          <p:nvPr>
            <p:ph type="title"/>
          </p:nvPr>
        </p:nvSpPr>
        <p:spPr>
          <a:xfrm>
            <a:off x="826198" y="120922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FORMOSA: timing studies</a:t>
            </a:r>
          </a:p>
        </p:txBody>
      </p:sp>
      <p:sp>
        <p:nvSpPr>
          <p:cNvPr id="678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79" name="Looking within orbital of a 12b fill with 8 colliding bunches"/>
          <p:cNvSpPr txBox="1"/>
          <p:nvPr/>
        </p:nvSpPr>
        <p:spPr>
          <a:xfrm>
            <a:off x="6671471" y="5834860"/>
            <a:ext cx="4586961" cy="198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Looking within orbital of a 12b fill with 8 colliding bunches</a:t>
            </a:r>
          </a:p>
        </p:txBody>
      </p:sp>
      <p:grpSp>
        <p:nvGrpSpPr>
          <p:cNvPr id="683" name="Group"/>
          <p:cNvGrpSpPr/>
          <p:nvPr/>
        </p:nvGrpSpPr>
        <p:grpSpPr>
          <a:xfrm>
            <a:off x="110441" y="1367711"/>
            <a:ext cx="5397575" cy="4196392"/>
            <a:chOff x="0" y="0"/>
            <a:chExt cx="5397573" cy="4196391"/>
          </a:xfrm>
        </p:grpSpPr>
        <p:pic>
          <p:nvPicPr>
            <p:cNvPr id="680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83" t="675" r="384" b="599"/>
            <a:stretch>
              <a:fillRect/>
            </a:stretch>
          </p:blipFill>
          <p:spPr>
            <a:xfrm>
              <a:off x="135549" y="0"/>
              <a:ext cx="4901265" cy="39056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1" name="Muon arrival peak"/>
            <p:cNvSpPr txBox="1"/>
            <p:nvPr/>
          </p:nvSpPr>
          <p:spPr>
            <a:xfrm>
              <a:off x="-1" y="3859385"/>
              <a:ext cx="2266491" cy="3370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600">
                  <a:solidFill>
                    <a:srgbClr val="0365C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Muon arrival peak</a:t>
              </a:r>
            </a:p>
          </p:txBody>
        </p:sp>
        <p:sp>
          <p:nvSpPr>
            <p:cNvPr id="682" name="Flat beam background"/>
            <p:cNvSpPr txBox="1"/>
            <p:nvPr/>
          </p:nvSpPr>
          <p:spPr>
            <a:xfrm>
              <a:off x="2570338" y="3859385"/>
              <a:ext cx="2827236" cy="3370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600">
                  <a:solidFill>
                    <a:srgbClr val="C82506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Flat beam background</a:t>
              </a:r>
            </a:p>
          </p:txBody>
        </p:sp>
      </p:grpSp>
      <p:pic>
        <p:nvPicPr>
          <p:cNvPr id="684" name="image (1).png" descr="image (1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6970" y="1555126"/>
            <a:ext cx="6821729" cy="4057278"/>
          </a:xfrm>
          <a:prstGeom prst="rect">
            <a:avLst/>
          </a:prstGeom>
          <a:ln w="12700">
            <a:miter lim="400000"/>
          </a:ln>
        </p:spPr>
      </p:pic>
      <p:sp>
        <p:nvSpPr>
          <p:cNvPr id="685" name="Looking between LHC clock-ticks"/>
          <p:cNvSpPr txBox="1"/>
          <p:nvPr/>
        </p:nvSpPr>
        <p:spPr>
          <a:xfrm>
            <a:off x="1637875" y="5834860"/>
            <a:ext cx="2631518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i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Looking between LHC clock-ticks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Motivation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444" name="Interest shifting towards new physics searches → limited by design of existing general purpose experiments…"/>
          <p:cNvSpPr txBox="1"/>
          <p:nvPr>
            <p:ph type="body" idx="1"/>
          </p:nvPr>
        </p:nvSpPr>
        <p:spPr>
          <a:xfrm>
            <a:off x="82017" y="1182518"/>
            <a:ext cx="12027966" cy="5378580"/>
          </a:xfrm>
          <a:prstGeom prst="rect">
            <a:avLst/>
          </a:prstGeom>
        </p:spPr>
        <p:txBody>
          <a:bodyPr/>
          <a:lstStyle/>
          <a:p>
            <a:pPr marL="200525" indent="-200525">
              <a:buSzPct val="100000"/>
              <a:buChar char="•"/>
              <a:defRPr sz="1900"/>
            </a:pPr>
            <a:r>
              <a:t>Interest shifting towards new physics searches → limited by design of existing general purpose experiments</a:t>
            </a:r>
          </a:p>
          <a:p>
            <a:pPr marL="200525" indent="-200525">
              <a:buSzPct val="100000"/>
              <a:buChar char="•"/>
              <a:defRPr sz="1900"/>
            </a:pPr>
            <a:r>
              <a:t>Take advantage of already-happening LHC collisions</a:t>
            </a:r>
          </a:p>
          <a:p>
            <a:pPr lvl="1" marL="0" indent="228600">
              <a:buSzTx/>
              <a:buNone/>
              <a:defRPr sz="1900"/>
            </a:pPr>
            <a:r>
              <a:t>→ forward region of e.g. ATLAS I.P. very rich in SM and potential new physics</a:t>
            </a:r>
          </a:p>
          <a:p>
            <a:pPr algn="ctr">
              <a:defRPr sz="1900"/>
            </a:pPr>
          </a:p>
          <a:p>
            <a:pPr algn="ctr">
              <a:defRPr sz="1900"/>
            </a:pPr>
          </a:p>
          <a:p>
            <a:pPr algn="ctr">
              <a:defRPr sz="1900"/>
            </a:pPr>
          </a:p>
          <a:p>
            <a:pPr algn="ctr">
              <a:defRPr sz="1900"/>
            </a:pPr>
          </a:p>
          <a:p>
            <a:pPr algn="ctr">
              <a:defRPr sz="1900"/>
            </a:pPr>
          </a:p>
          <a:p>
            <a:pPr marL="190500" indent="-190500">
              <a:buSzPct val="100000"/>
              <a:buChar char="•"/>
              <a:defRPr sz="1900"/>
            </a:pPr>
            <a:r>
              <a:t>Physics collisions already happening → no considerable additional operational cost</a:t>
            </a:r>
          </a:p>
          <a:p>
            <a:pPr lvl="1" marL="0" indent="228600">
              <a:buSzTx/>
              <a:buNone/>
              <a:defRPr sz="1900"/>
            </a:pPr>
            <a:r>
              <a:t>→ Initial investment needed for the construction of the facility in the forward region</a:t>
            </a:r>
          </a:p>
          <a:p>
            <a:pPr lvl="1" marL="0" indent="228600">
              <a:buSzTx/>
              <a:buNone/>
              <a:defRPr sz="1900"/>
            </a:pPr>
            <a:r>
              <a:t>→ Allows for design and installation of dedicated detectors</a:t>
            </a:r>
          </a:p>
        </p:txBody>
      </p:sp>
      <p:sp>
        <p:nvSpPr>
          <p:cNvPr id="445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457" name="Group"/>
          <p:cNvGrpSpPr/>
          <p:nvPr/>
        </p:nvGrpSpPr>
        <p:grpSpPr>
          <a:xfrm>
            <a:off x="385165" y="2723976"/>
            <a:ext cx="11421672" cy="2080641"/>
            <a:chOff x="0" y="0"/>
            <a:chExt cx="11421670" cy="2080639"/>
          </a:xfrm>
        </p:grpSpPr>
        <p:pic>
          <p:nvPicPr>
            <p:cNvPr id="446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016" t="0" r="2332" b="11323"/>
            <a:stretch>
              <a:fillRect/>
            </a:stretch>
          </p:blipFill>
          <p:spPr>
            <a:xfrm>
              <a:off x="-1" y="60227"/>
              <a:ext cx="11421672" cy="19807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7" name="Rectangle"/>
            <p:cNvSpPr/>
            <p:nvPr/>
          </p:nvSpPr>
          <p:spPr>
            <a:xfrm rot="552892">
              <a:off x="7038702" y="1013455"/>
              <a:ext cx="163633" cy="104593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48" name="Rectangle"/>
            <p:cNvSpPr/>
            <p:nvPr/>
          </p:nvSpPr>
          <p:spPr>
            <a:xfrm rot="448850">
              <a:off x="7161533" y="181818"/>
              <a:ext cx="47157" cy="7473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49" name="Rectangle"/>
            <p:cNvSpPr/>
            <p:nvPr/>
          </p:nvSpPr>
          <p:spPr>
            <a:xfrm rot="16642553">
              <a:off x="6391527" y="-655243"/>
              <a:ext cx="52608" cy="15633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0" name="Rectangle"/>
            <p:cNvSpPr/>
            <p:nvPr/>
          </p:nvSpPr>
          <p:spPr>
            <a:xfrm rot="552892">
              <a:off x="7069595" y="228504"/>
              <a:ext cx="192510" cy="3696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1" name="Rectangle"/>
            <p:cNvSpPr/>
            <p:nvPr/>
          </p:nvSpPr>
          <p:spPr>
            <a:xfrm rot="16642553">
              <a:off x="4378048" y="1432007"/>
              <a:ext cx="70586" cy="108763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2" name="Rectangle"/>
            <p:cNvSpPr/>
            <p:nvPr/>
          </p:nvSpPr>
          <p:spPr>
            <a:xfrm rot="16642553">
              <a:off x="3758154" y="1137565"/>
              <a:ext cx="52609" cy="15633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3" name="Rectangle"/>
            <p:cNvSpPr/>
            <p:nvPr/>
          </p:nvSpPr>
          <p:spPr>
            <a:xfrm rot="448850">
              <a:off x="3359997" y="1137110"/>
              <a:ext cx="47157" cy="7473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4" name="Rectangle"/>
            <p:cNvSpPr/>
            <p:nvPr/>
          </p:nvSpPr>
          <p:spPr>
            <a:xfrm rot="448850">
              <a:off x="3490858" y="122930"/>
              <a:ext cx="47157" cy="7473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5" name="Rectangle"/>
            <p:cNvSpPr/>
            <p:nvPr/>
          </p:nvSpPr>
          <p:spPr>
            <a:xfrm rot="448850">
              <a:off x="3490858" y="39679"/>
              <a:ext cx="47157" cy="7473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456" name="Rectangle"/>
            <p:cNvSpPr/>
            <p:nvPr/>
          </p:nvSpPr>
          <p:spPr>
            <a:xfrm rot="448850">
              <a:off x="3359997" y="1254886"/>
              <a:ext cx="47157" cy="74730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FORMOSA: muon veto studies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FORMOSA: muon veto studies</a:t>
            </a:r>
          </a:p>
        </p:txBody>
      </p:sp>
      <p:sp>
        <p:nvSpPr>
          <p:cNvPr id="688" name="Fill with 2460b…"/>
          <p:cNvSpPr txBox="1"/>
          <p:nvPr>
            <p:ph type="body" sz="quarter" idx="1"/>
          </p:nvPr>
        </p:nvSpPr>
        <p:spPr>
          <a:xfrm>
            <a:off x="8649589" y="1784232"/>
            <a:ext cx="3046390" cy="3780780"/>
          </a:xfrm>
          <a:prstGeom prst="rect">
            <a:avLst/>
          </a:prstGeom>
        </p:spPr>
        <p:txBody>
          <a:bodyPr/>
          <a:lstStyle/>
          <a:p>
            <a:pPr>
              <a:defRPr sz="1600"/>
            </a:pPr>
            <a:r>
              <a:t>Fill with 2460b</a:t>
            </a:r>
          </a:p>
          <a:p>
            <a:pPr>
              <a:defRPr sz="1600"/>
            </a:pPr>
          </a:p>
          <a:p>
            <a:pPr>
              <a:defRPr sz="1600"/>
            </a:pPr>
          </a:p>
          <a:p>
            <a:pPr>
              <a:defRPr sz="1600"/>
            </a:pPr>
            <a:r>
              <a:t>N.B. LHC collisions every 25ns while DAQ clock runs at 8ns!</a:t>
            </a:r>
          </a:p>
          <a:p>
            <a:pPr>
              <a:defRPr sz="1600"/>
            </a:pPr>
            <a:r>
              <a:t>Crucial to determine when physics from collisions may be happening!</a:t>
            </a:r>
          </a:p>
        </p:txBody>
      </p:sp>
      <p:sp>
        <p:nvSpPr>
          <p:cNvPr id="689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90" name="Screenshot 2025-06-02 at 6.06.35 PM.png" descr="Screenshot 2025-06-02 at 6.06.35 PM.png"/>
          <p:cNvPicPr>
            <a:picLocks noChangeAspect="1"/>
          </p:cNvPicPr>
          <p:nvPr/>
        </p:nvPicPr>
        <p:blipFill>
          <a:blip r:embed="rId2">
            <a:extLst/>
          </a:blip>
          <a:srcRect l="0" t="248" r="0" b="248"/>
          <a:stretch>
            <a:fillRect/>
          </a:stretch>
        </p:blipFill>
        <p:spPr>
          <a:xfrm>
            <a:off x="884115" y="955618"/>
            <a:ext cx="7663968" cy="54126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FORMOSA: CeBr3 module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FORMOSA: CeBr3 module</a:t>
            </a:r>
          </a:p>
        </p:txBody>
      </p:sp>
      <p:sp>
        <p:nvSpPr>
          <p:cNvPr id="693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698" name="Group"/>
          <p:cNvGrpSpPr/>
          <p:nvPr/>
        </p:nvGrpSpPr>
        <p:grpSpPr>
          <a:xfrm>
            <a:off x="895714" y="1063146"/>
            <a:ext cx="5108656" cy="3152235"/>
            <a:chOff x="0" y="0"/>
            <a:chExt cx="5108654" cy="3152234"/>
          </a:xfrm>
        </p:grpSpPr>
        <p:pic>
          <p:nvPicPr>
            <p:cNvPr id="694" name="Screenshot 2021-10-20 at 16.24.20.png" descr="Screenshot 2021-10-20 at 16.24.20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24766" y="-1"/>
              <a:ext cx="4383889" cy="21919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95" name="Connection Line"/>
            <p:cNvSpPr/>
            <p:nvPr/>
          </p:nvSpPr>
          <p:spPr>
            <a:xfrm>
              <a:off x="681468" y="1391903"/>
              <a:ext cx="920951" cy="1327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78" h="21600" fill="norm" stroke="1" extrusionOk="0">
                  <a:moveTo>
                    <a:pt x="17578" y="21600"/>
                  </a:moveTo>
                  <a:cubicBezTo>
                    <a:pt x="703" y="20193"/>
                    <a:pt x="-4022" y="12993"/>
                    <a:pt x="3403" y="0"/>
                  </a:cubicBezTo>
                </a:path>
              </a:pathLst>
            </a:custGeom>
            <a:noFill/>
            <a:ln w="25400" cap="flat">
              <a:solidFill>
                <a:srgbClr val="B300A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696" name="CeBr3"/>
            <p:cNvSpPr txBox="1"/>
            <p:nvPr/>
          </p:nvSpPr>
          <p:spPr>
            <a:xfrm>
              <a:off x="-1" y="1008622"/>
              <a:ext cx="106560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800">
                  <a:solidFill>
                    <a:srgbClr val="B300A8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CeBr3</a:t>
              </a:r>
            </a:p>
          </p:txBody>
        </p:sp>
        <p:pic>
          <p:nvPicPr>
            <p:cNvPr id="69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957965" y="1954803"/>
              <a:ext cx="1700607" cy="11974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99" name="Incorporated CeBr3 module into demonstrator in Sept 2024"/>
          <p:cNvSpPr txBox="1"/>
          <p:nvPr/>
        </p:nvSpPr>
        <p:spPr>
          <a:xfrm>
            <a:off x="10076704" y="1495238"/>
            <a:ext cx="1960979" cy="12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Incorporated CeBr3 module into demonstrator in Sept 2024</a:t>
            </a:r>
          </a:p>
        </p:txBody>
      </p:sp>
      <p:pic>
        <p:nvPicPr>
          <p:cNvPr id="700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06313" y="178628"/>
            <a:ext cx="2160182" cy="2880241"/>
          </a:xfrm>
          <a:prstGeom prst="rect">
            <a:avLst/>
          </a:prstGeom>
          <a:ln w="12700">
            <a:miter lim="400000"/>
          </a:ln>
        </p:spPr>
      </p:pic>
      <p:sp>
        <p:nvSpPr>
          <p:cNvPr id="701" name="Investigate feasibility of FORMOSA subdetector made from CeBr3…"/>
          <p:cNvSpPr txBox="1"/>
          <p:nvPr/>
        </p:nvSpPr>
        <p:spPr>
          <a:xfrm>
            <a:off x="286230" y="4426158"/>
            <a:ext cx="6850678" cy="2108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Investigate feasibility of FORMOSA subdetector made from CeBr3</a:t>
            </a:r>
          </a:p>
          <a:p>
            <a:pPr lvl="1" marL="561471" indent="-180472">
              <a:lnSpc>
                <a:spcPct val="120000"/>
              </a:lnSpc>
              <a:spcBef>
                <a:spcPts val="1000"/>
              </a:spcBef>
              <a:buSzPct val="1000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Factor ~35 larger light yield for same length compared to plastic, fast with low internal radioactivity</a:t>
            </a:r>
          </a:p>
          <a:p>
            <a:pPr lvl="1" marL="561471" indent="-180472">
              <a:lnSpc>
                <a:spcPct val="120000"/>
              </a:lnSpc>
              <a:spcBef>
                <a:spcPts val="1000"/>
              </a:spcBef>
              <a:buSzPct val="100000"/>
              <a:buChar char="•"/>
              <a:defRPr sz="10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lnSpc>
                <a:spcPct val="120000"/>
              </a:lnSpc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Considerable sensitivity gain possible!</a:t>
            </a:r>
          </a:p>
        </p:txBody>
      </p:sp>
      <p:sp>
        <p:nvSpPr>
          <p:cNvPr id="702" name="Connection Line"/>
          <p:cNvSpPr/>
          <p:nvPr/>
        </p:nvSpPr>
        <p:spPr>
          <a:xfrm>
            <a:off x="9017982" y="1225952"/>
            <a:ext cx="1269114" cy="489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21" fill="norm" stroke="1" extrusionOk="0">
                <a:moveTo>
                  <a:pt x="21600" y="13955"/>
                </a:moveTo>
                <a:cubicBezTo>
                  <a:pt x="14152" y="-5379"/>
                  <a:pt x="6952" y="-4624"/>
                  <a:pt x="0" y="16221"/>
                </a:cubicBezTo>
              </a:path>
            </a:pathLst>
          </a:custGeom>
          <a:ln w="25400">
            <a:solidFill>
              <a:srgbClr val="FF26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grpSp>
        <p:nvGrpSpPr>
          <p:cNvPr id="711" name="Group"/>
          <p:cNvGrpSpPr/>
          <p:nvPr/>
        </p:nvGrpSpPr>
        <p:grpSpPr>
          <a:xfrm>
            <a:off x="7625046" y="3234195"/>
            <a:ext cx="4385115" cy="3390860"/>
            <a:chOff x="0" y="-2"/>
            <a:chExt cx="4385114" cy="3390858"/>
          </a:xfrm>
        </p:grpSpPr>
        <p:grpSp>
          <p:nvGrpSpPr>
            <p:cNvPr id="705" name="Group"/>
            <p:cNvGrpSpPr/>
            <p:nvPr/>
          </p:nvGrpSpPr>
          <p:grpSpPr>
            <a:xfrm>
              <a:off x="0" y="-3"/>
              <a:ext cx="4244221" cy="3390860"/>
              <a:chOff x="0" y="-1"/>
              <a:chExt cx="4244220" cy="3390858"/>
            </a:xfrm>
          </p:grpSpPr>
          <p:sp>
            <p:nvSpPr>
              <p:cNvPr id="703" name="Rectangle"/>
              <p:cNvSpPr/>
              <p:nvPr/>
            </p:nvSpPr>
            <p:spPr>
              <a:xfrm>
                <a:off x="2443366" y="2120854"/>
                <a:ext cx="1724271" cy="127000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pic>
            <p:nvPicPr>
              <p:cNvPr id="704" name="pasted-movie.png" descr="pasted-movie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-2"/>
                <a:ext cx="4244221" cy="33294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706" name="ArgoNeuT"/>
            <p:cNvSpPr txBox="1"/>
            <p:nvPr/>
          </p:nvSpPr>
          <p:spPr>
            <a:xfrm>
              <a:off x="1746726" y="695221"/>
              <a:ext cx="750763" cy="225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800">
                  <a:solidFill>
                    <a:srgbClr val="5581B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ArgoNeuT</a:t>
              </a:r>
            </a:p>
          </p:txBody>
        </p:sp>
        <p:sp>
          <p:nvSpPr>
            <p:cNvPr id="707" name="SENSEI"/>
            <p:cNvSpPr txBox="1"/>
            <p:nvPr/>
          </p:nvSpPr>
          <p:spPr>
            <a:xfrm>
              <a:off x="1335427" y="1909452"/>
              <a:ext cx="1126731" cy="225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800">
                  <a:solidFill>
                    <a:srgbClr val="97CCF6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SENSEI</a:t>
              </a:r>
            </a:p>
          </p:txBody>
        </p:sp>
        <p:sp>
          <p:nvSpPr>
            <p:cNvPr id="708" name="Earlier constraints"/>
            <p:cNvSpPr txBox="1"/>
            <p:nvPr/>
          </p:nvSpPr>
          <p:spPr>
            <a:xfrm>
              <a:off x="2218167" y="275887"/>
              <a:ext cx="1274864" cy="2133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700">
                  <a:solidFill>
                    <a:srgbClr val="8080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Earlier constraints</a:t>
              </a:r>
            </a:p>
          </p:txBody>
        </p:sp>
        <p:sp>
          <p:nvSpPr>
            <p:cNvPr id="709" name="Colliders"/>
            <p:cNvSpPr txBox="1"/>
            <p:nvPr/>
          </p:nvSpPr>
          <p:spPr>
            <a:xfrm>
              <a:off x="3258383" y="238904"/>
              <a:ext cx="1126732" cy="2133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700">
                  <a:solidFill>
                    <a:srgbClr val="F2A93B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Colliders</a:t>
              </a:r>
            </a:p>
          </p:txBody>
        </p:sp>
        <p:pic>
          <p:nvPicPr>
            <p:cNvPr id="710" name="pasted-movie.png" descr="pasted-movie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523085" y="47253"/>
              <a:ext cx="1683270" cy="2068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FORMOSA sensitivity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FORMOSA demonstrator sensitivity</a:t>
            </a:r>
          </a:p>
        </p:txBody>
      </p:sp>
      <p:sp>
        <p:nvSpPr>
          <p:cNvPr id="714" name="Hermetic rejection panels added in earlier this year: will attempt search with 2025 LHC data!…"/>
          <p:cNvSpPr txBox="1"/>
          <p:nvPr>
            <p:ph type="body" sz="quarter" idx="1"/>
          </p:nvPr>
        </p:nvSpPr>
        <p:spPr>
          <a:xfrm>
            <a:off x="7759782" y="2256313"/>
            <a:ext cx="3568575" cy="2595026"/>
          </a:xfrm>
          <a:prstGeom prst="rect">
            <a:avLst/>
          </a:prstGeom>
        </p:spPr>
        <p:txBody>
          <a:bodyPr/>
          <a:lstStyle/>
          <a:p>
            <a:pPr>
              <a:defRPr sz="1800"/>
            </a:pPr>
            <a:r>
              <a:t>Hermetic rejection panels added in earlier this year: will attempt search with 2025 LHC data!</a:t>
            </a:r>
          </a:p>
          <a:p>
            <a:pPr>
              <a:defRPr sz="1800"/>
            </a:pPr>
          </a:p>
          <a:p>
            <a:pPr>
              <a:defRPr sz="1800"/>
            </a:pPr>
            <a:r>
              <a:t>Expand demonstrator size for early HL-LHC if funding allows</a:t>
            </a:r>
          </a:p>
        </p:txBody>
      </p:sp>
      <p:sp>
        <p:nvSpPr>
          <p:cNvPr id="715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722" name="Group"/>
          <p:cNvGrpSpPr/>
          <p:nvPr/>
        </p:nvGrpSpPr>
        <p:grpSpPr>
          <a:xfrm>
            <a:off x="599891" y="1120725"/>
            <a:ext cx="6530747" cy="5082395"/>
            <a:chOff x="-1" y="0"/>
            <a:chExt cx="6530745" cy="5082394"/>
          </a:xfrm>
        </p:grpSpPr>
        <p:pic>
          <p:nvPicPr>
            <p:cNvPr id="716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" y="-1"/>
              <a:ext cx="6530747" cy="5082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7" name="4x4 FORMOSA demonstrator"/>
            <p:cNvSpPr/>
            <p:nvPr/>
          </p:nvSpPr>
          <p:spPr>
            <a:xfrm>
              <a:off x="3859608" y="2663502"/>
              <a:ext cx="1979827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300">
                  <a:solidFill>
                    <a:srgbClr val="5F327C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4x4 FORMOSA demonstrator</a:t>
              </a:r>
            </a:p>
          </p:txBody>
        </p:sp>
        <p:sp>
          <p:nvSpPr>
            <p:cNvPr id="718" name="ArgoNeuT"/>
            <p:cNvSpPr/>
            <p:nvPr/>
          </p:nvSpPr>
          <p:spPr>
            <a:xfrm>
              <a:off x="2889990" y="1097055"/>
              <a:ext cx="75076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000">
                  <a:solidFill>
                    <a:srgbClr val="5581B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ArgoNeuT</a:t>
              </a:r>
            </a:p>
          </p:txBody>
        </p:sp>
        <p:sp>
          <p:nvSpPr>
            <p:cNvPr id="719" name="Earlier constraints"/>
            <p:cNvSpPr/>
            <p:nvPr/>
          </p:nvSpPr>
          <p:spPr>
            <a:xfrm>
              <a:off x="3826402" y="496614"/>
              <a:ext cx="127486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000">
                  <a:solidFill>
                    <a:srgbClr val="8080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Earlier constraints</a:t>
              </a:r>
            </a:p>
          </p:txBody>
        </p:sp>
        <p:sp>
          <p:nvSpPr>
            <p:cNvPr id="720" name="SENSEI"/>
            <p:cNvSpPr/>
            <p:nvPr/>
          </p:nvSpPr>
          <p:spPr>
            <a:xfrm>
              <a:off x="2318137" y="2886243"/>
              <a:ext cx="112673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000">
                  <a:solidFill>
                    <a:srgbClr val="97CCF6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SENSEI</a:t>
              </a:r>
            </a:p>
          </p:txBody>
        </p:sp>
        <p:sp>
          <p:nvSpPr>
            <p:cNvPr id="721" name="Colliders"/>
            <p:cNvSpPr/>
            <p:nvPr/>
          </p:nvSpPr>
          <p:spPr>
            <a:xfrm>
              <a:off x="5347396" y="372908"/>
              <a:ext cx="112673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584200">
                <a:defRPr b="1" sz="1000">
                  <a:solidFill>
                    <a:srgbClr val="F2A93B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Colliders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FPF updates"/>
          <p:cNvSpPr txBox="1"/>
          <p:nvPr>
            <p:ph type="title"/>
          </p:nvPr>
        </p:nvSpPr>
        <p:spPr>
          <a:xfrm>
            <a:off x="663170" y="3519061"/>
            <a:ext cx="9981587" cy="729311"/>
          </a:xfrm>
          <a:prstGeom prst="rect">
            <a:avLst/>
          </a:prstGeom>
        </p:spPr>
        <p:txBody>
          <a:bodyPr/>
          <a:lstStyle/>
          <a:p>
            <a:pPr/>
            <a:r>
              <a:t>FPF updates</a:t>
            </a:r>
          </a:p>
        </p:txBody>
      </p:sp>
      <p:sp>
        <p:nvSpPr>
          <p:cNvPr id="725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64785" y="3829155"/>
            <a:ext cx="3904082" cy="252469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pic>
      <p:sp>
        <p:nvSpPr>
          <p:cNvPr id="728" name="FPF documentation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FPF documentation</a:t>
            </a:r>
          </a:p>
        </p:txBody>
      </p:sp>
      <p:sp>
        <p:nvSpPr>
          <p:cNvPr id="729" name="FPF workshop series:…"/>
          <p:cNvSpPr txBox="1"/>
          <p:nvPr>
            <p:ph type="body" sz="quarter" idx="1"/>
          </p:nvPr>
        </p:nvSpPr>
        <p:spPr>
          <a:xfrm>
            <a:off x="502200" y="970052"/>
            <a:ext cx="2711233" cy="5676051"/>
          </a:xfrm>
          <a:prstGeom prst="rect">
            <a:avLst/>
          </a:prstGeom>
        </p:spPr>
        <p:txBody>
          <a:bodyPr/>
          <a:lstStyle/>
          <a:p>
            <a:pPr algn="ctr">
              <a:defRPr b="1" sz="1300">
                <a:uFill>
                  <a:solidFill>
                    <a:srgbClr val="0433FF"/>
                  </a:solidFill>
                </a:uFill>
              </a:defRPr>
            </a:pPr>
            <a:r>
              <a:t>FPF workshop series:</a:t>
            </a:r>
          </a:p>
          <a:p>
            <a:pPr algn="ctr"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3" invalidUrl="" action="" tgtFrame="" tooltip="" history="1" highlightClick="0" endSnd="0"/>
              </a:rPr>
              <a:t>FPF1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4" invalidUrl="" action="" tgtFrame="" tooltip="" history="1" highlightClick="0" endSnd="0"/>
              </a:rPr>
              <a:t>FPF2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5" invalidUrl="" action="" tgtFrame="" tooltip="" history="1" highlightClick="0" endSnd="0"/>
              </a:rPr>
              <a:t>FPF3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6" invalidUrl="" action="" tgtFrame="" tooltip="" history="1" highlightClick="0" endSnd="0"/>
              </a:rPr>
              <a:t>FPF4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7" invalidUrl="" action="" tgtFrame="" tooltip="" history="1" highlightClick="0" endSnd="0"/>
              </a:rPr>
              <a:t>FPF5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8" invalidUrl="" action="" tgtFrame="" tooltip="" history="1" highlightClick="0" endSnd="0"/>
              </a:rPr>
              <a:t>FPF6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9" invalidUrl="" action="" tgtFrame="" tooltip="" history="1" highlightClick="0" endSnd="0"/>
              </a:rPr>
              <a:t>FPF7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10" invalidUrl="" action="" tgtFrame="" tooltip="" history="1" highlightClick="0" endSnd="0"/>
              </a:rPr>
              <a:t>FPF theory day</a:t>
            </a:r>
            <a:r>
              <a:rPr u="none">
                <a:solidFill>
                  <a:schemeClr val="accent4"/>
                </a:solidFill>
                <a:uFill>
                  <a:solidFill>
                    <a:srgbClr val="0433FF"/>
                  </a:solidFill>
                </a:uFill>
              </a:rPr>
              <a:t>, </a:t>
            </a:r>
            <a:r>
              <a:rPr>
                <a:hlinkClick r:id="rId11" invalidUrl="" action="" tgtFrame="" tooltip="" history="1" highlightClick="0" endSnd="0"/>
              </a:rPr>
              <a:t>FPF8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2000"/>
              </a:spcBef>
              <a:defRPr b="1" sz="1300">
                <a:uFill>
                  <a:solidFill>
                    <a:srgbClr val="0433FF"/>
                  </a:solidFill>
                </a:uFill>
              </a:defRPr>
            </a:pPr>
            <a:r>
              <a:t>FPF paper:</a:t>
            </a: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2" invalidUrl="" action="" tgtFrame="" tooltip="" history="1" highlightClick="0" endSnd="0"/>
              </a:rPr>
              <a:t>2109.10905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>
                <a:uFill>
                  <a:solidFill>
                    <a:srgbClr val="0433FF"/>
                  </a:solidFill>
                </a:uFill>
              </a:defRPr>
            </a:pPr>
            <a:r>
              <a:t>~75 pages, ~80 authors</a:t>
            </a:r>
          </a:p>
          <a:p>
            <a:pPr algn="ctr">
              <a:spcBef>
                <a:spcPts val="2000"/>
              </a:spcBef>
              <a:defRPr b="1" sz="1300">
                <a:uFill>
                  <a:solidFill>
                    <a:srgbClr val="0433FF"/>
                  </a:solidFill>
                </a:uFill>
              </a:defRPr>
            </a:pPr>
            <a:r>
              <a:t>Snowmass Whitepaper:</a:t>
            </a: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3" invalidUrl="" action="" tgtFrame="" tooltip="" history="1" highlightClick="0" endSnd="0"/>
              </a:rPr>
              <a:t>2203.05090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>
                <a:uFill>
                  <a:solidFill>
                    <a:srgbClr val="0433FF"/>
                  </a:solidFill>
                </a:uFill>
              </a:defRPr>
            </a:pPr>
            <a:r>
              <a:t>~450 pages, ~250 authors</a:t>
            </a:r>
          </a:p>
          <a:p>
            <a:pPr algn="ctr">
              <a:spcBef>
                <a:spcPts val="2000"/>
              </a:spcBef>
              <a:defRPr b="1" sz="1300">
                <a:uFill>
                  <a:solidFill>
                    <a:srgbClr val="0433FF"/>
                  </a:solidFill>
                </a:uFill>
              </a:defRPr>
            </a:pPr>
            <a:r>
              <a:t>Recent Summary:</a:t>
            </a:r>
          </a:p>
          <a:p>
            <a:pPr algn="ctr"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4" invalidUrl="" action="" tgtFrame="" tooltip="" history="1" highlightClick="0" endSnd="0"/>
              </a:rPr>
              <a:t>FPF Update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2000"/>
              </a:spcBef>
              <a:defRPr b="1" sz="1300">
                <a:uFill>
                  <a:solidFill>
                    <a:srgbClr val="0433FF"/>
                  </a:solidFill>
                </a:uFill>
              </a:defRPr>
            </a:pPr>
            <a:r>
              <a:t>Technical Documents:</a:t>
            </a: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5" invalidUrl="" action="" tgtFrame="" tooltip="" history="1" highlightClick="0" endSnd="0"/>
              </a:rPr>
              <a:t>Facility Technical Study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6" invalidUrl="" action="" tgtFrame="" tooltip="" history="1" highlightClick="0" endSnd="0"/>
              </a:rPr>
              <a:t>Muon Flux Study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7" invalidUrl="" action="" tgtFrame="" tooltip="" history="1" highlightClick="0" endSnd="0"/>
              </a:rPr>
              <a:t>Vibration Study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18" invalidUrl="" action="" tgtFrame="" tooltip="" history="1" highlightClick="0" endSnd="0"/>
              </a:rPr>
              <a:t>Geotechnical Report</a:t>
            </a:r>
          </a:p>
        </p:txBody>
      </p:sp>
      <p:sp>
        <p:nvSpPr>
          <p:cNvPr id="730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31" name="ESPPU scientific program:…"/>
          <p:cNvSpPr txBox="1"/>
          <p:nvPr/>
        </p:nvSpPr>
        <p:spPr>
          <a:xfrm>
            <a:off x="3502859" y="3577471"/>
            <a:ext cx="2455862" cy="1460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 algn="ctr">
              <a:lnSpc>
                <a:spcPct val="120000"/>
              </a:lnSpc>
              <a:spcBef>
                <a:spcPts val="2000"/>
              </a:spcBef>
              <a:defRPr b="1" sz="1300">
                <a:solidFill>
                  <a:srgbClr val="0D274E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ESPPU scientific program:</a:t>
            </a:r>
          </a:p>
          <a:p>
            <a:pPr algn="ctr">
              <a:lnSpc>
                <a:spcPct val="120000"/>
              </a:lnSpc>
              <a:spcBef>
                <a:spcPts val="500"/>
              </a:spcBef>
              <a:defRPr sz="1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hlinkClick r:id="rId19" invalidUrl="" action="" tgtFrame="" tooltip="" history="1" highlightClick="0" endSnd="0"/>
              </a:rPr>
              <a:t>EPJ C: doi.org/10.1140/epjc/s10052-025-14048-6</a:t>
            </a:r>
            <a:endParaRPr>
              <a:solidFill>
                <a:srgbClr val="0433FF"/>
              </a:solidFill>
              <a:uFill>
                <a:solidFill>
                  <a:srgbClr val="0433FF"/>
                </a:solidFill>
              </a:uFill>
            </a:endParaRPr>
          </a:p>
          <a:p>
            <a:pPr algn="ctr">
              <a:lnSpc>
                <a:spcPct val="120000"/>
              </a:lnSpc>
              <a:spcBef>
                <a:spcPts val="500"/>
              </a:spcBef>
              <a:defRPr sz="1300">
                <a:solidFill>
                  <a:srgbClr val="0E274D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~25 pages, ~26 authors</a:t>
            </a:r>
          </a:p>
        </p:txBody>
      </p:sp>
      <p:pic>
        <p:nvPicPr>
          <p:cNvPr id="732" name="pasted-movie.png" descr="pasted-movie.pn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5532516" y="398594"/>
            <a:ext cx="6019700" cy="2176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733" name="pasted-movie.png" descr="pasted-movie.pn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8358319" y="3834157"/>
            <a:ext cx="3664430" cy="210198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pic>
      <p:pic>
        <p:nvPicPr>
          <p:cNvPr id="734" name="pasted-movie.png" descr="pasted-movie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5953230" y="3119978"/>
            <a:ext cx="4990830" cy="191818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FPF technical progress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FPF technical progress</a:t>
            </a:r>
          </a:p>
        </p:txBody>
      </p:sp>
      <p:sp>
        <p:nvSpPr>
          <p:cNvPr id="737" name="Location frozen (CERN civil engineering group)…"/>
          <p:cNvSpPr txBox="1"/>
          <p:nvPr>
            <p:ph type="body" idx="1"/>
          </p:nvPr>
        </p:nvSpPr>
        <p:spPr>
          <a:xfrm>
            <a:off x="106007" y="888744"/>
            <a:ext cx="11979986" cy="2830548"/>
          </a:xfrm>
          <a:prstGeom prst="rect">
            <a:avLst/>
          </a:prstGeom>
        </p:spPr>
        <p:txBody>
          <a:bodyPr numCol="2" spcCol="598997"/>
          <a:lstStyle/>
          <a:p>
            <a:pPr marL="140367" indent="-140367">
              <a:buSzPct val="100000"/>
              <a:buChar char="•"/>
              <a:defRPr sz="1400"/>
            </a:pPr>
            <a:r>
              <a:t>Location frozen (CERN civil engineering group)</a:t>
            </a:r>
          </a:p>
          <a:p>
            <a:pPr marL="140367" indent="-140367">
              <a:buSzPct val="100000"/>
              <a:buChar char="•"/>
              <a:defRPr sz="1400"/>
            </a:pPr>
            <a:r>
              <a:t>Geological studies from core sample drilling look positive (CERN civil engineering group)</a:t>
            </a:r>
          </a:p>
          <a:p>
            <a:pPr marL="140367" indent="-140367">
              <a:buSzPct val="100000"/>
              <a:buChar char="•"/>
              <a:defRPr sz="1400"/>
            </a:pPr>
            <a:r>
              <a:t>One access point + secondary corridor along facility OK for safety (CERN safety team)</a:t>
            </a:r>
          </a:p>
          <a:p>
            <a:pPr marL="140367" indent="-140367">
              <a:buSzPct val="100000"/>
              <a:buChar char="•"/>
              <a:defRPr sz="1400"/>
            </a:pPr>
            <a:r>
              <a:t>Transport and installation study positive for all large components needed in facility (CERN handling group)</a:t>
            </a:r>
          </a:p>
          <a:p>
            <a:pPr marL="140367" indent="-140367">
              <a:buSzPct val="100000"/>
              <a:buChar char="•"/>
              <a:defRPr sz="1400"/>
            </a:pPr>
          </a:p>
          <a:p>
            <a:pPr marL="140367" indent="-140367">
              <a:buSzPct val="100000"/>
              <a:buChar char="•"/>
              <a:defRPr sz="1400"/>
            </a:pPr>
            <a:r>
              <a:t>Vibration studies confirmed excavation possible during LHC operation (CERN beam physics group)</a:t>
            </a:r>
          </a:p>
          <a:p>
            <a:pPr marL="140367" indent="-140367">
              <a:buSzPct val="100000"/>
              <a:buChar char="•"/>
              <a:defRPr sz="1400"/>
            </a:pPr>
            <a:r>
              <a:t>Cavern accessible during LHC operation (CERN radioprotection group)</a:t>
            </a:r>
          </a:p>
          <a:p>
            <a:pPr marL="140367" indent="-140367">
              <a:buSzPct val="100000"/>
              <a:buChar char="•"/>
              <a:defRPr sz="1400"/>
            </a:pPr>
            <a:r>
              <a:t>Muon background/radiation flux simulated and validated (CERN FLUKA team)</a:t>
            </a:r>
          </a:p>
          <a:p>
            <a:pPr lvl="1" marL="561471" indent="-180472">
              <a:spcBef>
                <a:spcPts val="300"/>
              </a:spcBef>
              <a:defRPr sz="1400"/>
            </a:pPr>
            <a:r>
              <a:t>expected muon flux </a:t>
            </a:r>
            <a14:m>
              <m:oMath>
                <m: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O</m:t>
                </m:r>
                <m: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1</m:t>
                </m:r>
                <m:r>
                  <m:rPr>
                    <m:sty m:val="p"/>
                  </m:rP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H</m:t>
                </m:r>
                <m:r>
                  <m:rPr>
                    <m:sty m:val="p"/>
                  </m:rP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z</m:t>
                </m:r>
                <m: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/</m:t>
                </m:r>
                <m:sSup>
                  <m:e>
                    <m:r>
                      <m:rPr>
                        <m:sty m:val="p"/>
                      </m:rPr>
                      <a:rPr xmlns:a="http://schemas.openxmlformats.org/drawingml/2006/main" sz="16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xmlns:a="http://schemas.openxmlformats.org/drawingml/2006/main" sz="16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p>
                    <m:r>
                      <a:rPr xmlns:a="http://schemas.openxmlformats.org/drawingml/2006/main" sz="16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  <m:r>
                  <a:rPr xmlns:a="http://schemas.openxmlformats.org/drawingml/2006/main" sz="1600" i="1">
                    <a:solidFill>
                      <a:srgbClr val="02285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within 1m of LOS</a:t>
            </a:r>
          </a:p>
          <a:p>
            <a:pPr lvl="1" marL="561471" indent="-180472">
              <a:spcBef>
                <a:spcPts val="300"/>
              </a:spcBef>
              <a:defRPr sz="1400"/>
            </a:pPr>
            <a:r>
              <a:t>affected by triplet magnets</a:t>
            </a:r>
          </a:p>
          <a:p>
            <a:pPr lvl="1" marL="561471" indent="-180472">
              <a:spcBef>
                <a:spcPts val="300"/>
              </a:spcBef>
              <a:defRPr sz="1400"/>
            </a:pPr>
            <a:r>
              <a:t>studing if flux can be reduced with sweeper magnet</a:t>
            </a:r>
          </a:p>
        </p:txBody>
      </p:sp>
      <p:sp>
        <p:nvSpPr>
          <p:cNvPr id="738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741" name="Group"/>
          <p:cNvGrpSpPr/>
          <p:nvPr/>
        </p:nvGrpSpPr>
        <p:grpSpPr>
          <a:xfrm>
            <a:off x="2525989" y="3505039"/>
            <a:ext cx="7140025" cy="3018342"/>
            <a:chOff x="0" y="0"/>
            <a:chExt cx="7140024" cy="3018341"/>
          </a:xfrm>
        </p:grpSpPr>
        <p:pic>
          <p:nvPicPr>
            <p:cNvPr id="739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429" r="0" b="0"/>
            <a:stretch>
              <a:fillRect/>
            </a:stretch>
          </p:blipFill>
          <p:spPr>
            <a:xfrm>
              <a:off x="28364" y="0"/>
              <a:ext cx="7111661" cy="26466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40" name="See FPF’s input to ESPPU for more details"/>
            <p:cNvSpPr txBox="1"/>
            <p:nvPr/>
          </p:nvSpPr>
          <p:spPr>
            <a:xfrm>
              <a:off x="0" y="2819930"/>
              <a:ext cx="4236754" cy="198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ts val="1000"/>
                </a:spcBef>
                <a:defRPr sz="13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See FPF’s input to </a:t>
              </a:r>
              <a:r>
                <a:rPr b="1"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3" invalidUrl="" action="" tgtFrame="" tooltip="" history="1" highlightClick="0" endSnd="0"/>
                </a:rPr>
                <a:t>ESPPU</a:t>
              </a:r>
              <a:r>
                <a:t> for more details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FPF timeline and cost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FPF timeline and cost</a:t>
            </a:r>
          </a:p>
        </p:txBody>
      </p:sp>
      <p:sp>
        <p:nvSpPr>
          <p:cNvPr id="744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45" name="Timeline: construct in LS3/early Run 4, physics starts in late Run 4.…"/>
          <p:cNvSpPr txBox="1"/>
          <p:nvPr/>
        </p:nvSpPr>
        <p:spPr>
          <a:xfrm>
            <a:off x="193517" y="4151079"/>
            <a:ext cx="6834354" cy="55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457200">
              <a:defRPr sz="1800">
                <a:solidFill>
                  <a:schemeClr val="accent4">
                    <a:lumOff val="-321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Timeline: construct in LS3/early Run 4, physics starts in late Run 4.</a:t>
            </a:r>
          </a:p>
          <a:p>
            <a:pPr algn="ctr" defTabSz="457200">
              <a:defRPr sz="1800">
                <a:solidFill>
                  <a:schemeClr val="accent4">
                    <a:lumOff val="-321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Capture as much HL-LHC luminosity as possible.</a:t>
            </a:r>
          </a:p>
        </p:txBody>
      </p:sp>
      <p:sp>
        <p:nvSpPr>
          <p:cNvPr id="746" name="Cost Estimate: 35 MCHF (class 4)"/>
          <p:cNvSpPr txBox="1"/>
          <p:nvPr/>
        </p:nvSpPr>
        <p:spPr>
          <a:xfrm>
            <a:off x="1848321" y="5451690"/>
            <a:ext cx="3450845" cy="27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1800">
                <a:solidFill>
                  <a:schemeClr val="accent4">
                    <a:lumOff val="-321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Cost Estimate: 35 MCHF (class 4)</a:t>
            </a:r>
          </a:p>
        </p:txBody>
      </p:sp>
      <p:sp>
        <p:nvSpPr>
          <p:cNvPr id="747" name="vibration study indicates that construction of the FPF possible during LHC operations…"/>
          <p:cNvSpPr txBox="1"/>
          <p:nvPr/>
        </p:nvSpPr>
        <p:spPr>
          <a:xfrm>
            <a:off x="193517" y="1759696"/>
            <a:ext cx="6834355" cy="16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20315" indent="-120315" defTabSz="457200">
              <a:spcBef>
                <a:spcPts val="1000"/>
              </a:spcBef>
              <a:buSzPct val="100000"/>
              <a:buChar char="•"/>
              <a:defRPr sz="1800">
                <a:solidFill>
                  <a:schemeClr val="accent4">
                    <a:lumOff val="-321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vibration study indicates that construction of the FPF possible during LHC operations</a:t>
            </a:r>
          </a:p>
          <a:p>
            <a:pPr marL="120315" indent="-120315" defTabSz="457200">
              <a:spcBef>
                <a:spcPts val="1000"/>
              </a:spcBef>
              <a:buSzPct val="100000"/>
              <a:buChar char="•"/>
              <a:defRPr sz="1800">
                <a:solidFill>
                  <a:schemeClr val="accent4">
                    <a:lumOff val="-321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radiation protection studies indicate work in FPF possible while the LHC is running</a:t>
            </a:r>
          </a:p>
          <a:p>
            <a:pPr defTabSz="457200">
              <a:spcBef>
                <a:spcPts val="1000"/>
              </a:spcBef>
              <a:defRPr sz="1800">
                <a:solidFill>
                  <a:schemeClr val="accent4">
                    <a:lumOff val="-3215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→ not restricted to LS!</a:t>
            </a:r>
          </a:p>
        </p:txBody>
      </p:sp>
      <p:pic>
        <p:nvPicPr>
          <p:cNvPr id="748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2390" y="1302847"/>
            <a:ext cx="4863044" cy="44534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ummary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751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52" name="Facility looking good from CERN side (radiation protection, safety, civ. eng., etc)…"/>
          <p:cNvSpPr txBox="1"/>
          <p:nvPr/>
        </p:nvSpPr>
        <p:spPr>
          <a:xfrm>
            <a:off x="650175" y="1206767"/>
            <a:ext cx="10891650" cy="46455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 marL="198520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Facility looking good from CERN side (radiation protection, safety, civ. eng., etc)</a:t>
            </a:r>
          </a:p>
          <a:p>
            <a:pPr lvl="1" marL="541421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Iterating with experiments for integration and service definition</a:t>
            </a:r>
          </a:p>
          <a:p>
            <a:pPr marL="198520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FPF input to ESPPU summarising physics programme (see </a:t>
            </a:r>
            <a:r>
              <a:rPr b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here</a:t>
            </a:r>
            <a:r>
              <a:t>)</a:t>
            </a:r>
          </a:p>
          <a:p>
            <a:pPr marL="198520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Pathfinder experiments already showing results with Run 3 data and simulations:</a:t>
            </a:r>
          </a:p>
          <a:p>
            <a:pPr lvl="1" marL="541421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First neutrino measurements and BSM searches by FASER</a:t>
            </a:r>
          </a:p>
          <a:p>
            <a:pPr lvl="1" marL="541421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First electron and muon neutrino cross-section measurements by FASER𝜈</a:t>
            </a:r>
          </a:p>
          <a:p>
            <a:pPr lvl="1" marL="541421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FLArE design evolving/adapting</a:t>
            </a:r>
          </a:p>
          <a:p>
            <a:pPr lvl="1" marL="541421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FORMOSA demonstrator installed, DAQ validated and taking data now for background measurements</a:t>
            </a:r>
          </a:p>
          <a:p>
            <a:pPr marL="198520" indent="-198520" defTabSz="822958">
              <a:lnSpc>
                <a:spcPct val="120000"/>
              </a:lnSpc>
              <a:spcBef>
                <a:spcPts val="900"/>
              </a:spcBef>
              <a:buSzPct val="100000"/>
              <a:buChar char="•"/>
              <a:defRPr sz="19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Construction currently expected to start in LS3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267848"/>
            <a:ext cx="12192001" cy="9144003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End"/>
          <p:cNvSpPr txBox="1"/>
          <p:nvPr>
            <p:ph type="title"/>
          </p:nvPr>
        </p:nvSpPr>
        <p:spPr>
          <a:xfrm>
            <a:off x="10415150" y="147343"/>
            <a:ext cx="1595402" cy="833738"/>
          </a:xfrm>
          <a:prstGeom prst="rect">
            <a:avLst/>
          </a:prstGeom>
        </p:spPr>
        <p:txBody>
          <a:bodyPr/>
          <a:lstStyle/>
          <a:p>
            <a:pPr/>
            <a:r>
              <a:t>End</a:t>
            </a:r>
          </a:p>
        </p:txBody>
      </p:sp>
      <p:sp>
        <p:nvSpPr>
          <p:cNvPr id="756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617;p60"/>
          <p:cNvSpPr txBox="1"/>
          <p:nvPr>
            <p:ph type="title" idx="4294967295"/>
          </p:nvPr>
        </p:nvSpPr>
        <p:spPr>
          <a:xfrm>
            <a:off x="822325" y="3657600"/>
            <a:ext cx="10455300" cy="927001"/>
          </a:xfrm>
          <a:prstGeom prst="rect">
            <a:avLst/>
          </a:prstGeom>
        </p:spPr>
        <p:txBody>
          <a:bodyPr lIns="0" tIns="0" rIns="0" bIns="0"/>
          <a:lstStyle>
            <a:lvl1pPr>
              <a:defRPr b="0" sz="4400"/>
            </a:lvl1pPr>
          </a:lstStyle>
          <a:p>
            <a:pPr/>
            <a:r>
              <a:t>Backup</a:t>
            </a:r>
          </a:p>
        </p:txBody>
      </p:sp>
      <p:sp>
        <p:nvSpPr>
          <p:cNvPr id="759" name="Slide Number"/>
          <p:cNvSpPr txBox="1"/>
          <p:nvPr>
            <p:ph type="sldNum" sz="quarter" idx="4294967295"/>
          </p:nvPr>
        </p:nvSpPr>
        <p:spPr>
          <a:xfrm>
            <a:off x="11799768" y="6489443"/>
            <a:ext cx="301813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The facility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The facility</a:t>
            </a:r>
          </a:p>
        </p:txBody>
      </p:sp>
      <p:sp>
        <p:nvSpPr>
          <p:cNvPr id="460" name="Location fixed!…"/>
          <p:cNvSpPr txBox="1"/>
          <p:nvPr>
            <p:ph type="body" sz="quarter" idx="1"/>
          </p:nvPr>
        </p:nvSpPr>
        <p:spPr>
          <a:xfrm>
            <a:off x="5237376" y="971040"/>
            <a:ext cx="6781811" cy="2275751"/>
          </a:xfrm>
          <a:prstGeom prst="rect">
            <a:avLst/>
          </a:prstGeom>
        </p:spPr>
        <p:txBody>
          <a:bodyPr/>
          <a:lstStyle/>
          <a:p>
            <a:pPr>
              <a:defRPr sz="1900"/>
            </a:pPr>
            <a:r>
              <a:t>Location fixed!</a:t>
            </a:r>
          </a:p>
          <a:p>
            <a:pPr marL="180472" indent="-180472">
              <a:buSzPct val="100000"/>
              <a:buChar char="•"/>
              <a:defRPr sz="1900"/>
            </a:pPr>
            <a:r>
              <a:t> 627m away from ATLAS IP1 at 90m of depth on french soil</a:t>
            </a:r>
          </a:p>
          <a:p>
            <a:pPr marL="180472" indent="-180472">
              <a:buSzPct val="100000"/>
              <a:buChar char="•"/>
              <a:defRPr sz="1900"/>
            </a:pPr>
            <a:r>
              <a:t>10m away from LHC tunnel → safe to access during stable beams</a:t>
            </a:r>
          </a:p>
          <a:p>
            <a:pPr lvl="1" marL="561471" indent="-180472">
              <a:defRPr sz="1900"/>
            </a:pPr>
            <a:r>
              <a:t>Main dose given by collision muons from IP1</a:t>
            </a:r>
          </a:p>
        </p:txBody>
      </p:sp>
      <p:sp>
        <p:nvSpPr>
          <p:cNvPr id="461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478" name="Group"/>
          <p:cNvGrpSpPr/>
          <p:nvPr/>
        </p:nvGrpSpPr>
        <p:grpSpPr>
          <a:xfrm>
            <a:off x="117389" y="1403050"/>
            <a:ext cx="7014541" cy="4759810"/>
            <a:chOff x="0" y="0"/>
            <a:chExt cx="7014540" cy="4759809"/>
          </a:xfrm>
        </p:grpSpPr>
        <p:pic>
          <p:nvPicPr>
            <p:cNvPr id="462" name="Picture 35" descr="Picture 35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18151"/>
            <a:stretch>
              <a:fillRect/>
            </a:stretch>
          </p:blipFill>
          <p:spPr>
            <a:xfrm>
              <a:off x="1079451" y="2582477"/>
              <a:ext cx="5935089" cy="21773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75" name="Group"/>
            <p:cNvGrpSpPr/>
            <p:nvPr/>
          </p:nvGrpSpPr>
          <p:grpSpPr>
            <a:xfrm>
              <a:off x="-1" y="0"/>
              <a:ext cx="4873941" cy="3034290"/>
              <a:chOff x="0" y="0"/>
              <a:chExt cx="4873939" cy="3034289"/>
            </a:xfrm>
          </p:grpSpPr>
          <p:pic>
            <p:nvPicPr>
              <p:cNvPr id="463" name="object 14" descr="object 14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4873940" cy="30342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64" name="object 30"/>
              <p:cNvSpPr txBox="1"/>
              <p:nvPr/>
            </p:nvSpPr>
            <p:spPr>
              <a:xfrm>
                <a:off x="314124" y="1240535"/>
                <a:ext cx="472443" cy="12700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indent="91437">
                  <a:spcBef>
                    <a:spcPts val="300"/>
                  </a:spcBef>
                  <a:defRPr spc="-20" sz="80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/>
                <a:r>
                  <a:t>SM18</a:t>
                </a:r>
              </a:p>
            </p:txBody>
          </p:sp>
          <p:sp>
            <p:nvSpPr>
              <p:cNvPr id="465" name="object 31"/>
              <p:cNvSpPr txBox="1"/>
              <p:nvPr/>
            </p:nvSpPr>
            <p:spPr>
              <a:xfrm>
                <a:off x="10848" y="1744980"/>
                <a:ext cx="533403" cy="12700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indent="90805">
                  <a:spcBef>
                    <a:spcPts val="300"/>
                  </a:spcBef>
                  <a:defRPr spc="-10" sz="80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/>
                <a:r>
                  <a:t>SMA18</a:t>
                </a:r>
              </a:p>
            </p:txBody>
          </p:sp>
          <p:grpSp>
            <p:nvGrpSpPr>
              <p:cNvPr id="468" name="ATLAS IP1"/>
              <p:cNvGrpSpPr/>
              <p:nvPr/>
            </p:nvGrpSpPr>
            <p:grpSpPr>
              <a:xfrm>
                <a:off x="3352945" y="334126"/>
                <a:ext cx="869349" cy="508854"/>
                <a:chOff x="0" y="0"/>
                <a:chExt cx="869348" cy="508852"/>
              </a:xfrm>
            </p:grpSpPr>
            <p:sp>
              <p:nvSpPr>
                <p:cNvPr id="466" name="Rectangle"/>
                <p:cNvSpPr/>
                <p:nvPr/>
              </p:nvSpPr>
              <p:spPr>
                <a:xfrm rot="20364093">
                  <a:off x="12886" y="141149"/>
                  <a:ext cx="843574" cy="22655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defRPr b="1" sz="1100">
                      <a:solidFill>
                        <a:srgbClr val="0228A6"/>
                      </a:solidFill>
                    </a:defRPr>
                  </a:pPr>
                </a:p>
              </p:txBody>
            </p:sp>
            <p:sp>
              <p:nvSpPr>
                <p:cNvPr id="467" name="ATLAS IP1"/>
                <p:cNvSpPr txBox="1"/>
                <p:nvPr/>
              </p:nvSpPr>
              <p:spPr>
                <a:xfrm rot="20364093">
                  <a:off x="12886" y="180510"/>
                  <a:ext cx="843574" cy="14783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b="1" sz="1100">
                      <a:solidFill>
                        <a:srgbClr val="0228A6"/>
                      </a:solidFill>
                    </a:defRPr>
                  </a:lvl1pPr>
                </a:lstStyle>
                <a:p>
                  <a:pPr/>
                  <a:r>
                    <a:t>ATLAS IP1</a:t>
                  </a:r>
                </a:p>
              </p:txBody>
            </p:sp>
          </p:grpSp>
          <p:grpSp>
            <p:nvGrpSpPr>
              <p:cNvPr id="471" name="LHC"/>
              <p:cNvGrpSpPr/>
              <p:nvPr/>
            </p:nvGrpSpPr>
            <p:grpSpPr>
              <a:xfrm>
                <a:off x="1507647" y="1495149"/>
                <a:ext cx="556804" cy="411189"/>
                <a:chOff x="-1" y="0"/>
                <a:chExt cx="556802" cy="411187"/>
              </a:xfrm>
            </p:grpSpPr>
            <p:sp>
              <p:nvSpPr>
                <p:cNvPr id="469" name="Rectangle"/>
                <p:cNvSpPr/>
                <p:nvPr/>
              </p:nvSpPr>
              <p:spPr>
                <a:xfrm rot="20364093">
                  <a:off x="28189" y="79998"/>
                  <a:ext cx="500423" cy="25119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defRPr b="1" sz="1100">
                      <a:solidFill>
                        <a:srgbClr val="0228A6"/>
                      </a:solidFill>
                    </a:defRPr>
                  </a:pPr>
                </a:p>
              </p:txBody>
            </p:sp>
            <p:sp>
              <p:nvSpPr>
                <p:cNvPr id="470" name="LHC"/>
                <p:cNvSpPr txBox="1"/>
                <p:nvPr/>
              </p:nvSpPr>
              <p:spPr>
                <a:xfrm rot="20364093">
                  <a:off x="28188" y="131677"/>
                  <a:ext cx="500423" cy="14783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b="1" sz="1100">
                      <a:solidFill>
                        <a:srgbClr val="0228A6"/>
                      </a:solidFill>
                    </a:defRPr>
                  </a:lvl1pPr>
                </a:lstStyle>
                <a:p>
                  <a:pPr/>
                  <a:r>
                    <a:t>LHC</a:t>
                  </a:r>
                </a:p>
              </p:txBody>
            </p:sp>
          </p:grpSp>
          <p:grpSp>
            <p:nvGrpSpPr>
              <p:cNvPr id="474" name="L.O.S."/>
              <p:cNvGrpSpPr/>
              <p:nvPr/>
            </p:nvGrpSpPr>
            <p:grpSpPr>
              <a:xfrm>
                <a:off x="2780557" y="1171583"/>
                <a:ext cx="472940" cy="342458"/>
                <a:chOff x="0" y="0"/>
                <a:chExt cx="472939" cy="342456"/>
              </a:xfrm>
            </p:grpSpPr>
            <p:sp>
              <p:nvSpPr>
                <p:cNvPr id="472" name="Rectangle"/>
                <p:cNvSpPr/>
                <p:nvPr/>
              </p:nvSpPr>
              <p:spPr>
                <a:xfrm rot="20217078">
                  <a:off x="19354" y="77522"/>
                  <a:ext cx="434230" cy="18741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defRPr b="1" sz="1000">
                      <a:solidFill>
                        <a:srgbClr val="9EA500"/>
                      </a:solidFill>
                    </a:defRPr>
                  </a:pPr>
                </a:p>
              </p:txBody>
            </p:sp>
            <p:sp>
              <p:nvSpPr>
                <p:cNvPr id="473" name="L.O.S."/>
                <p:cNvSpPr txBox="1"/>
                <p:nvPr/>
              </p:nvSpPr>
              <p:spPr>
                <a:xfrm rot="20217078">
                  <a:off x="19354" y="103455"/>
                  <a:ext cx="434230" cy="13554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b="1" sz="1000">
                      <a:solidFill>
                        <a:srgbClr val="9EA500"/>
                      </a:solidFill>
                    </a:defRPr>
                  </a:lvl1pPr>
                </a:lstStyle>
                <a:p>
                  <a:pPr/>
                  <a:r>
                    <a:t>L.O.S.</a:t>
                  </a:r>
                </a:p>
              </p:txBody>
            </p:sp>
          </p:grpSp>
        </p:grpSp>
        <p:sp>
          <p:nvSpPr>
            <p:cNvPr id="476" name="Rectangle 36"/>
            <p:cNvSpPr/>
            <p:nvPr/>
          </p:nvSpPr>
          <p:spPr>
            <a:xfrm>
              <a:off x="10847" y="2130552"/>
              <a:ext cx="608435" cy="565786"/>
            </a:xfrm>
            <a:prstGeom prst="rect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77" name="Straight Arrow Connector 38"/>
            <p:cNvSpPr/>
            <p:nvPr/>
          </p:nvSpPr>
          <p:spPr>
            <a:xfrm>
              <a:off x="315063" y="2696334"/>
              <a:ext cx="915013" cy="1320468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483" name="Group"/>
          <p:cNvGrpSpPr/>
          <p:nvPr/>
        </p:nvGrpSpPr>
        <p:grpSpPr>
          <a:xfrm>
            <a:off x="8489594" y="3327098"/>
            <a:ext cx="1702171" cy="3098358"/>
            <a:chOff x="0" y="0"/>
            <a:chExt cx="1702169" cy="3098357"/>
          </a:xfrm>
        </p:grpSpPr>
        <p:pic>
          <p:nvPicPr>
            <p:cNvPr id="479" name="Picture 4" descr="Picture 4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38518"/>
              <a:ext cx="1702170" cy="29598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0" name="object 29"/>
            <p:cNvSpPr txBox="1"/>
            <p:nvPr/>
          </p:nvSpPr>
          <p:spPr>
            <a:xfrm>
              <a:off x="739112" y="1535597"/>
              <a:ext cx="746386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indent="12700">
                <a:spcBef>
                  <a:spcPts val="200"/>
                </a:spcBef>
                <a:defRPr i="1" spc="-7" sz="11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Shaft</a:t>
              </a:r>
            </a:p>
          </p:txBody>
        </p:sp>
        <p:sp>
          <p:nvSpPr>
            <p:cNvPr id="481" name="object 24"/>
            <p:cNvSpPr txBox="1"/>
            <p:nvPr/>
          </p:nvSpPr>
          <p:spPr>
            <a:xfrm>
              <a:off x="166641" y="-1"/>
              <a:ext cx="135764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indent="12700">
                <a:spcBef>
                  <a:spcPts val="100"/>
                </a:spcBef>
                <a:defRPr i="1" spc="-98" sz="11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Surface</a:t>
              </a:r>
              <a:r>
                <a:rPr spc="-80"/>
                <a:t> building</a:t>
              </a:r>
            </a:p>
          </p:txBody>
        </p:sp>
        <p:sp>
          <p:nvSpPr>
            <p:cNvPr id="482" name="object 23"/>
            <p:cNvSpPr txBox="1"/>
            <p:nvPr/>
          </p:nvSpPr>
          <p:spPr>
            <a:xfrm>
              <a:off x="982785" y="2832557"/>
              <a:ext cx="62116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indent="12700">
                <a:spcBef>
                  <a:spcPts val="100"/>
                </a:spcBef>
                <a:defRPr i="1" spc="-94" sz="110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Cavern</a:t>
              </a:r>
            </a:p>
          </p:txBody>
        </p:sp>
      </p:grpSp>
      <p:sp>
        <p:nvSpPr>
          <p:cNvPr id="484" name="Connection Line"/>
          <p:cNvSpPr/>
          <p:nvPr/>
        </p:nvSpPr>
        <p:spPr>
          <a:xfrm>
            <a:off x="2913955" y="5849944"/>
            <a:ext cx="5601735" cy="63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14" fill="norm" stroke="1" extrusionOk="0">
                <a:moveTo>
                  <a:pt x="0" y="0"/>
                </a:moveTo>
                <a:cubicBezTo>
                  <a:pt x="7709" y="17723"/>
                  <a:pt x="14909" y="21600"/>
                  <a:pt x="21600" y="11632"/>
                </a:cubicBezTo>
              </a:path>
            </a:pathLst>
          </a:custGeom>
          <a:ln w="25400">
            <a:solidFill>
              <a:srgbClr val="FF26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New physics and dark matter → Hidden Valley"/>
          <p:cNvSpPr txBox="1"/>
          <p:nvPr>
            <p:ph type="title"/>
          </p:nvPr>
        </p:nvSpPr>
        <p:spPr>
          <a:xfrm>
            <a:off x="838198" y="288924"/>
            <a:ext cx="9981588" cy="729311"/>
          </a:xfrm>
          <a:prstGeom prst="rect">
            <a:avLst/>
          </a:prstGeom>
        </p:spPr>
        <p:txBody>
          <a:bodyPr/>
          <a:lstStyle/>
          <a:p>
            <a:pPr/>
            <a:r>
              <a:t>New physics and dark matter → Hidden Valley</a:t>
            </a:r>
          </a:p>
        </p:txBody>
      </p:sp>
      <p:sp>
        <p:nvSpPr>
          <p:cNvPr id="762" name="No signs of new physics seen at the LHC (yet)…"/>
          <p:cNvSpPr txBox="1"/>
          <p:nvPr>
            <p:ph type="body" sz="quarter" idx="1"/>
          </p:nvPr>
        </p:nvSpPr>
        <p:spPr>
          <a:xfrm>
            <a:off x="308317" y="2469032"/>
            <a:ext cx="2897092" cy="2996145"/>
          </a:xfrm>
          <a:prstGeom prst="rect">
            <a:avLst/>
          </a:prstGeom>
        </p:spPr>
        <p:txBody>
          <a:bodyPr/>
          <a:lstStyle/>
          <a:p>
            <a:pPr algn="ctr">
              <a:defRPr sz="2000"/>
            </a:pPr>
            <a:r>
              <a:t>No signs of new physics seen at the LHC (yet)</a:t>
            </a:r>
          </a:p>
          <a:p>
            <a:pPr algn="ctr">
              <a:defRPr sz="2000"/>
            </a:pPr>
          </a:p>
          <a:p>
            <a:pPr algn="ctr">
              <a:defRPr sz="2000"/>
            </a:pPr>
            <a:r>
              <a:t>SM extensions that include dark (or hidden) sectors give the most plausible hint</a:t>
            </a:r>
          </a:p>
        </p:txBody>
      </p:sp>
      <p:sp>
        <p:nvSpPr>
          <p:cNvPr id="763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793" name="Group"/>
          <p:cNvGrpSpPr/>
          <p:nvPr/>
        </p:nvGrpSpPr>
        <p:grpSpPr>
          <a:xfrm>
            <a:off x="3327092" y="1406563"/>
            <a:ext cx="8556591" cy="5121078"/>
            <a:chOff x="-1" y="-2"/>
            <a:chExt cx="8556590" cy="5121076"/>
          </a:xfrm>
        </p:grpSpPr>
        <p:grpSp>
          <p:nvGrpSpPr>
            <p:cNvPr id="790" name="Group"/>
            <p:cNvGrpSpPr/>
            <p:nvPr/>
          </p:nvGrpSpPr>
          <p:grpSpPr>
            <a:xfrm>
              <a:off x="2069369" y="-3"/>
              <a:ext cx="5729318" cy="1735816"/>
              <a:chOff x="-1" y="0"/>
              <a:chExt cx="5729317" cy="1735814"/>
            </a:xfrm>
          </p:grpSpPr>
          <p:grpSp>
            <p:nvGrpSpPr>
              <p:cNvPr id="766" name="electron"/>
              <p:cNvGrpSpPr/>
              <p:nvPr/>
            </p:nvGrpSpPr>
            <p:grpSpPr>
              <a:xfrm>
                <a:off x="-2" y="280167"/>
                <a:ext cx="812807" cy="625929"/>
                <a:chOff x="0" y="0"/>
                <a:chExt cx="812806" cy="625928"/>
              </a:xfrm>
            </p:grpSpPr>
            <p:sp>
              <p:nvSpPr>
                <p:cNvPr id="764" name="Oval"/>
                <p:cNvSpPr/>
                <p:nvPr/>
              </p:nvSpPr>
              <p:spPr>
                <a:xfrm>
                  <a:off x="0" y="0"/>
                  <a:ext cx="812807" cy="625929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C1001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>
                    <a:defRPr sz="1200"/>
                  </a:pPr>
                </a:p>
              </p:txBody>
            </p:sp>
            <p:sp>
              <p:nvSpPr>
                <p:cNvPr id="765" name="electron"/>
                <p:cNvSpPr txBox="1"/>
                <p:nvPr/>
              </p:nvSpPr>
              <p:spPr>
                <a:xfrm>
                  <a:off x="131732" y="104364"/>
                  <a:ext cx="549342" cy="4171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rmAutofit fontScale="100000" lnSpcReduction="0"/>
                </a:bodyPr>
                <a:lstStyle/>
                <a:p>
                  <a:pPr algn="ctr">
                    <a:defRPr sz="1200"/>
                  </a:pPr>
                </a:p>
                <a:p>
                  <a:pPr algn="ctr">
                    <a:defRPr sz="1200"/>
                  </a:pPr>
                  <a:r>
                    <a:t>electron</a:t>
                  </a:r>
                </a:p>
              </p:txBody>
            </p:sp>
          </p:grpSp>
          <p:sp>
            <p:nvSpPr>
              <p:cNvPr id="767" name="Oval"/>
              <p:cNvSpPr/>
              <p:nvPr/>
            </p:nvSpPr>
            <p:spPr>
              <a:xfrm>
                <a:off x="2304769" y="1138649"/>
                <a:ext cx="812807" cy="597165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rgbClr val="9A00C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70" name="dark electron"/>
              <p:cNvGrpSpPr/>
              <p:nvPr/>
            </p:nvGrpSpPr>
            <p:grpSpPr>
              <a:xfrm>
                <a:off x="4916510" y="280167"/>
                <a:ext cx="812807" cy="625929"/>
                <a:chOff x="0" y="0"/>
                <a:chExt cx="812806" cy="625928"/>
              </a:xfrm>
            </p:grpSpPr>
            <p:sp>
              <p:nvSpPr>
                <p:cNvPr id="768" name="Oval"/>
                <p:cNvSpPr/>
                <p:nvPr/>
              </p:nvSpPr>
              <p:spPr>
                <a:xfrm>
                  <a:off x="0" y="0"/>
                  <a:ext cx="812807" cy="625929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121A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>
                    <a:defRPr sz="1200"/>
                  </a:pPr>
                </a:p>
              </p:txBody>
            </p:sp>
            <p:sp>
              <p:nvSpPr>
                <p:cNvPr id="769" name="dark electron"/>
                <p:cNvSpPr txBox="1"/>
                <p:nvPr/>
              </p:nvSpPr>
              <p:spPr>
                <a:xfrm>
                  <a:off x="131731" y="104364"/>
                  <a:ext cx="549344" cy="4171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rmAutofit fontScale="100000" lnSpcReduction="0"/>
                </a:bodyPr>
                <a:lstStyle/>
                <a:p>
                  <a:pPr algn="ctr" defTabSz="905255">
                    <a:defRPr sz="400"/>
                  </a:pPr>
                </a:p>
                <a:p>
                  <a:pPr algn="ctr" defTabSz="905255">
                    <a:defRPr sz="1100"/>
                  </a:pPr>
                  <a:r>
                    <a:t>dark electron</a:t>
                  </a:r>
                </a:p>
              </p:txBody>
            </p:sp>
          </p:grpSp>
          <p:sp>
            <p:nvSpPr>
              <p:cNvPr id="771" name="Line"/>
              <p:cNvSpPr/>
              <p:nvPr/>
            </p:nvSpPr>
            <p:spPr>
              <a:xfrm>
                <a:off x="768692" y="693520"/>
                <a:ext cx="385787" cy="187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3" h="16762" fill="norm" stroke="1" extrusionOk="0">
                    <a:moveTo>
                      <a:pt x="1049" y="1655"/>
                    </a:moveTo>
                    <a:cubicBezTo>
                      <a:pt x="-777" y="4814"/>
                      <a:pt x="-122" y="9936"/>
                      <a:pt x="2253" y="11666"/>
                    </a:cubicBezTo>
                    <a:cubicBezTo>
                      <a:pt x="2905" y="12141"/>
                      <a:pt x="3627" y="12186"/>
                      <a:pt x="4300" y="11808"/>
                    </a:cubicBezTo>
                    <a:cubicBezTo>
                      <a:pt x="7024" y="10278"/>
                      <a:pt x="5815" y="-2228"/>
                      <a:pt x="10286" y="349"/>
                    </a:cubicBezTo>
                    <a:cubicBezTo>
                      <a:pt x="14504" y="2781"/>
                      <a:pt x="8073" y="13663"/>
                      <a:pt x="11941" y="16292"/>
                    </a:cubicBezTo>
                    <a:cubicBezTo>
                      <a:pt x="16470" y="19372"/>
                      <a:pt x="15298" y="6384"/>
                      <a:pt x="18051" y="4524"/>
                    </a:cubicBezTo>
                    <a:cubicBezTo>
                      <a:pt x="19055" y="3846"/>
                      <a:pt x="20208" y="4419"/>
                      <a:pt x="20823" y="5898"/>
                    </a:cubicBezTo>
                  </a:path>
                </a:pathLst>
              </a:custGeom>
              <a:noFill/>
              <a:ln w="25400" cap="flat">
                <a:solidFill>
                  <a:srgbClr val="C1001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72" name="Line"/>
              <p:cNvSpPr/>
              <p:nvPr/>
            </p:nvSpPr>
            <p:spPr>
              <a:xfrm>
                <a:off x="4578327" y="699040"/>
                <a:ext cx="383178" cy="187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0" h="16772" fill="norm" stroke="1" extrusionOk="0">
                    <a:moveTo>
                      <a:pt x="20205" y="1645"/>
                    </a:moveTo>
                    <a:cubicBezTo>
                      <a:pt x="21600" y="4350"/>
                      <a:pt x="21381" y="7739"/>
                      <a:pt x="20193" y="10033"/>
                    </a:cubicBezTo>
                    <a:cubicBezTo>
                      <a:pt x="19425" y="11517"/>
                      <a:pt x="18233" y="12462"/>
                      <a:pt x="16883" y="11810"/>
                    </a:cubicBezTo>
                    <a:cubicBezTo>
                      <a:pt x="14072" y="10452"/>
                      <a:pt x="15360" y="-2211"/>
                      <a:pt x="10766" y="338"/>
                    </a:cubicBezTo>
                    <a:cubicBezTo>
                      <a:pt x="6435" y="2741"/>
                      <a:pt x="13021" y="13668"/>
                      <a:pt x="9076" y="16300"/>
                    </a:cubicBezTo>
                    <a:cubicBezTo>
                      <a:pt x="4445" y="19389"/>
                      <a:pt x="5646" y="6375"/>
                      <a:pt x="2832" y="4517"/>
                    </a:cubicBezTo>
                    <a:cubicBezTo>
                      <a:pt x="1807" y="3840"/>
                      <a:pt x="629" y="4415"/>
                      <a:pt x="0" y="5893"/>
                    </a:cubicBezTo>
                  </a:path>
                </a:pathLst>
              </a:custGeom>
              <a:noFill/>
              <a:ln w="25400" cap="flat">
                <a:solidFill>
                  <a:srgbClr val="121AFF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73" name="Line"/>
              <p:cNvSpPr/>
              <p:nvPr/>
            </p:nvSpPr>
            <p:spPr>
              <a:xfrm>
                <a:off x="3053717" y="998053"/>
                <a:ext cx="513766" cy="290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51" h="20637" fill="norm" stroke="1" extrusionOk="0">
                    <a:moveTo>
                      <a:pt x="374" y="20637"/>
                    </a:moveTo>
                    <a:cubicBezTo>
                      <a:pt x="-648" y="17980"/>
                      <a:pt x="560" y="14406"/>
                      <a:pt x="2348" y="14797"/>
                    </a:cubicBezTo>
                    <a:cubicBezTo>
                      <a:pt x="4136" y="15188"/>
                      <a:pt x="5326" y="20960"/>
                      <a:pt x="7217" y="18657"/>
                    </a:cubicBezTo>
                    <a:cubicBezTo>
                      <a:pt x="9079" y="16391"/>
                      <a:pt x="6300" y="11113"/>
                      <a:pt x="7988" y="8738"/>
                    </a:cubicBezTo>
                    <a:cubicBezTo>
                      <a:pt x="9555" y="6532"/>
                      <a:pt x="12199" y="12725"/>
                      <a:pt x="13586" y="8933"/>
                    </a:cubicBezTo>
                    <a:cubicBezTo>
                      <a:pt x="14335" y="6886"/>
                      <a:pt x="12678" y="3896"/>
                      <a:pt x="13756" y="2067"/>
                    </a:cubicBezTo>
                    <a:cubicBezTo>
                      <a:pt x="15352" y="-640"/>
                      <a:pt x="16582" y="4752"/>
                      <a:pt x="18132" y="5230"/>
                    </a:cubicBezTo>
                    <a:cubicBezTo>
                      <a:pt x="19772" y="5736"/>
                      <a:pt x="20952" y="2476"/>
                      <a:pt x="20025" y="0"/>
                    </a:cubicBezTo>
                  </a:path>
                </a:pathLst>
              </a:custGeom>
              <a:noFill/>
              <a:ln w="25400" cap="flat">
                <a:solidFill>
                  <a:srgbClr val="121AFF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74" name="Line"/>
              <p:cNvSpPr/>
              <p:nvPr/>
            </p:nvSpPr>
            <p:spPr>
              <a:xfrm>
                <a:off x="1838995" y="998053"/>
                <a:ext cx="513766" cy="290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51" h="20637" fill="norm" stroke="1" extrusionOk="0">
                    <a:moveTo>
                      <a:pt x="19977" y="20637"/>
                    </a:moveTo>
                    <a:cubicBezTo>
                      <a:pt x="20999" y="17980"/>
                      <a:pt x="19791" y="14406"/>
                      <a:pt x="18003" y="14797"/>
                    </a:cubicBezTo>
                    <a:cubicBezTo>
                      <a:pt x="16215" y="15188"/>
                      <a:pt x="15025" y="20960"/>
                      <a:pt x="13134" y="18657"/>
                    </a:cubicBezTo>
                    <a:cubicBezTo>
                      <a:pt x="11272" y="16391"/>
                      <a:pt x="14051" y="11113"/>
                      <a:pt x="12363" y="8738"/>
                    </a:cubicBezTo>
                    <a:cubicBezTo>
                      <a:pt x="10796" y="6532"/>
                      <a:pt x="8152" y="12725"/>
                      <a:pt x="6765" y="8933"/>
                    </a:cubicBezTo>
                    <a:cubicBezTo>
                      <a:pt x="6016" y="6886"/>
                      <a:pt x="7673" y="3896"/>
                      <a:pt x="6595" y="2067"/>
                    </a:cubicBezTo>
                    <a:cubicBezTo>
                      <a:pt x="4999" y="-640"/>
                      <a:pt x="3769" y="4752"/>
                      <a:pt x="2219" y="5230"/>
                    </a:cubicBezTo>
                    <a:cubicBezTo>
                      <a:pt x="579" y="5736"/>
                      <a:pt x="-601" y="2476"/>
                      <a:pt x="326" y="0"/>
                    </a:cubicBezTo>
                  </a:path>
                </a:pathLst>
              </a:custGeom>
              <a:noFill/>
              <a:ln w="25400" cap="flat">
                <a:solidFill>
                  <a:srgbClr val="C1001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77" name="γ…"/>
              <p:cNvGrpSpPr/>
              <p:nvPr/>
            </p:nvGrpSpPr>
            <p:grpSpPr>
              <a:xfrm>
                <a:off x="1143394" y="181053"/>
                <a:ext cx="812808" cy="824158"/>
                <a:chOff x="0" y="0"/>
                <a:chExt cx="812806" cy="824157"/>
              </a:xfrm>
            </p:grpSpPr>
            <p:sp>
              <p:nvSpPr>
                <p:cNvPr id="775" name="Rounded Rectangle"/>
                <p:cNvSpPr/>
                <p:nvPr/>
              </p:nvSpPr>
              <p:spPr>
                <a:xfrm>
                  <a:off x="0" y="-1"/>
                  <a:ext cx="812807" cy="824159"/>
                </a:xfrm>
                <a:prstGeom prst="roundRect">
                  <a:avLst>
                    <a:gd name="adj" fmla="val 15209"/>
                  </a:avLst>
                </a:prstGeom>
                <a:solidFill>
                  <a:srgbClr val="FFFFFF"/>
                </a:solidFill>
                <a:ln w="25400" cap="flat">
                  <a:solidFill>
                    <a:srgbClr val="C1001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>
                    <a:defRPr sz="1200"/>
                  </a:pPr>
                </a:p>
              </p:txBody>
            </p:sp>
            <p:sp>
              <p:nvSpPr>
                <p:cNvPr id="776" name="γ…"/>
                <p:cNvSpPr txBox="1"/>
                <p:nvPr/>
              </p:nvSpPr>
              <p:spPr>
                <a:xfrm>
                  <a:off x="48906" y="48906"/>
                  <a:ext cx="714994" cy="7263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rmAutofit fontScale="100000" lnSpcReduction="0"/>
                </a:bodyPr>
                <a:lstStyle/>
                <a:p>
                  <a:pPr algn="ctr">
                    <a:defRPr sz="3000">
                      <a:solidFill>
                        <a:srgbClr val="E06666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t> </a:t>
                  </a:r>
                  <a:r>
                    <a:rPr sz="2200"/>
                    <a:t> </a:t>
                  </a:r>
                  <a:r>
                    <a:t>γ</a:t>
                  </a:r>
                </a:p>
                <a:p>
                  <a:pPr algn="ctr">
                    <a:defRPr sz="1200"/>
                  </a:pPr>
                  <a:r>
                    <a:t>photon</a:t>
                  </a:r>
                </a:p>
              </p:txBody>
            </p:sp>
          </p:grpSp>
          <p:grpSp>
            <p:nvGrpSpPr>
              <p:cNvPr id="780" name="γ*…"/>
              <p:cNvGrpSpPr/>
              <p:nvPr/>
            </p:nvGrpSpPr>
            <p:grpSpPr>
              <a:xfrm>
                <a:off x="3425600" y="181053"/>
                <a:ext cx="1146944" cy="824158"/>
                <a:chOff x="0" y="0"/>
                <a:chExt cx="1146943" cy="824157"/>
              </a:xfrm>
            </p:grpSpPr>
            <p:sp>
              <p:nvSpPr>
                <p:cNvPr id="778" name="Rounded Rectangle"/>
                <p:cNvSpPr/>
                <p:nvPr/>
              </p:nvSpPr>
              <p:spPr>
                <a:xfrm>
                  <a:off x="-1" y="-1"/>
                  <a:ext cx="1146945" cy="824159"/>
                </a:xfrm>
                <a:prstGeom prst="roundRect">
                  <a:avLst>
                    <a:gd name="adj" fmla="val 15000"/>
                  </a:avLst>
                </a:prstGeom>
                <a:solidFill>
                  <a:srgbClr val="FFFFFF"/>
                </a:solidFill>
                <a:ln w="25400" cap="flat">
                  <a:solidFill>
                    <a:srgbClr val="121A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>
                    <a:defRPr sz="1200"/>
                  </a:pPr>
                </a:p>
              </p:txBody>
            </p:sp>
            <p:sp>
              <p:nvSpPr>
                <p:cNvPr id="779" name="γ*…"/>
                <p:cNvSpPr txBox="1"/>
                <p:nvPr/>
              </p:nvSpPr>
              <p:spPr>
                <a:xfrm>
                  <a:off x="48907" y="48907"/>
                  <a:ext cx="1049129" cy="72634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rmAutofit fontScale="100000" lnSpcReduction="0"/>
                </a:bodyPr>
                <a:lstStyle/>
                <a:p>
                  <a:pPr algn="ctr">
                    <a:defRPr sz="3000">
                      <a:solidFill>
                        <a:srgbClr val="3F52D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t>  </a:t>
                  </a:r>
                  <a:r>
                    <a:rPr sz="2500"/>
                    <a:t> </a:t>
                  </a:r>
                  <a:r>
                    <a:t>γ*</a:t>
                  </a:r>
                </a:p>
                <a:p>
                  <a:pPr algn="ctr">
                    <a:defRPr sz="1200"/>
                  </a:pPr>
                  <a:r>
                    <a:t>dark photon</a:t>
                  </a:r>
                </a:p>
              </p:txBody>
            </p:sp>
          </p:grpSp>
          <p:sp>
            <p:nvSpPr>
              <p:cNvPr id="781" name="strength: e"/>
              <p:cNvSpPr txBox="1"/>
              <p:nvPr/>
            </p:nvSpPr>
            <p:spPr>
              <a:xfrm>
                <a:off x="366487" y="989773"/>
                <a:ext cx="576950" cy="1486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rmAutofit fontScale="100000" lnSpcReduction="0"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strength: e</a:t>
                </a:r>
              </a:p>
            </p:txBody>
          </p:sp>
          <p:sp>
            <p:nvSpPr>
              <p:cNvPr id="782" name="strength: e’ ≈ e"/>
              <p:cNvSpPr txBox="1"/>
              <p:nvPr/>
            </p:nvSpPr>
            <p:spPr>
              <a:xfrm>
                <a:off x="4545682" y="989773"/>
                <a:ext cx="796507" cy="1486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rmAutofit fontScale="100000" lnSpcReduction="0"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strength: e’ ≈ e</a:t>
                </a:r>
              </a:p>
            </p:txBody>
          </p:sp>
          <p:sp>
            <p:nvSpPr>
              <p:cNvPr id="783" name="Natural strength (LO):…"/>
              <p:cNvSpPr txBox="1"/>
              <p:nvPr/>
            </p:nvSpPr>
            <p:spPr>
              <a:xfrm>
                <a:off x="1713454" y="877891"/>
                <a:ext cx="1995437" cy="2440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rmAutofit fontScale="100000" lnSpcReduction="0"/>
              </a:bodyPr>
              <a:lstStyle/>
              <a:p>
                <a:pPr algn="ctr">
                  <a:defRPr sz="800"/>
                </a:pPr>
                <a:r>
                  <a:t>Natural strength (LO): </a:t>
                </a:r>
              </a:p>
              <a:p>
                <a:pPr algn="ctr">
                  <a:defRPr sz="800"/>
                </a:pPr>
                <a:r>
                  <a:t>α/π ≈ 1/1000</a:t>
                </a:r>
              </a:p>
            </p:txBody>
          </p:sp>
          <p:grpSp>
            <p:nvGrpSpPr>
              <p:cNvPr id="786" name="U(1)"/>
              <p:cNvGrpSpPr/>
              <p:nvPr/>
            </p:nvGrpSpPr>
            <p:grpSpPr>
              <a:xfrm>
                <a:off x="1721072" y="8729"/>
                <a:ext cx="536537" cy="327141"/>
                <a:chOff x="0" y="0"/>
                <a:chExt cx="536536" cy="327140"/>
              </a:xfrm>
            </p:grpSpPr>
            <p:sp>
              <p:nvSpPr>
                <p:cNvPr id="784" name="Rounded Rectangle"/>
                <p:cNvSpPr/>
                <p:nvPr/>
              </p:nvSpPr>
              <p:spPr>
                <a:xfrm>
                  <a:off x="0" y="0"/>
                  <a:ext cx="536537" cy="327141"/>
                </a:xfrm>
                <a:prstGeom prst="roundRect">
                  <a:avLst>
                    <a:gd name="adj" fmla="val 19125"/>
                  </a:avLst>
                </a:prstGeom>
                <a:solidFill>
                  <a:srgbClr val="FFFFFF"/>
                </a:solidFill>
                <a:ln w="25400" cap="flat">
                  <a:solidFill>
                    <a:srgbClr val="C1001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defRPr sz="1600">
                      <a:solidFill>
                        <a:srgbClr val="E06666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</a:p>
              </p:txBody>
            </p:sp>
            <p:sp>
              <p:nvSpPr>
                <p:cNvPr id="785" name="U(1)"/>
                <p:cNvSpPr txBox="1"/>
                <p:nvPr/>
              </p:nvSpPr>
              <p:spPr>
                <a:xfrm>
                  <a:off x="31024" y="31025"/>
                  <a:ext cx="474488" cy="26509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rmAutofit fontScale="100000" lnSpcReduction="0"/>
                </a:bodyPr>
                <a:lstStyle>
                  <a:lvl1pPr algn="ctr">
                    <a:defRPr sz="1600">
                      <a:solidFill>
                        <a:srgbClr val="E06666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/>
                  <a:r>
                    <a:t>U(1)</a:t>
                  </a:r>
                </a:p>
              </p:txBody>
            </p:sp>
          </p:grpSp>
          <p:grpSp>
            <p:nvGrpSpPr>
              <p:cNvPr id="789" name="U(1)*"/>
              <p:cNvGrpSpPr/>
              <p:nvPr/>
            </p:nvGrpSpPr>
            <p:grpSpPr>
              <a:xfrm>
                <a:off x="3022253" y="-1"/>
                <a:ext cx="612595" cy="344601"/>
                <a:chOff x="0" y="0"/>
                <a:chExt cx="612593" cy="344600"/>
              </a:xfrm>
            </p:grpSpPr>
            <p:sp>
              <p:nvSpPr>
                <p:cNvPr id="787" name="Rounded Rectangle"/>
                <p:cNvSpPr/>
                <p:nvPr/>
              </p:nvSpPr>
              <p:spPr>
                <a:xfrm>
                  <a:off x="-1" y="-1"/>
                  <a:ext cx="612595" cy="344602"/>
                </a:xfrm>
                <a:prstGeom prst="roundRect">
                  <a:avLst>
                    <a:gd name="adj" fmla="val 19727"/>
                  </a:avLst>
                </a:prstGeom>
                <a:solidFill>
                  <a:srgbClr val="FFFFFF"/>
                </a:solidFill>
                <a:ln w="25400" cap="flat">
                  <a:solidFill>
                    <a:srgbClr val="121A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>
                    <a:defRPr sz="1600">
                      <a:solidFill>
                        <a:srgbClr val="3F52D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</a:p>
              </p:txBody>
            </p:sp>
            <p:sp>
              <p:nvSpPr>
                <p:cNvPr id="788" name="U(1)*"/>
                <p:cNvSpPr txBox="1"/>
                <p:nvPr/>
              </p:nvSpPr>
              <p:spPr>
                <a:xfrm>
                  <a:off x="32610" y="32609"/>
                  <a:ext cx="547373" cy="27938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rmAutofit fontScale="100000" lnSpcReduction="0"/>
                </a:bodyPr>
                <a:lstStyle>
                  <a:lvl1pPr algn="ctr">
                    <a:defRPr sz="1600">
                      <a:solidFill>
                        <a:srgbClr val="3F52D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/>
                  <a:r>
                    <a:t>U(1)*</a:t>
                  </a:r>
                </a:p>
              </p:txBody>
            </p:sp>
          </p:grpSp>
        </p:grpSp>
        <p:sp>
          <p:nvSpPr>
            <p:cNvPr id="791" name="Photons and dark photons originate from different…"/>
            <p:cNvSpPr txBox="1"/>
            <p:nvPr/>
          </p:nvSpPr>
          <p:spPr>
            <a:xfrm>
              <a:off x="1311464" y="1896110"/>
              <a:ext cx="7245126" cy="3224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normAutofit fontScale="100000" lnSpcReduction="0"/>
            </a:bodyPr>
            <a:lstStyle/>
            <a:p>
              <a:pPr algn="ctr">
                <a:lnSpc>
                  <a:spcPct val="120000"/>
                </a:lnSpc>
                <a:spcBef>
                  <a:spcPts val="1000"/>
                </a:spcBef>
                <a:defRPr sz="2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Photons and dark photons originate from different </a:t>
              </a:r>
              <a14:m>
                <m:oMath>
                  <m:r>
                    <a:rPr xmlns:a="http://schemas.openxmlformats.org/drawingml/2006/main" sz="24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24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24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2400" i="1">
                      <a:solidFill>
                        <a:srgbClr val="02285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</a:p>
            <a:p>
              <a:pPr algn="ctr">
                <a:lnSpc>
                  <a:spcPct val="120000"/>
                </a:lnSpc>
                <a:spcBef>
                  <a:spcPts val="1000"/>
                </a:spcBef>
                <a:defRPr sz="2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gauge groups, but they can interact through </a:t>
              </a:r>
              <a:r>
                <a:rPr b="1"/>
                <a:t>kinetic mixing</a:t>
              </a:r>
            </a:p>
            <a:p>
              <a:pPr algn="ctr">
                <a:lnSpc>
                  <a:spcPct val="120000"/>
                </a:lnSpc>
                <a:spcBef>
                  <a:spcPts val="1000"/>
                </a:spcBef>
                <a:defRPr b="1" sz="9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  <a:p>
              <a:pPr algn="ctr">
                <a:lnSpc>
                  <a:spcPct val="120000"/>
                </a:lnSpc>
                <a:spcBef>
                  <a:spcPts val="1000"/>
                </a:spcBef>
                <a:defRPr sz="9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  <a:p>
              <a:pPr algn="ctr">
                <a:lnSpc>
                  <a:spcPct val="120000"/>
                </a:lnSpc>
                <a:spcBef>
                  <a:spcPts val="1000"/>
                </a:spcBef>
                <a:defRPr sz="2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Interaction with dark electrons is around</a:t>
              </a:r>
            </a:p>
            <a:p>
              <a:pPr algn="ctr">
                <a:lnSpc>
                  <a:spcPct val="120000"/>
                </a:lnSpc>
                <a:spcBef>
                  <a:spcPts val="1000"/>
                </a:spcBef>
                <a:defRPr b="1" sz="2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1/1000 as strong as the standard model</a:t>
              </a:r>
            </a:p>
          </p:txBody>
        </p:sp>
        <p:sp>
          <p:nvSpPr>
            <p:cNvPr id="792" name="Line"/>
            <p:cNvSpPr/>
            <p:nvPr/>
          </p:nvSpPr>
          <p:spPr>
            <a:xfrm>
              <a:off x="-2" y="2309836"/>
              <a:ext cx="836240" cy="3"/>
            </a:xfrm>
            <a:prstGeom prst="line">
              <a:avLst/>
            </a:prstGeom>
            <a:noFill/>
            <a:ln w="50800" cap="flat">
              <a:solidFill>
                <a:schemeClr val="accent4">
                  <a:satOff val="-64169"/>
                  <a:lumOff val="2098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lide Number"/>
          <p:cNvSpPr txBox="1"/>
          <p:nvPr>
            <p:ph type="sldNum" sz="quarter" idx="4294967295"/>
          </p:nvPr>
        </p:nvSpPr>
        <p:spPr>
          <a:xfrm>
            <a:off x="11803812" y="6480959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96" name="Google Shape;627;p61"/>
          <p:cNvSpPr txBox="1"/>
          <p:nvPr/>
        </p:nvSpPr>
        <p:spPr>
          <a:xfrm>
            <a:off x="654099" y="390424"/>
            <a:ext cx="7227138" cy="691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>
            <a:lvl1pPr>
              <a:defRPr b="1" sz="3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Why millicharged particles?</a:t>
            </a:r>
          </a:p>
        </p:txBody>
      </p:sp>
      <p:sp>
        <p:nvSpPr>
          <p:cNvPr id="797" name="Standard motivation: Introduce new, hidden   with a massless field A', a “dark photon” that couples to a massive “dark fermion” ψ’…"/>
          <p:cNvSpPr txBox="1"/>
          <p:nvPr/>
        </p:nvSpPr>
        <p:spPr>
          <a:xfrm>
            <a:off x="192132" y="1087689"/>
            <a:ext cx="11807736" cy="5192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457200">
              <a:spcBef>
                <a:spcPts val="1200"/>
              </a:spcBef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Standard motivation: Introduce new, hidden </a:t>
            </a:r>
            <a14:m>
              <m:oMath>
                <m:r>
                  <a:rPr xmlns:a="http://schemas.openxmlformats.org/drawingml/2006/main" sz="2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U</m:t>
                </m:r>
                <m:r>
                  <a:rPr xmlns:a="http://schemas.openxmlformats.org/drawingml/2006/main" sz="2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  <m:r>
                  <a:rPr xmlns:a="http://schemas.openxmlformats.org/drawingml/2006/main" sz="2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with a massless field A', a “dark photon” that couples to a massive “dark fermion” </a:t>
            </a:r>
            <a:r>
              <a:rPr>
                <a:latin typeface="Times Roman"/>
                <a:ea typeface="Times Roman"/>
                <a:cs typeface="Times Roman"/>
                <a:sym typeface="Times Roman"/>
              </a:rPr>
              <a:t>ψ’</a:t>
            </a:r>
          </a:p>
          <a:p>
            <a:pPr defTabSz="457200">
              <a:spcBef>
                <a:spcPts val="1200"/>
              </a:spcBef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457200">
              <a:spcBef>
                <a:spcPts val="1200"/>
              </a:spcBef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457200">
              <a:spcBef>
                <a:spcPts val="1200"/>
              </a:spcBef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marL="415387" indent="-339187">
              <a:spcBef>
                <a:spcPts val="2000"/>
              </a:spcBef>
              <a:buClr>
                <a:schemeClr val="accent4"/>
              </a:buClr>
              <a:buSzPts val="2500"/>
              <a:buFont typeface="Helvetica Neue"/>
              <a:buChar char="⚬"/>
              <a:defRPr sz="2700">
                <a:solidFill>
                  <a:srgbClr val="000000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>
                <m:s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  <a:r>
              <a:rPr sz="2300">
                <a:latin typeface="Helvetica Neue"/>
                <a:ea typeface="Helvetica Neue"/>
                <a:cs typeface="Helvetica Neue"/>
                <a:sym typeface="Helvetica Neue"/>
              </a:rPr>
              <a:t> has mass </a:t>
            </a:r>
            <a14:m>
              <m:oMath>
                <m:sSub>
                  <m:e>
                    <m:r>
                      <a:rPr xmlns:a="http://schemas.openxmlformats.org/drawingml/2006/main" sz="27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27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xmlns:a="http://schemas.openxmlformats.org/drawingml/2006/main" sz="27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27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</m:sSub>
              </m:oMath>
            </a14:m>
            <a:r>
              <a:rPr sz="2300">
                <a:latin typeface="Helvetica Neue"/>
                <a:ea typeface="Helvetica Neue"/>
                <a:cs typeface="Helvetica Neue"/>
                <a:sym typeface="Helvetica Neue"/>
              </a:rPr>
              <a:t> and charge under the new </a:t>
            </a:r>
            <a14:m>
              <m:oMath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U</m:t>
                </m:r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rPr sz="2300">
                <a:latin typeface="Helvetica Neue"/>
                <a:ea typeface="Helvetica Neue"/>
                <a:cs typeface="Helvetica Neue"/>
                <a:sym typeface="Helvetica Neue"/>
              </a:rPr>
              <a:t> of </a:t>
            </a:r>
            <a14:m>
              <m:oMath>
                <m:sSup>
                  <m:e>
                    <m:r>
                      <a:rPr xmlns:a="http://schemas.openxmlformats.org/drawingml/2006/main" sz="27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2700" i="1">
                        <a:solidFill>
                          <a:srgbClr val="02285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  <a:endParaRPr sz="23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indent="-381000">
              <a:spcBef>
                <a:spcPts val="2000"/>
              </a:spcBef>
              <a:buClr>
                <a:schemeClr val="accent4"/>
              </a:buClr>
              <a:buSzPts val="2300"/>
              <a:buFont typeface="Helvetica Neue"/>
              <a:buChar char="⚬"/>
              <a:defRPr sz="23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Gauge transformation of  </a:t>
            </a:r>
            <a14:m>
              <m:oMath>
                <m:sSub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bSup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  <m:sSub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bSup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κ</m:t>
                </m:r>
                <m:sSub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b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 introduces coupling  </a:t>
            </a:r>
            <a14:m>
              <m:oMath>
                <m:bar>
                  <m:barPr>
                    <m:ctrlP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sSup>
                      <m:e>
                        <m:r>
                          <a:rPr xmlns:a="http://schemas.openxmlformats.org/drawingml/2006/main"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p>
                        <m:r>
                          <a:rPr xmlns:a="http://schemas.openxmlformats.org/drawingml/2006/main"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e>
                </m:bar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κ</m:t>
                </m:r>
                <m:s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  <m:s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p>
                </m:sSup>
                <m:sSub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b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  <m:s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ψ</m:t>
                    </m:r>
                  </m:e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</m:oMath>
            </a14:m>
          </a:p>
          <a:p>
            <a:pPr marL="457200" indent="-381000">
              <a:spcBef>
                <a:spcPts val="2000"/>
              </a:spcBef>
              <a:buClr>
                <a:schemeClr val="accent4"/>
              </a:buClr>
              <a:buSzPts val="2300"/>
              <a:buFont typeface="Helvetica Neue"/>
              <a:buChar char="⚬"/>
              <a:defRPr sz="23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Conclusion: Coupling arises between dark fermion and SM photon of </a:t>
            </a:r>
            <a:br/>
            <a:r>
              <a:t>charge  </a:t>
            </a:r>
            <a14:m>
              <m:oMath>
                <m: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κ</m:t>
                </m:r>
                <m:sSup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  <m:r>
                  <m:rPr>
                    <m:sty m:val="p"/>
                  </m:rP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c</m:t>
                </m:r>
                <m:r>
                  <m:rPr>
                    <m:sty m:val="p"/>
                  </m:rP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o</m:t>
                </m:r>
                <m:r>
                  <m:rPr>
                    <m:sty m:val="p"/>
                  </m:rPr>
                  <a:rPr xmlns:a="http://schemas.openxmlformats.org/drawingml/2006/main" sz="2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s</m:t>
                </m:r>
                <m:sSub>
                  <m:e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θ</m:t>
                    </m:r>
                  </m:e>
                  <m:sub>
                    <m:r>
                      <a:rPr xmlns:a="http://schemas.openxmlformats.org/drawingml/2006/main"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</m:sub>
                </m:sSub>
              </m:oMath>
            </a14:m>
            <a:r>
              <a:t> .</a:t>
            </a:r>
            <a:r>
              <a:rPr>
                <a:solidFill>
                  <a:schemeClr val="accent4"/>
                </a:solidFill>
              </a:rPr>
              <a:t> </a:t>
            </a:r>
            <a:r>
              <a:rPr b="1">
                <a:solidFill>
                  <a:schemeClr val="accent4"/>
                </a:solidFill>
              </a:rPr>
              <a:t>mCP parameters are entirely defined by their mass and charge</a:t>
            </a:r>
            <a:r>
              <a:rPr>
                <a:solidFill>
                  <a:schemeClr val="accent4"/>
                </a:solidFill>
              </a:rPr>
              <a:t> </a:t>
            </a:r>
          </a:p>
          <a:p>
            <a:pPr>
              <a:spcBef>
                <a:spcPts val="2000"/>
              </a:spcBef>
              <a:defRPr sz="23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see e.g. </a:t>
            </a:r>
            <a:r>
              <a:rPr b="1" i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arXiv:2104.07151v2</a:t>
            </a:r>
            <a:r>
              <a:t> for more details</a:t>
            </a:r>
          </a:p>
        </p:txBody>
      </p:sp>
      <p:grpSp>
        <p:nvGrpSpPr>
          <p:cNvPr id="806" name="Group"/>
          <p:cNvGrpSpPr/>
          <p:nvPr/>
        </p:nvGrpSpPr>
        <p:grpSpPr>
          <a:xfrm>
            <a:off x="192132" y="1816230"/>
            <a:ext cx="11807739" cy="1637069"/>
            <a:chOff x="0" y="0"/>
            <a:chExt cx="11807737" cy="1637068"/>
          </a:xfrm>
        </p:grpSpPr>
        <p:pic>
          <p:nvPicPr>
            <p:cNvPr id="798" name="Google Shape;579;p51" descr="Google Shape;579;p5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346091"/>
              <a:ext cx="8598714" cy="5818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99" name="Google Shape;580;p51"/>
            <p:cNvSpPr txBox="1"/>
            <p:nvPr/>
          </p:nvSpPr>
          <p:spPr>
            <a:xfrm>
              <a:off x="964823" y="1126344"/>
              <a:ext cx="2114651" cy="381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2" tIns="91422" rIns="91422" bIns="91422" numCol="1" anchor="t">
              <a:spAutoFit/>
            </a:bodyPr>
            <a:lstStyle>
              <a:lvl1pPr>
                <a:defRPr>
                  <a:solidFill>
                    <a:srgbClr val="4D497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massless “dark photon”</a:t>
              </a:r>
            </a:p>
          </p:txBody>
        </p:sp>
        <p:sp>
          <p:nvSpPr>
            <p:cNvPr id="800" name="Google Shape;581;p51"/>
            <p:cNvSpPr/>
            <p:nvPr/>
          </p:nvSpPr>
          <p:spPr>
            <a:xfrm flipV="1">
              <a:off x="2002037" y="890462"/>
              <a:ext cx="97203" cy="222303"/>
            </a:xfrm>
            <a:prstGeom prst="line">
              <a:avLst/>
            </a:prstGeom>
            <a:noFill/>
            <a:ln w="9525" cap="flat">
              <a:solidFill>
                <a:srgbClr val="C64BE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1" name="Google Shape;582;p51"/>
            <p:cNvSpPr txBox="1"/>
            <p:nvPr/>
          </p:nvSpPr>
          <p:spPr>
            <a:xfrm>
              <a:off x="3495190" y="1113072"/>
              <a:ext cx="3686078" cy="416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2" tIns="91422" rIns="91422" bIns="91422" numCol="1" anchor="t">
              <a:spAutoFit/>
            </a:bodyPr>
            <a:lstStyle/>
            <a:p>
              <a:pPr>
                <a:defRPr>
                  <a:solidFill>
                    <a:srgbClr val="4D497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“dark fermion” with mass </a:t>
              </a:r>
              <a14:m>
                <m:oMath>
                  <m:sSub>
                    <m:e>
                      <m:r>
                        <a:rPr xmlns:a="http://schemas.openxmlformats.org/drawingml/2006/main" sz="1600" i="1">
                          <a:solidFill>
                            <a:srgbClr val="4D4972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1600" i="1">
                          <a:solidFill>
                            <a:srgbClr val="4D4972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xmlns:a="http://schemas.openxmlformats.org/drawingml/2006/main" sz="1600" i="1">
                          <a:solidFill>
                            <a:srgbClr val="4D4972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1600" i="1">
                          <a:solidFill>
                            <a:srgbClr val="4D4972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</m:oMath>
              </a14:m>
              <a:r>
                <a:t> , charge </a:t>
              </a:r>
              <a14:m>
                <m:oMath>
                  <m:sSup>
                    <m:e>
                      <m:r>
                        <a:rPr xmlns:a="http://schemas.openxmlformats.org/drawingml/2006/main" sz="1600" i="1">
                          <a:solidFill>
                            <a:srgbClr val="4D4972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4D4972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</m:oMath>
              </a14:m>
              <a:endParaRPr sz="1509"/>
            </a:p>
          </p:txBody>
        </p:sp>
        <p:sp>
          <p:nvSpPr>
            <p:cNvPr id="802" name="Google Shape;583;p51"/>
            <p:cNvSpPr/>
            <p:nvPr/>
          </p:nvSpPr>
          <p:spPr>
            <a:xfrm rot="16200000">
              <a:off x="5121784" y="-594869"/>
              <a:ext cx="222125" cy="3190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15635" y="21600"/>
                    <a:pt x="10800" y="21541"/>
                    <a:pt x="10800" y="21469"/>
                  </a:cubicBezTo>
                  <a:lnTo>
                    <a:pt x="10800" y="10931"/>
                  </a:lnTo>
                  <a:cubicBezTo>
                    <a:pt x="10800" y="10859"/>
                    <a:pt x="5965" y="10800"/>
                    <a:pt x="0" y="10800"/>
                  </a:cubicBezTo>
                  <a:cubicBezTo>
                    <a:pt x="5965" y="10800"/>
                    <a:pt x="10800" y="10741"/>
                    <a:pt x="10800" y="10669"/>
                  </a:cubicBezTo>
                  <a:lnTo>
                    <a:pt x="10800" y="131"/>
                  </a:lnTo>
                  <a:cubicBezTo>
                    <a:pt x="10800" y="59"/>
                    <a:pt x="15635" y="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C64BEA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3" name="Google Shape;584;p51"/>
            <p:cNvSpPr txBox="1"/>
            <p:nvPr/>
          </p:nvSpPr>
          <p:spPr>
            <a:xfrm>
              <a:off x="7772592" y="1126344"/>
              <a:ext cx="1461303" cy="381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2" tIns="91422" rIns="91422" bIns="91422" numCol="1" anchor="t">
              <a:spAutoFit/>
            </a:bodyPr>
            <a:lstStyle>
              <a:lvl1pPr>
                <a:defRPr>
                  <a:solidFill>
                    <a:srgbClr val="4D497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mixing term</a:t>
              </a:r>
            </a:p>
          </p:txBody>
        </p:sp>
        <p:sp>
          <p:nvSpPr>
            <p:cNvPr id="804" name="Google Shape;585;p51"/>
            <p:cNvSpPr/>
            <p:nvPr/>
          </p:nvSpPr>
          <p:spPr>
            <a:xfrm flipH="1" flipV="1">
              <a:off x="8082673" y="893024"/>
              <a:ext cx="263103" cy="215403"/>
            </a:xfrm>
            <a:prstGeom prst="line">
              <a:avLst/>
            </a:prstGeom>
            <a:noFill/>
            <a:ln w="9525" cap="flat">
              <a:solidFill>
                <a:srgbClr val="C64BE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805" name="Google Shape;590;p51" descr="Google Shape;590;p51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598803" y="0"/>
              <a:ext cx="2208935" cy="16370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Slide Number"/>
          <p:cNvSpPr txBox="1"/>
          <p:nvPr>
            <p:ph type="sldNum" sz="quarter" idx="4294967295"/>
          </p:nvPr>
        </p:nvSpPr>
        <p:spPr>
          <a:xfrm>
            <a:off x="11843432" y="6495286"/>
            <a:ext cx="212735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09" name="Google Shape;625;p61"/>
          <p:cNvSpPr txBox="1"/>
          <p:nvPr/>
        </p:nvSpPr>
        <p:spPr>
          <a:xfrm>
            <a:off x="628500" y="1072098"/>
            <a:ext cx="10935000" cy="540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One can consider a dark sector containing a massless abelian gauge field,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A′</a:t>
            </a:r>
            <a:r>
              <a:t>, that couples to a new dark fermion,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χ</a:t>
            </a:r>
            <a:r>
              <a:t>, with order one coupling,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e′</a:t>
            </a:r>
            <a:r>
              <a:t>. A kinetic mixing,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κ</a:t>
            </a:r>
            <a:r>
              <a:t>, can be introduced between the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A′</a:t>
            </a:r>
            <a:r>
              <a:t> and SM hypercharge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t>. Under a convenient basis,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A′</a:t>
            </a:r>
            <a:r>
              <a:t> is decoupled from the SM sector and the Lagrangian can be written as</a:t>
            </a:r>
          </a:p>
          <a:p>
            <a:pPr>
              <a:lnSpc>
                <a:spcPct val="115000"/>
              </a:lnSpc>
              <a:spcBef>
                <a:spcPts val="1200"/>
              </a:spcBef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lnSpc>
                <a:spcPct val="115000"/>
              </a:lnSpc>
              <a:spcBef>
                <a:spcPts val="1200"/>
              </a:spcBef>
              <a:defRPr sz="15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lnSpc>
                <a:spcPct val="115000"/>
              </a:lnSpc>
              <a:spcBef>
                <a:spcPts val="1200"/>
              </a:spcBef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lnSpc>
                <a:spcPct val="115000"/>
              </a:lnSpc>
              <a:spcBef>
                <a:spcPts val="1200"/>
              </a:spcBef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 this case, the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χ</a:t>
            </a:r>
            <a:r>
              <a:t> acts as a field with hypercharge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κe′</a:t>
            </a:r>
            <a:r>
              <a:t>. The new fermion is generically called a millicharged particle since a natural value for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κ</a:t>
            </a:r>
            <a:r>
              <a:t>, and therefore the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χ</a:t>
            </a:r>
            <a:r>
              <a:t> effective electric charge, of ~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αe/π </a:t>
            </a:r>
            <a:r>
              <a:t>~10</a:t>
            </a:r>
            <a:r>
              <a:rPr baseline="30000"/>
              <a:t>−3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r>
              <a:t> arises from one-loop effects. The parameter space     1 &lt;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baseline="-25000">
                <a:latin typeface="Times New Roman"/>
                <a:ea typeface="Times New Roman"/>
                <a:cs typeface="Times New Roman"/>
                <a:sym typeface="Times New Roman"/>
              </a:rPr>
              <a:t>χ</a:t>
            </a:r>
            <a:r>
              <a:t> &lt; 100 GeV, an ideal mass range for production at the LHC, is largely unexplored by </a:t>
            </a:r>
            <a:r>
              <a:rPr i="1"/>
              <a:t>direct</a:t>
            </a:r>
            <a:r>
              <a:t> searches.</a:t>
            </a:r>
          </a:p>
        </p:txBody>
      </p:sp>
      <p:pic>
        <p:nvPicPr>
          <p:cNvPr id="810" name="Google Shape;626;p61" descr="Google Shape;626;p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03472" y="2971824"/>
            <a:ext cx="7585055" cy="914354"/>
          </a:xfrm>
          <a:prstGeom prst="rect">
            <a:avLst/>
          </a:prstGeom>
          <a:ln w="12700">
            <a:miter lim="400000"/>
          </a:ln>
        </p:spPr>
      </p:pic>
      <p:sp>
        <p:nvSpPr>
          <p:cNvPr id="811" name="Google Shape;627;p61"/>
          <p:cNvSpPr txBox="1"/>
          <p:nvPr/>
        </p:nvSpPr>
        <p:spPr>
          <a:xfrm>
            <a:off x="679497" y="504724"/>
            <a:ext cx="5599805" cy="54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from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arXiv:2104.07151v2</a:t>
            </a:r>
            <a:r>
              <a:rPr>
                <a:solidFill>
                  <a:srgbClr val="0046B9"/>
                </a:solidFill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337;p43"/>
          <p:cNvSpPr txBox="1"/>
          <p:nvPr>
            <p:ph type="title"/>
          </p:nvPr>
        </p:nvSpPr>
        <p:spPr>
          <a:xfrm>
            <a:off x="838199" y="365125"/>
            <a:ext cx="10180502" cy="657600"/>
          </a:xfrm>
          <a:prstGeom prst="rect">
            <a:avLst/>
          </a:prstGeom>
        </p:spPr>
        <p:txBody>
          <a:bodyPr/>
          <a:lstStyle/>
          <a:p>
            <a:pPr/>
            <a:r>
              <a:t>Direct millicharged particle searches at the LHC</a:t>
            </a:r>
          </a:p>
        </p:txBody>
      </p:sp>
      <p:grpSp>
        <p:nvGrpSpPr>
          <p:cNvPr id="816" name="Google Shape;339;p43"/>
          <p:cNvGrpSpPr/>
          <p:nvPr/>
        </p:nvGrpSpPr>
        <p:grpSpPr>
          <a:xfrm>
            <a:off x="7794248" y="1913223"/>
            <a:ext cx="3856180" cy="4885379"/>
            <a:chOff x="0" y="0"/>
            <a:chExt cx="3856178" cy="4885378"/>
          </a:xfrm>
        </p:grpSpPr>
        <p:pic>
          <p:nvPicPr>
            <p:cNvPr id="814" name="Google Shape;340;p43" descr="Google Shape;340;p43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28865"/>
            <a:stretch>
              <a:fillRect/>
            </a:stretch>
          </p:blipFill>
          <p:spPr>
            <a:xfrm>
              <a:off x="-1" y="-1"/>
              <a:ext cx="3856180" cy="3475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15" name="Google Shape;341;p43" descr="Google Shape;341;p43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44036" b="0"/>
            <a:stretch>
              <a:fillRect/>
            </a:stretch>
          </p:blipFill>
          <p:spPr>
            <a:xfrm>
              <a:off x="-1" y="-1"/>
              <a:ext cx="2158153" cy="48853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17" name="Google Shape;343;p43"/>
          <p:cNvSpPr txBox="1"/>
          <p:nvPr/>
        </p:nvSpPr>
        <p:spPr>
          <a:xfrm>
            <a:off x="492849" y="1273074"/>
            <a:ext cx="10751402" cy="912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Millicharged particles (</a:t>
            </a:r>
            <a:r>
              <a:rPr b="1"/>
              <a:t>mCPs</a:t>
            </a:r>
            <a:r>
              <a:t>) are well motivated in dark sector theories, but difficult to detect because the interaction strength is reduced by a factor (Q/e)</a:t>
            </a:r>
            <a:r>
              <a:rPr baseline="30000"/>
              <a:t>2</a:t>
            </a:r>
            <a:r>
              <a:t>.</a:t>
            </a:r>
          </a:p>
        </p:txBody>
      </p:sp>
      <p:sp>
        <p:nvSpPr>
          <p:cNvPr id="818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19" name="Equation"/>
          <p:cNvSpPr txBox="1"/>
          <p:nvPr/>
        </p:nvSpPr>
        <p:spPr>
          <a:xfrm>
            <a:off x="10076451" y="5003501"/>
            <a:ext cx="1740549" cy="6638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⟨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⟩</m:t>
                  </m:r>
                  <m:r>
                    <a:rPr xmlns:a="http://schemas.openxmlformats.org/drawingml/2006/main" sz="17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∝</m:t>
                  </m:r>
                  <m:sSup>
                    <m:e>
                      <m:d>
                        <m:dPr>
                          <m:ctrlPr>
                            <a:rPr xmlns:a="http://schemas.openxmlformats.org/drawingml/2006/main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type m:val="bar"/>
                            </m:fPr>
                            <m:num>
                              <m: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num>
                            <m:den>
                              <m:r>
                                <a:rPr xmlns:a="http://schemas.openxmlformats.org/drawingml/2006/main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den>
                          </m:f>
                        </m:e>
                      </m:d>
                    </m:e>
                    <m:sup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sSub>
                    <m:e>
                      <m: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m:rPr>
                          <m:sty m:val="p"/>
                        </m:r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m:rPr>
                          <m:sty m:val="p"/>
                        </m:r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m:rPr>
                          <m:sty m:val="p"/>
                        </m:rPr>
                        <a:rPr xmlns:a="http://schemas.openxmlformats.org/drawingml/2006/main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</m:sSub>
                </m:oMath>
              </m:oMathPara>
            </a14:m>
            <a:endParaRPr sz="1700"/>
          </a:p>
        </p:txBody>
      </p:sp>
      <p:sp>
        <p:nvSpPr>
          <p:cNvPr id="820" name="Google Shape;338;p43"/>
          <p:cNvSpPr txBox="1"/>
          <p:nvPr/>
        </p:nvSpPr>
        <p:spPr>
          <a:xfrm>
            <a:off x="416649" y="2501574"/>
            <a:ext cx="7367138" cy="3467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2" tIns="91422" rIns="91422" bIns="91422">
            <a:spAutoFit/>
          </a:bodyPr>
          <a:lstStyle/>
          <a:p>
            <a:pPr>
              <a:defRPr b="1"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Core concept</a:t>
            </a:r>
            <a:r>
              <a:rPr b="0"/>
              <a:t>: Use array of efficient long scintillator bars + PMTs to detect ionisation from mCPs.</a:t>
            </a:r>
          </a:p>
          <a:p>
            <a:pPr>
              <a:defRPr sz="2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defRPr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>
              <a:defRPr b="1"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Challenges</a:t>
            </a:r>
            <a:r>
              <a:rPr b="0"/>
              <a:t>:</a:t>
            </a:r>
          </a:p>
          <a:p>
            <a:pPr marL="457200" indent="-368300">
              <a:buClr>
                <a:schemeClr val="accent4"/>
              </a:buClr>
              <a:buSzPts val="2200"/>
              <a:buFont typeface="Helvetica Neue"/>
              <a:buChar char="⚬"/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Expect few scintillation photons to be produced       → must be able to detect single scintillation photons</a:t>
            </a:r>
          </a:p>
          <a:p>
            <a:pPr marL="457200" indent="-368300">
              <a:buClr>
                <a:schemeClr val="accent4"/>
              </a:buClr>
              <a:buSzPts val="2200"/>
              <a:buFont typeface="Helvetica Neue"/>
              <a:buChar char="⚬"/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Well controlled backgrounds → “point” at the interaction point, triggering on sets of signals within small time windows (~15 ns)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FORMOSA overview"/>
          <p:cNvSpPr txBox="1"/>
          <p:nvPr>
            <p:ph type="title"/>
          </p:nvPr>
        </p:nvSpPr>
        <p:spPr>
          <a:xfrm>
            <a:off x="838198" y="288924"/>
            <a:ext cx="9981588" cy="729311"/>
          </a:xfrm>
          <a:prstGeom prst="rect">
            <a:avLst/>
          </a:prstGeom>
        </p:spPr>
        <p:txBody>
          <a:bodyPr/>
          <a:lstStyle/>
          <a:p>
            <a:pPr/>
            <a:r>
              <a:t>FORMOSA overview</a:t>
            </a:r>
          </a:p>
        </p:txBody>
      </p:sp>
      <p:sp>
        <p:nvSpPr>
          <p:cNvPr id="823" name="Demonstrator installed last year and taking data through 2024…"/>
          <p:cNvSpPr txBox="1"/>
          <p:nvPr>
            <p:ph type="body" idx="1"/>
          </p:nvPr>
        </p:nvSpPr>
        <p:spPr>
          <a:xfrm>
            <a:off x="669145" y="1422054"/>
            <a:ext cx="10853709" cy="4645598"/>
          </a:xfrm>
          <a:prstGeom prst="rect">
            <a:avLst/>
          </a:prstGeom>
        </p:spPr>
        <p:txBody>
          <a:bodyPr/>
          <a:lstStyle/>
          <a:p>
            <a:pPr marL="220578" indent="-220578">
              <a:buSzPct val="100000"/>
              <a:buChar char="•"/>
            </a:pPr>
            <a:r>
              <a:t>Demonstrator installed last year and taking data through 2024</a:t>
            </a:r>
          </a:p>
          <a:p>
            <a:pPr marL="220578" indent="-220578">
              <a:buSzPct val="100000"/>
              <a:buChar char="•"/>
            </a:pPr>
            <a:r>
              <a:t>DAQ (hardware and firmware) being tailored to improve signal collection</a:t>
            </a:r>
          </a:p>
          <a:p>
            <a:pPr lvl="1"/>
            <a:r>
              <a:t>Alignment with L.O.S. to I.P. validated</a:t>
            </a:r>
          </a:p>
          <a:p>
            <a:pPr lvl="1"/>
            <a:r>
              <a:t>Verified we are measuring physics correlated to LHC activity</a:t>
            </a:r>
          </a:p>
          <a:p>
            <a:pPr lvl="1"/>
            <a:r>
              <a:t>Capable of identifying beam muons</a:t>
            </a:r>
          </a:p>
          <a:p>
            <a:pPr lvl="1"/>
            <a:r>
              <a:t>Background nPE spectra has been identified</a:t>
            </a:r>
          </a:p>
          <a:p>
            <a:pPr lvl="1"/>
            <a:r>
              <a:t>Intra-clock timing proving useful for understanding of observed backgrounds</a:t>
            </a:r>
          </a:p>
          <a:p>
            <a:pPr marL="220578" indent="-220578">
              <a:buSzPct val="100000"/>
              <a:buChar char="•"/>
            </a:pPr>
            <a:r>
              <a:t>Upgrade on its way to add larger side and top panels for more comprehensive beam/cosmics background studies</a:t>
            </a:r>
          </a:p>
        </p:txBody>
      </p:sp>
      <p:sp>
        <p:nvSpPr>
          <p:cNvPr id="824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The FORMOSA collaboration"/>
          <p:cNvSpPr txBox="1"/>
          <p:nvPr>
            <p:ph type="title"/>
          </p:nvPr>
        </p:nvSpPr>
        <p:spPr>
          <a:xfrm>
            <a:off x="838198" y="288924"/>
            <a:ext cx="9981588" cy="729311"/>
          </a:xfrm>
          <a:prstGeom prst="rect">
            <a:avLst/>
          </a:prstGeom>
        </p:spPr>
        <p:txBody>
          <a:bodyPr/>
          <a:lstStyle/>
          <a:p>
            <a:pPr/>
            <a:r>
              <a:t>The FORMOSA collaboration</a:t>
            </a:r>
          </a:p>
        </p:txBody>
      </p:sp>
      <p:sp>
        <p:nvSpPr>
          <p:cNvPr id="827" name="Slide Number"/>
          <p:cNvSpPr txBox="1"/>
          <p:nvPr>
            <p:ph type="sldNum" sz="quarter" idx="4294967295"/>
          </p:nvPr>
        </p:nvSpPr>
        <p:spPr>
          <a:xfrm>
            <a:off x="11798895" y="6495286"/>
            <a:ext cx="301812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836" name="Group"/>
          <p:cNvGrpSpPr/>
          <p:nvPr/>
        </p:nvGrpSpPr>
        <p:grpSpPr>
          <a:xfrm>
            <a:off x="1246906" y="1549373"/>
            <a:ext cx="9698189" cy="3965686"/>
            <a:chOff x="0" y="-1"/>
            <a:chExt cx="9698188" cy="3965685"/>
          </a:xfrm>
        </p:grpSpPr>
        <p:pic>
          <p:nvPicPr>
            <p:cNvPr id="828" name="i.png" descr="i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029362" y="291371"/>
              <a:ext cx="1248692" cy="12486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9" name="unknown.png" descr="unknown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160666" y="281849"/>
              <a:ext cx="1267734" cy="12677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0" name="main-qimg-290ca2ab45d3b8dd06be105e80d3d01d-c.jpg" descr="main-qimg-290ca2ab45d3b8dd06be105e80d3d01d-c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26" y="2446693"/>
              <a:ext cx="1210008" cy="12065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1" name="VUB_SPONSOR LOGO-RGB.pdf" descr="VUB_SPONSOR LOGO-RGB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879015" y="281849"/>
              <a:ext cx="1386776" cy="12677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2" name="pasted-movie.png" descr="pasted-movie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730991" y="2379776"/>
              <a:ext cx="2849229" cy="13403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3" name="pasted-movie.png" descr="pasted-movi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5100278" y="2134250"/>
              <a:ext cx="4578582" cy="18314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4" name="pasted-movie.png" descr="pasted-movie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7866754" y="-2"/>
              <a:ext cx="1831435" cy="18314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5" name="pasted-movie.png" descr="pasted-movie.pn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1" y="135864"/>
              <a:ext cx="1559706" cy="15597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37" name="Members from 8 institutions and growing!"/>
          <p:cNvSpPr txBox="1"/>
          <p:nvPr/>
        </p:nvSpPr>
        <p:spPr>
          <a:xfrm>
            <a:off x="3767373" y="1224358"/>
            <a:ext cx="4657254" cy="283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/>
            </a:lvl1pPr>
          </a:lstStyle>
          <a:p>
            <a:pPr/>
            <a:r>
              <a:t>Members from 8 institutions and growing!</a:t>
            </a:r>
          </a:p>
        </p:txBody>
      </p:sp>
      <p:sp>
        <p:nvSpPr>
          <p:cNvPr id="838" name="This speaker supported by funding from DOE Office of Science"/>
          <p:cNvSpPr txBox="1"/>
          <p:nvPr>
            <p:ph type="body" sz="quarter" idx="1"/>
          </p:nvPr>
        </p:nvSpPr>
        <p:spPr>
          <a:xfrm>
            <a:off x="2381986" y="5893797"/>
            <a:ext cx="7428028" cy="405764"/>
          </a:xfrm>
          <a:prstGeom prst="rect">
            <a:avLst/>
          </a:prstGeom>
        </p:spPr>
        <p:txBody>
          <a:bodyPr/>
          <a:lstStyle>
            <a:lvl1pPr algn="ctr">
              <a:defRPr i="1" sz="2000"/>
            </a:lvl1pPr>
          </a:lstStyle>
          <a:p>
            <a:pPr/>
            <a:r>
              <a:t>This speaker supported by funding from DOE Office of Science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hysics objectives and experiments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Physics objectives and experiments</a:t>
            </a:r>
          </a:p>
        </p:txBody>
      </p:sp>
      <p:sp>
        <p:nvSpPr>
          <p:cNvPr id="487" name="Neutrino physics at TeV energies…"/>
          <p:cNvSpPr txBox="1"/>
          <p:nvPr>
            <p:ph type="body" idx="1"/>
          </p:nvPr>
        </p:nvSpPr>
        <p:spPr>
          <a:xfrm>
            <a:off x="845227" y="1327798"/>
            <a:ext cx="9967529" cy="5173348"/>
          </a:xfrm>
          <a:prstGeom prst="rect">
            <a:avLst/>
          </a:prstGeom>
        </p:spPr>
        <p:txBody>
          <a:bodyPr/>
          <a:lstStyle/>
          <a:p>
            <a:pPr marL="220578" indent="-220578">
              <a:buSzPct val="100000"/>
              <a:buChar char="•"/>
            </a:pPr>
            <a:r>
              <a:t>Neutrino physics at TeV energies</a:t>
            </a:r>
          </a:p>
          <a:p>
            <a:pPr marL="220578" indent="-220578">
              <a:buSzPct val="100000"/>
              <a:buChar char="•"/>
            </a:pPr>
            <a:r>
              <a:t>Neutrino precision physics</a:t>
            </a:r>
          </a:p>
          <a:p>
            <a:pPr marL="220578" indent="-220578">
              <a:buSzPct val="100000"/>
              <a:buChar char="•"/>
            </a:pPr>
            <a:r>
              <a:t>FPF as neutrino-ion collider</a:t>
            </a:r>
          </a:p>
          <a:p>
            <a:pPr marL="220578" indent="-220578">
              <a:buSzPct val="100000"/>
              <a:buChar char="•"/>
            </a:pPr>
            <a:r>
              <a:t>Unique probe of small-x QCD</a:t>
            </a:r>
          </a:p>
          <a:p>
            <a:pPr marL="220578" indent="-220578">
              <a:buSzPct val="100000"/>
              <a:buChar char="•"/>
            </a:pPr>
            <a:r>
              <a:t>Impact for Astroparticle Physics</a:t>
            </a:r>
          </a:p>
          <a:p>
            <a:pPr marL="220578" indent="-220578">
              <a:buSzPct val="100000"/>
              <a:buChar char="•"/>
            </a:pPr>
            <a:r>
              <a:t>Dark matter and mediators</a:t>
            </a:r>
          </a:p>
          <a:p>
            <a:pPr marL="220578" indent="-220578">
              <a:buSzPct val="100000"/>
              <a:buChar char="•"/>
            </a:pPr>
            <a:r>
              <a:t>Millicharged particles</a:t>
            </a:r>
          </a:p>
          <a:p>
            <a:pPr marL="220578" indent="-220578">
              <a:buSzPct val="100000"/>
              <a:buChar char="•"/>
            </a:pPr>
            <a:r>
              <a:t>Other opportunities for new particle searches</a:t>
            </a:r>
          </a:p>
          <a:p>
            <a:pPr/>
            <a:r>
              <a:t>See FPF’s input to </a:t>
            </a:r>
            <a:r>
              <a:rPr b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ESPPU</a:t>
            </a:r>
            <a:r>
              <a:t>!</a:t>
            </a:r>
          </a:p>
        </p:txBody>
      </p:sp>
      <p:sp>
        <p:nvSpPr>
          <p:cNvPr id="488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66842" y="1390041"/>
            <a:ext cx="6320393" cy="351382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93" name="Group"/>
          <p:cNvGrpSpPr/>
          <p:nvPr/>
        </p:nvGrpSpPr>
        <p:grpSpPr>
          <a:xfrm>
            <a:off x="1163561" y="997831"/>
            <a:ext cx="9887151" cy="4861957"/>
            <a:chOff x="0" y="0"/>
            <a:chExt cx="9887149" cy="4861956"/>
          </a:xfrm>
        </p:grpSpPr>
        <p:sp>
          <p:nvSpPr>
            <p:cNvPr id="490" name="Rectangle"/>
            <p:cNvSpPr/>
            <p:nvPr/>
          </p:nvSpPr>
          <p:spPr>
            <a:xfrm rot="21545689">
              <a:off x="38467" y="77210"/>
              <a:ext cx="9812112" cy="470753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491" name="pasted-movie.png" descr="pasted-movi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3079" t="4903" r="13347" b="1105"/>
            <a:stretch>
              <a:fillRect/>
            </a:stretch>
          </p:blipFill>
          <p:spPr>
            <a:xfrm rot="21545689">
              <a:off x="4267591" y="110619"/>
              <a:ext cx="5476810" cy="4575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2" name="FPF experiments have discovery potential in every one of the PBC benchmark scenarios!"/>
            <p:cNvSpPr txBox="1"/>
            <p:nvPr/>
          </p:nvSpPr>
          <p:spPr>
            <a:xfrm rot="21545689">
              <a:off x="14949" y="1532680"/>
              <a:ext cx="4058844" cy="19246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normAutofit fontScale="100000" lnSpcReduction="0"/>
            </a:bodyPr>
            <a:lstStyle>
              <a:lvl1pPr indent="228600" algn="ctr">
                <a:lnSpc>
                  <a:spcPct val="120000"/>
                </a:lnSpc>
                <a:spcBef>
                  <a:spcPts val="1000"/>
                </a:spcBef>
                <a:defRPr sz="20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FPF experiments have discovery potential in every one of the PBC benchmark scenarios!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9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7" name="Group"/>
          <p:cNvGrpSpPr/>
          <p:nvPr/>
        </p:nvGrpSpPr>
        <p:grpSpPr>
          <a:xfrm>
            <a:off x="6742348" y="580664"/>
            <a:ext cx="3764292" cy="3131907"/>
            <a:chOff x="0" y="-1"/>
            <a:chExt cx="3764291" cy="3131906"/>
          </a:xfrm>
        </p:grpSpPr>
        <p:pic>
          <p:nvPicPr>
            <p:cNvPr id="495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10562" r="0" b="512"/>
            <a:stretch>
              <a:fillRect/>
            </a:stretch>
          </p:blipFill>
          <p:spPr>
            <a:xfrm>
              <a:off x="-1" y="-1"/>
              <a:ext cx="3764293" cy="2928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6" name="FORMOSA: plastic scintillator array for mCPs"/>
            <p:cNvSpPr txBox="1"/>
            <p:nvPr/>
          </p:nvSpPr>
          <p:spPr>
            <a:xfrm>
              <a:off x="74625" y="2933683"/>
              <a:ext cx="3615107" cy="198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FORMOSA: plastic scintillator array for mCPs</a:t>
              </a:r>
            </a:p>
          </p:txBody>
        </p:sp>
      </p:grpSp>
      <p:sp>
        <p:nvSpPr>
          <p:cNvPr id="498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99" name="Tailored LLP detectors at the FPF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Tailored LLP detectors at the FPF</a:t>
            </a:r>
          </a:p>
        </p:txBody>
      </p:sp>
      <p:grpSp>
        <p:nvGrpSpPr>
          <p:cNvPr id="503" name="Group"/>
          <p:cNvGrpSpPr/>
          <p:nvPr/>
        </p:nvGrpSpPr>
        <p:grpSpPr>
          <a:xfrm>
            <a:off x="543190" y="890817"/>
            <a:ext cx="4305625" cy="2664195"/>
            <a:chOff x="0" y="0"/>
            <a:chExt cx="4305624" cy="2664193"/>
          </a:xfrm>
        </p:grpSpPr>
        <p:pic>
          <p:nvPicPr>
            <p:cNvPr id="500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4305625" cy="24990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1" name="FLArE: LAr TPC for neutrino detection"/>
            <p:cNvSpPr txBox="1"/>
            <p:nvPr/>
          </p:nvSpPr>
          <p:spPr>
            <a:xfrm>
              <a:off x="643249" y="2465971"/>
              <a:ext cx="3019121" cy="198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FLArE: LAr TPC for neutrino detection</a:t>
              </a:r>
            </a:p>
          </p:txBody>
        </p:sp>
        <p:sp>
          <p:nvSpPr>
            <p:cNvPr id="502" name="*new design!"/>
            <p:cNvSpPr txBox="1"/>
            <p:nvPr/>
          </p:nvSpPr>
          <p:spPr>
            <a:xfrm rot="20946070">
              <a:off x="2626151" y="199898"/>
              <a:ext cx="1030797" cy="197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/>
              <a:r>
                <a:t>*new design!</a:t>
              </a:r>
            </a:p>
          </p:txBody>
        </p:sp>
      </p:grpSp>
      <p:grpSp>
        <p:nvGrpSpPr>
          <p:cNvPr id="506" name="Group"/>
          <p:cNvGrpSpPr/>
          <p:nvPr/>
        </p:nvGrpSpPr>
        <p:grpSpPr>
          <a:xfrm>
            <a:off x="1001880" y="3909886"/>
            <a:ext cx="3388234" cy="2275374"/>
            <a:chOff x="-1" y="0"/>
            <a:chExt cx="3388233" cy="2275373"/>
          </a:xfrm>
        </p:grpSpPr>
        <p:pic>
          <p:nvPicPr>
            <p:cNvPr id="504" name="図 3" descr="図 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7839" y="-1"/>
              <a:ext cx="2632557" cy="2018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5" name="FASERv2: emulstion detector for neutrinos"/>
            <p:cNvSpPr txBox="1"/>
            <p:nvPr/>
          </p:nvSpPr>
          <p:spPr>
            <a:xfrm>
              <a:off x="-2" y="2077151"/>
              <a:ext cx="3388234" cy="198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FASERv2: emulstion detector for neutrinos</a:t>
              </a:r>
            </a:p>
          </p:txBody>
        </p:sp>
      </p:grpSp>
      <p:grpSp>
        <p:nvGrpSpPr>
          <p:cNvPr id="509" name="Group"/>
          <p:cNvGrpSpPr/>
          <p:nvPr/>
        </p:nvGrpSpPr>
        <p:grpSpPr>
          <a:xfrm>
            <a:off x="5600172" y="4149442"/>
            <a:ext cx="6048641" cy="1796263"/>
            <a:chOff x="-1" y="0"/>
            <a:chExt cx="6048639" cy="1796262"/>
          </a:xfrm>
        </p:grpSpPr>
        <p:pic>
          <p:nvPicPr>
            <p:cNvPr id="507" name="Picture 15" descr="Picture 15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2521"/>
            <a:stretch>
              <a:fillRect/>
            </a:stretch>
          </p:blipFill>
          <p:spPr>
            <a:xfrm>
              <a:off x="-2" y="-1"/>
              <a:ext cx="6048641" cy="14728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8" name="FASER2: tracking spectrometer for LLP searches and muon charge ID"/>
            <p:cNvSpPr txBox="1"/>
            <p:nvPr/>
          </p:nvSpPr>
          <p:spPr>
            <a:xfrm>
              <a:off x="244176" y="1598040"/>
              <a:ext cx="5560417" cy="198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FASER2: tracking spectrometer for LLP searches and muon charge ID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LLPs at the FPF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LLPs at the FPF</a:t>
            </a:r>
          </a:p>
        </p:txBody>
      </p:sp>
      <p:sp>
        <p:nvSpPr>
          <p:cNvPr id="512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4719" y="911621"/>
            <a:ext cx="9062563" cy="5034758"/>
          </a:xfrm>
          <a:prstGeom prst="rect">
            <a:avLst/>
          </a:prstGeom>
          <a:ln w="12700">
            <a:miter lim="400000"/>
          </a:ln>
        </p:spPr>
      </p:pic>
      <p:sp>
        <p:nvSpPr>
          <p:cNvPr id="514" name="From FPF’s input to ESPPU"/>
          <p:cNvSpPr txBox="1"/>
          <p:nvPr/>
        </p:nvSpPr>
        <p:spPr>
          <a:xfrm>
            <a:off x="118184" y="6062074"/>
            <a:ext cx="3634646" cy="51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From FPF’s input to </a:t>
            </a:r>
            <a:r>
              <a:rPr b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ESPPU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LLPs at the FPF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LLPs at the FPF</a:t>
            </a:r>
          </a:p>
        </p:txBody>
      </p:sp>
      <p:sp>
        <p:nvSpPr>
          <p:cNvPr id="517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8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867" y="981698"/>
            <a:ext cx="10844266" cy="4894604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From FPF’s input to ESPPU"/>
          <p:cNvSpPr txBox="1"/>
          <p:nvPr/>
        </p:nvSpPr>
        <p:spPr>
          <a:xfrm>
            <a:off x="118184" y="6062074"/>
            <a:ext cx="3634646" cy="51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From FPF’s input to </a:t>
            </a:r>
            <a:r>
              <a:rPr b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ESPPU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22" name="bandicam 2025-01-17 15-40-03-526" descr="bandicam 2025-01-17 15-40-03-526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961060" y="730739"/>
            <a:ext cx="9417009" cy="5796735"/>
          </a:xfrm>
          <a:prstGeom prst="rect">
            <a:avLst/>
          </a:prstGeom>
          <a:ln w="12700">
            <a:miter lim="400000"/>
          </a:ln>
        </p:spPr>
      </p:pic>
      <p:sp>
        <p:nvSpPr>
          <p:cNvPr id="523" name="Rectangle"/>
          <p:cNvSpPr/>
          <p:nvPr/>
        </p:nvSpPr>
        <p:spPr>
          <a:xfrm>
            <a:off x="687746" y="330525"/>
            <a:ext cx="10816508" cy="5734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24" name="FPF integration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FPF integration</a:t>
            </a:r>
          </a:p>
        </p:txBody>
      </p:sp>
      <p:sp>
        <p:nvSpPr>
          <p:cNvPr id="525" name="A global integration model is ready and constantly being updated with feedback from experiments…"/>
          <p:cNvSpPr txBox="1"/>
          <p:nvPr>
            <p:ph type="body" sz="quarter" idx="1"/>
          </p:nvPr>
        </p:nvSpPr>
        <p:spPr>
          <a:xfrm>
            <a:off x="8001247" y="1186579"/>
            <a:ext cx="3797065" cy="1595252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 marL="541421" indent="-160420">
              <a:defRPr sz="1600"/>
            </a:lvl2pPr>
          </a:lstStyle>
          <a:p>
            <a:pPr/>
            <a:r>
              <a:t>A global integration model is ready and constantly being updated with feedback from experiments</a:t>
            </a:r>
          </a:p>
          <a:p>
            <a:pPr lvl="1"/>
            <a:r>
              <a:t>Services and safety elements being integrated/optimised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33" fill="hold"/>
                                        <p:tgtEl>
                                          <p:spTgt spid="5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5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522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52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" name="Group"/>
          <p:cNvGrpSpPr/>
          <p:nvPr/>
        </p:nvGrpSpPr>
        <p:grpSpPr>
          <a:xfrm>
            <a:off x="1017778" y="1228137"/>
            <a:ext cx="10024082" cy="4867569"/>
            <a:chOff x="0" y="-1"/>
            <a:chExt cx="10024082" cy="4867568"/>
          </a:xfrm>
        </p:grpSpPr>
        <p:pic>
          <p:nvPicPr>
            <p:cNvPr id="527" name="Picture 55" descr="Picture 55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-2"/>
              <a:ext cx="8858720" cy="48675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28" name="Straight Connector 9"/>
            <p:cNvSpPr/>
            <p:nvPr/>
          </p:nvSpPr>
          <p:spPr>
            <a:xfrm flipH="1" flipV="1">
              <a:off x="2143356" y="1999906"/>
              <a:ext cx="7880727" cy="2246121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dash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29" name="TextBox 12"/>
            <p:cNvSpPr/>
            <p:nvPr/>
          </p:nvSpPr>
          <p:spPr>
            <a:xfrm rot="967277">
              <a:off x="8778505" y="3339624"/>
              <a:ext cx="122321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80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Nominal Beam Axis</a:t>
              </a:r>
            </a:p>
          </p:txBody>
        </p:sp>
      </p:grpSp>
      <p:sp>
        <p:nvSpPr>
          <p:cNvPr id="531" name="FPF experiment locations"/>
          <p:cNvSpPr txBox="1"/>
          <p:nvPr>
            <p:ph type="title"/>
          </p:nvPr>
        </p:nvSpPr>
        <p:spPr>
          <a:xfrm>
            <a:off x="831170" y="123059"/>
            <a:ext cx="9981587" cy="729313"/>
          </a:xfrm>
          <a:prstGeom prst="rect">
            <a:avLst/>
          </a:prstGeom>
        </p:spPr>
        <p:txBody>
          <a:bodyPr/>
          <a:lstStyle/>
          <a:p>
            <a:pPr/>
            <a:r>
              <a:t>FPF experiment locations</a:t>
            </a:r>
          </a:p>
        </p:txBody>
      </p:sp>
      <p:sp>
        <p:nvSpPr>
          <p:cNvPr id="532" name="Slide Number"/>
          <p:cNvSpPr txBox="1"/>
          <p:nvPr>
            <p:ph type="sldNum" sz="quarter" idx="4294967295"/>
          </p:nvPr>
        </p:nvSpPr>
        <p:spPr>
          <a:xfrm>
            <a:off x="11848323" y="6495286"/>
            <a:ext cx="202956" cy="2896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535" name="Group"/>
          <p:cNvGrpSpPr/>
          <p:nvPr/>
        </p:nvGrpSpPr>
        <p:grpSpPr>
          <a:xfrm>
            <a:off x="3813763" y="2050737"/>
            <a:ext cx="1202127" cy="1611189"/>
            <a:chOff x="0" y="0"/>
            <a:chExt cx="1202126" cy="1611188"/>
          </a:xfrm>
        </p:grpSpPr>
        <p:sp>
          <p:nvSpPr>
            <p:cNvPr id="533" name="TextBox 41"/>
            <p:cNvSpPr txBox="1"/>
            <p:nvPr/>
          </p:nvSpPr>
          <p:spPr>
            <a:xfrm>
              <a:off x="-1" y="-1"/>
              <a:ext cx="1024815" cy="370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800">
                  <a:solidFill>
                    <a:schemeClr val="accent4">
                      <a:lumOff val="-3215"/>
                    </a:schemeClr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FASER2</a:t>
              </a:r>
            </a:p>
          </p:txBody>
        </p:sp>
        <p:sp>
          <p:nvSpPr>
            <p:cNvPr id="534" name="Connector: Elbow 43"/>
            <p:cNvSpPr/>
            <p:nvPr/>
          </p:nvSpPr>
          <p:spPr>
            <a:xfrm flipH="1" rot="16200000">
              <a:off x="227654" y="636718"/>
              <a:ext cx="1263137" cy="685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4587" y="0"/>
                  </a:lnTo>
                  <a:lnTo>
                    <a:pt x="4587" y="21600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538" name="Group"/>
          <p:cNvGrpSpPr/>
          <p:nvPr/>
        </p:nvGrpSpPr>
        <p:grpSpPr>
          <a:xfrm>
            <a:off x="5463054" y="2639056"/>
            <a:ext cx="1432566" cy="1676405"/>
            <a:chOff x="0" y="0"/>
            <a:chExt cx="1432564" cy="1676404"/>
          </a:xfrm>
        </p:grpSpPr>
        <p:sp>
          <p:nvSpPr>
            <p:cNvPr id="536" name="TextBox 40"/>
            <p:cNvSpPr txBox="1"/>
            <p:nvPr/>
          </p:nvSpPr>
          <p:spPr>
            <a:xfrm>
              <a:off x="0" y="0"/>
              <a:ext cx="1432566" cy="364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indent="12700" algn="ctr">
                <a:spcBef>
                  <a:spcPts val="1400"/>
                </a:spcBef>
                <a:tabLst>
                  <a:tab pos="228600" algn="l"/>
                </a:tabLst>
                <a:defRPr spc="-10" sz="1800">
                  <a:solidFill>
                    <a:schemeClr val="accent4">
                      <a:lumOff val="-3215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FASERnu2 </a:t>
              </a:r>
            </a:p>
          </p:txBody>
        </p:sp>
        <p:sp>
          <p:nvSpPr>
            <p:cNvPr id="537" name="Connector: Elbow 49"/>
            <p:cNvSpPr/>
            <p:nvPr/>
          </p:nvSpPr>
          <p:spPr>
            <a:xfrm flipH="1" rot="16200000">
              <a:off x="329445" y="756166"/>
              <a:ext cx="1307074" cy="533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3295" y="0"/>
                  </a:lnTo>
                  <a:lnTo>
                    <a:pt x="3295" y="21600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541" name="Group"/>
          <p:cNvGrpSpPr/>
          <p:nvPr/>
        </p:nvGrpSpPr>
        <p:grpSpPr>
          <a:xfrm>
            <a:off x="7368054" y="3040383"/>
            <a:ext cx="1280166" cy="1419404"/>
            <a:chOff x="0" y="0"/>
            <a:chExt cx="1280164" cy="1419404"/>
          </a:xfrm>
        </p:grpSpPr>
        <p:sp>
          <p:nvSpPr>
            <p:cNvPr id="539" name="TextBox 39"/>
            <p:cNvSpPr txBox="1"/>
            <p:nvPr/>
          </p:nvSpPr>
          <p:spPr>
            <a:xfrm>
              <a:off x="0" y="-1"/>
              <a:ext cx="1280165" cy="3708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800">
                  <a:solidFill>
                    <a:schemeClr val="accent4">
                      <a:lumOff val="-3215"/>
                    </a:schemeClr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FLArE</a:t>
              </a:r>
            </a:p>
          </p:txBody>
        </p:sp>
        <p:sp>
          <p:nvSpPr>
            <p:cNvPr id="540" name="Connector: Elbow 52"/>
            <p:cNvSpPr/>
            <p:nvPr/>
          </p:nvSpPr>
          <p:spPr>
            <a:xfrm flipH="1" rot="16200000">
              <a:off x="191245" y="818166"/>
              <a:ext cx="1050074" cy="152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3326" y="0"/>
                  </a:lnTo>
                  <a:lnTo>
                    <a:pt x="3326" y="21600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544" name="Group"/>
          <p:cNvGrpSpPr/>
          <p:nvPr/>
        </p:nvGrpSpPr>
        <p:grpSpPr>
          <a:xfrm>
            <a:off x="1513354" y="3473215"/>
            <a:ext cx="1935483" cy="1879779"/>
            <a:chOff x="0" y="0"/>
            <a:chExt cx="1935482" cy="1879777"/>
          </a:xfrm>
        </p:grpSpPr>
        <p:sp>
          <p:nvSpPr>
            <p:cNvPr id="542" name="TextBox 35"/>
            <p:cNvSpPr txBox="1"/>
            <p:nvPr/>
          </p:nvSpPr>
          <p:spPr>
            <a:xfrm>
              <a:off x="-1" y="1515342"/>
              <a:ext cx="1280163" cy="364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800">
                  <a:solidFill>
                    <a:schemeClr val="accent4">
                      <a:lumOff val="-3215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FORMOSA</a:t>
              </a:r>
            </a:p>
          </p:txBody>
        </p:sp>
        <p:sp>
          <p:nvSpPr>
            <p:cNvPr id="543" name="Connector: Elbow 68"/>
            <p:cNvSpPr/>
            <p:nvPr/>
          </p:nvSpPr>
          <p:spPr>
            <a:xfrm rot="16200000">
              <a:off x="530107" y="109971"/>
              <a:ext cx="1515347" cy="1295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7261" y="0"/>
                  </a:lnTo>
                  <a:lnTo>
                    <a:pt x="7261" y="21600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45" name="Optimize physics across facility by combining complementary info from different experiments e.g. muons from neutrino interactions measured in FASER2 spectrometer"/>
          <p:cNvSpPr txBox="1"/>
          <p:nvPr>
            <p:ph type="body" sz="quarter" idx="1"/>
          </p:nvPr>
        </p:nvSpPr>
        <p:spPr>
          <a:xfrm>
            <a:off x="6142806" y="1156717"/>
            <a:ext cx="5776624" cy="87387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pPr/>
            <a:r>
              <a:t>Optimize physics across facility by combining complementary info from different experiments e.g. muons from neutrino interactions measured in FASER2 spectrometer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22850"/>
      </a:dk1>
      <a:lt1>
        <a:srgbClr val="FFFFFF"/>
      </a:lt1>
      <a:dk2>
        <a:srgbClr val="A7A7A7"/>
      </a:dk2>
      <a:lt2>
        <a:srgbClr val="535353"/>
      </a:lt2>
      <a:accent1>
        <a:srgbClr val="00C4B2"/>
      </a:accent1>
      <a:accent2>
        <a:srgbClr val="AADA91"/>
      </a:accent2>
      <a:accent3>
        <a:srgbClr val="FFFF3A"/>
      </a:accent3>
      <a:accent4>
        <a:srgbClr val="022850"/>
      </a:accent4>
      <a:accent5>
        <a:srgbClr val="FFBE00"/>
      </a:accent5>
      <a:accent6>
        <a:srgbClr val="F08A00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4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4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4B2"/>
      </a:accent1>
      <a:accent2>
        <a:srgbClr val="AADA91"/>
      </a:accent2>
      <a:accent3>
        <a:srgbClr val="FFFF3A"/>
      </a:accent3>
      <a:accent4>
        <a:srgbClr val="022850"/>
      </a:accent4>
      <a:accent5>
        <a:srgbClr val="FFBE00"/>
      </a:accent5>
      <a:accent6>
        <a:srgbClr val="F08A00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4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4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