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04" r:id="rId1"/>
  </p:sldMasterIdLst>
  <p:notesMasterIdLst>
    <p:notesMasterId r:id="rId26"/>
  </p:notesMasterIdLst>
  <p:handoutMasterIdLst>
    <p:handoutMasterId r:id="rId27"/>
  </p:handoutMasterIdLst>
  <p:sldIdLst>
    <p:sldId id="280" r:id="rId2"/>
    <p:sldId id="282" r:id="rId3"/>
    <p:sldId id="314" r:id="rId4"/>
    <p:sldId id="335" r:id="rId5"/>
    <p:sldId id="384" r:id="rId6"/>
    <p:sldId id="385" r:id="rId7"/>
    <p:sldId id="412" r:id="rId8"/>
    <p:sldId id="399" r:id="rId9"/>
    <p:sldId id="386" r:id="rId10"/>
    <p:sldId id="400" r:id="rId11"/>
    <p:sldId id="389" r:id="rId12"/>
    <p:sldId id="414" r:id="rId13"/>
    <p:sldId id="415" r:id="rId14"/>
    <p:sldId id="411" r:id="rId15"/>
    <p:sldId id="390" r:id="rId16"/>
    <p:sldId id="391" r:id="rId17"/>
    <p:sldId id="396" r:id="rId18"/>
    <p:sldId id="402" r:id="rId19"/>
    <p:sldId id="403" r:id="rId20"/>
    <p:sldId id="404" r:id="rId21"/>
    <p:sldId id="378" r:id="rId22"/>
    <p:sldId id="388" r:id="rId23"/>
    <p:sldId id="387" r:id="rId24"/>
    <p:sldId id="413" r:id="rId25"/>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Arial" pitchFamily="34" charset="0"/>
        <a:ea typeface="ヒラギノ角ゴ Pro W3"/>
        <a:cs typeface="ヒラギノ角ゴ Pro W3"/>
      </a:defRPr>
    </a:lvl1pPr>
    <a:lvl2pPr marL="457200" algn="l" rtl="0" fontAlgn="base">
      <a:spcBef>
        <a:spcPct val="0"/>
      </a:spcBef>
      <a:spcAft>
        <a:spcPct val="0"/>
      </a:spcAft>
      <a:defRPr sz="2400" kern="1200">
        <a:solidFill>
          <a:schemeClr val="tx1"/>
        </a:solidFill>
        <a:latin typeface="Arial" pitchFamily="34" charset="0"/>
        <a:ea typeface="ヒラギノ角ゴ Pro W3"/>
        <a:cs typeface="ヒラギノ角ゴ Pro W3"/>
      </a:defRPr>
    </a:lvl2pPr>
    <a:lvl3pPr marL="914400" algn="l" rtl="0" fontAlgn="base">
      <a:spcBef>
        <a:spcPct val="0"/>
      </a:spcBef>
      <a:spcAft>
        <a:spcPct val="0"/>
      </a:spcAft>
      <a:defRPr sz="2400" kern="1200">
        <a:solidFill>
          <a:schemeClr val="tx1"/>
        </a:solidFill>
        <a:latin typeface="Arial" pitchFamily="34" charset="0"/>
        <a:ea typeface="ヒラギノ角ゴ Pro W3"/>
        <a:cs typeface="ヒラギノ角ゴ Pro W3"/>
      </a:defRPr>
    </a:lvl3pPr>
    <a:lvl4pPr marL="1371600" algn="l" rtl="0" fontAlgn="base">
      <a:spcBef>
        <a:spcPct val="0"/>
      </a:spcBef>
      <a:spcAft>
        <a:spcPct val="0"/>
      </a:spcAft>
      <a:defRPr sz="2400" kern="1200">
        <a:solidFill>
          <a:schemeClr val="tx1"/>
        </a:solidFill>
        <a:latin typeface="Arial" pitchFamily="34" charset="0"/>
        <a:ea typeface="ヒラギノ角ゴ Pro W3"/>
        <a:cs typeface="ヒラギノ角ゴ Pro W3"/>
      </a:defRPr>
    </a:lvl4pPr>
    <a:lvl5pPr marL="1828800" algn="l" rtl="0" fontAlgn="base">
      <a:spcBef>
        <a:spcPct val="0"/>
      </a:spcBef>
      <a:spcAft>
        <a:spcPct val="0"/>
      </a:spcAft>
      <a:defRPr sz="2400" kern="1200">
        <a:solidFill>
          <a:schemeClr val="tx1"/>
        </a:solidFill>
        <a:latin typeface="Arial" pitchFamily="34" charset="0"/>
        <a:ea typeface="ヒラギノ角ゴ Pro W3"/>
        <a:cs typeface="ヒラギノ角ゴ Pro W3"/>
      </a:defRPr>
    </a:lvl5pPr>
    <a:lvl6pPr marL="2286000" algn="l" defTabSz="914400" rtl="0" eaLnBrk="1" latinLnBrk="0" hangingPunct="1">
      <a:defRPr sz="2400" kern="1200">
        <a:solidFill>
          <a:schemeClr val="tx1"/>
        </a:solidFill>
        <a:latin typeface="Arial" pitchFamily="34" charset="0"/>
        <a:ea typeface="ヒラギノ角ゴ Pro W3"/>
        <a:cs typeface="ヒラギノ角ゴ Pro W3"/>
      </a:defRPr>
    </a:lvl6pPr>
    <a:lvl7pPr marL="2743200" algn="l" defTabSz="914400" rtl="0" eaLnBrk="1" latinLnBrk="0" hangingPunct="1">
      <a:defRPr sz="2400" kern="1200">
        <a:solidFill>
          <a:schemeClr val="tx1"/>
        </a:solidFill>
        <a:latin typeface="Arial" pitchFamily="34" charset="0"/>
        <a:ea typeface="ヒラギノ角ゴ Pro W3"/>
        <a:cs typeface="ヒラギノ角ゴ Pro W3"/>
      </a:defRPr>
    </a:lvl7pPr>
    <a:lvl8pPr marL="3200400" algn="l" defTabSz="914400" rtl="0" eaLnBrk="1" latinLnBrk="0" hangingPunct="1">
      <a:defRPr sz="2400" kern="1200">
        <a:solidFill>
          <a:schemeClr val="tx1"/>
        </a:solidFill>
        <a:latin typeface="Arial" pitchFamily="34" charset="0"/>
        <a:ea typeface="ヒラギノ角ゴ Pro W3"/>
        <a:cs typeface="ヒラギノ角ゴ Pro W3"/>
      </a:defRPr>
    </a:lvl8pPr>
    <a:lvl9pPr marL="3657600" algn="l" defTabSz="914400" rtl="0" eaLnBrk="1" latinLnBrk="0" hangingPunct="1">
      <a:defRPr sz="2400" kern="1200">
        <a:solidFill>
          <a:schemeClr val="tx1"/>
        </a:solidFill>
        <a:latin typeface="Arial" pitchFamily="34" charset="0"/>
        <a:ea typeface="ヒラギノ角ゴ Pro W3"/>
        <a:cs typeface="ヒラギノ角ゴ Pro W3"/>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clrMru>
    <a:srgbClr val="0000FF"/>
    <a:srgbClr val="205DE7"/>
    <a:srgbClr val="62C260"/>
    <a:srgbClr val="00FF00"/>
    <a:srgbClr val="FF3300"/>
    <a:srgbClr val="117875"/>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81" autoAdjust="0"/>
    <p:restoredTop sz="95169" autoAdjust="0"/>
  </p:normalViewPr>
  <p:slideViewPr>
    <p:cSldViewPr>
      <p:cViewPr varScale="1">
        <p:scale>
          <a:sx n="70" d="100"/>
          <a:sy n="70" d="100"/>
        </p:scale>
        <p:origin x="-1243"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3" d="100"/>
          <a:sy n="63" d="100"/>
        </p:scale>
        <p:origin x="-2442" y="-102"/>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eaLnBrk="0" hangingPunct="0">
              <a:defRPr sz="1300">
                <a:latin typeface="Arial" charset="0"/>
                <a:cs typeface="ヒラギノ角ゴ Pro W3"/>
              </a:defRPr>
            </a:lvl1pPr>
          </a:lstStyle>
          <a:p>
            <a:pPr>
              <a:defRPr/>
            </a:pPr>
            <a:endParaRPr lang="en-US"/>
          </a:p>
        </p:txBody>
      </p:sp>
      <p:sp>
        <p:nvSpPr>
          <p:cNvPr id="3" name="Date Placeholder 2"/>
          <p:cNvSpPr>
            <a:spLocks noGrp="1"/>
          </p:cNvSpPr>
          <p:nvPr>
            <p:ph type="dt" sz="quarter" idx="1"/>
          </p:nvPr>
        </p:nvSpPr>
        <p:spPr bwMode="auto">
          <a:xfrm>
            <a:off x="4143375"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eaLnBrk="0" hangingPunct="0">
              <a:defRPr sz="1300">
                <a:latin typeface="Arial" charset="0"/>
                <a:cs typeface="ヒラギノ角ゴ Pro W3"/>
              </a:defRPr>
            </a:lvl1pPr>
          </a:lstStyle>
          <a:p>
            <a:pPr>
              <a:defRPr/>
            </a:pPr>
            <a:fld id="{4D15D382-7BB6-4690-814F-4D7D047C4FDE}" type="datetimeFigureOut">
              <a:rPr lang="en-US"/>
              <a:pPr>
                <a:defRPr/>
              </a:pPr>
              <a:t>9/7/2011</a:t>
            </a:fld>
            <a:endParaRPr lang="en-US"/>
          </a:p>
        </p:txBody>
      </p:sp>
      <p:sp>
        <p:nvSpPr>
          <p:cNvPr id="4" name="Footer Placeholder 3"/>
          <p:cNvSpPr>
            <a:spLocks noGrp="1"/>
          </p:cNvSpPr>
          <p:nvPr>
            <p:ph type="ftr" sz="quarter" idx="2"/>
          </p:nvPr>
        </p:nvSpPr>
        <p:spPr bwMode="auto">
          <a:xfrm>
            <a:off x="0" y="9120188"/>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eaLnBrk="0" hangingPunct="0">
              <a:defRPr sz="1300">
                <a:latin typeface="Arial" charset="0"/>
                <a:cs typeface="ヒラギノ角ゴ Pro W3"/>
              </a:defRPr>
            </a:lvl1pPr>
          </a:lstStyle>
          <a:p>
            <a:pPr>
              <a:defRPr/>
            </a:pPr>
            <a:endParaRPr lang="en-US"/>
          </a:p>
        </p:txBody>
      </p:sp>
      <p:sp>
        <p:nvSpPr>
          <p:cNvPr id="5" name="Slide Number Placeholder 4"/>
          <p:cNvSpPr>
            <a:spLocks noGrp="1"/>
          </p:cNvSpPr>
          <p:nvPr>
            <p:ph type="sldNum" sz="quarter" idx="3"/>
          </p:nvPr>
        </p:nvSpPr>
        <p:spPr bwMode="auto">
          <a:xfrm>
            <a:off x="4143375" y="9120188"/>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eaLnBrk="0" hangingPunct="0">
              <a:defRPr sz="1300">
                <a:latin typeface="Arial" charset="0"/>
                <a:cs typeface="ヒラギノ角ゴ Pro W3"/>
              </a:defRPr>
            </a:lvl1pPr>
          </a:lstStyle>
          <a:p>
            <a:pPr>
              <a:defRPr/>
            </a:pPr>
            <a:fld id="{A1BC4FD9-28A3-4F83-A256-D81CB300FB31}" type="slidenum">
              <a:rPr lang="en-US"/>
              <a:pPr>
                <a:defRPr/>
              </a:pPr>
              <a:t>‹#›</a:t>
            </a:fld>
            <a:endParaRPr lang="en-US"/>
          </a:p>
        </p:txBody>
      </p:sp>
    </p:spTree>
    <p:extLst>
      <p:ext uri="{BB962C8B-B14F-4D97-AF65-F5344CB8AC3E}">
        <p14:creationId xmlns="" xmlns:p14="http://schemas.microsoft.com/office/powerpoint/2010/main" val="175952203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eaLnBrk="0" hangingPunct="0">
              <a:defRPr sz="1300">
                <a:latin typeface="Arial" charset="0"/>
                <a:cs typeface="ヒラギノ角ゴ Pro W3"/>
              </a:defRPr>
            </a:lvl1pPr>
          </a:lstStyle>
          <a:p>
            <a:pPr>
              <a:defRPr/>
            </a:pPr>
            <a:endParaRPr lang="en-US"/>
          </a:p>
        </p:txBody>
      </p:sp>
      <p:sp>
        <p:nvSpPr>
          <p:cNvPr id="15363" name="Rectangle 3"/>
          <p:cNvSpPr>
            <a:spLocks noGrp="1" noChangeArrowheads="1"/>
          </p:cNvSpPr>
          <p:nvPr>
            <p:ph type="dt" idx="1"/>
          </p:nvPr>
        </p:nvSpPr>
        <p:spPr bwMode="auto">
          <a:xfrm>
            <a:off x="4144963" y="0"/>
            <a:ext cx="3170237"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eaLnBrk="0" hangingPunct="0">
              <a:defRPr sz="1300">
                <a:latin typeface="Arial" charset="0"/>
                <a:cs typeface="ヒラギノ角ゴ Pro W3"/>
              </a:defRPr>
            </a:lvl1pPr>
          </a:lstStyle>
          <a:p>
            <a:pPr>
              <a:defRPr/>
            </a:pPr>
            <a:endParaRPr lang="en-US"/>
          </a:p>
        </p:txBody>
      </p:sp>
      <p:sp>
        <p:nvSpPr>
          <p:cNvPr id="6349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15366"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eaLnBrk="0" hangingPunct="0">
              <a:defRPr sz="1300">
                <a:latin typeface="Arial" charset="0"/>
                <a:cs typeface="ヒラギノ角ゴ Pro W3"/>
              </a:defRPr>
            </a:lvl1pPr>
          </a:lstStyle>
          <a:p>
            <a:pPr>
              <a:defRPr/>
            </a:pPr>
            <a:endParaRPr lang="en-US"/>
          </a:p>
        </p:txBody>
      </p:sp>
      <p:sp>
        <p:nvSpPr>
          <p:cNvPr id="15367"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eaLnBrk="0" hangingPunct="0">
              <a:defRPr sz="1300">
                <a:latin typeface="Arial" charset="0"/>
                <a:cs typeface="ヒラギノ角ゴ Pro W3"/>
              </a:defRPr>
            </a:lvl1pPr>
          </a:lstStyle>
          <a:p>
            <a:pPr>
              <a:defRPr/>
            </a:pPr>
            <a:fld id="{071D2613-565F-4938-B95D-65CAC88370B2}" type="slidenum">
              <a:rPr lang="en-US"/>
              <a:pPr>
                <a:defRPr/>
              </a:pPr>
              <a:t>‹#›</a:t>
            </a:fld>
            <a:endParaRPr lang="en-US"/>
          </a:p>
        </p:txBody>
      </p:sp>
    </p:spTree>
    <p:extLst>
      <p:ext uri="{BB962C8B-B14F-4D97-AF65-F5344CB8AC3E}">
        <p14:creationId xmlns="" xmlns:p14="http://schemas.microsoft.com/office/powerpoint/2010/main" val="330552206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ヒラギノ角ゴ Pro W3" pitchFamily="112" charset="-128"/>
        <a:cs typeface="ヒラギノ角ゴ Pro W3"/>
      </a:defRPr>
    </a:lvl1pPr>
    <a:lvl2pPr marL="457200" algn="l" rtl="0" eaLnBrk="0" fontAlgn="base" hangingPunct="0">
      <a:spcBef>
        <a:spcPct val="30000"/>
      </a:spcBef>
      <a:spcAft>
        <a:spcPct val="0"/>
      </a:spcAft>
      <a:defRPr sz="1200" kern="1200">
        <a:solidFill>
          <a:schemeClr val="tx1"/>
        </a:solidFill>
        <a:latin typeface="Arial" charset="0"/>
        <a:ea typeface="ヒラギノ角ゴ Pro W3" pitchFamily="112" charset="-128"/>
        <a:cs typeface="ヒラギノ角ゴ Pro W3"/>
      </a:defRPr>
    </a:lvl2pPr>
    <a:lvl3pPr marL="914400" algn="l" rtl="0" eaLnBrk="0" fontAlgn="base" hangingPunct="0">
      <a:spcBef>
        <a:spcPct val="30000"/>
      </a:spcBef>
      <a:spcAft>
        <a:spcPct val="0"/>
      </a:spcAft>
      <a:defRPr sz="1200" kern="1200">
        <a:solidFill>
          <a:schemeClr val="tx1"/>
        </a:solidFill>
        <a:latin typeface="Arial" charset="0"/>
        <a:ea typeface="ヒラギノ角ゴ Pro W3" pitchFamily="112" charset="-128"/>
        <a:cs typeface="ヒラギノ角ゴ Pro W3"/>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pitchFamily="112" charset="-128"/>
        <a:cs typeface="ヒラギノ角ゴ Pro W3"/>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pitchFamily="112" charset="-128"/>
        <a:cs typeface="ヒラギノ角ゴ Pro W3"/>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bwMode="auto">
          <a:xfrm>
            <a:off x="731838" y="4560888"/>
            <a:ext cx="5851525" cy="4319587"/>
          </a:xfrm>
          <a:prstGeom prst="rect">
            <a:avLst/>
          </a:prstGeom>
          <a:noFill/>
          <a:ln>
            <a:miter lim="800000"/>
            <a:headEnd/>
            <a:tailEnd/>
          </a:ln>
        </p:spPr>
        <p:txBody>
          <a:bodyPr lIns="96661" tIns="48331" rIns="96661" bIns="48331"/>
          <a:lstStyle/>
          <a:p>
            <a:endParaRPr lang="en-US" smtClean="0">
              <a:latin typeface="Arial" pitchFamily="34" charset="0"/>
              <a:ea typeface="ヒラギノ角ゴ Pro W3"/>
            </a:endParaRPr>
          </a:p>
        </p:txBody>
      </p:sp>
      <p:sp>
        <p:nvSpPr>
          <p:cNvPr id="64516" name="Slide Number Placeholder 3"/>
          <p:cNvSpPr>
            <a:spLocks noGrp="1"/>
          </p:cNvSpPr>
          <p:nvPr>
            <p:ph type="sldNum" sz="quarter" idx="5"/>
          </p:nvPr>
        </p:nvSpPr>
        <p:spPr>
          <a:noFill/>
        </p:spPr>
        <p:txBody>
          <a:bodyPr/>
          <a:lstStyle/>
          <a:p>
            <a:fld id="{5A029DB4-CF4F-488A-B67D-50840D084DF9}" type="slidenum">
              <a:rPr lang="en-US" smtClean="0">
                <a:latin typeface="Arial" pitchFamily="34" charset="0"/>
              </a:rPr>
              <a:pPr/>
              <a:t>1</a:t>
            </a:fld>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bwMode="auto">
          <a:xfrm>
            <a:off x="731838" y="4560888"/>
            <a:ext cx="5851525" cy="4319587"/>
          </a:xfrm>
          <a:prstGeom prst="rect">
            <a:avLst/>
          </a:prstGeom>
          <a:noFill/>
          <a:ln>
            <a:miter lim="800000"/>
            <a:headEnd/>
            <a:tailEnd/>
          </a:ln>
        </p:spPr>
        <p:txBody>
          <a:bodyPr/>
          <a:lstStyle/>
          <a:p>
            <a:r>
              <a:rPr lang="en-US" dirty="0" smtClean="0">
                <a:ea typeface="ヒラギノ角ゴ Pro W3"/>
              </a:rPr>
              <a:t>Start with individual</a:t>
            </a:r>
            <a:r>
              <a:rPr lang="en-US" baseline="0" dirty="0" smtClean="0">
                <a:ea typeface="ヒラギノ角ゴ Pro W3"/>
              </a:rPr>
              <a:t> components and put more functionality on the sensor</a:t>
            </a:r>
            <a:endParaRPr lang="en-US" dirty="0" smtClean="0">
              <a:ea typeface="ヒラギノ角ゴ Pro W3"/>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bwMode="auto">
          <a:xfrm>
            <a:off x="731838" y="4560888"/>
            <a:ext cx="5851525" cy="4319587"/>
          </a:xfrm>
          <a:prstGeom prst="rect">
            <a:avLst/>
          </a:prstGeom>
          <a:noFill/>
          <a:ln>
            <a:miter lim="800000"/>
            <a:headEnd/>
            <a:tailEnd/>
          </a:ln>
        </p:spPr>
        <p:txBody>
          <a:bodyPr/>
          <a:lstStyle/>
          <a:p>
            <a:r>
              <a:rPr lang="en-US" smtClean="0">
                <a:latin typeface="Arial" pitchFamily="34" charset="0"/>
                <a:ea typeface="ヒラギノ角ゴ Pro W3"/>
              </a:rPr>
              <a:t>The readout design of the PXL system is set mostly be the sensor needs and STAR data acquisition and trigger requirements. Integrating this we come up with the following design. </a:t>
            </a:r>
          </a:p>
          <a:p>
            <a:endParaRPr lang="en-US" smtClean="0">
              <a:latin typeface="Arial" pitchFamily="34" charset="0"/>
              <a:ea typeface="ヒラギノ角ゴ Pro W3"/>
            </a:endParaRPr>
          </a:p>
          <a:p>
            <a:r>
              <a:rPr lang="en-US" smtClean="0">
                <a:latin typeface="Arial" pitchFamily="34" charset="0"/>
                <a:ea typeface="ヒラギノ角ゴ Pro W3"/>
              </a:rPr>
              <a:t>It is even more parallel than shown in the diagram in that all of the ladder readouts are also a copy of the same firmware and we use 4 copies per sector</a:t>
            </a:r>
          </a:p>
        </p:txBody>
      </p:sp>
      <p:sp>
        <p:nvSpPr>
          <p:cNvPr id="18435" name="Slide Number Placeholder 3"/>
          <p:cNvSpPr>
            <a:spLocks noGrp="1"/>
          </p:cNvSpPr>
          <p:nvPr>
            <p:ph type="sldNum" sz="quarter" idx="5"/>
          </p:nvPr>
        </p:nvSpPr>
        <p:spPr>
          <a:noFill/>
        </p:spPr>
        <p:txBody>
          <a:bodyPr/>
          <a:lstStyle/>
          <a:p>
            <a:fld id="{5778A45B-3656-4A91-B3EB-E8A68DAF109B}" type="slidenum">
              <a:rPr lang="en-US" smtClean="0">
                <a:latin typeface="Arial" pitchFamily="34" charset="0"/>
              </a:rPr>
              <a:pPr/>
              <a:t>10</a:t>
            </a:fld>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ChangeArrowheads="1" noTextEdit="1"/>
          </p:cNvSpPr>
          <p:nvPr>
            <p:ph type="sldImg"/>
          </p:nvPr>
        </p:nvSpPr>
        <p:spPr>
          <a:ln/>
        </p:spPr>
      </p:sp>
      <p:sp>
        <p:nvSpPr>
          <p:cNvPr id="38914" name="Rectangle 3"/>
          <p:cNvSpPr>
            <a:spLocks noGrp="1" noChangeArrowheads="1"/>
          </p:cNvSpPr>
          <p:nvPr>
            <p:ph type="body" idx="1"/>
          </p:nvPr>
        </p:nvSpPr>
        <p:spPr bwMode="auto">
          <a:xfrm>
            <a:off x="731838" y="4560888"/>
            <a:ext cx="5851525" cy="4319587"/>
          </a:xfrm>
          <a:prstGeom prst="rect">
            <a:avLst/>
          </a:prstGeom>
          <a:noFill/>
          <a:ln>
            <a:miter lim="800000"/>
            <a:headEnd/>
            <a:tailEnd/>
          </a:ln>
        </p:spPr>
        <p:txBody>
          <a:bodyPr/>
          <a:lstStyle/>
          <a:p>
            <a:pPr eaLnBrk="1" hangingPunct="1">
              <a:spcBef>
                <a:spcPct val="0"/>
              </a:spcBef>
            </a:pPr>
            <a:r>
              <a:rPr lang="en-US" smtClean="0">
                <a:latin typeface="Arial" pitchFamily="34" charset="0"/>
                <a:ea typeface="ヒラギノ角ゴ Pro W3"/>
              </a:rPr>
              <a:t>Note: Data rates for hit data only for Au-Au central collisions including peripheral collision electrons and pileup. Sensor noise is not included.</a:t>
            </a:r>
          </a:p>
          <a:p>
            <a:pPr eaLnBrk="1" hangingPunct="1">
              <a:spcBef>
                <a:spcPct val="0"/>
              </a:spcBef>
            </a:pPr>
            <a:endParaRPr lang="en-US" smtClean="0">
              <a:latin typeface="Arial" pitchFamily="34" charset="0"/>
              <a:ea typeface="ヒラギノ角ゴ Pro W3"/>
            </a:endParaRPr>
          </a:p>
          <a:p>
            <a:pPr eaLnBrk="1" hangingPunct="1">
              <a:spcBef>
                <a:spcPct val="0"/>
              </a:spcBef>
            </a:pPr>
            <a:r>
              <a:rPr lang="en-US" smtClean="0">
                <a:latin typeface="Arial" pitchFamily="34" charset="0"/>
                <a:ea typeface="ヒラギノ角ゴ Pro W3"/>
              </a:rPr>
              <a:t>Backup?</a:t>
            </a:r>
          </a:p>
          <a:p>
            <a:endParaRPr lang="en-US" smtClean="0">
              <a:latin typeface="Arial" pitchFamily="34" charset="0"/>
              <a:ea typeface="ヒラギノ角ゴ Pro W3"/>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bwMode="auto">
          <a:xfrm>
            <a:off x="731838" y="4560888"/>
            <a:ext cx="5851525" cy="4319587"/>
          </a:xfrm>
          <a:prstGeom prst="rect">
            <a:avLst/>
          </a:prstGeom>
          <a:noFill/>
          <a:ln>
            <a:miter lim="800000"/>
            <a:headEnd/>
            <a:tailEnd/>
          </a:ln>
        </p:spPr>
        <p:txBody>
          <a:bodyPr/>
          <a:lstStyle/>
          <a:p>
            <a:r>
              <a:rPr lang="en-US" smtClean="0">
                <a:latin typeface="Arial" pitchFamily="34" charset="0"/>
                <a:ea typeface="ヒラギノ角ゴ Pro W3"/>
              </a:rPr>
              <a:t>The readout design of the PXL system is set mostly be the sensor needs and STAR data acquisition and trigger requirements. Integrating this we come up with the following design. </a:t>
            </a:r>
          </a:p>
          <a:p>
            <a:endParaRPr lang="en-US" smtClean="0">
              <a:latin typeface="Arial" pitchFamily="34" charset="0"/>
              <a:ea typeface="ヒラギノ角ゴ Pro W3"/>
            </a:endParaRPr>
          </a:p>
          <a:p>
            <a:r>
              <a:rPr lang="en-US" smtClean="0">
                <a:latin typeface="Arial" pitchFamily="34" charset="0"/>
                <a:ea typeface="ヒラギノ角ゴ Pro W3"/>
              </a:rPr>
              <a:t>It is even more parallel than shown in the diagram in that all of the ladder readouts are also a copy of the same firmware and we use 4 copies per sector</a:t>
            </a:r>
          </a:p>
        </p:txBody>
      </p:sp>
      <p:sp>
        <p:nvSpPr>
          <p:cNvPr id="80900" name="Slide Number Placeholder 3"/>
          <p:cNvSpPr txBox="1">
            <a:spLocks noGrp="1"/>
          </p:cNvSpPr>
          <p:nvPr/>
        </p:nvSpPr>
        <p:spPr bwMode="auto">
          <a:xfrm>
            <a:off x="4144963" y="9121775"/>
            <a:ext cx="3170237" cy="479425"/>
          </a:xfrm>
          <a:prstGeom prst="rect">
            <a:avLst/>
          </a:prstGeom>
          <a:noFill/>
          <a:ln w="9525">
            <a:noFill/>
            <a:miter lim="800000"/>
            <a:headEnd/>
            <a:tailEnd/>
          </a:ln>
        </p:spPr>
        <p:txBody>
          <a:bodyPr lIns="96661" tIns="48331" rIns="96661" bIns="48331" anchor="b"/>
          <a:lstStyle/>
          <a:p>
            <a:pPr algn="r" defTabSz="966788" eaLnBrk="0" hangingPunct="0"/>
            <a:fld id="{E603E2FC-3BEE-4C58-B68F-A7B0F46C2594}" type="slidenum">
              <a:rPr lang="en-US" sz="1300">
                <a:cs typeface="ヒラギノ角ゴ Pro W3"/>
              </a:rPr>
              <a:pPr algn="r" defTabSz="966788" eaLnBrk="0" hangingPunct="0"/>
              <a:t>16</a:t>
            </a:fld>
            <a:endParaRPr lang="en-US" sz="1300">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bwMode="auto">
          <a:xfrm>
            <a:off x="731838" y="4560888"/>
            <a:ext cx="5851525" cy="4319587"/>
          </a:xfrm>
          <a:prstGeom prst="rect">
            <a:avLst/>
          </a:prstGeom>
          <a:noFill/>
          <a:ln>
            <a:miter lim="800000"/>
            <a:headEnd/>
            <a:tailEnd/>
          </a:ln>
        </p:spPr>
        <p:txBody>
          <a:bodyPr/>
          <a:lstStyle/>
          <a:p>
            <a:r>
              <a:rPr lang="en-US" smtClean="0">
                <a:latin typeface="Arial" pitchFamily="34" charset="0"/>
                <a:ea typeface="ヒラギノ角ゴ Pro W3"/>
              </a:rPr>
              <a:t>The readout design of the PXL system is set mostly be the sensor needs and STAR data acquisition and trigger requirements. Integrating this we come up with the following design. </a:t>
            </a:r>
          </a:p>
          <a:p>
            <a:endParaRPr lang="en-US" smtClean="0">
              <a:latin typeface="Arial" pitchFamily="34" charset="0"/>
              <a:ea typeface="ヒラギノ角ゴ Pro W3"/>
            </a:endParaRPr>
          </a:p>
          <a:p>
            <a:r>
              <a:rPr lang="en-US" smtClean="0">
                <a:latin typeface="Arial" pitchFamily="34" charset="0"/>
                <a:ea typeface="ヒラギノ角ゴ Pro W3"/>
              </a:rPr>
              <a:t>It is even more parallel than shown in the diagram in that all of the ladder readouts are also a copy of the same firmware and we use 4 copies per sector</a:t>
            </a:r>
          </a:p>
        </p:txBody>
      </p:sp>
      <p:sp>
        <p:nvSpPr>
          <p:cNvPr id="18435" name="Slide Number Placeholder 3"/>
          <p:cNvSpPr>
            <a:spLocks noGrp="1"/>
          </p:cNvSpPr>
          <p:nvPr>
            <p:ph type="sldNum" sz="quarter" idx="5"/>
          </p:nvPr>
        </p:nvSpPr>
        <p:spPr>
          <a:noFill/>
        </p:spPr>
        <p:txBody>
          <a:bodyPr/>
          <a:lstStyle/>
          <a:p>
            <a:fld id="{5778A45B-3656-4A91-B3EB-E8A68DAF109B}" type="slidenum">
              <a:rPr lang="en-US" smtClean="0">
                <a:latin typeface="Arial" pitchFamily="34" charset="0"/>
              </a:rPr>
              <a:pPr/>
              <a:t>23</a:t>
            </a:fld>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Footer Placeholder 4"/>
          <p:cNvSpPr>
            <a:spLocks noGrp="1"/>
          </p:cNvSpPr>
          <p:nvPr>
            <p:ph type="ftr" sz="quarter" idx="10"/>
          </p:nvPr>
        </p:nvSpPr>
        <p:spPr>
          <a:xfrm>
            <a:off x="1066800" y="5638800"/>
            <a:ext cx="7239000" cy="365125"/>
          </a:xfrm>
          <a:prstGeom prst="rect">
            <a:avLst/>
          </a:prstGeom>
        </p:spPr>
        <p:txBody>
          <a:bodyPr/>
          <a:lstStyle>
            <a:lvl1pPr eaLnBrk="0" hangingPunct="0">
              <a:defRPr>
                <a:latin typeface="Arial" charset="0"/>
                <a:ea typeface="ヒラギノ角ゴ Pro W3" pitchFamily="1" charset="-128"/>
                <a:cs typeface="+mn-cs"/>
              </a:defRPr>
            </a:lvl1pPr>
          </a:lstStyle>
          <a:p>
            <a:pPr>
              <a:defRPr/>
            </a:pPr>
            <a:endParaRPr lang="en-US"/>
          </a:p>
        </p:txBody>
      </p:sp>
      <p:sp>
        <p:nvSpPr>
          <p:cNvPr id="5" name="Slide Number Placeholder 5"/>
          <p:cNvSpPr>
            <a:spLocks noGrp="1"/>
          </p:cNvSpPr>
          <p:nvPr>
            <p:ph type="sldNum" sz="quarter" idx="11"/>
          </p:nvPr>
        </p:nvSpPr>
        <p:spPr>
          <a:xfrm>
            <a:off x="6553200" y="6356350"/>
            <a:ext cx="2133600" cy="365125"/>
          </a:xfrm>
          <a:prstGeom prst="rect">
            <a:avLst/>
          </a:prstGeom>
        </p:spPr>
        <p:txBody>
          <a:bodyPr/>
          <a:lstStyle>
            <a:lvl1pPr eaLnBrk="0" hangingPunct="0">
              <a:defRPr>
                <a:latin typeface="Arial" charset="0"/>
                <a:ea typeface="ヒラギノ角ゴ Pro W3" pitchFamily="1" charset="-128"/>
                <a:cs typeface="+mn-cs"/>
              </a:defRPr>
            </a:lvl1pPr>
          </a:lstStyle>
          <a:p>
            <a:pPr>
              <a:defRPr/>
            </a:pPr>
            <a:fld id="{C6A4B9C1-57AC-4C92-B1DC-7E8A4DDEE231}" type="slidenum">
              <a:rPr lang="en-US"/>
              <a:pPr>
                <a:defRPr/>
              </a:pPr>
              <a:t>‹#›</a:t>
            </a:fld>
            <a:endParaRPr lang="en-US"/>
          </a:p>
        </p:txBody>
      </p:sp>
      <p:grpSp>
        <p:nvGrpSpPr>
          <p:cNvPr id="9" name="Group 8"/>
          <p:cNvGrpSpPr/>
          <p:nvPr userDrawn="1"/>
        </p:nvGrpSpPr>
        <p:grpSpPr>
          <a:xfrm>
            <a:off x="8046010" y="76200"/>
            <a:ext cx="1097990" cy="381000"/>
            <a:chOff x="5181600" y="1295400"/>
            <a:chExt cx="1097990" cy="381000"/>
          </a:xfrm>
        </p:grpSpPr>
        <p:sp>
          <p:nvSpPr>
            <p:cNvPr id="10" name="5-Point Star 9"/>
            <p:cNvSpPr/>
            <p:nvPr/>
          </p:nvSpPr>
          <p:spPr>
            <a:xfrm>
              <a:off x="5181600" y="1295400"/>
              <a:ext cx="381000" cy="381000"/>
            </a:xfrm>
            <a:prstGeom prst="star5">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221800" y="1364400"/>
              <a:ext cx="1057790" cy="307777"/>
            </a:xfrm>
            <a:prstGeom prst="rect">
              <a:avLst/>
            </a:prstGeom>
            <a:noFill/>
          </p:spPr>
          <p:txBody>
            <a:bodyPr wrap="none" rtlCol="0">
              <a:spAutoFit/>
            </a:bodyPr>
            <a:lstStyle/>
            <a:p>
              <a:r>
                <a:rPr lang="en-US" sz="1400" b="1" i="1" dirty="0" smtClean="0">
                  <a:solidFill>
                    <a:srgbClr val="0000FF"/>
                  </a:solidFill>
                </a:rPr>
                <a:t>STAR HFT</a:t>
              </a:r>
              <a:endParaRPr lang="en-US" sz="1400" b="1" i="1" dirty="0">
                <a:solidFill>
                  <a:srgbClr val="0000FF"/>
                </a:solidFill>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6" name="Rectangle 6"/>
          <p:cNvSpPr txBox="1">
            <a:spLocks noChangeArrowheads="1"/>
          </p:cNvSpPr>
          <p:nvPr/>
        </p:nvSpPr>
        <p:spPr bwMode="auto">
          <a:xfrm>
            <a:off x="6934200" y="6553200"/>
            <a:ext cx="1905000" cy="228600"/>
          </a:xfrm>
          <a:prstGeom prst="rect">
            <a:avLst/>
          </a:prstGeom>
          <a:noFill/>
          <a:ln w="9525">
            <a:noFill/>
            <a:miter lim="800000"/>
            <a:headEnd/>
            <a:tailEnd/>
          </a:ln>
        </p:spPr>
        <p:txBody>
          <a:bodyPr/>
          <a:lstStyle>
            <a:lvl1pPr algn="r">
              <a:defRPr sz="1200"/>
            </a:lvl1pPr>
          </a:lstStyle>
          <a:p>
            <a:pPr defTabSz="457200" fontAlgn="auto">
              <a:spcBef>
                <a:spcPts val="0"/>
              </a:spcBef>
              <a:spcAft>
                <a:spcPts val="0"/>
              </a:spcAft>
              <a:defRPr/>
            </a:pPr>
            <a:fld id="{AB1BBB23-C432-4F50-86CD-D23F1689C384}" type="slidenum">
              <a:rPr lang="en-US" smtClean="0">
                <a:latin typeface="+mn-lt"/>
                <a:ea typeface="+mn-ea"/>
                <a:cs typeface="+mn-cs"/>
              </a:rPr>
              <a:pPr defTabSz="457200" fontAlgn="auto">
                <a:spcBef>
                  <a:spcPts val="0"/>
                </a:spcBef>
                <a:spcAft>
                  <a:spcPts val="0"/>
                </a:spcAft>
                <a:defRPr/>
              </a:pPr>
              <a:t>‹#›</a:t>
            </a:fld>
            <a:endParaRPr lang="en-US" dirty="0" smtClean="0">
              <a:latin typeface="+mn-lt"/>
              <a:ea typeface="+mn-ea"/>
              <a:cs typeface="+mn-cs"/>
            </a:endParaRPr>
          </a:p>
        </p:txBody>
      </p:sp>
      <p:sp>
        <p:nvSpPr>
          <p:cNvPr id="7" name="Rectangle 13"/>
          <p:cNvSpPr/>
          <p:nvPr/>
        </p:nvSpPr>
        <p:spPr>
          <a:xfrm>
            <a:off x="1905000" y="6553200"/>
            <a:ext cx="5943600" cy="276225"/>
          </a:xfrm>
          <a:prstGeom prst="rect">
            <a:avLst/>
          </a:prstGeom>
        </p:spPr>
        <p:txBody>
          <a:bodyPr>
            <a:spAutoFit/>
          </a:bodyPr>
          <a:lstStyle/>
          <a:p>
            <a:pPr algn="ctr" eaLnBrk="0" hangingPunct="0">
              <a:defRPr/>
            </a:pPr>
            <a:r>
              <a:rPr lang="en-US" sz="1200" b="1" i="1" dirty="0" smtClean="0">
                <a:solidFill>
                  <a:srgbClr val="000090"/>
                </a:solidFill>
                <a:cs typeface="Arial" pitchFamily="34" charset="0"/>
              </a:rPr>
              <a:t>St. </a:t>
            </a:r>
            <a:r>
              <a:rPr lang="en-US" sz="1200" b="1" i="1" dirty="0" err="1" smtClean="0">
                <a:solidFill>
                  <a:srgbClr val="000090"/>
                </a:solidFill>
                <a:cs typeface="Arial" pitchFamily="34" charset="0"/>
              </a:rPr>
              <a:t>Odile</a:t>
            </a:r>
            <a:r>
              <a:rPr lang="en-US" sz="1200" b="1" i="1" dirty="0" smtClean="0">
                <a:solidFill>
                  <a:srgbClr val="000090"/>
                </a:solidFill>
                <a:cs typeface="Arial" pitchFamily="34" charset="0"/>
              </a:rPr>
              <a:t> CMOS Workshop – September 6-9, 2011</a:t>
            </a:r>
            <a:endParaRPr lang="en-US" sz="1200" b="1" i="1" dirty="0">
              <a:solidFill>
                <a:srgbClr val="000090"/>
              </a:solidFill>
              <a:cs typeface="Arial" pitchFamily="34" charset="0"/>
            </a:endParaRPr>
          </a:p>
        </p:txBody>
      </p:sp>
      <p:sp>
        <p:nvSpPr>
          <p:cNvPr id="10" name="Line 7"/>
          <p:cNvSpPr>
            <a:spLocks noChangeShapeType="1"/>
          </p:cNvSpPr>
          <p:nvPr/>
        </p:nvSpPr>
        <p:spPr bwMode="auto">
          <a:xfrm>
            <a:off x="381000" y="609600"/>
            <a:ext cx="7543800" cy="0"/>
          </a:xfrm>
          <a:prstGeom prst="line">
            <a:avLst/>
          </a:prstGeom>
          <a:noFill/>
          <a:ln w="57150">
            <a:solidFill>
              <a:srgbClr val="0C0572"/>
            </a:solidFill>
            <a:round/>
            <a:headEnd/>
            <a:tailEnd/>
          </a:ln>
        </p:spPr>
        <p:txBody>
          <a:bodyPr wrap="none" anchor="ctr"/>
          <a:lstStyle/>
          <a:p>
            <a:pPr eaLnBrk="0" hangingPunct="0">
              <a:defRPr/>
            </a:pPr>
            <a:endParaRPr lang="en-US">
              <a:latin typeface="Arial" charset="0"/>
              <a:ea typeface="ヒラギノ角ゴ Pro W3" pitchFamily="1" charset="-128"/>
              <a:cs typeface="+mn-cs"/>
            </a:endParaRPr>
          </a:p>
        </p:txBody>
      </p:sp>
      <p:pic>
        <p:nvPicPr>
          <p:cNvPr id="11" name="Picture 4" descr="SC-Banner-CMYK-whitethumb[1]"/>
          <p:cNvPicPr>
            <a:picLocks noChangeAspect="1" noChangeArrowheads="1"/>
          </p:cNvPicPr>
          <p:nvPr/>
        </p:nvPicPr>
        <p:blipFill>
          <a:blip r:embed="rId2" cstate="print"/>
          <a:srcRect/>
          <a:stretch>
            <a:fillRect/>
          </a:stretch>
        </p:blipFill>
        <p:spPr bwMode="auto">
          <a:xfrm>
            <a:off x="7239000" y="6530975"/>
            <a:ext cx="838200" cy="32702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Footer Placeholder 4"/>
          <p:cNvSpPr>
            <a:spLocks noGrp="1"/>
          </p:cNvSpPr>
          <p:nvPr>
            <p:ph type="ftr" sz="quarter" idx="10"/>
          </p:nvPr>
        </p:nvSpPr>
        <p:spPr>
          <a:xfrm>
            <a:off x="1066800" y="5638800"/>
            <a:ext cx="7239000" cy="365125"/>
          </a:xfrm>
          <a:prstGeom prst="rect">
            <a:avLst/>
          </a:prstGeom>
        </p:spPr>
        <p:txBody>
          <a:bodyPr/>
          <a:lstStyle>
            <a:lvl1pPr eaLnBrk="0" hangingPunct="0">
              <a:defRPr>
                <a:latin typeface="Arial" charset="0"/>
                <a:ea typeface="ヒラギノ角ゴ Pro W3" pitchFamily="1" charset="-128"/>
                <a:cs typeface="+mn-cs"/>
              </a:defRPr>
            </a:lvl1pPr>
          </a:lstStyle>
          <a:p>
            <a:pPr>
              <a:defRPr/>
            </a:pPr>
            <a:endParaRPr lang="en-US"/>
          </a:p>
        </p:txBody>
      </p:sp>
      <p:sp>
        <p:nvSpPr>
          <p:cNvPr id="15" name="Slide Number Placeholder 5"/>
          <p:cNvSpPr>
            <a:spLocks noGrp="1"/>
          </p:cNvSpPr>
          <p:nvPr>
            <p:ph type="sldNum" sz="quarter" idx="11"/>
          </p:nvPr>
        </p:nvSpPr>
        <p:spPr>
          <a:xfrm>
            <a:off x="6553200" y="6356350"/>
            <a:ext cx="2133600" cy="365125"/>
          </a:xfrm>
          <a:prstGeom prst="rect">
            <a:avLst/>
          </a:prstGeom>
        </p:spPr>
        <p:txBody>
          <a:bodyPr/>
          <a:lstStyle>
            <a:lvl1pPr eaLnBrk="0" hangingPunct="0">
              <a:defRPr>
                <a:latin typeface="Arial" charset="0"/>
                <a:ea typeface="ヒラギノ角ゴ Pro W3" pitchFamily="1" charset="-128"/>
                <a:cs typeface="+mn-cs"/>
              </a:defRPr>
            </a:lvl1pPr>
          </a:lstStyle>
          <a:p>
            <a:pPr>
              <a:defRPr/>
            </a:pPr>
            <a:fld id="{AEDA58E6-C4DD-47D7-BB86-131C1730720C}" type="slidenum">
              <a:rPr lang="en-US"/>
              <a:pPr>
                <a:defRPr/>
              </a:pPr>
              <a:t>‹#›</a:t>
            </a:fld>
            <a:endParaRPr lang="en-US"/>
          </a:p>
        </p:txBody>
      </p:sp>
      <p:pic>
        <p:nvPicPr>
          <p:cNvPr id="16" name="Picture 15" descr="LBNL_Alt_Logo_HorzRight_Final.jpg"/>
          <p:cNvPicPr>
            <a:picLocks noChangeAspect="1"/>
          </p:cNvPicPr>
          <p:nvPr userDrawn="1"/>
        </p:nvPicPr>
        <p:blipFill>
          <a:blip r:embed="rId3" cstate="print"/>
          <a:stretch>
            <a:fillRect/>
          </a:stretch>
        </p:blipFill>
        <p:spPr>
          <a:xfrm>
            <a:off x="76200" y="6532000"/>
            <a:ext cx="1447800" cy="305274"/>
          </a:xfrm>
          <a:prstGeom prst="rect">
            <a:avLst/>
          </a:prstGeom>
        </p:spPr>
      </p:pic>
      <p:sp>
        <p:nvSpPr>
          <p:cNvPr id="4" name="Rectangle 4"/>
          <p:cNvSpPr txBox="1">
            <a:spLocks noChangeArrowheads="1"/>
          </p:cNvSpPr>
          <p:nvPr/>
        </p:nvSpPr>
        <p:spPr bwMode="auto">
          <a:xfrm>
            <a:off x="609600" y="6497625"/>
            <a:ext cx="1143000" cy="228600"/>
          </a:xfrm>
          <a:prstGeom prst="rect">
            <a:avLst/>
          </a:prstGeom>
          <a:noFill/>
          <a:ln w="9525">
            <a:noFill/>
            <a:miter lim="800000"/>
            <a:headEnd/>
            <a:tailEnd/>
          </a:ln>
        </p:spPr>
        <p:txBody>
          <a:bodyPr/>
          <a:lstStyle/>
          <a:p>
            <a:pPr defTabSz="457200">
              <a:defRPr/>
            </a:pPr>
            <a:r>
              <a:rPr lang="en-US" sz="1200" i="1" dirty="0">
                <a:solidFill>
                  <a:srgbClr val="002060"/>
                </a:solidFill>
                <a:latin typeface="Arial" charset="0"/>
              </a:rPr>
              <a:t>L. Greiner</a:t>
            </a:r>
            <a:endParaRPr lang="en-US" sz="1400" i="1" dirty="0">
              <a:solidFill>
                <a:srgbClr val="002060"/>
              </a:solidFill>
              <a:latin typeface="Arial" charset="0"/>
            </a:endParaRPr>
          </a:p>
        </p:txBody>
      </p:sp>
      <p:sp>
        <p:nvSpPr>
          <p:cNvPr id="5" name="Line 8"/>
          <p:cNvSpPr>
            <a:spLocks noChangeShapeType="1"/>
          </p:cNvSpPr>
          <p:nvPr/>
        </p:nvSpPr>
        <p:spPr bwMode="auto">
          <a:xfrm>
            <a:off x="381000" y="6477000"/>
            <a:ext cx="8382000" cy="0"/>
          </a:xfrm>
          <a:prstGeom prst="line">
            <a:avLst/>
          </a:prstGeom>
          <a:noFill/>
          <a:ln w="76200">
            <a:solidFill>
              <a:srgbClr val="68084E"/>
            </a:solidFill>
            <a:round/>
            <a:headEnd/>
            <a:tailEnd/>
          </a:ln>
        </p:spPr>
        <p:txBody>
          <a:bodyPr wrap="none" anchor="ctr"/>
          <a:lstStyle/>
          <a:p>
            <a:pPr eaLnBrk="0" hangingPunct="0">
              <a:defRPr/>
            </a:pPr>
            <a:endParaRPr lang="en-US">
              <a:latin typeface="Arial" charset="0"/>
              <a:ea typeface="ヒラギノ角ゴ Pro W3" pitchFamily="1" charset="-128"/>
              <a:cs typeface="+mn-cs"/>
            </a:endParaRPr>
          </a:p>
        </p:txBody>
      </p:sp>
      <p:grpSp>
        <p:nvGrpSpPr>
          <p:cNvPr id="17" name="Group 16"/>
          <p:cNvGrpSpPr/>
          <p:nvPr userDrawn="1"/>
        </p:nvGrpSpPr>
        <p:grpSpPr>
          <a:xfrm>
            <a:off x="8046010" y="76200"/>
            <a:ext cx="1097990" cy="381000"/>
            <a:chOff x="5181600" y="1295400"/>
            <a:chExt cx="1097990" cy="381000"/>
          </a:xfrm>
        </p:grpSpPr>
        <p:sp>
          <p:nvSpPr>
            <p:cNvPr id="18" name="5-Point Star 17"/>
            <p:cNvSpPr/>
            <p:nvPr/>
          </p:nvSpPr>
          <p:spPr>
            <a:xfrm>
              <a:off x="5181600" y="1295400"/>
              <a:ext cx="381000" cy="381000"/>
            </a:xfrm>
            <a:prstGeom prst="star5">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5221800" y="1364400"/>
              <a:ext cx="1057790" cy="307777"/>
            </a:xfrm>
            <a:prstGeom prst="rect">
              <a:avLst/>
            </a:prstGeom>
            <a:noFill/>
          </p:spPr>
          <p:txBody>
            <a:bodyPr wrap="none" rtlCol="0">
              <a:spAutoFit/>
            </a:bodyPr>
            <a:lstStyle/>
            <a:p>
              <a:r>
                <a:rPr lang="en-US" sz="1400" b="1" i="1" dirty="0" smtClean="0">
                  <a:solidFill>
                    <a:srgbClr val="0000FF"/>
                  </a:solidFill>
                </a:rPr>
                <a:t>STAR HFT</a:t>
              </a:r>
              <a:endParaRPr lang="en-US" sz="1400" b="1" i="1" dirty="0">
                <a:solidFill>
                  <a:srgbClr val="0000FF"/>
                </a:solidFil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19" name="Picture 18" descr="LBNL_Alt_Logo_HorzRight_Final.jpg"/>
          <p:cNvPicPr>
            <a:picLocks noChangeAspect="1"/>
          </p:cNvPicPr>
          <p:nvPr userDrawn="1"/>
        </p:nvPicPr>
        <p:blipFill>
          <a:blip r:embed="rId2" cstate="print"/>
          <a:stretch>
            <a:fillRect/>
          </a:stretch>
        </p:blipFill>
        <p:spPr>
          <a:xfrm>
            <a:off x="76200" y="6532000"/>
            <a:ext cx="1447800" cy="305274"/>
          </a:xfrm>
          <a:prstGeom prst="rect">
            <a:avLst/>
          </a:prstGeom>
        </p:spPr>
      </p:pic>
      <p:sp>
        <p:nvSpPr>
          <p:cNvPr id="4" name="Rectangle 4"/>
          <p:cNvSpPr txBox="1">
            <a:spLocks noChangeArrowheads="1"/>
          </p:cNvSpPr>
          <p:nvPr/>
        </p:nvSpPr>
        <p:spPr bwMode="auto">
          <a:xfrm>
            <a:off x="623350" y="6491325"/>
            <a:ext cx="1143000" cy="228600"/>
          </a:xfrm>
          <a:prstGeom prst="rect">
            <a:avLst/>
          </a:prstGeom>
          <a:noFill/>
          <a:ln w="9525">
            <a:noFill/>
            <a:miter lim="800000"/>
            <a:headEnd/>
            <a:tailEnd/>
          </a:ln>
        </p:spPr>
        <p:txBody>
          <a:bodyPr/>
          <a:lstStyle/>
          <a:p>
            <a:pPr defTabSz="457200">
              <a:defRPr/>
            </a:pPr>
            <a:r>
              <a:rPr lang="en-US" sz="1200" i="1" dirty="0">
                <a:solidFill>
                  <a:srgbClr val="002060"/>
                </a:solidFill>
                <a:latin typeface="Arial" charset="0"/>
              </a:rPr>
              <a:t>L. Greiner</a:t>
            </a:r>
            <a:endParaRPr lang="en-US" sz="1400" i="1" dirty="0">
              <a:solidFill>
                <a:srgbClr val="002060"/>
              </a:solidFill>
              <a:latin typeface="Arial" charset="0"/>
            </a:endParaRPr>
          </a:p>
        </p:txBody>
      </p:sp>
      <p:sp>
        <p:nvSpPr>
          <p:cNvPr id="5" name="Line 8"/>
          <p:cNvSpPr>
            <a:spLocks noChangeShapeType="1"/>
          </p:cNvSpPr>
          <p:nvPr/>
        </p:nvSpPr>
        <p:spPr bwMode="auto">
          <a:xfrm>
            <a:off x="381000" y="6477000"/>
            <a:ext cx="8382000" cy="0"/>
          </a:xfrm>
          <a:prstGeom prst="line">
            <a:avLst/>
          </a:prstGeom>
          <a:noFill/>
          <a:ln w="76200">
            <a:solidFill>
              <a:srgbClr val="68084E"/>
            </a:solidFill>
            <a:round/>
            <a:headEnd/>
            <a:tailEnd/>
          </a:ln>
        </p:spPr>
        <p:txBody>
          <a:bodyPr wrap="none" anchor="ctr"/>
          <a:lstStyle/>
          <a:p>
            <a:pPr eaLnBrk="0" hangingPunct="0">
              <a:defRPr/>
            </a:pPr>
            <a:endParaRPr lang="en-US">
              <a:latin typeface="Arial" charset="0"/>
              <a:ea typeface="ヒラギノ角ゴ Pro W3" pitchFamily="1" charset="-128"/>
              <a:cs typeface="+mn-cs"/>
            </a:endParaRPr>
          </a:p>
        </p:txBody>
      </p:sp>
      <p:sp>
        <p:nvSpPr>
          <p:cNvPr id="6" name="Rectangle 6"/>
          <p:cNvSpPr txBox="1">
            <a:spLocks noChangeArrowheads="1"/>
          </p:cNvSpPr>
          <p:nvPr/>
        </p:nvSpPr>
        <p:spPr bwMode="auto">
          <a:xfrm>
            <a:off x="6934200" y="6553200"/>
            <a:ext cx="1905000" cy="228600"/>
          </a:xfrm>
          <a:prstGeom prst="rect">
            <a:avLst/>
          </a:prstGeom>
          <a:noFill/>
          <a:ln w="9525">
            <a:noFill/>
            <a:miter lim="800000"/>
            <a:headEnd/>
            <a:tailEnd/>
          </a:ln>
        </p:spPr>
        <p:txBody>
          <a:bodyPr/>
          <a:lstStyle>
            <a:lvl1pPr algn="r">
              <a:defRPr sz="1200"/>
            </a:lvl1pPr>
          </a:lstStyle>
          <a:p>
            <a:pPr defTabSz="457200" fontAlgn="auto">
              <a:spcBef>
                <a:spcPts val="0"/>
              </a:spcBef>
              <a:spcAft>
                <a:spcPts val="0"/>
              </a:spcAft>
              <a:defRPr/>
            </a:pPr>
            <a:fld id="{4D139A51-8821-414C-9F3F-70BA04F964DC}" type="slidenum">
              <a:rPr lang="en-US" smtClean="0">
                <a:latin typeface="+mn-lt"/>
                <a:ea typeface="+mn-ea"/>
                <a:cs typeface="+mn-cs"/>
              </a:rPr>
              <a:pPr defTabSz="457200" fontAlgn="auto">
                <a:spcBef>
                  <a:spcPts val="0"/>
                </a:spcBef>
                <a:spcAft>
                  <a:spcPts val="0"/>
                </a:spcAft>
                <a:defRPr/>
              </a:pPr>
              <a:t>‹#›</a:t>
            </a:fld>
            <a:endParaRPr lang="en-US" dirty="0" smtClean="0">
              <a:latin typeface="+mn-lt"/>
              <a:ea typeface="+mn-ea"/>
              <a:cs typeface="+mn-cs"/>
            </a:endParaRPr>
          </a:p>
        </p:txBody>
      </p:sp>
      <p:sp>
        <p:nvSpPr>
          <p:cNvPr id="7" name="Rectangle 13"/>
          <p:cNvSpPr/>
          <p:nvPr/>
        </p:nvSpPr>
        <p:spPr>
          <a:xfrm>
            <a:off x="1905000" y="6553200"/>
            <a:ext cx="5943600" cy="274638"/>
          </a:xfrm>
          <a:prstGeom prst="rect">
            <a:avLst/>
          </a:prstGeom>
        </p:spPr>
        <p:txBody>
          <a:bodyPr>
            <a:spAutoFit/>
          </a:bodyPr>
          <a:lstStyle/>
          <a:p>
            <a:pPr algn="ctr" eaLnBrk="0" hangingPunct="0">
              <a:defRPr/>
            </a:pPr>
            <a:r>
              <a:rPr lang="en-US" sz="1200" b="1" i="1" dirty="0" smtClean="0">
                <a:solidFill>
                  <a:srgbClr val="000090"/>
                </a:solidFill>
                <a:cs typeface="Arial" pitchFamily="34" charset="0"/>
              </a:rPr>
              <a:t>St. </a:t>
            </a:r>
            <a:r>
              <a:rPr lang="en-US" sz="1200" b="1" i="1" dirty="0" err="1" smtClean="0">
                <a:solidFill>
                  <a:srgbClr val="000090"/>
                </a:solidFill>
                <a:cs typeface="Arial" pitchFamily="34" charset="0"/>
              </a:rPr>
              <a:t>Odile</a:t>
            </a:r>
            <a:r>
              <a:rPr lang="en-US" sz="1200" b="1" i="1" dirty="0" smtClean="0">
                <a:solidFill>
                  <a:srgbClr val="000090"/>
                </a:solidFill>
                <a:cs typeface="Arial" pitchFamily="34" charset="0"/>
              </a:rPr>
              <a:t> CMOS Workshop – September 6-9, 2011</a:t>
            </a:r>
            <a:endParaRPr lang="en-US" sz="1200" b="1" i="1" dirty="0">
              <a:solidFill>
                <a:srgbClr val="000090"/>
              </a:solidFill>
              <a:cs typeface="Arial" pitchFamily="34" charset="0"/>
            </a:endParaRPr>
          </a:p>
        </p:txBody>
      </p:sp>
      <p:sp>
        <p:nvSpPr>
          <p:cNvPr id="10" name="Line 7"/>
          <p:cNvSpPr>
            <a:spLocks noChangeShapeType="1"/>
          </p:cNvSpPr>
          <p:nvPr/>
        </p:nvSpPr>
        <p:spPr bwMode="auto">
          <a:xfrm>
            <a:off x="304800" y="609600"/>
            <a:ext cx="7543800" cy="0"/>
          </a:xfrm>
          <a:prstGeom prst="line">
            <a:avLst/>
          </a:prstGeom>
          <a:noFill/>
          <a:ln w="57150">
            <a:solidFill>
              <a:srgbClr val="0C0572"/>
            </a:solidFill>
            <a:round/>
            <a:headEnd/>
            <a:tailEnd/>
          </a:ln>
        </p:spPr>
        <p:txBody>
          <a:bodyPr wrap="none" anchor="ctr"/>
          <a:lstStyle/>
          <a:p>
            <a:pPr eaLnBrk="0" hangingPunct="0">
              <a:defRPr/>
            </a:pPr>
            <a:endParaRPr lang="en-US">
              <a:latin typeface="Arial" charset="0"/>
              <a:ea typeface="ヒラギノ角ゴ Pro W3" pitchFamily="1" charset="-128"/>
              <a:cs typeface="+mn-cs"/>
            </a:endParaRPr>
          </a:p>
        </p:txBody>
      </p:sp>
      <p:pic>
        <p:nvPicPr>
          <p:cNvPr id="11" name="Picture 4" descr="SC-Banner-CMYK-whitethumb[1]"/>
          <p:cNvPicPr>
            <a:picLocks noChangeAspect="1" noChangeArrowheads="1"/>
          </p:cNvPicPr>
          <p:nvPr/>
        </p:nvPicPr>
        <p:blipFill>
          <a:blip r:embed="rId3" cstate="print"/>
          <a:srcRect/>
          <a:stretch>
            <a:fillRect/>
          </a:stretch>
        </p:blipFill>
        <p:spPr bwMode="auto">
          <a:xfrm>
            <a:off x="7239000" y="6530975"/>
            <a:ext cx="838200" cy="327025"/>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Slide Number Placeholder 5"/>
          <p:cNvSpPr>
            <a:spLocks noGrp="1"/>
          </p:cNvSpPr>
          <p:nvPr>
            <p:ph type="sldNum" sz="quarter" idx="10"/>
          </p:nvPr>
        </p:nvSpPr>
        <p:spPr>
          <a:xfrm>
            <a:off x="6553200" y="6356350"/>
            <a:ext cx="2133600" cy="365125"/>
          </a:xfrm>
          <a:prstGeom prst="rect">
            <a:avLst/>
          </a:prstGeom>
        </p:spPr>
        <p:txBody>
          <a:bodyPr/>
          <a:lstStyle>
            <a:lvl1pPr eaLnBrk="0" hangingPunct="0">
              <a:defRPr>
                <a:latin typeface="Arial" charset="0"/>
                <a:ea typeface="ヒラギノ角ゴ Pro W3" pitchFamily="1" charset="-128"/>
                <a:cs typeface="+mn-cs"/>
              </a:defRPr>
            </a:lvl1pPr>
          </a:lstStyle>
          <a:p>
            <a:pPr>
              <a:defRPr/>
            </a:pPr>
            <a:fld id="{F7F4A668-356A-40CF-A273-8FA56D405564}" type="slidenum">
              <a:rPr lang="en-US"/>
              <a:pPr>
                <a:defRPr/>
              </a:pPr>
              <a:t>‹#›</a:t>
            </a:fld>
            <a:endParaRPr lang="en-US"/>
          </a:p>
        </p:txBody>
      </p:sp>
      <p:grpSp>
        <p:nvGrpSpPr>
          <p:cNvPr id="16" name="Group 15"/>
          <p:cNvGrpSpPr/>
          <p:nvPr userDrawn="1"/>
        </p:nvGrpSpPr>
        <p:grpSpPr>
          <a:xfrm>
            <a:off x="8046010" y="76200"/>
            <a:ext cx="1097990" cy="381000"/>
            <a:chOff x="5181600" y="1295400"/>
            <a:chExt cx="1097990" cy="381000"/>
          </a:xfrm>
        </p:grpSpPr>
        <p:sp>
          <p:nvSpPr>
            <p:cNvPr id="17" name="5-Point Star 16"/>
            <p:cNvSpPr/>
            <p:nvPr/>
          </p:nvSpPr>
          <p:spPr>
            <a:xfrm>
              <a:off x="5181600" y="1295400"/>
              <a:ext cx="381000" cy="381000"/>
            </a:xfrm>
            <a:prstGeom prst="star5">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5221800" y="1364400"/>
              <a:ext cx="1057790" cy="307777"/>
            </a:xfrm>
            <a:prstGeom prst="rect">
              <a:avLst/>
            </a:prstGeom>
            <a:noFill/>
          </p:spPr>
          <p:txBody>
            <a:bodyPr wrap="none" rtlCol="0">
              <a:spAutoFit/>
            </a:bodyPr>
            <a:lstStyle/>
            <a:p>
              <a:r>
                <a:rPr lang="en-US" sz="1400" b="1" i="1" dirty="0" smtClean="0">
                  <a:solidFill>
                    <a:srgbClr val="0000FF"/>
                  </a:solidFill>
                </a:rPr>
                <a:t>STAR HFT</a:t>
              </a:r>
              <a:endParaRPr lang="en-US" sz="1400" b="1" i="1" dirty="0">
                <a:solidFill>
                  <a:srgbClr val="0000FF"/>
                </a:solidFill>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pic>
        <p:nvPicPr>
          <p:cNvPr id="20" name="Picture 19" descr="LBNL_Alt_Logo_HorzRight_Final.jpg"/>
          <p:cNvPicPr>
            <a:picLocks noChangeAspect="1"/>
          </p:cNvPicPr>
          <p:nvPr userDrawn="1"/>
        </p:nvPicPr>
        <p:blipFill>
          <a:blip r:embed="rId2" cstate="print"/>
          <a:stretch>
            <a:fillRect/>
          </a:stretch>
        </p:blipFill>
        <p:spPr>
          <a:xfrm>
            <a:off x="76200" y="6532000"/>
            <a:ext cx="1447800" cy="305274"/>
          </a:xfrm>
          <a:prstGeom prst="rect">
            <a:avLst/>
          </a:prstGeom>
        </p:spPr>
      </p:pic>
      <p:sp>
        <p:nvSpPr>
          <p:cNvPr id="5" name="Rectangle 4"/>
          <p:cNvSpPr txBox="1">
            <a:spLocks noChangeArrowheads="1"/>
          </p:cNvSpPr>
          <p:nvPr/>
        </p:nvSpPr>
        <p:spPr bwMode="auto">
          <a:xfrm>
            <a:off x="609600" y="6498200"/>
            <a:ext cx="1143000" cy="228600"/>
          </a:xfrm>
          <a:prstGeom prst="rect">
            <a:avLst/>
          </a:prstGeom>
          <a:noFill/>
          <a:ln w="9525">
            <a:noFill/>
            <a:miter lim="800000"/>
            <a:headEnd/>
            <a:tailEnd/>
          </a:ln>
        </p:spPr>
        <p:txBody>
          <a:bodyPr/>
          <a:lstStyle/>
          <a:p>
            <a:pPr defTabSz="457200">
              <a:defRPr/>
            </a:pPr>
            <a:r>
              <a:rPr lang="en-US" sz="1200" i="1" dirty="0">
                <a:solidFill>
                  <a:srgbClr val="002060"/>
                </a:solidFill>
                <a:latin typeface="Arial" charset="0"/>
              </a:rPr>
              <a:t>L. Greiner</a:t>
            </a:r>
            <a:endParaRPr lang="en-US" sz="1400" i="1" dirty="0">
              <a:solidFill>
                <a:srgbClr val="002060"/>
              </a:solidFill>
              <a:latin typeface="Arial" charset="0"/>
            </a:endParaRPr>
          </a:p>
        </p:txBody>
      </p:sp>
      <p:sp>
        <p:nvSpPr>
          <p:cNvPr id="6" name="Line 8"/>
          <p:cNvSpPr>
            <a:spLocks noChangeShapeType="1"/>
          </p:cNvSpPr>
          <p:nvPr/>
        </p:nvSpPr>
        <p:spPr bwMode="auto">
          <a:xfrm>
            <a:off x="381000" y="6477000"/>
            <a:ext cx="8382000" cy="0"/>
          </a:xfrm>
          <a:prstGeom prst="line">
            <a:avLst/>
          </a:prstGeom>
          <a:noFill/>
          <a:ln w="76200">
            <a:solidFill>
              <a:srgbClr val="68084E"/>
            </a:solidFill>
            <a:round/>
            <a:headEnd/>
            <a:tailEnd/>
          </a:ln>
        </p:spPr>
        <p:txBody>
          <a:bodyPr wrap="none" anchor="ctr"/>
          <a:lstStyle/>
          <a:p>
            <a:pPr eaLnBrk="0" hangingPunct="0">
              <a:defRPr/>
            </a:pPr>
            <a:endParaRPr lang="en-US">
              <a:latin typeface="Arial" charset="0"/>
              <a:ea typeface="ヒラギノ角ゴ Pro W3" pitchFamily="1" charset="-128"/>
              <a:cs typeface="+mn-cs"/>
            </a:endParaRPr>
          </a:p>
        </p:txBody>
      </p:sp>
      <p:sp>
        <p:nvSpPr>
          <p:cNvPr id="7" name="Rectangle 6"/>
          <p:cNvSpPr txBox="1">
            <a:spLocks noChangeArrowheads="1"/>
          </p:cNvSpPr>
          <p:nvPr/>
        </p:nvSpPr>
        <p:spPr bwMode="auto">
          <a:xfrm>
            <a:off x="6934200" y="6553200"/>
            <a:ext cx="1905000" cy="228600"/>
          </a:xfrm>
          <a:prstGeom prst="rect">
            <a:avLst/>
          </a:prstGeom>
          <a:noFill/>
          <a:ln w="9525">
            <a:noFill/>
            <a:miter lim="800000"/>
            <a:headEnd/>
            <a:tailEnd/>
          </a:ln>
        </p:spPr>
        <p:txBody>
          <a:bodyPr/>
          <a:lstStyle>
            <a:lvl1pPr algn="r">
              <a:defRPr sz="1200"/>
            </a:lvl1pPr>
          </a:lstStyle>
          <a:p>
            <a:pPr defTabSz="457200" fontAlgn="auto">
              <a:spcBef>
                <a:spcPts val="0"/>
              </a:spcBef>
              <a:spcAft>
                <a:spcPts val="0"/>
              </a:spcAft>
              <a:defRPr/>
            </a:pPr>
            <a:fld id="{B7BE6683-94C8-4697-8645-212B34C96AC0}" type="slidenum">
              <a:rPr lang="en-US" smtClean="0">
                <a:latin typeface="+mn-lt"/>
                <a:ea typeface="+mn-ea"/>
                <a:cs typeface="+mn-cs"/>
              </a:rPr>
              <a:pPr defTabSz="457200" fontAlgn="auto">
                <a:spcBef>
                  <a:spcPts val="0"/>
                </a:spcBef>
                <a:spcAft>
                  <a:spcPts val="0"/>
                </a:spcAft>
                <a:defRPr/>
              </a:pPr>
              <a:t>‹#›</a:t>
            </a:fld>
            <a:endParaRPr lang="en-US" dirty="0" smtClean="0">
              <a:latin typeface="+mn-lt"/>
              <a:ea typeface="+mn-ea"/>
              <a:cs typeface="+mn-cs"/>
            </a:endParaRPr>
          </a:p>
        </p:txBody>
      </p:sp>
      <p:sp>
        <p:nvSpPr>
          <p:cNvPr id="8" name="Rectangle 13"/>
          <p:cNvSpPr/>
          <p:nvPr/>
        </p:nvSpPr>
        <p:spPr>
          <a:xfrm>
            <a:off x="1905000" y="6553200"/>
            <a:ext cx="5943600" cy="274638"/>
          </a:xfrm>
          <a:prstGeom prst="rect">
            <a:avLst/>
          </a:prstGeom>
        </p:spPr>
        <p:txBody>
          <a:bodyPr>
            <a:spAutoFit/>
          </a:bodyPr>
          <a:lstStyle/>
          <a:p>
            <a:pPr algn="ctr" eaLnBrk="0" hangingPunct="0">
              <a:defRPr/>
            </a:pPr>
            <a:r>
              <a:rPr lang="en-US" sz="1200" b="1" i="1" dirty="0" smtClean="0">
                <a:solidFill>
                  <a:srgbClr val="000090"/>
                </a:solidFill>
                <a:cs typeface="Arial" pitchFamily="34" charset="0"/>
              </a:rPr>
              <a:t>St. </a:t>
            </a:r>
            <a:r>
              <a:rPr lang="en-US" sz="1200" b="1" i="1" dirty="0" err="1" smtClean="0">
                <a:solidFill>
                  <a:srgbClr val="000090"/>
                </a:solidFill>
                <a:cs typeface="Arial" pitchFamily="34" charset="0"/>
              </a:rPr>
              <a:t>Odile</a:t>
            </a:r>
            <a:r>
              <a:rPr lang="en-US" sz="1200" b="1" i="1" dirty="0" smtClean="0">
                <a:solidFill>
                  <a:srgbClr val="000090"/>
                </a:solidFill>
                <a:cs typeface="Arial" pitchFamily="34" charset="0"/>
              </a:rPr>
              <a:t> CMOS Workshop – September 6-9, 2011</a:t>
            </a:r>
            <a:endParaRPr lang="en-US" sz="1200" b="1" i="1" dirty="0">
              <a:solidFill>
                <a:srgbClr val="000090"/>
              </a:solidFill>
              <a:cs typeface="Arial" pitchFamily="34" charset="0"/>
            </a:endParaRPr>
          </a:p>
        </p:txBody>
      </p:sp>
      <p:sp>
        <p:nvSpPr>
          <p:cNvPr id="11" name="Line 7"/>
          <p:cNvSpPr>
            <a:spLocks noChangeShapeType="1"/>
          </p:cNvSpPr>
          <p:nvPr/>
        </p:nvSpPr>
        <p:spPr bwMode="auto">
          <a:xfrm>
            <a:off x="304800" y="609600"/>
            <a:ext cx="7543800" cy="0"/>
          </a:xfrm>
          <a:prstGeom prst="line">
            <a:avLst/>
          </a:prstGeom>
          <a:noFill/>
          <a:ln w="57150">
            <a:solidFill>
              <a:srgbClr val="0C0572"/>
            </a:solidFill>
            <a:round/>
            <a:headEnd/>
            <a:tailEnd/>
          </a:ln>
        </p:spPr>
        <p:txBody>
          <a:bodyPr wrap="none" anchor="ctr"/>
          <a:lstStyle/>
          <a:p>
            <a:pPr eaLnBrk="0" hangingPunct="0">
              <a:defRPr/>
            </a:pPr>
            <a:endParaRPr lang="en-US">
              <a:latin typeface="Arial" charset="0"/>
              <a:ea typeface="ヒラギノ角ゴ Pro W3" pitchFamily="1" charset="-128"/>
              <a:cs typeface="+mn-cs"/>
            </a:endParaRPr>
          </a:p>
        </p:txBody>
      </p:sp>
      <p:pic>
        <p:nvPicPr>
          <p:cNvPr id="12" name="Picture 4" descr="SC-Banner-CMYK-whitethumb[1]"/>
          <p:cNvPicPr>
            <a:picLocks noChangeAspect="1" noChangeArrowheads="1"/>
          </p:cNvPicPr>
          <p:nvPr/>
        </p:nvPicPr>
        <p:blipFill>
          <a:blip r:embed="rId3" cstate="print"/>
          <a:srcRect/>
          <a:stretch>
            <a:fillRect/>
          </a:stretch>
        </p:blipFill>
        <p:spPr bwMode="auto">
          <a:xfrm>
            <a:off x="7239000" y="6530975"/>
            <a:ext cx="838200" cy="32702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Slide Number Placeholder 6"/>
          <p:cNvSpPr>
            <a:spLocks noGrp="1"/>
          </p:cNvSpPr>
          <p:nvPr>
            <p:ph type="sldNum" sz="quarter" idx="10"/>
          </p:nvPr>
        </p:nvSpPr>
        <p:spPr>
          <a:xfrm>
            <a:off x="6553200" y="6356350"/>
            <a:ext cx="2133600" cy="365125"/>
          </a:xfrm>
          <a:prstGeom prst="rect">
            <a:avLst/>
          </a:prstGeom>
        </p:spPr>
        <p:txBody>
          <a:bodyPr/>
          <a:lstStyle>
            <a:lvl1pPr eaLnBrk="0" hangingPunct="0">
              <a:defRPr>
                <a:latin typeface="Arial" charset="0"/>
                <a:ea typeface="ヒラギノ角ゴ Pro W3" pitchFamily="1" charset="-128"/>
                <a:cs typeface="+mn-cs"/>
              </a:defRPr>
            </a:lvl1pPr>
          </a:lstStyle>
          <a:p>
            <a:pPr>
              <a:defRPr/>
            </a:pPr>
            <a:fld id="{903F9056-7A3D-400D-8AE2-C1EF6BF489EE}" type="slidenum">
              <a:rPr lang="en-US"/>
              <a:pPr>
                <a:defRPr/>
              </a:pPr>
              <a:t>‹#›</a:t>
            </a:fld>
            <a:endParaRPr lang="en-US"/>
          </a:p>
        </p:txBody>
      </p:sp>
      <p:grpSp>
        <p:nvGrpSpPr>
          <p:cNvPr id="17" name="Group 16"/>
          <p:cNvGrpSpPr/>
          <p:nvPr userDrawn="1"/>
        </p:nvGrpSpPr>
        <p:grpSpPr>
          <a:xfrm>
            <a:off x="8046010" y="76200"/>
            <a:ext cx="1097990" cy="381000"/>
            <a:chOff x="5181600" y="1295400"/>
            <a:chExt cx="1097990" cy="381000"/>
          </a:xfrm>
        </p:grpSpPr>
        <p:sp>
          <p:nvSpPr>
            <p:cNvPr id="18" name="5-Point Star 17"/>
            <p:cNvSpPr/>
            <p:nvPr/>
          </p:nvSpPr>
          <p:spPr>
            <a:xfrm>
              <a:off x="5181600" y="1295400"/>
              <a:ext cx="381000" cy="381000"/>
            </a:xfrm>
            <a:prstGeom prst="star5">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5221800" y="1364400"/>
              <a:ext cx="1057790" cy="307777"/>
            </a:xfrm>
            <a:prstGeom prst="rect">
              <a:avLst/>
            </a:prstGeom>
            <a:noFill/>
          </p:spPr>
          <p:txBody>
            <a:bodyPr wrap="none" rtlCol="0">
              <a:spAutoFit/>
            </a:bodyPr>
            <a:lstStyle/>
            <a:p>
              <a:r>
                <a:rPr lang="en-US" sz="1400" b="1" i="1" dirty="0" smtClean="0">
                  <a:solidFill>
                    <a:srgbClr val="0000FF"/>
                  </a:solidFill>
                </a:rPr>
                <a:t>STAR HFT</a:t>
              </a:r>
              <a:endParaRPr lang="en-US" sz="1400" b="1" i="1" dirty="0">
                <a:solidFill>
                  <a:srgbClr val="0000FF"/>
                </a:solidFill>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8"/>
          <p:cNvSpPr>
            <a:spLocks noGrp="1"/>
          </p:cNvSpPr>
          <p:nvPr>
            <p:ph type="sldNum" sz="quarter" idx="10"/>
          </p:nvPr>
        </p:nvSpPr>
        <p:spPr>
          <a:xfrm>
            <a:off x="6553200" y="6356350"/>
            <a:ext cx="2133600" cy="365125"/>
          </a:xfrm>
          <a:prstGeom prst="rect">
            <a:avLst/>
          </a:prstGeom>
        </p:spPr>
        <p:txBody>
          <a:bodyPr/>
          <a:lstStyle>
            <a:lvl1pPr eaLnBrk="0" hangingPunct="0">
              <a:defRPr>
                <a:latin typeface="Arial" charset="0"/>
                <a:ea typeface="ヒラギノ角ゴ Pro W3" pitchFamily="1" charset="-128"/>
                <a:cs typeface="+mn-cs"/>
              </a:defRPr>
            </a:lvl1pPr>
          </a:lstStyle>
          <a:p>
            <a:pPr>
              <a:defRPr/>
            </a:pPr>
            <a:fld id="{7D940315-6EC0-46C5-A2F0-8FD0A4E8F7E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eaLnBrk="0" hangingPunct="0">
              <a:defRPr>
                <a:latin typeface="Arial" charset="0"/>
                <a:ea typeface="ヒラギノ角ゴ Pro W3" pitchFamily="1" charset="-128"/>
                <a:cs typeface="+mn-cs"/>
              </a:defRPr>
            </a:lvl1pPr>
          </a:lstStyle>
          <a:p>
            <a:pPr>
              <a:defRPr/>
            </a:pPr>
            <a:endParaRPr lang="en-US"/>
          </a:p>
        </p:txBody>
      </p:sp>
      <p:sp>
        <p:nvSpPr>
          <p:cNvPr id="4" name="Slide Number Placeholder 4"/>
          <p:cNvSpPr>
            <a:spLocks noGrp="1"/>
          </p:cNvSpPr>
          <p:nvPr>
            <p:ph type="sldNum" sz="quarter" idx="11"/>
          </p:nvPr>
        </p:nvSpPr>
        <p:spPr>
          <a:xfrm>
            <a:off x="6553200" y="6356350"/>
            <a:ext cx="2133600" cy="365125"/>
          </a:xfrm>
          <a:prstGeom prst="rect">
            <a:avLst/>
          </a:prstGeom>
        </p:spPr>
        <p:txBody>
          <a:bodyPr/>
          <a:lstStyle>
            <a:lvl1pPr eaLnBrk="0" hangingPunct="0">
              <a:defRPr>
                <a:latin typeface="Arial" charset="0"/>
                <a:ea typeface="ヒラギノ角ゴ Pro W3" pitchFamily="1" charset="-128"/>
                <a:cs typeface="+mn-cs"/>
              </a:defRPr>
            </a:lvl1pPr>
          </a:lstStyle>
          <a:p>
            <a:pPr>
              <a:defRPr/>
            </a:pPr>
            <a:fld id="{F739B8E9-696B-4040-B617-F150A5CF22A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1" name="Picture 20" descr="LBNL_Alt_Logo_HorzRight_Final.jpg"/>
          <p:cNvPicPr>
            <a:picLocks noChangeAspect="1"/>
          </p:cNvPicPr>
          <p:nvPr userDrawn="1"/>
        </p:nvPicPr>
        <p:blipFill>
          <a:blip r:embed="rId8" cstate="print"/>
          <a:stretch>
            <a:fillRect/>
          </a:stretch>
        </p:blipFill>
        <p:spPr>
          <a:xfrm>
            <a:off x="76200" y="6532000"/>
            <a:ext cx="1447800" cy="305274"/>
          </a:xfrm>
          <a:prstGeom prst="rect">
            <a:avLst/>
          </a:prstGeom>
        </p:spPr>
      </p:pic>
      <p:sp>
        <p:nvSpPr>
          <p:cNvPr id="2050" name="Title Placeholder 1"/>
          <p:cNvSpPr>
            <a:spLocks noGrp="1"/>
          </p:cNvSpPr>
          <p:nvPr>
            <p:ph type="title"/>
          </p:nvPr>
        </p:nvSpPr>
        <p:spPr bwMode="auto">
          <a:xfrm>
            <a:off x="1066800" y="76200"/>
            <a:ext cx="7620000" cy="4889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 name="Rectangle 4"/>
          <p:cNvSpPr txBox="1">
            <a:spLocks noChangeArrowheads="1"/>
          </p:cNvSpPr>
          <p:nvPr/>
        </p:nvSpPr>
        <p:spPr bwMode="auto">
          <a:xfrm>
            <a:off x="533400" y="6505075"/>
            <a:ext cx="1143000" cy="228600"/>
          </a:xfrm>
          <a:prstGeom prst="rect">
            <a:avLst/>
          </a:prstGeom>
          <a:noFill/>
          <a:ln w="9525">
            <a:noFill/>
            <a:miter lim="800000"/>
            <a:headEnd/>
            <a:tailEnd/>
          </a:ln>
        </p:spPr>
        <p:txBody>
          <a:bodyPr/>
          <a:lstStyle/>
          <a:p>
            <a:pPr defTabSz="457200">
              <a:defRPr/>
            </a:pPr>
            <a:r>
              <a:rPr lang="en-US" sz="1200" i="1" dirty="0">
                <a:solidFill>
                  <a:srgbClr val="002060"/>
                </a:solidFill>
                <a:latin typeface="Arial" charset="0"/>
              </a:rPr>
              <a:t>L. Greiner</a:t>
            </a:r>
            <a:endParaRPr lang="en-US" sz="1400" i="1" dirty="0">
              <a:solidFill>
                <a:srgbClr val="002060"/>
              </a:solidFill>
              <a:latin typeface="Arial" charset="0"/>
            </a:endParaRPr>
          </a:p>
        </p:txBody>
      </p:sp>
      <p:sp>
        <p:nvSpPr>
          <p:cNvPr id="12" name="Line 8"/>
          <p:cNvSpPr>
            <a:spLocks noChangeShapeType="1"/>
          </p:cNvSpPr>
          <p:nvPr/>
        </p:nvSpPr>
        <p:spPr bwMode="auto">
          <a:xfrm>
            <a:off x="381000" y="6477000"/>
            <a:ext cx="8382000" cy="0"/>
          </a:xfrm>
          <a:prstGeom prst="line">
            <a:avLst/>
          </a:prstGeom>
          <a:noFill/>
          <a:ln w="76200">
            <a:solidFill>
              <a:srgbClr val="68084E"/>
            </a:solidFill>
            <a:round/>
            <a:headEnd/>
            <a:tailEnd/>
          </a:ln>
        </p:spPr>
        <p:txBody>
          <a:bodyPr wrap="none" anchor="ctr"/>
          <a:lstStyle/>
          <a:p>
            <a:pPr eaLnBrk="0" hangingPunct="0">
              <a:defRPr/>
            </a:pPr>
            <a:endParaRPr lang="en-US">
              <a:latin typeface="Arial" charset="0"/>
              <a:ea typeface="ヒラギノ角ゴ Pro W3" pitchFamily="1" charset="-128"/>
              <a:cs typeface="+mn-cs"/>
            </a:endParaRPr>
          </a:p>
        </p:txBody>
      </p:sp>
      <p:sp>
        <p:nvSpPr>
          <p:cNvPr id="13" name="Rectangle 6"/>
          <p:cNvSpPr txBox="1">
            <a:spLocks noChangeArrowheads="1"/>
          </p:cNvSpPr>
          <p:nvPr/>
        </p:nvSpPr>
        <p:spPr bwMode="auto">
          <a:xfrm>
            <a:off x="6934200" y="6553200"/>
            <a:ext cx="1905000" cy="228600"/>
          </a:xfrm>
          <a:prstGeom prst="rect">
            <a:avLst/>
          </a:prstGeom>
          <a:noFill/>
          <a:ln w="9525">
            <a:noFill/>
            <a:miter lim="800000"/>
            <a:headEnd/>
            <a:tailEnd/>
          </a:ln>
        </p:spPr>
        <p:txBody>
          <a:bodyPr/>
          <a:lstStyle>
            <a:lvl1pPr algn="r">
              <a:defRPr sz="1200"/>
            </a:lvl1pPr>
          </a:lstStyle>
          <a:p>
            <a:pPr defTabSz="457200" fontAlgn="auto">
              <a:spcBef>
                <a:spcPts val="0"/>
              </a:spcBef>
              <a:spcAft>
                <a:spcPts val="0"/>
              </a:spcAft>
              <a:defRPr/>
            </a:pPr>
            <a:fld id="{3DCE7A6A-D525-4D89-A45B-EBC2786C461D}" type="slidenum">
              <a:rPr lang="en-US" smtClean="0">
                <a:latin typeface="+mn-lt"/>
                <a:ea typeface="+mn-ea"/>
                <a:cs typeface="+mn-cs"/>
              </a:rPr>
              <a:pPr defTabSz="457200" fontAlgn="auto">
                <a:spcBef>
                  <a:spcPts val="0"/>
                </a:spcBef>
                <a:spcAft>
                  <a:spcPts val="0"/>
                </a:spcAft>
                <a:defRPr/>
              </a:pPr>
              <a:t>‹#›</a:t>
            </a:fld>
            <a:endParaRPr lang="en-US" dirty="0" smtClean="0">
              <a:latin typeface="+mn-lt"/>
              <a:ea typeface="+mn-ea"/>
              <a:cs typeface="+mn-cs"/>
            </a:endParaRPr>
          </a:p>
        </p:txBody>
      </p:sp>
      <p:sp>
        <p:nvSpPr>
          <p:cNvPr id="14" name="Rectangle 13"/>
          <p:cNvSpPr/>
          <p:nvPr/>
        </p:nvSpPr>
        <p:spPr>
          <a:xfrm>
            <a:off x="1905000" y="6553200"/>
            <a:ext cx="5943600" cy="274638"/>
          </a:xfrm>
          <a:prstGeom prst="rect">
            <a:avLst/>
          </a:prstGeom>
        </p:spPr>
        <p:txBody>
          <a:bodyPr>
            <a:spAutoFit/>
          </a:bodyPr>
          <a:lstStyle/>
          <a:p>
            <a:pPr algn="ctr" eaLnBrk="0" hangingPunct="0">
              <a:defRPr/>
            </a:pPr>
            <a:r>
              <a:rPr lang="en-US" sz="1200" b="1" i="1" dirty="0" smtClean="0">
                <a:solidFill>
                  <a:srgbClr val="000090"/>
                </a:solidFill>
                <a:cs typeface="Arial" pitchFamily="34" charset="0"/>
              </a:rPr>
              <a:t>St. </a:t>
            </a:r>
            <a:r>
              <a:rPr lang="en-US" sz="1200" b="1" i="1" dirty="0" err="1" smtClean="0">
                <a:solidFill>
                  <a:srgbClr val="000090"/>
                </a:solidFill>
                <a:cs typeface="Arial" pitchFamily="34" charset="0"/>
              </a:rPr>
              <a:t>Odile</a:t>
            </a:r>
            <a:r>
              <a:rPr lang="en-US" sz="1200" b="1" i="1" dirty="0" smtClean="0">
                <a:solidFill>
                  <a:srgbClr val="000090"/>
                </a:solidFill>
                <a:cs typeface="Arial" pitchFamily="34" charset="0"/>
              </a:rPr>
              <a:t> CMOS Workshop – September 6-9, 2011</a:t>
            </a:r>
            <a:endParaRPr lang="en-US" sz="1200" b="1" i="1" dirty="0">
              <a:solidFill>
                <a:srgbClr val="000090"/>
              </a:solidFill>
              <a:cs typeface="Arial" pitchFamily="34" charset="0"/>
            </a:endParaRPr>
          </a:p>
        </p:txBody>
      </p:sp>
      <p:sp>
        <p:nvSpPr>
          <p:cNvPr id="15" name="Line 7"/>
          <p:cNvSpPr>
            <a:spLocks noChangeShapeType="1"/>
          </p:cNvSpPr>
          <p:nvPr/>
        </p:nvSpPr>
        <p:spPr bwMode="auto">
          <a:xfrm>
            <a:off x="381000" y="609600"/>
            <a:ext cx="7543800" cy="0"/>
          </a:xfrm>
          <a:prstGeom prst="line">
            <a:avLst/>
          </a:prstGeom>
          <a:noFill/>
          <a:ln w="57150">
            <a:solidFill>
              <a:srgbClr val="0C0572"/>
            </a:solidFill>
            <a:round/>
            <a:headEnd/>
            <a:tailEnd/>
          </a:ln>
        </p:spPr>
        <p:txBody>
          <a:bodyPr wrap="none" anchor="ctr"/>
          <a:lstStyle/>
          <a:p>
            <a:pPr eaLnBrk="0" hangingPunct="0">
              <a:defRPr/>
            </a:pPr>
            <a:endParaRPr lang="en-US">
              <a:latin typeface="Arial" charset="0"/>
              <a:ea typeface="ヒラギノ角ゴ Pro W3" pitchFamily="1" charset="-128"/>
              <a:cs typeface="+mn-cs"/>
            </a:endParaRPr>
          </a:p>
        </p:txBody>
      </p:sp>
      <p:pic>
        <p:nvPicPr>
          <p:cNvPr id="2058" name="Picture 4" descr="SC-Banner-CMYK-whitethumb[1]"/>
          <p:cNvPicPr>
            <a:picLocks noChangeAspect="1" noChangeArrowheads="1"/>
          </p:cNvPicPr>
          <p:nvPr/>
        </p:nvPicPr>
        <p:blipFill>
          <a:blip r:embed="rId9" cstate="print"/>
          <a:srcRect/>
          <a:stretch>
            <a:fillRect/>
          </a:stretch>
        </p:blipFill>
        <p:spPr bwMode="auto">
          <a:xfrm>
            <a:off x="7239000" y="6530975"/>
            <a:ext cx="838200" cy="327025"/>
          </a:xfrm>
          <a:prstGeom prst="rect">
            <a:avLst/>
          </a:prstGeom>
          <a:noFill/>
          <a:ln w="9525">
            <a:noFill/>
            <a:miter lim="800000"/>
            <a:headEnd/>
            <a:tailEnd/>
          </a:ln>
        </p:spPr>
      </p:pic>
      <p:grpSp>
        <p:nvGrpSpPr>
          <p:cNvPr id="17" name="Group 16"/>
          <p:cNvGrpSpPr/>
          <p:nvPr userDrawn="1"/>
        </p:nvGrpSpPr>
        <p:grpSpPr>
          <a:xfrm>
            <a:off x="8046010" y="76200"/>
            <a:ext cx="1097990" cy="381000"/>
            <a:chOff x="5181600" y="1295400"/>
            <a:chExt cx="1097990" cy="381000"/>
          </a:xfrm>
        </p:grpSpPr>
        <p:sp>
          <p:nvSpPr>
            <p:cNvPr id="18" name="5-Point Star 17"/>
            <p:cNvSpPr/>
            <p:nvPr/>
          </p:nvSpPr>
          <p:spPr>
            <a:xfrm>
              <a:off x="5181600" y="1295400"/>
              <a:ext cx="381000" cy="381000"/>
            </a:xfrm>
            <a:prstGeom prst="star5">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5221800" y="1364400"/>
              <a:ext cx="1057790" cy="307777"/>
            </a:xfrm>
            <a:prstGeom prst="rect">
              <a:avLst/>
            </a:prstGeom>
            <a:noFill/>
          </p:spPr>
          <p:txBody>
            <a:bodyPr wrap="none" rtlCol="0">
              <a:spAutoFit/>
            </a:bodyPr>
            <a:lstStyle/>
            <a:p>
              <a:r>
                <a:rPr lang="en-US" sz="1400" b="1" i="1" dirty="0" smtClean="0">
                  <a:solidFill>
                    <a:srgbClr val="0000FF"/>
                  </a:solidFill>
                </a:rPr>
                <a:t>STAR HFT</a:t>
              </a:r>
              <a:endParaRPr lang="en-US" sz="1400" b="1" i="1" dirty="0">
                <a:solidFill>
                  <a:srgbClr val="0000FF"/>
                </a:solidFill>
              </a:endParaRPr>
            </a:p>
          </p:txBody>
        </p:sp>
      </p:grpSp>
    </p:spTree>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Lst>
  <p:hf sldNum="0" hdr="0" ftr="0" dt="0"/>
  <p:txStyles>
    <p:titleStyle>
      <a:lvl1pPr algn="ctr" defTabSz="457200" rtl="0" eaLnBrk="0" fontAlgn="base" hangingPunct="0">
        <a:spcBef>
          <a:spcPct val="0"/>
        </a:spcBef>
        <a:spcAft>
          <a:spcPct val="0"/>
        </a:spcAft>
        <a:defRPr sz="3600" kern="1200">
          <a:solidFill>
            <a:schemeClr val="tx1"/>
          </a:solidFill>
          <a:latin typeface="Arial"/>
          <a:ea typeface="+mj-ea"/>
          <a:cs typeface="Arial"/>
        </a:defRPr>
      </a:lvl1pPr>
      <a:lvl2pPr algn="ctr" defTabSz="457200" rtl="0" eaLnBrk="0" fontAlgn="base" hangingPunct="0">
        <a:spcBef>
          <a:spcPct val="0"/>
        </a:spcBef>
        <a:spcAft>
          <a:spcPct val="0"/>
        </a:spcAft>
        <a:defRPr sz="3600">
          <a:solidFill>
            <a:schemeClr val="tx1"/>
          </a:solidFill>
          <a:latin typeface="Arial" charset="0"/>
          <a:cs typeface="Arial" charset="0"/>
        </a:defRPr>
      </a:lvl2pPr>
      <a:lvl3pPr algn="ctr" defTabSz="457200" rtl="0" eaLnBrk="0" fontAlgn="base" hangingPunct="0">
        <a:spcBef>
          <a:spcPct val="0"/>
        </a:spcBef>
        <a:spcAft>
          <a:spcPct val="0"/>
        </a:spcAft>
        <a:defRPr sz="3600">
          <a:solidFill>
            <a:schemeClr val="tx1"/>
          </a:solidFill>
          <a:latin typeface="Arial" charset="0"/>
          <a:cs typeface="Arial" charset="0"/>
        </a:defRPr>
      </a:lvl3pPr>
      <a:lvl4pPr algn="ctr" defTabSz="457200" rtl="0" eaLnBrk="0" fontAlgn="base" hangingPunct="0">
        <a:spcBef>
          <a:spcPct val="0"/>
        </a:spcBef>
        <a:spcAft>
          <a:spcPct val="0"/>
        </a:spcAft>
        <a:defRPr sz="3600">
          <a:solidFill>
            <a:schemeClr val="tx1"/>
          </a:solidFill>
          <a:latin typeface="Arial" charset="0"/>
          <a:cs typeface="Arial" charset="0"/>
        </a:defRPr>
      </a:lvl4pPr>
      <a:lvl5pPr algn="ctr" defTabSz="457200" rtl="0" eaLnBrk="0" fontAlgn="base" hangingPunct="0">
        <a:spcBef>
          <a:spcPct val="0"/>
        </a:spcBef>
        <a:spcAft>
          <a:spcPct val="0"/>
        </a:spcAft>
        <a:defRPr sz="3600">
          <a:solidFill>
            <a:schemeClr val="tx1"/>
          </a:solidFill>
          <a:latin typeface="Arial" charset="0"/>
          <a:cs typeface="Arial" charset="0"/>
        </a:defRPr>
      </a:lvl5pPr>
      <a:lvl6pPr marL="457200" algn="ctr" defTabSz="457200" rtl="0" fontAlgn="base">
        <a:spcBef>
          <a:spcPct val="0"/>
        </a:spcBef>
        <a:spcAft>
          <a:spcPct val="0"/>
        </a:spcAft>
        <a:defRPr sz="3600">
          <a:solidFill>
            <a:schemeClr val="tx1"/>
          </a:solidFill>
          <a:latin typeface="Arial" charset="0"/>
          <a:cs typeface="Arial" charset="0"/>
        </a:defRPr>
      </a:lvl6pPr>
      <a:lvl7pPr marL="914400" algn="ctr" defTabSz="457200" rtl="0" fontAlgn="base">
        <a:spcBef>
          <a:spcPct val="0"/>
        </a:spcBef>
        <a:spcAft>
          <a:spcPct val="0"/>
        </a:spcAft>
        <a:defRPr sz="3600">
          <a:solidFill>
            <a:schemeClr val="tx1"/>
          </a:solidFill>
          <a:latin typeface="Arial" charset="0"/>
          <a:cs typeface="Arial" charset="0"/>
        </a:defRPr>
      </a:lvl7pPr>
      <a:lvl8pPr marL="1371600" algn="ctr" defTabSz="457200" rtl="0" fontAlgn="base">
        <a:spcBef>
          <a:spcPct val="0"/>
        </a:spcBef>
        <a:spcAft>
          <a:spcPct val="0"/>
        </a:spcAft>
        <a:defRPr sz="3600">
          <a:solidFill>
            <a:schemeClr val="tx1"/>
          </a:solidFill>
          <a:latin typeface="Arial" charset="0"/>
          <a:cs typeface="Arial" charset="0"/>
        </a:defRPr>
      </a:lvl8pPr>
      <a:lvl9pPr marL="1828800" algn="ctr" defTabSz="457200" rtl="0" fontAlgn="base">
        <a:spcBef>
          <a:spcPct val="0"/>
        </a:spcBef>
        <a:spcAft>
          <a:spcPct val="0"/>
        </a:spcAft>
        <a:defRPr sz="3600">
          <a:solidFill>
            <a:schemeClr val="tx1"/>
          </a:solidFill>
          <a:latin typeface="Arial" charset="0"/>
          <a:cs typeface="Arial"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print">
            <a:lum bright="24000" contrast="41000"/>
          </a:blip>
          <a:srcRect/>
          <a:stretch>
            <a:fillRect/>
          </a:stretch>
        </p:blipFill>
        <p:spPr bwMode="auto">
          <a:xfrm>
            <a:off x="228600" y="2667000"/>
            <a:ext cx="5951275" cy="3505200"/>
          </a:xfrm>
          <a:prstGeom prst="rect">
            <a:avLst/>
          </a:prstGeom>
          <a:noFill/>
          <a:ln w="9525">
            <a:noFill/>
            <a:miter lim="800000"/>
            <a:headEnd/>
            <a:tailEnd/>
          </a:ln>
          <a:effectLst/>
        </p:spPr>
      </p:pic>
      <p:sp>
        <p:nvSpPr>
          <p:cNvPr id="9218" name="Rectangle 4"/>
          <p:cNvSpPr>
            <a:spLocks noChangeArrowheads="1"/>
          </p:cNvSpPr>
          <p:nvPr/>
        </p:nvSpPr>
        <p:spPr bwMode="auto">
          <a:xfrm>
            <a:off x="5791200" y="3810000"/>
            <a:ext cx="3352800" cy="2124075"/>
          </a:xfrm>
          <a:prstGeom prst="rect">
            <a:avLst/>
          </a:prstGeom>
          <a:noFill/>
          <a:ln w="9525">
            <a:noFill/>
            <a:miter lim="800000"/>
            <a:headEnd/>
            <a:tailEnd/>
          </a:ln>
        </p:spPr>
        <p:txBody>
          <a:bodyPr>
            <a:spAutoFit/>
          </a:bodyPr>
          <a:lstStyle/>
          <a:p>
            <a:pPr algn="ctr"/>
            <a:r>
              <a:rPr lang="en-US" sz="1200" u="sng" dirty="0"/>
              <a:t>LBNL</a:t>
            </a:r>
          </a:p>
          <a:p>
            <a:pPr algn="ctr"/>
            <a:r>
              <a:rPr lang="en-US" sz="1200" u="sng" dirty="0"/>
              <a:t>Leo Greiner</a:t>
            </a:r>
            <a:r>
              <a:rPr lang="en-US" sz="1200" dirty="0"/>
              <a:t>, Eric </a:t>
            </a:r>
            <a:r>
              <a:rPr lang="en-US" sz="1200" dirty="0" err="1"/>
              <a:t>Anderssen</a:t>
            </a:r>
            <a:r>
              <a:rPr lang="en-US" sz="1200" dirty="0"/>
              <a:t>, </a:t>
            </a:r>
          </a:p>
          <a:p>
            <a:pPr algn="ctr"/>
            <a:r>
              <a:rPr lang="en-US" sz="1200" dirty="0"/>
              <a:t>Thorsten </a:t>
            </a:r>
            <a:r>
              <a:rPr lang="en-US" sz="1200" dirty="0" err="1"/>
              <a:t>Stezelberger</a:t>
            </a:r>
            <a:r>
              <a:rPr lang="en-US" sz="1200" dirty="0"/>
              <a:t>, Joe Silber, </a:t>
            </a:r>
            <a:r>
              <a:rPr lang="en-US" sz="1200" dirty="0" err="1"/>
              <a:t>Xiangming</a:t>
            </a:r>
            <a:r>
              <a:rPr lang="en-US" sz="1200" dirty="0"/>
              <a:t> Sun, Michal </a:t>
            </a:r>
            <a:r>
              <a:rPr lang="en-US" sz="1200" dirty="0" err="1"/>
              <a:t>Szelezniak</a:t>
            </a:r>
            <a:r>
              <a:rPr lang="en-US" sz="1200" dirty="0"/>
              <a:t>, </a:t>
            </a:r>
            <a:r>
              <a:rPr lang="en-US" sz="1200" dirty="0" err="1"/>
              <a:t>Chinh</a:t>
            </a:r>
            <a:r>
              <a:rPr lang="en-US" sz="1200" dirty="0"/>
              <a:t> Vu, </a:t>
            </a:r>
          </a:p>
          <a:p>
            <a:pPr algn="ctr"/>
            <a:r>
              <a:rPr lang="en-US" sz="1200" dirty="0"/>
              <a:t>Howard </a:t>
            </a:r>
            <a:r>
              <a:rPr lang="en-US" sz="1200" dirty="0" err="1"/>
              <a:t>Wieman</a:t>
            </a:r>
            <a:endParaRPr lang="en-US" sz="1200" dirty="0"/>
          </a:p>
          <a:p>
            <a:pPr algn="ctr"/>
            <a:endParaRPr lang="en-US" sz="1200" dirty="0"/>
          </a:p>
          <a:p>
            <a:pPr algn="ctr"/>
            <a:r>
              <a:rPr lang="en-US" sz="1200" u="sng" dirty="0"/>
              <a:t>UTA</a:t>
            </a:r>
          </a:p>
          <a:p>
            <a:pPr algn="ctr"/>
            <a:r>
              <a:rPr lang="en-US" sz="1200" dirty="0" smtClean="0"/>
              <a:t>Jerry Hoffman, Jo </a:t>
            </a:r>
            <a:r>
              <a:rPr lang="en-US" sz="1200" dirty="0" err="1"/>
              <a:t>Schambach</a:t>
            </a:r>
            <a:endParaRPr lang="en-US" sz="1200" dirty="0"/>
          </a:p>
          <a:p>
            <a:pPr algn="ctr"/>
            <a:endParaRPr lang="en-US" sz="1200" dirty="0"/>
          </a:p>
          <a:p>
            <a:pPr algn="ctr"/>
            <a:r>
              <a:rPr lang="en-US" sz="1200" u="sng" dirty="0"/>
              <a:t>IPHC Strasburg</a:t>
            </a:r>
          </a:p>
          <a:p>
            <a:pPr algn="ctr"/>
            <a:r>
              <a:rPr lang="en-US" sz="1200" dirty="0"/>
              <a:t>Marc Winter CMOS group</a:t>
            </a:r>
          </a:p>
        </p:txBody>
      </p:sp>
      <p:sp>
        <p:nvSpPr>
          <p:cNvPr id="9219" name="Rectangle 2"/>
          <p:cNvSpPr>
            <a:spLocks noChangeArrowheads="1"/>
          </p:cNvSpPr>
          <p:nvPr/>
        </p:nvSpPr>
        <p:spPr bwMode="auto">
          <a:xfrm>
            <a:off x="685800" y="1219200"/>
            <a:ext cx="7772400" cy="2286000"/>
          </a:xfrm>
          <a:prstGeom prst="rect">
            <a:avLst/>
          </a:prstGeom>
          <a:noFill/>
          <a:ln w="9525">
            <a:noFill/>
            <a:miter lim="800000"/>
            <a:headEnd/>
            <a:tailEnd/>
          </a:ln>
        </p:spPr>
        <p:txBody>
          <a:bodyPr anchor="ctr"/>
          <a:lstStyle/>
          <a:p>
            <a:pPr algn="ctr" defTabSz="457200"/>
            <a:r>
              <a:rPr lang="en-US" sz="3200" dirty="0" smtClean="0"/>
              <a:t>The STAR PXL read-out system</a:t>
            </a:r>
            <a:r>
              <a:rPr lang="en-US" sz="3200" i="1" dirty="0" smtClean="0"/>
              <a:t> </a:t>
            </a:r>
            <a:r>
              <a:rPr lang="en-US" sz="3200" dirty="0"/>
              <a:t/>
            </a:r>
            <a:br>
              <a:rPr lang="en-US" sz="3200" dirty="0"/>
            </a:br>
            <a:endParaRPr lang="en-US" dirty="0"/>
          </a:p>
        </p:txBody>
      </p:sp>
      <p:sp>
        <p:nvSpPr>
          <p:cNvPr id="7" name="Rectangle 6"/>
          <p:cNvSpPr/>
          <p:nvPr/>
        </p:nvSpPr>
        <p:spPr>
          <a:xfrm>
            <a:off x="8521700" y="65405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5" descr="sector for note"/>
          <p:cNvPicPr>
            <a:picLocks noChangeAspect="1" noChangeArrowheads="1"/>
          </p:cNvPicPr>
          <p:nvPr/>
        </p:nvPicPr>
        <p:blipFill>
          <a:blip r:embed="rId3" cstate="print"/>
          <a:srcRect l="27106" t="6262" r="20769" b="11264"/>
          <a:stretch>
            <a:fillRect/>
          </a:stretch>
        </p:blipFill>
        <p:spPr bwMode="auto">
          <a:xfrm>
            <a:off x="7315200" y="685800"/>
            <a:ext cx="1700213" cy="1981200"/>
          </a:xfrm>
          <a:prstGeom prst="rect">
            <a:avLst/>
          </a:prstGeom>
          <a:noFill/>
          <a:ln w="9525">
            <a:noFill/>
            <a:miter lim="800000"/>
            <a:headEnd/>
            <a:tailEnd/>
          </a:ln>
        </p:spPr>
      </p:pic>
      <p:sp>
        <p:nvSpPr>
          <p:cNvPr id="17411" name="Line 16"/>
          <p:cNvSpPr>
            <a:spLocks noChangeShapeType="1"/>
          </p:cNvSpPr>
          <p:nvPr/>
        </p:nvSpPr>
        <p:spPr bwMode="auto">
          <a:xfrm>
            <a:off x="5867400" y="1371600"/>
            <a:ext cx="1752600" cy="0"/>
          </a:xfrm>
          <a:prstGeom prst="line">
            <a:avLst/>
          </a:prstGeom>
          <a:noFill/>
          <a:ln w="25400">
            <a:solidFill>
              <a:srgbClr val="0000FF"/>
            </a:solidFill>
            <a:round/>
            <a:headEnd/>
            <a:tailEnd/>
          </a:ln>
        </p:spPr>
        <p:txBody>
          <a:bodyPr/>
          <a:lstStyle/>
          <a:p>
            <a:endParaRPr lang="en-US"/>
          </a:p>
        </p:txBody>
      </p:sp>
      <p:sp>
        <p:nvSpPr>
          <p:cNvPr id="17412" name="Line 17"/>
          <p:cNvSpPr>
            <a:spLocks noChangeShapeType="1"/>
          </p:cNvSpPr>
          <p:nvPr/>
        </p:nvSpPr>
        <p:spPr bwMode="auto">
          <a:xfrm>
            <a:off x="5867400" y="1524000"/>
            <a:ext cx="1905000" cy="0"/>
          </a:xfrm>
          <a:prstGeom prst="line">
            <a:avLst/>
          </a:prstGeom>
          <a:noFill/>
          <a:ln w="25400">
            <a:solidFill>
              <a:srgbClr val="0000FF"/>
            </a:solidFill>
            <a:round/>
            <a:headEnd/>
            <a:tailEnd/>
          </a:ln>
        </p:spPr>
        <p:txBody>
          <a:bodyPr/>
          <a:lstStyle/>
          <a:p>
            <a:endParaRPr lang="en-US"/>
          </a:p>
        </p:txBody>
      </p:sp>
      <p:sp>
        <p:nvSpPr>
          <p:cNvPr id="17413" name="Line 18"/>
          <p:cNvSpPr>
            <a:spLocks noChangeShapeType="1"/>
          </p:cNvSpPr>
          <p:nvPr/>
        </p:nvSpPr>
        <p:spPr bwMode="auto">
          <a:xfrm>
            <a:off x="5867400" y="1676400"/>
            <a:ext cx="1981200" cy="0"/>
          </a:xfrm>
          <a:prstGeom prst="line">
            <a:avLst/>
          </a:prstGeom>
          <a:noFill/>
          <a:ln w="25400">
            <a:solidFill>
              <a:srgbClr val="0000FF"/>
            </a:solidFill>
            <a:round/>
            <a:headEnd/>
            <a:tailEnd/>
          </a:ln>
        </p:spPr>
        <p:txBody>
          <a:bodyPr/>
          <a:lstStyle/>
          <a:p>
            <a:endParaRPr lang="en-US"/>
          </a:p>
        </p:txBody>
      </p:sp>
      <p:sp>
        <p:nvSpPr>
          <p:cNvPr id="17414" name="Line 19"/>
          <p:cNvSpPr>
            <a:spLocks noChangeShapeType="1"/>
          </p:cNvSpPr>
          <p:nvPr/>
        </p:nvSpPr>
        <p:spPr bwMode="auto">
          <a:xfrm>
            <a:off x="5867400" y="1828800"/>
            <a:ext cx="2057400" cy="0"/>
          </a:xfrm>
          <a:prstGeom prst="line">
            <a:avLst/>
          </a:prstGeom>
          <a:noFill/>
          <a:ln w="25400">
            <a:solidFill>
              <a:srgbClr val="0000FF"/>
            </a:solidFill>
            <a:round/>
            <a:headEnd/>
            <a:tailEnd/>
          </a:ln>
        </p:spPr>
        <p:txBody>
          <a:bodyPr/>
          <a:lstStyle/>
          <a:p>
            <a:endParaRPr lang="en-US"/>
          </a:p>
        </p:txBody>
      </p:sp>
      <p:sp>
        <p:nvSpPr>
          <p:cNvPr id="17415" name="Freeform 23"/>
          <p:cNvSpPr>
            <a:spLocks/>
          </p:cNvSpPr>
          <p:nvPr/>
        </p:nvSpPr>
        <p:spPr bwMode="auto">
          <a:xfrm>
            <a:off x="457200" y="1066800"/>
            <a:ext cx="2362200" cy="1447800"/>
          </a:xfrm>
          <a:custGeom>
            <a:avLst/>
            <a:gdLst>
              <a:gd name="T0" fmla="*/ 2147483647 w 1200"/>
              <a:gd name="T1" fmla="*/ 2147483647 h 1400"/>
              <a:gd name="T2" fmla="*/ 2147483647 w 1200"/>
              <a:gd name="T3" fmla="*/ 2147483647 h 1400"/>
              <a:gd name="T4" fmla="*/ 0 w 1200"/>
              <a:gd name="T5" fmla="*/ 2147483647 h 1400"/>
              <a:gd name="T6" fmla="*/ 0 60000 65536"/>
              <a:gd name="T7" fmla="*/ 0 60000 65536"/>
              <a:gd name="T8" fmla="*/ 0 60000 65536"/>
              <a:gd name="T9" fmla="*/ 0 w 1200"/>
              <a:gd name="T10" fmla="*/ 0 h 1400"/>
              <a:gd name="T11" fmla="*/ 1200 w 1200"/>
              <a:gd name="T12" fmla="*/ 1400 h 1400"/>
            </a:gdLst>
            <a:ahLst/>
            <a:cxnLst>
              <a:cxn ang="T6">
                <a:pos x="T0" y="T1"/>
              </a:cxn>
              <a:cxn ang="T7">
                <a:pos x="T2" y="T3"/>
              </a:cxn>
              <a:cxn ang="T8">
                <a:pos x="T4" y="T5"/>
              </a:cxn>
            </a:cxnLst>
            <a:rect l="T9" t="T10" r="T11" b="T12"/>
            <a:pathLst>
              <a:path w="1200" h="1400">
                <a:moveTo>
                  <a:pt x="1200" y="200"/>
                </a:moveTo>
                <a:cubicBezTo>
                  <a:pt x="844" y="100"/>
                  <a:pt x="488" y="0"/>
                  <a:pt x="288" y="200"/>
                </a:cubicBezTo>
                <a:cubicBezTo>
                  <a:pt x="88" y="400"/>
                  <a:pt x="44" y="900"/>
                  <a:pt x="0" y="1400"/>
                </a:cubicBezTo>
              </a:path>
            </a:pathLst>
          </a:custGeom>
          <a:noFill/>
          <a:ln w="28575" cmpd="sng">
            <a:solidFill>
              <a:srgbClr val="0000FF"/>
            </a:solidFill>
            <a:round/>
            <a:headEnd/>
            <a:tailEnd/>
          </a:ln>
        </p:spPr>
        <p:txBody>
          <a:bodyPr/>
          <a:lstStyle/>
          <a:p>
            <a:endParaRPr lang="en-US"/>
          </a:p>
        </p:txBody>
      </p:sp>
      <p:sp>
        <p:nvSpPr>
          <p:cNvPr id="17416" name="Freeform 24"/>
          <p:cNvSpPr>
            <a:spLocks/>
          </p:cNvSpPr>
          <p:nvPr/>
        </p:nvSpPr>
        <p:spPr bwMode="auto">
          <a:xfrm>
            <a:off x="609600" y="1219200"/>
            <a:ext cx="2209800" cy="1295400"/>
          </a:xfrm>
          <a:custGeom>
            <a:avLst/>
            <a:gdLst>
              <a:gd name="T0" fmla="*/ 2147483647 w 1200"/>
              <a:gd name="T1" fmla="*/ 2147483647 h 1400"/>
              <a:gd name="T2" fmla="*/ 2147483647 w 1200"/>
              <a:gd name="T3" fmla="*/ 2147483647 h 1400"/>
              <a:gd name="T4" fmla="*/ 0 w 1200"/>
              <a:gd name="T5" fmla="*/ 2147483647 h 1400"/>
              <a:gd name="T6" fmla="*/ 0 60000 65536"/>
              <a:gd name="T7" fmla="*/ 0 60000 65536"/>
              <a:gd name="T8" fmla="*/ 0 60000 65536"/>
              <a:gd name="T9" fmla="*/ 0 w 1200"/>
              <a:gd name="T10" fmla="*/ 0 h 1400"/>
              <a:gd name="T11" fmla="*/ 1200 w 1200"/>
              <a:gd name="T12" fmla="*/ 1400 h 1400"/>
            </a:gdLst>
            <a:ahLst/>
            <a:cxnLst>
              <a:cxn ang="T6">
                <a:pos x="T0" y="T1"/>
              </a:cxn>
              <a:cxn ang="T7">
                <a:pos x="T2" y="T3"/>
              </a:cxn>
              <a:cxn ang="T8">
                <a:pos x="T4" y="T5"/>
              </a:cxn>
            </a:cxnLst>
            <a:rect l="T9" t="T10" r="T11" b="T12"/>
            <a:pathLst>
              <a:path w="1200" h="1400">
                <a:moveTo>
                  <a:pt x="1200" y="200"/>
                </a:moveTo>
                <a:cubicBezTo>
                  <a:pt x="844" y="100"/>
                  <a:pt x="488" y="0"/>
                  <a:pt x="288" y="200"/>
                </a:cubicBezTo>
                <a:cubicBezTo>
                  <a:pt x="88" y="400"/>
                  <a:pt x="44" y="900"/>
                  <a:pt x="0" y="1400"/>
                </a:cubicBezTo>
              </a:path>
            </a:pathLst>
          </a:custGeom>
          <a:noFill/>
          <a:ln w="28575" cmpd="sng">
            <a:solidFill>
              <a:srgbClr val="0000FF"/>
            </a:solidFill>
            <a:round/>
            <a:headEnd/>
            <a:tailEnd/>
          </a:ln>
        </p:spPr>
        <p:txBody>
          <a:bodyPr/>
          <a:lstStyle/>
          <a:p>
            <a:endParaRPr lang="en-US"/>
          </a:p>
        </p:txBody>
      </p:sp>
      <p:sp>
        <p:nvSpPr>
          <p:cNvPr id="17417" name="Freeform 25"/>
          <p:cNvSpPr>
            <a:spLocks/>
          </p:cNvSpPr>
          <p:nvPr/>
        </p:nvSpPr>
        <p:spPr bwMode="auto">
          <a:xfrm>
            <a:off x="769938" y="1371600"/>
            <a:ext cx="2049462" cy="1158875"/>
          </a:xfrm>
          <a:custGeom>
            <a:avLst/>
            <a:gdLst>
              <a:gd name="T0" fmla="*/ 2147483647 w 1200"/>
              <a:gd name="T1" fmla="*/ 2147483647 h 1400"/>
              <a:gd name="T2" fmla="*/ 2147483647 w 1200"/>
              <a:gd name="T3" fmla="*/ 2147483647 h 1400"/>
              <a:gd name="T4" fmla="*/ 0 w 1200"/>
              <a:gd name="T5" fmla="*/ 2147483647 h 1400"/>
              <a:gd name="T6" fmla="*/ 0 60000 65536"/>
              <a:gd name="T7" fmla="*/ 0 60000 65536"/>
              <a:gd name="T8" fmla="*/ 0 60000 65536"/>
              <a:gd name="T9" fmla="*/ 0 w 1200"/>
              <a:gd name="T10" fmla="*/ 0 h 1400"/>
              <a:gd name="T11" fmla="*/ 1200 w 1200"/>
              <a:gd name="T12" fmla="*/ 1400 h 1400"/>
            </a:gdLst>
            <a:ahLst/>
            <a:cxnLst>
              <a:cxn ang="T6">
                <a:pos x="T0" y="T1"/>
              </a:cxn>
              <a:cxn ang="T7">
                <a:pos x="T2" y="T3"/>
              </a:cxn>
              <a:cxn ang="T8">
                <a:pos x="T4" y="T5"/>
              </a:cxn>
            </a:cxnLst>
            <a:rect l="T9" t="T10" r="T11" b="T12"/>
            <a:pathLst>
              <a:path w="1200" h="1400">
                <a:moveTo>
                  <a:pt x="1200" y="200"/>
                </a:moveTo>
                <a:cubicBezTo>
                  <a:pt x="844" y="100"/>
                  <a:pt x="488" y="0"/>
                  <a:pt x="288" y="200"/>
                </a:cubicBezTo>
                <a:cubicBezTo>
                  <a:pt x="88" y="400"/>
                  <a:pt x="44" y="900"/>
                  <a:pt x="0" y="1400"/>
                </a:cubicBezTo>
              </a:path>
            </a:pathLst>
          </a:custGeom>
          <a:noFill/>
          <a:ln w="28575" cmpd="sng">
            <a:solidFill>
              <a:srgbClr val="0000FF"/>
            </a:solidFill>
            <a:round/>
            <a:headEnd/>
            <a:tailEnd/>
          </a:ln>
        </p:spPr>
        <p:txBody>
          <a:bodyPr/>
          <a:lstStyle/>
          <a:p>
            <a:endParaRPr lang="en-US"/>
          </a:p>
        </p:txBody>
      </p:sp>
      <p:sp>
        <p:nvSpPr>
          <p:cNvPr id="17418" name="Freeform 26"/>
          <p:cNvSpPr>
            <a:spLocks/>
          </p:cNvSpPr>
          <p:nvPr/>
        </p:nvSpPr>
        <p:spPr bwMode="auto">
          <a:xfrm>
            <a:off x="990600" y="1524000"/>
            <a:ext cx="1828800" cy="990600"/>
          </a:xfrm>
          <a:custGeom>
            <a:avLst/>
            <a:gdLst>
              <a:gd name="T0" fmla="*/ 2147483647 w 1200"/>
              <a:gd name="T1" fmla="*/ 2147483647 h 1400"/>
              <a:gd name="T2" fmla="*/ 2147483647 w 1200"/>
              <a:gd name="T3" fmla="*/ 2147483647 h 1400"/>
              <a:gd name="T4" fmla="*/ 0 w 1200"/>
              <a:gd name="T5" fmla="*/ 2147483647 h 1400"/>
              <a:gd name="T6" fmla="*/ 0 60000 65536"/>
              <a:gd name="T7" fmla="*/ 0 60000 65536"/>
              <a:gd name="T8" fmla="*/ 0 60000 65536"/>
              <a:gd name="T9" fmla="*/ 0 w 1200"/>
              <a:gd name="T10" fmla="*/ 0 h 1400"/>
              <a:gd name="T11" fmla="*/ 1200 w 1200"/>
              <a:gd name="T12" fmla="*/ 1400 h 1400"/>
            </a:gdLst>
            <a:ahLst/>
            <a:cxnLst>
              <a:cxn ang="T6">
                <a:pos x="T0" y="T1"/>
              </a:cxn>
              <a:cxn ang="T7">
                <a:pos x="T2" y="T3"/>
              </a:cxn>
              <a:cxn ang="T8">
                <a:pos x="T4" y="T5"/>
              </a:cxn>
            </a:cxnLst>
            <a:rect l="T9" t="T10" r="T11" b="T12"/>
            <a:pathLst>
              <a:path w="1200" h="1400">
                <a:moveTo>
                  <a:pt x="1200" y="200"/>
                </a:moveTo>
                <a:cubicBezTo>
                  <a:pt x="844" y="100"/>
                  <a:pt x="488" y="0"/>
                  <a:pt x="288" y="200"/>
                </a:cubicBezTo>
                <a:cubicBezTo>
                  <a:pt x="88" y="400"/>
                  <a:pt x="44" y="900"/>
                  <a:pt x="0" y="1400"/>
                </a:cubicBezTo>
              </a:path>
            </a:pathLst>
          </a:custGeom>
          <a:noFill/>
          <a:ln w="28575" cmpd="sng">
            <a:solidFill>
              <a:srgbClr val="0000FF"/>
            </a:solidFill>
            <a:round/>
            <a:headEnd/>
            <a:tailEnd/>
          </a:ln>
        </p:spPr>
        <p:txBody>
          <a:bodyPr/>
          <a:lstStyle/>
          <a:p>
            <a:endParaRPr lang="en-US"/>
          </a:p>
        </p:txBody>
      </p:sp>
      <p:sp>
        <p:nvSpPr>
          <p:cNvPr id="17419" name="Text Box 27"/>
          <p:cNvSpPr txBox="1">
            <a:spLocks noChangeArrowheads="1"/>
          </p:cNvSpPr>
          <p:nvPr/>
        </p:nvSpPr>
        <p:spPr bwMode="auto">
          <a:xfrm>
            <a:off x="6096000" y="1066800"/>
            <a:ext cx="1397000" cy="274638"/>
          </a:xfrm>
          <a:prstGeom prst="rect">
            <a:avLst/>
          </a:prstGeom>
          <a:noFill/>
          <a:ln w="9525">
            <a:noFill/>
            <a:miter lim="800000"/>
            <a:headEnd/>
            <a:tailEnd/>
          </a:ln>
        </p:spPr>
        <p:txBody>
          <a:bodyPr wrap="none">
            <a:spAutoFit/>
          </a:bodyPr>
          <a:lstStyle/>
          <a:p>
            <a:r>
              <a:rPr lang="en-US" sz="1200">
                <a:cs typeface="ヒラギノ角ゴ Pro W3"/>
              </a:rPr>
              <a:t>2 m (42 AWG TP)</a:t>
            </a:r>
          </a:p>
        </p:txBody>
      </p:sp>
      <p:sp>
        <p:nvSpPr>
          <p:cNvPr id="17420" name="Text Box 28"/>
          <p:cNvSpPr txBox="1">
            <a:spLocks noChangeArrowheads="1"/>
          </p:cNvSpPr>
          <p:nvPr/>
        </p:nvSpPr>
        <p:spPr bwMode="auto">
          <a:xfrm>
            <a:off x="457200" y="914400"/>
            <a:ext cx="1614488" cy="457200"/>
          </a:xfrm>
          <a:prstGeom prst="rect">
            <a:avLst/>
          </a:prstGeom>
          <a:noFill/>
          <a:ln w="9525">
            <a:noFill/>
            <a:miter lim="800000"/>
            <a:headEnd/>
            <a:tailEnd/>
          </a:ln>
        </p:spPr>
        <p:txBody>
          <a:bodyPr>
            <a:spAutoFit/>
          </a:bodyPr>
          <a:lstStyle/>
          <a:p>
            <a:r>
              <a:rPr lang="en-US" sz="1200">
                <a:cs typeface="ヒラギノ角ゴ Pro W3"/>
              </a:rPr>
              <a:t>6 m (24 AWG TP)</a:t>
            </a:r>
            <a:endParaRPr lang="en-GB" sz="1200">
              <a:cs typeface="ヒラギノ角ゴ Pro W3"/>
            </a:endParaRPr>
          </a:p>
          <a:p>
            <a:endParaRPr lang="en-US" sz="1200">
              <a:cs typeface="ヒラギノ角ゴ Pro W3"/>
            </a:endParaRPr>
          </a:p>
        </p:txBody>
      </p:sp>
      <p:sp>
        <p:nvSpPr>
          <p:cNvPr id="17421" name="Line 31"/>
          <p:cNvSpPr>
            <a:spLocks noChangeShapeType="1"/>
          </p:cNvSpPr>
          <p:nvPr/>
        </p:nvSpPr>
        <p:spPr bwMode="auto">
          <a:xfrm>
            <a:off x="1600200" y="3657600"/>
            <a:ext cx="3886200" cy="0"/>
          </a:xfrm>
          <a:prstGeom prst="line">
            <a:avLst/>
          </a:prstGeom>
          <a:noFill/>
          <a:ln w="25400">
            <a:solidFill>
              <a:srgbClr val="0000FF"/>
            </a:solidFill>
            <a:round/>
            <a:headEnd/>
            <a:tailEnd/>
          </a:ln>
        </p:spPr>
        <p:txBody>
          <a:bodyPr/>
          <a:lstStyle/>
          <a:p>
            <a:endParaRPr lang="en-US"/>
          </a:p>
        </p:txBody>
      </p:sp>
      <p:sp>
        <p:nvSpPr>
          <p:cNvPr id="17422" name="Text Box 32"/>
          <p:cNvSpPr txBox="1">
            <a:spLocks noChangeArrowheads="1"/>
          </p:cNvSpPr>
          <p:nvPr/>
        </p:nvSpPr>
        <p:spPr bwMode="auto">
          <a:xfrm>
            <a:off x="3048000" y="3382962"/>
            <a:ext cx="1409700" cy="274638"/>
          </a:xfrm>
          <a:prstGeom prst="rect">
            <a:avLst/>
          </a:prstGeom>
          <a:noFill/>
          <a:ln w="9525">
            <a:noFill/>
            <a:miter lim="800000"/>
            <a:headEnd/>
            <a:tailEnd/>
          </a:ln>
        </p:spPr>
        <p:txBody>
          <a:bodyPr wrap="none">
            <a:spAutoFit/>
          </a:bodyPr>
          <a:lstStyle/>
          <a:p>
            <a:r>
              <a:rPr lang="en-US" sz="1200" dirty="0">
                <a:cs typeface="ヒラギノ角ゴ Pro W3"/>
              </a:rPr>
              <a:t>100 m (fiber optic)</a:t>
            </a:r>
          </a:p>
        </p:txBody>
      </p:sp>
      <p:sp>
        <p:nvSpPr>
          <p:cNvPr id="17423" name="Text Box 33"/>
          <p:cNvSpPr txBox="1">
            <a:spLocks noChangeArrowheads="1"/>
          </p:cNvSpPr>
          <p:nvPr/>
        </p:nvSpPr>
        <p:spPr bwMode="auto">
          <a:xfrm>
            <a:off x="2219325" y="4343400"/>
            <a:ext cx="5430838" cy="1920875"/>
          </a:xfrm>
          <a:prstGeom prst="rect">
            <a:avLst/>
          </a:prstGeom>
          <a:noFill/>
          <a:ln w="9525">
            <a:noFill/>
            <a:miter lim="800000"/>
            <a:headEnd/>
            <a:tailEnd/>
          </a:ln>
        </p:spPr>
        <p:txBody>
          <a:bodyPr wrap="none">
            <a:spAutoFit/>
          </a:bodyPr>
          <a:lstStyle/>
          <a:p>
            <a:pPr marL="228600" indent="-228600">
              <a:buSzPct val="75000"/>
            </a:pPr>
            <a:r>
              <a:rPr lang="en-US" sz="2000" u="sng" dirty="0">
                <a:cs typeface="ヒラギノ角ゴ Pro W3"/>
              </a:rPr>
              <a:t> </a:t>
            </a:r>
            <a:r>
              <a:rPr lang="en-US" sz="2000" b="1" u="sng" dirty="0">
                <a:cs typeface="ヒラギノ角ゴ Pro W3"/>
              </a:rPr>
              <a:t>Highly parallel system</a:t>
            </a:r>
          </a:p>
          <a:p>
            <a:pPr marL="228600" indent="-228600">
              <a:buSzPct val="75000"/>
            </a:pPr>
            <a:endParaRPr lang="en-US" sz="2000" u="sng" dirty="0">
              <a:cs typeface="ヒラギノ角ゴ Pro W3"/>
            </a:endParaRPr>
          </a:p>
          <a:p>
            <a:pPr marL="228600" indent="-228600">
              <a:buSzPct val="75000"/>
              <a:buFont typeface="Wingdings" pitchFamily="2" charset="2"/>
              <a:buChar char="l"/>
            </a:pPr>
            <a:r>
              <a:rPr lang="en-US" sz="2000" dirty="0">
                <a:cs typeface="ヒラギノ角ゴ Pro W3"/>
              </a:rPr>
              <a:t> 4 ladders per sector</a:t>
            </a:r>
          </a:p>
          <a:p>
            <a:pPr marL="228600" indent="-228600">
              <a:buSzPct val="75000"/>
              <a:buFont typeface="Wingdings" pitchFamily="2" charset="2"/>
              <a:buChar char="l"/>
            </a:pPr>
            <a:r>
              <a:rPr lang="en-US" sz="2000" dirty="0">
                <a:cs typeface="ヒラギノ角ゴ Pro W3"/>
              </a:rPr>
              <a:t> 1 Mass Termination Board (MTB) per sector</a:t>
            </a:r>
          </a:p>
          <a:p>
            <a:pPr marL="228600" indent="-228600">
              <a:buSzPct val="75000"/>
              <a:buFont typeface="Wingdings" pitchFamily="2" charset="2"/>
              <a:buChar char="l"/>
            </a:pPr>
            <a:r>
              <a:rPr lang="en-US" sz="2000" dirty="0">
                <a:cs typeface="ヒラギノ角ゴ Pro W3"/>
              </a:rPr>
              <a:t> 1 sector per RDO board</a:t>
            </a:r>
          </a:p>
          <a:p>
            <a:pPr marL="228600" indent="-228600">
              <a:buSzPct val="75000"/>
              <a:buFont typeface="Wingdings" pitchFamily="2" charset="2"/>
              <a:buChar char="l"/>
            </a:pPr>
            <a:r>
              <a:rPr lang="en-US" sz="2000" dirty="0">
                <a:cs typeface="ヒラギノ角ゴ Pro W3"/>
              </a:rPr>
              <a:t> 10 RDO boards in the PXL system</a:t>
            </a:r>
          </a:p>
        </p:txBody>
      </p:sp>
      <p:sp>
        <p:nvSpPr>
          <p:cNvPr id="17426" name="Rectangle 23"/>
          <p:cNvSpPr>
            <a:spLocks noChangeArrowheads="1"/>
          </p:cNvSpPr>
          <p:nvPr/>
        </p:nvSpPr>
        <p:spPr bwMode="auto">
          <a:xfrm>
            <a:off x="228600" y="3124200"/>
            <a:ext cx="1349375" cy="1077218"/>
          </a:xfrm>
          <a:prstGeom prst="rect">
            <a:avLst/>
          </a:prstGeom>
          <a:noFill/>
          <a:ln w="9525">
            <a:noFill/>
            <a:miter lim="800000"/>
            <a:headEnd/>
            <a:tailEnd/>
          </a:ln>
        </p:spPr>
        <p:txBody>
          <a:bodyPr wrap="square">
            <a:spAutoFit/>
          </a:bodyPr>
          <a:lstStyle/>
          <a:p>
            <a:r>
              <a:rPr lang="en-GB" sz="1600" dirty="0">
                <a:cs typeface="ヒラギノ角ゴ Pro W3"/>
              </a:rPr>
              <a:t>RDO motherboard </a:t>
            </a:r>
          </a:p>
          <a:p>
            <a:r>
              <a:rPr lang="en-GB" sz="1600" dirty="0">
                <a:cs typeface="ヒラギノ角ゴ Pro W3"/>
              </a:rPr>
              <a:t>w/ Xilinx </a:t>
            </a:r>
            <a:r>
              <a:rPr lang="en-GB" sz="1600" dirty="0" smtClean="0">
                <a:cs typeface="ヒラギノ角ゴ Pro W3"/>
              </a:rPr>
              <a:t>FPGA</a:t>
            </a:r>
            <a:endParaRPr lang="en-US" sz="1600" dirty="0">
              <a:cs typeface="ヒラギノ角ゴ Pro W3"/>
            </a:endParaRPr>
          </a:p>
        </p:txBody>
      </p:sp>
      <p:sp>
        <p:nvSpPr>
          <p:cNvPr id="17427" name="Rectangle 23"/>
          <p:cNvSpPr>
            <a:spLocks noChangeArrowheads="1"/>
          </p:cNvSpPr>
          <p:nvPr/>
        </p:nvSpPr>
        <p:spPr bwMode="auto">
          <a:xfrm>
            <a:off x="5638800" y="3377625"/>
            <a:ext cx="2362200" cy="584775"/>
          </a:xfrm>
          <a:prstGeom prst="rect">
            <a:avLst/>
          </a:prstGeom>
          <a:noFill/>
          <a:ln w="9525">
            <a:noFill/>
            <a:miter lim="800000"/>
            <a:headEnd/>
            <a:tailEnd/>
          </a:ln>
        </p:spPr>
        <p:txBody>
          <a:bodyPr wrap="square">
            <a:spAutoFit/>
          </a:bodyPr>
          <a:lstStyle/>
          <a:p>
            <a:r>
              <a:rPr lang="en-GB" sz="1600" dirty="0">
                <a:cs typeface="ヒラギノ角ゴ Pro W3"/>
              </a:rPr>
              <a:t>RDO PC with DDL link to RDO board</a:t>
            </a:r>
            <a:endParaRPr lang="en-US" sz="1600" dirty="0">
              <a:cs typeface="ヒラギノ角ゴ Pro W3"/>
            </a:endParaRPr>
          </a:p>
        </p:txBody>
      </p:sp>
      <p:sp>
        <p:nvSpPr>
          <p:cNvPr id="17428" name="Text Box 18"/>
          <p:cNvSpPr txBox="1">
            <a:spLocks noChangeArrowheads="1"/>
          </p:cNvSpPr>
          <p:nvPr/>
        </p:nvSpPr>
        <p:spPr bwMode="auto">
          <a:xfrm>
            <a:off x="3124200" y="1295400"/>
            <a:ext cx="2743200" cy="228600"/>
          </a:xfrm>
          <a:prstGeom prst="rect">
            <a:avLst/>
          </a:prstGeom>
          <a:noFill/>
          <a:ln w="9525">
            <a:noFill/>
            <a:round/>
            <a:headEnd/>
            <a:tailEnd/>
          </a:ln>
        </p:spPr>
        <p:txBody>
          <a:bodyPr lIns="0" tIns="0" rIns="0" bIns="0"/>
          <a:lstStyle/>
          <a:p>
            <a:pPr indent="3175" defTabSz="457200">
              <a:lnSpc>
                <a:spcPct val="87000"/>
              </a:lnSpc>
              <a:spcBef>
                <a:spcPts val="800"/>
              </a:spcBef>
              <a:buClr>
                <a:srgbClr val="000000"/>
              </a:buClr>
              <a:buSzPct val="100000"/>
              <a:buFont typeface="Arial" pitchFamily="34"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1600" dirty="0">
                <a:cs typeface="ヒラギノ角ゴ Pro W3"/>
              </a:rPr>
              <a:t>Mass Termination Board + latch-up protected power daughter-card</a:t>
            </a:r>
          </a:p>
        </p:txBody>
      </p:sp>
      <p:sp>
        <p:nvSpPr>
          <p:cNvPr id="17429" name="Rectangle 2"/>
          <p:cNvSpPr>
            <a:spLocks noGrp="1"/>
          </p:cNvSpPr>
          <p:nvPr>
            <p:ph type="title" idx="4294967295"/>
          </p:nvPr>
        </p:nvSpPr>
        <p:spPr/>
        <p:txBody>
          <a:bodyPr/>
          <a:lstStyle/>
          <a:p>
            <a:r>
              <a:rPr lang="en-US" sz="2800" smtClean="0">
                <a:latin typeface="Arial" pitchFamily="34" charset="0"/>
                <a:cs typeface="Arial" pitchFamily="34" charset="0"/>
              </a:rPr>
              <a:t>PXL Detector Basic Unit (RDO)</a:t>
            </a:r>
          </a:p>
        </p:txBody>
      </p:sp>
      <p:sp>
        <p:nvSpPr>
          <p:cNvPr id="17431" name="Text Box 23"/>
          <p:cNvSpPr txBox="1">
            <a:spLocks noChangeArrowheads="1"/>
          </p:cNvSpPr>
          <p:nvPr/>
        </p:nvSpPr>
        <p:spPr bwMode="auto">
          <a:xfrm>
            <a:off x="5943600" y="1828800"/>
            <a:ext cx="1773238" cy="274638"/>
          </a:xfrm>
          <a:prstGeom prst="rect">
            <a:avLst/>
          </a:prstGeom>
          <a:noFill/>
          <a:ln w="9525">
            <a:noFill/>
            <a:miter lim="800000"/>
            <a:headEnd/>
            <a:tailEnd/>
          </a:ln>
          <a:effectLst/>
        </p:spPr>
        <p:txBody>
          <a:bodyPr wrap="none">
            <a:spAutoFit/>
          </a:bodyPr>
          <a:lstStyle/>
          <a:p>
            <a:r>
              <a:rPr lang="en-US" sz="1200" dirty="0" err="1"/>
              <a:t>Clk</a:t>
            </a:r>
            <a:r>
              <a:rPr lang="en-US" sz="1200" dirty="0"/>
              <a:t>, </a:t>
            </a:r>
            <a:r>
              <a:rPr lang="en-US" sz="1200" dirty="0" err="1"/>
              <a:t>config</a:t>
            </a:r>
            <a:r>
              <a:rPr lang="en-US" sz="1200" dirty="0"/>
              <a:t>, data, power</a:t>
            </a:r>
          </a:p>
        </p:txBody>
      </p:sp>
      <p:sp>
        <p:nvSpPr>
          <p:cNvPr id="17432" name="Rectangle 24"/>
          <p:cNvSpPr>
            <a:spLocks noChangeArrowheads="1"/>
          </p:cNvSpPr>
          <p:nvPr/>
        </p:nvSpPr>
        <p:spPr bwMode="auto">
          <a:xfrm>
            <a:off x="1219200" y="1752600"/>
            <a:ext cx="1274763" cy="274638"/>
          </a:xfrm>
          <a:prstGeom prst="rect">
            <a:avLst/>
          </a:prstGeom>
          <a:noFill/>
          <a:ln w="9525">
            <a:noFill/>
            <a:miter lim="800000"/>
            <a:headEnd/>
            <a:tailEnd/>
          </a:ln>
          <a:effectLst/>
        </p:spPr>
        <p:txBody>
          <a:bodyPr wrap="none">
            <a:spAutoFit/>
          </a:bodyPr>
          <a:lstStyle/>
          <a:p>
            <a:r>
              <a:rPr lang="en-US" sz="1200"/>
              <a:t>Clk, config, data</a:t>
            </a:r>
          </a:p>
        </p:txBody>
      </p:sp>
      <p:sp>
        <p:nvSpPr>
          <p:cNvPr id="17433" name="Rectangle 25"/>
          <p:cNvSpPr>
            <a:spLocks noChangeArrowheads="1"/>
          </p:cNvSpPr>
          <p:nvPr/>
        </p:nvSpPr>
        <p:spPr bwMode="auto">
          <a:xfrm>
            <a:off x="3048000" y="3657600"/>
            <a:ext cx="1282700" cy="274638"/>
          </a:xfrm>
          <a:prstGeom prst="rect">
            <a:avLst/>
          </a:prstGeom>
          <a:noFill/>
          <a:ln w="9525">
            <a:noFill/>
            <a:miter lim="800000"/>
            <a:headEnd/>
            <a:tailEnd/>
          </a:ln>
          <a:effectLst/>
        </p:spPr>
        <p:txBody>
          <a:bodyPr wrap="none">
            <a:spAutoFit/>
          </a:bodyPr>
          <a:lstStyle/>
          <a:p>
            <a:r>
              <a:rPr lang="en-US" sz="1200" dirty="0"/>
              <a:t>PXL built events</a:t>
            </a:r>
          </a:p>
        </p:txBody>
      </p:sp>
      <p:sp>
        <p:nvSpPr>
          <p:cNvPr id="26" name="Rectangle 25"/>
          <p:cNvSpPr/>
          <p:nvPr/>
        </p:nvSpPr>
        <p:spPr>
          <a:xfrm>
            <a:off x="2819400" y="990600"/>
            <a:ext cx="3048000" cy="1143000"/>
          </a:xfrm>
          <a:prstGeom prst="rect">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228600" y="2514600"/>
            <a:ext cx="1371600" cy="2209800"/>
          </a:xfrm>
          <a:prstGeom prst="rect">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5486400" y="3124200"/>
            <a:ext cx="2438400" cy="1143000"/>
          </a:xfrm>
          <a:prstGeom prst="rect">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6" name="Line 66"/>
          <p:cNvSpPr>
            <a:spLocks noChangeShapeType="1"/>
          </p:cNvSpPr>
          <p:nvPr/>
        </p:nvSpPr>
        <p:spPr bwMode="auto">
          <a:xfrm flipH="1">
            <a:off x="1371600" y="1704975"/>
            <a:ext cx="7188200" cy="0"/>
          </a:xfrm>
          <a:prstGeom prst="line">
            <a:avLst/>
          </a:prstGeom>
          <a:noFill/>
          <a:ln w="12700">
            <a:solidFill>
              <a:srgbClr val="FF0000"/>
            </a:solidFill>
            <a:round/>
            <a:headEnd/>
            <a:tailEnd/>
          </a:ln>
          <a:effectLst/>
        </p:spPr>
        <p:txBody>
          <a:bodyPr/>
          <a:lstStyle/>
          <a:p>
            <a:endParaRPr lang="en-US"/>
          </a:p>
        </p:txBody>
      </p:sp>
      <p:sp>
        <p:nvSpPr>
          <p:cNvPr id="71682" name="Rectangle 2"/>
          <p:cNvSpPr>
            <a:spLocks noGrp="1"/>
          </p:cNvSpPr>
          <p:nvPr>
            <p:ph type="title" idx="4294967295"/>
          </p:nvPr>
        </p:nvSpPr>
        <p:spPr/>
        <p:txBody>
          <a:bodyPr/>
          <a:lstStyle/>
          <a:p>
            <a:r>
              <a:rPr lang="en-US" sz="2800" smtClean="0">
                <a:latin typeface="Arial" pitchFamily="34" charset="0"/>
                <a:cs typeface="Arial" pitchFamily="34" charset="0"/>
              </a:rPr>
              <a:t>PXL RDO Architecture (1 sector)</a:t>
            </a:r>
          </a:p>
        </p:txBody>
      </p:sp>
      <p:sp>
        <p:nvSpPr>
          <p:cNvPr id="71684" name="Rectangle 4"/>
          <p:cNvSpPr>
            <a:spLocks noChangeArrowheads="1"/>
          </p:cNvSpPr>
          <p:nvPr/>
        </p:nvSpPr>
        <p:spPr bwMode="auto">
          <a:xfrm>
            <a:off x="2743200" y="1066800"/>
            <a:ext cx="5867400" cy="685800"/>
          </a:xfrm>
          <a:prstGeom prst="rect">
            <a:avLst/>
          </a:prstGeom>
          <a:noFill/>
          <a:ln w="25400">
            <a:solidFill>
              <a:schemeClr val="tx1"/>
            </a:solidFill>
            <a:miter lim="800000"/>
            <a:headEnd/>
            <a:tailEnd/>
          </a:ln>
          <a:effectLst/>
        </p:spPr>
        <p:txBody>
          <a:bodyPr wrap="none" anchor="ctr"/>
          <a:lstStyle/>
          <a:p>
            <a:endParaRPr lang="en-US"/>
          </a:p>
        </p:txBody>
      </p:sp>
      <p:grpSp>
        <p:nvGrpSpPr>
          <p:cNvPr id="2" name="Group 15"/>
          <p:cNvGrpSpPr>
            <a:grpSpLocks noChangeAspect="1"/>
          </p:cNvGrpSpPr>
          <p:nvPr/>
        </p:nvGrpSpPr>
        <p:grpSpPr bwMode="auto">
          <a:xfrm>
            <a:off x="4191000" y="1066800"/>
            <a:ext cx="4419600" cy="441325"/>
            <a:chOff x="3264" y="960"/>
            <a:chExt cx="1920" cy="192"/>
          </a:xfrm>
        </p:grpSpPr>
        <p:sp>
          <p:nvSpPr>
            <p:cNvPr id="71685" name="Rectangle 5"/>
            <p:cNvSpPr>
              <a:spLocks noChangeAspect="1" noChangeArrowheads="1"/>
            </p:cNvSpPr>
            <p:nvPr/>
          </p:nvSpPr>
          <p:spPr bwMode="auto">
            <a:xfrm>
              <a:off x="3264" y="960"/>
              <a:ext cx="192" cy="192"/>
            </a:xfrm>
            <a:prstGeom prst="rect">
              <a:avLst/>
            </a:prstGeom>
            <a:solidFill>
              <a:schemeClr val="accent1"/>
            </a:solidFill>
            <a:ln w="19050">
              <a:solidFill>
                <a:schemeClr val="tx1"/>
              </a:solidFill>
              <a:miter lim="800000"/>
              <a:headEnd/>
              <a:tailEnd/>
            </a:ln>
            <a:effectLst/>
          </p:spPr>
          <p:txBody>
            <a:bodyPr wrap="none" anchor="ctr"/>
            <a:lstStyle/>
            <a:p>
              <a:endParaRPr lang="en-US"/>
            </a:p>
          </p:txBody>
        </p:sp>
        <p:sp>
          <p:nvSpPr>
            <p:cNvPr id="71686" name="Rectangle 6"/>
            <p:cNvSpPr>
              <a:spLocks noChangeAspect="1" noChangeArrowheads="1"/>
            </p:cNvSpPr>
            <p:nvPr/>
          </p:nvSpPr>
          <p:spPr bwMode="auto">
            <a:xfrm>
              <a:off x="3456" y="960"/>
              <a:ext cx="192" cy="192"/>
            </a:xfrm>
            <a:prstGeom prst="rect">
              <a:avLst/>
            </a:prstGeom>
            <a:solidFill>
              <a:schemeClr val="accent1"/>
            </a:solidFill>
            <a:ln w="19050">
              <a:solidFill>
                <a:schemeClr val="tx1"/>
              </a:solidFill>
              <a:miter lim="800000"/>
              <a:headEnd/>
              <a:tailEnd/>
            </a:ln>
            <a:effectLst/>
          </p:spPr>
          <p:txBody>
            <a:bodyPr wrap="none" anchor="ctr"/>
            <a:lstStyle/>
            <a:p>
              <a:endParaRPr lang="en-US"/>
            </a:p>
          </p:txBody>
        </p:sp>
        <p:sp>
          <p:nvSpPr>
            <p:cNvPr id="71687" name="Rectangle 7"/>
            <p:cNvSpPr>
              <a:spLocks noChangeAspect="1" noChangeArrowheads="1"/>
            </p:cNvSpPr>
            <p:nvPr/>
          </p:nvSpPr>
          <p:spPr bwMode="auto">
            <a:xfrm>
              <a:off x="3648" y="960"/>
              <a:ext cx="192" cy="192"/>
            </a:xfrm>
            <a:prstGeom prst="rect">
              <a:avLst/>
            </a:prstGeom>
            <a:solidFill>
              <a:schemeClr val="accent1"/>
            </a:solidFill>
            <a:ln w="19050">
              <a:solidFill>
                <a:schemeClr val="tx1"/>
              </a:solidFill>
              <a:miter lim="800000"/>
              <a:headEnd/>
              <a:tailEnd/>
            </a:ln>
            <a:effectLst/>
          </p:spPr>
          <p:txBody>
            <a:bodyPr wrap="none" anchor="ctr"/>
            <a:lstStyle/>
            <a:p>
              <a:endParaRPr lang="en-US"/>
            </a:p>
          </p:txBody>
        </p:sp>
        <p:sp>
          <p:nvSpPr>
            <p:cNvPr id="71688" name="Rectangle 8"/>
            <p:cNvSpPr>
              <a:spLocks noChangeAspect="1" noChangeArrowheads="1"/>
            </p:cNvSpPr>
            <p:nvPr/>
          </p:nvSpPr>
          <p:spPr bwMode="auto">
            <a:xfrm>
              <a:off x="3840" y="960"/>
              <a:ext cx="192" cy="192"/>
            </a:xfrm>
            <a:prstGeom prst="rect">
              <a:avLst/>
            </a:prstGeom>
            <a:solidFill>
              <a:schemeClr val="accent1"/>
            </a:solidFill>
            <a:ln w="19050">
              <a:solidFill>
                <a:schemeClr val="tx1"/>
              </a:solidFill>
              <a:miter lim="800000"/>
              <a:headEnd/>
              <a:tailEnd/>
            </a:ln>
            <a:effectLst/>
          </p:spPr>
          <p:txBody>
            <a:bodyPr wrap="none" anchor="ctr"/>
            <a:lstStyle/>
            <a:p>
              <a:endParaRPr lang="en-US"/>
            </a:p>
          </p:txBody>
        </p:sp>
        <p:sp>
          <p:nvSpPr>
            <p:cNvPr id="71689" name="Rectangle 9"/>
            <p:cNvSpPr>
              <a:spLocks noChangeAspect="1" noChangeArrowheads="1"/>
            </p:cNvSpPr>
            <p:nvPr/>
          </p:nvSpPr>
          <p:spPr bwMode="auto">
            <a:xfrm>
              <a:off x="4032" y="960"/>
              <a:ext cx="192" cy="192"/>
            </a:xfrm>
            <a:prstGeom prst="rect">
              <a:avLst/>
            </a:prstGeom>
            <a:solidFill>
              <a:schemeClr val="accent1"/>
            </a:solidFill>
            <a:ln w="19050">
              <a:solidFill>
                <a:schemeClr val="tx1"/>
              </a:solidFill>
              <a:miter lim="800000"/>
              <a:headEnd/>
              <a:tailEnd/>
            </a:ln>
            <a:effectLst/>
          </p:spPr>
          <p:txBody>
            <a:bodyPr wrap="none" anchor="ctr"/>
            <a:lstStyle/>
            <a:p>
              <a:endParaRPr lang="en-US"/>
            </a:p>
          </p:txBody>
        </p:sp>
        <p:sp>
          <p:nvSpPr>
            <p:cNvPr id="71690" name="Rectangle 10"/>
            <p:cNvSpPr>
              <a:spLocks noChangeAspect="1" noChangeArrowheads="1"/>
            </p:cNvSpPr>
            <p:nvPr/>
          </p:nvSpPr>
          <p:spPr bwMode="auto">
            <a:xfrm>
              <a:off x="4224" y="960"/>
              <a:ext cx="192" cy="192"/>
            </a:xfrm>
            <a:prstGeom prst="rect">
              <a:avLst/>
            </a:prstGeom>
            <a:solidFill>
              <a:schemeClr val="accent1"/>
            </a:solidFill>
            <a:ln w="19050">
              <a:solidFill>
                <a:schemeClr val="tx1"/>
              </a:solidFill>
              <a:miter lim="800000"/>
              <a:headEnd/>
              <a:tailEnd/>
            </a:ln>
            <a:effectLst/>
          </p:spPr>
          <p:txBody>
            <a:bodyPr wrap="none" anchor="ctr"/>
            <a:lstStyle/>
            <a:p>
              <a:endParaRPr lang="en-US"/>
            </a:p>
          </p:txBody>
        </p:sp>
        <p:sp>
          <p:nvSpPr>
            <p:cNvPr id="71691" name="Rectangle 11"/>
            <p:cNvSpPr>
              <a:spLocks noChangeAspect="1" noChangeArrowheads="1"/>
            </p:cNvSpPr>
            <p:nvPr/>
          </p:nvSpPr>
          <p:spPr bwMode="auto">
            <a:xfrm>
              <a:off x="4416" y="960"/>
              <a:ext cx="192" cy="192"/>
            </a:xfrm>
            <a:prstGeom prst="rect">
              <a:avLst/>
            </a:prstGeom>
            <a:solidFill>
              <a:schemeClr val="accent1"/>
            </a:solidFill>
            <a:ln w="19050">
              <a:solidFill>
                <a:schemeClr val="tx1"/>
              </a:solidFill>
              <a:miter lim="800000"/>
              <a:headEnd/>
              <a:tailEnd/>
            </a:ln>
            <a:effectLst/>
          </p:spPr>
          <p:txBody>
            <a:bodyPr wrap="none" anchor="ctr"/>
            <a:lstStyle/>
            <a:p>
              <a:endParaRPr lang="en-US"/>
            </a:p>
          </p:txBody>
        </p:sp>
        <p:sp>
          <p:nvSpPr>
            <p:cNvPr id="71692" name="Rectangle 12"/>
            <p:cNvSpPr>
              <a:spLocks noChangeAspect="1" noChangeArrowheads="1"/>
            </p:cNvSpPr>
            <p:nvPr/>
          </p:nvSpPr>
          <p:spPr bwMode="auto">
            <a:xfrm>
              <a:off x="4608" y="960"/>
              <a:ext cx="192" cy="192"/>
            </a:xfrm>
            <a:prstGeom prst="rect">
              <a:avLst/>
            </a:prstGeom>
            <a:solidFill>
              <a:schemeClr val="accent1"/>
            </a:solidFill>
            <a:ln w="19050">
              <a:solidFill>
                <a:schemeClr val="tx1"/>
              </a:solidFill>
              <a:miter lim="800000"/>
              <a:headEnd/>
              <a:tailEnd/>
            </a:ln>
            <a:effectLst/>
          </p:spPr>
          <p:txBody>
            <a:bodyPr wrap="none" anchor="ctr"/>
            <a:lstStyle/>
            <a:p>
              <a:endParaRPr lang="en-US"/>
            </a:p>
          </p:txBody>
        </p:sp>
        <p:sp>
          <p:nvSpPr>
            <p:cNvPr id="71693" name="Rectangle 13"/>
            <p:cNvSpPr>
              <a:spLocks noChangeAspect="1" noChangeArrowheads="1"/>
            </p:cNvSpPr>
            <p:nvPr/>
          </p:nvSpPr>
          <p:spPr bwMode="auto">
            <a:xfrm>
              <a:off x="4800" y="960"/>
              <a:ext cx="192" cy="192"/>
            </a:xfrm>
            <a:prstGeom prst="rect">
              <a:avLst/>
            </a:prstGeom>
            <a:solidFill>
              <a:schemeClr val="accent1"/>
            </a:solidFill>
            <a:ln w="19050">
              <a:solidFill>
                <a:schemeClr val="tx1"/>
              </a:solidFill>
              <a:miter lim="800000"/>
              <a:headEnd/>
              <a:tailEnd/>
            </a:ln>
            <a:effectLst/>
          </p:spPr>
          <p:txBody>
            <a:bodyPr wrap="none" anchor="ctr"/>
            <a:lstStyle/>
            <a:p>
              <a:endParaRPr lang="en-US"/>
            </a:p>
          </p:txBody>
        </p:sp>
        <p:sp>
          <p:nvSpPr>
            <p:cNvPr id="71694" name="Rectangle 14"/>
            <p:cNvSpPr>
              <a:spLocks noChangeAspect="1" noChangeArrowheads="1"/>
            </p:cNvSpPr>
            <p:nvPr/>
          </p:nvSpPr>
          <p:spPr bwMode="auto">
            <a:xfrm>
              <a:off x="4992" y="960"/>
              <a:ext cx="192" cy="192"/>
            </a:xfrm>
            <a:prstGeom prst="rect">
              <a:avLst/>
            </a:prstGeom>
            <a:solidFill>
              <a:schemeClr val="accent1"/>
            </a:solidFill>
            <a:ln w="19050">
              <a:solidFill>
                <a:schemeClr val="tx1"/>
              </a:solidFill>
              <a:miter lim="800000"/>
              <a:headEnd/>
              <a:tailEnd/>
            </a:ln>
            <a:effectLst/>
          </p:spPr>
          <p:txBody>
            <a:bodyPr wrap="none" anchor="ctr"/>
            <a:lstStyle/>
            <a:p>
              <a:endParaRPr lang="en-US"/>
            </a:p>
          </p:txBody>
        </p:sp>
      </p:grpSp>
      <p:sp>
        <p:nvSpPr>
          <p:cNvPr id="71700" name="Rectangle 20"/>
          <p:cNvSpPr>
            <a:spLocks noChangeArrowheads="1"/>
          </p:cNvSpPr>
          <p:nvPr/>
        </p:nvSpPr>
        <p:spPr bwMode="auto">
          <a:xfrm rot="5400000">
            <a:off x="-228600" y="3505200"/>
            <a:ext cx="2971800" cy="1447800"/>
          </a:xfrm>
          <a:prstGeom prst="rect">
            <a:avLst/>
          </a:prstGeom>
          <a:noFill/>
          <a:ln w="25400">
            <a:solidFill>
              <a:schemeClr val="tx1"/>
            </a:solidFill>
            <a:miter lim="800000"/>
            <a:headEnd/>
            <a:tailEnd/>
          </a:ln>
          <a:effectLst/>
        </p:spPr>
        <p:txBody>
          <a:bodyPr wrap="none" anchor="ctr"/>
          <a:lstStyle/>
          <a:p>
            <a:endParaRPr lang="en-US"/>
          </a:p>
        </p:txBody>
      </p:sp>
      <p:sp>
        <p:nvSpPr>
          <p:cNvPr id="71701" name="Rectangle 21"/>
          <p:cNvSpPr>
            <a:spLocks noChangeArrowheads="1"/>
          </p:cNvSpPr>
          <p:nvPr/>
        </p:nvSpPr>
        <p:spPr bwMode="auto">
          <a:xfrm>
            <a:off x="3429000" y="2743200"/>
            <a:ext cx="2819400" cy="2362200"/>
          </a:xfrm>
          <a:prstGeom prst="rect">
            <a:avLst/>
          </a:prstGeom>
          <a:noFill/>
          <a:ln w="25400">
            <a:solidFill>
              <a:schemeClr val="tx1"/>
            </a:solidFill>
            <a:miter lim="800000"/>
            <a:headEnd/>
            <a:tailEnd/>
          </a:ln>
          <a:effectLst/>
        </p:spPr>
        <p:txBody>
          <a:bodyPr wrap="none" anchor="ctr"/>
          <a:lstStyle/>
          <a:p>
            <a:endParaRPr lang="en-US"/>
          </a:p>
        </p:txBody>
      </p:sp>
      <p:sp>
        <p:nvSpPr>
          <p:cNvPr id="71705" name="Line 25"/>
          <p:cNvSpPr>
            <a:spLocks noChangeShapeType="1"/>
          </p:cNvSpPr>
          <p:nvPr/>
        </p:nvSpPr>
        <p:spPr bwMode="auto">
          <a:xfrm flipV="1">
            <a:off x="3238500" y="1231900"/>
            <a:ext cx="576263" cy="0"/>
          </a:xfrm>
          <a:prstGeom prst="line">
            <a:avLst/>
          </a:prstGeom>
          <a:noFill/>
          <a:ln w="12700">
            <a:solidFill>
              <a:schemeClr val="tx1"/>
            </a:solidFill>
            <a:round/>
            <a:headEnd/>
            <a:tailEnd/>
          </a:ln>
          <a:effectLst/>
        </p:spPr>
        <p:txBody>
          <a:bodyPr/>
          <a:lstStyle/>
          <a:p>
            <a:endParaRPr lang="en-US"/>
          </a:p>
        </p:txBody>
      </p:sp>
      <p:sp>
        <p:nvSpPr>
          <p:cNvPr id="71707" name="Line 27"/>
          <p:cNvSpPr>
            <a:spLocks noChangeShapeType="1"/>
          </p:cNvSpPr>
          <p:nvPr/>
        </p:nvSpPr>
        <p:spPr bwMode="auto">
          <a:xfrm>
            <a:off x="4267200" y="1509713"/>
            <a:ext cx="0" cy="76200"/>
          </a:xfrm>
          <a:prstGeom prst="line">
            <a:avLst/>
          </a:prstGeom>
          <a:noFill/>
          <a:ln w="12700">
            <a:solidFill>
              <a:schemeClr val="tx1"/>
            </a:solidFill>
            <a:round/>
            <a:headEnd/>
            <a:tailEnd/>
          </a:ln>
          <a:effectLst/>
        </p:spPr>
        <p:txBody>
          <a:bodyPr/>
          <a:lstStyle/>
          <a:p>
            <a:endParaRPr lang="en-US"/>
          </a:p>
        </p:txBody>
      </p:sp>
      <p:sp>
        <p:nvSpPr>
          <p:cNvPr id="71708" name="Line 28"/>
          <p:cNvSpPr>
            <a:spLocks noChangeShapeType="1"/>
          </p:cNvSpPr>
          <p:nvPr/>
        </p:nvSpPr>
        <p:spPr bwMode="auto">
          <a:xfrm>
            <a:off x="4705350" y="1509713"/>
            <a:ext cx="0" cy="76200"/>
          </a:xfrm>
          <a:prstGeom prst="line">
            <a:avLst/>
          </a:prstGeom>
          <a:noFill/>
          <a:ln w="12700">
            <a:solidFill>
              <a:schemeClr val="tx1"/>
            </a:solidFill>
            <a:round/>
            <a:headEnd/>
            <a:tailEnd/>
          </a:ln>
          <a:effectLst/>
        </p:spPr>
        <p:txBody>
          <a:bodyPr/>
          <a:lstStyle/>
          <a:p>
            <a:endParaRPr lang="en-US"/>
          </a:p>
        </p:txBody>
      </p:sp>
      <p:sp>
        <p:nvSpPr>
          <p:cNvPr id="71709" name="Line 29"/>
          <p:cNvSpPr>
            <a:spLocks noChangeShapeType="1"/>
          </p:cNvSpPr>
          <p:nvPr/>
        </p:nvSpPr>
        <p:spPr bwMode="auto">
          <a:xfrm>
            <a:off x="5157788" y="1509713"/>
            <a:ext cx="0" cy="76200"/>
          </a:xfrm>
          <a:prstGeom prst="line">
            <a:avLst/>
          </a:prstGeom>
          <a:noFill/>
          <a:ln w="12700">
            <a:solidFill>
              <a:schemeClr val="tx1"/>
            </a:solidFill>
            <a:round/>
            <a:headEnd/>
            <a:tailEnd/>
          </a:ln>
          <a:effectLst/>
        </p:spPr>
        <p:txBody>
          <a:bodyPr/>
          <a:lstStyle/>
          <a:p>
            <a:endParaRPr lang="en-US"/>
          </a:p>
        </p:txBody>
      </p:sp>
      <p:sp>
        <p:nvSpPr>
          <p:cNvPr id="71710" name="Line 30"/>
          <p:cNvSpPr>
            <a:spLocks noChangeShapeType="1"/>
          </p:cNvSpPr>
          <p:nvPr/>
        </p:nvSpPr>
        <p:spPr bwMode="auto">
          <a:xfrm>
            <a:off x="5591175" y="1509713"/>
            <a:ext cx="0" cy="76200"/>
          </a:xfrm>
          <a:prstGeom prst="line">
            <a:avLst/>
          </a:prstGeom>
          <a:noFill/>
          <a:ln w="12700">
            <a:solidFill>
              <a:schemeClr val="tx1"/>
            </a:solidFill>
            <a:round/>
            <a:headEnd/>
            <a:tailEnd/>
          </a:ln>
          <a:effectLst/>
        </p:spPr>
        <p:txBody>
          <a:bodyPr/>
          <a:lstStyle/>
          <a:p>
            <a:endParaRPr lang="en-US"/>
          </a:p>
        </p:txBody>
      </p:sp>
      <p:sp>
        <p:nvSpPr>
          <p:cNvPr id="71711" name="Line 31"/>
          <p:cNvSpPr>
            <a:spLocks noChangeShapeType="1"/>
          </p:cNvSpPr>
          <p:nvPr/>
        </p:nvSpPr>
        <p:spPr bwMode="auto">
          <a:xfrm>
            <a:off x="6019800" y="1509713"/>
            <a:ext cx="0" cy="76200"/>
          </a:xfrm>
          <a:prstGeom prst="line">
            <a:avLst/>
          </a:prstGeom>
          <a:noFill/>
          <a:ln w="12700">
            <a:solidFill>
              <a:schemeClr val="tx1"/>
            </a:solidFill>
            <a:round/>
            <a:headEnd/>
            <a:tailEnd/>
          </a:ln>
          <a:effectLst/>
        </p:spPr>
        <p:txBody>
          <a:bodyPr/>
          <a:lstStyle/>
          <a:p>
            <a:endParaRPr lang="en-US"/>
          </a:p>
        </p:txBody>
      </p:sp>
      <p:sp>
        <p:nvSpPr>
          <p:cNvPr id="71712" name="Line 32"/>
          <p:cNvSpPr>
            <a:spLocks noChangeShapeType="1"/>
          </p:cNvSpPr>
          <p:nvPr/>
        </p:nvSpPr>
        <p:spPr bwMode="auto">
          <a:xfrm>
            <a:off x="6477000" y="1509713"/>
            <a:ext cx="0" cy="76200"/>
          </a:xfrm>
          <a:prstGeom prst="line">
            <a:avLst/>
          </a:prstGeom>
          <a:noFill/>
          <a:ln w="12700">
            <a:solidFill>
              <a:schemeClr val="tx1"/>
            </a:solidFill>
            <a:round/>
            <a:headEnd/>
            <a:tailEnd/>
          </a:ln>
          <a:effectLst/>
        </p:spPr>
        <p:txBody>
          <a:bodyPr/>
          <a:lstStyle/>
          <a:p>
            <a:endParaRPr lang="en-US"/>
          </a:p>
        </p:txBody>
      </p:sp>
      <p:sp>
        <p:nvSpPr>
          <p:cNvPr id="71713" name="Line 33"/>
          <p:cNvSpPr>
            <a:spLocks noChangeShapeType="1"/>
          </p:cNvSpPr>
          <p:nvPr/>
        </p:nvSpPr>
        <p:spPr bwMode="auto">
          <a:xfrm>
            <a:off x="6919913" y="1509713"/>
            <a:ext cx="0" cy="76200"/>
          </a:xfrm>
          <a:prstGeom prst="line">
            <a:avLst/>
          </a:prstGeom>
          <a:noFill/>
          <a:ln w="12700">
            <a:solidFill>
              <a:schemeClr val="tx1"/>
            </a:solidFill>
            <a:round/>
            <a:headEnd/>
            <a:tailEnd/>
          </a:ln>
          <a:effectLst/>
        </p:spPr>
        <p:txBody>
          <a:bodyPr/>
          <a:lstStyle/>
          <a:p>
            <a:endParaRPr lang="en-US"/>
          </a:p>
        </p:txBody>
      </p:sp>
      <p:sp>
        <p:nvSpPr>
          <p:cNvPr id="71714" name="Line 34"/>
          <p:cNvSpPr>
            <a:spLocks noChangeShapeType="1"/>
          </p:cNvSpPr>
          <p:nvPr/>
        </p:nvSpPr>
        <p:spPr bwMode="auto">
          <a:xfrm>
            <a:off x="7377113" y="1509713"/>
            <a:ext cx="0" cy="76200"/>
          </a:xfrm>
          <a:prstGeom prst="line">
            <a:avLst/>
          </a:prstGeom>
          <a:noFill/>
          <a:ln w="12700">
            <a:solidFill>
              <a:schemeClr val="tx1"/>
            </a:solidFill>
            <a:round/>
            <a:headEnd/>
            <a:tailEnd/>
          </a:ln>
          <a:effectLst/>
        </p:spPr>
        <p:txBody>
          <a:bodyPr/>
          <a:lstStyle/>
          <a:p>
            <a:endParaRPr lang="en-US"/>
          </a:p>
        </p:txBody>
      </p:sp>
      <p:sp>
        <p:nvSpPr>
          <p:cNvPr id="71715" name="Line 35"/>
          <p:cNvSpPr>
            <a:spLocks noChangeShapeType="1"/>
          </p:cNvSpPr>
          <p:nvPr/>
        </p:nvSpPr>
        <p:spPr bwMode="auto">
          <a:xfrm>
            <a:off x="7805738" y="1509713"/>
            <a:ext cx="0" cy="76200"/>
          </a:xfrm>
          <a:prstGeom prst="line">
            <a:avLst/>
          </a:prstGeom>
          <a:noFill/>
          <a:ln w="12700">
            <a:solidFill>
              <a:schemeClr val="tx1"/>
            </a:solidFill>
            <a:round/>
            <a:headEnd/>
            <a:tailEnd/>
          </a:ln>
          <a:effectLst/>
        </p:spPr>
        <p:txBody>
          <a:bodyPr/>
          <a:lstStyle/>
          <a:p>
            <a:endParaRPr lang="en-US"/>
          </a:p>
        </p:txBody>
      </p:sp>
      <p:sp>
        <p:nvSpPr>
          <p:cNvPr id="71716" name="Line 36"/>
          <p:cNvSpPr>
            <a:spLocks noChangeShapeType="1"/>
          </p:cNvSpPr>
          <p:nvPr/>
        </p:nvSpPr>
        <p:spPr bwMode="auto">
          <a:xfrm>
            <a:off x="8248650" y="1509713"/>
            <a:ext cx="0" cy="76200"/>
          </a:xfrm>
          <a:prstGeom prst="line">
            <a:avLst/>
          </a:prstGeom>
          <a:noFill/>
          <a:ln w="12700">
            <a:solidFill>
              <a:schemeClr val="tx1"/>
            </a:solidFill>
            <a:round/>
            <a:headEnd/>
            <a:tailEnd/>
          </a:ln>
          <a:effectLst/>
        </p:spPr>
        <p:txBody>
          <a:bodyPr/>
          <a:lstStyle/>
          <a:p>
            <a:endParaRPr lang="en-US"/>
          </a:p>
        </p:txBody>
      </p:sp>
      <p:sp>
        <p:nvSpPr>
          <p:cNvPr id="71717" name="Line 37"/>
          <p:cNvSpPr>
            <a:spLocks noChangeShapeType="1"/>
          </p:cNvSpPr>
          <p:nvPr/>
        </p:nvSpPr>
        <p:spPr bwMode="auto">
          <a:xfrm>
            <a:off x="3810000" y="1228725"/>
            <a:ext cx="0" cy="365125"/>
          </a:xfrm>
          <a:prstGeom prst="line">
            <a:avLst/>
          </a:prstGeom>
          <a:noFill/>
          <a:ln w="12700">
            <a:solidFill>
              <a:schemeClr val="tx1"/>
            </a:solidFill>
            <a:round/>
            <a:headEnd/>
            <a:tailEnd/>
          </a:ln>
          <a:effectLst/>
        </p:spPr>
        <p:txBody>
          <a:bodyPr/>
          <a:lstStyle/>
          <a:p>
            <a:endParaRPr lang="en-US"/>
          </a:p>
        </p:txBody>
      </p:sp>
      <p:sp>
        <p:nvSpPr>
          <p:cNvPr id="71718" name="Line 38"/>
          <p:cNvSpPr>
            <a:spLocks noChangeShapeType="1"/>
          </p:cNvSpPr>
          <p:nvPr/>
        </p:nvSpPr>
        <p:spPr bwMode="auto">
          <a:xfrm>
            <a:off x="3810000" y="1585913"/>
            <a:ext cx="4441825" cy="0"/>
          </a:xfrm>
          <a:prstGeom prst="line">
            <a:avLst/>
          </a:prstGeom>
          <a:noFill/>
          <a:ln w="12700">
            <a:solidFill>
              <a:schemeClr val="tx1"/>
            </a:solidFill>
            <a:round/>
            <a:headEnd/>
            <a:tailEnd/>
          </a:ln>
          <a:effectLst/>
        </p:spPr>
        <p:txBody>
          <a:bodyPr/>
          <a:lstStyle/>
          <a:p>
            <a:endParaRPr lang="en-US"/>
          </a:p>
        </p:txBody>
      </p:sp>
      <p:grpSp>
        <p:nvGrpSpPr>
          <p:cNvPr id="3" name="Group 68"/>
          <p:cNvGrpSpPr>
            <a:grpSpLocks/>
          </p:cNvGrpSpPr>
          <p:nvPr/>
        </p:nvGrpSpPr>
        <p:grpSpPr bwMode="auto">
          <a:xfrm>
            <a:off x="2933700" y="1114425"/>
            <a:ext cx="304800" cy="423863"/>
            <a:chOff x="1848" y="702"/>
            <a:chExt cx="192" cy="267"/>
          </a:xfrm>
        </p:grpSpPr>
        <p:sp>
          <p:nvSpPr>
            <p:cNvPr id="71699" name="AutoShape 19"/>
            <p:cNvSpPr>
              <a:spLocks noChangeArrowheads="1"/>
            </p:cNvSpPr>
            <p:nvPr/>
          </p:nvSpPr>
          <p:spPr bwMode="auto">
            <a:xfrm rot="5400000">
              <a:off x="1872" y="720"/>
              <a:ext cx="144" cy="144"/>
            </a:xfrm>
            <a:prstGeom prst="triangle">
              <a:avLst>
                <a:gd name="adj" fmla="val 50000"/>
              </a:avLst>
            </a:prstGeom>
            <a:noFill/>
            <a:ln w="15875">
              <a:solidFill>
                <a:schemeClr val="tx1"/>
              </a:solidFill>
              <a:miter lim="800000"/>
              <a:headEnd/>
              <a:tailEnd/>
            </a:ln>
            <a:effectLst/>
          </p:spPr>
          <p:txBody>
            <a:bodyPr wrap="none" anchor="ctr"/>
            <a:lstStyle/>
            <a:p>
              <a:endParaRPr lang="en-US"/>
            </a:p>
          </p:txBody>
        </p:sp>
        <p:sp>
          <p:nvSpPr>
            <p:cNvPr id="71703" name="AutoShape 23"/>
            <p:cNvSpPr>
              <a:spLocks noChangeArrowheads="1"/>
            </p:cNvSpPr>
            <p:nvPr/>
          </p:nvSpPr>
          <p:spPr bwMode="auto">
            <a:xfrm rot="16200000">
              <a:off x="1872" y="816"/>
              <a:ext cx="144" cy="144"/>
            </a:xfrm>
            <a:prstGeom prst="triangle">
              <a:avLst>
                <a:gd name="adj" fmla="val 50000"/>
              </a:avLst>
            </a:prstGeom>
            <a:noFill/>
            <a:ln w="15875">
              <a:solidFill>
                <a:schemeClr val="tx1"/>
              </a:solidFill>
              <a:miter lim="800000"/>
              <a:headEnd/>
              <a:tailEnd/>
            </a:ln>
            <a:effectLst/>
          </p:spPr>
          <p:txBody>
            <a:bodyPr wrap="none" anchor="ctr"/>
            <a:lstStyle/>
            <a:p>
              <a:endParaRPr lang="en-US"/>
            </a:p>
          </p:txBody>
        </p:sp>
        <p:sp>
          <p:nvSpPr>
            <p:cNvPr id="71719" name="Rectangle 39"/>
            <p:cNvSpPr>
              <a:spLocks noChangeArrowheads="1"/>
            </p:cNvSpPr>
            <p:nvPr/>
          </p:nvSpPr>
          <p:spPr bwMode="auto">
            <a:xfrm>
              <a:off x="1848" y="702"/>
              <a:ext cx="192" cy="267"/>
            </a:xfrm>
            <a:prstGeom prst="rect">
              <a:avLst/>
            </a:prstGeom>
            <a:noFill/>
            <a:ln w="12700">
              <a:solidFill>
                <a:schemeClr val="tx1"/>
              </a:solidFill>
              <a:miter lim="800000"/>
              <a:headEnd/>
              <a:tailEnd/>
            </a:ln>
            <a:effectLst/>
          </p:spPr>
          <p:txBody>
            <a:bodyPr wrap="none" anchor="ctr"/>
            <a:lstStyle/>
            <a:p>
              <a:endParaRPr lang="en-US"/>
            </a:p>
          </p:txBody>
        </p:sp>
      </p:grpSp>
      <p:grpSp>
        <p:nvGrpSpPr>
          <p:cNvPr id="4" name="Group 50"/>
          <p:cNvGrpSpPr>
            <a:grpSpLocks/>
          </p:cNvGrpSpPr>
          <p:nvPr/>
        </p:nvGrpSpPr>
        <p:grpSpPr bwMode="auto">
          <a:xfrm>
            <a:off x="4419600" y="1514475"/>
            <a:ext cx="3981450" cy="128588"/>
            <a:chOff x="2784" y="960"/>
            <a:chExt cx="2508" cy="48"/>
          </a:xfrm>
        </p:grpSpPr>
        <p:sp>
          <p:nvSpPr>
            <p:cNvPr id="71720" name="Line 40"/>
            <p:cNvSpPr>
              <a:spLocks noChangeShapeType="1"/>
            </p:cNvSpPr>
            <p:nvPr/>
          </p:nvSpPr>
          <p:spPr bwMode="auto">
            <a:xfrm>
              <a:off x="2784" y="960"/>
              <a:ext cx="0" cy="48"/>
            </a:xfrm>
            <a:prstGeom prst="line">
              <a:avLst/>
            </a:prstGeom>
            <a:noFill/>
            <a:ln w="12700">
              <a:solidFill>
                <a:srgbClr val="0000FF"/>
              </a:solidFill>
              <a:round/>
              <a:headEnd/>
              <a:tailEnd/>
            </a:ln>
            <a:effectLst/>
          </p:spPr>
          <p:txBody>
            <a:bodyPr/>
            <a:lstStyle/>
            <a:p>
              <a:endParaRPr lang="en-US"/>
            </a:p>
          </p:txBody>
        </p:sp>
        <p:sp>
          <p:nvSpPr>
            <p:cNvPr id="71721" name="Line 41"/>
            <p:cNvSpPr>
              <a:spLocks noChangeShapeType="1"/>
            </p:cNvSpPr>
            <p:nvPr/>
          </p:nvSpPr>
          <p:spPr bwMode="auto">
            <a:xfrm>
              <a:off x="3060" y="960"/>
              <a:ext cx="0" cy="48"/>
            </a:xfrm>
            <a:prstGeom prst="line">
              <a:avLst/>
            </a:prstGeom>
            <a:noFill/>
            <a:ln w="12700">
              <a:solidFill>
                <a:srgbClr val="0000FF"/>
              </a:solidFill>
              <a:round/>
              <a:headEnd/>
              <a:tailEnd/>
            </a:ln>
            <a:effectLst/>
          </p:spPr>
          <p:txBody>
            <a:bodyPr/>
            <a:lstStyle/>
            <a:p>
              <a:endParaRPr lang="en-US"/>
            </a:p>
          </p:txBody>
        </p:sp>
        <p:sp>
          <p:nvSpPr>
            <p:cNvPr id="71722" name="Line 42"/>
            <p:cNvSpPr>
              <a:spLocks noChangeShapeType="1"/>
            </p:cNvSpPr>
            <p:nvPr/>
          </p:nvSpPr>
          <p:spPr bwMode="auto">
            <a:xfrm>
              <a:off x="3345" y="960"/>
              <a:ext cx="0" cy="48"/>
            </a:xfrm>
            <a:prstGeom prst="line">
              <a:avLst/>
            </a:prstGeom>
            <a:noFill/>
            <a:ln w="12700">
              <a:solidFill>
                <a:srgbClr val="0000FF"/>
              </a:solidFill>
              <a:round/>
              <a:headEnd/>
              <a:tailEnd/>
            </a:ln>
            <a:effectLst/>
          </p:spPr>
          <p:txBody>
            <a:bodyPr/>
            <a:lstStyle/>
            <a:p>
              <a:endParaRPr lang="en-US"/>
            </a:p>
          </p:txBody>
        </p:sp>
        <p:sp>
          <p:nvSpPr>
            <p:cNvPr id="71723" name="Line 43"/>
            <p:cNvSpPr>
              <a:spLocks noChangeShapeType="1"/>
            </p:cNvSpPr>
            <p:nvPr/>
          </p:nvSpPr>
          <p:spPr bwMode="auto">
            <a:xfrm>
              <a:off x="3618" y="960"/>
              <a:ext cx="0" cy="48"/>
            </a:xfrm>
            <a:prstGeom prst="line">
              <a:avLst/>
            </a:prstGeom>
            <a:noFill/>
            <a:ln w="12700">
              <a:solidFill>
                <a:srgbClr val="0000FF"/>
              </a:solidFill>
              <a:round/>
              <a:headEnd/>
              <a:tailEnd/>
            </a:ln>
            <a:effectLst/>
          </p:spPr>
          <p:txBody>
            <a:bodyPr/>
            <a:lstStyle/>
            <a:p>
              <a:endParaRPr lang="en-US"/>
            </a:p>
          </p:txBody>
        </p:sp>
        <p:sp>
          <p:nvSpPr>
            <p:cNvPr id="71724" name="Line 44"/>
            <p:cNvSpPr>
              <a:spLocks noChangeShapeType="1"/>
            </p:cNvSpPr>
            <p:nvPr/>
          </p:nvSpPr>
          <p:spPr bwMode="auto">
            <a:xfrm>
              <a:off x="3888" y="960"/>
              <a:ext cx="0" cy="48"/>
            </a:xfrm>
            <a:prstGeom prst="line">
              <a:avLst/>
            </a:prstGeom>
            <a:noFill/>
            <a:ln w="12700">
              <a:solidFill>
                <a:srgbClr val="0000FF"/>
              </a:solidFill>
              <a:round/>
              <a:headEnd/>
              <a:tailEnd/>
            </a:ln>
            <a:effectLst/>
          </p:spPr>
          <p:txBody>
            <a:bodyPr/>
            <a:lstStyle/>
            <a:p>
              <a:endParaRPr lang="en-US"/>
            </a:p>
          </p:txBody>
        </p:sp>
        <p:sp>
          <p:nvSpPr>
            <p:cNvPr id="71725" name="Line 45"/>
            <p:cNvSpPr>
              <a:spLocks noChangeShapeType="1"/>
            </p:cNvSpPr>
            <p:nvPr/>
          </p:nvSpPr>
          <p:spPr bwMode="auto">
            <a:xfrm>
              <a:off x="4176" y="960"/>
              <a:ext cx="0" cy="48"/>
            </a:xfrm>
            <a:prstGeom prst="line">
              <a:avLst/>
            </a:prstGeom>
            <a:noFill/>
            <a:ln w="12700">
              <a:solidFill>
                <a:srgbClr val="0000FF"/>
              </a:solidFill>
              <a:round/>
              <a:headEnd/>
              <a:tailEnd/>
            </a:ln>
            <a:effectLst/>
          </p:spPr>
          <p:txBody>
            <a:bodyPr/>
            <a:lstStyle/>
            <a:p>
              <a:endParaRPr lang="en-US"/>
            </a:p>
          </p:txBody>
        </p:sp>
        <p:sp>
          <p:nvSpPr>
            <p:cNvPr id="71726" name="Line 46"/>
            <p:cNvSpPr>
              <a:spLocks noChangeShapeType="1"/>
            </p:cNvSpPr>
            <p:nvPr/>
          </p:nvSpPr>
          <p:spPr bwMode="auto">
            <a:xfrm>
              <a:off x="4455" y="960"/>
              <a:ext cx="0" cy="48"/>
            </a:xfrm>
            <a:prstGeom prst="line">
              <a:avLst/>
            </a:prstGeom>
            <a:noFill/>
            <a:ln w="12700">
              <a:solidFill>
                <a:srgbClr val="0000FF"/>
              </a:solidFill>
              <a:round/>
              <a:headEnd/>
              <a:tailEnd/>
            </a:ln>
            <a:effectLst/>
          </p:spPr>
          <p:txBody>
            <a:bodyPr/>
            <a:lstStyle/>
            <a:p>
              <a:endParaRPr lang="en-US"/>
            </a:p>
          </p:txBody>
        </p:sp>
        <p:sp>
          <p:nvSpPr>
            <p:cNvPr id="71727" name="Line 47"/>
            <p:cNvSpPr>
              <a:spLocks noChangeShapeType="1"/>
            </p:cNvSpPr>
            <p:nvPr/>
          </p:nvSpPr>
          <p:spPr bwMode="auto">
            <a:xfrm>
              <a:off x="4743" y="960"/>
              <a:ext cx="0" cy="48"/>
            </a:xfrm>
            <a:prstGeom prst="line">
              <a:avLst/>
            </a:prstGeom>
            <a:noFill/>
            <a:ln w="12700">
              <a:solidFill>
                <a:srgbClr val="0000FF"/>
              </a:solidFill>
              <a:round/>
              <a:headEnd/>
              <a:tailEnd/>
            </a:ln>
            <a:effectLst/>
          </p:spPr>
          <p:txBody>
            <a:bodyPr/>
            <a:lstStyle/>
            <a:p>
              <a:endParaRPr lang="en-US"/>
            </a:p>
          </p:txBody>
        </p:sp>
        <p:sp>
          <p:nvSpPr>
            <p:cNvPr id="71728" name="Line 48"/>
            <p:cNvSpPr>
              <a:spLocks noChangeShapeType="1"/>
            </p:cNvSpPr>
            <p:nvPr/>
          </p:nvSpPr>
          <p:spPr bwMode="auto">
            <a:xfrm>
              <a:off x="5013" y="960"/>
              <a:ext cx="0" cy="48"/>
            </a:xfrm>
            <a:prstGeom prst="line">
              <a:avLst/>
            </a:prstGeom>
            <a:noFill/>
            <a:ln w="12700">
              <a:solidFill>
                <a:srgbClr val="0000FF"/>
              </a:solidFill>
              <a:round/>
              <a:headEnd/>
              <a:tailEnd/>
            </a:ln>
            <a:effectLst/>
          </p:spPr>
          <p:txBody>
            <a:bodyPr/>
            <a:lstStyle/>
            <a:p>
              <a:endParaRPr lang="en-US"/>
            </a:p>
          </p:txBody>
        </p:sp>
        <p:sp>
          <p:nvSpPr>
            <p:cNvPr id="71729" name="Line 49"/>
            <p:cNvSpPr>
              <a:spLocks noChangeShapeType="1"/>
            </p:cNvSpPr>
            <p:nvPr/>
          </p:nvSpPr>
          <p:spPr bwMode="auto">
            <a:xfrm>
              <a:off x="5292" y="960"/>
              <a:ext cx="0" cy="48"/>
            </a:xfrm>
            <a:prstGeom prst="line">
              <a:avLst/>
            </a:prstGeom>
            <a:noFill/>
            <a:ln w="12700">
              <a:solidFill>
                <a:srgbClr val="0000FF"/>
              </a:solidFill>
              <a:round/>
              <a:headEnd/>
              <a:tailEnd/>
            </a:ln>
            <a:effectLst/>
          </p:spPr>
          <p:txBody>
            <a:bodyPr/>
            <a:lstStyle/>
            <a:p>
              <a:endParaRPr lang="en-US"/>
            </a:p>
          </p:txBody>
        </p:sp>
      </p:grpSp>
      <p:sp>
        <p:nvSpPr>
          <p:cNvPr id="71732" name="Line 52"/>
          <p:cNvSpPr>
            <a:spLocks noChangeShapeType="1"/>
          </p:cNvSpPr>
          <p:nvPr/>
        </p:nvSpPr>
        <p:spPr bwMode="auto">
          <a:xfrm flipH="1">
            <a:off x="3686175" y="1643063"/>
            <a:ext cx="4724400" cy="0"/>
          </a:xfrm>
          <a:prstGeom prst="line">
            <a:avLst/>
          </a:prstGeom>
          <a:noFill/>
          <a:ln w="12700">
            <a:solidFill>
              <a:srgbClr val="0000FF"/>
            </a:solidFill>
            <a:round/>
            <a:headEnd/>
            <a:tailEnd/>
          </a:ln>
          <a:effectLst/>
        </p:spPr>
        <p:txBody>
          <a:bodyPr/>
          <a:lstStyle/>
          <a:p>
            <a:endParaRPr lang="en-US"/>
          </a:p>
        </p:txBody>
      </p:sp>
      <p:sp>
        <p:nvSpPr>
          <p:cNvPr id="71733" name="Line 53"/>
          <p:cNvSpPr>
            <a:spLocks noChangeShapeType="1"/>
          </p:cNvSpPr>
          <p:nvPr/>
        </p:nvSpPr>
        <p:spPr bwMode="auto">
          <a:xfrm flipV="1">
            <a:off x="3686175" y="1417638"/>
            <a:ext cx="0" cy="228600"/>
          </a:xfrm>
          <a:prstGeom prst="line">
            <a:avLst/>
          </a:prstGeom>
          <a:noFill/>
          <a:ln w="12700">
            <a:solidFill>
              <a:srgbClr val="0000FF"/>
            </a:solidFill>
            <a:round/>
            <a:headEnd/>
            <a:tailEnd/>
          </a:ln>
          <a:effectLst/>
        </p:spPr>
        <p:txBody>
          <a:bodyPr/>
          <a:lstStyle/>
          <a:p>
            <a:endParaRPr lang="en-US"/>
          </a:p>
        </p:txBody>
      </p:sp>
      <p:sp>
        <p:nvSpPr>
          <p:cNvPr id="71734" name="Line 54"/>
          <p:cNvSpPr>
            <a:spLocks noChangeShapeType="1"/>
          </p:cNvSpPr>
          <p:nvPr/>
        </p:nvSpPr>
        <p:spPr bwMode="auto">
          <a:xfrm flipH="1">
            <a:off x="3238500" y="1423988"/>
            <a:ext cx="447675" cy="0"/>
          </a:xfrm>
          <a:prstGeom prst="line">
            <a:avLst/>
          </a:prstGeom>
          <a:noFill/>
          <a:ln w="12700">
            <a:solidFill>
              <a:srgbClr val="0000FF"/>
            </a:solidFill>
            <a:round/>
            <a:headEnd/>
            <a:tailEnd/>
          </a:ln>
          <a:effectLst/>
        </p:spPr>
        <p:txBody>
          <a:bodyPr/>
          <a:lstStyle/>
          <a:p>
            <a:endParaRPr lang="en-US"/>
          </a:p>
        </p:txBody>
      </p:sp>
      <p:grpSp>
        <p:nvGrpSpPr>
          <p:cNvPr id="5" name="Group 55"/>
          <p:cNvGrpSpPr>
            <a:grpSpLocks/>
          </p:cNvGrpSpPr>
          <p:nvPr/>
        </p:nvGrpSpPr>
        <p:grpSpPr bwMode="auto">
          <a:xfrm>
            <a:off x="4572000" y="1519238"/>
            <a:ext cx="3981450" cy="192087"/>
            <a:chOff x="2784" y="960"/>
            <a:chExt cx="2508" cy="48"/>
          </a:xfrm>
        </p:grpSpPr>
        <p:sp>
          <p:nvSpPr>
            <p:cNvPr id="71736" name="Line 56"/>
            <p:cNvSpPr>
              <a:spLocks noChangeShapeType="1"/>
            </p:cNvSpPr>
            <p:nvPr/>
          </p:nvSpPr>
          <p:spPr bwMode="auto">
            <a:xfrm>
              <a:off x="2784" y="960"/>
              <a:ext cx="0" cy="48"/>
            </a:xfrm>
            <a:prstGeom prst="line">
              <a:avLst/>
            </a:prstGeom>
            <a:noFill/>
            <a:ln w="12700">
              <a:solidFill>
                <a:srgbClr val="FF0000"/>
              </a:solidFill>
              <a:round/>
              <a:headEnd/>
              <a:tailEnd/>
            </a:ln>
            <a:effectLst/>
          </p:spPr>
          <p:txBody>
            <a:bodyPr/>
            <a:lstStyle/>
            <a:p>
              <a:endParaRPr lang="en-US"/>
            </a:p>
          </p:txBody>
        </p:sp>
        <p:sp>
          <p:nvSpPr>
            <p:cNvPr id="71737" name="Line 57"/>
            <p:cNvSpPr>
              <a:spLocks noChangeShapeType="1"/>
            </p:cNvSpPr>
            <p:nvPr/>
          </p:nvSpPr>
          <p:spPr bwMode="auto">
            <a:xfrm>
              <a:off x="3060" y="960"/>
              <a:ext cx="0" cy="48"/>
            </a:xfrm>
            <a:prstGeom prst="line">
              <a:avLst/>
            </a:prstGeom>
            <a:noFill/>
            <a:ln w="12700">
              <a:solidFill>
                <a:srgbClr val="FF0000"/>
              </a:solidFill>
              <a:round/>
              <a:headEnd/>
              <a:tailEnd/>
            </a:ln>
            <a:effectLst/>
          </p:spPr>
          <p:txBody>
            <a:bodyPr/>
            <a:lstStyle/>
            <a:p>
              <a:endParaRPr lang="en-US"/>
            </a:p>
          </p:txBody>
        </p:sp>
        <p:sp>
          <p:nvSpPr>
            <p:cNvPr id="71738" name="Line 58"/>
            <p:cNvSpPr>
              <a:spLocks noChangeShapeType="1"/>
            </p:cNvSpPr>
            <p:nvPr/>
          </p:nvSpPr>
          <p:spPr bwMode="auto">
            <a:xfrm>
              <a:off x="3345" y="960"/>
              <a:ext cx="0" cy="48"/>
            </a:xfrm>
            <a:prstGeom prst="line">
              <a:avLst/>
            </a:prstGeom>
            <a:noFill/>
            <a:ln w="12700">
              <a:solidFill>
                <a:srgbClr val="FF0000"/>
              </a:solidFill>
              <a:round/>
              <a:headEnd/>
              <a:tailEnd/>
            </a:ln>
            <a:effectLst/>
          </p:spPr>
          <p:txBody>
            <a:bodyPr/>
            <a:lstStyle/>
            <a:p>
              <a:endParaRPr lang="en-US"/>
            </a:p>
          </p:txBody>
        </p:sp>
        <p:sp>
          <p:nvSpPr>
            <p:cNvPr id="71739" name="Line 59"/>
            <p:cNvSpPr>
              <a:spLocks noChangeShapeType="1"/>
            </p:cNvSpPr>
            <p:nvPr/>
          </p:nvSpPr>
          <p:spPr bwMode="auto">
            <a:xfrm>
              <a:off x="3618" y="960"/>
              <a:ext cx="0" cy="48"/>
            </a:xfrm>
            <a:prstGeom prst="line">
              <a:avLst/>
            </a:prstGeom>
            <a:noFill/>
            <a:ln w="12700">
              <a:solidFill>
                <a:srgbClr val="FF0000"/>
              </a:solidFill>
              <a:round/>
              <a:headEnd/>
              <a:tailEnd/>
            </a:ln>
            <a:effectLst/>
          </p:spPr>
          <p:txBody>
            <a:bodyPr/>
            <a:lstStyle/>
            <a:p>
              <a:endParaRPr lang="en-US"/>
            </a:p>
          </p:txBody>
        </p:sp>
        <p:sp>
          <p:nvSpPr>
            <p:cNvPr id="71740" name="Line 60"/>
            <p:cNvSpPr>
              <a:spLocks noChangeShapeType="1"/>
            </p:cNvSpPr>
            <p:nvPr/>
          </p:nvSpPr>
          <p:spPr bwMode="auto">
            <a:xfrm>
              <a:off x="3888" y="960"/>
              <a:ext cx="0" cy="48"/>
            </a:xfrm>
            <a:prstGeom prst="line">
              <a:avLst/>
            </a:prstGeom>
            <a:noFill/>
            <a:ln w="12700">
              <a:solidFill>
                <a:srgbClr val="FF0000"/>
              </a:solidFill>
              <a:round/>
              <a:headEnd/>
              <a:tailEnd/>
            </a:ln>
            <a:effectLst/>
          </p:spPr>
          <p:txBody>
            <a:bodyPr/>
            <a:lstStyle/>
            <a:p>
              <a:endParaRPr lang="en-US"/>
            </a:p>
          </p:txBody>
        </p:sp>
        <p:sp>
          <p:nvSpPr>
            <p:cNvPr id="71741" name="Line 61"/>
            <p:cNvSpPr>
              <a:spLocks noChangeShapeType="1"/>
            </p:cNvSpPr>
            <p:nvPr/>
          </p:nvSpPr>
          <p:spPr bwMode="auto">
            <a:xfrm>
              <a:off x="4176" y="960"/>
              <a:ext cx="0" cy="48"/>
            </a:xfrm>
            <a:prstGeom prst="line">
              <a:avLst/>
            </a:prstGeom>
            <a:noFill/>
            <a:ln w="12700">
              <a:solidFill>
                <a:srgbClr val="FF0000"/>
              </a:solidFill>
              <a:round/>
              <a:headEnd/>
              <a:tailEnd/>
            </a:ln>
            <a:effectLst/>
          </p:spPr>
          <p:txBody>
            <a:bodyPr/>
            <a:lstStyle/>
            <a:p>
              <a:endParaRPr lang="en-US"/>
            </a:p>
          </p:txBody>
        </p:sp>
        <p:sp>
          <p:nvSpPr>
            <p:cNvPr id="71742" name="Line 62"/>
            <p:cNvSpPr>
              <a:spLocks noChangeShapeType="1"/>
            </p:cNvSpPr>
            <p:nvPr/>
          </p:nvSpPr>
          <p:spPr bwMode="auto">
            <a:xfrm>
              <a:off x="4455" y="960"/>
              <a:ext cx="0" cy="48"/>
            </a:xfrm>
            <a:prstGeom prst="line">
              <a:avLst/>
            </a:prstGeom>
            <a:noFill/>
            <a:ln w="12700">
              <a:solidFill>
                <a:srgbClr val="FF0000"/>
              </a:solidFill>
              <a:round/>
              <a:headEnd/>
              <a:tailEnd/>
            </a:ln>
            <a:effectLst/>
          </p:spPr>
          <p:txBody>
            <a:bodyPr/>
            <a:lstStyle/>
            <a:p>
              <a:endParaRPr lang="en-US"/>
            </a:p>
          </p:txBody>
        </p:sp>
        <p:sp>
          <p:nvSpPr>
            <p:cNvPr id="71743" name="Line 63"/>
            <p:cNvSpPr>
              <a:spLocks noChangeShapeType="1"/>
            </p:cNvSpPr>
            <p:nvPr/>
          </p:nvSpPr>
          <p:spPr bwMode="auto">
            <a:xfrm>
              <a:off x="4743" y="960"/>
              <a:ext cx="0" cy="48"/>
            </a:xfrm>
            <a:prstGeom prst="line">
              <a:avLst/>
            </a:prstGeom>
            <a:noFill/>
            <a:ln w="12700">
              <a:solidFill>
                <a:srgbClr val="FF0000"/>
              </a:solidFill>
              <a:round/>
              <a:headEnd/>
              <a:tailEnd/>
            </a:ln>
            <a:effectLst/>
          </p:spPr>
          <p:txBody>
            <a:bodyPr/>
            <a:lstStyle/>
            <a:p>
              <a:endParaRPr lang="en-US"/>
            </a:p>
          </p:txBody>
        </p:sp>
        <p:sp>
          <p:nvSpPr>
            <p:cNvPr id="71744" name="Line 64"/>
            <p:cNvSpPr>
              <a:spLocks noChangeShapeType="1"/>
            </p:cNvSpPr>
            <p:nvPr/>
          </p:nvSpPr>
          <p:spPr bwMode="auto">
            <a:xfrm>
              <a:off x="5013" y="960"/>
              <a:ext cx="0" cy="48"/>
            </a:xfrm>
            <a:prstGeom prst="line">
              <a:avLst/>
            </a:prstGeom>
            <a:noFill/>
            <a:ln w="12700">
              <a:solidFill>
                <a:srgbClr val="FF0000"/>
              </a:solidFill>
              <a:round/>
              <a:headEnd/>
              <a:tailEnd/>
            </a:ln>
            <a:effectLst/>
          </p:spPr>
          <p:txBody>
            <a:bodyPr/>
            <a:lstStyle/>
            <a:p>
              <a:endParaRPr lang="en-US"/>
            </a:p>
          </p:txBody>
        </p:sp>
        <p:sp>
          <p:nvSpPr>
            <p:cNvPr id="71745" name="Line 65"/>
            <p:cNvSpPr>
              <a:spLocks noChangeShapeType="1"/>
            </p:cNvSpPr>
            <p:nvPr/>
          </p:nvSpPr>
          <p:spPr bwMode="auto">
            <a:xfrm>
              <a:off x="5292" y="960"/>
              <a:ext cx="0" cy="48"/>
            </a:xfrm>
            <a:prstGeom prst="line">
              <a:avLst/>
            </a:prstGeom>
            <a:noFill/>
            <a:ln w="12700">
              <a:solidFill>
                <a:srgbClr val="FF0000"/>
              </a:solidFill>
              <a:round/>
              <a:headEnd/>
              <a:tailEnd/>
            </a:ln>
            <a:effectLst/>
          </p:spPr>
          <p:txBody>
            <a:bodyPr/>
            <a:lstStyle/>
            <a:p>
              <a:endParaRPr lang="en-US"/>
            </a:p>
          </p:txBody>
        </p:sp>
      </p:grpSp>
      <p:sp>
        <p:nvSpPr>
          <p:cNvPr id="71747" name="Text Box 67"/>
          <p:cNvSpPr txBox="1">
            <a:spLocks noChangeArrowheads="1"/>
          </p:cNvSpPr>
          <p:nvPr/>
        </p:nvSpPr>
        <p:spPr bwMode="auto">
          <a:xfrm>
            <a:off x="5029200" y="685800"/>
            <a:ext cx="1625600" cy="457200"/>
          </a:xfrm>
          <a:prstGeom prst="rect">
            <a:avLst/>
          </a:prstGeom>
          <a:noFill/>
          <a:ln w="9525">
            <a:noFill/>
            <a:miter lim="800000"/>
            <a:headEnd/>
            <a:tailEnd/>
          </a:ln>
          <a:effectLst/>
        </p:spPr>
        <p:txBody>
          <a:bodyPr wrap="none">
            <a:spAutoFit/>
          </a:bodyPr>
          <a:lstStyle/>
          <a:p>
            <a:r>
              <a:rPr lang="en-US"/>
              <a:t>Ladder x 4</a:t>
            </a:r>
          </a:p>
        </p:txBody>
      </p:sp>
      <p:grpSp>
        <p:nvGrpSpPr>
          <p:cNvPr id="6" name="Group 69"/>
          <p:cNvGrpSpPr>
            <a:grpSpLocks/>
          </p:cNvGrpSpPr>
          <p:nvPr/>
        </p:nvGrpSpPr>
        <p:grpSpPr bwMode="auto">
          <a:xfrm>
            <a:off x="1595438" y="2895600"/>
            <a:ext cx="304800" cy="423863"/>
            <a:chOff x="1848" y="702"/>
            <a:chExt cx="192" cy="267"/>
          </a:xfrm>
        </p:grpSpPr>
        <p:sp>
          <p:nvSpPr>
            <p:cNvPr id="71750" name="AutoShape 70"/>
            <p:cNvSpPr>
              <a:spLocks noChangeArrowheads="1"/>
            </p:cNvSpPr>
            <p:nvPr/>
          </p:nvSpPr>
          <p:spPr bwMode="auto">
            <a:xfrm rot="5400000">
              <a:off x="1872" y="720"/>
              <a:ext cx="144" cy="144"/>
            </a:xfrm>
            <a:prstGeom prst="triangle">
              <a:avLst>
                <a:gd name="adj" fmla="val 50000"/>
              </a:avLst>
            </a:prstGeom>
            <a:noFill/>
            <a:ln w="15875">
              <a:solidFill>
                <a:schemeClr val="tx1"/>
              </a:solidFill>
              <a:miter lim="800000"/>
              <a:headEnd/>
              <a:tailEnd/>
            </a:ln>
            <a:effectLst/>
          </p:spPr>
          <p:txBody>
            <a:bodyPr wrap="none" anchor="ctr"/>
            <a:lstStyle/>
            <a:p>
              <a:endParaRPr lang="en-US"/>
            </a:p>
          </p:txBody>
        </p:sp>
        <p:sp>
          <p:nvSpPr>
            <p:cNvPr id="71751" name="AutoShape 71"/>
            <p:cNvSpPr>
              <a:spLocks noChangeArrowheads="1"/>
            </p:cNvSpPr>
            <p:nvPr/>
          </p:nvSpPr>
          <p:spPr bwMode="auto">
            <a:xfrm rot="16200000">
              <a:off x="1872" y="816"/>
              <a:ext cx="144" cy="144"/>
            </a:xfrm>
            <a:prstGeom prst="triangle">
              <a:avLst>
                <a:gd name="adj" fmla="val 50000"/>
              </a:avLst>
            </a:prstGeom>
            <a:noFill/>
            <a:ln w="15875">
              <a:solidFill>
                <a:schemeClr val="tx1"/>
              </a:solidFill>
              <a:miter lim="800000"/>
              <a:headEnd/>
              <a:tailEnd/>
            </a:ln>
            <a:effectLst/>
          </p:spPr>
          <p:txBody>
            <a:bodyPr wrap="none" anchor="ctr"/>
            <a:lstStyle/>
            <a:p>
              <a:endParaRPr lang="en-US"/>
            </a:p>
          </p:txBody>
        </p:sp>
        <p:sp>
          <p:nvSpPr>
            <p:cNvPr id="71752" name="Rectangle 72"/>
            <p:cNvSpPr>
              <a:spLocks noChangeArrowheads="1"/>
            </p:cNvSpPr>
            <p:nvPr/>
          </p:nvSpPr>
          <p:spPr bwMode="auto">
            <a:xfrm>
              <a:off x="1848" y="702"/>
              <a:ext cx="192" cy="267"/>
            </a:xfrm>
            <a:prstGeom prst="rect">
              <a:avLst/>
            </a:prstGeom>
            <a:noFill/>
            <a:ln w="12700">
              <a:solidFill>
                <a:schemeClr val="tx1"/>
              </a:solidFill>
              <a:miter lim="800000"/>
              <a:headEnd/>
              <a:tailEnd/>
            </a:ln>
            <a:effectLst/>
          </p:spPr>
          <p:txBody>
            <a:bodyPr wrap="none" anchor="ctr"/>
            <a:lstStyle/>
            <a:p>
              <a:endParaRPr lang="en-US"/>
            </a:p>
          </p:txBody>
        </p:sp>
      </p:grpSp>
      <p:grpSp>
        <p:nvGrpSpPr>
          <p:cNvPr id="7" name="Group 79"/>
          <p:cNvGrpSpPr>
            <a:grpSpLocks/>
          </p:cNvGrpSpPr>
          <p:nvPr/>
        </p:nvGrpSpPr>
        <p:grpSpPr bwMode="auto">
          <a:xfrm>
            <a:off x="4495800" y="2895600"/>
            <a:ext cx="762000" cy="762000"/>
            <a:chOff x="2832" y="1872"/>
            <a:chExt cx="480" cy="480"/>
          </a:xfrm>
        </p:grpSpPr>
        <p:sp>
          <p:nvSpPr>
            <p:cNvPr id="71753" name="AutoShape 73"/>
            <p:cNvSpPr>
              <a:spLocks noChangeArrowheads="1"/>
            </p:cNvSpPr>
            <p:nvPr/>
          </p:nvSpPr>
          <p:spPr bwMode="auto">
            <a:xfrm>
              <a:off x="2832" y="1872"/>
              <a:ext cx="480" cy="480"/>
            </a:xfrm>
            <a:prstGeom prst="roundRect">
              <a:avLst>
                <a:gd name="adj" fmla="val 16667"/>
              </a:avLst>
            </a:prstGeom>
            <a:noFill/>
            <a:ln w="12700">
              <a:solidFill>
                <a:schemeClr val="tx1"/>
              </a:solidFill>
              <a:round/>
              <a:headEnd/>
              <a:tailEnd/>
            </a:ln>
            <a:effectLst/>
          </p:spPr>
          <p:txBody>
            <a:bodyPr wrap="none" anchor="ctr"/>
            <a:lstStyle/>
            <a:p>
              <a:endParaRPr lang="en-US"/>
            </a:p>
          </p:txBody>
        </p:sp>
        <p:sp>
          <p:nvSpPr>
            <p:cNvPr id="71754" name="Text Box 74"/>
            <p:cNvSpPr txBox="1">
              <a:spLocks noChangeArrowheads="1"/>
            </p:cNvSpPr>
            <p:nvPr/>
          </p:nvSpPr>
          <p:spPr bwMode="auto">
            <a:xfrm>
              <a:off x="2857" y="2021"/>
              <a:ext cx="421" cy="192"/>
            </a:xfrm>
            <a:prstGeom prst="rect">
              <a:avLst/>
            </a:prstGeom>
            <a:noFill/>
            <a:ln w="9525">
              <a:noFill/>
              <a:miter lim="800000"/>
              <a:headEnd/>
              <a:tailEnd/>
            </a:ln>
            <a:effectLst/>
          </p:spPr>
          <p:txBody>
            <a:bodyPr wrap="none">
              <a:spAutoFit/>
            </a:bodyPr>
            <a:lstStyle/>
            <a:p>
              <a:r>
                <a:rPr lang="en-US" sz="1400"/>
                <a:t>FPGA</a:t>
              </a:r>
            </a:p>
          </p:txBody>
        </p:sp>
      </p:grpSp>
      <p:grpSp>
        <p:nvGrpSpPr>
          <p:cNvPr id="8" name="Group 75"/>
          <p:cNvGrpSpPr>
            <a:grpSpLocks/>
          </p:cNvGrpSpPr>
          <p:nvPr/>
        </p:nvGrpSpPr>
        <p:grpSpPr bwMode="auto">
          <a:xfrm>
            <a:off x="3657600" y="2895600"/>
            <a:ext cx="304800" cy="423863"/>
            <a:chOff x="1848" y="702"/>
            <a:chExt cx="192" cy="267"/>
          </a:xfrm>
        </p:grpSpPr>
        <p:sp>
          <p:nvSpPr>
            <p:cNvPr id="71756" name="AutoShape 76"/>
            <p:cNvSpPr>
              <a:spLocks noChangeArrowheads="1"/>
            </p:cNvSpPr>
            <p:nvPr/>
          </p:nvSpPr>
          <p:spPr bwMode="auto">
            <a:xfrm rot="5400000">
              <a:off x="1872" y="720"/>
              <a:ext cx="144" cy="144"/>
            </a:xfrm>
            <a:prstGeom prst="triangle">
              <a:avLst>
                <a:gd name="adj" fmla="val 50000"/>
              </a:avLst>
            </a:prstGeom>
            <a:noFill/>
            <a:ln w="15875">
              <a:solidFill>
                <a:schemeClr val="tx1"/>
              </a:solidFill>
              <a:miter lim="800000"/>
              <a:headEnd/>
              <a:tailEnd/>
            </a:ln>
            <a:effectLst/>
          </p:spPr>
          <p:txBody>
            <a:bodyPr wrap="none" anchor="ctr"/>
            <a:lstStyle/>
            <a:p>
              <a:endParaRPr lang="en-US"/>
            </a:p>
          </p:txBody>
        </p:sp>
        <p:sp>
          <p:nvSpPr>
            <p:cNvPr id="71757" name="AutoShape 77"/>
            <p:cNvSpPr>
              <a:spLocks noChangeArrowheads="1"/>
            </p:cNvSpPr>
            <p:nvPr/>
          </p:nvSpPr>
          <p:spPr bwMode="auto">
            <a:xfrm rot="16200000">
              <a:off x="1872" y="816"/>
              <a:ext cx="144" cy="144"/>
            </a:xfrm>
            <a:prstGeom prst="triangle">
              <a:avLst>
                <a:gd name="adj" fmla="val 50000"/>
              </a:avLst>
            </a:prstGeom>
            <a:noFill/>
            <a:ln w="15875">
              <a:solidFill>
                <a:schemeClr val="tx1"/>
              </a:solidFill>
              <a:miter lim="800000"/>
              <a:headEnd/>
              <a:tailEnd/>
            </a:ln>
            <a:effectLst/>
          </p:spPr>
          <p:txBody>
            <a:bodyPr wrap="none" anchor="ctr"/>
            <a:lstStyle/>
            <a:p>
              <a:endParaRPr lang="en-US"/>
            </a:p>
          </p:txBody>
        </p:sp>
        <p:sp>
          <p:nvSpPr>
            <p:cNvPr id="71758" name="Rectangle 78"/>
            <p:cNvSpPr>
              <a:spLocks noChangeArrowheads="1"/>
            </p:cNvSpPr>
            <p:nvPr/>
          </p:nvSpPr>
          <p:spPr bwMode="auto">
            <a:xfrm>
              <a:off x="1848" y="702"/>
              <a:ext cx="192" cy="267"/>
            </a:xfrm>
            <a:prstGeom prst="rect">
              <a:avLst/>
            </a:prstGeom>
            <a:noFill/>
            <a:ln w="12700">
              <a:solidFill>
                <a:schemeClr val="tx1"/>
              </a:solidFill>
              <a:miter lim="800000"/>
              <a:headEnd/>
              <a:tailEnd/>
            </a:ln>
            <a:effectLst/>
          </p:spPr>
          <p:txBody>
            <a:bodyPr wrap="none" anchor="ctr"/>
            <a:lstStyle/>
            <a:p>
              <a:endParaRPr lang="en-US"/>
            </a:p>
          </p:txBody>
        </p:sp>
      </p:grpSp>
      <p:sp>
        <p:nvSpPr>
          <p:cNvPr id="71761" name="Text Box 81"/>
          <p:cNvSpPr txBox="1">
            <a:spLocks noChangeArrowheads="1"/>
          </p:cNvSpPr>
          <p:nvPr/>
        </p:nvSpPr>
        <p:spPr bwMode="auto">
          <a:xfrm rot="16200000">
            <a:off x="933450" y="4248150"/>
            <a:ext cx="1530350" cy="349250"/>
          </a:xfrm>
          <a:prstGeom prst="rect">
            <a:avLst/>
          </a:prstGeom>
          <a:noFill/>
          <a:ln w="12700">
            <a:solidFill>
              <a:schemeClr val="tx1"/>
            </a:solidFill>
            <a:miter lim="800000"/>
            <a:headEnd/>
            <a:tailEnd/>
          </a:ln>
          <a:effectLst/>
        </p:spPr>
        <p:txBody>
          <a:bodyPr wrap="none">
            <a:spAutoFit/>
          </a:bodyPr>
          <a:lstStyle/>
          <a:p>
            <a:r>
              <a:rPr lang="en-US" sz="1600"/>
              <a:t>LU prot. power</a:t>
            </a:r>
          </a:p>
        </p:txBody>
      </p:sp>
      <p:sp>
        <p:nvSpPr>
          <p:cNvPr id="71762" name="Text Box 82"/>
          <p:cNvSpPr txBox="1">
            <a:spLocks noChangeArrowheads="1"/>
          </p:cNvSpPr>
          <p:nvPr/>
        </p:nvSpPr>
        <p:spPr bwMode="auto">
          <a:xfrm>
            <a:off x="609600" y="5683250"/>
            <a:ext cx="1317625" cy="457200"/>
          </a:xfrm>
          <a:prstGeom prst="rect">
            <a:avLst/>
          </a:prstGeom>
          <a:noFill/>
          <a:ln w="9525">
            <a:noFill/>
            <a:miter lim="800000"/>
            <a:headEnd/>
            <a:tailEnd/>
          </a:ln>
          <a:effectLst/>
        </p:spPr>
        <p:txBody>
          <a:bodyPr wrap="none">
            <a:spAutoFit/>
          </a:bodyPr>
          <a:lstStyle/>
          <a:p>
            <a:r>
              <a:rPr lang="en-US"/>
              <a:t>MTB x 1</a:t>
            </a:r>
          </a:p>
        </p:txBody>
      </p:sp>
      <p:grpSp>
        <p:nvGrpSpPr>
          <p:cNvPr id="9" name="Group 95"/>
          <p:cNvGrpSpPr>
            <a:grpSpLocks/>
          </p:cNvGrpSpPr>
          <p:nvPr/>
        </p:nvGrpSpPr>
        <p:grpSpPr bwMode="auto">
          <a:xfrm>
            <a:off x="2438400" y="5562600"/>
            <a:ext cx="1219200" cy="762000"/>
            <a:chOff x="2112" y="3504"/>
            <a:chExt cx="768" cy="480"/>
          </a:xfrm>
        </p:grpSpPr>
        <p:sp>
          <p:nvSpPr>
            <p:cNvPr id="71760" name="AutoShape 80"/>
            <p:cNvSpPr>
              <a:spLocks noChangeArrowheads="1"/>
            </p:cNvSpPr>
            <p:nvPr/>
          </p:nvSpPr>
          <p:spPr bwMode="auto">
            <a:xfrm>
              <a:off x="2112" y="3504"/>
              <a:ext cx="768" cy="480"/>
            </a:xfrm>
            <a:prstGeom prst="roundRect">
              <a:avLst>
                <a:gd name="adj" fmla="val 16667"/>
              </a:avLst>
            </a:prstGeom>
            <a:noFill/>
            <a:ln w="15875">
              <a:solidFill>
                <a:schemeClr val="tx1"/>
              </a:solidFill>
              <a:round/>
              <a:headEnd/>
              <a:tailEnd/>
            </a:ln>
            <a:effectLst/>
          </p:spPr>
          <p:txBody>
            <a:bodyPr wrap="none" anchor="ctr"/>
            <a:lstStyle/>
            <a:p>
              <a:endParaRPr lang="en-US"/>
            </a:p>
          </p:txBody>
        </p:sp>
        <p:sp>
          <p:nvSpPr>
            <p:cNvPr id="71765" name="Text Box 85"/>
            <p:cNvSpPr txBox="1">
              <a:spLocks noChangeArrowheads="1"/>
            </p:cNvSpPr>
            <p:nvPr/>
          </p:nvSpPr>
          <p:spPr bwMode="auto">
            <a:xfrm>
              <a:off x="2157" y="3540"/>
              <a:ext cx="668" cy="404"/>
            </a:xfrm>
            <a:prstGeom prst="rect">
              <a:avLst/>
            </a:prstGeom>
            <a:noFill/>
            <a:ln w="9525">
              <a:noFill/>
              <a:miter lim="800000"/>
              <a:headEnd/>
              <a:tailEnd/>
            </a:ln>
            <a:effectLst/>
          </p:spPr>
          <p:txBody>
            <a:bodyPr wrap="none">
              <a:spAutoFit/>
            </a:bodyPr>
            <a:lstStyle/>
            <a:p>
              <a:pPr algn="ctr"/>
              <a:r>
                <a:rPr lang="en-US" sz="1800"/>
                <a:t>Power</a:t>
              </a:r>
            </a:p>
            <a:p>
              <a:pPr algn="ctr"/>
              <a:r>
                <a:rPr lang="en-US" sz="1800"/>
                <a:t>Supplies</a:t>
              </a:r>
            </a:p>
          </p:txBody>
        </p:sp>
      </p:grpSp>
      <p:grpSp>
        <p:nvGrpSpPr>
          <p:cNvPr id="10" name="Group 96"/>
          <p:cNvGrpSpPr>
            <a:grpSpLocks/>
          </p:cNvGrpSpPr>
          <p:nvPr/>
        </p:nvGrpSpPr>
        <p:grpSpPr bwMode="auto">
          <a:xfrm>
            <a:off x="3886200" y="5562600"/>
            <a:ext cx="1219200" cy="762000"/>
            <a:chOff x="3120" y="3504"/>
            <a:chExt cx="768" cy="480"/>
          </a:xfrm>
        </p:grpSpPr>
        <p:sp>
          <p:nvSpPr>
            <p:cNvPr id="71763" name="AutoShape 83"/>
            <p:cNvSpPr>
              <a:spLocks noChangeArrowheads="1"/>
            </p:cNvSpPr>
            <p:nvPr/>
          </p:nvSpPr>
          <p:spPr bwMode="auto">
            <a:xfrm>
              <a:off x="3120" y="3504"/>
              <a:ext cx="768" cy="480"/>
            </a:xfrm>
            <a:prstGeom prst="roundRect">
              <a:avLst>
                <a:gd name="adj" fmla="val 16667"/>
              </a:avLst>
            </a:prstGeom>
            <a:noFill/>
            <a:ln w="15875">
              <a:solidFill>
                <a:schemeClr val="tx1"/>
              </a:solidFill>
              <a:round/>
              <a:headEnd/>
              <a:tailEnd/>
            </a:ln>
            <a:effectLst/>
          </p:spPr>
          <p:txBody>
            <a:bodyPr wrap="none" anchor="ctr"/>
            <a:lstStyle/>
            <a:p>
              <a:endParaRPr lang="en-US"/>
            </a:p>
          </p:txBody>
        </p:sp>
        <p:sp>
          <p:nvSpPr>
            <p:cNvPr id="71768" name="Text Box 88"/>
            <p:cNvSpPr txBox="1">
              <a:spLocks noChangeArrowheads="1"/>
            </p:cNvSpPr>
            <p:nvPr/>
          </p:nvSpPr>
          <p:spPr bwMode="auto">
            <a:xfrm>
              <a:off x="3207" y="3540"/>
              <a:ext cx="580" cy="404"/>
            </a:xfrm>
            <a:prstGeom prst="rect">
              <a:avLst/>
            </a:prstGeom>
            <a:noFill/>
            <a:ln w="9525">
              <a:noFill/>
              <a:miter lim="800000"/>
              <a:headEnd/>
              <a:tailEnd/>
            </a:ln>
            <a:effectLst/>
          </p:spPr>
          <p:txBody>
            <a:bodyPr wrap="none">
              <a:spAutoFit/>
            </a:bodyPr>
            <a:lstStyle/>
            <a:p>
              <a:pPr algn="ctr"/>
              <a:r>
                <a:rPr lang="en-US" sz="1800"/>
                <a:t>Control</a:t>
              </a:r>
            </a:p>
            <a:p>
              <a:pPr algn="ctr"/>
              <a:r>
                <a:rPr lang="en-US" sz="1800"/>
                <a:t>PCs</a:t>
              </a:r>
            </a:p>
          </p:txBody>
        </p:sp>
      </p:grpSp>
      <p:grpSp>
        <p:nvGrpSpPr>
          <p:cNvPr id="11" name="Group 97"/>
          <p:cNvGrpSpPr>
            <a:grpSpLocks/>
          </p:cNvGrpSpPr>
          <p:nvPr/>
        </p:nvGrpSpPr>
        <p:grpSpPr bwMode="auto">
          <a:xfrm>
            <a:off x="5334000" y="5562600"/>
            <a:ext cx="1219200" cy="762000"/>
            <a:chOff x="4128" y="3504"/>
            <a:chExt cx="768" cy="480"/>
          </a:xfrm>
        </p:grpSpPr>
        <p:sp>
          <p:nvSpPr>
            <p:cNvPr id="71764" name="AutoShape 84"/>
            <p:cNvSpPr>
              <a:spLocks noChangeArrowheads="1"/>
            </p:cNvSpPr>
            <p:nvPr/>
          </p:nvSpPr>
          <p:spPr bwMode="auto">
            <a:xfrm>
              <a:off x="4128" y="3504"/>
              <a:ext cx="768" cy="480"/>
            </a:xfrm>
            <a:prstGeom prst="roundRect">
              <a:avLst>
                <a:gd name="adj" fmla="val 16667"/>
              </a:avLst>
            </a:prstGeom>
            <a:noFill/>
            <a:ln w="15875">
              <a:solidFill>
                <a:schemeClr val="tx1"/>
              </a:solidFill>
              <a:round/>
              <a:headEnd/>
              <a:tailEnd/>
            </a:ln>
            <a:effectLst/>
          </p:spPr>
          <p:txBody>
            <a:bodyPr wrap="none" anchor="ctr"/>
            <a:lstStyle/>
            <a:p>
              <a:endParaRPr lang="en-US"/>
            </a:p>
          </p:txBody>
        </p:sp>
        <p:sp>
          <p:nvSpPr>
            <p:cNvPr id="71769" name="Text Box 89"/>
            <p:cNvSpPr txBox="1">
              <a:spLocks noChangeArrowheads="1"/>
            </p:cNvSpPr>
            <p:nvPr/>
          </p:nvSpPr>
          <p:spPr bwMode="auto">
            <a:xfrm>
              <a:off x="4224" y="3626"/>
              <a:ext cx="572" cy="231"/>
            </a:xfrm>
            <a:prstGeom prst="rect">
              <a:avLst/>
            </a:prstGeom>
            <a:noFill/>
            <a:ln w="9525">
              <a:noFill/>
              <a:miter lim="800000"/>
              <a:headEnd/>
              <a:tailEnd/>
            </a:ln>
            <a:effectLst/>
          </p:spPr>
          <p:txBody>
            <a:bodyPr wrap="none">
              <a:spAutoFit/>
            </a:bodyPr>
            <a:lstStyle/>
            <a:p>
              <a:pPr algn="ctr"/>
              <a:r>
                <a:rPr lang="en-US" sz="1800"/>
                <a:t>Trigger</a:t>
              </a:r>
            </a:p>
          </p:txBody>
        </p:sp>
      </p:grpSp>
      <p:grpSp>
        <p:nvGrpSpPr>
          <p:cNvPr id="12" name="Group 98"/>
          <p:cNvGrpSpPr>
            <a:grpSpLocks/>
          </p:cNvGrpSpPr>
          <p:nvPr/>
        </p:nvGrpSpPr>
        <p:grpSpPr bwMode="auto">
          <a:xfrm>
            <a:off x="7162800" y="2819400"/>
            <a:ext cx="1219200" cy="762000"/>
            <a:chOff x="4512" y="2064"/>
            <a:chExt cx="768" cy="480"/>
          </a:xfrm>
        </p:grpSpPr>
        <p:sp>
          <p:nvSpPr>
            <p:cNvPr id="71770" name="AutoShape 90"/>
            <p:cNvSpPr>
              <a:spLocks noChangeArrowheads="1"/>
            </p:cNvSpPr>
            <p:nvPr/>
          </p:nvSpPr>
          <p:spPr bwMode="auto">
            <a:xfrm>
              <a:off x="4512" y="2064"/>
              <a:ext cx="768" cy="480"/>
            </a:xfrm>
            <a:prstGeom prst="roundRect">
              <a:avLst>
                <a:gd name="adj" fmla="val 16667"/>
              </a:avLst>
            </a:prstGeom>
            <a:noFill/>
            <a:ln w="15875">
              <a:solidFill>
                <a:schemeClr val="tx1"/>
              </a:solidFill>
              <a:round/>
              <a:headEnd/>
              <a:tailEnd/>
            </a:ln>
            <a:effectLst/>
          </p:spPr>
          <p:txBody>
            <a:bodyPr wrap="none" anchor="ctr"/>
            <a:lstStyle/>
            <a:p>
              <a:endParaRPr lang="en-US"/>
            </a:p>
          </p:txBody>
        </p:sp>
        <p:sp>
          <p:nvSpPr>
            <p:cNvPr id="71771" name="Text Box 91"/>
            <p:cNvSpPr txBox="1">
              <a:spLocks noChangeArrowheads="1"/>
            </p:cNvSpPr>
            <p:nvPr/>
          </p:nvSpPr>
          <p:spPr bwMode="auto">
            <a:xfrm>
              <a:off x="4522" y="2102"/>
              <a:ext cx="748" cy="404"/>
            </a:xfrm>
            <a:prstGeom prst="rect">
              <a:avLst/>
            </a:prstGeom>
            <a:noFill/>
            <a:ln w="9525">
              <a:noFill/>
              <a:miter lim="800000"/>
              <a:headEnd/>
              <a:tailEnd/>
            </a:ln>
            <a:effectLst/>
          </p:spPr>
          <p:txBody>
            <a:bodyPr wrap="none">
              <a:spAutoFit/>
            </a:bodyPr>
            <a:lstStyle/>
            <a:p>
              <a:pPr algn="ctr"/>
              <a:r>
                <a:rPr lang="en-US" sz="1800"/>
                <a:t>DAQ</a:t>
              </a:r>
            </a:p>
            <a:p>
              <a:pPr algn="ctr"/>
              <a:r>
                <a:rPr lang="en-US" sz="1800"/>
                <a:t>RDO PCs</a:t>
              </a:r>
            </a:p>
          </p:txBody>
        </p:sp>
      </p:grpSp>
      <p:sp>
        <p:nvSpPr>
          <p:cNvPr id="71772" name="Oval 92"/>
          <p:cNvSpPr>
            <a:spLocks noChangeArrowheads="1"/>
          </p:cNvSpPr>
          <p:nvPr/>
        </p:nvSpPr>
        <p:spPr bwMode="auto">
          <a:xfrm>
            <a:off x="1219200" y="4267200"/>
            <a:ext cx="92075" cy="9207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71773" name="Oval 93"/>
          <p:cNvSpPr>
            <a:spLocks noChangeArrowheads="1"/>
          </p:cNvSpPr>
          <p:nvPr/>
        </p:nvSpPr>
        <p:spPr bwMode="auto">
          <a:xfrm>
            <a:off x="990600" y="4267200"/>
            <a:ext cx="92075" cy="9207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71774" name="Oval 94"/>
          <p:cNvSpPr>
            <a:spLocks noChangeArrowheads="1"/>
          </p:cNvSpPr>
          <p:nvPr/>
        </p:nvSpPr>
        <p:spPr bwMode="auto">
          <a:xfrm>
            <a:off x="762000" y="4267200"/>
            <a:ext cx="92075" cy="9207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71779" name="Line 99"/>
          <p:cNvSpPr>
            <a:spLocks noChangeShapeType="1"/>
          </p:cNvSpPr>
          <p:nvPr/>
        </p:nvSpPr>
        <p:spPr bwMode="auto">
          <a:xfrm flipV="1">
            <a:off x="3048000" y="4648200"/>
            <a:ext cx="0" cy="914400"/>
          </a:xfrm>
          <a:prstGeom prst="line">
            <a:avLst/>
          </a:prstGeom>
          <a:noFill/>
          <a:ln w="12700">
            <a:solidFill>
              <a:srgbClr val="FF3300"/>
            </a:solidFill>
            <a:round/>
            <a:headEnd/>
            <a:tailEnd/>
          </a:ln>
          <a:effectLst/>
        </p:spPr>
        <p:txBody>
          <a:bodyPr/>
          <a:lstStyle/>
          <a:p>
            <a:endParaRPr lang="en-US"/>
          </a:p>
        </p:txBody>
      </p:sp>
      <p:sp>
        <p:nvSpPr>
          <p:cNvPr id="71780" name="Line 100"/>
          <p:cNvSpPr>
            <a:spLocks noChangeShapeType="1"/>
          </p:cNvSpPr>
          <p:nvPr/>
        </p:nvSpPr>
        <p:spPr bwMode="auto">
          <a:xfrm flipH="1">
            <a:off x="1981200" y="4648200"/>
            <a:ext cx="1447800" cy="0"/>
          </a:xfrm>
          <a:prstGeom prst="line">
            <a:avLst/>
          </a:prstGeom>
          <a:noFill/>
          <a:ln w="12700">
            <a:solidFill>
              <a:srgbClr val="FF3300"/>
            </a:solidFill>
            <a:round/>
            <a:headEnd/>
            <a:tailEnd/>
          </a:ln>
          <a:effectLst/>
        </p:spPr>
        <p:txBody>
          <a:bodyPr/>
          <a:lstStyle/>
          <a:p>
            <a:endParaRPr lang="en-US"/>
          </a:p>
        </p:txBody>
      </p:sp>
      <p:sp>
        <p:nvSpPr>
          <p:cNvPr id="71781" name="Line 101"/>
          <p:cNvSpPr>
            <a:spLocks noChangeShapeType="1"/>
          </p:cNvSpPr>
          <p:nvPr/>
        </p:nvSpPr>
        <p:spPr bwMode="auto">
          <a:xfrm>
            <a:off x="1371600" y="1700213"/>
            <a:ext cx="0" cy="2286000"/>
          </a:xfrm>
          <a:prstGeom prst="line">
            <a:avLst/>
          </a:prstGeom>
          <a:noFill/>
          <a:ln w="12700">
            <a:solidFill>
              <a:srgbClr val="FF3300"/>
            </a:solidFill>
            <a:round/>
            <a:headEnd/>
            <a:tailEnd/>
          </a:ln>
          <a:effectLst/>
        </p:spPr>
        <p:txBody>
          <a:bodyPr/>
          <a:lstStyle/>
          <a:p>
            <a:endParaRPr lang="en-US"/>
          </a:p>
        </p:txBody>
      </p:sp>
      <p:sp>
        <p:nvSpPr>
          <p:cNvPr id="71782" name="Line 102"/>
          <p:cNvSpPr>
            <a:spLocks noChangeShapeType="1"/>
          </p:cNvSpPr>
          <p:nvPr/>
        </p:nvSpPr>
        <p:spPr bwMode="auto">
          <a:xfrm>
            <a:off x="1371600" y="3978275"/>
            <a:ext cx="152400" cy="0"/>
          </a:xfrm>
          <a:prstGeom prst="line">
            <a:avLst/>
          </a:prstGeom>
          <a:noFill/>
          <a:ln w="12700">
            <a:solidFill>
              <a:srgbClr val="FF3300"/>
            </a:solidFill>
            <a:round/>
            <a:headEnd/>
            <a:tailEnd/>
          </a:ln>
          <a:effectLst/>
        </p:spPr>
        <p:txBody>
          <a:bodyPr/>
          <a:lstStyle/>
          <a:p>
            <a:endParaRPr lang="en-US"/>
          </a:p>
        </p:txBody>
      </p:sp>
      <p:grpSp>
        <p:nvGrpSpPr>
          <p:cNvPr id="13" name="Group 103"/>
          <p:cNvGrpSpPr>
            <a:grpSpLocks/>
          </p:cNvGrpSpPr>
          <p:nvPr/>
        </p:nvGrpSpPr>
        <p:grpSpPr bwMode="auto">
          <a:xfrm>
            <a:off x="4800600" y="4495800"/>
            <a:ext cx="304800" cy="423863"/>
            <a:chOff x="1848" y="702"/>
            <a:chExt cx="192" cy="267"/>
          </a:xfrm>
        </p:grpSpPr>
        <p:sp>
          <p:nvSpPr>
            <p:cNvPr id="71784" name="AutoShape 104"/>
            <p:cNvSpPr>
              <a:spLocks noChangeArrowheads="1"/>
            </p:cNvSpPr>
            <p:nvPr/>
          </p:nvSpPr>
          <p:spPr bwMode="auto">
            <a:xfrm rot="5400000">
              <a:off x="1872" y="720"/>
              <a:ext cx="144" cy="144"/>
            </a:xfrm>
            <a:prstGeom prst="triangle">
              <a:avLst>
                <a:gd name="adj" fmla="val 50000"/>
              </a:avLst>
            </a:prstGeom>
            <a:noFill/>
            <a:ln w="15875">
              <a:solidFill>
                <a:schemeClr val="tx1"/>
              </a:solidFill>
              <a:miter lim="800000"/>
              <a:headEnd/>
              <a:tailEnd/>
            </a:ln>
            <a:effectLst/>
          </p:spPr>
          <p:txBody>
            <a:bodyPr wrap="none" anchor="ctr"/>
            <a:lstStyle/>
            <a:p>
              <a:endParaRPr lang="en-US"/>
            </a:p>
          </p:txBody>
        </p:sp>
        <p:sp>
          <p:nvSpPr>
            <p:cNvPr id="71785" name="AutoShape 105"/>
            <p:cNvSpPr>
              <a:spLocks noChangeArrowheads="1"/>
            </p:cNvSpPr>
            <p:nvPr/>
          </p:nvSpPr>
          <p:spPr bwMode="auto">
            <a:xfrm rot="16200000">
              <a:off x="1872" y="816"/>
              <a:ext cx="144" cy="144"/>
            </a:xfrm>
            <a:prstGeom prst="triangle">
              <a:avLst>
                <a:gd name="adj" fmla="val 50000"/>
              </a:avLst>
            </a:prstGeom>
            <a:noFill/>
            <a:ln w="15875">
              <a:solidFill>
                <a:schemeClr val="tx1"/>
              </a:solidFill>
              <a:miter lim="800000"/>
              <a:headEnd/>
              <a:tailEnd/>
            </a:ln>
            <a:effectLst/>
          </p:spPr>
          <p:txBody>
            <a:bodyPr wrap="none" anchor="ctr"/>
            <a:lstStyle/>
            <a:p>
              <a:endParaRPr lang="en-US"/>
            </a:p>
          </p:txBody>
        </p:sp>
        <p:sp>
          <p:nvSpPr>
            <p:cNvPr id="71786" name="Rectangle 106"/>
            <p:cNvSpPr>
              <a:spLocks noChangeArrowheads="1"/>
            </p:cNvSpPr>
            <p:nvPr/>
          </p:nvSpPr>
          <p:spPr bwMode="auto">
            <a:xfrm>
              <a:off x="1848" y="702"/>
              <a:ext cx="192" cy="267"/>
            </a:xfrm>
            <a:prstGeom prst="rect">
              <a:avLst/>
            </a:prstGeom>
            <a:noFill/>
            <a:ln w="12700">
              <a:solidFill>
                <a:schemeClr val="tx1"/>
              </a:solidFill>
              <a:miter lim="800000"/>
              <a:headEnd/>
              <a:tailEnd/>
            </a:ln>
            <a:effectLst/>
          </p:spPr>
          <p:txBody>
            <a:bodyPr wrap="none" anchor="ctr"/>
            <a:lstStyle/>
            <a:p>
              <a:endParaRPr lang="en-US"/>
            </a:p>
          </p:txBody>
        </p:sp>
      </p:grpSp>
      <p:sp>
        <p:nvSpPr>
          <p:cNvPr id="71787" name="Line 107"/>
          <p:cNvSpPr>
            <a:spLocks noChangeShapeType="1"/>
          </p:cNvSpPr>
          <p:nvPr/>
        </p:nvSpPr>
        <p:spPr bwMode="auto">
          <a:xfrm flipH="1">
            <a:off x="1828800" y="1447800"/>
            <a:ext cx="1096963" cy="0"/>
          </a:xfrm>
          <a:prstGeom prst="line">
            <a:avLst/>
          </a:prstGeom>
          <a:noFill/>
          <a:ln w="12700">
            <a:solidFill>
              <a:srgbClr val="0000FF"/>
            </a:solidFill>
            <a:round/>
            <a:headEnd/>
            <a:tailEnd/>
          </a:ln>
          <a:effectLst/>
        </p:spPr>
        <p:txBody>
          <a:bodyPr/>
          <a:lstStyle/>
          <a:p>
            <a:endParaRPr lang="en-US"/>
          </a:p>
        </p:txBody>
      </p:sp>
      <p:sp>
        <p:nvSpPr>
          <p:cNvPr id="71788" name="Line 108"/>
          <p:cNvSpPr>
            <a:spLocks noChangeShapeType="1"/>
          </p:cNvSpPr>
          <p:nvPr/>
        </p:nvSpPr>
        <p:spPr bwMode="auto">
          <a:xfrm>
            <a:off x="1828800" y="1447800"/>
            <a:ext cx="0" cy="1447800"/>
          </a:xfrm>
          <a:prstGeom prst="line">
            <a:avLst/>
          </a:prstGeom>
          <a:noFill/>
          <a:ln w="12700">
            <a:solidFill>
              <a:srgbClr val="0000FF"/>
            </a:solidFill>
            <a:round/>
            <a:headEnd/>
            <a:tailEnd/>
          </a:ln>
          <a:effectLst/>
        </p:spPr>
        <p:txBody>
          <a:bodyPr/>
          <a:lstStyle/>
          <a:p>
            <a:endParaRPr lang="en-US"/>
          </a:p>
        </p:txBody>
      </p:sp>
      <p:sp>
        <p:nvSpPr>
          <p:cNvPr id="71789" name="Line 109"/>
          <p:cNvSpPr>
            <a:spLocks noChangeShapeType="1"/>
          </p:cNvSpPr>
          <p:nvPr/>
        </p:nvSpPr>
        <p:spPr bwMode="auto">
          <a:xfrm flipH="1">
            <a:off x="1676400" y="1219200"/>
            <a:ext cx="1252538" cy="0"/>
          </a:xfrm>
          <a:prstGeom prst="line">
            <a:avLst/>
          </a:prstGeom>
          <a:noFill/>
          <a:ln w="12700">
            <a:solidFill>
              <a:schemeClr val="tx1"/>
            </a:solidFill>
            <a:round/>
            <a:headEnd/>
            <a:tailEnd/>
          </a:ln>
          <a:effectLst/>
        </p:spPr>
        <p:txBody>
          <a:bodyPr/>
          <a:lstStyle/>
          <a:p>
            <a:endParaRPr lang="en-US"/>
          </a:p>
        </p:txBody>
      </p:sp>
      <p:sp>
        <p:nvSpPr>
          <p:cNvPr id="71790" name="Line 110"/>
          <p:cNvSpPr>
            <a:spLocks noChangeShapeType="1"/>
          </p:cNvSpPr>
          <p:nvPr/>
        </p:nvSpPr>
        <p:spPr bwMode="auto">
          <a:xfrm>
            <a:off x="1676400" y="1219200"/>
            <a:ext cx="0" cy="1676400"/>
          </a:xfrm>
          <a:prstGeom prst="line">
            <a:avLst/>
          </a:prstGeom>
          <a:noFill/>
          <a:ln w="12700">
            <a:solidFill>
              <a:schemeClr val="tx1"/>
            </a:solidFill>
            <a:round/>
            <a:headEnd/>
            <a:tailEnd/>
          </a:ln>
          <a:effectLst/>
        </p:spPr>
        <p:txBody>
          <a:bodyPr/>
          <a:lstStyle/>
          <a:p>
            <a:endParaRPr lang="en-US"/>
          </a:p>
        </p:txBody>
      </p:sp>
      <p:grpSp>
        <p:nvGrpSpPr>
          <p:cNvPr id="14" name="Group 111"/>
          <p:cNvGrpSpPr>
            <a:grpSpLocks/>
          </p:cNvGrpSpPr>
          <p:nvPr/>
        </p:nvGrpSpPr>
        <p:grpSpPr bwMode="auto">
          <a:xfrm>
            <a:off x="4267200" y="4495800"/>
            <a:ext cx="304800" cy="423863"/>
            <a:chOff x="1848" y="702"/>
            <a:chExt cx="192" cy="267"/>
          </a:xfrm>
        </p:grpSpPr>
        <p:sp>
          <p:nvSpPr>
            <p:cNvPr id="71792" name="AutoShape 112"/>
            <p:cNvSpPr>
              <a:spLocks noChangeArrowheads="1"/>
            </p:cNvSpPr>
            <p:nvPr/>
          </p:nvSpPr>
          <p:spPr bwMode="auto">
            <a:xfrm rot="5400000">
              <a:off x="1872" y="720"/>
              <a:ext cx="144" cy="144"/>
            </a:xfrm>
            <a:prstGeom prst="triangle">
              <a:avLst>
                <a:gd name="adj" fmla="val 50000"/>
              </a:avLst>
            </a:prstGeom>
            <a:noFill/>
            <a:ln w="15875">
              <a:solidFill>
                <a:schemeClr val="tx1"/>
              </a:solidFill>
              <a:miter lim="800000"/>
              <a:headEnd/>
              <a:tailEnd/>
            </a:ln>
            <a:effectLst/>
          </p:spPr>
          <p:txBody>
            <a:bodyPr wrap="none" anchor="ctr"/>
            <a:lstStyle/>
            <a:p>
              <a:endParaRPr lang="en-US"/>
            </a:p>
          </p:txBody>
        </p:sp>
        <p:sp>
          <p:nvSpPr>
            <p:cNvPr id="71793" name="AutoShape 113"/>
            <p:cNvSpPr>
              <a:spLocks noChangeArrowheads="1"/>
            </p:cNvSpPr>
            <p:nvPr/>
          </p:nvSpPr>
          <p:spPr bwMode="auto">
            <a:xfrm rot="16200000">
              <a:off x="1872" y="816"/>
              <a:ext cx="144" cy="144"/>
            </a:xfrm>
            <a:prstGeom prst="triangle">
              <a:avLst>
                <a:gd name="adj" fmla="val 50000"/>
              </a:avLst>
            </a:prstGeom>
            <a:noFill/>
            <a:ln w="15875">
              <a:solidFill>
                <a:schemeClr val="tx1"/>
              </a:solidFill>
              <a:miter lim="800000"/>
              <a:headEnd/>
              <a:tailEnd/>
            </a:ln>
            <a:effectLst/>
          </p:spPr>
          <p:txBody>
            <a:bodyPr wrap="none" anchor="ctr"/>
            <a:lstStyle/>
            <a:p>
              <a:endParaRPr lang="en-US"/>
            </a:p>
          </p:txBody>
        </p:sp>
        <p:sp>
          <p:nvSpPr>
            <p:cNvPr id="71794" name="Rectangle 114"/>
            <p:cNvSpPr>
              <a:spLocks noChangeArrowheads="1"/>
            </p:cNvSpPr>
            <p:nvPr/>
          </p:nvSpPr>
          <p:spPr bwMode="auto">
            <a:xfrm>
              <a:off x="1848" y="702"/>
              <a:ext cx="192" cy="267"/>
            </a:xfrm>
            <a:prstGeom prst="rect">
              <a:avLst/>
            </a:prstGeom>
            <a:noFill/>
            <a:ln w="12700">
              <a:solidFill>
                <a:schemeClr val="tx1"/>
              </a:solidFill>
              <a:miter lim="800000"/>
              <a:headEnd/>
              <a:tailEnd/>
            </a:ln>
            <a:effectLst/>
          </p:spPr>
          <p:txBody>
            <a:bodyPr wrap="none" anchor="ctr"/>
            <a:lstStyle/>
            <a:p>
              <a:endParaRPr lang="en-US"/>
            </a:p>
          </p:txBody>
        </p:sp>
      </p:grpSp>
      <p:sp>
        <p:nvSpPr>
          <p:cNvPr id="71795" name="Line 115"/>
          <p:cNvSpPr>
            <a:spLocks noChangeShapeType="1"/>
          </p:cNvSpPr>
          <p:nvPr/>
        </p:nvSpPr>
        <p:spPr bwMode="auto">
          <a:xfrm>
            <a:off x="1905000" y="3011488"/>
            <a:ext cx="1752600" cy="0"/>
          </a:xfrm>
          <a:prstGeom prst="line">
            <a:avLst/>
          </a:prstGeom>
          <a:noFill/>
          <a:ln w="12700">
            <a:solidFill>
              <a:srgbClr val="0000FF"/>
            </a:solidFill>
            <a:round/>
            <a:headEnd/>
            <a:tailEnd/>
          </a:ln>
          <a:effectLst/>
        </p:spPr>
        <p:txBody>
          <a:bodyPr/>
          <a:lstStyle/>
          <a:p>
            <a:endParaRPr lang="en-US"/>
          </a:p>
        </p:txBody>
      </p:sp>
      <p:sp>
        <p:nvSpPr>
          <p:cNvPr id="71796" name="Line 116"/>
          <p:cNvSpPr>
            <a:spLocks noChangeShapeType="1"/>
          </p:cNvSpPr>
          <p:nvPr/>
        </p:nvSpPr>
        <p:spPr bwMode="auto">
          <a:xfrm>
            <a:off x="1905000" y="3184525"/>
            <a:ext cx="1752600" cy="0"/>
          </a:xfrm>
          <a:prstGeom prst="line">
            <a:avLst/>
          </a:prstGeom>
          <a:noFill/>
          <a:ln w="12700">
            <a:solidFill>
              <a:schemeClr val="tx1"/>
            </a:solidFill>
            <a:round/>
            <a:headEnd/>
            <a:tailEnd/>
          </a:ln>
          <a:effectLst/>
        </p:spPr>
        <p:txBody>
          <a:bodyPr/>
          <a:lstStyle/>
          <a:p>
            <a:endParaRPr lang="en-US"/>
          </a:p>
        </p:txBody>
      </p:sp>
      <p:sp>
        <p:nvSpPr>
          <p:cNvPr id="71797" name="Line 117"/>
          <p:cNvSpPr>
            <a:spLocks noChangeShapeType="1"/>
          </p:cNvSpPr>
          <p:nvPr/>
        </p:nvSpPr>
        <p:spPr bwMode="auto">
          <a:xfrm>
            <a:off x="3962400" y="3027363"/>
            <a:ext cx="533400" cy="0"/>
          </a:xfrm>
          <a:prstGeom prst="line">
            <a:avLst/>
          </a:prstGeom>
          <a:noFill/>
          <a:ln w="12700">
            <a:solidFill>
              <a:srgbClr val="0000FF"/>
            </a:solidFill>
            <a:round/>
            <a:headEnd/>
            <a:tailEnd/>
          </a:ln>
          <a:effectLst/>
        </p:spPr>
        <p:txBody>
          <a:bodyPr/>
          <a:lstStyle/>
          <a:p>
            <a:endParaRPr lang="en-US"/>
          </a:p>
        </p:txBody>
      </p:sp>
      <p:sp>
        <p:nvSpPr>
          <p:cNvPr id="71798" name="Line 118"/>
          <p:cNvSpPr>
            <a:spLocks noChangeShapeType="1"/>
          </p:cNvSpPr>
          <p:nvPr/>
        </p:nvSpPr>
        <p:spPr bwMode="auto">
          <a:xfrm>
            <a:off x="3962400" y="3200400"/>
            <a:ext cx="533400" cy="0"/>
          </a:xfrm>
          <a:prstGeom prst="line">
            <a:avLst/>
          </a:prstGeom>
          <a:noFill/>
          <a:ln w="12700">
            <a:solidFill>
              <a:schemeClr val="tx1"/>
            </a:solidFill>
            <a:round/>
            <a:headEnd/>
            <a:tailEnd/>
          </a:ln>
          <a:effectLst/>
        </p:spPr>
        <p:txBody>
          <a:bodyPr/>
          <a:lstStyle/>
          <a:p>
            <a:endParaRPr lang="en-US"/>
          </a:p>
        </p:txBody>
      </p:sp>
      <p:sp>
        <p:nvSpPr>
          <p:cNvPr id="71799" name="Line 119"/>
          <p:cNvSpPr>
            <a:spLocks noChangeShapeType="1"/>
          </p:cNvSpPr>
          <p:nvPr/>
        </p:nvSpPr>
        <p:spPr bwMode="auto">
          <a:xfrm>
            <a:off x="4419600" y="4913313"/>
            <a:ext cx="0" cy="649287"/>
          </a:xfrm>
          <a:prstGeom prst="line">
            <a:avLst/>
          </a:prstGeom>
          <a:noFill/>
          <a:ln w="12700">
            <a:solidFill>
              <a:schemeClr val="tx1"/>
            </a:solidFill>
            <a:round/>
            <a:headEnd/>
            <a:tailEnd/>
          </a:ln>
          <a:effectLst/>
        </p:spPr>
        <p:txBody>
          <a:bodyPr/>
          <a:lstStyle/>
          <a:p>
            <a:endParaRPr lang="en-US"/>
          </a:p>
        </p:txBody>
      </p:sp>
      <p:sp>
        <p:nvSpPr>
          <p:cNvPr id="71800" name="Line 120"/>
          <p:cNvSpPr>
            <a:spLocks noChangeShapeType="1"/>
          </p:cNvSpPr>
          <p:nvPr/>
        </p:nvSpPr>
        <p:spPr bwMode="auto">
          <a:xfrm>
            <a:off x="4953000" y="4921250"/>
            <a:ext cx="0" cy="411163"/>
          </a:xfrm>
          <a:prstGeom prst="line">
            <a:avLst/>
          </a:prstGeom>
          <a:noFill/>
          <a:ln w="12700">
            <a:solidFill>
              <a:schemeClr val="tx1"/>
            </a:solidFill>
            <a:round/>
            <a:headEnd/>
            <a:tailEnd/>
          </a:ln>
          <a:effectLst/>
        </p:spPr>
        <p:txBody>
          <a:bodyPr/>
          <a:lstStyle/>
          <a:p>
            <a:endParaRPr lang="en-US"/>
          </a:p>
        </p:txBody>
      </p:sp>
      <p:sp>
        <p:nvSpPr>
          <p:cNvPr id="71801" name="Line 121"/>
          <p:cNvSpPr>
            <a:spLocks noChangeShapeType="1"/>
          </p:cNvSpPr>
          <p:nvPr/>
        </p:nvSpPr>
        <p:spPr bwMode="auto">
          <a:xfrm>
            <a:off x="4953000" y="5334000"/>
            <a:ext cx="1066800" cy="0"/>
          </a:xfrm>
          <a:prstGeom prst="line">
            <a:avLst/>
          </a:prstGeom>
          <a:noFill/>
          <a:ln w="12700">
            <a:solidFill>
              <a:schemeClr val="tx1"/>
            </a:solidFill>
            <a:round/>
            <a:headEnd/>
            <a:tailEnd/>
          </a:ln>
          <a:effectLst/>
        </p:spPr>
        <p:txBody>
          <a:bodyPr/>
          <a:lstStyle/>
          <a:p>
            <a:endParaRPr lang="en-US"/>
          </a:p>
        </p:txBody>
      </p:sp>
      <p:sp>
        <p:nvSpPr>
          <p:cNvPr id="71802" name="Line 122"/>
          <p:cNvSpPr>
            <a:spLocks noChangeShapeType="1"/>
          </p:cNvSpPr>
          <p:nvPr/>
        </p:nvSpPr>
        <p:spPr bwMode="auto">
          <a:xfrm>
            <a:off x="6019800" y="5334000"/>
            <a:ext cx="0" cy="228600"/>
          </a:xfrm>
          <a:prstGeom prst="line">
            <a:avLst/>
          </a:prstGeom>
          <a:noFill/>
          <a:ln w="12700">
            <a:solidFill>
              <a:schemeClr val="tx1"/>
            </a:solidFill>
            <a:round/>
            <a:headEnd/>
            <a:tailEnd/>
          </a:ln>
          <a:effectLst/>
        </p:spPr>
        <p:txBody>
          <a:bodyPr/>
          <a:lstStyle/>
          <a:p>
            <a:endParaRPr lang="en-US"/>
          </a:p>
        </p:txBody>
      </p:sp>
      <p:grpSp>
        <p:nvGrpSpPr>
          <p:cNvPr id="15" name="Group 126"/>
          <p:cNvGrpSpPr>
            <a:grpSpLocks/>
          </p:cNvGrpSpPr>
          <p:nvPr/>
        </p:nvGrpSpPr>
        <p:grpSpPr bwMode="auto">
          <a:xfrm>
            <a:off x="5486400" y="3048000"/>
            <a:ext cx="609600" cy="381000"/>
            <a:chOff x="3312" y="1920"/>
            <a:chExt cx="384" cy="240"/>
          </a:xfrm>
        </p:grpSpPr>
        <p:sp>
          <p:nvSpPr>
            <p:cNvPr id="71804" name="AutoShape 124"/>
            <p:cNvSpPr>
              <a:spLocks noChangeArrowheads="1"/>
            </p:cNvSpPr>
            <p:nvPr/>
          </p:nvSpPr>
          <p:spPr bwMode="auto">
            <a:xfrm>
              <a:off x="3312" y="1920"/>
              <a:ext cx="384" cy="240"/>
            </a:xfrm>
            <a:prstGeom prst="roundRect">
              <a:avLst>
                <a:gd name="adj" fmla="val 16667"/>
              </a:avLst>
            </a:prstGeom>
            <a:noFill/>
            <a:ln w="12700">
              <a:solidFill>
                <a:schemeClr val="tx1"/>
              </a:solidFill>
              <a:round/>
              <a:headEnd/>
              <a:tailEnd/>
            </a:ln>
            <a:effectLst/>
          </p:spPr>
          <p:txBody>
            <a:bodyPr wrap="none" anchor="ctr"/>
            <a:lstStyle/>
            <a:p>
              <a:endParaRPr lang="en-US"/>
            </a:p>
          </p:txBody>
        </p:sp>
        <p:sp>
          <p:nvSpPr>
            <p:cNvPr id="71805" name="Text Box 125"/>
            <p:cNvSpPr txBox="1">
              <a:spLocks noChangeArrowheads="1"/>
            </p:cNvSpPr>
            <p:nvPr/>
          </p:nvSpPr>
          <p:spPr bwMode="auto">
            <a:xfrm>
              <a:off x="3353" y="1943"/>
              <a:ext cx="303" cy="192"/>
            </a:xfrm>
            <a:prstGeom prst="rect">
              <a:avLst/>
            </a:prstGeom>
            <a:noFill/>
            <a:ln w="9525">
              <a:noFill/>
              <a:miter lim="800000"/>
              <a:headEnd/>
              <a:tailEnd/>
            </a:ln>
            <a:effectLst/>
          </p:spPr>
          <p:txBody>
            <a:bodyPr wrap="none">
              <a:spAutoFit/>
            </a:bodyPr>
            <a:lstStyle/>
            <a:p>
              <a:r>
                <a:rPr lang="en-US" sz="1400"/>
                <a:t>SIU</a:t>
              </a:r>
            </a:p>
          </p:txBody>
        </p:sp>
      </p:grpSp>
      <p:grpSp>
        <p:nvGrpSpPr>
          <p:cNvPr id="16" name="Group 127"/>
          <p:cNvGrpSpPr>
            <a:grpSpLocks/>
          </p:cNvGrpSpPr>
          <p:nvPr/>
        </p:nvGrpSpPr>
        <p:grpSpPr bwMode="auto">
          <a:xfrm>
            <a:off x="5486400" y="3810000"/>
            <a:ext cx="625475" cy="381000"/>
            <a:chOff x="3312" y="1920"/>
            <a:chExt cx="394" cy="240"/>
          </a:xfrm>
        </p:grpSpPr>
        <p:sp>
          <p:nvSpPr>
            <p:cNvPr id="71808" name="AutoShape 128"/>
            <p:cNvSpPr>
              <a:spLocks noChangeArrowheads="1"/>
            </p:cNvSpPr>
            <p:nvPr/>
          </p:nvSpPr>
          <p:spPr bwMode="auto">
            <a:xfrm>
              <a:off x="3312" y="1920"/>
              <a:ext cx="384" cy="240"/>
            </a:xfrm>
            <a:prstGeom prst="roundRect">
              <a:avLst>
                <a:gd name="adj" fmla="val 16667"/>
              </a:avLst>
            </a:prstGeom>
            <a:noFill/>
            <a:ln w="12700">
              <a:solidFill>
                <a:srgbClr val="00FF00"/>
              </a:solidFill>
              <a:round/>
              <a:headEnd/>
              <a:tailEnd/>
            </a:ln>
            <a:effectLst/>
          </p:spPr>
          <p:txBody>
            <a:bodyPr wrap="none" anchor="ctr"/>
            <a:lstStyle/>
            <a:p>
              <a:endParaRPr lang="en-US"/>
            </a:p>
          </p:txBody>
        </p:sp>
        <p:sp>
          <p:nvSpPr>
            <p:cNvPr id="71809" name="Text Box 129"/>
            <p:cNvSpPr txBox="1">
              <a:spLocks noChangeArrowheads="1"/>
            </p:cNvSpPr>
            <p:nvPr/>
          </p:nvSpPr>
          <p:spPr bwMode="auto">
            <a:xfrm>
              <a:off x="3353" y="1943"/>
              <a:ext cx="353" cy="192"/>
            </a:xfrm>
            <a:prstGeom prst="rect">
              <a:avLst/>
            </a:prstGeom>
            <a:noFill/>
            <a:ln w="9525">
              <a:noFill/>
              <a:miter lim="800000"/>
              <a:headEnd/>
              <a:tailEnd/>
            </a:ln>
            <a:effectLst/>
          </p:spPr>
          <p:txBody>
            <a:bodyPr wrap="none">
              <a:spAutoFit/>
            </a:bodyPr>
            <a:lstStyle/>
            <a:p>
              <a:r>
                <a:rPr lang="en-US" sz="1400">
                  <a:solidFill>
                    <a:srgbClr val="00FF00"/>
                  </a:solidFill>
                </a:rPr>
                <a:t>ADC</a:t>
              </a:r>
            </a:p>
          </p:txBody>
        </p:sp>
      </p:grpSp>
      <p:grpSp>
        <p:nvGrpSpPr>
          <p:cNvPr id="17" name="Group 130"/>
          <p:cNvGrpSpPr>
            <a:grpSpLocks/>
          </p:cNvGrpSpPr>
          <p:nvPr/>
        </p:nvGrpSpPr>
        <p:grpSpPr bwMode="auto">
          <a:xfrm>
            <a:off x="5486400" y="4191000"/>
            <a:ext cx="615950" cy="381000"/>
            <a:chOff x="3312" y="1920"/>
            <a:chExt cx="388" cy="240"/>
          </a:xfrm>
        </p:grpSpPr>
        <p:sp>
          <p:nvSpPr>
            <p:cNvPr id="71811" name="AutoShape 131"/>
            <p:cNvSpPr>
              <a:spLocks noChangeArrowheads="1"/>
            </p:cNvSpPr>
            <p:nvPr/>
          </p:nvSpPr>
          <p:spPr bwMode="auto">
            <a:xfrm>
              <a:off x="3312" y="1920"/>
              <a:ext cx="384" cy="240"/>
            </a:xfrm>
            <a:prstGeom prst="roundRect">
              <a:avLst>
                <a:gd name="adj" fmla="val 16667"/>
              </a:avLst>
            </a:prstGeom>
            <a:noFill/>
            <a:ln w="12700">
              <a:solidFill>
                <a:srgbClr val="00FF00"/>
              </a:solidFill>
              <a:round/>
              <a:headEnd/>
              <a:tailEnd/>
            </a:ln>
            <a:effectLst/>
          </p:spPr>
          <p:txBody>
            <a:bodyPr wrap="none" anchor="ctr"/>
            <a:lstStyle/>
            <a:p>
              <a:endParaRPr lang="en-US"/>
            </a:p>
          </p:txBody>
        </p:sp>
        <p:sp>
          <p:nvSpPr>
            <p:cNvPr id="71812" name="Text Box 132"/>
            <p:cNvSpPr txBox="1">
              <a:spLocks noChangeArrowheads="1"/>
            </p:cNvSpPr>
            <p:nvPr/>
          </p:nvSpPr>
          <p:spPr bwMode="auto">
            <a:xfrm>
              <a:off x="3353" y="1943"/>
              <a:ext cx="347" cy="192"/>
            </a:xfrm>
            <a:prstGeom prst="rect">
              <a:avLst/>
            </a:prstGeom>
            <a:noFill/>
            <a:ln w="9525">
              <a:noFill/>
              <a:miter lim="800000"/>
              <a:headEnd/>
              <a:tailEnd/>
            </a:ln>
            <a:effectLst/>
          </p:spPr>
          <p:txBody>
            <a:bodyPr wrap="none">
              <a:spAutoFit/>
            </a:bodyPr>
            <a:lstStyle/>
            <a:p>
              <a:r>
                <a:rPr lang="en-US" sz="1400">
                  <a:solidFill>
                    <a:srgbClr val="00FF00"/>
                  </a:solidFill>
                </a:rPr>
                <a:t>USB</a:t>
              </a:r>
            </a:p>
          </p:txBody>
        </p:sp>
      </p:grpSp>
      <p:sp>
        <p:nvSpPr>
          <p:cNvPr id="71813" name="Line 133"/>
          <p:cNvSpPr>
            <a:spLocks noChangeShapeType="1"/>
          </p:cNvSpPr>
          <p:nvPr/>
        </p:nvSpPr>
        <p:spPr bwMode="auto">
          <a:xfrm flipH="1">
            <a:off x="5257800" y="3200400"/>
            <a:ext cx="228600" cy="0"/>
          </a:xfrm>
          <a:prstGeom prst="line">
            <a:avLst/>
          </a:prstGeom>
          <a:noFill/>
          <a:ln w="12700">
            <a:solidFill>
              <a:srgbClr val="0000FF"/>
            </a:solidFill>
            <a:round/>
            <a:headEnd/>
            <a:tailEnd/>
          </a:ln>
          <a:effectLst/>
        </p:spPr>
        <p:txBody>
          <a:bodyPr/>
          <a:lstStyle/>
          <a:p>
            <a:endParaRPr lang="en-US"/>
          </a:p>
        </p:txBody>
      </p:sp>
      <p:grpSp>
        <p:nvGrpSpPr>
          <p:cNvPr id="18" name="Group 134"/>
          <p:cNvGrpSpPr>
            <a:grpSpLocks/>
          </p:cNvGrpSpPr>
          <p:nvPr/>
        </p:nvGrpSpPr>
        <p:grpSpPr bwMode="auto">
          <a:xfrm>
            <a:off x="5486400" y="4572000"/>
            <a:ext cx="609600" cy="381000"/>
            <a:chOff x="3312" y="1920"/>
            <a:chExt cx="384" cy="240"/>
          </a:xfrm>
        </p:grpSpPr>
        <p:sp>
          <p:nvSpPr>
            <p:cNvPr id="71815" name="AutoShape 135"/>
            <p:cNvSpPr>
              <a:spLocks noChangeArrowheads="1"/>
            </p:cNvSpPr>
            <p:nvPr/>
          </p:nvSpPr>
          <p:spPr bwMode="auto">
            <a:xfrm>
              <a:off x="3312" y="1920"/>
              <a:ext cx="384" cy="240"/>
            </a:xfrm>
            <a:prstGeom prst="roundRect">
              <a:avLst>
                <a:gd name="adj" fmla="val 16667"/>
              </a:avLst>
            </a:prstGeom>
            <a:noFill/>
            <a:ln w="12700">
              <a:solidFill>
                <a:srgbClr val="00FF00"/>
              </a:solidFill>
              <a:round/>
              <a:headEnd/>
              <a:tailEnd/>
            </a:ln>
            <a:effectLst/>
          </p:spPr>
          <p:txBody>
            <a:bodyPr wrap="none" anchor="ctr"/>
            <a:lstStyle/>
            <a:p>
              <a:endParaRPr lang="en-US"/>
            </a:p>
          </p:txBody>
        </p:sp>
        <p:sp>
          <p:nvSpPr>
            <p:cNvPr id="71816" name="Text Box 136"/>
            <p:cNvSpPr txBox="1">
              <a:spLocks noChangeArrowheads="1"/>
            </p:cNvSpPr>
            <p:nvPr/>
          </p:nvSpPr>
          <p:spPr bwMode="auto">
            <a:xfrm>
              <a:off x="3353" y="1943"/>
              <a:ext cx="234" cy="192"/>
            </a:xfrm>
            <a:prstGeom prst="rect">
              <a:avLst/>
            </a:prstGeom>
            <a:noFill/>
            <a:ln w="9525">
              <a:noFill/>
              <a:miter lim="800000"/>
              <a:headEnd/>
              <a:tailEnd/>
            </a:ln>
            <a:effectLst/>
          </p:spPr>
          <p:txBody>
            <a:bodyPr wrap="none">
              <a:spAutoFit/>
            </a:bodyPr>
            <a:lstStyle/>
            <a:p>
              <a:r>
                <a:rPr lang="en-US" sz="1400">
                  <a:solidFill>
                    <a:srgbClr val="00FF00"/>
                  </a:solidFill>
                </a:rPr>
                <a:t>i/o</a:t>
              </a:r>
            </a:p>
          </p:txBody>
        </p:sp>
      </p:grpSp>
      <p:sp>
        <p:nvSpPr>
          <p:cNvPr id="71817" name="Line 137"/>
          <p:cNvSpPr>
            <a:spLocks noChangeShapeType="1"/>
          </p:cNvSpPr>
          <p:nvPr/>
        </p:nvSpPr>
        <p:spPr bwMode="auto">
          <a:xfrm>
            <a:off x="6096000" y="3200400"/>
            <a:ext cx="1066800" cy="0"/>
          </a:xfrm>
          <a:prstGeom prst="line">
            <a:avLst/>
          </a:prstGeom>
          <a:noFill/>
          <a:ln w="12700">
            <a:solidFill>
              <a:schemeClr val="hlink"/>
            </a:solidFill>
            <a:round/>
            <a:headEnd/>
            <a:tailEnd/>
          </a:ln>
          <a:effectLst/>
        </p:spPr>
        <p:txBody>
          <a:bodyPr/>
          <a:lstStyle/>
          <a:p>
            <a:endParaRPr lang="en-US"/>
          </a:p>
        </p:txBody>
      </p:sp>
      <p:sp>
        <p:nvSpPr>
          <p:cNvPr id="71818" name="Text Box 138"/>
          <p:cNvSpPr txBox="1">
            <a:spLocks noChangeArrowheads="1"/>
          </p:cNvSpPr>
          <p:nvPr/>
        </p:nvSpPr>
        <p:spPr bwMode="auto">
          <a:xfrm>
            <a:off x="3810000" y="2362200"/>
            <a:ext cx="2217738" cy="457200"/>
          </a:xfrm>
          <a:prstGeom prst="rect">
            <a:avLst/>
          </a:prstGeom>
          <a:noFill/>
          <a:ln w="9525">
            <a:noFill/>
            <a:miter lim="800000"/>
            <a:headEnd/>
            <a:tailEnd/>
          </a:ln>
          <a:effectLst/>
        </p:spPr>
        <p:txBody>
          <a:bodyPr wrap="none">
            <a:spAutoFit/>
          </a:bodyPr>
          <a:lstStyle/>
          <a:p>
            <a:r>
              <a:rPr lang="en-US"/>
              <a:t>RDO board x 1</a:t>
            </a:r>
          </a:p>
        </p:txBody>
      </p:sp>
      <p:sp>
        <p:nvSpPr>
          <p:cNvPr id="71819" name="Line 139"/>
          <p:cNvSpPr>
            <a:spLocks noChangeShapeType="1"/>
          </p:cNvSpPr>
          <p:nvPr/>
        </p:nvSpPr>
        <p:spPr bwMode="auto">
          <a:xfrm flipV="1">
            <a:off x="4419600" y="3962400"/>
            <a:ext cx="0" cy="533400"/>
          </a:xfrm>
          <a:prstGeom prst="line">
            <a:avLst/>
          </a:prstGeom>
          <a:noFill/>
          <a:ln w="12700">
            <a:solidFill>
              <a:schemeClr val="tx1"/>
            </a:solidFill>
            <a:round/>
            <a:headEnd/>
            <a:tailEnd/>
          </a:ln>
          <a:effectLst/>
        </p:spPr>
        <p:txBody>
          <a:bodyPr/>
          <a:lstStyle/>
          <a:p>
            <a:endParaRPr lang="en-US"/>
          </a:p>
        </p:txBody>
      </p:sp>
      <p:sp>
        <p:nvSpPr>
          <p:cNvPr id="71820" name="Line 140"/>
          <p:cNvSpPr>
            <a:spLocks noChangeShapeType="1"/>
          </p:cNvSpPr>
          <p:nvPr/>
        </p:nvSpPr>
        <p:spPr bwMode="auto">
          <a:xfrm>
            <a:off x="4419600" y="3962400"/>
            <a:ext cx="304800" cy="0"/>
          </a:xfrm>
          <a:prstGeom prst="line">
            <a:avLst/>
          </a:prstGeom>
          <a:noFill/>
          <a:ln w="12700">
            <a:solidFill>
              <a:schemeClr val="tx1"/>
            </a:solidFill>
            <a:round/>
            <a:headEnd/>
            <a:tailEnd/>
          </a:ln>
          <a:effectLst/>
        </p:spPr>
        <p:txBody>
          <a:bodyPr/>
          <a:lstStyle/>
          <a:p>
            <a:endParaRPr lang="en-US"/>
          </a:p>
        </p:txBody>
      </p:sp>
      <p:sp>
        <p:nvSpPr>
          <p:cNvPr id="71821" name="Line 141"/>
          <p:cNvSpPr>
            <a:spLocks noChangeShapeType="1"/>
          </p:cNvSpPr>
          <p:nvPr/>
        </p:nvSpPr>
        <p:spPr bwMode="auto">
          <a:xfrm flipV="1">
            <a:off x="4724400" y="3657600"/>
            <a:ext cx="0" cy="304800"/>
          </a:xfrm>
          <a:prstGeom prst="line">
            <a:avLst/>
          </a:prstGeom>
          <a:noFill/>
          <a:ln w="12700">
            <a:solidFill>
              <a:schemeClr val="tx1"/>
            </a:solidFill>
            <a:round/>
            <a:headEnd/>
            <a:tailEnd/>
          </a:ln>
          <a:effectLst/>
        </p:spPr>
        <p:txBody>
          <a:bodyPr/>
          <a:lstStyle/>
          <a:p>
            <a:endParaRPr lang="en-US"/>
          </a:p>
        </p:txBody>
      </p:sp>
      <p:sp>
        <p:nvSpPr>
          <p:cNvPr id="71822" name="Line 142"/>
          <p:cNvSpPr>
            <a:spLocks noChangeShapeType="1"/>
          </p:cNvSpPr>
          <p:nvPr/>
        </p:nvSpPr>
        <p:spPr bwMode="auto">
          <a:xfrm flipV="1">
            <a:off x="4953000" y="3657600"/>
            <a:ext cx="0" cy="838200"/>
          </a:xfrm>
          <a:prstGeom prst="line">
            <a:avLst/>
          </a:prstGeom>
          <a:noFill/>
          <a:ln w="12700">
            <a:solidFill>
              <a:schemeClr val="tx1"/>
            </a:solidFill>
            <a:round/>
            <a:headEnd/>
            <a:tailEnd/>
          </a:ln>
          <a:effectLst/>
        </p:spPr>
        <p:txBody>
          <a:bodyPr/>
          <a:lstStyle/>
          <a:p>
            <a:endParaRPr lang="en-US"/>
          </a:p>
        </p:txBody>
      </p:sp>
      <p:sp>
        <p:nvSpPr>
          <p:cNvPr id="71824" name="AutoShape 144"/>
          <p:cNvSpPr>
            <a:spLocks noChangeArrowheads="1"/>
          </p:cNvSpPr>
          <p:nvPr/>
        </p:nvSpPr>
        <p:spPr bwMode="auto">
          <a:xfrm>
            <a:off x="6961188" y="4133850"/>
            <a:ext cx="1600200" cy="762000"/>
          </a:xfrm>
          <a:prstGeom prst="roundRect">
            <a:avLst>
              <a:gd name="adj" fmla="val 16667"/>
            </a:avLst>
          </a:prstGeom>
          <a:noFill/>
          <a:ln w="15875">
            <a:solidFill>
              <a:srgbClr val="00FF00"/>
            </a:solidFill>
            <a:round/>
            <a:headEnd/>
            <a:tailEnd/>
          </a:ln>
          <a:effectLst/>
        </p:spPr>
        <p:txBody>
          <a:bodyPr wrap="none" anchor="ctr"/>
          <a:lstStyle/>
          <a:p>
            <a:pPr algn="ctr"/>
            <a:endParaRPr lang="en-US">
              <a:solidFill>
                <a:srgbClr val="00FF00"/>
              </a:solidFill>
            </a:endParaRPr>
          </a:p>
        </p:txBody>
      </p:sp>
      <p:sp>
        <p:nvSpPr>
          <p:cNvPr id="71825" name="Text Box 145"/>
          <p:cNvSpPr txBox="1">
            <a:spLocks noChangeArrowheads="1"/>
          </p:cNvSpPr>
          <p:nvPr/>
        </p:nvSpPr>
        <p:spPr bwMode="auto">
          <a:xfrm>
            <a:off x="6934200" y="4191000"/>
            <a:ext cx="1644650" cy="641350"/>
          </a:xfrm>
          <a:prstGeom prst="rect">
            <a:avLst/>
          </a:prstGeom>
          <a:noFill/>
          <a:ln w="9525">
            <a:noFill/>
            <a:miter lim="800000"/>
            <a:headEnd/>
            <a:tailEnd/>
          </a:ln>
          <a:effectLst/>
        </p:spPr>
        <p:txBody>
          <a:bodyPr wrap="none">
            <a:spAutoFit/>
          </a:bodyPr>
          <a:lstStyle/>
          <a:p>
            <a:pPr algn="ctr"/>
            <a:r>
              <a:rPr lang="en-US" sz="1800">
                <a:solidFill>
                  <a:srgbClr val="00FF00"/>
                </a:solidFill>
              </a:rPr>
              <a:t>Sensor testing</a:t>
            </a:r>
          </a:p>
          <a:p>
            <a:pPr algn="ctr"/>
            <a:r>
              <a:rPr lang="en-US" sz="1800">
                <a:solidFill>
                  <a:srgbClr val="00FF00"/>
                </a:solidFill>
              </a:rPr>
              <a:t>Probe testing</a:t>
            </a:r>
          </a:p>
        </p:txBody>
      </p:sp>
      <p:sp>
        <p:nvSpPr>
          <p:cNvPr id="71827" name="Rectangle 147"/>
          <p:cNvSpPr>
            <a:spLocks noChangeArrowheads="1"/>
          </p:cNvSpPr>
          <p:nvPr/>
        </p:nvSpPr>
        <p:spPr bwMode="auto">
          <a:xfrm>
            <a:off x="5410200" y="3733800"/>
            <a:ext cx="762000" cy="1295400"/>
          </a:xfrm>
          <a:prstGeom prst="rect">
            <a:avLst/>
          </a:prstGeom>
          <a:noFill/>
          <a:ln w="12700">
            <a:solidFill>
              <a:srgbClr val="00FF00"/>
            </a:solidFill>
            <a:prstDash val="sysDot"/>
            <a:miter lim="800000"/>
            <a:headEnd/>
            <a:tailEnd/>
          </a:ln>
          <a:effectLst/>
        </p:spPr>
        <p:txBody>
          <a:bodyPr wrap="none" anchor="ctr"/>
          <a:lstStyle/>
          <a:p>
            <a:endParaRPr lang="en-US"/>
          </a:p>
        </p:txBody>
      </p:sp>
      <p:sp>
        <p:nvSpPr>
          <p:cNvPr id="71828" name="Line 148"/>
          <p:cNvSpPr>
            <a:spLocks noChangeShapeType="1"/>
          </p:cNvSpPr>
          <p:nvPr/>
        </p:nvSpPr>
        <p:spPr bwMode="auto">
          <a:xfrm flipH="1">
            <a:off x="6172200" y="4495800"/>
            <a:ext cx="785813" cy="0"/>
          </a:xfrm>
          <a:prstGeom prst="line">
            <a:avLst/>
          </a:prstGeom>
          <a:noFill/>
          <a:ln w="12700">
            <a:solidFill>
              <a:srgbClr val="00FF00"/>
            </a:solidFill>
            <a:round/>
            <a:headEnd/>
            <a:tailEnd/>
          </a:ln>
          <a:effectLst/>
        </p:spPr>
        <p:txBody>
          <a:bodyPr/>
          <a:lstStyle/>
          <a:p>
            <a:endParaRPr lang="en-US"/>
          </a:p>
        </p:txBody>
      </p:sp>
      <p:sp>
        <p:nvSpPr>
          <p:cNvPr id="71829" name="Line 149"/>
          <p:cNvSpPr>
            <a:spLocks noChangeShapeType="1"/>
          </p:cNvSpPr>
          <p:nvPr/>
        </p:nvSpPr>
        <p:spPr bwMode="auto">
          <a:xfrm flipH="1">
            <a:off x="5105400" y="3962400"/>
            <a:ext cx="304800" cy="0"/>
          </a:xfrm>
          <a:prstGeom prst="line">
            <a:avLst/>
          </a:prstGeom>
          <a:noFill/>
          <a:ln w="12700">
            <a:solidFill>
              <a:srgbClr val="00FF00"/>
            </a:solidFill>
            <a:round/>
            <a:headEnd/>
            <a:tailEnd/>
          </a:ln>
          <a:effectLst/>
        </p:spPr>
        <p:txBody>
          <a:bodyPr/>
          <a:lstStyle/>
          <a:p>
            <a:endParaRPr lang="en-US"/>
          </a:p>
        </p:txBody>
      </p:sp>
      <p:sp>
        <p:nvSpPr>
          <p:cNvPr id="71830" name="Line 150"/>
          <p:cNvSpPr>
            <a:spLocks noChangeShapeType="1"/>
          </p:cNvSpPr>
          <p:nvPr/>
        </p:nvSpPr>
        <p:spPr bwMode="auto">
          <a:xfrm flipV="1">
            <a:off x="5105400" y="3657600"/>
            <a:ext cx="0" cy="304800"/>
          </a:xfrm>
          <a:prstGeom prst="line">
            <a:avLst/>
          </a:prstGeom>
          <a:noFill/>
          <a:ln w="12700">
            <a:solidFill>
              <a:srgbClr val="00FF00"/>
            </a:solidFill>
            <a:round/>
            <a:headEnd/>
            <a:tailEnd/>
          </a:ln>
          <a:effectLst/>
        </p:spPr>
        <p:txBody>
          <a:bodyPr/>
          <a:lstStyle/>
          <a:p>
            <a:endParaRPr lang="en-US"/>
          </a:p>
        </p:txBody>
      </p:sp>
      <p:sp>
        <p:nvSpPr>
          <p:cNvPr id="71831" name="Oval 151"/>
          <p:cNvSpPr>
            <a:spLocks noChangeArrowheads="1"/>
          </p:cNvSpPr>
          <p:nvPr/>
        </p:nvSpPr>
        <p:spPr bwMode="auto">
          <a:xfrm>
            <a:off x="1203325" y="3048000"/>
            <a:ext cx="92075" cy="9207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71832" name="Oval 152"/>
          <p:cNvSpPr>
            <a:spLocks noChangeArrowheads="1"/>
          </p:cNvSpPr>
          <p:nvPr/>
        </p:nvSpPr>
        <p:spPr bwMode="auto">
          <a:xfrm>
            <a:off x="974725" y="3048000"/>
            <a:ext cx="92075" cy="9207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71833" name="Oval 153"/>
          <p:cNvSpPr>
            <a:spLocks noChangeArrowheads="1"/>
          </p:cNvSpPr>
          <p:nvPr/>
        </p:nvSpPr>
        <p:spPr bwMode="auto">
          <a:xfrm>
            <a:off x="746125" y="3048000"/>
            <a:ext cx="92075" cy="92075"/>
          </a:xfrm>
          <a:prstGeom prst="ellipse">
            <a:avLst/>
          </a:prstGeom>
          <a:solidFill>
            <a:schemeClr val="tx1"/>
          </a:solidFill>
          <a:ln w="9525">
            <a:solidFill>
              <a:schemeClr val="tx1"/>
            </a:solidFill>
            <a:round/>
            <a:headEnd/>
            <a:tailEnd/>
          </a:ln>
          <a:effectLst/>
        </p:spPr>
        <p:txBody>
          <a:bodyPr wrap="none" anchor="ctr"/>
          <a:lstStyle/>
          <a:p>
            <a:endParaRPr lang="en-US"/>
          </a:p>
        </p:txBody>
      </p:sp>
      <p:grpSp>
        <p:nvGrpSpPr>
          <p:cNvPr id="19" name="Group 157"/>
          <p:cNvGrpSpPr>
            <a:grpSpLocks/>
          </p:cNvGrpSpPr>
          <p:nvPr/>
        </p:nvGrpSpPr>
        <p:grpSpPr bwMode="auto">
          <a:xfrm rot="5400000">
            <a:off x="3544888" y="3681413"/>
            <a:ext cx="549275" cy="92075"/>
            <a:chOff x="2304" y="2304"/>
            <a:chExt cx="346" cy="58"/>
          </a:xfrm>
        </p:grpSpPr>
        <p:sp>
          <p:nvSpPr>
            <p:cNvPr id="71834" name="Oval 154"/>
            <p:cNvSpPr>
              <a:spLocks noChangeArrowheads="1"/>
            </p:cNvSpPr>
            <p:nvPr/>
          </p:nvSpPr>
          <p:spPr bwMode="auto">
            <a:xfrm rot="5400000">
              <a:off x="2592" y="2304"/>
              <a:ext cx="58" cy="58"/>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71835" name="Oval 155"/>
            <p:cNvSpPr>
              <a:spLocks noChangeArrowheads="1"/>
            </p:cNvSpPr>
            <p:nvPr/>
          </p:nvSpPr>
          <p:spPr bwMode="auto">
            <a:xfrm rot="5400000">
              <a:off x="2448" y="2304"/>
              <a:ext cx="58" cy="58"/>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71836" name="Oval 156"/>
            <p:cNvSpPr>
              <a:spLocks noChangeArrowheads="1"/>
            </p:cNvSpPr>
            <p:nvPr/>
          </p:nvSpPr>
          <p:spPr bwMode="auto">
            <a:xfrm rot="5400000">
              <a:off x="2304" y="2304"/>
              <a:ext cx="58" cy="58"/>
            </a:xfrm>
            <a:prstGeom prst="ellipse">
              <a:avLst/>
            </a:prstGeom>
            <a:solidFill>
              <a:schemeClr val="tx1"/>
            </a:solidFill>
            <a:ln w="9525">
              <a:solidFill>
                <a:schemeClr val="tx1"/>
              </a:solidFill>
              <a:round/>
              <a:headEnd/>
              <a:tailEnd/>
            </a:ln>
            <a:effectLst/>
          </p:spPr>
          <p:txBody>
            <a:bodyPr wrap="none" anchor="ctr"/>
            <a:lstStyle/>
            <a:p>
              <a:endParaRPr lang="en-US"/>
            </a:p>
          </p:txBody>
        </p:sp>
      </p:grpSp>
      <p:grpSp>
        <p:nvGrpSpPr>
          <p:cNvPr id="20" name="Group 161"/>
          <p:cNvGrpSpPr>
            <a:grpSpLocks/>
          </p:cNvGrpSpPr>
          <p:nvPr/>
        </p:nvGrpSpPr>
        <p:grpSpPr bwMode="auto">
          <a:xfrm>
            <a:off x="3476625" y="4495800"/>
            <a:ext cx="698500" cy="381000"/>
            <a:chOff x="2175" y="2832"/>
            <a:chExt cx="440" cy="240"/>
          </a:xfrm>
        </p:grpSpPr>
        <p:sp>
          <p:nvSpPr>
            <p:cNvPr id="71839" name="AutoShape 159"/>
            <p:cNvSpPr>
              <a:spLocks noChangeArrowheads="1"/>
            </p:cNvSpPr>
            <p:nvPr/>
          </p:nvSpPr>
          <p:spPr bwMode="auto">
            <a:xfrm>
              <a:off x="2208" y="2832"/>
              <a:ext cx="384" cy="240"/>
            </a:xfrm>
            <a:prstGeom prst="roundRect">
              <a:avLst>
                <a:gd name="adj" fmla="val 16667"/>
              </a:avLst>
            </a:prstGeom>
            <a:noFill/>
            <a:ln w="12700">
              <a:solidFill>
                <a:schemeClr val="tx1"/>
              </a:solidFill>
              <a:round/>
              <a:headEnd/>
              <a:tailEnd/>
            </a:ln>
            <a:effectLst/>
          </p:spPr>
          <p:txBody>
            <a:bodyPr wrap="none" anchor="ctr"/>
            <a:lstStyle/>
            <a:p>
              <a:endParaRPr lang="en-US"/>
            </a:p>
          </p:txBody>
        </p:sp>
        <p:sp>
          <p:nvSpPr>
            <p:cNvPr id="71840" name="Text Box 160"/>
            <p:cNvSpPr txBox="1">
              <a:spLocks noChangeArrowheads="1"/>
            </p:cNvSpPr>
            <p:nvPr/>
          </p:nvSpPr>
          <p:spPr bwMode="auto">
            <a:xfrm>
              <a:off x="2175" y="2855"/>
              <a:ext cx="440" cy="192"/>
            </a:xfrm>
            <a:prstGeom prst="rect">
              <a:avLst/>
            </a:prstGeom>
            <a:noFill/>
            <a:ln w="9525">
              <a:noFill/>
              <a:miter lim="800000"/>
              <a:headEnd/>
              <a:tailEnd/>
            </a:ln>
            <a:effectLst/>
          </p:spPr>
          <p:txBody>
            <a:bodyPr wrap="none">
              <a:spAutoFit/>
            </a:bodyPr>
            <a:lstStyle/>
            <a:p>
              <a:r>
                <a:rPr lang="en-US" sz="1400"/>
                <a:t>SRAM</a:t>
              </a:r>
            </a:p>
          </p:txBody>
        </p:sp>
      </p:grpSp>
      <p:sp>
        <p:nvSpPr>
          <p:cNvPr id="71843" name="Text Box 163"/>
          <p:cNvSpPr txBox="1">
            <a:spLocks noChangeArrowheads="1"/>
          </p:cNvSpPr>
          <p:nvPr/>
        </p:nvSpPr>
        <p:spPr bwMode="auto">
          <a:xfrm>
            <a:off x="6629400" y="5105400"/>
            <a:ext cx="2366963" cy="1069975"/>
          </a:xfrm>
          <a:prstGeom prst="rect">
            <a:avLst/>
          </a:prstGeom>
          <a:noFill/>
          <a:ln w="9525">
            <a:noFill/>
            <a:miter lim="800000"/>
            <a:headEnd/>
            <a:tailEnd/>
          </a:ln>
          <a:effectLst/>
        </p:spPr>
        <p:txBody>
          <a:bodyPr wrap="none">
            <a:spAutoFit/>
          </a:bodyPr>
          <a:lstStyle/>
          <a:p>
            <a:r>
              <a:rPr lang="en-US" sz="1600"/>
              <a:t>Black – cfg, ctl, clk. path</a:t>
            </a:r>
          </a:p>
          <a:p>
            <a:r>
              <a:rPr lang="en-US" sz="1600">
                <a:solidFill>
                  <a:srgbClr val="0000FF"/>
                </a:solidFill>
              </a:rPr>
              <a:t>Blue – data path</a:t>
            </a:r>
          </a:p>
          <a:p>
            <a:r>
              <a:rPr lang="en-US" sz="1600">
                <a:solidFill>
                  <a:srgbClr val="FF3300"/>
                </a:solidFill>
              </a:rPr>
              <a:t>Red – power / gnd path</a:t>
            </a:r>
          </a:p>
          <a:p>
            <a:r>
              <a:rPr lang="en-US" sz="1600">
                <a:solidFill>
                  <a:srgbClr val="00FF00"/>
                </a:solidFill>
              </a:rPr>
              <a:t>Green – testing path</a:t>
            </a:r>
          </a:p>
        </p:txBody>
      </p:sp>
      <p:sp>
        <p:nvSpPr>
          <p:cNvPr id="71844" name="Text Box 164"/>
          <p:cNvSpPr txBox="1">
            <a:spLocks noChangeArrowheads="1"/>
          </p:cNvSpPr>
          <p:nvPr/>
        </p:nvSpPr>
        <p:spPr bwMode="auto">
          <a:xfrm>
            <a:off x="6477000" y="2971800"/>
            <a:ext cx="479425" cy="274638"/>
          </a:xfrm>
          <a:prstGeom prst="rect">
            <a:avLst/>
          </a:prstGeom>
          <a:noFill/>
          <a:ln w="9525">
            <a:noFill/>
            <a:miter lim="800000"/>
            <a:headEnd/>
            <a:tailEnd/>
          </a:ln>
          <a:effectLst/>
        </p:spPr>
        <p:txBody>
          <a:bodyPr wrap="none">
            <a:spAutoFit/>
          </a:bodyPr>
          <a:lstStyle/>
          <a:p>
            <a:r>
              <a:rPr lang="en-US" sz="1200"/>
              <a:t>fiber</a:t>
            </a:r>
          </a:p>
        </p:txBody>
      </p:sp>
      <p:sp>
        <p:nvSpPr>
          <p:cNvPr id="71845" name="Text Box 165"/>
          <p:cNvSpPr txBox="1">
            <a:spLocks noChangeArrowheads="1"/>
          </p:cNvSpPr>
          <p:nvPr/>
        </p:nvSpPr>
        <p:spPr bwMode="auto">
          <a:xfrm>
            <a:off x="6262688" y="3810000"/>
            <a:ext cx="2881312" cy="336550"/>
          </a:xfrm>
          <a:prstGeom prst="rect">
            <a:avLst/>
          </a:prstGeom>
          <a:noFill/>
          <a:ln w="9525">
            <a:noFill/>
            <a:miter lim="800000"/>
            <a:headEnd/>
            <a:tailEnd/>
          </a:ln>
          <a:effectLst/>
        </p:spPr>
        <p:txBody>
          <a:bodyPr wrap="none">
            <a:spAutoFit/>
          </a:bodyPr>
          <a:lstStyle/>
          <a:p>
            <a:r>
              <a:rPr lang="en-US" sz="1600"/>
              <a:t>Unified Development Platform</a:t>
            </a:r>
          </a:p>
        </p:txBody>
      </p:sp>
      <p:sp>
        <p:nvSpPr>
          <p:cNvPr id="153" name="Line 101"/>
          <p:cNvSpPr>
            <a:spLocks noChangeShapeType="1"/>
          </p:cNvSpPr>
          <p:nvPr/>
        </p:nvSpPr>
        <p:spPr bwMode="auto">
          <a:xfrm>
            <a:off x="3048000" y="1549400"/>
            <a:ext cx="0" cy="152400"/>
          </a:xfrm>
          <a:prstGeom prst="line">
            <a:avLst/>
          </a:prstGeom>
          <a:noFill/>
          <a:ln w="12700">
            <a:solidFill>
              <a:srgbClr val="FF3300"/>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p:cNvSpPr>
          <p:nvPr>
            <p:ph type="title" idx="4294967295"/>
          </p:nvPr>
        </p:nvSpPr>
        <p:spPr/>
        <p:txBody>
          <a:bodyPr/>
          <a:lstStyle/>
          <a:p>
            <a:r>
              <a:rPr lang="en-US" sz="2800" smtClean="0">
                <a:latin typeface="Arial" pitchFamily="34" charset="0"/>
                <a:cs typeface="Arial" pitchFamily="34" charset="0"/>
              </a:rPr>
              <a:t>Functional Data Path – Phase-1</a:t>
            </a:r>
          </a:p>
        </p:txBody>
      </p:sp>
      <p:sp>
        <p:nvSpPr>
          <p:cNvPr id="74755" name="Text Box 5"/>
          <p:cNvSpPr txBox="1">
            <a:spLocks noChangeArrowheads="1"/>
          </p:cNvSpPr>
          <p:nvPr/>
        </p:nvSpPr>
        <p:spPr bwMode="auto">
          <a:xfrm>
            <a:off x="0" y="2933700"/>
            <a:ext cx="2667000" cy="2047875"/>
          </a:xfrm>
          <a:prstGeom prst="rect">
            <a:avLst/>
          </a:prstGeom>
          <a:noFill/>
          <a:ln w="9525">
            <a:noFill/>
            <a:miter lim="800000"/>
            <a:headEnd/>
            <a:tailEnd/>
          </a:ln>
        </p:spPr>
        <p:txBody>
          <a:bodyPr>
            <a:spAutoFit/>
          </a:bodyPr>
          <a:lstStyle/>
          <a:p>
            <a:pPr>
              <a:buFont typeface="Arial" pitchFamily="34" charset="0"/>
              <a:buChar char="•"/>
            </a:pPr>
            <a:r>
              <a:rPr lang="en-US" sz="1600">
                <a:cs typeface="ヒラギノ角ゴ Pro W3"/>
              </a:rPr>
              <a:t> Each received trigger enables an event buffer for one frame.</a:t>
            </a:r>
          </a:p>
          <a:p>
            <a:pPr>
              <a:buFont typeface="Arial" pitchFamily="34" charset="0"/>
              <a:buChar char="•"/>
            </a:pPr>
            <a:endParaRPr lang="en-US" sz="1600">
              <a:cs typeface="ヒラギノ角ゴ Pro W3"/>
            </a:endParaRPr>
          </a:p>
          <a:p>
            <a:pPr>
              <a:buFont typeface="Arial" pitchFamily="34" charset="0"/>
              <a:buChar char="•"/>
            </a:pPr>
            <a:r>
              <a:rPr lang="en-US" sz="1600">
                <a:solidFill>
                  <a:srgbClr val="FF0000"/>
                </a:solidFill>
                <a:cs typeface="ヒラギノ角ゴ Pro W3"/>
              </a:rPr>
              <a:t> The system is dead-time free up to the hardware buffering limit. </a:t>
            </a:r>
          </a:p>
          <a:p>
            <a:pPr>
              <a:buFont typeface="Arial" pitchFamily="34" charset="0"/>
              <a:buChar char="•"/>
            </a:pPr>
            <a:endParaRPr lang="en-US" sz="1600">
              <a:cs typeface="ヒラギノ角ゴ Pro W3"/>
            </a:endParaRPr>
          </a:p>
        </p:txBody>
      </p:sp>
      <p:sp>
        <p:nvSpPr>
          <p:cNvPr id="74757" name="Text Box 12"/>
          <p:cNvSpPr txBox="1">
            <a:spLocks noChangeArrowheads="1"/>
          </p:cNvSpPr>
          <p:nvPr/>
        </p:nvSpPr>
        <p:spPr bwMode="auto">
          <a:xfrm>
            <a:off x="0" y="1866900"/>
            <a:ext cx="2590800" cy="1314450"/>
          </a:xfrm>
          <a:prstGeom prst="rect">
            <a:avLst/>
          </a:prstGeom>
          <a:noFill/>
          <a:ln w="9525">
            <a:noFill/>
            <a:miter lim="800000"/>
            <a:headEnd/>
            <a:tailEnd/>
          </a:ln>
        </p:spPr>
        <p:txBody>
          <a:bodyPr>
            <a:spAutoFit/>
          </a:bodyPr>
          <a:lstStyle/>
          <a:p>
            <a:pPr>
              <a:buFontTx/>
              <a:buChar char="•"/>
            </a:pPr>
            <a:r>
              <a:rPr lang="en-US" sz="1600">
                <a:cs typeface="ヒラギノ角ゴ Pro W3"/>
              </a:rPr>
              <a:t>40 sensor outputs/ladder</a:t>
            </a:r>
          </a:p>
          <a:p>
            <a:pPr>
              <a:buFontTx/>
              <a:buChar char="•"/>
            </a:pPr>
            <a:endParaRPr lang="en-US" sz="1600">
              <a:cs typeface="ヒラギノ角ゴ Pro W3"/>
            </a:endParaRPr>
          </a:p>
          <a:p>
            <a:pPr>
              <a:buFontTx/>
              <a:buChar char="•"/>
            </a:pPr>
            <a:r>
              <a:rPr lang="en-US" sz="1600">
                <a:cs typeface="ヒラギノ角ゴ Pro W3"/>
              </a:rPr>
              <a:t>1 sector / RDO board</a:t>
            </a:r>
          </a:p>
          <a:p>
            <a:pPr>
              <a:buFontTx/>
              <a:buChar char="•"/>
            </a:pPr>
            <a:endParaRPr lang="en-US" sz="1600">
              <a:cs typeface="ヒラギノ角ゴ Pro W3"/>
            </a:endParaRPr>
          </a:p>
          <a:p>
            <a:pPr>
              <a:buFontTx/>
              <a:buChar char="•"/>
            </a:pPr>
            <a:endParaRPr lang="en-US" sz="1600">
              <a:cs typeface="ヒラギノ角ゴ Pro W3"/>
            </a:endParaRPr>
          </a:p>
        </p:txBody>
      </p:sp>
      <p:sp>
        <p:nvSpPr>
          <p:cNvPr id="74758" name="Rectangle 7"/>
          <p:cNvSpPr>
            <a:spLocks noChangeArrowheads="1"/>
          </p:cNvSpPr>
          <p:nvPr/>
        </p:nvSpPr>
        <p:spPr bwMode="auto">
          <a:xfrm>
            <a:off x="2514600" y="1790700"/>
            <a:ext cx="2971800" cy="304800"/>
          </a:xfrm>
          <a:prstGeom prst="rect">
            <a:avLst/>
          </a:prstGeom>
          <a:solidFill>
            <a:schemeClr val="bg1"/>
          </a:solidFill>
          <a:ln w="9525">
            <a:solidFill>
              <a:schemeClr val="bg1"/>
            </a:solidFill>
            <a:miter lim="800000"/>
            <a:headEnd/>
            <a:tailEnd/>
          </a:ln>
        </p:spPr>
        <p:txBody>
          <a:bodyPr wrap="none" anchor="ctr"/>
          <a:lstStyle/>
          <a:p>
            <a:endParaRPr lang="en-US">
              <a:cs typeface="ヒラギノ角ゴ Pro W3"/>
            </a:endParaRPr>
          </a:p>
        </p:txBody>
      </p:sp>
      <p:pic>
        <p:nvPicPr>
          <p:cNvPr id="74759" name="Picture 2"/>
          <p:cNvPicPr>
            <a:picLocks noChangeAspect="1" noChangeArrowheads="1"/>
          </p:cNvPicPr>
          <p:nvPr/>
        </p:nvPicPr>
        <p:blipFill>
          <a:blip r:embed="rId2" cstate="print"/>
          <a:srcRect/>
          <a:stretch>
            <a:fillRect/>
          </a:stretch>
        </p:blipFill>
        <p:spPr bwMode="auto">
          <a:xfrm>
            <a:off x="2343150" y="1943100"/>
            <a:ext cx="6800850" cy="4305300"/>
          </a:xfrm>
          <a:prstGeom prst="rect">
            <a:avLst/>
          </a:prstGeom>
          <a:noFill/>
          <a:ln w="9525">
            <a:noFill/>
            <a:miter lim="800000"/>
            <a:headEnd/>
            <a:tailEnd/>
          </a:ln>
        </p:spPr>
      </p:pic>
      <p:sp>
        <p:nvSpPr>
          <p:cNvPr id="74760" name="TextBox 7"/>
          <p:cNvSpPr txBox="1">
            <a:spLocks noChangeArrowheads="1"/>
          </p:cNvSpPr>
          <p:nvPr/>
        </p:nvSpPr>
        <p:spPr bwMode="auto">
          <a:xfrm>
            <a:off x="2971800" y="5981700"/>
            <a:ext cx="2214563" cy="244475"/>
          </a:xfrm>
          <a:prstGeom prst="rect">
            <a:avLst/>
          </a:prstGeom>
          <a:solidFill>
            <a:schemeClr val="bg1"/>
          </a:solidFill>
          <a:ln w="9525">
            <a:noFill/>
            <a:miter lim="800000"/>
            <a:headEnd/>
            <a:tailEnd/>
          </a:ln>
        </p:spPr>
        <p:txBody>
          <a:bodyPr wrap="none">
            <a:spAutoFit/>
          </a:bodyPr>
          <a:lstStyle/>
          <a:p>
            <a:r>
              <a:rPr lang="en-US" sz="1000">
                <a:cs typeface="ヒラギノ角ゴ Pro W3"/>
              </a:rPr>
              <a:t>160 independent sensor data chains</a:t>
            </a:r>
          </a:p>
        </p:txBody>
      </p:sp>
      <p:sp>
        <p:nvSpPr>
          <p:cNvPr id="74761" name="Text Box 9"/>
          <p:cNvSpPr txBox="1">
            <a:spLocks noChangeArrowheads="1"/>
          </p:cNvSpPr>
          <p:nvPr/>
        </p:nvSpPr>
        <p:spPr bwMode="auto">
          <a:xfrm>
            <a:off x="685800" y="762000"/>
            <a:ext cx="7924800" cy="654050"/>
          </a:xfrm>
          <a:prstGeom prst="rect">
            <a:avLst/>
          </a:prstGeom>
          <a:noFill/>
          <a:ln w="12700">
            <a:solidFill>
              <a:schemeClr val="hlink"/>
            </a:solidFill>
            <a:miter lim="800000"/>
            <a:headEnd/>
            <a:tailEnd/>
          </a:ln>
        </p:spPr>
        <p:txBody>
          <a:bodyPr>
            <a:spAutoFit/>
          </a:bodyPr>
          <a:lstStyle/>
          <a:p>
            <a:r>
              <a:rPr lang="en-US" sz="1800">
                <a:cs typeface="ヒラギノ角ゴ Pro W3"/>
              </a:rPr>
              <a:t>After power-on and configuration, all sensors are run continuously and data is streamed through the RDO path to the RDO motherboards</a:t>
            </a:r>
          </a:p>
        </p:txBody>
      </p:sp>
      <p:sp>
        <p:nvSpPr>
          <p:cNvPr id="74756" name="Text Box 9"/>
          <p:cNvSpPr txBox="1">
            <a:spLocks noChangeArrowheads="1"/>
          </p:cNvSpPr>
          <p:nvPr/>
        </p:nvSpPr>
        <p:spPr bwMode="auto">
          <a:xfrm>
            <a:off x="2590800" y="1524000"/>
            <a:ext cx="4375150" cy="366713"/>
          </a:xfrm>
          <a:prstGeom prst="rect">
            <a:avLst/>
          </a:prstGeom>
          <a:noFill/>
          <a:ln w="9525">
            <a:noFill/>
            <a:miter lim="800000"/>
            <a:headEnd/>
            <a:tailEnd/>
          </a:ln>
        </p:spPr>
        <p:txBody>
          <a:bodyPr wrap="none">
            <a:spAutoFit/>
          </a:bodyPr>
          <a:lstStyle/>
          <a:p>
            <a:r>
              <a:rPr lang="en-US" sz="1800">
                <a:cs typeface="ヒラギノ角ゴ Pro W3"/>
              </a:rPr>
              <a:t>Highly Parallel FPGA based RDO system</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p:cNvSpPr>
          <p:nvPr>
            <p:ph type="title" idx="4294967295"/>
          </p:nvPr>
        </p:nvSpPr>
        <p:spPr/>
        <p:txBody>
          <a:bodyPr/>
          <a:lstStyle/>
          <a:p>
            <a:r>
              <a:rPr lang="en-US" sz="2800" smtClean="0">
                <a:latin typeface="Arial" pitchFamily="34" charset="0"/>
                <a:cs typeface="Arial" pitchFamily="34" charset="0"/>
              </a:rPr>
              <a:t>Functional Data Path – PXL Sensor</a:t>
            </a:r>
          </a:p>
        </p:txBody>
      </p:sp>
      <p:sp>
        <p:nvSpPr>
          <p:cNvPr id="75779" name="Text Box 5"/>
          <p:cNvSpPr txBox="1">
            <a:spLocks noChangeArrowheads="1"/>
          </p:cNvSpPr>
          <p:nvPr/>
        </p:nvSpPr>
        <p:spPr bwMode="auto">
          <a:xfrm>
            <a:off x="76200" y="2133600"/>
            <a:ext cx="2515432" cy="1569660"/>
          </a:xfrm>
          <a:prstGeom prst="rect">
            <a:avLst/>
          </a:prstGeom>
          <a:noFill/>
          <a:ln w="9525">
            <a:noFill/>
            <a:miter lim="800000"/>
            <a:headEnd/>
            <a:tailEnd/>
          </a:ln>
        </p:spPr>
        <p:txBody>
          <a:bodyPr wrap="none">
            <a:spAutoFit/>
          </a:bodyPr>
          <a:lstStyle/>
          <a:p>
            <a:pPr>
              <a:buFontTx/>
              <a:buChar char="•"/>
            </a:pPr>
            <a:r>
              <a:rPr lang="en-US" sz="1600" dirty="0">
                <a:cs typeface="ヒラギノ角ゴ Pro W3"/>
              </a:rPr>
              <a:t>20 sensor outputs/ladder</a:t>
            </a:r>
          </a:p>
          <a:p>
            <a:pPr>
              <a:buFontTx/>
              <a:buChar char="•"/>
            </a:pPr>
            <a:endParaRPr lang="en-US" sz="1600" dirty="0">
              <a:cs typeface="ヒラギノ角ゴ Pro W3"/>
            </a:endParaRPr>
          </a:p>
          <a:p>
            <a:pPr>
              <a:buFontTx/>
              <a:buChar char="•"/>
            </a:pPr>
            <a:r>
              <a:rPr lang="en-US" sz="1600" dirty="0">
                <a:cs typeface="ヒラギノ角ゴ Pro W3"/>
              </a:rPr>
              <a:t>1 sector / RDO board</a:t>
            </a:r>
          </a:p>
          <a:p>
            <a:pPr>
              <a:buFontTx/>
              <a:buChar char="•"/>
            </a:pPr>
            <a:endParaRPr lang="en-US" sz="1600" dirty="0">
              <a:cs typeface="ヒラギノ角ゴ Pro W3"/>
            </a:endParaRPr>
          </a:p>
          <a:p>
            <a:pPr>
              <a:buFontTx/>
              <a:buChar char="•"/>
            </a:pPr>
            <a:endParaRPr lang="en-US" sz="1600" dirty="0">
              <a:cs typeface="ヒラギノ角ゴ Pro W3"/>
            </a:endParaRPr>
          </a:p>
          <a:p>
            <a:pPr>
              <a:buFontTx/>
              <a:buChar char="•"/>
            </a:pPr>
            <a:endParaRPr lang="en-US" sz="1600" dirty="0">
              <a:cs typeface="ヒラギノ角ゴ Pro W3"/>
            </a:endParaRPr>
          </a:p>
        </p:txBody>
      </p:sp>
      <p:sp>
        <p:nvSpPr>
          <p:cNvPr id="75782" name="Rectangle 8"/>
          <p:cNvSpPr>
            <a:spLocks noChangeArrowheads="1"/>
          </p:cNvSpPr>
          <p:nvPr/>
        </p:nvSpPr>
        <p:spPr bwMode="auto">
          <a:xfrm>
            <a:off x="2514600" y="1714500"/>
            <a:ext cx="2895600" cy="304800"/>
          </a:xfrm>
          <a:prstGeom prst="rect">
            <a:avLst/>
          </a:prstGeom>
          <a:solidFill>
            <a:schemeClr val="bg1"/>
          </a:solidFill>
          <a:ln w="9525">
            <a:solidFill>
              <a:schemeClr val="bg1"/>
            </a:solidFill>
            <a:miter lim="800000"/>
            <a:headEnd/>
            <a:tailEnd/>
          </a:ln>
        </p:spPr>
        <p:txBody>
          <a:bodyPr wrap="none" anchor="ctr"/>
          <a:lstStyle/>
          <a:p>
            <a:endParaRPr lang="en-US">
              <a:cs typeface="ヒラギノ角ゴ Pro W3"/>
            </a:endParaRPr>
          </a:p>
        </p:txBody>
      </p:sp>
      <p:pic>
        <p:nvPicPr>
          <p:cNvPr id="75783" name="Picture 3"/>
          <p:cNvPicPr>
            <a:picLocks noChangeAspect="1" noChangeArrowheads="1"/>
          </p:cNvPicPr>
          <p:nvPr/>
        </p:nvPicPr>
        <p:blipFill>
          <a:blip r:embed="rId2" cstate="print"/>
          <a:srcRect/>
          <a:stretch>
            <a:fillRect/>
          </a:stretch>
        </p:blipFill>
        <p:spPr bwMode="auto">
          <a:xfrm>
            <a:off x="2343150" y="1866900"/>
            <a:ext cx="6800850" cy="4305300"/>
          </a:xfrm>
          <a:prstGeom prst="rect">
            <a:avLst/>
          </a:prstGeom>
          <a:noFill/>
          <a:ln w="9525">
            <a:noFill/>
            <a:miter lim="800000"/>
            <a:headEnd/>
            <a:tailEnd/>
          </a:ln>
        </p:spPr>
      </p:pic>
      <p:sp>
        <p:nvSpPr>
          <p:cNvPr id="75780" name="Text Box 10"/>
          <p:cNvSpPr txBox="1">
            <a:spLocks noChangeArrowheads="1"/>
          </p:cNvSpPr>
          <p:nvPr/>
        </p:nvSpPr>
        <p:spPr bwMode="auto">
          <a:xfrm>
            <a:off x="2209800" y="1562100"/>
            <a:ext cx="4375150" cy="366713"/>
          </a:xfrm>
          <a:prstGeom prst="rect">
            <a:avLst/>
          </a:prstGeom>
          <a:noFill/>
          <a:ln w="9525">
            <a:noFill/>
            <a:miter lim="800000"/>
            <a:headEnd/>
            <a:tailEnd/>
          </a:ln>
        </p:spPr>
        <p:txBody>
          <a:bodyPr wrap="none">
            <a:spAutoFit/>
          </a:bodyPr>
          <a:lstStyle/>
          <a:p>
            <a:r>
              <a:rPr lang="en-US" sz="1800">
                <a:cs typeface="ヒラギノ角ゴ Pro W3"/>
              </a:rPr>
              <a:t>Highly Parallel FPGA based RDO system</a:t>
            </a:r>
          </a:p>
        </p:txBody>
      </p:sp>
      <p:sp>
        <p:nvSpPr>
          <p:cNvPr id="75784" name="Text Box 9"/>
          <p:cNvSpPr txBox="1">
            <a:spLocks noChangeArrowheads="1"/>
          </p:cNvSpPr>
          <p:nvPr/>
        </p:nvSpPr>
        <p:spPr bwMode="auto">
          <a:xfrm>
            <a:off x="609600" y="762000"/>
            <a:ext cx="7924800" cy="654050"/>
          </a:xfrm>
          <a:prstGeom prst="rect">
            <a:avLst/>
          </a:prstGeom>
          <a:noFill/>
          <a:ln w="12700">
            <a:solidFill>
              <a:schemeClr val="hlink"/>
            </a:solidFill>
            <a:miter lim="800000"/>
            <a:headEnd/>
            <a:tailEnd/>
          </a:ln>
        </p:spPr>
        <p:txBody>
          <a:bodyPr>
            <a:spAutoFit/>
          </a:bodyPr>
          <a:lstStyle/>
          <a:p>
            <a:r>
              <a:rPr lang="en-US" sz="1800">
                <a:cs typeface="ヒラギノ角ゴ Pro W3"/>
              </a:rPr>
              <a:t>After power-on and configuration, all sensors are run continuously and data is streamed through the RDO path to the RDO motherboards</a:t>
            </a:r>
          </a:p>
        </p:txBody>
      </p:sp>
      <p:sp>
        <p:nvSpPr>
          <p:cNvPr id="9" name="Text Box 7"/>
          <p:cNvSpPr txBox="1">
            <a:spLocks noChangeArrowheads="1"/>
          </p:cNvSpPr>
          <p:nvPr/>
        </p:nvSpPr>
        <p:spPr bwMode="auto">
          <a:xfrm>
            <a:off x="76200" y="4343400"/>
            <a:ext cx="2514600" cy="1558925"/>
          </a:xfrm>
          <a:prstGeom prst="rect">
            <a:avLst/>
          </a:prstGeom>
          <a:noFill/>
          <a:ln w="9525">
            <a:noFill/>
            <a:miter lim="800000"/>
            <a:headEnd/>
            <a:tailEnd/>
          </a:ln>
        </p:spPr>
        <p:txBody>
          <a:bodyPr wrap="square">
            <a:spAutoFit/>
          </a:bodyPr>
          <a:lstStyle/>
          <a:p>
            <a:r>
              <a:rPr lang="en-US" sz="1600" dirty="0"/>
              <a:t>Each received trigger enables an event buffer for one frame. Triggered event  boundaries are determined by data order.</a:t>
            </a:r>
          </a:p>
          <a:p>
            <a:endParaRPr lang="en-US" sz="1600" dirty="0"/>
          </a:p>
        </p:txBody>
      </p:sp>
      <p:sp>
        <p:nvSpPr>
          <p:cNvPr id="10" name="TextBox 9"/>
          <p:cNvSpPr txBox="1"/>
          <p:nvPr/>
        </p:nvSpPr>
        <p:spPr>
          <a:xfrm>
            <a:off x="152400" y="3200400"/>
            <a:ext cx="2057400" cy="923330"/>
          </a:xfrm>
          <a:prstGeom prst="rect">
            <a:avLst/>
          </a:prstGeom>
          <a:noFill/>
          <a:ln w="19050">
            <a:solidFill>
              <a:srgbClr val="0000FF"/>
            </a:solidFill>
          </a:ln>
        </p:spPr>
        <p:txBody>
          <a:bodyPr wrap="square" rtlCol="0">
            <a:spAutoFit/>
          </a:bodyPr>
          <a:lstStyle/>
          <a:p>
            <a:r>
              <a:rPr lang="en-US" sz="1800" dirty="0" smtClean="0">
                <a:solidFill>
                  <a:srgbClr val="FF3300"/>
                </a:solidFill>
              </a:rPr>
              <a:t>Same hardware with reconfigured </a:t>
            </a:r>
            <a:r>
              <a:rPr lang="en-US" sz="1800" dirty="0" smtClean="0">
                <a:solidFill>
                  <a:srgbClr val="FF3300"/>
                </a:solidFill>
              </a:rPr>
              <a:t>firmware</a:t>
            </a:r>
            <a:endParaRPr lang="en-US" sz="1800" dirty="0" smtClean="0">
              <a:solidFill>
                <a:srgbClr val="FF33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2" name="Group 1"/>
          <p:cNvGrpSpPr>
            <a:grpSpLocks/>
          </p:cNvGrpSpPr>
          <p:nvPr/>
        </p:nvGrpSpPr>
        <p:grpSpPr bwMode="auto">
          <a:xfrm>
            <a:off x="1741805" y="1066800"/>
            <a:ext cx="6259195" cy="4572310"/>
            <a:chOff x="0" y="14"/>
            <a:chExt cx="8640" cy="5926"/>
          </a:xfrm>
        </p:grpSpPr>
        <p:sp>
          <p:nvSpPr>
            <p:cNvPr id="7" name="Text Box 36"/>
            <p:cNvSpPr txBox="1">
              <a:spLocks noChangeArrowheads="1"/>
            </p:cNvSpPr>
            <p:nvPr/>
          </p:nvSpPr>
          <p:spPr bwMode="auto">
            <a:xfrm>
              <a:off x="5695" y="67"/>
              <a:ext cx="1800" cy="540"/>
            </a:xfrm>
            <a:prstGeom prst="rect">
              <a:avLst/>
            </a:prstGeom>
            <a:solidFill>
              <a:srgbClr val="FFFFFF">
                <a:alpha val="0"/>
              </a:srgbClr>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LVDS signal</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 Box 35"/>
            <p:cNvSpPr txBox="1">
              <a:spLocks noChangeArrowheads="1"/>
            </p:cNvSpPr>
            <p:nvPr/>
          </p:nvSpPr>
          <p:spPr bwMode="auto">
            <a:xfrm>
              <a:off x="3802" y="14"/>
              <a:ext cx="1620" cy="540"/>
            </a:xfrm>
            <a:prstGeom prst="rect">
              <a:avLst/>
            </a:prstGeom>
            <a:solidFill>
              <a:srgbClr val="FFFFFF">
                <a:alpha val="0"/>
              </a:srgbClr>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analog signal</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 name="Group 2"/>
            <p:cNvGrpSpPr>
              <a:grpSpLocks/>
            </p:cNvGrpSpPr>
            <p:nvPr/>
          </p:nvGrpSpPr>
          <p:grpSpPr bwMode="auto">
            <a:xfrm>
              <a:off x="0" y="540"/>
              <a:ext cx="8640" cy="5400"/>
              <a:chOff x="0" y="0"/>
              <a:chExt cx="8640" cy="5400"/>
            </a:xfrm>
          </p:grpSpPr>
          <p:sp>
            <p:nvSpPr>
              <p:cNvPr id="10" name="Rectangle 34"/>
              <p:cNvSpPr>
                <a:spLocks noChangeArrowheads="1"/>
              </p:cNvSpPr>
              <p:nvPr/>
            </p:nvSpPr>
            <p:spPr bwMode="auto">
              <a:xfrm>
                <a:off x="2520" y="4680"/>
                <a:ext cx="90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DDL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33"/>
              <p:cNvSpPr>
                <a:spLocks noChangeArrowheads="1"/>
              </p:cNvSpPr>
              <p:nvPr/>
            </p:nvSpPr>
            <p:spPr bwMode="auto">
              <a:xfrm>
                <a:off x="4140" y="4680"/>
                <a:ext cx="90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USB</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32"/>
              <p:cNvSpPr>
                <a:spLocks noChangeArrowheads="1"/>
              </p:cNvSpPr>
              <p:nvPr/>
            </p:nvSpPr>
            <p:spPr bwMode="auto">
              <a:xfrm>
                <a:off x="360" y="900"/>
                <a:ext cx="90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JTAG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31"/>
              <p:cNvSpPr>
                <a:spLocks noChangeArrowheads="1"/>
              </p:cNvSpPr>
              <p:nvPr/>
            </p:nvSpPr>
            <p:spPr bwMode="auto">
              <a:xfrm>
                <a:off x="0" y="2700"/>
                <a:ext cx="180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System control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30"/>
              <p:cNvSpPr>
                <a:spLocks noChangeArrowheads="1"/>
              </p:cNvSpPr>
              <p:nvPr/>
            </p:nvSpPr>
            <p:spPr bwMode="auto">
              <a:xfrm>
                <a:off x="2520" y="2700"/>
                <a:ext cx="126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Frame</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fifo</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29"/>
              <p:cNvSpPr>
                <a:spLocks noChangeArrowheads="1"/>
              </p:cNvSpPr>
              <p:nvPr/>
            </p:nvSpPr>
            <p:spPr bwMode="auto">
              <a:xfrm>
                <a:off x="5940" y="2700"/>
                <a:ext cx="126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Event</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machine</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28"/>
              <p:cNvSpPr>
                <a:spLocks noChangeArrowheads="1"/>
              </p:cNvSpPr>
              <p:nvPr/>
            </p:nvSpPr>
            <p:spPr bwMode="auto">
              <a:xfrm>
                <a:off x="4320" y="2700"/>
                <a:ext cx="126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SRAM</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Times New Roman" pitchFamily="18" charset="0"/>
                    <a:ea typeface="SimSun" pitchFamily="2" charset="-122"/>
                    <a:cs typeface="Times New Roman" pitchFamily="18" charset="0"/>
                  </a:rPr>
                  <a:t>fifo</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Rectangle 27"/>
              <p:cNvSpPr>
                <a:spLocks noChangeArrowheads="1"/>
              </p:cNvSpPr>
              <p:nvPr/>
            </p:nvSpPr>
            <p:spPr bwMode="auto">
              <a:xfrm>
                <a:off x="4140" y="900"/>
                <a:ext cx="90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ADC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26"/>
              <p:cNvSpPr>
                <a:spLocks noChangeArrowheads="1"/>
              </p:cNvSpPr>
              <p:nvPr/>
            </p:nvSpPr>
            <p:spPr bwMode="auto">
              <a:xfrm>
                <a:off x="1800" y="900"/>
                <a:ext cx="126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I2C ADC</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25"/>
              <p:cNvSpPr>
                <a:spLocks noChangeArrowheads="1"/>
              </p:cNvSpPr>
              <p:nvPr/>
            </p:nvSpPr>
            <p:spPr bwMode="auto">
              <a:xfrm>
                <a:off x="5940" y="900"/>
                <a:ext cx="126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IO delay</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Line 24"/>
              <p:cNvSpPr>
                <a:spLocks noChangeShapeType="1"/>
              </p:cNvSpPr>
              <p:nvPr/>
            </p:nvSpPr>
            <p:spPr bwMode="auto">
              <a:xfrm>
                <a:off x="6480" y="0"/>
                <a:ext cx="0" cy="90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23"/>
              <p:cNvSpPr>
                <a:spLocks noChangeShapeType="1"/>
              </p:cNvSpPr>
              <p:nvPr/>
            </p:nvSpPr>
            <p:spPr bwMode="auto">
              <a:xfrm>
                <a:off x="4320" y="0"/>
                <a:ext cx="0" cy="90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22"/>
              <p:cNvSpPr>
                <a:spLocks noChangeShapeType="1"/>
              </p:cNvSpPr>
              <p:nvPr/>
            </p:nvSpPr>
            <p:spPr bwMode="auto">
              <a:xfrm>
                <a:off x="2340" y="0"/>
                <a:ext cx="0" cy="90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21"/>
              <p:cNvSpPr>
                <a:spLocks noChangeShapeType="1"/>
              </p:cNvSpPr>
              <p:nvPr/>
            </p:nvSpPr>
            <p:spPr bwMode="auto">
              <a:xfrm>
                <a:off x="540" y="180"/>
                <a:ext cx="0" cy="72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Line 20"/>
              <p:cNvSpPr>
                <a:spLocks noChangeShapeType="1"/>
              </p:cNvSpPr>
              <p:nvPr/>
            </p:nvSpPr>
            <p:spPr bwMode="auto">
              <a:xfrm flipV="1">
                <a:off x="900" y="180"/>
                <a:ext cx="0" cy="72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19"/>
              <p:cNvSpPr>
                <a:spLocks noChangeShapeType="1"/>
              </p:cNvSpPr>
              <p:nvPr/>
            </p:nvSpPr>
            <p:spPr bwMode="auto">
              <a:xfrm>
                <a:off x="900" y="1620"/>
                <a:ext cx="1800" cy="108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18"/>
              <p:cNvSpPr>
                <a:spLocks noChangeShapeType="1"/>
              </p:cNvSpPr>
              <p:nvPr/>
            </p:nvSpPr>
            <p:spPr bwMode="auto">
              <a:xfrm>
                <a:off x="2880" y="1620"/>
                <a:ext cx="0" cy="108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17"/>
              <p:cNvSpPr>
                <a:spLocks noChangeShapeType="1"/>
              </p:cNvSpPr>
              <p:nvPr/>
            </p:nvSpPr>
            <p:spPr bwMode="auto">
              <a:xfrm flipH="1">
                <a:off x="3060" y="1620"/>
                <a:ext cx="1440" cy="108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16"/>
              <p:cNvSpPr>
                <a:spLocks noChangeShapeType="1"/>
              </p:cNvSpPr>
              <p:nvPr/>
            </p:nvSpPr>
            <p:spPr bwMode="auto">
              <a:xfrm flipH="1">
                <a:off x="3240" y="1440"/>
                <a:ext cx="306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15"/>
              <p:cNvSpPr>
                <a:spLocks noChangeShapeType="1"/>
              </p:cNvSpPr>
              <p:nvPr/>
            </p:nvSpPr>
            <p:spPr bwMode="auto">
              <a:xfrm flipH="1">
                <a:off x="5040" y="1440"/>
                <a:ext cx="162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Line 14"/>
              <p:cNvSpPr>
                <a:spLocks noChangeShapeType="1"/>
              </p:cNvSpPr>
              <p:nvPr/>
            </p:nvSpPr>
            <p:spPr bwMode="auto">
              <a:xfrm>
                <a:off x="6840" y="1440"/>
                <a:ext cx="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Line 13"/>
              <p:cNvSpPr>
                <a:spLocks noChangeShapeType="1"/>
              </p:cNvSpPr>
              <p:nvPr/>
            </p:nvSpPr>
            <p:spPr bwMode="auto">
              <a:xfrm>
                <a:off x="4680" y="1620"/>
                <a:ext cx="0" cy="108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Line 12"/>
              <p:cNvSpPr>
                <a:spLocks noChangeShapeType="1"/>
              </p:cNvSpPr>
              <p:nvPr/>
            </p:nvSpPr>
            <p:spPr bwMode="auto">
              <a:xfrm flipH="1" flipV="1">
                <a:off x="540" y="3420"/>
                <a:ext cx="216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Line 11"/>
              <p:cNvSpPr>
                <a:spLocks noChangeShapeType="1"/>
              </p:cNvSpPr>
              <p:nvPr/>
            </p:nvSpPr>
            <p:spPr bwMode="auto">
              <a:xfrm flipH="1" flipV="1">
                <a:off x="1260" y="3420"/>
                <a:ext cx="306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Line 10"/>
              <p:cNvSpPr>
                <a:spLocks noChangeShapeType="1"/>
              </p:cNvSpPr>
              <p:nvPr/>
            </p:nvSpPr>
            <p:spPr bwMode="auto">
              <a:xfrm>
                <a:off x="2880" y="3420"/>
                <a:ext cx="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Line 9"/>
              <p:cNvSpPr>
                <a:spLocks noChangeShapeType="1"/>
              </p:cNvSpPr>
              <p:nvPr/>
            </p:nvSpPr>
            <p:spPr bwMode="auto">
              <a:xfrm>
                <a:off x="3240" y="3420"/>
                <a:ext cx="126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Line 8"/>
              <p:cNvSpPr>
                <a:spLocks noChangeShapeType="1"/>
              </p:cNvSpPr>
              <p:nvPr/>
            </p:nvSpPr>
            <p:spPr bwMode="auto">
              <a:xfrm flipH="1">
                <a:off x="3060" y="3420"/>
                <a:ext cx="144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Line 7"/>
              <p:cNvSpPr>
                <a:spLocks noChangeShapeType="1"/>
              </p:cNvSpPr>
              <p:nvPr/>
            </p:nvSpPr>
            <p:spPr bwMode="auto">
              <a:xfrm>
                <a:off x="4680" y="3420"/>
                <a:ext cx="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Line 6"/>
              <p:cNvSpPr>
                <a:spLocks noChangeShapeType="1"/>
              </p:cNvSpPr>
              <p:nvPr/>
            </p:nvSpPr>
            <p:spPr bwMode="auto">
              <a:xfrm flipH="1">
                <a:off x="3240" y="3420"/>
                <a:ext cx="288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Line 5"/>
              <p:cNvSpPr>
                <a:spLocks noChangeShapeType="1"/>
              </p:cNvSpPr>
              <p:nvPr/>
            </p:nvSpPr>
            <p:spPr bwMode="auto">
              <a:xfrm flipH="1">
                <a:off x="4680" y="3420"/>
                <a:ext cx="216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Rectangle 4"/>
              <p:cNvSpPr>
                <a:spLocks noChangeArrowheads="1"/>
              </p:cNvSpPr>
              <p:nvPr/>
            </p:nvSpPr>
            <p:spPr bwMode="auto">
              <a:xfrm>
                <a:off x="7380" y="2700"/>
                <a:ext cx="126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info</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machine</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 name="Line 3"/>
              <p:cNvSpPr>
                <a:spLocks noChangeShapeType="1"/>
              </p:cNvSpPr>
              <p:nvPr/>
            </p:nvSpPr>
            <p:spPr bwMode="auto">
              <a:xfrm flipH="1">
                <a:off x="4633" y="3420"/>
                <a:ext cx="306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en-US"/>
              </a:p>
            </p:txBody>
          </p:sp>
        </p:grpSp>
      </p:grpSp>
      <p:sp>
        <p:nvSpPr>
          <p:cNvPr id="42" name="Rectangle 51"/>
          <p:cNvSpPr>
            <a:spLocks noChangeArrowheads="1"/>
          </p:cNvSpPr>
          <p:nvPr/>
        </p:nvSpPr>
        <p:spPr bwMode="auto">
          <a:xfrm>
            <a:off x="25400" y="494145"/>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3" name="Title 1"/>
          <p:cNvSpPr>
            <a:spLocks noGrp="1"/>
          </p:cNvSpPr>
          <p:nvPr>
            <p:ph type="title"/>
          </p:nvPr>
        </p:nvSpPr>
        <p:spPr>
          <a:xfrm>
            <a:off x="1219200" y="76200"/>
            <a:ext cx="5791200" cy="488950"/>
          </a:xfrm>
        </p:spPr>
        <p:txBody>
          <a:bodyPr/>
          <a:lstStyle/>
          <a:p>
            <a:r>
              <a:rPr lang="en-US" sz="3200" dirty="0" smtClean="0"/>
              <a:t>Firmware Architecture Modules</a:t>
            </a:r>
            <a:endParaRPr lang="en-US" sz="3200" dirty="0"/>
          </a:p>
        </p:txBody>
      </p:sp>
      <p:sp>
        <p:nvSpPr>
          <p:cNvPr id="44" name="Text Box 35"/>
          <p:cNvSpPr txBox="1">
            <a:spLocks noChangeArrowheads="1"/>
          </p:cNvSpPr>
          <p:nvPr/>
        </p:nvSpPr>
        <p:spPr bwMode="auto">
          <a:xfrm>
            <a:off x="2895600" y="1107663"/>
            <a:ext cx="1173599" cy="416647"/>
          </a:xfrm>
          <a:prstGeom prst="rect">
            <a:avLst/>
          </a:prstGeom>
          <a:solidFill>
            <a:srgbClr val="FFFFFF">
              <a:alpha val="0"/>
            </a:srgbClr>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Temperature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5" name="TextBox 44"/>
          <p:cNvSpPr txBox="1"/>
          <p:nvPr/>
        </p:nvSpPr>
        <p:spPr>
          <a:xfrm>
            <a:off x="1752600" y="609600"/>
            <a:ext cx="5567550" cy="461665"/>
          </a:xfrm>
          <a:prstGeom prst="rect">
            <a:avLst/>
          </a:prstGeom>
          <a:noFill/>
        </p:spPr>
        <p:txBody>
          <a:bodyPr wrap="none" rtlCol="0">
            <a:spAutoFit/>
          </a:bodyPr>
          <a:lstStyle/>
          <a:p>
            <a:r>
              <a:rPr lang="en-US" dirty="0" smtClean="0"/>
              <a:t>Phase-2 and Ultimate sensors + testing</a:t>
            </a:r>
            <a:endParaRPr lang="en-US" dirty="0"/>
          </a:p>
        </p:txBody>
      </p:sp>
      <p:cxnSp>
        <p:nvCxnSpPr>
          <p:cNvPr id="47" name="Straight Arrow Connector 46"/>
          <p:cNvCxnSpPr>
            <a:stCxn id="10" idx="2"/>
          </p:cNvCxnSpPr>
          <p:nvPr/>
        </p:nvCxnSpPr>
        <p:spPr>
          <a:xfrm rot="5400000">
            <a:off x="3737557" y="5787753"/>
            <a:ext cx="304490" cy="720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3505200" y="5924490"/>
            <a:ext cx="740908" cy="400110"/>
          </a:xfrm>
          <a:prstGeom prst="rect">
            <a:avLst/>
          </a:prstGeom>
          <a:noFill/>
        </p:spPr>
        <p:txBody>
          <a:bodyPr wrap="none" rtlCol="0">
            <a:spAutoFit/>
          </a:bodyPr>
          <a:lstStyle/>
          <a:p>
            <a:r>
              <a:rPr lang="en-US" sz="2000" dirty="0" smtClean="0"/>
              <a:t>DAQ</a:t>
            </a:r>
            <a:endParaRPr lang="en-US" sz="2000" dirty="0"/>
          </a:p>
        </p:txBody>
      </p:sp>
      <p:cxnSp>
        <p:nvCxnSpPr>
          <p:cNvPr id="49" name="Straight Arrow Connector 48"/>
          <p:cNvCxnSpPr/>
          <p:nvPr/>
        </p:nvCxnSpPr>
        <p:spPr>
          <a:xfrm rot="5400000">
            <a:off x="4956757" y="5787753"/>
            <a:ext cx="304490" cy="720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343400" y="5924490"/>
            <a:ext cx="1835759" cy="400110"/>
          </a:xfrm>
          <a:prstGeom prst="rect">
            <a:avLst/>
          </a:prstGeom>
          <a:noFill/>
        </p:spPr>
        <p:txBody>
          <a:bodyPr wrap="none" rtlCol="0">
            <a:spAutoFit/>
          </a:bodyPr>
          <a:lstStyle/>
          <a:p>
            <a:r>
              <a:rPr lang="en-US" sz="2000" dirty="0" smtClean="0"/>
              <a:t>Status monitor</a:t>
            </a:r>
            <a:endParaRPr lang="en-US" sz="2000" dirty="0"/>
          </a:p>
        </p:txBody>
      </p:sp>
    </p:spTree>
    <p:extLst>
      <p:ext uri="{BB962C8B-B14F-4D97-AF65-F5344CB8AC3E}">
        <p14:creationId xmlns:p14="http://schemas.microsoft.com/office/powerpoint/2010/main" xmlns="" val="8429672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p:cNvSpPr>
          <p:nvPr>
            <p:ph type="title" idx="4294967295"/>
          </p:nvPr>
        </p:nvSpPr>
        <p:spPr/>
        <p:txBody>
          <a:bodyPr/>
          <a:lstStyle/>
          <a:p>
            <a:r>
              <a:rPr lang="en-US" sz="2800" smtClean="0">
                <a:latin typeface="Arial" pitchFamily="34" charset="0"/>
                <a:cs typeface="Arial" pitchFamily="34" charset="0"/>
              </a:rPr>
              <a:t>Simple Data Rates</a:t>
            </a:r>
          </a:p>
        </p:txBody>
      </p:sp>
      <p:sp>
        <p:nvSpPr>
          <p:cNvPr id="37890" name="Text Box 289"/>
          <p:cNvSpPr txBox="1">
            <a:spLocks noChangeArrowheads="1"/>
          </p:cNvSpPr>
          <p:nvPr/>
        </p:nvSpPr>
        <p:spPr bwMode="auto">
          <a:xfrm>
            <a:off x="2743200" y="838200"/>
            <a:ext cx="3561616" cy="369332"/>
          </a:xfrm>
          <a:prstGeom prst="rect">
            <a:avLst/>
          </a:prstGeom>
          <a:noFill/>
          <a:ln w="9525">
            <a:noFill/>
            <a:miter lim="800000"/>
            <a:headEnd/>
            <a:tailEnd/>
          </a:ln>
        </p:spPr>
        <p:txBody>
          <a:bodyPr wrap="none">
            <a:spAutoFit/>
          </a:bodyPr>
          <a:lstStyle/>
          <a:p>
            <a:r>
              <a:rPr lang="en-US" sz="1800" u="sng" dirty="0">
                <a:cs typeface="ヒラギノ角ゴ Pro W3"/>
              </a:rPr>
              <a:t>PXL </a:t>
            </a:r>
            <a:r>
              <a:rPr lang="en-US" sz="1800" u="sng" dirty="0" smtClean="0">
                <a:cs typeface="ヒラギノ角ゴ Pro W3"/>
              </a:rPr>
              <a:t>System (Production Sensor)</a:t>
            </a:r>
            <a:endParaRPr lang="en-US" sz="1800" u="sng" dirty="0">
              <a:cs typeface="ヒラギノ角ゴ Pro W3"/>
            </a:endParaRPr>
          </a:p>
        </p:txBody>
      </p:sp>
      <p:sp>
        <p:nvSpPr>
          <p:cNvPr id="37891" name="Rectangle 291"/>
          <p:cNvSpPr>
            <a:spLocks noChangeArrowheads="1"/>
          </p:cNvSpPr>
          <p:nvPr/>
        </p:nvSpPr>
        <p:spPr bwMode="auto">
          <a:xfrm>
            <a:off x="2133600" y="5105400"/>
            <a:ext cx="5311775" cy="923925"/>
          </a:xfrm>
          <a:prstGeom prst="rect">
            <a:avLst/>
          </a:prstGeom>
          <a:noFill/>
          <a:ln w="19050">
            <a:solidFill>
              <a:srgbClr val="0000FF"/>
            </a:solidFill>
            <a:miter lim="800000"/>
            <a:headEnd/>
            <a:tailEnd/>
          </a:ln>
        </p:spPr>
        <p:txBody>
          <a:bodyPr wrap="none">
            <a:spAutoFit/>
          </a:bodyPr>
          <a:lstStyle/>
          <a:p>
            <a:pPr>
              <a:buFontTx/>
              <a:buChar char="•"/>
            </a:pPr>
            <a:r>
              <a:rPr lang="en-US" sz="1800">
                <a:cs typeface="ヒラギノ角ゴ Pro W3"/>
              </a:rPr>
              <a:t> Data rate to storage = 199 MB/sec (1kHz trigger)</a:t>
            </a:r>
          </a:p>
          <a:p>
            <a:pPr>
              <a:buFontTx/>
              <a:buChar char="•"/>
            </a:pPr>
            <a:endParaRPr lang="en-US" sz="1800">
              <a:cs typeface="ヒラギノ角ゴ Pro W3"/>
            </a:endParaRPr>
          </a:p>
          <a:p>
            <a:pPr>
              <a:buFontTx/>
              <a:buChar char="•"/>
            </a:pPr>
            <a:r>
              <a:rPr lang="en-US" sz="1800">
                <a:cs typeface="ヒラギノ角ゴ Pro W3"/>
              </a:rPr>
              <a:t> 199 kB / event</a:t>
            </a:r>
          </a:p>
        </p:txBody>
      </p:sp>
      <p:graphicFrame>
        <p:nvGraphicFramePr>
          <p:cNvPr id="37918" name="Group 30"/>
          <p:cNvGraphicFramePr>
            <a:graphicFrameLocks noGrp="1"/>
          </p:cNvGraphicFramePr>
          <p:nvPr/>
        </p:nvGraphicFramePr>
        <p:xfrm>
          <a:off x="2819400" y="1295400"/>
          <a:ext cx="3429000" cy="3429002"/>
        </p:xfrm>
        <a:graphic>
          <a:graphicData uri="http://schemas.openxmlformats.org/drawingml/2006/table">
            <a:tbl>
              <a:tblPr/>
              <a:tblGrid>
                <a:gridCol w="2687638"/>
                <a:gridCol w="741362"/>
              </a:tblGrid>
              <a:tr h="311150">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1" i="0" u="none" strike="noStrike" cap="none" normalizeH="0" baseline="0" dirty="0" smtClean="0">
                          <a:ln>
                            <a:noFill/>
                          </a:ln>
                          <a:solidFill>
                            <a:schemeClr val="bg1"/>
                          </a:solidFill>
                          <a:effectLst/>
                          <a:latin typeface="Times New Roman" pitchFamily="18" charset="0"/>
                          <a:ea typeface="ヒラギノ角ゴ Pro W3"/>
                          <a:cs typeface="Times New Roman" pitchFamily="18" charset="0"/>
                        </a:rPr>
                        <a:t>Item</a:t>
                      </a:r>
                      <a:endParaRPr kumimoji="0" lang="en-US" sz="1800" b="1" i="0" u="none" strike="noStrike" cap="none" normalizeH="0" baseline="0" dirty="0" smtClean="0">
                        <a:ln>
                          <a:noFill/>
                        </a:ln>
                        <a:solidFill>
                          <a:schemeClr val="bg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00B050"/>
                    </a:solidFill>
                  </a:tcPr>
                </a:tc>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1" i="0" u="none" strike="noStrike" cap="none" normalizeH="0" baseline="0" smtClean="0">
                          <a:ln>
                            <a:noFill/>
                          </a:ln>
                          <a:solidFill>
                            <a:schemeClr val="bg1"/>
                          </a:solidFill>
                          <a:effectLst/>
                          <a:latin typeface="Times New Roman" pitchFamily="18" charset="0"/>
                          <a:ea typeface="ヒラギノ角ゴ Pro W3"/>
                          <a:cs typeface="Times New Roman" pitchFamily="18" charset="0"/>
                        </a:rPr>
                        <a:t>Number</a:t>
                      </a:r>
                      <a:endParaRPr kumimoji="0" lang="en-US" sz="1800" b="1" i="0" u="none" strike="noStrike" cap="none" normalizeH="0" baseline="0" smtClean="0">
                        <a:ln>
                          <a:noFill/>
                        </a:ln>
                        <a:solidFill>
                          <a:schemeClr val="bg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00B050"/>
                    </a:solidFill>
                  </a:tcPr>
                </a:tc>
              </a:tr>
              <a:tr h="312738">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Bits/address</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E7F3F4"/>
                    </a:solidFill>
                  </a:tcPr>
                </a:tc>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20</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E7F3F4"/>
                    </a:solidFill>
                  </a:tcPr>
                </a:tc>
              </a:tr>
              <a:tr h="311150">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chemeClr val="tx1"/>
                          </a:solidFill>
                          <a:effectLst/>
                          <a:latin typeface="Times New Roman" pitchFamily="18" charset="0"/>
                          <a:ea typeface="ヒラギノ角ゴ Pro W3"/>
                          <a:cs typeface="Times New Roman" pitchFamily="18" charset="0"/>
                        </a:rPr>
                        <a:t>Integration time </a:t>
                      </a: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(µs)</a:t>
                      </a:r>
                      <a:endParaRPr kumimoji="0" lang="en-US" sz="1200" b="0" i="0" u="none" strike="noStrike" cap="none" normalizeH="0" baseline="0" dirty="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F3F9FA"/>
                    </a:solidFill>
                  </a:tcPr>
                </a:tc>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chemeClr val="tx1"/>
                          </a:solidFill>
                          <a:effectLst/>
                          <a:latin typeface="Times New Roman" pitchFamily="18" charset="0"/>
                          <a:ea typeface="ヒラギノ角ゴ Pro W3"/>
                          <a:cs typeface="Times New Roman" pitchFamily="18" charset="0"/>
                        </a:rPr>
                        <a:t>200</a:t>
                      </a:r>
                      <a:endParaRPr kumimoji="0" lang="en-US" sz="1800" b="0" i="0" u="none" strike="noStrike" cap="none" normalizeH="0" baseline="0" dirty="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F3F9FA"/>
                    </a:solidFill>
                  </a:tcPr>
                </a:tc>
              </a:tr>
              <a:tr h="311150">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chemeClr val="tx1"/>
                          </a:solidFill>
                          <a:effectLst/>
                          <a:latin typeface="Times New Roman" pitchFamily="18" charset="0"/>
                          <a:ea typeface="ヒラギノ角ゴ Pro W3"/>
                          <a:cs typeface="Times New Roman" pitchFamily="18" charset="0"/>
                        </a:rPr>
                        <a:t>Luminosity (cm</a:t>
                      </a:r>
                      <a:r>
                        <a:rPr kumimoji="0" lang="en-US" sz="1200" b="0" i="0" u="none" strike="noStrike" cap="none" normalizeH="0" baseline="30000" dirty="0" smtClean="0">
                          <a:ln>
                            <a:noFill/>
                          </a:ln>
                          <a:solidFill>
                            <a:schemeClr val="tx1"/>
                          </a:solidFill>
                          <a:effectLst/>
                          <a:latin typeface="Times New Roman" pitchFamily="18" charset="0"/>
                          <a:ea typeface="ヒラギノ角ゴ Pro W3"/>
                          <a:cs typeface="Times New Roman" pitchFamily="18" charset="0"/>
                        </a:rPr>
                        <a:t>-2</a:t>
                      </a:r>
                      <a:r>
                        <a:rPr kumimoji="0" lang="en-US" sz="1200" b="0" i="0" u="none" strike="noStrike" cap="none" normalizeH="0" baseline="0" dirty="0" smtClean="0">
                          <a:ln>
                            <a:noFill/>
                          </a:ln>
                          <a:solidFill>
                            <a:schemeClr val="tx1"/>
                          </a:solidFill>
                          <a:effectLst/>
                          <a:latin typeface="Times New Roman" pitchFamily="18" charset="0"/>
                          <a:ea typeface="ヒラギノ角ゴ Pro W3"/>
                          <a:cs typeface="Times New Roman" pitchFamily="18" charset="0"/>
                        </a:rPr>
                        <a:t>s</a:t>
                      </a:r>
                      <a:r>
                        <a:rPr kumimoji="0" lang="en-US" sz="1200" b="0" i="0" u="none" strike="noStrike" cap="none" normalizeH="0" baseline="30000" dirty="0" smtClean="0">
                          <a:ln>
                            <a:noFill/>
                          </a:ln>
                          <a:solidFill>
                            <a:schemeClr val="tx1"/>
                          </a:solidFill>
                          <a:effectLst/>
                          <a:latin typeface="Times New Roman" pitchFamily="18" charset="0"/>
                          <a:ea typeface="ヒラギノ角ゴ Pro W3"/>
                          <a:cs typeface="Times New Roman" pitchFamily="18" charset="0"/>
                        </a:rPr>
                        <a:t>-1</a:t>
                      </a:r>
                      <a:r>
                        <a:rPr kumimoji="0" lang="en-US" sz="1200" b="0" i="0" u="none" strike="noStrike" cap="none" normalizeH="0" baseline="0" dirty="0" smtClean="0">
                          <a:ln>
                            <a:noFill/>
                          </a:ln>
                          <a:solidFill>
                            <a:schemeClr val="tx1"/>
                          </a:solidFill>
                          <a:effectLst/>
                          <a:latin typeface="Times New Roman" pitchFamily="18" charset="0"/>
                          <a:ea typeface="ヒラギノ角ゴ Pro W3"/>
                          <a:cs typeface="Times New Roman" pitchFamily="18" charset="0"/>
                        </a:rPr>
                        <a:t>)</a:t>
                      </a:r>
                      <a:endParaRPr kumimoji="0" lang="en-US" sz="1800" b="0" i="0" u="none" strike="noStrike" cap="none" normalizeH="0" baseline="0" dirty="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E7F3F4"/>
                    </a:solidFill>
                  </a:tcPr>
                </a:tc>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8 × 10</a:t>
                      </a:r>
                      <a:r>
                        <a:rPr kumimoji="0" lang="en-US" sz="1200" b="0" i="0" u="none" strike="noStrike" cap="none" normalizeH="0" baseline="30000" smtClean="0">
                          <a:ln>
                            <a:noFill/>
                          </a:ln>
                          <a:solidFill>
                            <a:schemeClr val="tx1"/>
                          </a:solidFill>
                          <a:effectLst/>
                          <a:latin typeface="Times New Roman" pitchFamily="18" charset="0"/>
                          <a:ea typeface="ヒラギノ角ゴ Pro W3"/>
                          <a:cs typeface="Times New Roman" pitchFamily="18" charset="0"/>
                        </a:rPr>
                        <a:t>27</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E7F3F4"/>
                    </a:solidFill>
                  </a:tcPr>
                </a:tc>
              </a:tr>
              <a:tr h="312738">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Hits / frame on Inner sensors (r=2.5 cm)</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F3F9FA"/>
                    </a:solidFill>
                  </a:tcPr>
                </a:tc>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246</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F3F9FA"/>
                    </a:solidFill>
                  </a:tcPr>
                </a:tc>
              </a:tr>
              <a:tr h="311150">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Hits / frame on Outer sensors (r=8.0 cm)</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E7F3F4"/>
                    </a:solidFill>
                  </a:tcPr>
                </a:tc>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24</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E7F3F4"/>
                    </a:solidFill>
                  </a:tcPr>
                </a:tc>
              </a:tr>
              <a:tr h="312738">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Final sensors (Inner ladders)</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F3F9FA"/>
                    </a:solidFill>
                  </a:tcPr>
                </a:tc>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100</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F3F9FA"/>
                    </a:solidFill>
                  </a:tcPr>
                </a:tc>
              </a:tr>
              <a:tr h="311150">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Final sensors (Outer ladders)</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E7F3F4"/>
                    </a:solidFill>
                  </a:tcPr>
                </a:tc>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300</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E7F3F4"/>
                    </a:solidFill>
                  </a:tcPr>
                </a:tc>
              </a:tr>
              <a:tr h="311150">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Event format overhead</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F3F9FA"/>
                    </a:solidFill>
                  </a:tcPr>
                </a:tc>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TBD</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F3F9FA"/>
                    </a:solidFill>
                  </a:tcPr>
                </a:tc>
              </a:tr>
              <a:tr h="312738">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dirty="0" smtClean="0">
                          <a:ln>
                            <a:noFill/>
                          </a:ln>
                          <a:solidFill>
                            <a:schemeClr val="tx1"/>
                          </a:solidFill>
                          <a:effectLst/>
                          <a:latin typeface="Times New Roman" pitchFamily="18" charset="0"/>
                          <a:ea typeface="ヒラギノ角ゴ Pro W3"/>
                          <a:cs typeface="Times New Roman" pitchFamily="18" charset="0"/>
                        </a:rPr>
                        <a:t>Average Pixels / Cluster </a:t>
                      </a:r>
                      <a:endParaRPr kumimoji="0" lang="en-US" sz="1800" b="0" i="0" u="none" strike="noStrike" cap="none" normalizeH="0" baseline="0" dirty="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E7F3F4"/>
                    </a:solidFill>
                  </a:tcPr>
                </a:tc>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2.5</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E7F3F4"/>
                    </a:solidFill>
                  </a:tcPr>
                </a:tc>
              </a:tr>
              <a:tr h="311150">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Average Trigger rate</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F3F9FA"/>
                    </a:solidFill>
                  </a:tcPr>
                </a:tc>
                <a:tc>
                  <a:txBody>
                    <a:bodyPr/>
                    <a:lstStyle/>
                    <a:p>
                      <a:pPr marL="342900" marR="0" lvl="0" indent="-342900" algn="just" defTabSz="4572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chemeClr val="tx1"/>
                          </a:solidFill>
                          <a:effectLst/>
                          <a:latin typeface="Times New Roman" pitchFamily="18" charset="0"/>
                          <a:ea typeface="ヒラギノ角ゴ Pro W3"/>
                          <a:cs typeface="Times New Roman" pitchFamily="18" charset="0"/>
                        </a:rPr>
                        <a:t>1 kHz</a:t>
                      </a:r>
                      <a:endParaRPr kumimoji="0" lang="en-US" sz="1800" b="0" i="0" u="none" strike="noStrike" cap="none" normalizeH="0" baseline="0" smtClean="0">
                        <a:ln>
                          <a:noFill/>
                        </a:ln>
                        <a:solidFill>
                          <a:schemeClr val="tx1"/>
                        </a:solidFill>
                        <a:effectLst/>
                        <a:latin typeface="Arial" charset="0"/>
                        <a:ea typeface="ヒラギノ角ゴ Pro W3"/>
                        <a:cs typeface="Times New Roman" pitchFamily="18" charset="0"/>
                      </a:endParaRPr>
                    </a:p>
                  </a:txBody>
                  <a:tcPr anchor="ctr" horzOverflow="overflow">
                    <a:lnL>
                      <a:noFill/>
                    </a:lnL>
                    <a:lnR>
                      <a:noFill/>
                    </a:lnR>
                    <a:lnT>
                      <a:noFill/>
                    </a:lnT>
                    <a:lnB>
                      <a:noFill/>
                    </a:lnB>
                    <a:lnTlToBr>
                      <a:noFill/>
                    </a:lnTlToBr>
                    <a:lnBlToTr>
                      <a:noFill/>
                    </a:lnBlToTr>
                    <a:solidFill>
                      <a:srgbClr val="F3F9FA"/>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8" descr="IMG_1037_x"/>
          <p:cNvPicPr>
            <a:picLocks noChangeAspect="1" noChangeArrowheads="1"/>
          </p:cNvPicPr>
          <p:nvPr/>
        </p:nvPicPr>
        <p:blipFill>
          <a:blip r:embed="rId3" cstate="print"/>
          <a:srcRect/>
          <a:stretch>
            <a:fillRect/>
          </a:stretch>
        </p:blipFill>
        <p:spPr bwMode="auto">
          <a:xfrm>
            <a:off x="2057400" y="1676400"/>
            <a:ext cx="3048000" cy="1109663"/>
          </a:xfrm>
          <a:prstGeom prst="rect">
            <a:avLst/>
          </a:prstGeom>
          <a:noFill/>
          <a:ln w="9525">
            <a:noFill/>
            <a:miter lim="800000"/>
            <a:headEnd/>
            <a:tailEnd/>
          </a:ln>
        </p:spPr>
      </p:pic>
      <p:sp>
        <p:nvSpPr>
          <p:cNvPr id="79875" name="Line 16"/>
          <p:cNvSpPr>
            <a:spLocks noChangeShapeType="1"/>
          </p:cNvSpPr>
          <p:nvPr/>
        </p:nvSpPr>
        <p:spPr bwMode="auto">
          <a:xfrm>
            <a:off x="5105400" y="2362200"/>
            <a:ext cx="1447800" cy="0"/>
          </a:xfrm>
          <a:prstGeom prst="line">
            <a:avLst/>
          </a:prstGeom>
          <a:noFill/>
          <a:ln w="25400">
            <a:solidFill>
              <a:srgbClr val="0000FF"/>
            </a:solidFill>
            <a:round/>
            <a:headEnd/>
            <a:tailEnd/>
          </a:ln>
        </p:spPr>
        <p:txBody>
          <a:bodyPr/>
          <a:lstStyle/>
          <a:p>
            <a:endParaRPr lang="en-US"/>
          </a:p>
        </p:txBody>
      </p:sp>
      <p:sp>
        <p:nvSpPr>
          <p:cNvPr id="79876" name="Freeform 23"/>
          <p:cNvSpPr>
            <a:spLocks/>
          </p:cNvSpPr>
          <p:nvPr/>
        </p:nvSpPr>
        <p:spPr bwMode="auto">
          <a:xfrm>
            <a:off x="381000" y="1905000"/>
            <a:ext cx="1676400" cy="1352550"/>
          </a:xfrm>
          <a:custGeom>
            <a:avLst/>
            <a:gdLst>
              <a:gd name="T0" fmla="*/ 2147483647 w 1200"/>
              <a:gd name="T1" fmla="*/ 2147483647 h 1400"/>
              <a:gd name="T2" fmla="*/ 2147483647 w 1200"/>
              <a:gd name="T3" fmla="*/ 2147483647 h 1400"/>
              <a:gd name="T4" fmla="*/ 0 w 1200"/>
              <a:gd name="T5" fmla="*/ 2147483647 h 1400"/>
              <a:gd name="T6" fmla="*/ 0 60000 65536"/>
              <a:gd name="T7" fmla="*/ 0 60000 65536"/>
              <a:gd name="T8" fmla="*/ 0 60000 65536"/>
              <a:gd name="T9" fmla="*/ 0 w 1200"/>
              <a:gd name="T10" fmla="*/ 0 h 1400"/>
              <a:gd name="T11" fmla="*/ 1200 w 1200"/>
              <a:gd name="T12" fmla="*/ 1400 h 1400"/>
            </a:gdLst>
            <a:ahLst/>
            <a:cxnLst>
              <a:cxn ang="T6">
                <a:pos x="T0" y="T1"/>
              </a:cxn>
              <a:cxn ang="T7">
                <a:pos x="T2" y="T3"/>
              </a:cxn>
              <a:cxn ang="T8">
                <a:pos x="T4" y="T5"/>
              </a:cxn>
            </a:cxnLst>
            <a:rect l="T9" t="T10" r="T11" b="T12"/>
            <a:pathLst>
              <a:path w="1200" h="1400">
                <a:moveTo>
                  <a:pt x="1200" y="200"/>
                </a:moveTo>
                <a:cubicBezTo>
                  <a:pt x="844" y="100"/>
                  <a:pt x="488" y="0"/>
                  <a:pt x="288" y="200"/>
                </a:cubicBezTo>
                <a:cubicBezTo>
                  <a:pt x="88" y="400"/>
                  <a:pt x="44" y="900"/>
                  <a:pt x="0" y="1400"/>
                </a:cubicBezTo>
              </a:path>
            </a:pathLst>
          </a:custGeom>
          <a:noFill/>
          <a:ln w="28575" cmpd="sng">
            <a:solidFill>
              <a:srgbClr val="0000FF"/>
            </a:solidFill>
            <a:round/>
            <a:headEnd/>
            <a:tailEnd/>
          </a:ln>
        </p:spPr>
        <p:txBody>
          <a:bodyPr/>
          <a:lstStyle/>
          <a:p>
            <a:endParaRPr lang="en-US"/>
          </a:p>
        </p:txBody>
      </p:sp>
      <p:sp>
        <p:nvSpPr>
          <p:cNvPr id="79877" name="Text Box 27"/>
          <p:cNvSpPr txBox="1">
            <a:spLocks noChangeArrowheads="1"/>
          </p:cNvSpPr>
          <p:nvPr/>
        </p:nvSpPr>
        <p:spPr bwMode="auto">
          <a:xfrm>
            <a:off x="5181600" y="2087562"/>
            <a:ext cx="1397000" cy="274638"/>
          </a:xfrm>
          <a:prstGeom prst="rect">
            <a:avLst/>
          </a:prstGeom>
          <a:noFill/>
          <a:ln w="9525">
            <a:noFill/>
            <a:miter lim="800000"/>
            <a:headEnd/>
            <a:tailEnd/>
          </a:ln>
        </p:spPr>
        <p:txBody>
          <a:bodyPr wrap="none">
            <a:spAutoFit/>
          </a:bodyPr>
          <a:lstStyle/>
          <a:p>
            <a:r>
              <a:rPr lang="en-US" sz="1200" dirty="0">
                <a:cs typeface="ヒラギノ角ゴ Pro W3"/>
              </a:rPr>
              <a:t>2 m (42 AWG TP)</a:t>
            </a:r>
          </a:p>
        </p:txBody>
      </p:sp>
      <p:sp>
        <p:nvSpPr>
          <p:cNvPr id="79878" name="Text Box 28"/>
          <p:cNvSpPr txBox="1">
            <a:spLocks noChangeArrowheads="1"/>
          </p:cNvSpPr>
          <p:nvPr/>
        </p:nvSpPr>
        <p:spPr bwMode="auto">
          <a:xfrm>
            <a:off x="457200" y="1752600"/>
            <a:ext cx="1614488" cy="457200"/>
          </a:xfrm>
          <a:prstGeom prst="rect">
            <a:avLst/>
          </a:prstGeom>
          <a:noFill/>
          <a:ln w="9525">
            <a:noFill/>
            <a:miter lim="800000"/>
            <a:headEnd/>
            <a:tailEnd/>
          </a:ln>
        </p:spPr>
        <p:txBody>
          <a:bodyPr>
            <a:spAutoFit/>
          </a:bodyPr>
          <a:lstStyle/>
          <a:p>
            <a:r>
              <a:rPr lang="en-US" sz="1200">
                <a:cs typeface="ヒラギノ角ゴ Pro W3"/>
              </a:rPr>
              <a:t>6 m (24 AWG TP)</a:t>
            </a:r>
            <a:endParaRPr lang="en-GB" sz="1200">
              <a:cs typeface="ヒラギノ角ゴ Pro W3"/>
            </a:endParaRPr>
          </a:p>
          <a:p>
            <a:endParaRPr lang="en-US" sz="1200">
              <a:cs typeface="ヒラギノ角ゴ Pro W3"/>
            </a:endParaRPr>
          </a:p>
        </p:txBody>
      </p:sp>
      <p:sp>
        <p:nvSpPr>
          <p:cNvPr id="79879" name="Line 31"/>
          <p:cNvSpPr>
            <a:spLocks noChangeShapeType="1"/>
          </p:cNvSpPr>
          <p:nvPr/>
        </p:nvSpPr>
        <p:spPr bwMode="auto">
          <a:xfrm>
            <a:off x="1600200" y="4495800"/>
            <a:ext cx="4953000" cy="0"/>
          </a:xfrm>
          <a:prstGeom prst="line">
            <a:avLst/>
          </a:prstGeom>
          <a:noFill/>
          <a:ln w="25400">
            <a:solidFill>
              <a:srgbClr val="0000FF"/>
            </a:solidFill>
            <a:round/>
            <a:headEnd/>
            <a:tailEnd/>
          </a:ln>
        </p:spPr>
        <p:txBody>
          <a:bodyPr/>
          <a:lstStyle/>
          <a:p>
            <a:endParaRPr lang="en-US"/>
          </a:p>
        </p:txBody>
      </p:sp>
      <p:sp>
        <p:nvSpPr>
          <p:cNvPr id="79880" name="Text Box 32"/>
          <p:cNvSpPr txBox="1">
            <a:spLocks noChangeArrowheads="1"/>
          </p:cNvSpPr>
          <p:nvPr/>
        </p:nvSpPr>
        <p:spPr bwMode="auto">
          <a:xfrm>
            <a:off x="3048000" y="4191000"/>
            <a:ext cx="1409700" cy="274638"/>
          </a:xfrm>
          <a:prstGeom prst="rect">
            <a:avLst/>
          </a:prstGeom>
          <a:noFill/>
          <a:ln w="9525">
            <a:noFill/>
            <a:miter lim="800000"/>
            <a:headEnd/>
            <a:tailEnd/>
          </a:ln>
        </p:spPr>
        <p:txBody>
          <a:bodyPr wrap="none">
            <a:spAutoFit/>
          </a:bodyPr>
          <a:lstStyle/>
          <a:p>
            <a:r>
              <a:rPr lang="en-US" sz="1200">
                <a:cs typeface="ヒラギノ角ゴ Pro W3"/>
              </a:rPr>
              <a:t>100 m (fiber optic)</a:t>
            </a:r>
          </a:p>
        </p:txBody>
      </p:sp>
      <p:sp>
        <p:nvSpPr>
          <p:cNvPr id="79881" name="Text Box 33"/>
          <p:cNvSpPr txBox="1">
            <a:spLocks noChangeArrowheads="1"/>
          </p:cNvSpPr>
          <p:nvPr/>
        </p:nvSpPr>
        <p:spPr bwMode="auto">
          <a:xfrm>
            <a:off x="2209800" y="5867400"/>
            <a:ext cx="4686300" cy="415925"/>
          </a:xfrm>
          <a:prstGeom prst="rect">
            <a:avLst/>
          </a:prstGeom>
          <a:noFill/>
          <a:ln w="19050">
            <a:solidFill>
              <a:schemeClr val="hlink"/>
            </a:solidFill>
            <a:miter lim="800000"/>
            <a:headEnd/>
            <a:tailEnd/>
          </a:ln>
        </p:spPr>
        <p:txBody>
          <a:bodyPr wrap="none">
            <a:spAutoFit/>
          </a:bodyPr>
          <a:lstStyle/>
          <a:p>
            <a:pPr marL="228600" indent="-228600">
              <a:buSzPct val="75000"/>
            </a:pPr>
            <a:r>
              <a:rPr lang="en-US" sz="2000" dirty="0">
                <a:cs typeface="ヒラギノ角ゴ Pro W3"/>
              </a:rPr>
              <a:t> Equivalent to a 1 ladder full system test</a:t>
            </a:r>
          </a:p>
        </p:txBody>
      </p:sp>
      <p:pic>
        <p:nvPicPr>
          <p:cNvPr id="79882" name="Picture 17" descr="P1000406.JPG"/>
          <p:cNvPicPr>
            <a:picLocks noChangeAspect="1"/>
          </p:cNvPicPr>
          <p:nvPr/>
        </p:nvPicPr>
        <p:blipFill>
          <a:blip r:embed="rId4" cstate="print"/>
          <a:srcRect l="20833" t="4443" r="14166" b="51111"/>
          <a:stretch>
            <a:fillRect/>
          </a:stretch>
        </p:blipFill>
        <p:spPr bwMode="auto">
          <a:xfrm>
            <a:off x="5486400" y="3810000"/>
            <a:ext cx="2438400" cy="1249363"/>
          </a:xfrm>
          <a:prstGeom prst="rect">
            <a:avLst/>
          </a:prstGeom>
          <a:noFill/>
          <a:ln w="9525">
            <a:noFill/>
            <a:miter lim="800000"/>
            <a:headEnd/>
            <a:tailEnd/>
          </a:ln>
        </p:spPr>
      </p:pic>
      <p:pic>
        <p:nvPicPr>
          <p:cNvPr id="79883" name="Picture 19" descr="P1000409.JPG"/>
          <p:cNvPicPr>
            <a:picLocks noChangeAspect="1"/>
          </p:cNvPicPr>
          <p:nvPr/>
        </p:nvPicPr>
        <p:blipFill>
          <a:blip r:embed="rId5" cstate="print"/>
          <a:srcRect l="28979" t="7660" r="13469" b="10724"/>
          <a:stretch>
            <a:fillRect/>
          </a:stretch>
        </p:blipFill>
        <p:spPr bwMode="auto">
          <a:xfrm>
            <a:off x="339725" y="2895600"/>
            <a:ext cx="1289050" cy="2436813"/>
          </a:xfrm>
          <a:prstGeom prst="rect">
            <a:avLst/>
          </a:prstGeom>
          <a:noFill/>
          <a:ln w="9525">
            <a:noFill/>
            <a:miter lim="800000"/>
            <a:headEnd/>
            <a:tailEnd/>
          </a:ln>
        </p:spPr>
      </p:pic>
      <p:sp>
        <p:nvSpPr>
          <p:cNvPr id="79884" name="Rectangle 23"/>
          <p:cNvSpPr>
            <a:spLocks noChangeArrowheads="1"/>
          </p:cNvSpPr>
          <p:nvPr/>
        </p:nvSpPr>
        <p:spPr bwMode="auto">
          <a:xfrm>
            <a:off x="250825" y="5334000"/>
            <a:ext cx="1654175" cy="646331"/>
          </a:xfrm>
          <a:prstGeom prst="rect">
            <a:avLst/>
          </a:prstGeom>
          <a:noFill/>
          <a:ln w="9525">
            <a:noFill/>
            <a:miter lim="800000"/>
            <a:headEnd/>
            <a:tailEnd/>
          </a:ln>
        </p:spPr>
        <p:txBody>
          <a:bodyPr wrap="square">
            <a:spAutoFit/>
          </a:bodyPr>
          <a:lstStyle/>
          <a:p>
            <a:r>
              <a:rPr lang="en-GB" sz="1200" dirty="0">
                <a:cs typeface="ヒラギノ角ゴ Pro W3"/>
              </a:rPr>
              <a:t>RDO motherboard </a:t>
            </a:r>
            <a:endParaRPr lang="en-GB" sz="1200" dirty="0" smtClean="0">
              <a:cs typeface="ヒラギノ角ゴ Pro W3"/>
            </a:endParaRPr>
          </a:p>
          <a:p>
            <a:r>
              <a:rPr lang="en-GB" sz="1200" dirty="0" smtClean="0"/>
              <a:t>Prototype</a:t>
            </a:r>
            <a:r>
              <a:rPr lang="en-GB" sz="1200" dirty="0"/>
              <a:t> </a:t>
            </a:r>
            <a:r>
              <a:rPr lang="en-GB" sz="1200" dirty="0" smtClean="0">
                <a:cs typeface="ヒラギノ角ゴ Pro W3"/>
              </a:rPr>
              <a:t>w</a:t>
            </a:r>
            <a:r>
              <a:rPr lang="en-GB" sz="1200" dirty="0">
                <a:cs typeface="ヒラギノ角ゴ Pro W3"/>
              </a:rPr>
              <a:t>/ Xilinx </a:t>
            </a:r>
            <a:endParaRPr lang="en-GB" sz="1200" dirty="0" smtClean="0">
              <a:cs typeface="ヒラギノ角ゴ Pro W3"/>
            </a:endParaRPr>
          </a:p>
          <a:p>
            <a:r>
              <a:rPr lang="en-GB" sz="1200" dirty="0" smtClean="0">
                <a:cs typeface="ヒラギノ角ゴ Pro W3"/>
              </a:rPr>
              <a:t>Virtex-5 </a:t>
            </a:r>
            <a:r>
              <a:rPr lang="en-GB" sz="1200" dirty="0">
                <a:cs typeface="ヒラギノ角ゴ Pro W3"/>
              </a:rPr>
              <a:t>FPGA</a:t>
            </a:r>
            <a:endParaRPr lang="en-US" sz="1200" dirty="0">
              <a:cs typeface="ヒラギノ角ゴ Pro W3"/>
            </a:endParaRPr>
          </a:p>
        </p:txBody>
      </p:sp>
      <p:sp>
        <p:nvSpPr>
          <p:cNvPr id="79885" name="Rectangle 23"/>
          <p:cNvSpPr>
            <a:spLocks noChangeArrowheads="1"/>
          </p:cNvSpPr>
          <p:nvPr/>
        </p:nvSpPr>
        <p:spPr bwMode="auto">
          <a:xfrm>
            <a:off x="5486400" y="5105400"/>
            <a:ext cx="3124200" cy="274638"/>
          </a:xfrm>
          <a:prstGeom prst="rect">
            <a:avLst/>
          </a:prstGeom>
          <a:noFill/>
          <a:ln w="9525">
            <a:noFill/>
            <a:miter lim="800000"/>
            <a:headEnd/>
            <a:tailEnd/>
          </a:ln>
        </p:spPr>
        <p:txBody>
          <a:bodyPr>
            <a:spAutoFit/>
          </a:bodyPr>
          <a:lstStyle/>
          <a:p>
            <a:r>
              <a:rPr lang="en-GB" sz="1200">
                <a:cs typeface="ヒラギノ角ゴ Pro W3"/>
              </a:rPr>
              <a:t>RDO PC with DDL link to RDO board</a:t>
            </a:r>
            <a:endParaRPr lang="en-US" sz="1200">
              <a:cs typeface="ヒラギノ角ゴ Pro W3"/>
            </a:endParaRPr>
          </a:p>
        </p:txBody>
      </p:sp>
      <p:sp>
        <p:nvSpPr>
          <p:cNvPr id="79886" name="Text Box 18"/>
          <p:cNvSpPr txBox="1">
            <a:spLocks noChangeArrowheads="1"/>
          </p:cNvSpPr>
          <p:nvPr/>
        </p:nvSpPr>
        <p:spPr bwMode="auto">
          <a:xfrm>
            <a:off x="2286000" y="2895600"/>
            <a:ext cx="2743200" cy="228600"/>
          </a:xfrm>
          <a:prstGeom prst="rect">
            <a:avLst/>
          </a:prstGeom>
          <a:noFill/>
          <a:ln w="9525">
            <a:noFill/>
            <a:round/>
            <a:headEnd/>
            <a:tailEnd/>
          </a:ln>
        </p:spPr>
        <p:txBody>
          <a:bodyPr lIns="0" tIns="0" rIns="0" bIns="0"/>
          <a:lstStyle/>
          <a:p>
            <a:pPr indent="3175" defTabSz="457200">
              <a:lnSpc>
                <a:spcPct val="87000"/>
              </a:lnSpc>
              <a:spcBef>
                <a:spcPts val="800"/>
              </a:spcBef>
              <a:buClr>
                <a:srgbClr val="000000"/>
              </a:buClr>
              <a:buSzPct val="100000"/>
              <a:buFont typeface="Arial" pitchFamily="34"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1200">
                <a:cs typeface="ヒラギノ角ゴ Pro W3"/>
              </a:rPr>
              <a:t>Mass Termination Board + latch-up protected power daughter-card</a:t>
            </a:r>
          </a:p>
        </p:txBody>
      </p:sp>
      <p:sp>
        <p:nvSpPr>
          <p:cNvPr id="79887" name="Rectangle 2"/>
          <p:cNvSpPr>
            <a:spLocks noGrp="1"/>
          </p:cNvSpPr>
          <p:nvPr>
            <p:ph type="title" idx="4294967295"/>
          </p:nvPr>
        </p:nvSpPr>
        <p:spPr>
          <a:xfrm>
            <a:off x="762000" y="120650"/>
            <a:ext cx="7620000" cy="488950"/>
          </a:xfrm>
        </p:spPr>
        <p:txBody>
          <a:bodyPr/>
          <a:lstStyle/>
          <a:p>
            <a:r>
              <a:rPr lang="en-US" sz="2800" dirty="0" smtClean="0">
                <a:latin typeface="Arial" pitchFamily="34" charset="0"/>
                <a:cs typeface="Arial" pitchFamily="34" charset="0"/>
              </a:rPr>
              <a:t>Prototype Ladder Test with Prototype RDO</a:t>
            </a:r>
          </a:p>
        </p:txBody>
      </p:sp>
      <p:sp>
        <p:nvSpPr>
          <p:cNvPr id="79888" name="Text Box 23"/>
          <p:cNvSpPr txBox="1">
            <a:spLocks noChangeArrowheads="1"/>
          </p:cNvSpPr>
          <p:nvPr/>
        </p:nvSpPr>
        <p:spPr bwMode="auto">
          <a:xfrm>
            <a:off x="5105400" y="2362200"/>
            <a:ext cx="1403350" cy="274638"/>
          </a:xfrm>
          <a:prstGeom prst="rect">
            <a:avLst/>
          </a:prstGeom>
          <a:noFill/>
          <a:ln w="9525">
            <a:noFill/>
            <a:miter lim="800000"/>
            <a:headEnd/>
            <a:tailEnd/>
          </a:ln>
        </p:spPr>
        <p:txBody>
          <a:bodyPr wrap="none">
            <a:spAutoFit/>
          </a:bodyPr>
          <a:lstStyle/>
          <a:p>
            <a:r>
              <a:rPr lang="en-US" sz="1200">
                <a:cs typeface="ヒラギノ角ゴ Pro W3"/>
              </a:rPr>
              <a:t>Clk, cfg, data, pwr</a:t>
            </a:r>
          </a:p>
        </p:txBody>
      </p:sp>
      <p:sp>
        <p:nvSpPr>
          <p:cNvPr id="79889" name="Rectangle 24"/>
          <p:cNvSpPr>
            <a:spLocks noChangeArrowheads="1"/>
          </p:cNvSpPr>
          <p:nvPr/>
        </p:nvSpPr>
        <p:spPr bwMode="auto">
          <a:xfrm>
            <a:off x="609600" y="2209800"/>
            <a:ext cx="1274763" cy="274638"/>
          </a:xfrm>
          <a:prstGeom prst="rect">
            <a:avLst/>
          </a:prstGeom>
          <a:noFill/>
          <a:ln w="9525">
            <a:noFill/>
            <a:miter lim="800000"/>
            <a:headEnd/>
            <a:tailEnd/>
          </a:ln>
        </p:spPr>
        <p:txBody>
          <a:bodyPr wrap="none">
            <a:spAutoFit/>
          </a:bodyPr>
          <a:lstStyle/>
          <a:p>
            <a:r>
              <a:rPr lang="en-US" sz="1200" dirty="0" err="1">
                <a:cs typeface="ヒラギノ角ゴ Pro W3"/>
              </a:rPr>
              <a:t>Clk</a:t>
            </a:r>
            <a:r>
              <a:rPr lang="en-US" sz="1200" dirty="0">
                <a:cs typeface="ヒラギノ角ゴ Pro W3"/>
              </a:rPr>
              <a:t>, </a:t>
            </a:r>
            <a:r>
              <a:rPr lang="en-US" sz="1200" dirty="0" err="1">
                <a:cs typeface="ヒラギノ角ゴ Pro W3"/>
              </a:rPr>
              <a:t>config</a:t>
            </a:r>
            <a:r>
              <a:rPr lang="en-US" sz="1200" dirty="0">
                <a:cs typeface="ヒラギノ角ゴ Pro W3"/>
              </a:rPr>
              <a:t>, data</a:t>
            </a:r>
          </a:p>
        </p:txBody>
      </p:sp>
      <p:sp>
        <p:nvSpPr>
          <p:cNvPr id="79890" name="Rectangle 25"/>
          <p:cNvSpPr>
            <a:spLocks noChangeArrowheads="1"/>
          </p:cNvSpPr>
          <p:nvPr/>
        </p:nvSpPr>
        <p:spPr bwMode="auto">
          <a:xfrm>
            <a:off x="3048000" y="4495800"/>
            <a:ext cx="1282700" cy="274638"/>
          </a:xfrm>
          <a:prstGeom prst="rect">
            <a:avLst/>
          </a:prstGeom>
          <a:noFill/>
          <a:ln w="9525">
            <a:noFill/>
            <a:miter lim="800000"/>
            <a:headEnd/>
            <a:tailEnd/>
          </a:ln>
        </p:spPr>
        <p:txBody>
          <a:bodyPr wrap="none">
            <a:spAutoFit/>
          </a:bodyPr>
          <a:lstStyle/>
          <a:p>
            <a:r>
              <a:rPr lang="en-US" sz="1200" dirty="0">
                <a:cs typeface="ヒラギノ角ゴ Pro W3"/>
              </a:rPr>
              <a:t>PXL built events</a:t>
            </a:r>
          </a:p>
        </p:txBody>
      </p:sp>
      <p:pic>
        <p:nvPicPr>
          <p:cNvPr id="79891" name="Picture 10" descr="P1000402.JPG"/>
          <p:cNvPicPr>
            <a:picLocks noChangeAspect="1"/>
          </p:cNvPicPr>
          <p:nvPr/>
        </p:nvPicPr>
        <p:blipFill>
          <a:blip r:embed="rId6" cstate="print"/>
          <a:srcRect l="3773" t="18867" r="1414" b="9435"/>
          <a:stretch>
            <a:fillRect/>
          </a:stretch>
        </p:blipFill>
        <p:spPr bwMode="auto">
          <a:xfrm>
            <a:off x="6553200" y="1676400"/>
            <a:ext cx="2133600" cy="1209675"/>
          </a:xfrm>
          <a:prstGeom prst="rect">
            <a:avLst/>
          </a:prstGeom>
          <a:noFill/>
          <a:ln w="9525">
            <a:noFill/>
            <a:miter lim="800000"/>
            <a:headEnd/>
            <a:tailEnd/>
          </a:ln>
        </p:spPr>
      </p:pic>
      <p:sp>
        <p:nvSpPr>
          <p:cNvPr id="79892" name="Rectangle 23"/>
          <p:cNvSpPr>
            <a:spLocks noChangeArrowheads="1"/>
          </p:cNvSpPr>
          <p:nvPr/>
        </p:nvSpPr>
        <p:spPr bwMode="auto">
          <a:xfrm>
            <a:off x="6629400" y="2895600"/>
            <a:ext cx="1905000" cy="274638"/>
          </a:xfrm>
          <a:prstGeom prst="rect">
            <a:avLst/>
          </a:prstGeom>
          <a:noFill/>
          <a:ln w="9525">
            <a:noFill/>
            <a:miter lim="800000"/>
            <a:headEnd/>
            <a:tailEnd/>
          </a:ln>
        </p:spPr>
        <p:txBody>
          <a:bodyPr>
            <a:spAutoFit/>
          </a:bodyPr>
          <a:lstStyle/>
          <a:p>
            <a:r>
              <a:rPr lang="en-GB" sz="1200" dirty="0">
                <a:cs typeface="ヒラギノ角ゴ Pro W3"/>
              </a:rPr>
              <a:t>Infrastructure Test Board</a:t>
            </a:r>
            <a:endParaRPr lang="en-US" sz="1200" dirty="0">
              <a:cs typeface="ヒラギノ角ゴ Pro W3"/>
            </a:endParaRPr>
          </a:p>
        </p:txBody>
      </p:sp>
      <p:sp>
        <p:nvSpPr>
          <p:cNvPr id="21" name="Text Box 33"/>
          <p:cNvSpPr txBox="1">
            <a:spLocks noChangeArrowheads="1"/>
          </p:cNvSpPr>
          <p:nvPr/>
        </p:nvSpPr>
        <p:spPr bwMode="auto">
          <a:xfrm>
            <a:off x="609600" y="762000"/>
            <a:ext cx="7848600" cy="707886"/>
          </a:xfrm>
          <a:prstGeom prst="rect">
            <a:avLst/>
          </a:prstGeom>
          <a:noFill/>
          <a:ln w="19050">
            <a:solidFill>
              <a:schemeClr val="hlink"/>
            </a:solidFill>
            <a:miter lim="800000"/>
            <a:headEnd/>
            <a:tailEnd/>
          </a:ln>
        </p:spPr>
        <p:txBody>
          <a:bodyPr wrap="square">
            <a:spAutoFit/>
          </a:bodyPr>
          <a:lstStyle/>
          <a:p>
            <a:pPr marL="228600" indent="-228600">
              <a:buSzPct val="75000"/>
            </a:pPr>
            <a:r>
              <a:rPr lang="en-US" sz="2000" dirty="0">
                <a:cs typeface="ヒラギノ角ゴ Pro W3"/>
              </a:rPr>
              <a:t> </a:t>
            </a:r>
            <a:r>
              <a:rPr lang="en-US" sz="2000" dirty="0" smtClean="0">
                <a:cs typeface="ヒラギノ角ゴ Pro W3"/>
              </a:rPr>
              <a:t>Architecture verified with LVDS data path test using prototype RDO and fan out based ladder equivalent. Measured BER ~ 10</a:t>
            </a:r>
            <a:r>
              <a:rPr lang="en-US" sz="2000" baseline="30000" dirty="0" smtClean="0">
                <a:cs typeface="ヒラギノ角ゴ Pro W3"/>
              </a:rPr>
              <a:t>-14</a:t>
            </a:r>
            <a:r>
              <a:rPr lang="en-US" sz="2000" dirty="0" smtClean="0">
                <a:cs typeface="ヒラギノ角ゴ Pro W3"/>
              </a:rPr>
              <a:t> </a:t>
            </a:r>
            <a:endParaRPr lang="en-US" sz="2000" dirty="0">
              <a:cs typeface="ヒラギノ角ゴ Pro W3"/>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Testing Results</a:t>
            </a:r>
            <a:endParaRPr lang="en-US" dirty="0"/>
          </a:p>
        </p:txBody>
      </p:sp>
      <p:sp>
        <p:nvSpPr>
          <p:cNvPr id="3" name="Content Placeholder 2"/>
          <p:cNvSpPr>
            <a:spLocks noGrp="1"/>
          </p:cNvSpPr>
          <p:nvPr>
            <p:ph idx="1"/>
          </p:nvPr>
        </p:nvSpPr>
        <p:spPr>
          <a:xfrm>
            <a:off x="609600" y="960437"/>
            <a:ext cx="8229600" cy="4525963"/>
          </a:xfrm>
        </p:spPr>
        <p:txBody>
          <a:bodyPr/>
          <a:lstStyle/>
          <a:p>
            <a:r>
              <a:rPr lang="en-US" sz="2400" dirty="0" smtClean="0"/>
              <a:t>Data path and architecture are validated.</a:t>
            </a:r>
          </a:p>
          <a:p>
            <a:r>
              <a:rPr lang="en-US" sz="2400" dirty="0" smtClean="0"/>
              <a:t>Interfaces to STAR slow controls, Trigger and DAQ have been tested in a beam test at STAR.</a:t>
            </a:r>
          </a:p>
          <a:p>
            <a:r>
              <a:rPr lang="en-US" sz="2400" dirty="0" smtClean="0"/>
              <a:t>First prototypes have been used to read out ladder prototypes and characterize the operating envelope of sensors in this configuration (more on this in Michal </a:t>
            </a:r>
            <a:r>
              <a:rPr lang="en-US" sz="2400" dirty="0" err="1" smtClean="0"/>
              <a:t>Szelezniak’s</a:t>
            </a:r>
            <a:r>
              <a:rPr lang="en-US" sz="2400" dirty="0" smtClean="0"/>
              <a:t> talk). The working system is also used for individual sensor testing and characterization, Beam tests, LU and SEU testing, etc.</a:t>
            </a:r>
          </a:p>
          <a:p>
            <a:r>
              <a:rPr lang="en-US" sz="2400" dirty="0" smtClean="0"/>
              <a:t>Prototype hardware, firmware and software are all working well.</a:t>
            </a:r>
          </a:p>
          <a:p>
            <a:r>
              <a:rPr lang="en-US" sz="2400" dirty="0" smtClean="0">
                <a:solidFill>
                  <a:srgbClr val="0000FF"/>
                </a:solidFill>
              </a:rPr>
              <a:t>This allows for the design of the production system.</a:t>
            </a:r>
            <a:endParaRPr lang="en-US" sz="2400" dirty="0">
              <a:solidFill>
                <a:srgbClr val="0000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2899"/>
            <a:ext cx="7620000" cy="488950"/>
          </a:xfrm>
        </p:spPr>
        <p:txBody>
          <a:bodyPr/>
          <a:lstStyle/>
          <a:p>
            <a:r>
              <a:rPr lang="en-US" dirty="0" smtClean="0"/>
              <a:t>Production System Design</a:t>
            </a:r>
            <a:endParaRPr lang="en-US" dirty="0"/>
          </a:p>
        </p:txBody>
      </p:sp>
      <p:grpSp>
        <p:nvGrpSpPr>
          <p:cNvPr id="105" name="Group 104"/>
          <p:cNvGrpSpPr/>
          <p:nvPr/>
        </p:nvGrpSpPr>
        <p:grpSpPr>
          <a:xfrm>
            <a:off x="7696200" y="2362200"/>
            <a:ext cx="381000" cy="3587160"/>
            <a:chOff x="7696200" y="2362200"/>
            <a:chExt cx="381000" cy="3587160"/>
          </a:xfrm>
        </p:grpSpPr>
        <p:sp>
          <p:nvSpPr>
            <p:cNvPr id="4" name="Rectangle 3"/>
            <p:cNvSpPr/>
            <p:nvPr/>
          </p:nvSpPr>
          <p:spPr>
            <a:xfrm>
              <a:off x="7696200" y="2362200"/>
              <a:ext cx="381000" cy="3581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ounded Rectangle 4"/>
            <p:cNvSpPr/>
            <p:nvPr/>
          </p:nvSpPr>
          <p:spPr>
            <a:xfrm>
              <a:off x="7772400" y="2514600"/>
              <a:ext cx="228600"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6" name="TextBox 5"/>
            <p:cNvSpPr txBox="1"/>
            <p:nvPr/>
          </p:nvSpPr>
          <p:spPr>
            <a:xfrm rot="16200000">
              <a:off x="7683136" y="2588407"/>
              <a:ext cx="409086" cy="253916"/>
            </a:xfrm>
            <a:prstGeom prst="rect">
              <a:avLst/>
            </a:prstGeom>
            <a:noFill/>
          </p:spPr>
          <p:txBody>
            <a:bodyPr wrap="none" rtlCol="0">
              <a:spAutoFit/>
            </a:bodyPr>
            <a:lstStyle/>
            <a:p>
              <a:r>
                <a:rPr lang="en-US" sz="1050" dirty="0" smtClean="0"/>
                <a:t>SIU</a:t>
              </a:r>
              <a:endParaRPr lang="en-US" sz="1050" dirty="0"/>
            </a:p>
          </p:txBody>
        </p:sp>
        <p:sp>
          <p:nvSpPr>
            <p:cNvPr id="7" name="Rounded Rectangle 6"/>
            <p:cNvSpPr/>
            <p:nvPr/>
          </p:nvSpPr>
          <p:spPr>
            <a:xfrm>
              <a:off x="7749729" y="5486400"/>
              <a:ext cx="26701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8" name="TextBox 7"/>
            <p:cNvSpPr txBox="1"/>
            <p:nvPr/>
          </p:nvSpPr>
          <p:spPr>
            <a:xfrm rot="16200000">
              <a:off x="7614664" y="5545265"/>
              <a:ext cx="554274" cy="253916"/>
            </a:xfrm>
            <a:prstGeom prst="rect">
              <a:avLst/>
            </a:prstGeom>
            <a:noFill/>
          </p:spPr>
          <p:txBody>
            <a:bodyPr wrap="square" rtlCol="0">
              <a:spAutoFit/>
            </a:bodyPr>
            <a:lstStyle/>
            <a:p>
              <a:r>
                <a:rPr lang="en-US" sz="1050" dirty="0" smtClean="0"/>
                <a:t>JTAG</a:t>
              </a:r>
              <a:endParaRPr lang="en-US" sz="1050" dirty="0"/>
            </a:p>
          </p:txBody>
        </p:sp>
        <p:sp>
          <p:nvSpPr>
            <p:cNvPr id="10" name="Rounded Rectangle 9"/>
            <p:cNvSpPr/>
            <p:nvPr/>
          </p:nvSpPr>
          <p:spPr>
            <a:xfrm>
              <a:off x="7749729" y="5029200"/>
              <a:ext cx="26638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1" name="TextBox 10"/>
            <p:cNvSpPr txBox="1"/>
            <p:nvPr/>
          </p:nvSpPr>
          <p:spPr>
            <a:xfrm rot="16200000">
              <a:off x="7653251" y="5102377"/>
              <a:ext cx="461986" cy="253916"/>
            </a:xfrm>
            <a:prstGeom prst="rect">
              <a:avLst/>
            </a:prstGeom>
            <a:noFill/>
          </p:spPr>
          <p:txBody>
            <a:bodyPr wrap="none" rtlCol="0">
              <a:spAutoFit/>
            </a:bodyPr>
            <a:lstStyle/>
            <a:p>
              <a:r>
                <a:rPr lang="en-US" sz="1050" dirty="0" smtClean="0"/>
                <a:t>USB</a:t>
              </a:r>
              <a:endParaRPr lang="en-US" sz="1050" dirty="0"/>
            </a:p>
          </p:txBody>
        </p:sp>
        <p:sp>
          <p:nvSpPr>
            <p:cNvPr id="12" name="Rounded Rectangle 11"/>
            <p:cNvSpPr/>
            <p:nvPr/>
          </p:nvSpPr>
          <p:spPr>
            <a:xfrm>
              <a:off x="7749729" y="3048000"/>
              <a:ext cx="263768" cy="10668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3" name="TextBox 12"/>
            <p:cNvSpPr txBox="1"/>
            <p:nvPr/>
          </p:nvSpPr>
          <p:spPr>
            <a:xfrm rot="16200000">
              <a:off x="7342657" y="3454442"/>
              <a:ext cx="1066801" cy="253916"/>
            </a:xfrm>
            <a:prstGeom prst="rect">
              <a:avLst/>
            </a:prstGeom>
            <a:noFill/>
          </p:spPr>
          <p:txBody>
            <a:bodyPr wrap="square" rtlCol="0">
              <a:spAutoFit/>
            </a:bodyPr>
            <a:lstStyle/>
            <a:p>
              <a:r>
                <a:rPr lang="en-US" sz="1050" dirty="0" smtClean="0"/>
                <a:t>Daughter Card</a:t>
              </a:r>
              <a:endParaRPr lang="en-US" sz="1050" dirty="0"/>
            </a:p>
          </p:txBody>
        </p:sp>
      </p:grpSp>
      <p:grpSp>
        <p:nvGrpSpPr>
          <p:cNvPr id="106" name="Group 105"/>
          <p:cNvGrpSpPr/>
          <p:nvPr/>
        </p:nvGrpSpPr>
        <p:grpSpPr>
          <a:xfrm>
            <a:off x="7239000" y="2362200"/>
            <a:ext cx="381000" cy="3587160"/>
            <a:chOff x="7696200" y="2362200"/>
            <a:chExt cx="381000" cy="3587160"/>
          </a:xfrm>
        </p:grpSpPr>
        <p:sp>
          <p:nvSpPr>
            <p:cNvPr id="107" name="Rectangle 106"/>
            <p:cNvSpPr/>
            <p:nvPr/>
          </p:nvSpPr>
          <p:spPr>
            <a:xfrm>
              <a:off x="7696200" y="2362200"/>
              <a:ext cx="381000" cy="3581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8" name="Rounded Rectangle 107"/>
            <p:cNvSpPr/>
            <p:nvPr/>
          </p:nvSpPr>
          <p:spPr>
            <a:xfrm>
              <a:off x="7772400" y="2514600"/>
              <a:ext cx="228600"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09" name="TextBox 108"/>
            <p:cNvSpPr txBox="1"/>
            <p:nvPr/>
          </p:nvSpPr>
          <p:spPr>
            <a:xfrm rot="16200000">
              <a:off x="7683136" y="2588407"/>
              <a:ext cx="409086" cy="253916"/>
            </a:xfrm>
            <a:prstGeom prst="rect">
              <a:avLst/>
            </a:prstGeom>
            <a:noFill/>
          </p:spPr>
          <p:txBody>
            <a:bodyPr wrap="none" rtlCol="0">
              <a:spAutoFit/>
            </a:bodyPr>
            <a:lstStyle/>
            <a:p>
              <a:r>
                <a:rPr lang="en-US" sz="1050" dirty="0" smtClean="0"/>
                <a:t>SIU</a:t>
              </a:r>
              <a:endParaRPr lang="en-US" sz="1050" dirty="0"/>
            </a:p>
          </p:txBody>
        </p:sp>
        <p:sp>
          <p:nvSpPr>
            <p:cNvPr id="110" name="Rounded Rectangle 109"/>
            <p:cNvSpPr/>
            <p:nvPr/>
          </p:nvSpPr>
          <p:spPr>
            <a:xfrm>
              <a:off x="7749729" y="5486400"/>
              <a:ext cx="26701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11" name="TextBox 110"/>
            <p:cNvSpPr txBox="1"/>
            <p:nvPr/>
          </p:nvSpPr>
          <p:spPr>
            <a:xfrm rot="16200000">
              <a:off x="7614664" y="5545265"/>
              <a:ext cx="554274" cy="253916"/>
            </a:xfrm>
            <a:prstGeom prst="rect">
              <a:avLst/>
            </a:prstGeom>
            <a:noFill/>
          </p:spPr>
          <p:txBody>
            <a:bodyPr wrap="square" rtlCol="0">
              <a:spAutoFit/>
            </a:bodyPr>
            <a:lstStyle/>
            <a:p>
              <a:r>
                <a:rPr lang="en-US" sz="1050" dirty="0" smtClean="0"/>
                <a:t>JTAG</a:t>
              </a:r>
              <a:endParaRPr lang="en-US" sz="1050" dirty="0"/>
            </a:p>
          </p:txBody>
        </p:sp>
        <p:sp>
          <p:nvSpPr>
            <p:cNvPr id="112" name="Rounded Rectangle 111"/>
            <p:cNvSpPr/>
            <p:nvPr/>
          </p:nvSpPr>
          <p:spPr>
            <a:xfrm>
              <a:off x="7749729" y="5029200"/>
              <a:ext cx="26638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13" name="TextBox 112"/>
            <p:cNvSpPr txBox="1"/>
            <p:nvPr/>
          </p:nvSpPr>
          <p:spPr>
            <a:xfrm rot="16200000">
              <a:off x="7653251" y="5102377"/>
              <a:ext cx="461986" cy="253916"/>
            </a:xfrm>
            <a:prstGeom prst="rect">
              <a:avLst/>
            </a:prstGeom>
            <a:noFill/>
          </p:spPr>
          <p:txBody>
            <a:bodyPr wrap="none" rtlCol="0">
              <a:spAutoFit/>
            </a:bodyPr>
            <a:lstStyle/>
            <a:p>
              <a:r>
                <a:rPr lang="en-US" sz="1050" dirty="0" smtClean="0"/>
                <a:t>USB</a:t>
              </a:r>
              <a:endParaRPr lang="en-US" sz="1050" dirty="0"/>
            </a:p>
          </p:txBody>
        </p:sp>
        <p:sp>
          <p:nvSpPr>
            <p:cNvPr id="114" name="Rounded Rectangle 113"/>
            <p:cNvSpPr/>
            <p:nvPr/>
          </p:nvSpPr>
          <p:spPr>
            <a:xfrm>
              <a:off x="7749729" y="3048000"/>
              <a:ext cx="263768" cy="10668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15" name="TextBox 114"/>
            <p:cNvSpPr txBox="1"/>
            <p:nvPr/>
          </p:nvSpPr>
          <p:spPr>
            <a:xfrm rot="16200000">
              <a:off x="7342657" y="3454442"/>
              <a:ext cx="1066801" cy="253916"/>
            </a:xfrm>
            <a:prstGeom prst="rect">
              <a:avLst/>
            </a:prstGeom>
            <a:noFill/>
          </p:spPr>
          <p:txBody>
            <a:bodyPr wrap="square" rtlCol="0">
              <a:spAutoFit/>
            </a:bodyPr>
            <a:lstStyle/>
            <a:p>
              <a:r>
                <a:rPr lang="en-US" sz="1050" dirty="0" smtClean="0"/>
                <a:t>Daughter Card</a:t>
              </a:r>
              <a:endParaRPr lang="en-US" sz="1050" dirty="0"/>
            </a:p>
          </p:txBody>
        </p:sp>
      </p:grpSp>
      <p:grpSp>
        <p:nvGrpSpPr>
          <p:cNvPr id="116" name="Group 115"/>
          <p:cNvGrpSpPr/>
          <p:nvPr/>
        </p:nvGrpSpPr>
        <p:grpSpPr>
          <a:xfrm>
            <a:off x="6781800" y="2362200"/>
            <a:ext cx="381000" cy="3587160"/>
            <a:chOff x="7696200" y="2362200"/>
            <a:chExt cx="381000" cy="3587160"/>
          </a:xfrm>
        </p:grpSpPr>
        <p:sp>
          <p:nvSpPr>
            <p:cNvPr id="117" name="Rectangle 116"/>
            <p:cNvSpPr/>
            <p:nvPr/>
          </p:nvSpPr>
          <p:spPr>
            <a:xfrm>
              <a:off x="7696200" y="2362200"/>
              <a:ext cx="381000" cy="3581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8" name="Rounded Rectangle 117"/>
            <p:cNvSpPr/>
            <p:nvPr/>
          </p:nvSpPr>
          <p:spPr>
            <a:xfrm>
              <a:off x="7772400" y="2514600"/>
              <a:ext cx="228600"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19" name="TextBox 118"/>
            <p:cNvSpPr txBox="1"/>
            <p:nvPr/>
          </p:nvSpPr>
          <p:spPr>
            <a:xfrm rot="16200000">
              <a:off x="7683136" y="2588407"/>
              <a:ext cx="409086" cy="253916"/>
            </a:xfrm>
            <a:prstGeom prst="rect">
              <a:avLst/>
            </a:prstGeom>
            <a:noFill/>
          </p:spPr>
          <p:txBody>
            <a:bodyPr wrap="none" rtlCol="0">
              <a:spAutoFit/>
            </a:bodyPr>
            <a:lstStyle/>
            <a:p>
              <a:r>
                <a:rPr lang="en-US" sz="1050" dirty="0" smtClean="0"/>
                <a:t>SIU</a:t>
              </a:r>
              <a:endParaRPr lang="en-US" sz="1050" dirty="0"/>
            </a:p>
          </p:txBody>
        </p:sp>
        <p:sp>
          <p:nvSpPr>
            <p:cNvPr id="120" name="Rounded Rectangle 119"/>
            <p:cNvSpPr/>
            <p:nvPr/>
          </p:nvSpPr>
          <p:spPr>
            <a:xfrm>
              <a:off x="7749729" y="5486400"/>
              <a:ext cx="26701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21" name="TextBox 120"/>
            <p:cNvSpPr txBox="1"/>
            <p:nvPr/>
          </p:nvSpPr>
          <p:spPr>
            <a:xfrm rot="16200000">
              <a:off x="7614664" y="5545265"/>
              <a:ext cx="554274" cy="253916"/>
            </a:xfrm>
            <a:prstGeom prst="rect">
              <a:avLst/>
            </a:prstGeom>
            <a:noFill/>
          </p:spPr>
          <p:txBody>
            <a:bodyPr wrap="square" rtlCol="0">
              <a:spAutoFit/>
            </a:bodyPr>
            <a:lstStyle/>
            <a:p>
              <a:r>
                <a:rPr lang="en-US" sz="1050" dirty="0" smtClean="0"/>
                <a:t>JTAG</a:t>
              </a:r>
              <a:endParaRPr lang="en-US" sz="1050" dirty="0"/>
            </a:p>
          </p:txBody>
        </p:sp>
        <p:sp>
          <p:nvSpPr>
            <p:cNvPr id="122" name="Rounded Rectangle 121"/>
            <p:cNvSpPr/>
            <p:nvPr/>
          </p:nvSpPr>
          <p:spPr>
            <a:xfrm>
              <a:off x="7749729" y="5029200"/>
              <a:ext cx="26638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23" name="TextBox 122"/>
            <p:cNvSpPr txBox="1"/>
            <p:nvPr/>
          </p:nvSpPr>
          <p:spPr>
            <a:xfrm rot="16200000">
              <a:off x="7653251" y="5102377"/>
              <a:ext cx="461986" cy="253916"/>
            </a:xfrm>
            <a:prstGeom prst="rect">
              <a:avLst/>
            </a:prstGeom>
            <a:noFill/>
          </p:spPr>
          <p:txBody>
            <a:bodyPr wrap="none" rtlCol="0">
              <a:spAutoFit/>
            </a:bodyPr>
            <a:lstStyle/>
            <a:p>
              <a:r>
                <a:rPr lang="en-US" sz="1050" dirty="0" smtClean="0"/>
                <a:t>USB</a:t>
              </a:r>
              <a:endParaRPr lang="en-US" sz="1050" dirty="0"/>
            </a:p>
          </p:txBody>
        </p:sp>
        <p:sp>
          <p:nvSpPr>
            <p:cNvPr id="124" name="Rounded Rectangle 123"/>
            <p:cNvSpPr/>
            <p:nvPr/>
          </p:nvSpPr>
          <p:spPr>
            <a:xfrm>
              <a:off x="7749729" y="3048000"/>
              <a:ext cx="263768" cy="10668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25" name="TextBox 124"/>
            <p:cNvSpPr txBox="1"/>
            <p:nvPr/>
          </p:nvSpPr>
          <p:spPr>
            <a:xfrm rot="16200000">
              <a:off x="7342657" y="3454442"/>
              <a:ext cx="1066801" cy="253916"/>
            </a:xfrm>
            <a:prstGeom prst="rect">
              <a:avLst/>
            </a:prstGeom>
            <a:noFill/>
          </p:spPr>
          <p:txBody>
            <a:bodyPr wrap="square" rtlCol="0">
              <a:spAutoFit/>
            </a:bodyPr>
            <a:lstStyle/>
            <a:p>
              <a:r>
                <a:rPr lang="en-US" sz="1050" dirty="0" smtClean="0"/>
                <a:t>Daughter Card</a:t>
              </a:r>
              <a:endParaRPr lang="en-US" sz="1050" dirty="0"/>
            </a:p>
          </p:txBody>
        </p:sp>
      </p:grpSp>
      <p:grpSp>
        <p:nvGrpSpPr>
          <p:cNvPr id="126" name="Group 125"/>
          <p:cNvGrpSpPr/>
          <p:nvPr/>
        </p:nvGrpSpPr>
        <p:grpSpPr>
          <a:xfrm>
            <a:off x="6324600" y="2362200"/>
            <a:ext cx="381000" cy="3587160"/>
            <a:chOff x="7696200" y="2362200"/>
            <a:chExt cx="381000" cy="3587160"/>
          </a:xfrm>
        </p:grpSpPr>
        <p:sp>
          <p:nvSpPr>
            <p:cNvPr id="127" name="Rectangle 126"/>
            <p:cNvSpPr/>
            <p:nvPr/>
          </p:nvSpPr>
          <p:spPr>
            <a:xfrm>
              <a:off x="7696200" y="2362200"/>
              <a:ext cx="381000" cy="3581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8" name="Rounded Rectangle 127"/>
            <p:cNvSpPr/>
            <p:nvPr/>
          </p:nvSpPr>
          <p:spPr>
            <a:xfrm>
              <a:off x="7772400" y="2514600"/>
              <a:ext cx="228600"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29" name="TextBox 128"/>
            <p:cNvSpPr txBox="1"/>
            <p:nvPr/>
          </p:nvSpPr>
          <p:spPr>
            <a:xfrm rot="16200000">
              <a:off x="7683136" y="2588407"/>
              <a:ext cx="409086" cy="253916"/>
            </a:xfrm>
            <a:prstGeom prst="rect">
              <a:avLst/>
            </a:prstGeom>
            <a:noFill/>
          </p:spPr>
          <p:txBody>
            <a:bodyPr wrap="none" rtlCol="0">
              <a:spAutoFit/>
            </a:bodyPr>
            <a:lstStyle/>
            <a:p>
              <a:r>
                <a:rPr lang="en-US" sz="1050" dirty="0" smtClean="0"/>
                <a:t>SIU</a:t>
              </a:r>
              <a:endParaRPr lang="en-US" sz="1050" dirty="0"/>
            </a:p>
          </p:txBody>
        </p:sp>
        <p:sp>
          <p:nvSpPr>
            <p:cNvPr id="130" name="Rounded Rectangle 129"/>
            <p:cNvSpPr/>
            <p:nvPr/>
          </p:nvSpPr>
          <p:spPr>
            <a:xfrm>
              <a:off x="7749729" y="5486400"/>
              <a:ext cx="26701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31" name="TextBox 130"/>
            <p:cNvSpPr txBox="1"/>
            <p:nvPr/>
          </p:nvSpPr>
          <p:spPr>
            <a:xfrm rot="16200000">
              <a:off x="7614664" y="5545265"/>
              <a:ext cx="554274" cy="253916"/>
            </a:xfrm>
            <a:prstGeom prst="rect">
              <a:avLst/>
            </a:prstGeom>
            <a:noFill/>
          </p:spPr>
          <p:txBody>
            <a:bodyPr wrap="square" rtlCol="0">
              <a:spAutoFit/>
            </a:bodyPr>
            <a:lstStyle/>
            <a:p>
              <a:r>
                <a:rPr lang="en-US" sz="1050" dirty="0" smtClean="0"/>
                <a:t>JTAG</a:t>
              </a:r>
              <a:endParaRPr lang="en-US" sz="1050" dirty="0"/>
            </a:p>
          </p:txBody>
        </p:sp>
        <p:sp>
          <p:nvSpPr>
            <p:cNvPr id="132" name="Rounded Rectangle 131"/>
            <p:cNvSpPr/>
            <p:nvPr/>
          </p:nvSpPr>
          <p:spPr>
            <a:xfrm>
              <a:off x="7749729" y="5029200"/>
              <a:ext cx="26638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33" name="TextBox 132"/>
            <p:cNvSpPr txBox="1"/>
            <p:nvPr/>
          </p:nvSpPr>
          <p:spPr>
            <a:xfrm rot="16200000">
              <a:off x="7653251" y="5102377"/>
              <a:ext cx="461986" cy="253916"/>
            </a:xfrm>
            <a:prstGeom prst="rect">
              <a:avLst/>
            </a:prstGeom>
            <a:noFill/>
          </p:spPr>
          <p:txBody>
            <a:bodyPr wrap="none" rtlCol="0">
              <a:spAutoFit/>
            </a:bodyPr>
            <a:lstStyle/>
            <a:p>
              <a:r>
                <a:rPr lang="en-US" sz="1050" dirty="0" smtClean="0"/>
                <a:t>USB</a:t>
              </a:r>
              <a:endParaRPr lang="en-US" sz="1050" dirty="0"/>
            </a:p>
          </p:txBody>
        </p:sp>
        <p:sp>
          <p:nvSpPr>
            <p:cNvPr id="134" name="Rounded Rectangle 133"/>
            <p:cNvSpPr/>
            <p:nvPr/>
          </p:nvSpPr>
          <p:spPr>
            <a:xfrm>
              <a:off x="7749729" y="3048000"/>
              <a:ext cx="263768" cy="10668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35" name="TextBox 134"/>
            <p:cNvSpPr txBox="1"/>
            <p:nvPr/>
          </p:nvSpPr>
          <p:spPr>
            <a:xfrm rot="16200000">
              <a:off x="7342657" y="3454442"/>
              <a:ext cx="1066801" cy="253916"/>
            </a:xfrm>
            <a:prstGeom prst="rect">
              <a:avLst/>
            </a:prstGeom>
            <a:noFill/>
          </p:spPr>
          <p:txBody>
            <a:bodyPr wrap="square" rtlCol="0">
              <a:spAutoFit/>
            </a:bodyPr>
            <a:lstStyle/>
            <a:p>
              <a:r>
                <a:rPr lang="en-US" sz="1050" dirty="0" smtClean="0"/>
                <a:t>Daughter Card</a:t>
              </a:r>
              <a:endParaRPr lang="en-US" sz="1050" dirty="0"/>
            </a:p>
          </p:txBody>
        </p:sp>
      </p:grpSp>
      <p:grpSp>
        <p:nvGrpSpPr>
          <p:cNvPr id="136" name="Group 135"/>
          <p:cNvGrpSpPr/>
          <p:nvPr/>
        </p:nvGrpSpPr>
        <p:grpSpPr>
          <a:xfrm>
            <a:off x="5867400" y="2362200"/>
            <a:ext cx="381000" cy="3587160"/>
            <a:chOff x="7696200" y="2362200"/>
            <a:chExt cx="381000" cy="3587160"/>
          </a:xfrm>
        </p:grpSpPr>
        <p:sp>
          <p:nvSpPr>
            <p:cNvPr id="137" name="Rectangle 136"/>
            <p:cNvSpPr/>
            <p:nvPr/>
          </p:nvSpPr>
          <p:spPr>
            <a:xfrm>
              <a:off x="7696200" y="2362200"/>
              <a:ext cx="381000" cy="3581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8" name="Rounded Rectangle 137"/>
            <p:cNvSpPr/>
            <p:nvPr/>
          </p:nvSpPr>
          <p:spPr>
            <a:xfrm>
              <a:off x="7772400" y="2514600"/>
              <a:ext cx="228600"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39" name="TextBox 138"/>
            <p:cNvSpPr txBox="1"/>
            <p:nvPr/>
          </p:nvSpPr>
          <p:spPr>
            <a:xfrm rot="16200000">
              <a:off x="7683136" y="2588407"/>
              <a:ext cx="409086" cy="253916"/>
            </a:xfrm>
            <a:prstGeom prst="rect">
              <a:avLst/>
            </a:prstGeom>
            <a:noFill/>
          </p:spPr>
          <p:txBody>
            <a:bodyPr wrap="none" rtlCol="0">
              <a:spAutoFit/>
            </a:bodyPr>
            <a:lstStyle/>
            <a:p>
              <a:r>
                <a:rPr lang="en-US" sz="1050" dirty="0" smtClean="0"/>
                <a:t>SIU</a:t>
              </a:r>
              <a:endParaRPr lang="en-US" sz="1050" dirty="0"/>
            </a:p>
          </p:txBody>
        </p:sp>
        <p:sp>
          <p:nvSpPr>
            <p:cNvPr id="140" name="Rounded Rectangle 139"/>
            <p:cNvSpPr/>
            <p:nvPr/>
          </p:nvSpPr>
          <p:spPr>
            <a:xfrm>
              <a:off x="7749729" y="5486400"/>
              <a:ext cx="26701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41" name="TextBox 140"/>
            <p:cNvSpPr txBox="1"/>
            <p:nvPr/>
          </p:nvSpPr>
          <p:spPr>
            <a:xfrm rot="16200000">
              <a:off x="7614664" y="5545265"/>
              <a:ext cx="554274" cy="253916"/>
            </a:xfrm>
            <a:prstGeom prst="rect">
              <a:avLst/>
            </a:prstGeom>
            <a:noFill/>
          </p:spPr>
          <p:txBody>
            <a:bodyPr wrap="square" rtlCol="0">
              <a:spAutoFit/>
            </a:bodyPr>
            <a:lstStyle/>
            <a:p>
              <a:r>
                <a:rPr lang="en-US" sz="1050" dirty="0" smtClean="0"/>
                <a:t>JTAG</a:t>
              </a:r>
              <a:endParaRPr lang="en-US" sz="1050" dirty="0"/>
            </a:p>
          </p:txBody>
        </p:sp>
        <p:sp>
          <p:nvSpPr>
            <p:cNvPr id="142" name="Rounded Rectangle 141"/>
            <p:cNvSpPr/>
            <p:nvPr/>
          </p:nvSpPr>
          <p:spPr>
            <a:xfrm>
              <a:off x="7749729" y="5029200"/>
              <a:ext cx="26638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43" name="TextBox 142"/>
            <p:cNvSpPr txBox="1"/>
            <p:nvPr/>
          </p:nvSpPr>
          <p:spPr>
            <a:xfrm rot="16200000">
              <a:off x="7653251" y="5102377"/>
              <a:ext cx="461986" cy="253916"/>
            </a:xfrm>
            <a:prstGeom prst="rect">
              <a:avLst/>
            </a:prstGeom>
            <a:noFill/>
          </p:spPr>
          <p:txBody>
            <a:bodyPr wrap="none" rtlCol="0">
              <a:spAutoFit/>
            </a:bodyPr>
            <a:lstStyle/>
            <a:p>
              <a:r>
                <a:rPr lang="en-US" sz="1050" dirty="0" smtClean="0"/>
                <a:t>USB</a:t>
              </a:r>
              <a:endParaRPr lang="en-US" sz="1050" dirty="0"/>
            </a:p>
          </p:txBody>
        </p:sp>
        <p:sp>
          <p:nvSpPr>
            <p:cNvPr id="144" name="Rounded Rectangle 143"/>
            <p:cNvSpPr/>
            <p:nvPr/>
          </p:nvSpPr>
          <p:spPr>
            <a:xfrm>
              <a:off x="7749729" y="3048000"/>
              <a:ext cx="263768" cy="10668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45" name="TextBox 144"/>
            <p:cNvSpPr txBox="1"/>
            <p:nvPr/>
          </p:nvSpPr>
          <p:spPr>
            <a:xfrm rot="16200000">
              <a:off x="7342657" y="3454442"/>
              <a:ext cx="1066801" cy="253916"/>
            </a:xfrm>
            <a:prstGeom prst="rect">
              <a:avLst/>
            </a:prstGeom>
            <a:noFill/>
          </p:spPr>
          <p:txBody>
            <a:bodyPr wrap="square" rtlCol="0">
              <a:spAutoFit/>
            </a:bodyPr>
            <a:lstStyle/>
            <a:p>
              <a:r>
                <a:rPr lang="en-US" sz="1050" dirty="0" smtClean="0"/>
                <a:t>Daughter Card</a:t>
              </a:r>
              <a:endParaRPr lang="en-US" sz="1050" dirty="0"/>
            </a:p>
          </p:txBody>
        </p:sp>
      </p:grpSp>
      <p:grpSp>
        <p:nvGrpSpPr>
          <p:cNvPr id="146" name="Group 145"/>
          <p:cNvGrpSpPr/>
          <p:nvPr/>
        </p:nvGrpSpPr>
        <p:grpSpPr>
          <a:xfrm>
            <a:off x="5410200" y="2362200"/>
            <a:ext cx="381000" cy="3587160"/>
            <a:chOff x="7696200" y="2362200"/>
            <a:chExt cx="381000" cy="3587160"/>
          </a:xfrm>
        </p:grpSpPr>
        <p:sp>
          <p:nvSpPr>
            <p:cNvPr id="147" name="Rectangle 146"/>
            <p:cNvSpPr/>
            <p:nvPr/>
          </p:nvSpPr>
          <p:spPr>
            <a:xfrm>
              <a:off x="7696200" y="2362200"/>
              <a:ext cx="381000" cy="3581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8" name="Rounded Rectangle 147"/>
            <p:cNvSpPr/>
            <p:nvPr/>
          </p:nvSpPr>
          <p:spPr>
            <a:xfrm>
              <a:off x="7772400" y="2514600"/>
              <a:ext cx="228600"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49" name="TextBox 148"/>
            <p:cNvSpPr txBox="1"/>
            <p:nvPr/>
          </p:nvSpPr>
          <p:spPr>
            <a:xfrm rot="16200000">
              <a:off x="7683136" y="2588407"/>
              <a:ext cx="409086" cy="253916"/>
            </a:xfrm>
            <a:prstGeom prst="rect">
              <a:avLst/>
            </a:prstGeom>
            <a:noFill/>
          </p:spPr>
          <p:txBody>
            <a:bodyPr wrap="none" rtlCol="0">
              <a:spAutoFit/>
            </a:bodyPr>
            <a:lstStyle/>
            <a:p>
              <a:r>
                <a:rPr lang="en-US" sz="1050" dirty="0" smtClean="0"/>
                <a:t>SIU</a:t>
              </a:r>
              <a:endParaRPr lang="en-US" sz="1050" dirty="0"/>
            </a:p>
          </p:txBody>
        </p:sp>
        <p:sp>
          <p:nvSpPr>
            <p:cNvPr id="150" name="Rounded Rectangle 149"/>
            <p:cNvSpPr/>
            <p:nvPr/>
          </p:nvSpPr>
          <p:spPr>
            <a:xfrm>
              <a:off x="7749729" y="5486400"/>
              <a:ext cx="26701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51" name="TextBox 150"/>
            <p:cNvSpPr txBox="1"/>
            <p:nvPr/>
          </p:nvSpPr>
          <p:spPr>
            <a:xfrm rot="16200000">
              <a:off x="7614664" y="5545265"/>
              <a:ext cx="554274" cy="253916"/>
            </a:xfrm>
            <a:prstGeom prst="rect">
              <a:avLst/>
            </a:prstGeom>
            <a:noFill/>
          </p:spPr>
          <p:txBody>
            <a:bodyPr wrap="square" rtlCol="0">
              <a:spAutoFit/>
            </a:bodyPr>
            <a:lstStyle/>
            <a:p>
              <a:r>
                <a:rPr lang="en-US" sz="1050" dirty="0" smtClean="0"/>
                <a:t>JTAG</a:t>
              </a:r>
              <a:endParaRPr lang="en-US" sz="1050" dirty="0"/>
            </a:p>
          </p:txBody>
        </p:sp>
        <p:sp>
          <p:nvSpPr>
            <p:cNvPr id="152" name="Rounded Rectangle 151"/>
            <p:cNvSpPr/>
            <p:nvPr/>
          </p:nvSpPr>
          <p:spPr>
            <a:xfrm>
              <a:off x="7749729" y="5029200"/>
              <a:ext cx="26638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53" name="TextBox 152"/>
            <p:cNvSpPr txBox="1"/>
            <p:nvPr/>
          </p:nvSpPr>
          <p:spPr>
            <a:xfrm rot="16200000">
              <a:off x="7653251" y="5102377"/>
              <a:ext cx="461986" cy="253916"/>
            </a:xfrm>
            <a:prstGeom prst="rect">
              <a:avLst/>
            </a:prstGeom>
            <a:noFill/>
          </p:spPr>
          <p:txBody>
            <a:bodyPr wrap="none" rtlCol="0">
              <a:spAutoFit/>
            </a:bodyPr>
            <a:lstStyle/>
            <a:p>
              <a:r>
                <a:rPr lang="en-US" sz="1050" dirty="0" smtClean="0"/>
                <a:t>USB</a:t>
              </a:r>
              <a:endParaRPr lang="en-US" sz="1050" dirty="0"/>
            </a:p>
          </p:txBody>
        </p:sp>
        <p:sp>
          <p:nvSpPr>
            <p:cNvPr id="154" name="Rounded Rectangle 153"/>
            <p:cNvSpPr/>
            <p:nvPr/>
          </p:nvSpPr>
          <p:spPr>
            <a:xfrm>
              <a:off x="7749729" y="3048000"/>
              <a:ext cx="263768" cy="10668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55" name="TextBox 154"/>
            <p:cNvSpPr txBox="1"/>
            <p:nvPr/>
          </p:nvSpPr>
          <p:spPr>
            <a:xfrm rot="16200000">
              <a:off x="7342657" y="3454442"/>
              <a:ext cx="1066801" cy="253916"/>
            </a:xfrm>
            <a:prstGeom prst="rect">
              <a:avLst/>
            </a:prstGeom>
            <a:noFill/>
          </p:spPr>
          <p:txBody>
            <a:bodyPr wrap="square" rtlCol="0">
              <a:spAutoFit/>
            </a:bodyPr>
            <a:lstStyle/>
            <a:p>
              <a:r>
                <a:rPr lang="en-US" sz="1050" dirty="0" smtClean="0"/>
                <a:t>Daughter Card</a:t>
              </a:r>
              <a:endParaRPr lang="en-US" sz="1050" dirty="0"/>
            </a:p>
          </p:txBody>
        </p:sp>
      </p:grpSp>
      <p:grpSp>
        <p:nvGrpSpPr>
          <p:cNvPr id="156" name="Group 155"/>
          <p:cNvGrpSpPr/>
          <p:nvPr/>
        </p:nvGrpSpPr>
        <p:grpSpPr>
          <a:xfrm>
            <a:off x="4953000" y="2362200"/>
            <a:ext cx="381000" cy="3587160"/>
            <a:chOff x="7696200" y="2362200"/>
            <a:chExt cx="381000" cy="3587160"/>
          </a:xfrm>
        </p:grpSpPr>
        <p:sp>
          <p:nvSpPr>
            <p:cNvPr id="157" name="Rectangle 156"/>
            <p:cNvSpPr/>
            <p:nvPr/>
          </p:nvSpPr>
          <p:spPr>
            <a:xfrm>
              <a:off x="7696200" y="2362200"/>
              <a:ext cx="381000" cy="3581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8" name="Rounded Rectangle 157"/>
            <p:cNvSpPr/>
            <p:nvPr/>
          </p:nvSpPr>
          <p:spPr>
            <a:xfrm>
              <a:off x="7772400" y="2514600"/>
              <a:ext cx="228600"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59" name="TextBox 158"/>
            <p:cNvSpPr txBox="1"/>
            <p:nvPr/>
          </p:nvSpPr>
          <p:spPr>
            <a:xfrm rot="16200000">
              <a:off x="7683136" y="2588407"/>
              <a:ext cx="409086" cy="253916"/>
            </a:xfrm>
            <a:prstGeom prst="rect">
              <a:avLst/>
            </a:prstGeom>
            <a:noFill/>
          </p:spPr>
          <p:txBody>
            <a:bodyPr wrap="none" rtlCol="0">
              <a:spAutoFit/>
            </a:bodyPr>
            <a:lstStyle/>
            <a:p>
              <a:r>
                <a:rPr lang="en-US" sz="1050" dirty="0" smtClean="0"/>
                <a:t>SIU</a:t>
              </a:r>
              <a:endParaRPr lang="en-US" sz="1050" dirty="0"/>
            </a:p>
          </p:txBody>
        </p:sp>
        <p:sp>
          <p:nvSpPr>
            <p:cNvPr id="160" name="Rounded Rectangle 159"/>
            <p:cNvSpPr/>
            <p:nvPr/>
          </p:nvSpPr>
          <p:spPr>
            <a:xfrm>
              <a:off x="7749729" y="5486400"/>
              <a:ext cx="26701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61" name="TextBox 160"/>
            <p:cNvSpPr txBox="1"/>
            <p:nvPr/>
          </p:nvSpPr>
          <p:spPr>
            <a:xfrm rot="16200000">
              <a:off x="7614664" y="5545265"/>
              <a:ext cx="554274" cy="253916"/>
            </a:xfrm>
            <a:prstGeom prst="rect">
              <a:avLst/>
            </a:prstGeom>
            <a:noFill/>
          </p:spPr>
          <p:txBody>
            <a:bodyPr wrap="square" rtlCol="0">
              <a:spAutoFit/>
            </a:bodyPr>
            <a:lstStyle/>
            <a:p>
              <a:r>
                <a:rPr lang="en-US" sz="1050" dirty="0" smtClean="0"/>
                <a:t>JTAG</a:t>
              </a:r>
              <a:endParaRPr lang="en-US" sz="1050" dirty="0"/>
            </a:p>
          </p:txBody>
        </p:sp>
        <p:sp>
          <p:nvSpPr>
            <p:cNvPr id="162" name="Rounded Rectangle 161"/>
            <p:cNvSpPr/>
            <p:nvPr/>
          </p:nvSpPr>
          <p:spPr>
            <a:xfrm>
              <a:off x="7749729" y="5029200"/>
              <a:ext cx="26638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63" name="TextBox 162"/>
            <p:cNvSpPr txBox="1"/>
            <p:nvPr/>
          </p:nvSpPr>
          <p:spPr>
            <a:xfrm rot="16200000">
              <a:off x="7653251" y="5102377"/>
              <a:ext cx="461986" cy="253916"/>
            </a:xfrm>
            <a:prstGeom prst="rect">
              <a:avLst/>
            </a:prstGeom>
            <a:noFill/>
          </p:spPr>
          <p:txBody>
            <a:bodyPr wrap="none" rtlCol="0">
              <a:spAutoFit/>
            </a:bodyPr>
            <a:lstStyle/>
            <a:p>
              <a:r>
                <a:rPr lang="en-US" sz="1050" dirty="0" smtClean="0"/>
                <a:t>USB</a:t>
              </a:r>
              <a:endParaRPr lang="en-US" sz="1050" dirty="0"/>
            </a:p>
          </p:txBody>
        </p:sp>
        <p:sp>
          <p:nvSpPr>
            <p:cNvPr id="164" name="Rounded Rectangle 163"/>
            <p:cNvSpPr/>
            <p:nvPr/>
          </p:nvSpPr>
          <p:spPr>
            <a:xfrm>
              <a:off x="7749729" y="3048000"/>
              <a:ext cx="263768" cy="10668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65" name="TextBox 164"/>
            <p:cNvSpPr txBox="1"/>
            <p:nvPr/>
          </p:nvSpPr>
          <p:spPr>
            <a:xfrm rot="16200000">
              <a:off x="7342657" y="3454442"/>
              <a:ext cx="1066801" cy="253916"/>
            </a:xfrm>
            <a:prstGeom prst="rect">
              <a:avLst/>
            </a:prstGeom>
            <a:noFill/>
          </p:spPr>
          <p:txBody>
            <a:bodyPr wrap="square" rtlCol="0">
              <a:spAutoFit/>
            </a:bodyPr>
            <a:lstStyle/>
            <a:p>
              <a:r>
                <a:rPr lang="en-US" sz="1050" dirty="0" smtClean="0"/>
                <a:t>Daughter Card</a:t>
              </a:r>
              <a:endParaRPr lang="en-US" sz="1050" dirty="0"/>
            </a:p>
          </p:txBody>
        </p:sp>
      </p:grpSp>
      <p:grpSp>
        <p:nvGrpSpPr>
          <p:cNvPr id="166" name="Group 165"/>
          <p:cNvGrpSpPr/>
          <p:nvPr/>
        </p:nvGrpSpPr>
        <p:grpSpPr>
          <a:xfrm>
            <a:off x="4495800" y="2362200"/>
            <a:ext cx="381000" cy="3587160"/>
            <a:chOff x="7696200" y="2362200"/>
            <a:chExt cx="381000" cy="3587160"/>
          </a:xfrm>
        </p:grpSpPr>
        <p:sp>
          <p:nvSpPr>
            <p:cNvPr id="167" name="Rectangle 166"/>
            <p:cNvSpPr/>
            <p:nvPr/>
          </p:nvSpPr>
          <p:spPr>
            <a:xfrm>
              <a:off x="7696200" y="2362200"/>
              <a:ext cx="381000" cy="3581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8" name="Rounded Rectangle 167"/>
            <p:cNvSpPr/>
            <p:nvPr/>
          </p:nvSpPr>
          <p:spPr>
            <a:xfrm>
              <a:off x="7772400" y="2514600"/>
              <a:ext cx="228600"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69" name="TextBox 168"/>
            <p:cNvSpPr txBox="1"/>
            <p:nvPr/>
          </p:nvSpPr>
          <p:spPr>
            <a:xfrm rot="16200000">
              <a:off x="7683136" y="2588407"/>
              <a:ext cx="409086" cy="253916"/>
            </a:xfrm>
            <a:prstGeom prst="rect">
              <a:avLst/>
            </a:prstGeom>
            <a:noFill/>
          </p:spPr>
          <p:txBody>
            <a:bodyPr wrap="none" rtlCol="0">
              <a:spAutoFit/>
            </a:bodyPr>
            <a:lstStyle/>
            <a:p>
              <a:r>
                <a:rPr lang="en-US" sz="1050" dirty="0" smtClean="0"/>
                <a:t>SIU</a:t>
              </a:r>
              <a:endParaRPr lang="en-US" sz="1050" dirty="0"/>
            </a:p>
          </p:txBody>
        </p:sp>
        <p:sp>
          <p:nvSpPr>
            <p:cNvPr id="170" name="Rounded Rectangle 169"/>
            <p:cNvSpPr/>
            <p:nvPr/>
          </p:nvSpPr>
          <p:spPr>
            <a:xfrm>
              <a:off x="7749729" y="5486400"/>
              <a:ext cx="26701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71" name="TextBox 170"/>
            <p:cNvSpPr txBox="1"/>
            <p:nvPr/>
          </p:nvSpPr>
          <p:spPr>
            <a:xfrm rot="16200000">
              <a:off x="7614664" y="5545265"/>
              <a:ext cx="554274" cy="253916"/>
            </a:xfrm>
            <a:prstGeom prst="rect">
              <a:avLst/>
            </a:prstGeom>
            <a:noFill/>
          </p:spPr>
          <p:txBody>
            <a:bodyPr wrap="square" rtlCol="0">
              <a:spAutoFit/>
            </a:bodyPr>
            <a:lstStyle/>
            <a:p>
              <a:r>
                <a:rPr lang="en-US" sz="1050" dirty="0" smtClean="0"/>
                <a:t>JTAG</a:t>
              </a:r>
              <a:endParaRPr lang="en-US" sz="1050" dirty="0"/>
            </a:p>
          </p:txBody>
        </p:sp>
        <p:sp>
          <p:nvSpPr>
            <p:cNvPr id="172" name="Rounded Rectangle 171"/>
            <p:cNvSpPr/>
            <p:nvPr/>
          </p:nvSpPr>
          <p:spPr>
            <a:xfrm>
              <a:off x="7749729" y="5029200"/>
              <a:ext cx="26638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73" name="TextBox 172"/>
            <p:cNvSpPr txBox="1"/>
            <p:nvPr/>
          </p:nvSpPr>
          <p:spPr>
            <a:xfrm rot="16200000">
              <a:off x="7653251" y="5102377"/>
              <a:ext cx="461986" cy="253916"/>
            </a:xfrm>
            <a:prstGeom prst="rect">
              <a:avLst/>
            </a:prstGeom>
            <a:noFill/>
          </p:spPr>
          <p:txBody>
            <a:bodyPr wrap="none" rtlCol="0">
              <a:spAutoFit/>
            </a:bodyPr>
            <a:lstStyle/>
            <a:p>
              <a:r>
                <a:rPr lang="en-US" sz="1050" dirty="0" smtClean="0"/>
                <a:t>USB</a:t>
              </a:r>
              <a:endParaRPr lang="en-US" sz="1050" dirty="0"/>
            </a:p>
          </p:txBody>
        </p:sp>
        <p:sp>
          <p:nvSpPr>
            <p:cNvPr id="174" name="Rounded Rectangle 173"/>
            <p:cNvSpPr/>
            <p:nvPr/>
          </p:nvSpPr>
          <p:spPr>
            <a:xfrm>
              <a:off x="7749729" y="3048000"/>
              <a:ext cx="263768" cy="10668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75" name="TextBox 174"/>
            <p:cNvSpPr txBox="1"/>
            <p:nvPr/>
          </p:nvSpPr>
          <p:spPr>
            <a:xfrm rot="16200000">
              <a:off x="7342657" y="3454442"/>
              <a:ext cx="1066801" cy="253916"/>
            </a:xfrm>
            <a:prstGeom prst="rect">
              <a:avLst/>
            </a:prstGeom>
            <a:noFill/>
          </p:spPr>
          <p:txBody>
            <a:bodyPr wrap="square" rtlCol="0">
              <a:spAutoFit/>
            </a:bodyPr>
            <a:lstStyle/>
            <a:p>
              <a:r>
                <a:rPr lang="en-US" sz="1050" dirty="0" smtClean="0"/>
                <a:t>Daughter Card</a:t>
              </a:r>
              <a:endParaRPr lang="en-US" sz="1050" dirty="0"/>
            </a:p>
          </p:txBody>
        </p:sp>
      </p:grpSp>
      <p:grpSp>
        <p:nvGrpSpPr>
          <p:cNvPr id="176" name="Group 175"/>
          <p:cNvGrpSpPr/>
          <p:nvPr/>
        </p:nvGrpSpPr>
        <p:grpSpPr>
          <a:xfrm>
            <a:off x="4038600" y="2362200"/>
            <a:ext cx="381000" cy="3587160"/>
            <a:chOff x="7696200" y="2362200"/>
            <a:chExt cx="381000" cy="3587160"/>
          </a:xfrm>
        </p:grpSpPr>
        <p:sp>
          <p:nvSpPr>
            <p:cNvPr id="177" name="Rectangle 176"/>
            <p:cNvSpPr/>
            <p:nvPr/>
          </p:nvSpPr>
          <p:spPr>
            <a:xfrm>
              <a:off x="7696200" y="2362200"/>
              <a:ext cx="381000" cy="3581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8" name="Rounded Rectangle 177"/>
            <p:cNvSpPr/>
            <p:nvPr/>
          </p:nvSpPr>
          <p:spPr>
            <a:xfrm>
              <a:off x="7772400" y="2514600"/>
              <a:ext cx="228600"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79" name="TextBox 178"/>
            <p:cNvSpPr txBox="1"/>
            <p:nvPr/>
          </p:nvSpPr>
          <p:spPr>
            <a:xfrm rot="16200000">
              <a:off x="7683136" y="2588407"/>
              <a:ext cx="409086" cy="253916"/>
            </a:xfrm>
            <a:prstGeom prst="rect">
              <a:avLst/>
            </a:prstGeom>
            <a:noFill/>
          </p:spPr>
          <p:txBody>
            <a:bodyPr wrap="none" rtlCol="0">
              <a:spAutoFit/>
            </a:bodyPr>
            <a:lstStyle/>
            <a:p>
              <a:r>
                <a:rPr lang="en-US" sz="1050" dirty="0" smtClean="0"/>
                <a:t>SIU</a:t>
              </a:r>
              <a:endParaRPr lang="en-US" sz="1050" dirty="0"/>
            </a:p>
          </p:txBody>
        </p:sp>
        <p:sp>
          <p:nvSpPr>
            <p:cNvPr id="180" name="Rounded Rectangle 179"/>
            <p:cNvSpPr/>
            <p:nvPr/>
          </p:nvSpPr>
          <p:spPr>
            <a:xfrm>
              <a:off x="7749729" y="5486400"/>
              <a:ext cx="26701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81" name="TextBox 180"/>
            <p:cNvSpPr txBox="1"/>
            <p:nvPr/>
          </p:nvSpPr>
          <p:spPr>
            <a:xfrm rot="16200000">
              <a:off x="7614664" y="5545265"/>
              <a:ext cx="554274" cy="253916"/>
            </a:xfrm>
            <a:prstGeom prst="rect">
              <a:avLst/>
            </a:prstGeom>
            <a:noFill/>
          </p:spPr>
          <p:txBody>
            <a:bodyPr wrap="square" rtlCol="0">
              <a:spAutoFit/>
            </a:bodyPr>
            <a:lstStyle/>
            <a:p>
              <a:r>
                <a:rPr lang="en-US" sz="1050" dirty="0" smtClean="0"/>
                <a:t>JTAG</a:t>
              </a:r>
              <a:endParaRPr lang="en-US" sz="1050" dirty="0"/>
            </a:p>
          </p:txBody>
        </p:sp>
        <p:sp>
          <p:nvSpPr>
            <p:cNvPr id="182" name="Rounded Rectangle 181"/>
            <p:cNvSpPr/>
            <p:nvPr/>
          </p:nvSpPr>
          <p:spPr>
            <a:xfrm>
              <a:off x="7749729" y="5029200"/>
              <a:ext cx="26638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83" name="TextBox 182"/>
            <p:cNvSpPr txBox="1"/>
            <p:nvPr/>
          </p:nvSpPr>
          <p:spPr>
            <a:xfrm rot="16200000">
              <a:off x="7653251" y="5102377"/>
              <a:ext cx="461986" cy="253916"/>
            </a:xfrm>
            <a:prstGeom prst="rect">
              <a:avLst/>
            </a:prstGeom>
            <a:noFill/>
          </p:spPr>
          <p:txBody>
            <a:bodyPr wrap="none" rtlCol="0">
              <a:spAutoFit/>
            </a:bodyPr>
            <a:lstStyle/>
            <a:p>
              <a:r>
                <a:rPr lang="en-US" sz="1050" dirty="0" smtClean="0"/>
                <a:t>USB</a:t>
              </a:r>
              <a:endParaRPr lang="en-US" sz="1050" dirty="0"/>
            </a:p>
          </p:txBody>
        </p:sp>
        <p:sp>
          <p:nvSpPr>
            <p:cNvPr id="184" name="Rounded Rectangle 183"/>
            <p:cNvSpPr/>
            <p:nvPr/>
          </p:nvSpPr>
          <p:spPr>
            <a:xfrm>
              <a:off x="7749729" y="3048000"/>
              <a:ext cx="263768" cy="10668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85" name="TextBox 184"/>
            <p:cNvSpPr txBox="1"/>
            <p:nvPr/>
          </p:nvSpPr>
          <p:spPr>
            <a:xfrm rot="16200000">
              <a:off x="7342657" y="3454442"/>
              <a:ext cx="1066801" cy="253916"/>
            </a:xfrm>
            <a:prstGeom prst="rect">
              <a:avLst/>
            </a:prstGeom>
            <a:noFill/>
          </p:spPr>
          <p:txBody>
            <a:bodyPr wrap="square" rtlCol="0">
              <a:spAutoFit/>
            </a:bodyPr>
            <a:lstStyle/>
            <a:p>
              <a:r>
                <a:rPr lang="en-US" sz="1050" dirty="0" smtClean="0"/>
                <a:t>Daughter Card</a:t>
              </a:r>
              <a:endParaRPr lang="en-US" sz="1050" dirty="0"/>
            </a:p>
          </p:txBody>
        </p:sp>
      </p:grpSp>
      <p:grpSp>
        <p:nvGrpSpPr>
          <p:cNvPr id="186" name="Group 185"/>
          <p:cNvGrpSpPr/>
          <p:nvPr/>
        </p:nvGrpSpPr>
        <p:grpSpPr>
          <a:xfrm>
            <a:off x="3581400" y="2362200"/>
            <a:ext cx="381000" cy="3587160"/>
            <a:chOff x="7696200" y="2362200"/>
            <a:chExt cx="381000" cy="3587160"/>
          </a:xfrm>
        </p:grpSpPr>
        <p:sp>
          <p:nvSpPr>
            <p:cNvPr id="187" name="Rectangle 186"/>
            <p:cNvSpPr/>
            <p:nvPr/>
          </p:nvSpPr>
          <p:spPr>
            <a:xfrm>
              <a:off x="7696200" y="2362200"/>
              <a:ext cx="381000" cy="3581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8" name="Rounded Rectangle 187"/>
            <p:cNvSpPr/>
            <p:nvPr/>
          </p:nvSpPr>
          <p:spPr>
            <a:xfrm>
              <a:off x="7772400" y="2514600"/>
              <a:ext cx="228600"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89" name="TextBox 188"/>
            <p:cNvSpPr txBox="1"/>
            <p:nvPr/>
          </p:nvSpPr>
          <p:spPr>
            <a:xfrm rot="16200000">
              <a:off x="7683136" y="2588407"/>
              <a:ext cx="409086" cy="253916"/>
            </a:xfrm>
            <a:prstGeom prst="rect">
              <a:avLst/>
            </a:prstGeom>
            <a:noFill/>
          </p:spPr>
          <p:txBody>
            <a:bodyPr wrap="none" rtlCol="0">
              <a:spAutoFit/>
            </a:bodyPr>
            <a:lstStyle/>
            <a:p>
              <a:r>
                <a:rPr lang="en-US" sz="1050" dirty="0" smtClean="0"/>
                <a:t>SIU</a:t>
              </a:r>
              <a:endParaRPr lang="en-US" sz="1050" dirty="0"/>
            </a:p>
          </p:txBody>
        </p:sp>
        <p:sp>
          <p:nvSpPr>
            <p:cNvPr id="190" name="Rounded Rectangle 189"/>
            <p:cNvSpPr/>
            <p:nvPr/>
          </p:nvSpPr>
          <p:spPr>
            <a:xfrm>
              <a:off x="7749729" y="5486400"/>
              <a:ext cx="26701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91" name="TextBox 190"/>
            <p:cNvSpPr txBox="1"/>
            <p:nvPr/>
          </p:nvSpPr>
          <p:spPr>
            <a:xfrm rot="16200000">
              <a:off x="7614664" y="5545265"/>
              <a:ext cx="554274" cy="253916"/>
            </a:xfrm>
            <a:prstGeom prst="rect">
              <a:avLst/>
            </a:prstGeom>
            <a:noFill/>
          </p:spPr>
          <p:txBody>
            <a:bodyPr wrap="square" rtlCol="0">
              <a:spAutoFit/>
            </a:bodyPr>
            <a:lstStyle/>
            <a:p>
              <a:r>
                <a:rPr lang="en-US" sz="1050" dirty="0" smtClean="0"/>
                <a:t>JTAG</a:t>
              </a:r>
              <a:endParaRPr lang="en-US" sz="1050" dirty="0"/>
            </a:p>
          </p:txBody>
        </p:sp>
        <p:sp>
          <p:nvSpPr>
            <p:cNvPr id="192" name="Rounded Rectangle 191"/>
            <p:cNvSpPr/>
            <p:nvPr/>
          </p:nvSpPr>
          <p:spPr>
            <a:xfrm>
              <a:off x="7749729" y="5029200"/>
              <a:ext cx="266385" cy="381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93" name="TextBox 192"/>
            <p:cNvSpPr txBox="1"/>
            <p:nvPr/>
          </p:nvSpPr>
          <p:spPr>
            <a:xfrm rot="16200000">
              <a:off x="7653251" y="5102377"/>
              <a:ext cx="461986" cy="253916"/>
            </a:xfrm>
            <a:prstGeom prst="rect">
              <a:avLst/>
            </a:prstGeom>
            <a:noFill/>
          </p:spPr>
          <p:txBody>
            <a:bodyPr wrap="none" rtlCol="0">
              <a:spAutoFit/>
            </a:bodyPr>
            <a:lstStyle/>
            <a:p>
              <a:r>
                <a:rPr lang="en-US" sz="1050" dirty="0" smtClean="0"/>
                <a:t>USB</a:t>
              </a:r>
              <a:endParaRPr lang="en-US" sz="1050" dirty="0"/>
            </a:p>
          </p:txBody>
        </p:sp>
        <p:sp>
          <p:nvSpPr>
            <p:cNvPr id="194" name="Rounded Rectangle 193"/>
            <p:cNvSpPr/>
            <p:nvPr/>
          </p:nvSpPr>
          <p:spPr>
            <a:xfrm>
              <a:off x="7749729" y="3048000"/>
              <a:ext cx="263768" cy="10668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195" name="TextBox 194"/>
            <p:cNvSpPr txBox="1"/>
            <p:nvPr/>
          </p:nvSpPr>
          <p:spPr>
            <a:xfrm rot="16200000">
              <a:off x="7342657" y="3454442"/>
              <a:ext cx="1066801" cy="253916"/>
            </a:xfrm>
            <a:prstGeom prst="rect">
              <a:avLst/>
            </a:prstGeom>
            <a:noFill/>
          </p:spPr>
          <p:txBody>
            <a:bodyPr wrap="square" rtlCol="0">
              <a:spAutoFit/>
            </a:bodyPr>
            <a:lstStyle/>
            <a:p>
              <a:r>
                <a:rPr lang="en-US" sz="1050" dirty="0" smtClean="0"/>
                <a:t>Daughter Card</a:t>
              </a:r>
              <a:endParaRPr lang="en-US" sz="1050" dirty="0"/>
            </a:p>
          </p:txBody>
        </p:sp>
      </p:grpSp>
      <p:grpSp>
        <p:nvGrpSpPr>
          <p:cNvPr id="206" name="Group 205"/>
          <p:cNvGrpSpPr/>
          <p:nvPr/>
        </p:nvGrpSpPr>
        <p:grpSpPr>
          <a:xfrm>
            <a:off x="3276600" y="2194686"/>
            <a:ext cx="253916" cy="2224915"/>
            <a:chOff x="1516445" y="1661285"/>
            <a:chExt cx="253916" cy="2224915"/>
          </a:xfrm>
        </p:grpSpPr>
        <p:sp>
          <p:nvSpPr>
            <p:cNvPr id="197" name="Rectangle 196"/>
            <p:cNvSpPr/>
            <p:nvPr/>
          </p:nvSpPr>
          <p:spPr>
            <a:xfrm>
              <a:off x="1524000" y="1828800"/>
              <a:ext cx="228600" cy="2057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4" name="Rounded Rectangle 203"/>
            <p:cNvSpPr/>
            <p:nvPr/>
          </p:nvSpPr>
          <p:spPr>
            <a:xfrm>
              <a:off x="1562415" y="1905000"/>
              <a:ext cx="152400" cy="762000"/>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vert="vert270" rtlCol="0" anchor="ctr" anchorCtr="1"/>
            <a:lstStyle/>
            <a:p>
              <a:pPr algn="ctr"/>
              <a:endParaRPr lang="en-US" dirty="0"/>
            </a:p>
          </p:txBody>
        </p:sp>
        <p:sp>
          <p:nvSpPr>
            <p:cNvPr id="205" name="TextBox 204"/>
            <p:cNvSpPr txBox="1"/>
            <p:nvPr/>
          </p:nvSpPr>
          <p:spPr>
            <a:xfrm rot="16200000">
              <a:off x="1110002" y="2067728"/>
              <a:ext cx="1066801" cy="253916"/>
            </a:xfrm>
            <a:prstGeom prst="rect">
              <a:avLst/>
            </a:prstGeom>
            <a:noFill/>
          </p:spPr>
          <p:txBody>
            <a:bodyPr wrap="square" rtlCol="0">
              <a:spAutoFit/>
            </a:bodyPr>
            <a:lstStyle/>
            <a:p>
              <a:r>
                <a:rPr lang="en-US" sz="1050" dirty="0" smtClean="0"/>
                <a:t>STAR TCD</a:t>
              </a:r>
              <a:endParaRPr lang="en-US" sz="1050" dirty="0"/>
            </a:p>
          </p:txBody>
        </p:sp>
      </p:grpSp>
      <p:sp>
        <p:nvSpPr>
          <p:cNvPr id="207" name="Rectangle 206"/>
          <p:cNvSpPr/>
          <p:nvPr/>
        </p:nvSpPr>
        <p:spPr>
          <a:xfrm>
            <a:off x="3200400" y="2286000"/>
            <a:ext cx="5029200" cy="3733800"/>
          </a:xfrm>
          <a:prstGeom prst="rect">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8" name="TextBox 207"/>
          <p:cNvSpPr txBox="1"/>
          <p:nvPr/>
        </p:nvSpPr>
        <p:spPr>
          <a:xfrm>
            <a:off x="381000" y="685800"/>
            <a:ext cx="7543800" cy="1477328"/>
          </a:xfrm>
          <a:prstGeom prst="rect">
            <a:avLst/>
          </a:prstGeom>
          <a:noFill/>
        </p:spPr>
        <p:txBody>
          <a:bodyPr wrap="square" rtlCol="0">
            <a:spAutoFit/>
          </a:bodyPr>
          <a:lstStyle/>
          <a:p>
            <a:r>
              <a:rPr lang="en-US" sz="1800" dirty="0" smtClean="0"/>
              <a:t>We will use the 9U VME physical standard for RDO motherboards. (Not the electrical standard)</a:t>
            </a:r>
          </a:p>
          <a:p>
            <a:r>
              <a:rPr lang="en-US" sz="1800" dirty="0" smtClean="0"/>
              <a:t>1 standard VME crate with P1 backplane for STAR TCD distribution. </a:t>
            </a:r>
          </a:p>
          <a:p>
            <a:r>
              <a:rPr lang="en-US" sz="1800" dirty="0" smtClean="0"/>
              <a:t>Data from sectors arrives via cables plugging into the back of the RDO boards in the P2/P3 locations.</a:t>
            </a:r>
            <a:endParaRPr lang="en-US" sz="1800" dirty="0"/>
          </a:p>
        </p:txBody>
      </p:sp>
      <p:sp>
        <p:nvSpPr>
          <p:cNvPr id="209" name="TextBox 208"/>
          <p:cNvSpPr txBox="1"/>
          <p:nvPr/>
        </p:nvSpPr>
        <p:spPr>
          <a:xfrm>
            <a:off x="228601" y="2286000"/>
            <a:ext cx="2895600" cy="1477328"/>
          </a:xfrm>
          <a:prstGeom prst="rect">
            <a:avLst/>
          </a:prstGeom>
          <a:noFill/>
        </p:spPr>
        <p:txBody>
          <a:bodyPr wrap="square" rtlCol="0">
            <a:spAutoFit/>
          </a:bodyPr>
          <a:lstStyle/>
          <a:p>
            <a:r>
              <a:rPr lang="en-US" sz="1800" dirty="0" smtClean="0"/>
              <a:t>System consists of: </a:t>
            </a:r>
          </a:p>
          <a:p>
            <a:pPr>
              <a:buFont typeface="Arial" pitchFamily="34" charset="0"/>
              <a:buChar char="•"/>
            </a:pPr>
            <a:r>
              <a:rPr lang="en-US" sz="1800" dirty="0" smtClean="0"/>
              <a:t>10 double wide 9U VME RDO boards</a:t>
            </a:r>
          </a:p>
          <a:p>
            <a:pPr>
              <a:buFont typeface="Arial" pitchFamily="34" charset="0"/>
              <a:buChar char="•"/>
            </a:pPr>
            <a:r>
              <a:rPr lang="en-US" sz="1800" dirty="0" smtClean="0"/>
              <a:t>1 single wide 6U VME TCD board</a:t>
            </a:r>
            <a:endParaRPr lang="en-US" sz="1800" dirty="0"/>
          </a:p>
        </p:txBody>
      </p:sp>
      <p:sp>
        <p:nvSpPr>
          <p:cNvPr id="210" name="TextBox 209"/>
          <p:cNvSpPr txBox="1"/>
          <p:nvPr/>
        </p:nvSpPr>
        <p:spPr>
          <a:xfrm>
            <a:off x="304800" y="4267200"/>
            <a:ext cx="2743199" cy="1200329"/>
          </a:xfrm>
          <a:prstGeom prst="rect">
            <a:avLst/>
          </a:prstGeom>
          <a:noFill/>
          <a:ln w="19050">
            <a:solidFill>
              <a:srgbClr val="0000FF"/>
            </a:solidFill>
          </a:ln>
        </p:spPr>
        <p:txBody>
          <a:bodyPr wrap="square" rtlCol="0">
            <a:spAutoFit/>
          </a:bodyPr>
          <a:lstStyle/>
          <a:p>
            <a:r>
              <a:rPr lang="en-US" dirty="0" smtClean="0"/>
              <a:t>356 M pixel readout in a single 9U VME crate</a:t>
            </a:r>
          </a:p>
        </p:txBody>
      </p:sp>
      <p:sp>
        <p:nvSpPr>
          <p:cNvPr id="196" name="TextBox 195"/>
          <p:cNvSpPr txBox="1"/>
          <p:nvPr/>
        </p:nvSpPr>
        <p:spPr>
          <a:xfrm>
            <a:off x="3751518" y="6019800"/>
            <a:ext cx="3716082" cy="400110"/>
          </a:xfrm>
          <a:prstGeom prst="rect">
            <a:avLst/>
          </a:prstGeom>
          <a:noFill/>
        </p:spPr>
        <p:txBody>
          <a:bodyPr wrap="none" rtlCol="0">
            <a:spAutoFit/>
          </a:bodyPr>
          <a:lstStyle/>
          <a:p>
            <a:r>
              <a:rPr lang="en-US" sz="2000" dirty="0" smtClean="0"/>
              <a:t>Standard 21 slot 9U VME crate</a:t>
            </a:r>
            <a:endParaRPr lang="en-US"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620000" cy="488950"/>
          </a:xfrm>
        </p:spPr>
        <p:txBody>
          <a:bodyPr/>
          <a:lstStyle/>
          <a:p>
            <a:r>
              <a:rPr lang="en-US" sz="3200" dirty="0" smtClean="0"/>
              <a:t>Production Prototype RDO board</a:t>
            </a:r>
            <a:endParaRPr lang="en-US" sz="3200" dirty="0"/>
          </a:p>
        </p:txBody>
      </p:sp>
      <p:pic>
        <p:nvPicPr>
          <p:cNvPr id="4" name="Picture 3" descr="P1000282.JPG"/>
          <p:cNvPicPr>
            <a:picLocks noChangeAspect="1"/>
          </p:cNvPicPr>
          <p:nvPr/>
        </p:nvPicPr>
        <p:blipFill>
          <a:blip r:embed="rId2" cstate="print"/>
          <a:srcRect l="12500" t="14444" r="12500" b="5556"/>
          <a:stretch>
            <a:fillRect/>
          </a:stretch>
        </p:blipFill>
        <p:spPr>
          <a:xfrm>
            <a:off x="1676400" y="1143000"/>
            <a:ext cx="5905500" cy="4724400"/>
          </a:xfrm>
          <a:prstGeom prst="rect">
            <a:avLst/>
          </a:prstGeom>
        </p:spPr>
      </p:pic>
      <p:sp>
        <p:nvSpPr>
          <p:cNvPr id="5" name="Rectangle 4"/>
          <p:cNvSpPr/>
          <p:nvPr/>
        </p:nvSpPr>
        <p:spPr>
          <a:xfrm>
            <a:off x="6781800" y="2743200"/>
            <a:ext cx="838200" cy="2971800"/>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1752600" y="1219200"/>
            <a:ext cx="2286000" cy="457200"/>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810000" y="2971800"/>
            <a:ext cx="990600" cy="990600"/>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2057400" y="1676400"/>
            <a:ext cx="3733800" cy="838200"/>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828800" y="3276600"/>
            <a:ext cx="914400" cy="609600"/>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1752600" y="4876800"/>
            <a:ext cx="457200" cy="381000"/>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987532" y="1219200"/>
            <a:ext cx="612668" cy="400110"/>
          </a:xfrm>
          <a:prstGeom prst="rect">
            <a:avLst/>
          </a:prstGeom>
          <a:noFill/>
        </p:spPr>
        <p:txBody>
          <a:bodyPr wrap="none" rtlCol="0">
            <a:spAutoFit/>
          </a:bodyPr>
          <a:lstStyle/>
          <a:p>
            <a:r>
              <a:rPr lang="en-US" sz="2000" dirty="0" smtClean="0"/>
              <a:t>SIU</a:t>
            </a:r>
            <a:endParaRPr lang="en-US" sz="2000" dirty="0"/>
          </a:p>
        </p:txBody>
      </p:sp>
      <p:sp>
        <p:nvSpPr>
          <p:cNvPr id="12" name="TextBox 11"/>
          <p:cNvSpPr txBox="1"/>
          <p:nvPr/>
        </p:nvSpPr>
        <p:spPr>
          <a:xfrm>
            <a:off x="436958" y="1752600"/>
            <a:ext cx="1239442" cy="707886"/>
          </a:xfrm>
          <a:prstGeom prst="rect">
            <a:avLst/>
          </a:prstGeom>
          <a:noFill/>
        </p:spPr>
        <p:txBody>
          <a:bodyPr wrap="none" rtlCol="0">
            <a:spAutoFit/>
          </a:bodyPr>
          <a:lstStyle/>
          <a:p>
            <a:r>
              <a:rPr lang="en-US" sz="2000" dirty="0" smtClean="0"/>
              <a:t>Daughter</a:t>
            </a:r>
          </a:p>
          <a:p>
            <a:r>
              <a:rPr lang="en-US" sz="2000" dirty="0" smtClean="0"/>
              <a:t>Card</a:t>
            </a:r>
            <a:endParaRPr lang="en-US" sz="2000" dirty="0"/>
          </a:p>
        </p:txBody>
      </p:sp>
      <p:sp>
        <p:nvSpPr>
          <p:cNvPr id="13" name="TextBox 12"/>
          <p:cNvSpPr txBox="1"/>
          <p:nvPr/>
        </p:nvSpPr>
        <p:spPr>
          <a:xfrm>
            <a:off x="886543" y="3352800"/>
            <a:ext cx="713657" cy="400110"/>
          </a:xfrm>
          <a:prstGeom prst="rect">
            <a:avLst/>
          </a:prstGeom>
          <a:noFill/>
        </p:spPr>
        <p:txBody>
          <a:bodyPr wrap="none" rtlCol="0">
            <a:spAutoFit/>
          </a:bodyPr>
          <a:lstStyle/>
          <a:p>
            <a:r>
              <a:rPr lang="en-US" sz="2000" dirty="0" smtClean="0"/>
              <a:t>USB</a:t>
            </a:r>
            <a:endParaRPr lang="en-US" sz="2000" dirty="0"/>
          </a:p>
        </p:txBody>
      </p:sp>
      <p:sp>
        <p:nvSpPr>
          <p:cNvPr id="14" name="TextBox 13"/>
          <p:cNvSpPr txBox="1"/>
          <p:nvPr/>
        </p:nvSpPr>
        <p:spPr>
          <a:xfrm>
            <a:off x="778950" y="4876800"/>
            <a:ext cx="821250" cy="400110"/>
          </a:xfrm>
          <a:prstGeom prst="rect">
            <a:avLst/>
          </a:prstGeom>
          <a:noFill/>
        </p:spPr>
        <p:txBody>
          <a:bodyPr wrap="none" rtlCol="0">
            <a:spAutoFit/>
          </a:bodyPr>
          <a:lstStyle/>
          <a:p>
            <a:r>
              <a:rPr lang="en-US" sz="2000" dirty="0" smtClean="0"/>
              <a:t>JTAG</a:t>
            </a:r>
            <a:endParaRPr lang="en-US" sz="2000" dirty="0"/>
          </a:p>
        </p:txBody>
      </p:sp>
      <p:sp>
        <p:nvSpPr>
          <p:cNvPr id="15" name="TextBox 14"/>
          <p:cNvSpPr txBox="1"/>
          <p:nvPr/>
        </p:nvSpPr>
        <p:spPr>
          <a:xfrm>
            <a:off x="7543800" y="1447800"/>
            <a:ext cx="1125629" cy="400110"/>
          </a:xfrm>
          <a:prstGeom prst="rect">
            <a:avLst/>
          </a:prstGeom>
          <a:noFill/>
        </p:spPr>
        <p:txBody>
          <a:bodyPr wrap="none" rtlCol="0">
            <a:spAutoFit/>
          </a:bodyPr>
          <a:lstStyle/>
          <a:p>
            <a:r>
              <a:rPr lang="en-US" sz="2000" dirty="0" smtClean="0"/>
              <a:t>VME P1</a:t>
            </a:r>
            <a:endParaRPr lang="en-US" sz="2000" dirty="0"/>
          </a:p>
        </p:txBody>
      </p:sp>
      <p:sp>
        <p:nvSpPr>
          <p:cNvPr id="16" name="TextBox 15"/>
          <p:cNvSpPr txBox="1"/>
          <p:nvPr/>
        </p:nvSpPr>
        <p:spPr>
          <a:xfrm>
            <a:off x="7620000" y="3505200"/>
            <a:ext cx="1495922" cy="1323439"/>
          </a:xfrm>
          <a:prstGeom prst="rect">
            <a:avLst/>
          </a:prstGeom>
          <a:noFill/>
        </p:spPr>
        <p:txBody>
          <a:bodyPr wrap="none" rtlCol="0">
            <a:spAutoFit/>
          </a:bodyPr>
          <a:lstStyle/>
          <a:p>
            <a:r>
              <a:rPr lang="en-US" sz="2000" dirty="0" smtClean="0"/>
              <a:t>Ladder </a:t>
            </a:r>
          </a:p>
          <a:p>
            <a:r>
              <a:rPr lang="en-US" sz="2000" dirty="0" smtClean="0"/>
              <a:t>Data</a:t>
            </a:r>
          </a:p>
          <a:p>
            <a:r>
              <a:rPr lang="en-US" sz="2000" dirty="0" smtClean="0"/>
              <a:t>Connectors</a:t>
            </a:r>
          </a:p>
          <a:p>
            <a:r>
              <a:rPr lang="en-US" sz="2000" dirty="0" smtClean="0"/>
              <a:t>(VHDCI)</a:t>
            </a:r>
            <a:endParaRPr lang="en-US" sz="2000" dirty="0"/>
          </a:p>
        </p:txBody>
      </p:sp>
      <p:sp>
        <p:nvSpPr>
          <p:cNvPr id="17" name="Rectangle 16"/>
          <p:cNvSpPr/>
          <p:nvPr/>
        </p:nvSpPr>
        <p:spPr>
          <a:xfrm>
            <a:off x="6781800" y="1143000"/>
            <a:ext cx="457200" cy="1143000"/>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2819400" y="5943600"/>
            <a:ext cx="2984343" cy="461665"/>
          </a:xfrm>
          <a:prstGeom prst="rect">
            <a:avLst/>
          </a:prstGeom>
          <a:noFill/>
        </p:spPr>
        <p:txBody>
          <a:bodyPr wrap="none" rtlCol="0">
            <a:spAutoFit/>
          </a:bodyPr>
          <a:lstStyle/>
          <a:p>
            <a:r>
              <a:rPr lang="en-US" dirty="0" smtClean="0"/>
              <a:t>Xilinx Virtex-6 FPGA</a:t>
            </a:r>
            <a:endParaRPr lang="en-US" dirty="0"/>
          </a:p>
        </p:txBody>
      </p:sp>
      <p:cxnSp>
        <p:nvCxnSpPr>
          <p:cNvPr id="20" name="Straight Arrow Connector 19"/>
          <p:cNvCxnSpPr>
            <a:stCxn id="18" idx="0"/>
            <a:endCxn id="7" idx="2"/>
          </p:cNvCxnSpPr>
          <p:nvPr/>
        </p:nvCxnSpPr>
        <p:spPr>
          <a:xfrm rot="16200000" flipV="1">
            <a:off x="3317836" y="4949864"/>
            <a:ext cx="1981200" cy="627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idx="4294967295"/>
          </p:nvPr>
        </p:nvSpPr>
        <p:spPr>
          <a:xfrm>
            <a:off x="457200" y="76200"/>
            <a:ext cx="7620000" cy="488950"/>
          </a:xfrm>
        </p:spPr>
        <p:txBody>
          <a:bodyPr/>
          <a:lstStyle/>
          <a:p>
            <a:r>
              <a:rPr lang="en-US" sz="3200" dirty="0" smtClean="0">
                <a:latin typeface="Arial" pitchFamily="34" charset="0"/>
                <a:cs typeface="Arial" pitchFamily="34" charset="0"/>
              </a:rPr>
              <a:t>Talk Outline</a:t>
            </a:r>
          </a:p>
        </p:txBody>
      </p:sp>
      <p:sp>
        <p:nvSpPr>
          <p:cNvPr id="10243" name="Rectangle 3"/>
          <p:cNvSpPr>
            <a:spLocks noChangeArrowheads="1"/>
          </p:cNvSpPr>
          <p:nvPr/>
        </p:nvSpPr>
        <p:spPr bwMode="auto">
          <a:xfrm>
            <a:off x="457200" y="1219200"/>
            <a:ext cx="8382000" cy="4572000"/>
          </a:xfrm>
          <a:prstGeom prst="rect">
            <a:avLst/>
          </a:prstGeom>
          <a:noFill/>
          <a:ln w="9525">
            <a:noFill/>
            <a:miter lim="800000"/>
            <a:headEnd/>
            <a:tailEnd/>
          </a:ln>
        </p:spPr>
        <p:txBody>
          <a:bodyPr/>
          <a:lstStyle/>
          <a:p>
            <a:pPr marL="342900" indent="-342900" defTabSz="457200">
              <a:spcBef>
                <a:spcPct val="20000"/>
              </a:spcBef>
              <a:buFont typeface="Arial" pitchFamily="34" charset="0"/>
              <a:buChar char="•"/>
            </a:pPr>
            <a:r>
              <a:rPr lang="en-US" sz="2800" dirty="0" smtClean="0"/>
              <a:t>Detector description and basic units</a:t>
            </a:r>
          </a:p>
          <a:p>
            <a:pPr marL="342900" indent="-342900" defTabSz="457200">
              <a:spcBef>
                <a:spcPct val="20000"/>
              </a:spcBef>
              <a:buFont typeface="Arial" pitchFamily="34" charset="0"/>
              <a:buChar char="•"/>
            </a:pPr>
            <a:r>
              <a:rPr lang="en-US" sz="2800" dirty="0" smtClean="0"/>
              <a:t>RDO constraints and requirements</a:t>
            </a:r>
          </a:p>
          <a:p>
            <a:pPr marL="342900" indent="-342900" defTabSz="457200">
              <a:spcBef>
                <a:spcPct val="20000"/>
              </a:spcBef>
              <a:buFont typeface="Arial" pitchFamily="34" charset="0"/>
              <a:buChar char="•"/>
            </a:pPr>
            <a:r>
              <a:rPr lang="en-US" sz="2800" dirty="0" smtClean="0"/>
              <a:t>Hardware architecture of RDO system</a:t>
            </a:r>
          </a:p>
          <a:p>
            <a:pPr marL="342900" indent="-342900" defTabSz="457200">
              <a:spcBef>
                <a:spcPct val="20000"/>
              </a:spcBef>
              <a:buFont typeface="Arial" pitchFamily="34" charset="0"/>
              <a:buChar char="•"/>
            </a:pPr>
            <a:r>
              <a:rPr lang="en-US" sz="2800" dirty="0" smtClean="0"/>
              <a:t>Integrated structure of system with testing needs</a:t>
            </a:r>
          </a:p>
          <a:p>
            <a:pPr marL="342900" indent="-342900" defTabSz="457200">
              <a:spcBef>
                <a:spcPct val="20000"/>
              </a:spcBef>
              <a:buFont typeface="Arial" pitchFamily="34" charset="0"/>
              <a:buChar char="•"/>
            </a:pPr>
            <a:r>
              <a:rPr lang="en-US" sz="2800" dirty="0" smtClean="0"/>
              <a:t>Firmware design</a:t>
            </a:r>
          </a:p>
          <a:p>
            <a:pPr marL="342900" indent="-342900" defTabSz="457200">
              <a:spcBef>
                <a:spcPct val="20000"/>
              </a:spcBef>
              <a:buFont typeface="Arial" pitchFamily="34" charset="0"/>
              <a:buChar char="•"/>
            </a:pPr>
            <a:r>
              <a:rPr lang="en-US" sz="2800" dirty="0" smtClean="0"/>
              <a:t>Prototyping and system testing</a:t>
            </a:r>
          </a:p>
          <a:p>
            <a:pPr marL="342900" indent="-342900" defTabSz="457200">
              <a:spcBef>
                <a:spcPct val="20000"/>
              </a:spcBef>
              <a:buFont typeface="Arial" pitchFamily="34" charset="0"/>
              <a:buChar char="•"/>
            </a:pPr>
            <a:r>
              <a:rPr lang="en-US" sz="2800" dirty="0" smtClean="0"/>
              <a:t>Production system and status</a:t>
            </a:r>
          </a:p>
          <a:p>
            <a:pPr marL="342900" indent="-342900" defTabSz="457200">
              <a:spcBef>
                <a:spcPct val="20000"/>
              </a:spcBef>
              <a:buFont typeface="Arial" pitchFamily="34" charset="0"/>
              <a:buChar char="•"/>
            </a:pPr>
            <a:r>
              <a:rPr lang="en-US" sz="2800" dirty="0" smtClean="0"/>
              <a:t>Summary</a:t>
            </a:r>
            <a:endParaRPr 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620000" cy="488950"/>
          </a:xfrm>
        </p:spPr>
        <p:txBody>
          <a:bodyPr/>
          <a:lstStyle/>
          <a:p>
            <a:r>
              <a:rPr lang="en-US" sz="3200" dirty="0" smtClean="0"/>
              <a:t>Production Prototypes MTB, Cable</a:t>
            </a:r>
            <a:endParaRPr lang="en-US" sz="3200" dirty="0"/>
          </a:p>
        </p:txBody>
      </p:sp>
      <p:sp>
        <p:nvSpPr>
          <p:cNvPr id="3" name="Content Placeholder 2"/>
          <p:cNvSpPr>
            <a:spLocks noGrp="1"/>
          </p:cNvSpPr>
          <p:nvPr>
            <p:ph idx="1"/>
          </p:nvPr>
        </p:nvSpPr>
        <p:spPr>
          <a:xfrm>
            <a:off x="533400" y="838200"/>
            <a:ext cx="8229600" cy="5029200"/>
          </a:xfrm>
        </p:spPr>
        <p:txBody>
          <a:bodyPr/>
          <a:lstStyle/>
          <a:p>
            <a:r>
              <a:rPr lang="en-US" sz="2800" dirty="0" smtClean="0"/>
              <a:t>The prototype MTB works well and will undergo a re-spin to fit into the existing space in the insertion tube.</a:t>
            </a:r>
          </a:p>
          <a:p>
            <a:r>
              <a:rPr lang="en-US" sz="2800" dirty="0" smtClean="0"/>
              <a:t>The TCD interface 6U VME board has been designed and is currently being fabricated.</a:t>
            </a:r>
          </a:p>
          <a:p>
            <a:r>
              <a:rPr lang="en-US" sz="2800" dirty="0" smtClean="0"/>
              <a:t>The ladder cable is currently being designed based on information gained from the ITB testing. This should be complete in the next few months. </a:t>
            </a:r>
          </a:p>
          <a:p>
            <a:r>
              <a:rPr lang="en-US" sz="2800" dirty="0" smtClean="0"/>
              <a:t>All components used in the MTB or ladder have been tested for SEU and Latch-up.</a:t>
            </a:r>
          </a:p>
          <a:p>
            <a:endParaRPr 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620000" cy="488950"/>
          </a:xfrm>
        </p:spPr>
        <p:txBody>
          <a:bodyPr/>
          <a:lstStyle/>
          <a:p>
            <a:r>
              <a:rPr lang="en-US" sz="3200" smtClean="0"/>
              <a:t>PXL RDO Summary</a:t>
            </a:r>
            <a:endParaRPr lang="en-US" sz="3200" dirty="0"/>
          </a:p>
        </p:txBody>
      </p:sp>
      <p:sp>
        <p:nvSpPr>
          <p:cNvPr id="3" name="Content Placeholder 2"/>
          <p:cNvSpPr>
            <a:spLocks noGrp="1"/>
          </p:cNvSpPr>
          <p:nvPr>
            <p:ph idx="1"/>
          </p:nvPr>
        </p:nvSpPr>
        <p:spPr>
          <a:xfrm>
            <a:off x="304800" y="762000"/>
            <a:ext cx="8534400" cy="4678363"/>
          </a:xfrm>
        </p:spPr>
        <p:txBody>
          <a:bodyPr/>
          <a:lstStyle/>
          <a:p>
            <a:r>
              <a:rPr lang="en-US" sz="2400" dirty="0" smtClean="0"/>
              <a:t>The RDO for the STAR HFT PXL system is the culmination 3 generations of sensors and RDO over many years of development.</a:t>
            </a:r>
          </a:p>
          <a:p>
            <a:r>
              <a:rPr lang="en-US" sz="2400" dirty="0" smtClean="0"/>
              <a:t>We have a design that meets the requirements and has been prototyped successfully.</a:t>
            </a:r>
          </a:p>
          <a:p>
            <a:r>
              <a:rPr lang="en-US" sz="2400" dirty="0" smtClean="0"/>
              <a:t>Our design is integrated such that we will use production RDO boards with daughter cards to perform all sensor, probe testing and construction production testing.</a:t>
            </a:r>
          </a:p>
          <a:p>
            <a:r>
              <a:rPr lang="en-US" sz="2400" dirty="0" smtClean="0"/>
              <a:t>The production prototypes are designed, mostly constructed and under test.</a:t>
            </a:r>
          </a:p>
          <a:p>
            <a:r>
              <a:rPr lang="en-US" sz="2400" dirty="0" smtClean="0"/>
              <a:t>The RDO for the full PXL detector will fit into 1 9U VME crate.</a:t>
            </a:r>
          </a:p>
          <a:p>
            <a:r>
              <a:rPr lang="en-US" sz="2400" dirty="0" smtClean="0"/>
              <a:t>We will install a prototype detector using the pre-production RDO in late 2012.</a:t>
            </a:r>
          </a:p>
          <a:p>
            <a:endParaRPr lang="en-US" sz="2400" dirty="0" smtClean="0"/>
          </a:p>
          <a:p>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idx="4294967295"/>
          </p:nvPr>
        </p:nvSpPr>
        <p:spPr/>
        <p:txBody>
          <a:bodyPr/>
          <a:lstStyle/>
          <a:p>
            <a:r>
              <a:rPr lang="en-US" sz="2800" smtClean="0">
                <a:latin typeface="Arial" pitchFamily="34" charset="0"/>
                <a:cs typeface="Arial" pitchFamily="34" charset="0"/>
              </a:rPr>
              <a:t>RDO System Design – Physical Layout</a:t>
            </a:r>
          </a:p>
        </p:txBody>
      </p:sp>
      <p:pic>
        <p:nvPicPr>
          <p:cNvPr id="41986" name="Picture 34" descr="for leo component diagram"/>
          <p:cNvPicPr>
            <a:picLocks noChangeAspect="1" noChangeArrowheads="1"/>
          </p:cNvPicPr>
          <p:nvPr/>
        </p:nvPicPr>
        <p:blipFill>
          <a:blip r:embed="rId2" cstate="print"/>
          <a:srcRect/>
          <a:stretch>
            <a:fillRect/>
          </a:stretch>
        </p:blipFill>
        <p:spPr bwMode="auto">
          <a:xfrm>
            <a:off x="990600" y="762000"/>
            <a:ext cx="4733925" cy="3309938"/>
          </a:xfrm>
          <a:prstGeom prst="rect">
            <a:avLst/>
          </a:prstGeom>
          <a:noFill/>
          <a:ln w="9525">
            <a:noFill/>
            <a:miter lim="800000"/>
            <a:headEnd/>
            <a:tailEnd/>
          </a:ln>
        </p:spPr>
      </p:pic>
      <p:sp>
        <p:nvSpPr>
          <p:cNvPr id="41987" name="Text Box 3"/>
          <p:cNvSpPr txBox="1">
            <a:spLocks noChangeArrowheads="1"/>
          </p:cNvSpPr>
          <p:nvPr/>
        </p:nvSpPr>
        <p:spPr bwMode="auto">
          <a:xfrm>
            <a:off x="3962400" y="2667000"/>
            <a:ext cx="2182813" cy="581025"/>
          </a:xfrm>
          <a:prstGeom prst="rect">
            <a:avLst/>
          </a:prstGeom>
          <a:noFill/>
          <a:ln w="9525">
            <a:noFill/>
            <a:miter lim="800000"/>
            <a:headEnd/>
            <a:tailEnd/>
          </a:ln>
        </p:spPr>
        <p:txBody>
          <a:bodyPr wrap="none">
            <a:spAutoFit/>
          </a:bodyPr>
          <a:lstStyle/>
          <a:p>
            <a:pPr algn="ctr"/>
            <a:r>
              <a:rPr lang="en-US" sz="1600">
                <a:cs typeface="ヒラギノ角ゴ Pro W3"/>
              </a:rPr>
              <a:t>1-2 m</a:t>
            </a:r>
          </a:p>
          <a:p>
            <a:pPr algn="ctr"/>
            <a:r>
              <a:rPr lang="en-US" sz="1600">
                <a:cs typeface="ヒラギノ角ゴ Pro W3"/>
              </a:rPr>
              <a:t>Low mass twisted pair</a:t>
            </a:r>
          </a:p>
        </p:txBody>
      </p:sp>
      <p:sp>
        <p:nvSpPr>
          <p:cNvPr id="41988" name="Text Box 4"/>
          <p:cNvSpPr txBox="1">
            <a:spLocks noChangeArrowheads="1"/>
          </p:cNvSpPr>
          <p:nvPr/>
        </p:nvSpPr>
        <p:spPr bwMode="auto">
          <a:xfrm>
            <a:off x="5029200" y="4267200"/>
            <a:ext cx="1733550" cy="336550"/>
          </a:xfrm>
          <a:prstGeom prst="rect">
            <a:avLst/>
          </a:prstGeom>
          <a:solidFill>
            <a:schemeClr val="bg1"/>
          </a:solidFill>
          <a:ln w="9525">
            <a:noFill/>
            <a:miter lim="800000"/>
            <a:headEnd/>
            <a:tailEnd/>
          </a:ln>
        </p:spPr>
        <p:txBody>
          <a:bodyPr wrap="none">
            <a:spAutoFit/>
          </a:bodyPr>
          <a:lstStyle/>
          <a:p>
            <a:r>
              <a:rPr lang="en-US" sz="1600">
                <a:cs typeface="ヒラギノ角ゴ Pro W3"/>
              </a:rPr>
              <a:t>6 m - twisted pair</a:t>
            </a:r>
          </a:p>
        </p:txBody>
      </p:sp>
      <p:sp>
        <p:nvSpPr>
          <p:cNvPr id="41989" name="Rectangle 5"/>
          <p:cNvSpPr>
            <a:spLocks noChangeArrowheads="1"/>
          </p:cNvSpPr>
          <p:nvPr/>
        </p:nvSpPr>
        <p:spPr bwMode="auto">
          <a:xfrm>
            <a:off x="304800" y="4114800"/>
            <a:ext cx="1219200" cy="914400"/>
          </a:xfrm>
          <a:prstGeom prst="rect">
            <a:avLst/>
          </a:prstGeom>
          <a:solidFill>
            <a:srgbClr val="92D050"/>
          </a:solidFill>
          <a:ln w="9525">
            <a:solidFill>
              <a:schemeClr val="tx1"/>
            </a:solidFill>
            <a:miter lim="800000"/>
            <a:headEnd/>
            <a:tailEnd/>
          </a:ln>
        </p:spPr>
        <p:txBody>
          <a:bodyPr wrap="none" anchor="ctr"/>
          <a:lstStyle/>
          <a:p>
            <a:endParaRPr lang="en-US" sz="1600">
              <a:cs typeface="ヒラギノ角ゴ Pro W3"/>
            </a:endParaRPr>
          </a:p>
        </p:txBody>
      </p:sp>
      <p:grpSp>
        <p:nvGrpSpPr>
          <p:cNvPr id="2" name="Group 7"/>
          <p:cNvGrpSpPr>
            <a:grpSpLocks/>
          </p:cNvGrpSpPr>
          <p:nvPr/>
        </p:nvGrpSpPr>
        <p:grpSpPr bwMode="auto">
          <a:xfrm>
            <a:off x="5732463" y="1981200"/>
            <a:ext cx="3032125" cy="685800"/>
            <a:chOff x="3611" y="1248"/>
            <a:chExt cx="1910" cy="432"/>
          </a:xfrm>
        </p:grpSpPr>
        <p:sp>
          <p:nvSpPr>
            <p:cNvPr id="42013" name="Rectangle 8"/>
            <p:cNvSpPr>
              <a:spLocks noChangeArrowheads="1"/>
            </p:cNvSpPr>
            <p:nvPr/>
          </p:nvSpPr>
          <p:spPr bwMode="auto">
            <a:xfrm>
              <a:off x="3648" y="1248"/>
              <a:ext cx="1824" cy="432"/>
            </a:xfrm>
            <a:prstGeom prst="rect">
              <a:avLst/>
            </a:prstGeom>
            <a:solidFill>
              <a:srgbClr val="FF0000"/>
            </a:solidFill>
            <a:ln w="9525">
              <a:solidFill>
                <a:schemeClr val="tx1"/>
              </a:solidFill>
              <a:miter lim="800000"/>
              <a:headEnd/>
              <a:tailEnd/>
            </a:ln>
          </p:spPr>
          <p:txBody>
            <a:bodyPr wrap="none" anchor="ctr"/>
            <a:lstStyle/>
            <a:p>
              <a:endParaRPr lang="en-US" sz="1600">
                <a:cs typeface="ヒラギノ角ゴ Pro W3"/>
              </a:endParaRPr>
            </a:p>
          </p:txBody>
        </p:sp>
        <p:sp>
          <p:nvSpPr>
            <p:cNvPr id="42014" name="Text Box 9"/>
            <p:cNvSpPr txBox="1">
              <a:spLocks noChangeArrowheads="1"/>
            </p:cNvSpPr>
            <p:nvPr/>
          </p:nvSpPr>
          <p:spPr bwMode="auto">
            <a:xfrm>
              <a:off x="3611" y="1248"/>
              <a:ext cx="1910" cy="407"/>
            </a:xfrm>
            <a:prstGeom prst="rect">
              <a:avLst/>
            </a:prstGeom>
            <a:noFill/>
            <a:ln w="9525">
              <a:noFill/>
              <a:miter lim="800000"/>
              <a:headEnd/>
              <a:tailEnd/>
            </a:ln>
          </p:spPr>
          <p:txBody>
            <a:bodyPr wrap="none">
              <a:spAutoFit/>
            </a:bodyPr>
            <a:lstStyle/>
            <a:p>
              <a:pPr algn="ctr"/>
              <a:r>
                <a:rPr lang="en-US" sz="1800">
                  <a:cs typeface="ヒラギノ角ゴ Pro W3"/>
                </a:rPr>
                <a:t>Sensors / Ladders / Sectors</a:t>
              </a:r>
            </a:p>
            <a:p>
              <a:pPr algn="ctr"/>
              <a:r>
                <a:rPr lang="en-US" sz="1800">
                  <a:cs typeface="ヒラギノ角ゴ Pro W3"/>
                </a:rPr>
                <a:t>(interaction point)</a:t>
              </a:r>
            </a:p>
          </p:txBody>
        </p:sp>
      </p:grpSp>
      <p:sp>
        <p:nvSpPr>
          <p:cNvPr id="41991" name="Text Box 10"/>
          <p:cNvSpPr txBox="1">
            <a:spLocks noChangeArrowheads="1"/>
          </p:cNvSpPr>
          <p:nvPr/>
        </p:nvSpPr>
        <p:spPr bwMode="auto">
          <a:xfrm>
            <a:off x="4038600" y="3505200"/>
            <a:ext cx="2759075" cy="650875"/>
          </a:xfrm>
          <a:prstGeom prst="rect">
            <a:avLst/>
          </a:prstGeom>
          <a:solidFill>
            <a:srgbClr val="FF9900"/>
          </a:solidFill>
          <a:ln w="9525">
            <a:solidFill>
              <a:schemeClr val="tx1"/>
            </a:solidFill>
            <a:miter lim="800000"/>
            <a:headEnd/>
            <a:tailEnd/>
          </a:ln>
        </p:spPr>
        <p:txBody>
          <a:bodyPr wrap="none">
            <a:spAutoFit/>
          </a:bodyPr>
          <a:lstStyle/>
          <a:p>
            <a:r>
              <a:rPr lang="en-US" sz="1800">
                <a:cs typeface="ヒラギノ角ゴ Pro W3"/>
              </a:rPr>
              <a:t>LU Protected Regulators,</a:t>
            </a:r>
          </a:p>
          <a:p>
            <a:r>
              <a:rPr lang="en-US" sz="1800">
                <a:cs typeface="ヒラギノ角ゴ Pro W3"/>
              </a:rPr>
              <a:t>Mass cable termination</a:t>
            </a:r>
          </a:p>
        </p:txBody>
      </p:sp>
      <p:grpSp>
        <p:nvGrpSpPr>
          <p:cNvPr id="3" name="Group 11"/>
          <p:cNvGrpSpPr>
            <a:grpSpLocks/>
          </p:cNvGrpSpPr>
          <p:nvPr/>
        </p:nvGrpSpPr>
        <p:grpSpPr bwMode="auto">
          <a:xfrm>
            <a:off x="3886200" y="4724400"/>
            <a:ext cx="1905000" cy="990600"/>
            <a:chOff x="3264" y="2880"/>
            <a:chExt cx="1200" cy="624"/>
          </a:xfrm>
        </p:grpSpPr>
        <p:sp>
          <p:nvSpPr>
            <p:cNvPr id="42011" name="Rectangle 12"/>
            <p:cNvSpPr>
              <a:spLocks noChangeArrowheads="1"/>
            </p:cNvSpPr>
            <p:nvPr/>
          </p:nvSpPr>
          <p:spPr bwMode="auto">
            <a:xfrm>
              <a:off x="3264" y="2880"/>
              <a:ext cx="1200" cy="624"/>
            </a:xfrm>
            <a:prstGeom prst="rect">
              <a:avLst/>
            </a:prstGeom>
            <a:solidFill>
              <a:srgbClr val="92D050"/>
            </a:solidFill>
            <a:ln w="9525">
              <a:solidFill>
                <a:schemeClr val="tx1"/>
              </a:solidFill>
              <a:miter lim="800000"/>
              <a:headEnd/>
              <a:tailEnd/>
            </a:ln>
          </p:spPr>
          <p:txBody>
            <a:bodyPr wrap="none" anchor="ctr"/>
            <a:lstStyle/>
            <a:p>
              <a:endParaRPr lang="en-US" sz="1600">
                <a:cs typeface="ヒラギノ角ゴ Pro W3"/>
              </a:endParaRPr>
            </a:p>
          </p:txBody>
        </p:sp>
        <p:sp>
          <p:nvSpPr>
            <p:cNvPr id="42012" name="Text Box 13"/>
            <p:cNvSpPr txBox="1">
              <a:spLocks noChangeArrowheads="1"/>
            </p:cNvSpPr>
            <p:nvPr/>
          </p:nvSpPr>
          <p:spPr bwMode="auto">
            <a:xfrm>
              <a:off x="3456" y="3072"/>
              <a:ext cx="932" cy="231"/>
            </a:xfrm>
            <a:prstGeom prst="rect">
              <a:avLst/>
            </a:prstGeom>
            <a:noFill/>
            <a:ln w="9525">
              <a:noFill/>
              <a:miter lim="800000"/>
              <a:headEnd/>
              <a:tailEnd/>
            </a:ln>
          </p:spPr>
          <p:txBody>
            <a:bodyPr wrap="none">
              <a:spAutoFit/>
            </a:bodyPr>
            <a:lstStyle/>
            <a:p>
              <a:r>
                <a:rPr lang="en-US" sz="1800">
                  <a:cs typeface="ヒラギノ角ゴ Pro W3"/>
                </a:rPr>
                <a:t>RDO Boards</a:t>
              </a:r>
            </a:p>
          </p:txBody>
        </p:sp>
      </p:grpSp>
      <p:sp>
        <p:nvSpPr>
          <p:cNvPr id="41993" name="Text Box 14"/>
          <p:cNvSpPr txBox="1">
            <a:spLocks noChangeArrowheads="1"/>
          </p:cNvSpPr>
          <p:nvPr/>
        </p:nvSpPr>
        <p:spPr bwMode="auto">
          <a:xfrm>
            <a:off x="7543800" y="5486400"/>
            <a:ext cx="1295400" cy="533400"/>
          </a:xfrm>
          <a:prstGeom prst="rect">
            <a:avLst/>
          </a:prstGeom>
          <a:solidFill>
            <a:schemeClr val="accent1"/>
          </a:solidFill>
          <a:ln w="9525">
            <a:solidFill>
              <a:schemeClr val="tx1"/>
            </a:solidFill>
            <a:miter lim="800000"/>
            <a:headEnd/>
            <a:tailEnd/>
          </a:ln>
        </p:spPr>
        <p:txBody>
          <a:bodyPr wrap="none" anchor="ctr" anchorCtr="1"/>
          <a:lstStyle/>
          <a:p>
            <a:r>
              <a:rPr lang="en-US" sz="1800">
                <a:cs typeface="ヒラギノ角ゴ Pro W3"/>
              </a:rPr>
              <a:t>DAQ PCs</a:t>
            </a:r>
          </a:p>
        </p:txBody>
      </p:sp>
      <p:sp>
        <p:nvSpPr>
          <p:cNvPr id="41994" name="Text Box 15"/>
          <p:cNvSpPr txBox="1">
            <a:spLocks noChangeArrowheads="1"/>
          </p:cNvSpPr>
          <p:nvPr/>
        </p:nvSpPr>
        <p:spPr bwMode="auto">
          <a:xfrm>
            <a:off x="3962400" y="5715000"/>
            <a:ext cx="1787525" cy="369888"/>
          </a:xfrm>
          <a:prstGeom prst="rect">
            <a:avLst/>
          </a:prstGeom>
          <a:noFill/>
          <a:ln w="9525">
            <a:noFill/>
            <a:miter lim="800000"/>
            <a:headEnd/>
            <a:tailEnd/>
          </a:ln>
        </p:spPr>
        <p:txBody>
          <a:bodyPr wrap="none">
            <a:spAutoFit/>
          </a:bodyPr>
          <a:lstStyle/>
          <a:p>
            <a:r>
              <a:rPr lang="en-US" sz="1800">
                <a:cs typeface="ヒラギノ角ゴ Pro W3"/>
              </a:rPr>
              <a:t>(Low Rad Area)</a:t>
            </a:r>
          </a:p>
        </p:txBody>
      </p:sp>
      <p:sp>
        <p:nvSpPr>
          <p:cNvPr id="41995" name="Text Box 16"/>
          <p:cNvSpPr txBox="1">
            <a:spLocks noChangeArrowheads="1"/>
          </p:cNvSpPr>
          <p:nvPr/>
        </p:nvSpPr>
        <p:spPr bwMode="auto">
          <a:xfrm>
            <a:off x="7543800" y="5181600"/>
            <a:ext cx="1352550" cy="366713"/>
          </a:xfrm>
          <a:prstGeom prst="rect">
            <a:avLst/>
          </a:prstGeom>
          <a:noFill/>
          <a:ln w="9525">
            <a:noFill/>
            <a:miter lim="800000"/>
            <a:headEnd/>
            <a:tailEnd/>
          </a:ln>
        </p:spPr>
        <p:txBody>
          <a:bodyPr wrap="none">
            <a:spAutoFit/>
          </a:bodyPr>
          <a:lstStyle/>
          <a:p>
            <a:r>
              <a:rPr lang="en-US" sz="1800">
                <a:cs typeface="ヒラギノ角ゴ Pro W3"/>
              </a:rPr>
              <a:t>DAQ Room</a:t>
            </a:r>
          </a:p>
        </p:txBody>
      </p:sp>
      <p:sp>
        <p:nvSpPr>
          <p:cNvPr id="41996" name="Text Box 17"/>
          <p:cNvSpPr txBox="1">
            <a:spLocks noChangeArrowheads="1"/>
          </p:cNvSpPr>
          <p:nvPr/>
        </p:nvSpPr>
        <p:spPr bwMode="auto">
          <a:xfrm>
            <a:off x="381000" y="4267200"/>
            <a:ext cx="1060450" cy="641350"/>
          </a:xfrm>
          <a:prstGeom prst="rect">
            <a:avLst/>
          </a:prstGeom>
          <a:noFill/>
          <a:ln w="9525">
            <a:noFill/>
            <a:miter lim="800000"/>
            <a:headEnd/>
            <a:tailEnd/>
          </a:ln>
        </p:spPr>
        <p:txBody>
          <a:bodyPr wrap="none">
            <a:spAutoFit/>
          </a:bodyPr>
          <a:lstStyle/>
          <a:p>
            <a:r>
              <a:rPr lang="en-US" sz="1800">
                <a:cs typeface="ヒラギノ角ゴ Pro W3"/>
              </a:rPr>
              <a:t>Power</a:t>
            </a:r>
          </a:p>
          <a:p>
            <a:r>
              <a:rPr lang="en-US" sz="1800">
                <a:cs typeface="ヒラギノ角ゴ Pro W3"/>
              </a:rPr>
              <a:t>Supplies</a:t>
            </a:r>
          </a:p>
        </p:txBody>
      </p:sp>
      <p:sp>
        <p:nvSpPr>
          <p:cNvPr id="41997" name="Text Box 18"/>
          <p:cNvSpPr txBox="1">
            <a:spLocks noChangeArrowheads="1"/>
          </p:cNvSpPr>
          <p:nvPr/>
        </p:nvSpPr>
        <p:spPr bwMode="auto">
          <a:xfrm>
            <a:off x="304800" y="3810000"/>
            <a:ext cx="1035050" cy="366713"/>
          </a:xfrm>
          <a:prstGeom prst="rect">
            <a:avLst/>
          </a:prstGeom>
          <a:noFill/>
          <a:ln w="9525">
            <a:noFill/>
            <a:miter lim="800000"/>
            <a:headEnd/>
            <a:tailEnd/>
          </a:ln>
        </p:spPr>
        <p:txBody>
          <a:bodyPr wrap="none">
            <a:spAutoFit/>
          </a:bodyPr>
          <a:lstStyle/>
          <a:p>
            <a:r>
              <a:rPr lang="en-US" sz="1800">
                <a:cs typeface="ヒラギノ角ゴ Pro W3"/>
              </a:rPr>
              <a:t>Platform</a:t>
            </a:r>
          </a:p>
        </p:txBody>
      </p:sp>
      <p:sp>
        <p:nvSpPr>
          <p:cNvPr id="41998" name="Line 19"/>
          <p:cNvSpPr>
            <a:spLocks noChangeShapeType="1"/>
          </p:cNvSpPr>
          <p:nvPr/>
        </p:nvSpPr>
        <p:spPr bwMode="auto">
          <a:xfrm flipH="1" flipV="1">
            <a:off x="5029200" y="1981200"/>
            <a:ext cx="762000" cy="381000"/>
          </a:xfrm>
          <a:prstGeom prst="line">
            <a:avLst/>
          </a:prstGeom>
          <a:noFill/>
          <a:ln w="38100">
            <a:solidFill>
              <a:srgbClr val="FFFF00"/>
            </a:solidFill>
            <a:round/>
            <a:headEnd/>
            <a:tailEnd type="triangle" w="med" len="med"/>
          </a:ln>
        </p:spPr>
        <p:txBody>
          <a:bodyPr/>
          <a:lstStyle/>
          <a:p>
            <a:endParaRPr lang="en-US"/>
          </a:p>
        </p:txBody>
      </p:sp>
      <p:sp>
        <p:nvSpPr>
          <p:cNvPr id="41999" name="Line 20"/>
          <p:cNvSpPr>
            <a:spLocks noChangeShapeType="1"/>
          </p:cNvSpPr>
          <p:nvPr/>
        </p:nvSpPr>
        <p:spPr bwMode="auto">
          <a:xfrm flipH="1">
            <a:off x="5334000" y="2667000"/>
            <a:ext cx="1905000" cy="838200"/>
          </a:xfrm>
          <a:prstGeom prst="line">
            <a:avLst/>
          </a:prstGeom>
          <a:noFill/>
          <a:ln w="38100">
            <a:solidFill>
              <a:schemeClr val="tx1"/>
            </a:solidFill>
            <a:round/>
            <a:headEnd/>
            <a:tailEnd/>
          </a:ln>
        </p:spPr>
        <p:txBody>
          <a:bodyPr/>
          <a:lstStyle/>
          <a:p>
            <a:endParaRPr lang="en-US"/>
          </a:p>
        </p:txBody>
      </p:sp>
      <p:sp>
        <p:nvSpPr>
          <p:cNvPr id="42000" name="Line 21"/>
          <p:cNvSpPr>
            <a:spLocks noChangeShapeType="1"/>
          </p:cNvSpPr>
          <p:nvPr/>
        </p:nvSpPr>
        <p:spPr bwMode="auto">
          <a:xfrm flipV="1">
            <a:off x="1524000" y="3886200"/>
            <a:ext cx="2514600" cy="533400"/>
          </a:xfrm>
          <a:prstGeom prst="line">
            <a:avLst/>
          </a:prstGeom>
          <a:noFill/>
          <a:ln w="38100">
            <a:solidFill>
              <a:schemeClr val="tx1"/>
            </a:solidFill>
            <a:round/>
            <a:headEnd/>
            <a:tailEnd/>
          </a:ln>
        </p:spPr>
        <p:txBody>
          <a:bodyPr/>
          <a:lstStyle/>
          <a:p>
            <a:endParaRPr lang="en-US"/>
          </a:p>
        </p:txBody>
      </p:sp>
      <p:sp>
        <p:nvSpPr>
          <p:cNvPr id="42001" name="Line 22"/>
          <p:cNvSpPr>
            <a:spLocks noChangeShapeType="1"/>
          </p:cNvSpPr>
          <p:nvPr/>
        </p:nvSpPr>
        <p:spPr bwMode="auto">
          <a:xfrm flipH="1">
            <a:off x="4876800" y="4191000"/>
            <a:ext cx="304800" cy="533400"/>
          </a:xfrm>
          <a:prstGeom prst="line">
            <a:avLst/>
          </a:prstGeom>
          <a:noFill/>
          <a:ln w="38100">
            <a:solidFill>
              <a:schemeClr val="tx1"/>
            </a:solidFill>
            <a:round/>
            <a:headEnd/>
            <a:tailEnd/>
          </a:ln>
        </p:spPr>
        <p:txBody>
          <a:bodyPr/>
          <a:lstStyle/>
          <a:p>
            <a:endParaRPr lang="en-US"/>
          </a:p>
        </p:txBody>
      </p:sp>
      <p:sp>
        <p:nvSpPr>
          <p:cNvPr id="42002" name="Line 23"/>
          <p:cNvSpPr>
            <a:spLocks noChangeShapeType="1"/>
          </p:cNvSpPr>
          <p:nvPr/>
        </p:nvSpPr>
        <p:spPr bwMode="auto">
          <a:xfrm flipV="1">
            <a:off x="1524000" y="5486400"/>
            <a:ext cx="2362200" cy="0"/>
          </a:xfrm>
          <a:prstGeom prst="line">
            <a:avLst/>
          </a:prstGeom>
          <a:noFill/>
          <a:ln w="38100">
            <a:solidFill>
              <a:schemeClr val="tx1"/>
            </a:solidFill>
            <a:round/>
            <a:headEnd/>
            <a:tailEnd/>
          </a:ln>
        </p:spPr>
        <p:txBody>
          <a:bodyPr/>
          <a:lstStyle/>
          <a:p>
            <a:endParaRPr lang="en-US"/>
          </a:p>
        </p:txBody>
      </p:sp>
      <p:sp>
        <p:nvSpPr>
          <p:cNvPr id="42003" name="Text Box 24"/>
          <p:cNvSpPr txBox="1">
            <a:spLocks noChangeArrowheads="1"/>
          </p:cNvSpPr>
          <p:nvPr/>
        </p:nvSpPr>
        <p:spPr bwMode="auto">
          <a:xfrm>
            <a:off x="2286000" y="3886200"/>
            <a:ext cx="636588" cy="336550"/>
          </a:xfrm>
          <a:prstGeom prst="rect">
            <a:avLst/>
          </a:prstGeom>
          <a:noFill/>
          <a:ln w="9525">
            <a:noFill/>
            <a:miter lim="800000"/>
            <a:headEnd/>
            <a:tailEnd/>
          </a:ln>
        </p:spPr>
        <p:txBody>
          <a:bodyPr wrap="none">
            <a:spAutoFit/>
          </a:bodyPr>
          <a:lstStyle/>
          <a:p>
            <a:r>
              <a:rPr lang="en-US" sz="1600">
                <a:cs typeface="ヒラギノ角ゴ Pro W3"/>
              </a:rPr>
              <a:t>30 m</a:t>
            </a:r>
          </a:p>
        </p:txBody>
      </p:sp>
      <p:sp>
        <p:nvSpPr>
          <p:cNvPr id="42004" name="Text Box 25"/>
          <p:cNvSpPr txBox="1">
            <a:spLocks noChangeArrowheads="1"/>
          </p:cNvSpPr>
          <p:nvPr/>
        </p:nvSpPr>
        <p:spPr bwMode="auto">
          <a:xfrm>
            <a:off x="5943600" y="5029200"/>
            <a:ext cx="1879600" cy="336550"/>
          </a:xfrm>
          <a:prstGeom prst="rect">
            <a:avLst/>
          </a:prstGeom>
          <a:noFill/>
          <a:ln w="9525">
            <a:noFill/>
            <a:miter lim="800000"/>
            <a:headEnd/>
            <a:tailEnd/>
          </a:ln>
        </p:spPr>
        <p:txBody>
          <a:bodyPr wrap="none">
            <a:spAutoFit/>
          </a:bodyPr>
          <a:lstStyle/>
          <a:p>
            <a:r>
              <a:rPr lang="en-US" sz="1600">
                <a:cs typeface="ヒラギノ角ゴ Pro W3"/>
              </a:rPr>
              <a:t>100 m - Fiber optic</a:t>
            </a:r>
          </a:p>
        </p:txBody>
      </p:sp>
      <p:sp>
        <p:nvSpPr>
          <p:cNvPr id="42005" name="Line 26"/>
          <p:cNvSpPr>
            <a:spLocks noChangeShapeType="1"/>
          </p:cNvSpPr>
          <p:nvPr/>
        </p:nvSpPr>
        <p:spPr bwMode="auto">
          <a:xfrm flipH="1" flipV="1">
            <a:off x="2819400" y="2819400"/>
            <a:ext cx="1219200" cy="685800"/>
          </a:xfrm>
          <a:prstGeom prst="line">
            <a:avLst/>
          </a:prstGeom>
          <a:noFill/>
          <a:ln w="38100">
            <a:solidFill>
              <a:srgbClr val="FFFF00"/>
            </a:solidFill>
            <a:round/>
            <a:headEnd/>
            <a:tailEnd type="triangle" w="med" len="med"/>
          </a:ln>
        </p:spPr>
        <p:txBody>
          <a:bodyPr/>
          <a:lstStyle/>
          <a:p>
            <a:endParaRPr lang="en-US"/>
          </a:p>
        </p:txBody>
      </p:sp>
      <p:sp>
        <p:nvSpPr>
          <p:cNvPr id="42006" name="Line 27"/>
          <p:cNvSpPr>
            <a:spLocks noChangeShapeType="1"/>
          </p:cNvSpPr>
          <p:nvPr/>
        </p:nvSpPr>
        <p:spPr bwMode="auto">
          <a:xfrm flipH="1" flipV="1">
            <a:off x="1524000" y="4724400"/>
            <a:ext cx="2362200" cy="381000"/>
          </a:xfrm>
          <a:prstGeom prst="line">
            <a:avLst/>
          </a:prstGeom>
          <a:noFill/>
          <a:ln w="38100">
            <a:solidFill>
              <a:schemeClr val="tx1"/>
            </a:solidFill>
            <a:round/>
            <a:headEnd/>
            <a:tailEnd/>
          </a:ln>
        </p:spPr>
        <p:txBody>
          <a:bodyPr/>
          <a:lstStyle/>
          <a:p>
            <a:endParaRPr lang="en-US"/>
          </a:p>
        </p:txBody>
      </p:sp>
      <p:sp>
        <p:nvSpPr>
          <p:cNvPr id="42007" name="Text Box 28"/>
          <p:cNvSpPr txBox="1">
            <a:spLocks noChangeArrowheads="1"/>
          </p:cNvSpPr>
          <p:nvPr/>
        </p:nvSpPr>
        <p:spPr bwMode="auto">
          <a:xfrm>
            <a:off x="2133600" y="5181600"/>
            <a:ext cx="636588" cy="336550"/>
          </a:xfrm>
          <a:prstGeom prst="rect">
            <a:avLst/>
          </a:prstGeom>
          <a:noFill/>
          <a:ln w="9525">
            <a:noFill/>
            <a:miter lim="800000"/>
            <a:headEnd/>
            <a:tailEnd/>
          </a:ln>
        </p:spPr>
        <p:txBody>
          <a:bodyPr wrap="none">
            <a:spAutoFit/>
          </a:bodyPr>
          <a:lstStyle/>
          <a:p>
            <a:r>
              <a:rPr lang="en-US" sz="1600">
                <a:cs typeface="ヒラギノ角ゴ Pro W3"/>
              </a:rPr>
              <a:t>30 m</a:t>
            </a:r>
          </a:p>
        </p:txBody>
      </p:sp>
      <p:sp>
        <p:nvSpPr>
          <p:cNvPr id="42008" name="Line 29"/>
          <p:cNvSpPr>
            <a:spLocks noChangeShapeType="1"/>
          </p:cNvSpPr>
          <p:nvPr/>
        </p:nvSpPr>
        <p:spPr bwMode="auto">
          <a:xfrm>
            <a:off x="5791200" y="5181600"/>
            <a:ext cx="1752600" cy="533400"/>
          </a:xfrm>
          <a:prstGeom prst="line">
            <a:avLst/>
          </a:prstGeom>
          <a:noFill/>
          <a:ln w="38100">
            <a:solidFill>
              <a:schemeClr val="tx1"/>
            </a:solidFill>
            <a:round/>
            <a:headEnd/>
            <a:tailEnd/>
          </a:ln>
        </p:spPr>
        <p:txBody>
          <a:bodyPr/>
          <a:lstStyle/>
          <a:p>
            <a:endParaRPr lang="en-US"/>
          </a:p>
        </p:txBody>
      </p:sp>
      <p:sp>
        <p:nvSpPr>
          <p:cNvPr id="42009" name="Text Box 31"/>
          <p:cNvSpPr txBox="1">
            <a:spLocks noChangeArrowheads="1"/>
          </p:cNvSpPr>
          <p:nvPr/>
        </p:nvSpPr>
        <p:spPr bwMode="auto">
          <a:xfrm>
            <a:off x="381000" y="5181600"/>
            <a:ext cx="1152525" cy="685800"/>
          </a:xfrm>
          <a:prstGeom prst="rect">
            <a:avLst/>
          </a:prstGeom>
          <a:solidFill>
            <a:srgbClr val="92D050"/>
          </a:solidFill>
          <a:ln w="6350">
            <a:solidFill>
              <a:schemeClr val="tx1"/>
            </a:solidFill>
            <a:miter lim="800000"/>
            <a:headEnd/>
            <a:tailEnd/>
          </a:ln>
        </p:spPr>
        <p:txBody>
          <a:bodyPr/>
          <a:lstStyle/>
          <a:p>
            <a:pPr algn="ctr"/>
            <a:r>
              <a:rPr lang="en-US" sz="1800">
                <a:cs typeface="ヒラギノ角ゴ Pro W3"/>
              </a:rPr>
              <a:t>Control</a:t>
            </a:r>
          </a:p>
          <a:p>
            <a:pPr algn="ctr"/>
            <a:r>
              <a:rPr lang="en-US" sz="1800">
                <a:cs typeface="ヒラギノ角ゴ Pro W3"/>
              </a:rPr>
              <a:t> PCs</a:t>
            </a:r>
          </a:p>
        </p:txBody>
      </p:sp>
      <p:sp>
        <p:nvSpPr>
          <p:cNvPr id="42010" name="Text Box 33"/>
          <p:cNvSpPr txBox="1">
            <a:spLocks noChangeArrowheads="1"/>
          </p:cNvSpPr>
          <p:nvPr/>
        </p:nvSpPr>
        <p:spPr bwMode="auto">
          <a:xfrm>
            <a:off x="2209800" y="4572000"/>
            <a:ext cx="636588" cy="336550"/>
          </a:xfrm>
          <a:prstGeom prst="rect">
            <a:avLst/>
          </a:prstGeom>
          <a:noFill/>
          <a:ln w="9525">
            <a:noFill/>
            <a:miter lim="800000"/>
            <a:headEnd/>
            <a:tailEnd/>
          </a:ln>
        </p:spPr>
        <p:txBody>
          <a:bodyPr wrap="none">
            <a:spAutoFit/>
          </a:bodyPr>
          <a:lstStyle/>
          <a:p>
            <a:r>
              <a:rPr lang="en-US" sz="1600">
                <a:cs typeface="ヒラギノ角ゴ Pro W3"/>
              </a:rPr>
              <a:t>30 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5" descr="sector for note"/>
          <p:cNvPicPr>
            <a:picLocks noChangeAspect="1" noChangeArrowheads="1"/>
          </p:cNvPicPr>
          <p:nvPr/>
        </p:nvPicPr>
        <p:blipFill>
          <a:blip r:embed="rId3" cstate="print"/>
          <a:srcRect l="27106" t="6262" r="20769" b="11264"/>
          <a:stretch>
            <a:fillRect/>
          </a:stretch>
        </p:blipFill>
        <p:spPr bwMode="auto">
          <a:xfrm>
            <a:off x="7315200" y="685800"/>
            <a:ext cx="1700213" cy="1981200"/>
          </a:xfrm>
          <a:prstGeom prst="rect">
            <a:avLst/>
          </a:prstGeom>
          <a:noFill/>
          <a:ln w="9525">
            <a:noFill/>
            <a:miter lim="800000"/>
            <a:headEnd/>
            <a:tailEnd/>
          </a:ln>
        </p:spPr>
      </p:pic>
      <p:pic>
        <p:nvPicPr>
          <p:cNvPr id="17410" name="Picture 8" descr="IMG_1037_x"/>
          <p:cNvPicPr>
            <a:picLocks noChangeAspect="1" noChangeArrowheads="1"/>
          </p:cNvPicPr>
          <p:nvPr/>
        </p:nvPicPr>
        <p:blipFill>
          <a:blip r:embed="rId4" cstate="print"/>
          <a:srcRect/>
          <a:stretch>
            <a:fillRect/>
          </a:stretch>
        </p:blipFill>
        <p:spPr bwMode="auto">
          <a:xfrm>
            <a:off x="2819400" y="914400"/>
            <a:ext cx="3048000" cy="1109663"/>
          </a:xfrm>
          <a:prstGeom prst="rect">
            <a:avLst/>
          </a:prstGeom>
          <a:noFill/>
          <a:ln w="9525">
            <a:noFill/>
            <a:miter lim="800000"/>
            <a:headEnd/>
            <a:tailEnd/>
          </a:ln>
        </p:spPr>
      </p:pic>
      <p:sp>
        <p:nvSpPr>
          <p:cNvPr id="17411" name="Line 16"/>
          <p:cNvSpPr>
            <a:spLocks noChangeShapeType="1"/>
          </p:cNvSpPr>
          <p:nvPr/>
        </p:nvSpPr>
        <p:spPr bwMode="auto">
          <a:xfrm>
            <a:off x="5867400" y="1371600"/>
            <a:ext cx="1752600" cy="0"/>
          </a:xfrm>
          <a:prstGeom prst="line">
            <a:avLst/>
          </a:prstGeom>
          <a:noFill/>
          <a:ln w="25400">
            <a:solidFill>
              <a:srgbClr val="0000FF"/>
            </a:solidFill>
            <a:round/>
            <a:headEnd/>
            <a:tailEnd/>
          </a:ln>
        </p:spPr>
        <p:txBody>
          <a:bodyPr/>
          <a:lstStyle/>
          <a:p>
            <a:endParaRPr lang="en-US"/>
          </a:p>
        </p:txBody>
      </p:sp>
      <p:sp>
        <p:nvSpPr>
          <p:cNvPr id="17412" name="Line 17"/>
          <p:cNvSpPr>
            <a:spLocks noChangeShapeType="1"/>
          </p:cNvSpPr>
          <p:nvPr/>
        </p:nvSpPr>
        <p:spPr bwMode="auto">
          <a:xfrm>
            <a:off x="5867400" y="1524000"/>
            <a:ext cx="1905000" cy="0"/>
          </a:xfrm>
          <a:prstGeom prst="line">
            <a:avLst/>
          </a:prstGeom>
          <a:noFill/>
          <a:ln w="25400">
            <a:solidFill>
              <a:srgbClr val="0000FF"/>
            </a:solidFill>
            <a:round/>
            <a:headEnd/>
            <a:tailEnd/>
          </a:ln>
        </p:spPr>
        <p:txBody>
          <a:bodyPr/>
          <a:lstStyle/>
          <a:p>
            <a:endParaRPr lang="en-US"/>
          </a:p>
        </p:txBody>
      </p:sp>
      <p:sp>
        <p:nvSpPr>
          <p:cNvPr id="17413" name="Line 18"/>
          <p:cNvSpPr>
            <a:spLocks noChangeShapeType="1"/>
          </p:cNvSpPr>
          <p:nvPr/>
        </p:nvSpPr>
        <p:spPr bwMode="auto">
          <a:xfrm>
            <a:off x="5867400" y="1676400"/>
            <a:ext cx="1981200" cy="0"/>
          </a:xfrm>
          <a:prstGeom prst="line">
            <a:avLst/>
          </a:prstGeom>
          <a:noFill/>
          <a:ln w="25400">
            <a:solidFill>
              <a:srgbClr val="0000FF"/>
            </a:solidFill>
            <a:round/>
            <a:headEnd/>
            <a:tailEnd/>
          </a:ln>
        </p:spPr>
        <p:txBody>
          <a:bodyPr/>
          <a:lstStyle/>
          <a:p>
            <a:endParaRPr lang="en-US"/>
          </a:p>
        </p:txBody>
      </p:sp>
      <p:sp>
        <p:nvSpPr>
          <p:cNvPr id="17414" name="Line 19"/>
          <p:cNvSpPr>
            <a:spLocks noChangeShapeType="1"/>
          </p:cNvSpPr>
          <p:nvPr/>
        </p:nvSpPr>
        <p:spPr bwMode="auto">
          <a:xfrm>
            <a:off x="5867400" y="1828800"/>
            <a:ext cx="2057400" cy="0"/>
          </a:xfrm>
          <a:prstGeom prst="line">
            <a:avLst/>
          </a:prstGeom>
          <a:noFill/>
          <a:ln w="25400">
            <a:solidFill>
              <a:srgbClr val="0000FF"/>
            </a:solidFill>
            <a:round/>
            <a:headEnd/>
            <a:tailEnd/>
          </a:ln>
        </p:spPr>
        <p:txBody>
          <a:bodyPr/>
          <a:lstStyle/>
          <a:p>
            <a:endParaRPr lang="en-US"/>
          </a:p>
        </p:txBody>
      </p:sp>
      <p:sp>
        <p:nvSpPr>
          <p:cNvPr id="17415" name="Freeform 23"/>
          <p:cNvSpPr>
            <a:spLocks/>
          </p:cNvSpPr>
          <p:nvPr/>
        </p:nvSpPr>
        <p:spPr bwMode="auto">
          <a:xfrm>
            <a:off x="381000" y="1066800"/>
            <a:ext cx="2438400" cy="1352550"/>
          </a:xfrm>
          <a:custGeom>
            <a:avLst/>
            <a:gdLst>
              <a:gd name="T0" fmla="*/ 2147483647 w 1200"/>
              <a:gd name="T1" fmla="*/ 2147483647 h 1400"/>
              <a:gd name="T2" fmla="*/ 2147483647 w 1200"/>
              <a:gd name="T3" fmla="*/ 2147483647 h 1400"/>
              <a:gd name="T4" fmla="*/ 0 w 1200"/>
              <a:gd name="T5" fmla="*/ 2147483647 h 1400"/>
              <a:gd name="T6" fmla="*/ 0 60000 65536"/>
              <a:gd name="T7" fmla="*/ 0 60000 65536"/>
              <a:gd name="T8" fmla="*/ 0 60000 65536"/>
              <a:gd name="T9" fmla="*/ 0 w 1200"/>
              <a:gd name="T10" fmla="*/ 0 h 1400"/>
              <a:gd name="T11" fmla="*/ 1200 w 1200"/>
              <a:gd name="T12" fmla="*/ 1400 h 1400"/>
            </a:gdLst>
            <a:ahLst/>
            <a:cxnLst>
              <a:cxn ang="T6">
                <a:pos x="T0" y="T1"/>
              </a:cxn>
              <a:cxn ang="T7">
                <a:pos x="T2" y="T3"/>
              </a:cxn>
              <a:cxn ang="T8">
                <a:pos x="T4" y="T5"/>
              </a:cxn>
            </a:cxnLst>
            <a:rect l="T9" t="T10" r="T11" b="T12"/>
            <a:pathLst>
              <a:path w="1200" h="1400">
                <a:moveTo>
                  <a:pt x="1200" y="200"/>
                </a:moveTo>
                <a:cubicBezTo>
                  <a:pt x="844" y="100"/>
                  <a:pt x="488" y="0"/>
                  <a:pt x="288" y="200"/>
                </a:cubicBezTo>
                <a:cubicBezTo>
                  <a:pt x="88" y="400"/>
                  <a:pt x="44" y="900"/>
                  <a:pt x="0" y="1400"/>
                </a:cubicBezTo>
              </a:path>
            </a:pathLst>
          </a:custGeom>
          <a:noFill/>
          <a:ln w="28575" cmpd="sng">
            <a:solidFill>
              <a:srgbClr val="0000FF"/>
            </a:solidFill>
            <a:round/>
            <a:headEnd/>
            <a:tailEnd/>
          </a:ln>
        </p:spPr>
        <p:txBody>
          <a:bodyPr/>
          <a:lstStyle/>
          <a:p>
            <a:endParaRPr lang="en-US"/>
          </a:p>
        </p:txBody>
      </p:sp>
      <p:sp>
        <p:nvSpPr>
          <p:cNvPr id="17416" name="Freeform 24"/>
          <p:cNvSpPr>
            <a:spLocks/>
          </p:cNvSpPr>
          <p:nvPr/>
        </p:nvSpPr>
        <p:spPr bwMode="auto">
          <a:xfrm>
            <a:off x="577850" y="1219200"/>
            <a:ext cx="2241550" cy="1252538"/>
          </a:xfrm>
          <a:custGeom>
            <a:avLst/>
            <a:gdLst>
              <a:gd name="T0" fmla="*/ 2147483647 w 1200"/>
              <a:gd name="T1" fmla="*/ 2147483647 h 1400"/>
              <a:gd name="T2" fmla="*/ 2147483647 w 1200"/>
              <a:gd name="T3" fmla="*/ 2147483647 h 1400"/>
              <a:gd name="T4" fmla="*/ 0 w 1200"/>
              <a:gd name="T5" fmla="*/ 2147483647 h 1400"/>
              <a:gd name="T6" fmla="*/ 0 60000 65536"/>
              <a:gd name="T7" fmla="*/ 0 60000 65536"/>
              <a:gd name="T8" fmla="*/ 0 60000 65536"/>
              <a:gd name="T9" fmla="*/ 0 w 1200"/>
              <a:gd name="T10" fmla="*/ 0 h 1400"/>
              <a:gd name="T11" fmla="*/ 1200 w 1200"/>
              <a:gd name="T12" fmla="*/ 1400 h 1400"/>
            </a:gdLst>
            <a:ahLst/>
            <a:cxnLst>
              <a:cxn ang="T6">
                <a:pos x="T0" y="T1"/>
              </a:cxn>
              <a:cxn ang="T7">
                <a:pos x="T2" y="T3"/>
              </a:cxn>
              <a:cxn ang="T8">
                <a:pos x="T4" y="T5"/>
              </a:cxn>
            </a:cxnLst>
            <a:rect l="T9" t="T10" r="T11" b="T12"/>
            <a:pathLst>
              <a:path w="1200" h="1400">
                <a:moveTo>
                  <a:pt x="1200" y="200"/>
                </a:moveTo>
                <a:cubicBezTo>
                  <a:pt x="844" y="100"/>
                  <a:pt x="488" y="0"/>
                  <a:pt x="288" y="200"/>
                </a:cubicBezTo>
                <a:cubicBezTo>
                  <a:pt x="88" y="400"/>
                  <a:pt x="44" y="900"/>
                  <a:pt x="0" y="1400"/>
                </a:cubicBezTo>
              </a:path>
            </a:pathLst>
          </a:custGeom>
          <a:noFill/>
          <a:ln w="28575" cmpd="sng">
            <a:solidFill>
              <a:srgbClr val="0000FF"/>
            </a:solidFill>
            <a:round/>
            <a:headEnd/>
            <a:tailEnd/>
          </a:ln>
        </p:spPr>
        <p:txBody>
          <a:bodyPr/>
          <a:lstStyle/>
          <a:p>
            <a:endParaRPr lang="en-US"/>
          </a:p>
        </p:txBody>
      </p:sp>
      <p:sp>
        <p:nvSpPr>
          <p:cNvPr id="17417" name="Freeform 25"/>
          <p:cNvSpPr>
            <a:spLocks/>
          </p:cNvSpPr>
          <p:nvPr/>
        </p:nvSpPr>
        <p:spPr bwMode="auto">
          <a:xfrm>
            <a:off x="769938" y="1371600"/>
            <a:ext cx="2049462" cy="1158875"/>
          </a:xfrm>
          <a:custGeom>
            <a:avLst/>
            <a:gdLst>
              <a:gd name="T0" fmla="*/ 2147483647 w 1200"/>
              <a:gd name="T1" fmla="*/ 2147483647 h 1400"/>
              <a:gd name="T2" fmla="*/ 2147483647 w 1200"/>
              <a:gd name="T3" fmla="*/ 2147483647 h 1400"/>
              <a:gd name="T4" fmla="*/ 0 w 1200"/>
              <a:gd name="T5" fmla="*/ 2147483647 h 1400"/>
              <a:gd name="T6" fmla="*/ 0 60000 65536"/>
              <a:gd name="T7" fmla="*/ 0 60000 65536"/>
              <a:gd name="T8" fmla="*/ 0 60000 65536"/>
              <a:gd name="T9" fmla="*/ 0 w 1200"/>
              <a:gd name="T10" fmla="*/ 0 h 1400"/>
              <a:gd name="T11" fmla="*/ 1200 w 1200"/>
              <a:gd name="T12" fmla="*/ 1400 h 1400"/>
            </a:gdLst>
            <a:ahLst/>
            <a:cxnLst>
              <a:cxn ang="T6">
                <a:pos x="T0" y="T1"/>
              </a:cxn>
              <a:cxn ang="T7">
                <a:pos x="T2" y="T3"/>
              </a:cxn>
              <a:cxn ang="T8">
                <a:pos x="T4" y="T5"/>
              </a:cxn>
            </a:cxnLst>
            <a:rect l="T9" t="T10" r="T11" b="T12"/>
            <a:pathLst>
              <a:path w="1200" h="1400">
                <a:moveTo>
                  <a:pt x="1200" y="200"/>
                </a:moveTo>
                <a:cubicBezTo>
                  <a:pt x="844" y="100"/>
                  <a:pt x="488" y="0"/>
                  <a:pt x="288" y="200"/>
                </a:cubicBezTo>
                <a:cubicBezTo>
                  <a:pt x="88" y="400"/>
                  <a:pt x="44" y="900"/>
                  <a:pt x="0" y="1400"/>
                </a:cubicBezTo>
              </a:path>
            </a:pathLst>
          </a:custGeom>
          <a:noFill/>
          <a:ln w="28575" cmpd="sng">
            <a:solidFill>
              <a:srgbClr val="0000FF"/>
            </a:solidFill>
            <a:round/>
            <a:headEnd/>
            <a:tailEnd/>
          </a:ln>
        </p:spPr>
        <p:txBody>
          <a:bodyPr/>
          <a:lstStyle/>
          <a:p>
            <a:endParaRPr lang="en-US"/>
          </a:p>
        </p:txBody>
      </p:sp>
      <p:sp>
        <p:nvSpPr>
          <p:cNvPr id="17418" name="Freeform 26"/>
          <p:cNvSpPr>
            <a:spLocks/>
          </p:cNvSpPr>
          <p:nvPr/>
        </p:nvSpPr>
        <p:spPr bwMode="auto">
          <a:xfrm>
            <a:off x="966788" y="1524000"/>
            <a:ext cx="1852612" cy="1066800"/>
          </a:xfrm>
          <a:custGeom>
            <a:avLst/>
            <a:gdLst>
              <a:gd name="T0" fmla="*/ 2147483647 w 1200"/>
              <a:gd name="T1" fmla="*/ 2147483647 h 1400"/>
              <a:gd name="T2" fmla="*/ 2147483647 w 1200"/>
              <a:gd name="T3" fmla="*/ 2147483647 h 1400"/>
              <a:gd name="T4" fmla="*/ 0 w 1200"/>
              <a:gd name="T5" fmla="*/ 2147483647 h 1400"/>
              <a:gd name="T6" fmla="*/ 0 60000 65536"/>
              <a:gd name="T7" fmla="*/ 0 60000 65536"/>
              <a:gd name="T8" fmla="*/ 0 60000 65536"/>
              <a:gd name="T9" fmla="*/ 0 w 1200"/>
              <a:gd name="T10" fmla="*/ 0 h 1400"/>
              <a:gd name="T11" fmla="*/ 1200 w 1200"/>
              <a:gd name="T12" fmla="*/ 1400 h 1400"/>
            </a:gdLst>
            <a:ahLst/>
            <a:cxnLst>
              <a:cxn ang="T6">
                <a:pos x="T0" y="T1"/>
              </a:cxn>
              <a:cxn ang="T7">
                <a:pos x="T2" y="T3"/>
              </a:cxn>
              <a:cxn ang="T8">
                <a:pos x="T4" y="T5"/>
              </a:cxn>
            </a:cxnLst>
            <a:rect l="T9" t="T10" r="T11" b="T12"/>
            <a:pathLst>
              <a:path w="1200" h="1400">
                <a:moveTo>
                  <a:pt x="1200" y="200"/>
                </a:moveTo>
                <a:cubicBezTo>
                  <a:pt x="844" y="100"/>
                  <a:pt x="488" y="0"/>
                  <a:pt x="288" y="200"/>
                </a:cubicBezTo>
                <a:cubicBezTo>
                  <a:pt x="88" y="400"/>
                  <a:pt x="44" y="900"/>
                  <a:pt x="0" y="1400"/>
                </a:cubicBezTo>
              </a:path>
            </a:pathLst>
          </a:custGeom>
          <a:noFill/>
          <a:ln w="28575" cmpd="sng">
            <a:solidFill>
              <a:srgbClr val="0000FF"/>
            </a:solidFill>
            <a:round/>
            <a:headEnd/>
            <a:tailEnd/>
          </a:ln>
        </p:spPr>
        <p:txBody>
          <a:bodyPr/>
          <a:lstStyle/>
          <a:p>
            <a:endParaRPr lang="en-US"/>
          </a:p>
        </p:txBody>
      </p:sp>
      <p:sp>
        <p:nvSpPr>
          <p:cNvPr id="17419" name="Text Box 27"/>
          <p:cNvSpPr txBox="1">
            <a:spLocks noChangeArrowheads="1"/>
          </p:cNvSpPr>
          <p:nvPr/>
        </p:nvSpPr>
        <p:spPr bwMode="auto">
          <a:xfrm>
            <a:off x="6096000" y="1066800"/>
            <a:ext cx="1397000" cy="274638"/>
          </a:xfrm>
          <a:prstGeom prst="rect">
            <a:avLst/>
          </a:prstGeom>
          <a:noFill/>
          <a:ln w="9525">
            <a:noFill/>
            <a:miter lim="800000"/>
            <a:headEnd/>
            <a:tailEnd/>
          </a:ln>
        </p:spPr>
        <p:txBody>
          <a:bodyPr wrap="none">
            <a:spAutoFit/>
          </a:bodyPr>
          <a:lstStyle/>
          <a:p>
            <a:r>
              <a:rPr lang="en-US" sz="1200">
                <a:cs typeface="ヒラギノ角ゴ Pro W3"/>
              </a:rPr>
              <a:t>2 m (42 AWG TP)</a:t>
            </a:r>
          </a:p>
        </p:txBody>
      </p:sp>
      <p:sp>
        <p:nvSpPr>
          <p:cNvPr id="17420" name="Text Box 28"/>
          <p:cNvSpPr txBox="1">
            <a:spLocks noChangeArrowheads="1"/>
          </p:cNvSpPr>
          <p:nvPr/>
        </p:nvSpPr>
        <p:spPr bwMode="auto">
          <a:xfrm>
            <a:off x="457200" y="914400"/>
            <a:ext cx="1614488" cy="457200"/>
          </a:xfrm>
          <a:prstGeom prst="rect">
            <a:avLst/>
          </a:prstGeom>
          <a:noFill/>
          <a:ln w="9525">
            <a:noFill/>
            <a:miter lim="800000"/>
            <a:headEnd/>
            <a:tailEnd/>
          </a:ln>
        </p:spPr>
        <p:txBody>
          <a:bodyPr>
            <a:spAutoFit/>
          </a:bodyPr>
          <a:lstStyle/>
          <a:p>
            <a:r>
              <a:rPr lang="en-US" sz="1200">
                <a:cs typeface="ヒラギノ角ゴ Pro W3"/>
              </a:rPr>
              <a:t>6 m (24 AWG TP)</a:t>
            </a:r>
            <a:endParaRPr lang="en-GB" sz="1200">
              <a:cs typeface="ヒラギノ角ゴ Pro W3"/>
            </a:endParaRPr>
          </a:p>
          <a:p>
            <a:endParaRPr lang="en-US" sz="1200">
              <a:cs typeface="ヒラギノ角ゴ Pro W3"/>
            </a:endParaRPr>
          </a:p>
        </p:txBody>
      </p:sp>
      <p:sp>
        <p:nvSpPr>
          <p:cNvPr id="17421" name="Line 31"/>
          <p:cNvSpPr>
            <a:spLocks noChangeShapeType="1"/>
          </p:cNvSpPr>
          <p:nvPr/>
        </p:nvSpPr>
        <p:spPr bwMode="auto">
          <a:xfrm>
            <a:off x="1600200" y="3657600"/>
            <a:ext cx="4953000" cy="0"/>
          </a:xfrm>
          <a:prstGeom prst="line">
            <a:avLst/>
          </a:prstGeom>
          <a:noFill/>
          <a:ln w="25400">
            <a:solidFill>
              <a:srgbClr val="0000FF"/>
            </a:solidFill>
            <a:round/>
            <a:headEnd/>
            <a:tailEnd/>
          </a:ln>
        </p:spPr>
        <p:txBody>
          <a:bodyPr/>
          <a:lstStyle/>
          <a:p>
            <a:endParaRPr lang="en-US"/>
          </a:p>
        </p:txBody>
      </p:sp>
      <p:sp>
        <p:nvSpPr>
          <p:cNvPr id="17422" name="Text Box 32"/>
          <p:cNvSpPr txBox="1">
            <a:spLocks noChangeArrowheads="1"/>
          </p:cNvSpPr>
          <p:nvPr/>
        </p:nvSpPr>
        <p:spPr bwMode="auto">
          <a:xfrm>
            <a:off x="3048000" y="3352800"/>
            <a:ext cx="1409700" cy="274638"/>
          </a:xfrm>
          <a:prstGeom prst="rect">
            <a:avLst/>
          </a:prstGeom>
          <a:noFill/>
          <a:ln w="9525">
            <a:noFill/>
            <a:miter lim="800000"/>
            <a:headEnd/>
            <a:tailEnd/>
          </a:ln>
        </p:spPr>
        <p:txBody>
          <a:bodyPr wrap="none">
            <a:spAutoFit/>
          </a:bodyPr>
          <a:lstStyle/>
          <a:p>
            <a:r>
              <a:rPr lang="en-US" sz="1200">
                <a:cs typeface="ヒラギノ角ゴ Pro W3"/>
              </a:rPr>
              <a:t>100 m (fiber optic)</a:t>
            </a:r>
          </a:p>
        </p:txBody>
      </p:sp>
      <p:sp>
        <p:nvSpPr>
          <p:cNvPr id="17423" name="Text Box 33"/>
          <p:cNvSpPr txBox="1">
            <a:spLocks noChangeArrowheads="1"/>
          </p:cNvSpPr>
          <p:nvPr/>
        </p:nvSpPr>
        <p:spPr bwMode="auto">
          <a:xfrm>
            <a:off x="2219325" y="4343400"/>
            <a:ext cx="5430838" cy="1920875"/>
          </a:xfrm>
          <a:prstGeom prst="rect">
            <a:avLst/>
          </a:prstGeom>
          <a:noFill/>
          <a:ln w="9525">
            <a:noFill/>
            <a:miter lim="800000"/>
            <a:headEnd/>
            <a:tailEnd/>
          </a:ln>
        </p:spPr>
        <p:txBody>
          <a:bodyPr wrap="none">
            <a:spAutoFit/>
          </a:bodyPr>
          <a:lstStyle/>
          <a:p>
            <a:pPr marL="228600" indent="-228600">
              <a:buSzPct val="75000"/>
            </a:pPr>
            <a:r>
              <a:rPr lang="en-US" sz="2000">
                <a:cs typeface="ヒラギノ角ゴ Pro W3"/>
              </a:rPr>
              <a:t> </a:t>
            </a:r>
            <a:r>
              <a:rPr lang="en-US" sz="2000" u="sng">
                <a:cs typeface="ヒラギノ角ゴ Pro W3"/>
              </a:rPr>
              <a:t>Highly parallel system</a:t>
            </a:r>
          </a:p>
          <a:p>
            <a:pPr marL="228600" indent="-228600">
              <a:buSzPct val="75000"/>
            </a:pPr>
            <a:endParaRPr lang="en-US" sz="2000" u="sng">
              <a:cs typeface="ヒラギノ角ゴ Pro W3"/>
            </a:endParaRPr>
          </a:p>
          <a:p>
            <a:pPr marL="228600" indent="-228600">
              <a:buSzPct val="75000"/>
              <a:buFont typeface="Wingdings" pitchFamily="2" charset="2"/>
              <a:buChar char="l"/>
            </a:pPr>
            <a:r>
              <a:rPr lang="en-US" sz="2000">
                <a:cs typeface="ヒラギノ角ゴ Pro W3"/>
              </a:rPr>
              <a:t> 4 ladders per sector</a:t>
            </a:r>
          </a:p>
          <a:p>
            <a:pPr marL="228600" indent="-228600">
              <a:buSzPct val="75000"/>
              <a:buFont typeface="Wingdings" pitchFamily="2" charset="2"/>
              <a:buChar char="l"/>
            </a:pPr>
            <a:r>
              <a:rPr lang="en-US" sz="2000">
                <a:cs typeface="ヒラギノ角ゴ Pro W3"/>
              </a:rPr>
              <a:t> 1 Mass Termination Board (MTB) per sector</a:t>
            </a:r>
          </a:p>
          <a:p>
            <a:pPr marL="228600" indent="-228600">
              <a:buSzPct val="75000"/>
              <a:buFont typeface="Wingdings" pitchFamily="2" charset="2"/>
              <a:buChar char="l"/>
            </a:pPr>
            <a:r>
              <a:rPr lang="en-US" sz="2000">
                <a:cs typeface="ヒラギノ角ゴ Pro W3"/>
              </a:rPr>
              <a:t> 1 sector per RDO board</a:t>
            </a:r>
          </a:p>
          <a:p>
            <a:pPr marL="228600" indent="-228600">
              <a:buSzPct val="75000"/>
              <a:buFont typeface="Wingdings" pitchFamily="2" charset="2"/>
              <a:buChar char="l"/>
            </a:pPr>
            <a:r>
              <a:rPr lang="en-US" sz="2000">
                <a:cs typeface="ヒラギノ角ゴ Pro W3"/>
              </a:rPr>
              <a:t> 10 RDO boards in the PXL system</a:t>
            </a:r>
          </a:p>
        </p:txBody>
      </p:sp>
      <p:pic>
        <p:nvPicPr>
          <p:cNvPr id="17424" name="Picture 17" descr="P1000406.JPG"/>
          <p:cNvPicPr>
            <a:picLocks noChangeAspect="1"/>
          </p:cNvPicPr>
          <p:nvPr/>
        </p:nvPicPr>
        <p:blipFill>
          <a:blip r:embed="rId5" cstate="print"/>
          <a:srcRect l="20833" t="4443" r="14166" b="51111"/>
          <a:stretch>
            <a:fillRect/>
          </a:stretch>
        </p:blipFill>
        <p:spPr bwMode="auto">
          <a:xfrm>
            <a:off x="5486400" y="2590800"/>
            <a:ext cx="2438400" cy="1249363"/>
          </a:xfrm>
          <a:prstGeom prst="rect">
            <a:avLst/>
          </a:prstGeom>
          <a:noFill/>
          <a:ln w="9525">
            <a:noFill/>
            <a:miter lim="800000"/>
            <a:headEnd/>
            <a:tailEnd/>
          </a:ln>
        </p:spPr>
      </p:pic>
      <p:pic>
        <p:nvPicPr>
          <p:cNvPr id="17425" name="Picture 19" descr="P1000409.JPG"/>
          <p:cNvPicPr>
            <a:picLocks noChangeAspect="1"/>
          </p:cNvPicPr>
          <p:nvPr/>
        </p:nvPicPr>
        <p:blipFill>
          <a:blip r:embed="rId6" cstate="print"/>
          <a:srcRect l="28979" t="7660" r="13469" b="10724"/>
          <a:stretch>
            <a:fillRect/>
          </a:stretch>
        </p:blipFill>
        <p:spPr bwMode="auto">
          <a:xfrm>
            <a:off x="339725" y="2057400"/>
            <a:ext cx="1289050" cy="2436813"/>
          </a:xfrm>
          <a:prstGeom prst="rect">
            <a:avLst/>
          </a:prstGeom>
          <a:noFill/>
          <a:ln w="9525">
            <a:noFill/>
            <a:miter lim="800000"/>
            <a:headEnd/>
            <a:tailEnd/>
          </a:ln>
        </p:spPr>
      </p:pic>
      <p:sp>
        <p:nvSpPr>
          <p:cNvPr id="17426" name="Rectangle 23"/>
          <p:cNvSpPr>
            <a:spLocks noChangeArrowheads="1"/>
          </p:cNvSpPr>
          <p:nvPr/>
        </p:nvSpPr>
        <p:spPr bwMode="auto">
          <a:xfrm>
            <a:off x="250825" y="4495800"/>
            <a:ext cx="3810000" cy="461963"/>
          </a:xfrm>
          <a:prstGeom prst="rect">
            <a:avLst/>
          </a:prstGeom>
          <a:noFill/>
          <a:ln w="9525">
            <a:noFill/>
            <a:miter lim="800000"/>
            <a:headEnd/>
            <a:tailEnd/>
          </a:ln>
        </p:spPr>
        <p:txBody>
          <a:bodyPr>
            <a:spAutoFit/>
          </a:bodyPr>
          <a:lstStyle/>
          <a:p>
            <a:r>
              <a:rPr lang="en-GB" sz="1200" dirty="0">
                <a:cs typeface="ヒラギノ角ゴ Pro W3"/>
              </a:rPr>
              <a:t>RDO motherboard </a:t>
            </a:r>
          </a:p>
          <a:p>
            <a:r>
              <a:rPr lang="en-GB" sz="1200" dirty="0">
                <a:cs typeface="ヒラギノ角ゴ Pro W3"/>
              </a:rPr>
              <a:t>w/ Xilinx </a:t>
            </a:r>
            <a:r>
              <a:rPr lang="en-GB" sz="1200" dirty="0" smtClean="0">
                <a:cs typeface="ヒラギノ角ゴ Pro W3"/>
              </a:rPr>
              <a:t>FPGA</a:t>
            </a:r>
            <a:endParaRPr lang="en-US" sz="1200" dirty="0">
              <a:cs typeface="ヒラギノ角ゴ Pro W3"/>
            </a:endParaRPr>
          </a:p>
        </p:txBody>
      </p:sp>
      <p:sp>
        <p:nvSpPr>
          <p:cNvPr id="17427" name="Rectangle 23"/>
          <p:cNvSpPr>
            <a:spLocks noChangeArrowheads="1"/>
          </p:cNvSpPr>
          <p:nvPr/>
        </p:nvSpPr>
        <p:spPr bwMode="auto">
          <a:xfrm>
            <a:off x="5486400" y="3886200"/>
            <a:ext cx="3124200" cy="274638"/>
          </a:xfrm>
          <a:prstGeom prst="rect">
            <a:avLst/>
          </a:prstGeom>
          <a:noFill/>
          <a:ln w="9525">
            <a:noFill/>
            <a:miter lim="800000"/>
            <a:headEnd/>
            <a:tailEnd/>
          </a:ln>
        </p:spPr>
        <p:txBody>
          <a:bodyPr>
            <a:spAutoFit/>
          </a:bodyPr>
          <a:lstStyle/>
          <a:p>
            <a:r>
              <a:rPr lang="en-GB" sz="1200">
                <a:cs typeface="ヒラギノ角ゴ Pro W3"/>
              </a:rPr>
              <a:t>RDO PC with DDL link to RDO board</a:t>
            </a:r>
            <a:endParaRPr lang="en-US" sz="1200">
              <a:cs typeface="ヒラギノ角ゴ Pro W3"/>
            </a:endParaRPr>
          </a:p>
        </p:txBody>
      </p:sp>
      <p:sp>
        <p:nvSpPr>
          <p:cNvPr id="17428" name="Text Box 18"/>
          <p:cNvSpPr txBox="1">
            <a:spLocks noChangeArrowheads="1"/>
          </p:cNvSpPr>
          <p:nvPr/>
        </p:nvSpPr>
        <p:spPr bwMode="auto">
          <a:xfrm>
            <a:off x="3124200" y="2057400"/>
            <a:ext cx="2743200" cy="228600"/>
          </a:xfrm>
          <a:prstGeom prst="rect">
            <a:avLst/>
          </a:prstGeom>
          <a:noFill/>
          <a:ln w="9525">
            <a:noFill/>
            <a:round/>
            <a:headEnd/>
            <a:tailEnd/>
          </a:ln>
        </p:spPr>
        <p:txBody>
          <a:bodyPr lIns="0" tIns="0" rIns="0" bIns="0"/>
          <a:lstStyle/>
          <a:p>
            <a:pPr indent="3175" defTabSz="457200">
              <a:lnSpc>
                <a:spcPct val="87000"/>
              </a:lnSpc>
              <a:spcBef>
                <a:spcPts val="800"/>
              </a:spcBef>
              <a:buClr>
                <a:srgbClr val="000000"/>
              </a:buClr>
              <a:buSzPct val="100000"/>
              <a:buFont typeface="Arial" pitchFamily="34"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1200">
                <a:cs typeface="ヒラギノ角ゴ Pro W3"/>
              </a:rPr>
              <a:t>Mass Termination Board + latch-up protected power daughter-card</a:t>
            </a:r>
          </a:p>
        </p:txBody>
      </p:sp>
      <p:sp>
        <p:nvSpPr>
          <p:cNvPr id="17429" name="Rectangle 2"/>
          <p:cNvSpPr>
            <a:spLocks noGrp="1"/>
          </p:cNvSpPr>
          <p:nvPr>
            <p:ph type="title" idx="4294967295"/>
          </p:nvPr>
        </p:nvSpPr>
        <p:spPr/>
        <p:txBody>
          <a:bodyPr/>
          <a:lstStyle/>
          <a:p>
            <a:r>
              <a:rPr lang="en-US" sz="2800" smtClean="0">
                <a:latin typeface="Arial" pitchFamily="34" charset="0"/>
                <a:cs typeface="Arial" pitchFamily="34" charset="0"/>
              </a:rPr>
              <a:t>PXL Detector Basic Unit (RDO)</a:t>
            </a:r>
          </a:p>
        </p:txBody>
      </p:sp>
      <p:sp>
        <p:nvSpPr>
          <p:cNvPr id="17431" name="Text Box 23"/>
          <p:cNvSpPr txBox="1">
            <a:spLocks noChangeArrowheads="1"/>
          </p:cNvSpPr>
          <p:nvPr/>
        </p:nvSpPr>
        <p:spPr bwMode="auto">
          <a:xfrm>
            <a:off x="5943600" y="1905000"/>
            <a:ext cx="1773238" cy="274638"/>
          </a:xfrm>
          <a:prstGeom prst="rect">
            <a:avLst/>
          </a:prstGeom>
          <a:noFill/>
          <a:ln w="9525">
            <a:noFill/>
            <a:miter lim="800000"/>
            <a:headEnd/>
            <a:tailEnd/>
          </a:ln>
          <a:effectLst/>
        </p:spPr>
        <p:txBody>
          <a:bodyPr wrap="none">
            <a:spAutoFit/>
          </a:bodyPr>
          <a:lstStyle/>
          <a:p>
            <a:r>
              <a:rPr lang="en-US" sz="1200"/>
              <a:t>Clk, config, data, power</a:t>
            </a:r>
          </a:p>
        </p:txBody>
      </p:sp>
      <p:sp>
        <p:nvSpPr>
          <p:cNvPr id="17432" name="Rectangle 24"/>
          <p:cNvSpPr>
            <a:spLocks noChangeArrowheads="1"/>
          </p:cNvSpPr>
          <p:nvPr/>
        </p:nvSpPr>
        <p:spPr bwMode="auto">
          <a:xfrm>
            <a:off x="1219200" y="1752600"/>
            <a:ext cx="1274763" cy="274638"/>
          </a:xfrm>
          <a:prstGeom prst="rect">
            <a:avLst/>
          </a:prstGeom>
          <a:noFill/>
          <a:ln w="9525">
            <a:noFill/>
            <a:miter lim="800000"/>
            <a:headEnd/>
            <a:tailEnd/>
          </a:ln>
          <a:effectLst/>
        </p:spPr>
        <p:txBody>
          <a:bodyPr wrap="none">
            <a:spAutoFit/>
          </a:bodyPr>
          <a:lstStyle/>
          <a:p>
            <a:r>
              <a:rPr lang="en-US" sz="1200"/>
              <a:t>Clk, config, data</a:t>
            </a:r>
          </a:p>
        </p:txBody>
      </p:sp>
      <p:sp>
        <p:nvSpPr>
          <p:cNvPr id="17433" name="Rectangle 25"/>
          <p:cNvSpPr>
            <a:spLocks noChangeArrowheads="1"/>
          </p:cNvSpPr>
          <p:nvPr/>
        </p:nvSpPr>
        <p:spPr bwMode="auto">
          <a:xfrm>
            <a:off x="3048000" y="3733800"/>
            <a:ext cx="1282700" cy="274638"/>
          </a:xfrm>
          <a:prstGeom prst="rect">
            <a:avLst/>
          </a:prstGeom>
          <a:noFill/>
          <a:ln w="9525">
            <a:noFill/>
            <a:miter lim="800000"/>
            <a:headEnd/>
            <a:tailEnd/>
          </a:ln>
          <a:effectLst/>
        </p:spPr>
        <p:txBody>
          <a:bodyPr wrap="none">
            <a:spAutoFit/>
          </a:bodyPr>
          <a:lstStyle/>
          <a:p>
            <a:r>
              <a:rPr lang="en-US" sz="1200"/>
              <a:t>PXL built events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533400"/>
            <a:ext cx="8534400" cy="914400"/>
          </a:xfrm>
        </p:spPr>
        <p:txBody>
          <a:bodyPr>
            <a:normAutofit/>
          </a:bodyPr>
          <a:lstStyle/>
          <a:p>
            <a:r>
              <a:rPr lang="en-US" sz="2400" dirty="0" smtClean="0"/>
              <a:t>PXL RDO is 1 x 6U and 10 x 9U RDO board layout</a:t>
            </a:r>
            <a:endParaRPr lang="en-US" sz="2400" dirty="0"/>
          </a:p>
        </p:txBody>
      </p:sp>
      <p:sp>
        <p:nvSpPr>
          <p:cNvPr id="7" name="Rectangle 6"/>
          <p:cNvSpPr/>
          <p:nvPr/>
        </p:nvSpPr>
        <p:spPr>
          <a:xfrm>
            <a:off x="4191000" y="1325336"/>
            <a:ext cx="4267200" cy="4740729"/>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2" name="Rectangle 21"/>
          <p:cNvSpPr/>
          <p:nvPr/>
        </p:nvSpPr>
        <p:spPr>
          <a:xfrm>
            <a:off x="8382000" y="1981200"/>
            <a:ext cx="228600" cy="1066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8229600" y="3352800"/>
            <a:ext cx="228600" cy="457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8229600" y="3886200"/>
            <a:ext cx="228600" cy="457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8229600" y="4419600"/>
            <a:ext cx="228600" cy="457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229600" y="4953000"/>
            <a:ext cx="228600" cy="457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4191000" y="2514600"/>
            <a:ext cx="1828800" cy="1295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Expansion </a:t>
            </a:r>
          </a:p>
          <a:p>
            <a:pPr algn="ctr"/>
            <a:r>
              <a:rPr lang="en-US" dirty="0" smtClean="0">
                <a:solidFill>
                  <a:schemeClr val="tx1"/>
                </a:solidFill>
              </a:rPr>
              <a:t>board</a:t>
            </a:r>
            <a:endParaRPr lang="en-US" dirty="0">
              <a:solidFill>
                <a:schemeClr val="tx1"/>
              </a:solidFill>
            </a:endParaRPr>
          </a:p>
        </p:txBody>
      </p:sp>
      <p:sp>
        <p:nvSpPr>
          <p:cNvPr id="30" name="Rectangle 29"/>
          <p:cNvSpPr/>
          <p:nvPr/>
        </p:nvSpPr>
        <p:spPr>
          <a:xfrm>
            <a:off x="4191000" y="4953000"/>
            <a:ext cx="228600" cy="457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4191000" y="1981200"/>
            <a:ext cx="1828800" cy="457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4191000" y="4419600"/>
            <a:ext cx="228600" cy="457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3334512" y="5029200"/>
            <a:ext cx="562975" cy="369332"/>
          </a:xfrm>
          <a:prstGeom prst="rect">
            <a:avLst/>
          </a:prstGeom>
          <a:noFill/>
        </p:spPr>
        <p:txBody>
          <a:bodyPr wrap="none" rtlCol="0">
            <a:spAutoFit/>
          </a:bodyPr>
          <a:lstStyle/>
          <a:p>
            <a:r>
              <a:rPr lang="en-US" dirty="0" smtClean="0"/>
              <a:t>USB</a:t>
            </a:r>
            <a:endParaRPr lang="en-US" dirty="0"/>
          </a:p>
        </p:txBody>
      </p:sp>
      <p:sp>
        <p:nvSpPr>
          <p:cNvPr id="35" name="TextBox 34"/>
          <p:cNvSpPr txBox="1"/>
          <p:nvPr/>
        </p:nvSpPr>
        <p:spPr>
          <a:xfrm>
            <a:off x="3276600" y="4495800"/>
            <a:ext cx="629852" cy="369332"/>
          </a:xfrm>
          <a:prstGeom prst="rect">
            <a:avLst/>
          </a:prstGeom>
          <a:noFill/>
        </p:spPr>
        <p:txBody>
          <a:bodyPr wrap="none" rtlCol="0">
            <a:spAutoFit/>
          </a:bodyPr>
          <a:lstStyle/>
          <a:p>
            <a:r>
              <a:rPr lang="en-US" dirty="0" smtClean="0"/>
              <a:t>JTAG</a:t>
            </a:r>
            <a:endParaRPr lang="en-US" dirty="0"/>
          </a:p>
        </p:txBody>
      </p:sp>
      <p:sp>
        <p:nvSpPr>
          <p:cNvPr id="36" name="TextBox 35"/>
          <p:cNvSpPr txBox="1"/>
          <p:nvPr/>
        </p:nvSpPr>
        <p:spPr>
          <a:xfrm>
            <a:off x="304800" y="2971800"/>
            <a:ext cx="1495922" cy="707886"/>
          </a:xfrm>
          <a:prstGeom prst="rect">
            <a:avLst/>
          </a:prstGeom>
          <a:noFill/>
        </p:spPr>
        <p:txBody>
          <a:bodyPr wrap="none" rtlCol="0">
            <a:spAutoFit/>
          </a:bodyPr>
          <a:lstStyle/>
          <a:p>
            <a:r>
              <a:rPr lang="en-US" sz="2000" dirty="0" smtClean="0"/>
              <a:t>TCD 6U</a:t>
            </a:r>
          </a:p>
          <a:p>
            <a:r>
              <a:rPr lang="en-US" sz="2000" dirty="0" smtClean="0"/>
              <a:t>VME Board</a:t>
            </a:r>
            <a:endParaRPr lang="en-US" sz="2000" dirty="0"/>
          </a:p>
        </p:txBody>
      </p:sp>
      <p:sp>
        <p:nvSpPr>
          <p:cNvPr id="37" name="TextBox 36"/>
          <p:cNvSpPr txBox="1"/>
          <p:nvPr/>
        </p:nvSpPr>
        <p:spPr>
          <a:xfrm>
            <a:off x="3542951" y="1981200"/>
            <a:ext cx="495649" cy="369332"/>
          </a:xfrm>
          <a:prstGeom prst="rect">
            <a:avLst/>
          </a:prstGeom>
          <a:noFill/>
        </p:spPr>
        <p:txBody>
          <a:bodyPr wrap="none" rtlCol="0">
            <a:spAutoFit/>
          </a:bodyPr>
          <a:lstStyle/>
          <a:p>
            <a:r>
              <a:rPr lang="en-US" dirty="0" smtClean="0"/>
              <a:t>SIU</a:t>
            </a:r>
            <a:endParaRPr lang="en-US" dirty="0"/>
          </a:p>
        </p:txBody>
      </p:sp>
      <p:sp>
        <p:nvSpPr>
          <p:cNvPr id="38" name="TextBox 37"/>
          <p:cNvSpPr txBox="1"/>
          <p:nvPr/>
        </p:nvSpPr>
        <p:spPr>
          <a:xfrm rot="-5400000">
            <a:off x="1708850" y="2253917"/>
            <a:ext cx="914033" cy="369332"/>
          </a:xfrm>
          <a:prstGeom prst="rect">
            <a:avLst/>
          </a:prstGeom>
          <a:noFill/>
        </p:spPr>
        <p:txBody>
          <a:bodyPr wrap="none" rtlCol="0">
            <a:spAutoFit/>
          </a:bodyPr>
          <a:lstStyle/>
          <a:p>
            <a:r>
              <a:rPr lang="en-US" dirty="0" smtClean="0"/>
              <a:t>VME P1</a:t>
            </a:r>
            <a:endParaRPr lang="en-US" dirty="0"/>
          </a:p>
        </p:txBody>
      </p:sp>
      <p:sp>
        <p:nvSpPr>
          <p:cNvPr id="40" name="Rectangle 39"/>
          <p:cNvSpPr/>
          <p:nvPr/>
        </p:nvSpPr>
        <p:spPr>
          <a:xfrm>
            <a:off x="228600" y="1676400"/>
            <a:ext cx="1600200" cy="2514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1752600" y="1752600"/>
            <a:ext cx="228600" cy="1066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Cross 42"/>
          <p:cNvSpPr/>
          <p:nvPr/>
        </p:nvSpPr>
        <p:spPr>
          <a:xfrm>
            <a:off x="2590800" y="2514600"/>
            <a:ext cx="914400" cy="914400"/>
          </a:xfrm>
          <a:prstGeom prst="plus">
            <a:avLst>
              <a:gd name="adj" fmla="val 39444"/>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44"/>
          <p:cNvSpPr/>
          <p:nvPr/>
        </p:nvSpPr>
        <p:spPr>
          <a:xfrm>
            <a:off x="152400" y="1828800"/>
            <a:ext cx="228600" cy="457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325147" y="1828800"/>
            <a:ext cx="817853" cy="461665"/>
          </a:xfrm>
          <a:prstGeom prst="rect">
            <a:avLst/>
          </a:prstGeom>
        </p:spPr>
        <p:txBody>
          <a:bodyPr wrap="none">
            <a:spAutoFit/>
          </a:bodyPr>
          <a:lstStyle/>
          <a:p>
            <a:r>
              <a:rPr lang="en-US" dirty="0" smtClean="0"/>
              <a:t>TCD</a:t>
            </a:r>
            <a:endParaRPr lang="en-US" dirty="0"/>
          </a:p>
        </p:txBody>
      </p:sp>
      <p:sp>
        <p:nvSpPr>
          <p:cNvPr id="33" name="TextBox 32"/>
          <p:cNvSpPr txBox="1"/>
          <p:nvPr/>
        </p:nvSpPr>
        <p:spPr>
          <a:xfrm>
            <a:off x="5943600" y="4724400"/>
            <a:ext cx="681597" cy="461665"/>
          </a:xfrm>
          <a:prstGeom prst="rect">
            <a:avLst/>
          </a:prstGeom>
          <a:noFill/>
        </p:spPr>
        <p:txBody>
          <a:bodyPr wrap="none" rtlCol="0">
            <a:spAutoFit/>
          </a:bodyPr>
          <a:lstStyle/>
          <a:p>
            <a:r>
              <a:rPr lang="en-US" dirty="0" smtClean="0"/>
              <a:t>x10</a:t>
            </a:r>
            <a:endParaRPr lang="en-US" dirty="0"/>
          </a:p>
        </p:txBody>
      </p:sp>
      <p:sp>
        <p:nvSpPr>
          <p:cNvPr id="39" name="TextBox 38"/>
          <p:cNvSpPr txBox="1"/>
          <p:nvPr/>
        </p:nvSpPr>
        <p:spPr>
          <a:xfrm rot="-5400000">
            <a:off x="8338250" y="2482517"/>
            <a:ext cx="914033" cy="369332"/>
          </a:xfrm>
          <a:prstGeom prst="rect">
            <a:avLst/>
          </a:prstGeom>
          <a:noFill/>
        </p:spPr>
        <p:txBody>
          <a:bodyPr wrap="none" rtlCol="0">
            <a:spAutoFit/>
          </a:bodyPr>
          <a:lstStyle/>
          <a:p>
            <a:r>
              <a:rPr lang="en-US" dirty="0" smtClean="0"/>
              <a:t>VME P1</a:t>
            </a:r>
            <a:endParaRPr lang="en-US" dirty="0"/>
          </a:p>
        </p:txBody>
      </p:sp>
      <p:sp>
        <p:nvSpPr>
          <p:cNvPr id="44" name="Title 1"/>
          <p:cNvSpPr txBox="1">
            <a:spLocks/>
          </p:cNvSpPr>
          <p:nvPr/>
        </p:nvSpPr>
        <p:spPr bwMode="auto">
          <a:xfrm>
            <a:off x="-76200" y="-152400"/>
            <a:ext cx="9144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Arial"/>
                <a:ea typeface="+mj-ea"/>
                <a:cs typeface="Arial"/>
              </a:rPr>
              <a:t>Production</a:t>
            </a:r>
            <a:r>
              <a:rPr kumimoji="0" lang="en-US" sz="2800" b="0" i="0" u="none" strike="noStrike" kern="1200" cap="none" spc="0" normalizeH="0" noProof="0" dirty="0" smtClean="0">
                <a:ln>
                  <a:noFill/>
                </a:ln>
                <a:solidFill>
                  <a:schemeClr val="tx1"/>
                </a:solidFill>
                <a:effectLst/>
                <a:uLnTx/>
                <a:uFillTx/>
                <a:latin typeface="Arial"/>
                <a:ea typeface="+mj-ea"/>
                <a:cs typeface="Arial"/>
              </a:rPr>
              <a:t> RDO Board Concept</a:t>
            </a:r>
            <a:endParaRPr kumimoji="0" lang="en-US" sz="2800" b="0" i="0" u="none" strike="noStrike" kern="1200" cap="none" spc="0" normalizeH="0" baseline="0" noProof="0" dirty="0">
              <a:ln>
                <a:noFill/>
              </a:ln>
              <a:solidFill>
                <a:schemeClr val="tx1"/>
              </a:solidFill>
              <a:effectLst/>
              <a:uLnTx/>
              <a:uFillTx/>
              <a:latin typeface="Arial"/>
              <a:ea typeface="+mj-ea"/>
              <a:cs typeface="Arial"/>
            </a:endParaRPr>
          </a:p>
        </p:txBody>
      </p:sp>
      <p:sp>
        <p:nvSpPr>
          <p:cNvPr id="41" name="TextBox 40"/>
          <p:cNvSpPr txBox="1"/>
          <p:nvPr/>
        </p:nvSpPr>
        <p:spPr>
          <a:xfrm rot="-5400000">
            <a:off x="7874124" y="4119311"/>
            <a:ext cx="1689886" cy="461665"/>
          </a:xfrm>
          <a:prstGeom prst="rect">
            <a:avLst/>
          </a:prstGeom>
          <a:noFill/>
        </p:spPr>
        <p:txBody>
          <a:bodyPr wrap="none" rtlCol="0">
            <a:spAutoFit/>
          </a:bodyPr>
          <a:lstStyle/>
          <a:p>
            <a:r>
              <a:rPr lang="en-US" dirty="0" smtClean="0"/>
              <a:t>VHDCI X 4</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228600" y="76200"/>
            <a:ext cx="7620000" cy="488950"/>
          </a:xfrm>
        </p:spPr>
        <p:txBody>
          <a:bodyPr/>
          <a:lstStyle/>
          <a:p>
            <a:r>
              <a:rPr lang="en-US" sz="3200" dirty="0" smtClean="0">
                <a:latin typeface="Arial" pitchFamily="34" charset="0"/>
                <a:cs typeface="Arial" pitchFamily="34" charset="0"/>
              </a:rPr>
              <a:t>PXL in Inner Detector Upgrades</a:t>
            </a:r>
          </a:p>
        </p:txBody>
      </p:sp>
      <p:pic>
        <p:nvPicPr>
          <p:cNvPr id="11267" name="Picture 4" descr="fv_Project_Overview_Nov11"/>
          <p:cNvPicPr>
            <a:picLocks noChangeAspect="1" noChangeArrowheads="1"/>
          </p:cNvPicPr>
          <p:nvPr/>
        </p:nvPicPr>
        <p:blipFill>
          <a:blip r:embed="rId2" cstate="print">
            <a:lum bright="13000" contrast="12000"/>
          </a:blip>
          <a:srcRect l="14999" t="33333" r="23334" b="13333"/>
          <a:stretch>
            <a:fillRect/>
          </a:stretch>
        </p:blipFill>
        <p:spPr bwMode="auto">
          <a:xfrm>
            <a:off x="228599" y="762000"/>
            <a:ext cx="8459631" cy="5486401"/>
          </a:xfrm>
          <a:prstGeom prst="rect">
            <a:avLst/>
          </a:prstGeom>
          <a:noFill/>
          <a:ln w="9525">
            <a:noFill/>
            <a:miter lim="800000"/>
            <a:headEnd/>
            <a:tailEnd/>
          </a:ln>
        </p:spPr>
      </p:pic>
      <p:sp>
        <p:nvSpPr>
          <p:cNvPr id="22" name="Oval 21"/>
          <p:cNvSpPr/>
          <p:nvPr/>
        </p:nvSpPr>
        <p:spPr>
          <a:xfrm rot="1200000">
            <a:off x="5286223" y="1859440"/>
            <a:ext cx="2514600" cy="609600"/>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a:blip r:embed="rId2" cstate="print">
            <a:lum bright="20000" contrast="34000"/>
          </a:blip>
          <a:srcRect/>
          <a:stretch>
            <a:fillRect/>
          </a:stretch>
        </p:blipFill>
        <p:spPr bwMode="auto">
          <a:xfrm>
            <a:off x="4267200" y="762000"/>
            <a:ext cx="4191000" cy="2468428"/>
          </a:xfrm>
          <a:prstGeom prst="rect">
            <a:avLst/>
          </a:prstGeom>
          <a:noFill/>
          <a:ln w="9525">
            <a:noFill/>
            <a:miter lim="800000"/>
            <a:headEnd/>
            <a:tailEnd/>
          </a:ln>
          <a:effectLst/>
        </p:spPr>
      </p:pic>
      <p:sp>
        <p:nvSpPr>
          <p:cNvPr id="12290" name="Rectangle 2"/>
          <p:cNvSpPr>
            <a:spLocks/>
          </p:cNvSpPr>
          <p:nvPr/>
        </p:nvSpPr>
        <p:spPr bwMode="auto">
          <a:xfrm>
            <a:off x="381000" y="76200"/>
            <a:ext cx="7620000" cy="488950"/>
          </a:xfrm>
          <a:prstGeom prst="rect">
            <a:avLst/>
          </a:prstGeom>
          <a:noFill/>
          <a:ln w="9525">
            <a:noFill/>
            <a:miter lim="800000"/>
            <a:headEnd/>
            <a:tailEnd/>
          </a:ln>
        </p:spPr>
        <p:txBody>
          <a:bodyPr anchor="ctr"/>
          <a:lstStyle/>
          <a:p>
            <a:pPr algn="ctr" defTabSz="457200" eaLnBrk="0" hangingPunct="0"/>
            <a:r>
              <a:rPr lang="en-US" sz="3200" dirty="0"/>
              <a:t>PXL Detector Mechanical Design</a:t>
            </a:r>
          </a:p>
        </p:txBody>
      </p:sp>
      <p:sp>
        <p:nvSpPr>
          <p:cNvPr id="12292" name="Rectangle 7"/>
          <p:cNvSpPr>
            <a:spLocks noChangeArrowheads="1"/>
          </p:cNvSpPr>
          <p:nvPr/>
        </p:nvSpPr>
        <p:spPr bwMode="auto">
          <a:xfrm>
            <a:off x="304800" y="1295400"/>
            <a:ext cx="3352800" cy="590550"/>
          </a:xfrm>
          <a:prstGeom prst="rect">
            <a:avLst/>
          </a:prstGeom>
          <a:noFill/>
          <a:ln w="9525">
            <a:solidFill>
              <a:schemeClr val="tx1"/>
            </a:solidFill>
            <a:round/>
            <a:headEnd/>
            <a:tailEnd/>
          </a:ln>
        </p:spPr>
        <p:txBody>
          <a:bodyPr lIns="90000" tIns="46800" rIns="90000" bIns="46800">
            <a:spAutoFit/>
          </a:bodyPr>
          <a:lstStyle/>
          <a:p>
            <a:pPr defTabSz="457200">
              <a:spcBef>
                <a:spcPts val="1125"/>
              </a:spcBef>
              <a:buClr>
                <a:srgbClr val="009999"/>
              </a:buClr>
              <a:buSzPct val="100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a:t>Mechanical support with kinematic mounts (insertion side)</a:t>
            </a:r>
          </a:p>
        </p:txBody>
      </p:sp>
      <p:sp>
        <p:nvSpPr>
          <p:cNvPr id="12294" name="Text Box 24"/>
          <p:cNvSpPr txBox="1">
            <a:spLocks noChangeArrowheads="1"/>
          </p:cNvSpPr>
          <p:nvPr/>
        </p:nvSpPr>
        <p:spPr bwMode="auto">
          <a:xfrm>
            <a:off x="5029200" y="3276600"/>
            <a:ext cx="3695700" cy="1209675"/>
          </a:xfrm>
          <a:prstGeom prst="rect">
            <a:avLst/>
          </a:prstGeom>
          <a:noFill/>
          <a:ln w="19050">
            <a:solidFill>
              <a:srgbClr val="0000FF"/>
            </a:solidFill>
            <a:miter lim="800000"/>
            <a:headEnd/>
            <a:tailEnd/>
          </a:ln>
        </p:spPr>
        <p:txBody>
          <a:bodyPr wrap="none">
            <a:spAutoFit/>
          </a:bodyPr>
          <a:lstStyle/>
          <a:p>
            <a:r>
              <a:rPr lang="en-US" sz="1800" b="1">
                <a:solidFill>
                  <a:srgbClr val="0000FF"/>
                </a:solidFill>
              </a:rPr>
              <a:t>Insertion from one side</a:t>
            </a:r>
          </a:p>
          <a:p>
            <a:r>
              <a:rPr lang="en-US" sz="1800" b="1">
                <a:solidFill>
                  <a:srgbClr val="0000FF"/>
                </a:solidFill>
              </a:rPr>
              <a:t>2 layers</a:t>
            </a:r>
          </a:p>
          <a:p>
            <a:r>
              <a:rPr lang="en-US" sz="1800" b="1">
                <a:solidFill>
                  <a:srgbClr val="0000FF"/>
                </a:solidFill>
              </a:rPr>
              <a:t>5 sectors / half (10 sectors total)</a:t>
            </a:r>
          </a:p>
          <a:p>
            <a:r>
              <a:rPr lang="en-US" sz="1800" b="1">
                <a:solidFill>
                  <a:srgbClr val="0000FF"/>
                </a:solidFill>
              </a:rPr>
              <a:t>4 ladders/sector</a:t>
            </a:r>
          </a:p>
        </p:txBody>
      </p:sp>
      <p:sp>
        <p:nvSpPr>
          <p:cNvPr id="19" name="Rectangle 18"/>
          <p:cNvSpPr/>
          <p:nvPr/>
        </p:nvSpPr>
        <p:spPr>
          <a:xfrm>
            <a:off x="4800600" y="6143625"/>
            <a:ext cx="2743200" cy="152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2296" name="Picture 11" descr="super module business end"/>
          <p:cNvPicPr>
            <a:picLocks noChangeAspect="1" noChangeArrowheads="1"/>
          </p:cNvPicPr>
          <p:nvPr/>
        </p:nvPicPr>
        <p:blipFill>
          <a:blip r:embed="rId3" cstate="print">
            <a:lum bright="9000" contrast="11000"/>
          </a:blip>
          <a:srcRect l="17082" b="7620"/>
          <a:stretch>
            <a:fillRect/>
          </a:stretch>
        </p:blipFill>
        <p:spPr bwMode="auto">
          <a:xfrm>
            <a:off x="304800" y="3013075"/>
            <a:ext cx="4191000" cy="3330575"/>
          </a:xfrm>
          <a:prstGeom prst="rect">
            <a:avLst/>
          </a:prstGeom>
          <a:noFill/>
          <a:ln w="9525">
            <a:noFill/>
            <a:miter lim="800000"/>
            <a:headEnd/>
            <a:tailEnd/>
          </a:ln>
        </p:spPr>
      </p:pic>
      <p:grpSp>
        <p:nvGrpSpPr>
          <p:cNvPr id="12297" name="Group 24"/>
          <p:cNvGrpSpPr>
            <a:grpSpLocks/>
          </p:cNvGrpSpPr>
          <p:nvPr/>
        </p:nvGrpSpPr>
        <p:grpSpPr bwMode="auto">
          <a:xfrm>
            <a:off x="3352800" y="5029200"/>
            <a:ext cx="5184775" cy="1066800"/>
            <a:chOff x="2208" y="3360"/>
            <a:chExt cx="3266" cy="672"/>
          </a:xfrm>
        </p:grpSpPr>
        <p:pic>
          <p:nvPicPr>
            <p:cNvPr id="12306" name="Picture 6"/>
            <p:cNvPicPr>
              <a:picLocks noChangeAspect="1" noChangeArrowheads="1"/>
            </p:cNvPicPr>
            <p:nvPr/>
          </p:nvPicPr>
          <p:blipFill>
            <a:blip r:embed="rId4" cstate="print"/>
            <a:srcRect/>
            <a:stretch>
              <a:fillRect/>
            </a:stretch>
          </p:blipFill>
          <p:spPr bwMode="auto">
            <a:xfrm>
              <a:off x="2208" y="3360"/>
              <a:ext cx="3266" cy="648"/>
            </a:xfrm>
            <a:prstGeom prst="rect">
              <a:avLst/>
            </a:prstGeom>
            <a:noFill/>
            <a:ln w="9525">
              <a:noFill/>
              <a:round/>
              <a:headEnd/>
              <a:tailEnd/>
            </a:ln>
          </p:spPr>
        </p:pic>
        <p:sp>
          <p:nvSpPr>
            <p:cNvPr id="12307" name="TextBox 19"/>
            <p:cNvSpPr txBox="1">
              <a:spLocks noChangeArrowheads="1"/>
            </p:cNvSpPr>
            <p:nvPr/>
          </p:nvSpPr>
          <p:spPr bwMode="auto">
            <a:xfrm>
              <a:off x="2640" y="3859"/>
              <a:ext cx="1796" cy="173"/>
            </a:xfrm>
            <a:prstGeom prst="rect">
              <a:avLst/>
            </a:prstGeom>
            <a:solidFill>
              <a:schemeClr val="bg1"/>
            </a:solidFill>
            <a:ln w="9525">
              <a:noFill/>
              <a:miter lim="800000"/>
              <a:headEnd/>
              <a:tailEnd/>
            </a:ln>
          </p:spPr>
          <p:txBody>
            <a:bodyPr wrap="none">
              <a:spAutoFit/>
            </a:bodyPr>
            <a:lstStyle/>
            <a:p>
              <a:r>
                <a:rPr lang="en-US" sz="1200"/>
                <a:t>Aluminum conductor Ladder Flex Cable</a:t>
              </a:r>
            </a:p>
          </p:txBody>
        </p:sp>
      </p:grpSp>
      <p:sp>
        <p:nvSpPr>
          <p:cNvPr id="12298" name="Rectangle 5"/>
          <p:cNvSpPr>
            <a:spLocks noChangeArrowheads="1"/>
          </p:cNvSpPr>
          <p:nvPr/>
        </p:nvSpPr>
        <p:spPr bwMode="auto">
          <a:xfrm>
            <a:off x="4800600" y="4648200"/>
            <a:ext cx="2971800" cy="590550"/>
          </a:xfrm>
          <a:prstGeom prst="rect">
            <a:avLst/>
          </a:prstGeom>
          <a:noFill/>
          <a:ln w="9525">
            <a:solidFill>
              <a:schemeClr val="tx1"/>
            </a:solidFill>
            <a:round/>
            <a:headEnd/>
            <a:tailEnd/>
          </a:ln>
        </p:spPr>
        <p:txBody>
          <a:bodyPr lIns="90000" tIns="46800" rIns="90000" bIns="46800">
            <a:spAutoFit/>
          </a:bodyPr>
          <a:lstStyle/>
          <a:p>
            <a:pPr defTabSz="457200">
              <a:spcBef>
                <a:spcPts val="1125"/>
              </a:spcBef>
              <a:buClr>
                <a:srgbClr val="009999"/>
              </a:buClr>
              <a:buSzPct val="100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a:t>Ladder with 10 MAPS sensors (~ 2</a:t>
            </a:r>
            <a:r>
              <a:rPr lang="en-US" sz="1600"/>
              <a:t>×</a:t>
            </a:r>
            <a:r>
              <a:rPr lang="en-GB" sz="1600"/>
              <a:t>2 cm each)</a:t>
            </a:r>
          </a:p>
        </p:txBody>
      </p:sp>
      <p:sp>
        <p:nvSpPr>
          <p:cNvPr id="12299" name="Line 25"/>
          <p:cNvSpPr>
            <a:spLocks noChangeShapeType="1"/>
          </p:cNvSpPr>
          <p:nvPr/>
        </p:nvSpPr>
        <p:spPr bwMode="auto">
          <a:xfrm>
            <a:off x="3657600" y="1600200"/>
            <a:ext cx="2209800" cy="304800"/>
          </a:xfrm>
          <a:prstGeom prst="line">
            <a:avLst/>
          </a:prstGeom>
          <a:noFill/>
          <a:ln w="9525">
            <a:solidFill>
              <a:schemeClr val="tx1"/>
            </a:solidFill>
            <a:round/>
            <a:headEnd/>
            <a:tailEnd type="triangle" w="med" len="med"/>
          </a:ln>
        </p:spPr>
        <p:txBody>
          <a:bodyPr/>
          <a:lstStyle/>
          <a:p>
            <a:endParaRPr lang="en-US"/>
          </a:p>
        </p:txBody>
      </p:sp>
      <p:sp>
        <p:nvSpPr>
          <p:cNvPr id="12300" name="AutoShape 26"/>
          <p:cNvSpPr>
            <a:spLocks noChangeArrowheads="1"/>
          </p:cNvSpPr>
          <p:nvPr/>
        </p:nvSpPr>
        <p:spPr bwMode="auto">
          <a:xfrm rot="2100000">
            <a:off x="2133335" y="5102849"/>
            <a:ext cx="1371937" cy="165945"/>
          </a:xfrm>
          <a:prstGeom prst="rightArrow">
            <a:avLst>
              <a:gd name="adj1" fmla="val 50000"/>
              <a:gd name="adj2" fmla="val 126051"/>
            </a:avLst>
          </a:prstGeom>
          <a:solidFill>
            <a:schemeClr val="accent1"/>
          </a:solidFill>
          <a:ln w="9525">
            <a:solidFill>
              <a:schemeClr val="tx1"/>
            </a:solidFill>
            <a:miter lim="800000"/>
            <a:headEnd/>
            <a:tailEnd/>
          </a:ln>
        </p:spPr>
        <p:txBody>
          <a:bodyPr wrap="none" anchor="ctr"/>
          <a:lstStyle/>
          <a:p>
            <a:endParaRPr lang="en-US"/>
          </a:p>
        </p:txBody>
      </p:sp>
      <p:sp>
        <p:nvSpPr>
          <p:cNvPr id="12301" name="Rectangle 7"/>
          <p:cNvSpPr>
            <a:spLocks noChangeArrowheads="1"/>
          </p:cNvSpPr>
          <p:nvPr/>
        </p:nvSpPr>
        <p:spPr bwMode="auto">
          <a:xfrm>
            <a:off x="228600" y="2362200"/>
            <a:ext cx="3352800" cy="590550"/>
          </a:xfrm>
          <a:prstGeom prst="rect">
            <a:avLst/>
          </a:prstGeom>
          <a:noFill/>
          <a:ln w="9525">
            <a:solidFill>
              <a:schemeClr val="tx1"/>
            </a:solidFill>
            <a:round/>
            <a:headEnd/>
            <a:tailEnd/>
          </a:ln>
        </p:spPr>
        <p:txBody>
          <a:bodyPr lIns="90000" tIns="46800" rIns="90000" bIns="46800">
            <a:spAutoFit/>
          </a:bodyPr>
          <a:lstStyle/>
          <a:p>
            <a:pPr defTabSz="457200">
              <a:spcBef>
                <a:spcPts val="1125"/>
              </a:spcBef>
              <a:buClr>
                <a:srgbClr val="009999"/>
              </a:buClr>
              <a:buSzPct val="100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dirty="0"/>
              <a:t>carbon </a:t>
            </a:r>
            <a:r>
              <a:rPr lang="en-GB" sz="1600" dirty="0" err="1"/>
              <a:t>fiber</a:t>
            </a:r>
            <a:r>
              <a:rPr lang="en-GB" sz="1600" dirty="0"/>
              <a:t> sector tubes (~ </a:t>
            </a:r>
            <a:r>
              <a:rPr lang="en-GB" sz="1600" dirty="0" smtClean="0"/>
              <a:t>200</a:t>
            </a:r>
            <a:r>
              <a:rPr lang="en-US" sz="1600" dirty="0" smtClean="0"/>
              <a:t>µ</a:t>
            </a:r>
            <a:r>
              <a:rPr lang="en-GB" sz="1600" dirty="0" smtClean="0"/>
              <a:t>m </a:t>
            </a:r>
            <a:r>
              <a:rPr lang="en-GB" sz="1600" dirty="0"/>
              <a:t>thick)</a:t>
            </a:r>
          </a:p>
        </p:txBody>
      </p:sp>
      <p:sp>
        <p:nvSpPr>
          <p:cNvPr id="12302" name="Line 28"/>
          <p:cNvSpPr>
            <a:spLocks noChangeShapeType="1"/>
          </p:cNvSpPr>
          <p:nvPr/>
        </p:nvSpPr>
        <p:spPr bwMode="auto">
          <a:xfrm flipH="1">
            <a:off x="1143000" y="2971800"/>
            <a:ext cx="838200" cy="1676400"/>
          </a:xfrm>
          <a:prstGeom prst="line">
            <a:avLst/>
          </a:prstGeom>
          <a:noFill/>
          <a:ln w="9525">
            <a:solidFill>
              <a:schemeClr val="tx1"/>
            </a:solidFill>
            <a:round/>
            <a:headEnd/>
            <a:tailEnd type="triangle" w="med" len="med"/>
          </a:ln>
        </p:spPr>
        <p:txBody>
          <a:bodyPr/>
          <a:lstStyle/>
          <a:p>
            <a:endParaRPr lang="en-US"/>
          </a:p>
        </p:txBody>
      </p:sp>
      <p:sp>
        <p:nvSpPr>
          <p:cNvPr id="12304" name="Line 30"/>
          <p:cNvSpPr>
            <a:spLocks noChangeShapeType="1"/>
          </p:cNvSpPr>
          <p:nvPr/>
        </p:nvSpPr>
        <p:spPr bwMode="auto">
          <a:xfrm>
            <a:off x="4267200" y="6248400"/>
            <a:ext cx="3962400" cy="0"/>
          </a:xfrm>
          <a:prstGeom prst="line">
            <a:avLst/>
          </a:prstGeom>
          <a:noFill/>
          <a:ln w="15875">
            <a:solidFill>
              <a:schemeClr val="tx1"/>
            </a:solidFill>
            <a:round/>
            <a:headEnd type="triangle" w="med" len="med"/>
            <a:tailEnd type="triangle" w="med" len="med"/>
          </a:ln>
        </p:spPr>
        <p:txBody>
          <a:bodyPr/>
          <a:lstStyle/>
          <a:p>
            <a:endParaRPr lang="en-US"/>
          </a:p>
        </p:txBody>
      </p:sp>
      <p:sp>
        <p:nvSpPr>
          <p:cNvPr id="12305" name="Text Box 31"/>
          <p:cNvSpPr txBox="1">
            <a:spLocks noChangeArrowheads="1"/>
          </p:cNvSpPr>
          <p:nvPr/>
        </p:nvSpPr>
        <p:spPr bwMode="auto">
          <a:xfrm>
            <a:off x="5715000" y="6096000"/>
            <a:ext cx="738188" cy="336550"/>
          </a:xfrm>
          <a:prstGeom prst="rect">
            <a:avLst/>
          </a:prstGeom>
          <a:solidFill>
            <a:schemeClr val="bg1"/>
          </a:solidFill>
          <a:ln w="9525">
            <a:noFill/>
            <a:miter lim="800000"/>
            <a:headEnd/>
            <a:tailEnd/>
          </a:ln>
        </p:spPr>
        <p:txBody>
          <a:bodyPr wrap="none">
            <a:spAutoFit/>
          </a:bodyPr>
          <a:lstStyle/>
          <a:p>
            <a:r>
              <a:rPr lang="en-US" sz="1600"/>
              <a:t>20 cm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RDO System Considerations</a:t>
            </a:r>
            <a:endParaRPr lang="en-US" dirty="0"/>
          </a:p>
        </p:txBody>
      </p:sp>
      <p:sp>
        <p:nvSpPr>
          <p:cNvPr id="3" name="Content Placeholder 2"/>
          <p:cNvSpPr>
            <a:spLocks noGrp="1"/>
          </p:cNvSpPr>
          <p:nvPr>
            <p:ph idx="1"/>
          </p:nvPr>
        </p:nvSpPr>
        <p:spPr>
          <a:xfrm>
            <a:off x="533400" y="762000"/>
            <a:ext cx="8229600" cy="4525963"/>
          </a:xfrm>
        </p:spPr>
        <p:txBody>
          <a:bodyPr/>
          <a:lstStyle/>
          <a:p>
            <a:pPr algn="ctr">
              <a:buNone/>
            </a:pPr>
            <a:r>
              <a:rPr lang="en-US" sz="2800" b="1" u="sng" dirty="0" smtClean="0"/>
              <a:t>RDO is driven by several considerations</a:t>
            </a:r>
          </a:p>
          <a:p>
            <a:pPr algn="ctr">
              <a:buNone/>
            </a:pPr>
            <a:endParaRPr lang="en-US" sz="2800" b="1" u="sng" dirty="0" smtClean="0"/>
          </a:p>
          <a:p>
            <a:r>
              <a:rPr lang="en-US" sz="2800" dirty="0" smtClean="0"/>
              <a:t>Sensor output – we have some control. RDO places some requirements on the sensor design. Pattern output registers for Xilinx </a:t>
            </a:r>
            <a:r>
              <a:rPr lang="en-US" sz="2800" dirty="0" err="1" smtClean="0"/>
              <a:t>IOdelay</a:t>
            </a:r>
            <a:r>
              <a:rPr lang="en-US" sz="2800" dirty="0" smtClean="0"/>
              <a:t>, differential outputs, production </a:t>
            </a:r>
            <a:r>
              <a:rPr lang="en-US" sz="2800" smtClean="0"/>
              <a:t>testability, etc</a:t>
            </a:r>
            <a:r>
              <a:rPr lang="en-US" sz="2800" dirty="0" smtClean="0"/>
              <a:t>.</a:t>
            </a:r>
          </a:p>
          <a:p>
            <a:r>
              <a:rPr lang="en-US" sz="2800" dirty="0" smtClean="0"/>
              <a:t>STAR DAQ, Trigger, slow controls, etc. – we have less control.</a:t>
            </a:r>
          </a:p>
          <a:p>
            <a:r>
              <a:rPr lang="en-US" sz="2800" dirty="0" smtClean="0"/>
              <a:t>Physical layout of the detector in STAR.</a:t>
            </a:r>
          </a:p>
          <a:p>
            <a:r>
              <a:rPr lang="en-US" sz="2800" dirty="0" smtClean="0"/>
              <a:t>RDO system is an evolution based on final needs, sensor development plan and testing needs.</a:t>
            </a:r>
          </a:p>
          <a:p>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7620000" cy="488950"/>
          </a:xfrm>
        </p:spPr>
        <p:txBody>
          <a:bodyPr/>
          <a:lstStyle/>
          <a:p>
            <a:r>
              <a:rPr lang="en-US" dirty="0" smtClean="0"/>
              <a:t>PXL RDO System Requirements</a:t>
            </a:r>
            <a:endParaRPr lang="en-US" dirty="0"/>
          </a:p>
        </p:txBody>
      </p:sp>
      <p:sp>
        <p:nvSpPr>
          <p:cNvPr id="4" name="Rectangle 3"/>
          <p:cNvSpPr/>
          <p:nvPr/>
        </p:nvSpPr>
        <p:spPr>
          <a:xfrm>
            <a:off x="457200" y="1066800"/>
            <a:ext cx="8382000" cy="5016758"/>
          </a:xfrm>
          <a:prstGeom prst="rect">
            <a:avLst/>
          </a:prstGeom>
        </p:spPr>
        <p:txBody>
          <a:bodyPr wrap="square">
            <a:spAutoFit/>
          </a:bodyPr>
          <a:lstStyle/>
          <a:p>
            <a:pPr eaLnBrk="1" hangingPunct="1">
              <a:lnSpc>
                <a:spcPct val="80000"/>
              </a:lnSpc>
              <a:buFont typeface="Arial" pitchFamily="34" charset="0"/>
              <a:buChar char="•"/>
            </a:pPr>
            <a:r>
              <a:rPr lang="en-US" sz="2000" dirty="0" smtClean="0"/>
              <a:t>Interface to the sensors for readout and control. (160 MHz LVDS data, JTAG control, Clock, START, Temp)</a:t>
            </a:r>
          </a:p>
          <a:p>
            <a:pPr eaLnBrk="1" hangingPunct="1">
              <a:lnSpc>
                <a:spcPct val="80000"/>
              </a:lnSpc>
              <a:buFont typeface="Arial" pitchFamily="34" charset="0"/>
              <a:buChar char="•"/>
            </a:pPr>
            <a:endParaRPr lang="en-US" sz="2000" dirty="0" smtClean="0"/>
          </a:p>
          <a:p>
            <a:pPr eaLnBrk="1" hangingPunct="1">
              <a:lnSpc>
                <a:spcPct val="80000"/>
              </a:lnSpc>
              <a:buFont typeface="Arial" pitchFamily="34" charset="0"/>
              <a:buChar char="•"/>
            </a:pPr>
            <a:r>
              <a:rPr lang="en-US" sz="2000" dirty="0" smtClean="0"/>
              <a:t>Triggered detector system fitting into existing STAR infrastructure (Trigger, DAQ, etc.)</a:t>
            </a:r>
          </a:p>
          <a:p>
            <a:pPr eaLnBrk="1" hangingPunct="1">
              <a:lnSpc>
                <a:spcPct val="80000"/>
              </a:lnSpc>
              <a:buFont typeface="Arial" pitchFamily="34" charset="0"/>
              <a:buChar char="•"/>
            </a:pPr>
            <a:endParaRPr lang="en-US" sz="2000" dirty="0" smtClean="0"/>
          </a:p>
          <a:p>
            <a:pPr eaLnBrk="1" hangingPunct="1">
              <a:lnSpc>
                <a:spcPct val="80000"/>
              </a:lnSpc>
              <a:buFont typeface="Arial" pitchFamily="34" charset="0"/>
              <a:buChar char="•"/>
            </a:pPr>
            <a:r>
              <a:rPr lang="en-US" sz="2000" dirty="0" smtClean="0"/>
              <a:t>Deliver full frame events to STAR DAQ for event building at approximately the same rate as the TPC (1 kHz for DAQ1000) using the ALICE and now STAR standard DDL fiber interface. </a:t>
            </a:r>
          </a:p>
          <a:p>
            <a:pPr eaLnBrk="1" hangingPunct="1">
              <a:lnSpc>
                <a:spcPct val="80000"/>
              </a:lnSpc>
              <a:buFont typeface="Arial" pitchFamily="34" charset="0"/>
              <a:buChar char="•"/>
            </a:pPr>
            <a:endParaRPr lang="en-US" sz="2000" dirty="0" smtClean="0"/>
          </a:p>
          <a:p>
            <a:pPr eaLnBrk="1" hangingPunct="1">
              <a:lnSpc>
                <a:spcPct val="80000"/>
              </a:lnSpc>
              <a:buFont typeface="Arial" pitchFamily="34" charset="0"/>
              <a:buChar char="•"/>
            </a:pPr>
            <a:r>
              <a:rPr lang="en-US" sz="2000" dirty="0" smtClean="0"/>
              <a:t>Have live time characteristics such that the Pixel detector is live whenever the TPC is live. (PXL adds ≤ 5% additional dead time)</a:t>
            </a:r>
          </a:p>
          <a:p>
            <a:pPr eaLnBrk="1" hangingPunct="1">
              <a:lnSpc>
                <a:spcPct val="80000"/>
              </a:lnSpc>
              <a:buFont typeface="Arial" pitchFamily="34" charset="0"/>
              <a:buChar char="•"/>
            </a:pPr>
            <a:endParaRPr lang="en-US" sz="2000" dirty="0" smtClean="0"/>
          </a:p>
          <a:p>
            <a:pPr eaLnBrk="1" hangingPunct="1">
              <a:lnSpc>
                <a:spcPct val="80000"/>
              </a:lnSpc>
              <a:buFont typeface="Arial" pitchFamily="34" charset="0"/>
              <a:buChar char="•"/>
            </a:pPr>
            <a:r>
              <a:rPr lang="en-US" sz="2000" dirty="0" smtClean="0"/>
              <a:t>Reduce the total data rate of the detector to a manageable level (&lt; TPC rate of ~1MB / event).</a:t>
            </a:r>
          </a:p>
          <a:p>
            <a:pPr eaLnBrk="1" hangingPunct="1">
              <a:lnSpc>
                <a:spcPct val="80000"/>
              </a:lnSpc>
              <a:buFont typeface="Arial" pitchFamily="34" charset="0"/>
              <a:buChar char="•"/>
            </a:pPr>
            <a:endParaRPr lang="en-US" sz="2000" dirty="0" smtClean="0"/>
          </a:p>
          <a:p>
            <a:pPr eaLnBrk="1" hangingPunct="1">
              <a:lnSpc>
                <a:spcPct val="80000"/>
              </a:lnSpc>
              <a:buFont typeface="Arial" pitchFamily="34" charset="0"/>
              <a:buChar char="•"/>
            </a:pPr>
            <a:r>
              <a:rPr lang="en-US" sz="2000" dirty="0" smtClean="0"/>
              <a:t>Reliable, cost effective, etc.</a:t>
            </a:r>
          </a:p>
          <a:p>
            <a:pPr eaLnBrk="1" hangingPunct="1">
              <a:lnSpc>
                <a:spcPct val="80000"/>
              </a:lnSpc>
              <a:buFont typeface="Arial" pitchFamily="34" charset="0"/>
              <a:buChar char="•"/>
            </a:pPr>
            <a:endParaRPr lang="en-US" sz="2000" dirty="0" smtClean="0"/>
          </a:p>
          <a:p>
            <a:pPr eaLnBrk="1" hangingPunct="1">
              <a:lnSpc>
                <a:spcPct val="80000"/>
              </a:lnSpc>
              <a:buFont typeface="Arial" pitchFamily="34" charset="0"/>
              <a:buChar char="•"/>
            </a:pPr>
            <a:r>
              <a:rPr lang="en-US" sz="2000" dirty="0" smtClean="0">
                <a:solidFill>
                  <a:srgbClr val="0000FF"/>
                </a:solidFill>
              </a:rPr>
              <a:t>Provide additional functionality for sensor testing including production probe testing (ADCs, USB, SRAM for frame mode data taking)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Constraints</a:t>
            </a:r>
            <a:endParaRPr lang="en-US" dirty="0"/>
          </a:p>
        </p:txBody>
      </p:sp>
      <p:sp>
        <p:nvSpPr>
          <p:cNvPr id="5" name="TextBox 4"/>
          <p:cNvSpPr txBox="1"/>
          <p:nvPr/>
        </p:nvSpPr>
        <p:spPr>
          <a:xfrm>
            <a:off x="6629400" y="990600"/>
            <a:ext cx="1263487" cy="461665"/>
          </a:xfrm>
          <a:prstGeom prst="rect">
            <a:avLst/>
          </a:prstGeom>
          <a:noFill/>
        </p:spPr>
        <p:txBody>
          <a:bodyPr wrap="none" rtlCol="0">
            <a:spAutoFit/>
          </a:bodyPr>
          <a:lstStyle/>
          <a:p>
            <a:r>
              <a:rPr lang="en-US" dirty="0" smtClean="0"/>
              <a:t>sensors</a:t>
            </a:r>
            <a:endParaRPr lang="en-US" dirty="0"/>
          </a:p>
        </p:txBody>
      </p:sp>
      <p:sp>
        <p:nvSpPr>
          <p:cNvPr id="6" name="Rectangle 5"/>
          <p:cNvSpPr/>
          <p:nvPr/>
        </p:nvSpPr>
        <p:spPr>
          <a:xfrm>
            <a:off x="609600" y="1828800"/>
            <a:ext cx="838200" cy="1600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28600" y="1066800"/>
            <a:ext cx="1622560" cy="830997"/>
          </a:xfrm>
          <a:prstGeom prst="rect">
            <a:avLst/>
          </a:prstGeom>
          <a:noFill/>
        </p:spPr>
        <p:txBody>
          <a:bodyPr wrap="none" rtlCol="0">
            <a:spAutoFit/>
          </a:bodyPr>
          <a:lstStyle/>
          <a:p>
            <a:pPr algn="ctr"/>
            <a:r>
              <a:rPr lang="en-US" dirty="0" smtClean="0"/>
              <a:t>Main RDO</a:t>
            </a:r>
          </a:p>
          <a:p>
            <a:pPr algn="ctr"/>
            <a:r>
              <a:rPr lang="en-US" dirty="0" smtClean="0"/>
              <a:t>board</a:t>
            </a:r>
            <a:endParaRPr lang="en-US" dirty="0"/>
          </a:p>
        </p:txBody>
      </p:sp>
      <p:sp>
        <p:nvSpPr>
          <p:cNvPr id="8" name="Rectangle 7"/>
          <p:cNvSpPr/>
          <p:nvPr/>
        </p:nvSpPr>
        <p:spPr>
          <a:xfrm>
            <a:off x="4800600" y="4648200"/>
            <a:ext cx="1219200" cy="1219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4572000" y="3893403"/>
            <a:ext cx="1734386" cy="830997"/>
          </a:xfrm>
          <a:prstGeom prst="rect">
            <a:avLst/>
          </a:prstGeom>
          <a:noFill/>
        </p:spPr>
        <p:txBody>
          <a:bodyPr wrap="none" rtlCol="0">
            <a:spAutoFit/>
          </a:bodyPr>
          <a:lstStyle/>
          <a:p>
            <a:pPr algn="ctr"/>
            <a:r>
              <a:rPr lang="en-US" dirty="0" smtClean="0"/>
              <a:t>STAR DAQ</a:t>
            </a:r>
          </a:p>
          <a:p>
            <a:pPr algn="ctr"/>
            <a:r>
              <a:rPr lang="en-US" dirty="0" smtClean="0"/>
              <a:t>RDO PC</a:t>
            </a:r>
            <a:endParaRPr lang="en-US" dirty="0"/>
          </a:p>
        </p:txBody>
      </p:sp>
      <p:sp>
        <p:nvSpPr>
          <p:cNvPr id="10" name="TextBox 9"/>
          <p:cNvSpPr txBox="1"/>
          <p:nvPr/>
        </p:nvSpPr>
        <p:spPr>
          <a:xfrm>
            <a:off x="7010400" y="4648200"/>
            <a:ext cx="1776448" cy="1200329"/>
          </a:xfrm>
          <a:prstGeom prst="rect">
            <a:avLst/>
          </a:prstGeom>
          <a:noFill/>
        </p:spPr>
        <p:txBody>
          <a:bodyPr wrap="none" rtlCol="0">
            <a:spAutoFit/>
          </a:bodyPr>
          <a:lstStyle/>
          <a:p>
            <a:r>
              <a:rPr lang="en-US" dirty="0" smtClean="0"/>
              <a:t>Built events</a:t>
            </a:r>
          </a:p>
          <a:p>
            <a:r>
              <a:rPr lang="en-US" dirty="0" smtClean="0"/>
              <a:t>To HLT and</a:t>
            </a:r>
          </a:p>
          <a:p>
            <a:r>
              <a:rPr lang="en-US" dirty="0" smtClean="0"/>
              <a:t>storage</a:t>
            </a:r>
            <a:endParaRPr lang="en-US" dirty="0"/>
          </a:p>
        </p:txBody>
      </p:sp>
      <p:cxnSp>
        <p:nvCxnSpPr>
          <p:cNvPr id="12" name="Straight Connector 11"/>
          <p:cNvCxnSpPr>
            <a:endCxn id="20" idx="1"/>
          </p:cNvCxnSpPr>
          <p:nvPr/>
        </p:nvCxnSpPr>
        <p:spPr>
          <a:xfrm>
            <a:off x="1524000" y="2590800"/>
            <a:ext cx="4648200" cy="0"/>
          </a:xfrm>
          <a:prstGeom prst="line">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429000" y="2209800"/>
            <a:ext cx="865943" cy="461665"/>
          </a:xfrm>
          <a:prstGeom prst="rect">
            <a:avLst/>
          </a:prstGeom>
          <a:noFill/>
        </p:spPr>
        <p:txBody>
          <a:bodyPr wrap="none" rtlCol="0">
            <a:spAutoFit/>
          </a:bodyPr>
          <a:lstStyle/>
          <a:p>
            <a:r>
              <a:rPr lang="en-US" dirty="0" smtClean="0"/>
              <a:t>≤ 8m</a:t>
            </a:r>
            <a:endParaRPr lang="en-US" dirty="0"/>
          </a:p>
        </p:txBody>
      </p:sp>
      <p:cxnSp>
        <p:nvCxnSpPr>
          <p:cNvPr id="16" name="Straight Arrow Connector 15"/>
          <p:cNvCxnSpPr/>
          <p:nvPr/>
        </p:nvCxnSpPr>
        <p:spPr>
          <a:xfrm>
            <a:off x="1143000" y="3505200"/>
            <a:ext cx="3581400" cy="17526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066800" y="4419600"/>
            <a:ext cx="2819400" cy="830997"/>
          </a:xfrm>
          <a:prstGeom prst="rect">
            <a:avLst/>
          </a:prstGeom>
          <a:noFill/>
        </p:spPr>
        <p:txBody>
          <a:bodyPr wrap="square" rtlCol="0">
            <a:spAutoFit/>
          </a:bodyPr>
          <a:lstStyle/>
          <a:p>
            <a:r>
              <a:rPr lang="en-US" dirty="0" smtClean="0"/>
              <a:t>DDL Fiber optic</a:t>
            </a:r>
          </a:p>
          <a:p>
            <a:r>
              <a:rPr lang="en-US" dirty="0" smtClean="0"/>
              <a:t>Connection ~50 m</a:t>
            </a:r>
            <a:endParaRPr lang="en-US" dirty="0"/>
          </a:p>
        </p:txBody>
      </p:sp>
      <p:cxnSp>
        <p:nvCxnSpPr>
          <p:cNvPr id="19" name="Straight Arrow Connector 18"/>
          <p:cNvCxnSpPr>
            <a:endCxn id="10" idx="1"/>
          </p:cNvCxnSpPr>
          <p:nvPr/>
        </p:nvCxnSpPr>
        <p:spPr>
          <a:xfrm flipV="1">
            <a:off x="6096000" y="5248365"/>
            <a:ext cx="914400" cy="94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5" name="Picture 14" descr="Leo.jpg"/>
          <p:cNvPicPr>
            <a:picLocks noChangeAspect="1"/>
          </p:cNvPicPr>
          <p:nvPr/>
        </p:nvPicPr>
        <p:blipFill>
          <a:blip r:embed="rId2" cstate="print"/>
          <a:srcRect l="23025" t="6383" r="23250" b="23404"/>
          <a:stretch>
            <a:fillRect/>
          </a:stretch>
        </p:blipFill>
        <p:spPr>
          <a:xfrm>
            <a:off x="6172200" y="1524000"/>
            <a:ext cx="646545" cy="762000"/>
          </a:xfrm>
          <a:prstGeom prst="rect">
            <a:avLst/>
          </a:prstGeom>
        </p:spPr>
      </p:pic>
      <p:sp>
        <p:nvSpPr>
          <p:cNvPr id="20" name="Rectangle 19"/>
          <p:cNvSpPr/>
          <p:nvPr/>
        </p:nvSpPr>
        <p:spPr>
          <a:xfrm>
            <a:off x="6172200" y="2286000"/>
            <a:ext cx="2133600" cy="609600"/>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6248400" y="2895600"/>
            <a:ext cx="1967205" cy="461665"/>
          </a:xfrm>
          <a:prstGeom prst="rect">
            <a:avLst/>
          </a:prstGeom>
          <a:noFill/>
        </p:spPr>
        <p:txBody>
          <a:bodyPr wrap="none" rtlCol="0">
            <a:spAutoFit/>
          </a:bodyPr>
          <a:lstStyle/>
          <a:p>
            <a:r>
              <a:rPr lang="en-US" dirty="0" smtClean="0"/>
              <a:t>Ladder cable</a:t>
            </a:r>
            <a:endParaRPr lang="en-US" dirty="0"/>
          </a:p>
        </p:txBody>
      </p:sp>
      <p:sp>
        <p:nvSpPr>
          <p:cNvPr id="18" name="Oval 17"/>
          <p:cNvSpPr/>
          <p:nvPr/>
        </p:nvSpPr>
        <p:spPr>
          <a:xfrm>
            <a:off x="4343400" y="914400"/>
            <a:ext cx="4648200" cy="2590800"/>
          </a:xfrm>
          <a:prstGeom prst="ellipse">
            <a:avLst/>
          </a:prstGeom>
          <a:noFill/>
          <a:ln w="158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3429000" y="762000"/>
            <a:ext cx="2133600" cy="830997"/>
          </a:xfrm>
          <a:prstGeom prst="rect">
            <a:avLst/>
          </a:prstGeom>
          <a:noFill/>
          <a:scene3d>
            <a:camera prst="orthographicFront">
              <a:rot lat="20699999" lon="20999996" rev="0"/>
            </a:camera>
            <a:lightRig rig="threePt" dir="t"/>
          </a:scene3d>
          <a:sp3d/>
        </p:spPr>
        <p:txBody>
          <a:bodyPr wrap="square" rtlCol="0">
            <a:spAutoFit/>
            <a:flatTx/>
          </a:bodyPr>
          <a:lstStyle/>
          <a:p>
            <a:r>
              <a:rPr lang="en-US" dirty="0" smtClean="0">
                <a:solidFill>
                  <a:srgbClr val="FF0000"/>
                </a:solidFill>
              </a:rPr>
              <a:t>Magnetic field + high </a:t>
            </a:r>
            <a:r>
              <a:rPr lang="en-US" dirty="0" err="1" smtClean="0">
                <a:solidFill>
                  <a:srgbClr val="FF0000"/>
                </a:solidFill>
              </a:rPr>
              <a:t>rad</a:t>
            </a:r>
            <a:endParaRPr lang="en-US" dirty="0" smtClean="0">
              <a:solidFill>
                <a:srgbClr val="FF0000"/>
              </a:solidFill>
            </a:endParaRPr>
          </a:p>
        </p:txBody>
      </p:sp>
      <p:pic>
        <p:nvPicPr>
          <p:cNvPr id="23" name="Picture 22" descr="Leo.jpg"/>
          <p:cNvPicPr>
            <a:picLocks noChangeAspect="1"/>
          </p:cNvPicPr>
          <p:nvPr/>
        </p:nvPicPr>
        <p:blipFill>
          <a:blip r:embed="rId2" cstate="print"/>
          <a:srcRect l="23025" t="6383" r="23250" b="23404"/>
          <a:stretch>
            <a:fillRect/>
          </a:stretch>
        </p:blipFill>
        <p:spPr>
          <a:xfrm>
            <a:off x="7696200" y="1524000"/>
            <a:ext cx="646545" cy="762000"/>
          </a:xfrm>
          <a:prstGeom prst="rect">
            <a:avLst/>
          </a:prstGeom>
        </p:spPr>
      </p:pic>
      <p:sp>
        <p:nvSpPr>
          <p:cNvPr id="26" name="Oval 25"/>
          <p:cNvSpPr/>
          <p:nvPr/>
        </p:nvSpPr>
        <p:spPr>
          <a:xfrm>
            <a:off x="6934200" y="1752600"/>
            <a:ext cx="152400" cy="152400"/>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7162800" y="1752600"/>
            <a:ext cx="152400" cy="152400"/>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7391400" y="1752600"/>
            <a:ext cx="152400" cy="152400"/>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title" idx="4294967295"/>
          </p:nvPr>
        </p:nvSpPr>
        <p:spPr>
          <a:xfrm>
            <a:off x="685800" y="76200"/>
            <a:ext cx="7620000" cy="488950"/>
          </a:xfrm>
        </p:spPr>
        <p:txBody>
          <a:bodyPr/>
          <a:lstStyle/>
          <a:p>
            <a:r>
              <a:rPr lang="en-US" sz="2800" dirty="0" smtClean="0">
                <a:latin typeface="Arial" charset="0"/>
                <a:cs typeface="Arial" charset="0"/>
              </a:rPr>
              <a:t>Sensor generation and RDO attributes</a:t>
            </a:r>
          </a:p>
        </p:txBody>
      </p:sp>
      <p:sp>
        <p:nvSpPr>
          <p:cNvPr id="15362" name="Rectangle 11"/>
          <p:cNvSpPr>
            <a:spLocks noChangeArrowheads="1"/>
          </p:cNvSpPr>
          <p:nvPr/>
        </p:nvSpPr>
        <p:spPr bwMode="auto">
          <a:xfrm>
            <a:off x="992188" y="3200400"/>
            <a:ext cx="1584325" cy="506413"/>
          </a:xfrm>
          <a:prstGeom prst="rect">
            <a:avLst/>
          </a:prstGeom>
          <a:noFill/>
          <a:ln w="28440">
            <a:solidFill>
              <a:srgbClr val="000000"/>
            </a:solidFill>
            <a:miter lim="800000"/>
            <a:headEnd/>
            <a:tailEnd/>
          </a:ln>
        </p:spPr>
        <p:txBody>
          <a:bodyPr wrap="none" anchor="ctr"/>
          <a:lstStyle/>
          <a:p>
            <a:endParaRPr lang="en-US" sz="1600">
              <a:cs typeface="ヒラギノ角ゴ Pro W3"/>
            </a:endParaRPr>
          </a:p>
        </p:txBody>
      </p:sp>
      <p:sp>
        <p:nvSpPr>
          <p:cNvPr id="15363" name="Rectangle 15"/>
          <p:cNvSpPr>
            <a:spLocks noChangeArrowheads="1"/>
          </p:cNvSpPr>
          <p:nvPr/>
        </p:nvSpPr>
        <p:spPr bwMode="auto">
          <a:xfrm>
            <a:off x="990600" y="3200400"/>
            <a:ext cx="6121400" cy="1512888"/>
          </a:xfrm>
          <a:prstGeom prst="rect">
            <a:avLst/>
          </a:prstGeom>
          <a:noFill/>
          <a:ln w="28440">
            <a:solidFill>
              <a:srgbClr val="000000"/>
            </a:solidFill>
            <a:miter lim="800000"/>
            <a:headEnd/>
            <a:tailEnd/>
          </a:ln>
        </p:spPr>
        <p:txBody>
          <a:bodyPr wrap="none" anchor="ctr"/>
          <a:lstStyle/>
          <a:p>
            <a:endParaRPr lang="en-US" sz="1600">
              <a:cs typeface="ヒラギノ角ゴ Pro W3"/>
            </a:endParaRPr>
          </a:p>
        </p:txBody>
      </p:sp>
      <p:sp>
        <p:nvSpPr>
          <p:cNvPr id="15364" name="Rectangle 16"/>
          <p:cNvSpPr>
            <a:spLocks noChangeArrowheads="1"/>
          </p:cNvSpPr>
          <p:nvPr/>
        </p:nvSpPr>
        <p:spPr bwMode="auto">
          <a:xfrm>
            <a:off x="990600" y="3200400"/>
            <a:ext cx="4392613" cy="1009650"/>
          </a:xfrm>
          <a:prstGeom prst="rect">
            <a:avLst/>
          </a:prstGeom>
          <a:noFill/>
          <a:ln w="28440">
            <a:solidFill>
              <a:srgbClr val="000000"/>
            </a:solidFill>
            <a:miter lim="800000"/>
            <a:headEnd/>
            <a:tailEnd/>
          </a:ln>
        </p:spPr>
        <p:txBody>
          <a:bodyPr wrap="none" anchor="ctr"/>
          <a:lstStyle/>
          <a:p>
            <a:endParaRPr lang="en-US" sz="1600">
              <a:cs typeface="ヒラギノ角ゴ Pro W3"/>
            </a:endParaRPr>
          </a:p>
        </p:txBody>
      </p:sp>
      <p:sp>
        <p:nvSpPr>
          <p:cNvPr id="15365" name="Rectangle 17"/>
          <p:cNvSpPr>
            <a:spLocks noChangeArrowheads="1"/>
          </p:cNvSpPr>
          <p:nvPr/>
        </p:nvSpPr>
        <p:spPr bwMode="auto">
          <a:xfrm>
            <a:off x="962025" y="3128963"/>
            <a:ext cx="6216650" cy="144462"/>
          </a:xfrm>
          <a:prstGeom prst="rect">
            <a:avLst/>
          </a:prstGeom>
          <a:solidFill>
            <a:srgbClr val="FFFFFF"/>
          </a:solidFill>
          <a:ln w="9525">
            <a:noFill/>
            <a:round/>
            <a:headEnd/>
            <a:tailEnd/>
          </a:ln>
        </p:spPr>
        <p:txBody>
          <a:bodyPr wrap="none" anchor="ctr"/>
          <a:lstStyle/>
          <a:p>
            <a:endParaRPr lang="en-US" sz="1600">
              <a:cs typeface="ヒラギノ角ゴ Pro W3"/>
            </a:endParaRPr>
          </a:p>
        </p:txBody>
      </p:sp>
      <p:sp>
        <p:nvSpPr>
          <p:cNvPr id="15366" name="Rectangle 19"/>
          <p:cNvSpPr>
            <a:spLocks noChangeArrowheads="1"/>
          </p:cNvSpPr>
          <p:nvPr/>
        </p:nvSpPr>
        <p:spPr bwMode="auto">
          <a:xfrm>
            <a:off x="1206500" y="2552700"/>
            <a:ext cx="576263" cy="647700"/>
          </a:xfrm>
          <a:prstGeom prst="rect">
            <a:avLst/>
          </a:prstGeom>
          <a:solidFill>
            <a:srgbClr val="FFFFFF"/>
          </a:solidFill>
          <a:ln w="9525">
            <a:noFill/>
            <a:round/>
            <a:headEnd/>
            <a:tailEnd/>
          </a:ln>
        </p:spPr>
        <p:txBody>
          <a:bodyPr wrap="none" anchor="ctr"/>
          <a:lstStyle/>
          <a:p>
            <a:endParaRPr lang="en-US" sz="1600">
              <a:cs typeface="ヒラギノ角ゴ Pro W3"/>
            </a:endParaRPr>
          </a:p>
        </p:txBody>
      </p:sp>
      <p:sp>
        <p:nvSpPr>
          <p:cNvPr id="15367" name="Line 20"/>
          <p:cNvSpPr>
            <a:spLocks noChangeShapeType="1"/>
          </p:cNvSpPr>
          <p:nvPr/>
        </p:nvSpPr>
        <p:spPr bwMode="auto">
          <a:xfrm>
            <a:off x="2071688" y="2817813"/>
            <a:ext cx="720725" cy="1587"/>
          </a:xfrm>
          <a:prstGeom prst="line">
            <a:avLst/>
          </a:prstGeom>
          <a:noFill/>
          <a:ln w="19050">
            <a:solidFill>
              <a:srgbClr val="000000"/>
            </a:solidFill>
            <a:miter lim="800000"/>
            <a:headEnd/>
            <a:tailEnd type="triangle" w="med" len="med"/>
          </a:ln>
        </p:spPr>
        <p:txBody>
          <a:bodyPr/>
          <a:lstStyle/>
          <a:p>
            <a:endParaRPr lang="en-US"/>
          </a:p>
        </p:txBody>
      </p:sp>
      <p:grpSp>
        <p:nvGrpSpPr>
          <p:cNvPr id="2" name="Group 21"/>
          <p:cNvGrpSpPr>
            <a:grpSpLocks/>
          </p:cNvGrpSpPr>
          <p:nvPr/>
        </p:nvGrpSpPr>
        <p:grpSpPr bwMode="auto">
          <a:xfrm>
            <a:off x="1135063" y="2414588"/>
            <a:ext cx="936625" cy="792162"/>
            <a:chOff x="657" y="1710"/>
            <a:chExt cx="590" cy="499"/>
          </a:xfrm>
        </p:grpSpPr>
        <p:sp>
          <p:nvSpPr>
            <p:cNvPr id="15405" name="AutoShape 22"/>
            <p:cNvSpPr>
              <a:spLocks noChangeArrowheads="1"/>
            </p:cNvSpPr>
            <p:nvPr/>
          </p:nvSpPr>
          <p:spPr bwMode="auto">
            <a:xfrm>
              <a:off x="657" y="1710"/>
              <a:ext cx="590" cy="499"/>
            </a:xfrm>
            <a:prstGeom prst="roundRect">
              <a:avLst>
                <a:gd name="adj" fmla="val 16667"/>
              </a:avLst>
            </a:prstGeom>
            <a:solidFill>
              <a:srgbClr val="99CC00"/>
            </a:solidFill>
            <a:ln w="9360">
              <a:solidFill>
                <a:srgbClr val="000000"/>
              </a:solidFill>
              <a:miter lim="800000"/>
              <a:headEnd/>
              <a:tailEnd/>
            </a:ln>
          </p:spPr>
          <p:txBody>
            <a:bodyPr wrap="none" anchor="ctr"/>
            <a:lstStyle/>
            <a:p>
              <a:endParaRPr lang="en-US" sz="1600">
                <a:cs typeface="ヒラギノ角ゴ Pro W3"/>
              </a:endParaRPr>
            </a:p>
          </p:txBody>
        </p:sp>
        <p:sp>
          <p:nvSpPr>
            <p:cNvPr id="15406" name="Text Box 23"/>
            <p:cNvSpPr txBox="1">
              <a:spLocks noChangeArrowheads="1"/>
            </p:cNvSpPr>
            <p:nvPr/>
          </p:nvSpPr>
          <p:spPr bwMode="auto">
            <a:xfrm>
              <a:off x="687" y="1755"/>
              <a:ext cx="524" cy="378"/>
            </a:xfrm>
            <a:prstGeom prst="rect">
              <a:avLst/>
            </a:prstGeom>
            <a:noFill/>
            <a:ln w="9525">
              <a:noFill/>
              <a:round/>
              <a:headEnd/>
              <a:tailEnd/>
            </a:ln>
          </p:spPr>
          <p:txBody>
            <a:bodyPr wrap="none" lIns="90000" tIns="46800" rIns="90000" bIns="46800">
              <a:spAutoFit/>
            </a:bodyPr>
            <a:lstStyle/>
            <a:p>
              <a:pPr algn="ctr" defTabSz="457200">
                <a:lnSpc>
                  <a:spcPct val="93000"/>
                </a:lnSpc>
                <a:spcBef>
                  <a:spcPts val="875"/>
                </a:spcBef>
                <a:buClr>
                  <a:srgbClr val="003366"/>
                </a:buClr>
                <a:buSzPct val="100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a:solidFill>
                    <a:srgbClr val="000000"/>
                  </a:solidFill>
                  <a:cs typeface="ヒラギノ角ゴ Pro W3"/>
                </a:rPr>
                <a:t>Pixel</a:t>
              </a:r>
            </a:p>
            <a:p>
              <a:pPr algn="ctr" defTabSz="457200">
                <a:lnSpc>
                  <a:spcPct val="93000"/>
                </a:lnSpc>
                <a:spcBef>
                  <a:spcPts val="875"/>
                </a:spcBef>
                <a:buClr>
                  <a:srgbClr val="003366"/>
                </a:buClr>
                <a:buSzPct val="100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a:solidFill>
                    <a:srgbClr val="000000"/>
                  </a:solidFill>
                  <a:cs typeface="ヒラギノ角ゴ Pro W3"/>
                </a:rPr>
                <a:t>Sensors</a:t>
              </a:r>
            </a:p>
          </p:txBody>
        </p:sp>
      </p:grpSp>
      <p:sp>
        <p:nvSpPr>
          <p:cNvPr id="15401" name="AutoShape 25"/>
          <p:cNvSpPr>
            <a:spLocks noChangeArrowheads="1"/>
          </p:cNvSpPr>
          <p:nvPr/>
        </p:nvSpPr>
        <p:spPr bwMode="auto">
          <a:xfrm>
            <a:off x="2835275" y="2451100"/>
            <a:ext cx="790575" cy="360363"/>
          </a:xfrm>
          <a:prstGeom prst="roundRect">
            <a:avLst>
              <a:gd name="adj" fmla="val 16667"/>
            </a:avLst>
          </a:prstGeom>
          <a:noFill/>
          <a:ln w="9360">
            <a:solidFill>
              <a:srgbClr val="000000"/>
            </a:solidFill>
            <a:miter lim="800000"/>
            <a:headEnd/>
            <a:tailEnd/>
          </a:ln>
        </p:spPr>
        <p:txBody>
          <a:bodyPr wrap="none" anchor="ctr"/>
          <a:lstStyle/>
          <a:p>
            <a:endParaRPr lang="en-US" sz="1600">
              <a:cs typeface="ヒラギノ角ゴ Pro W3"/>
            </a:endParaRPr>
          </a:p>
        </p:txBody>
      </p:sp>
      <p:sp>
        <p:nvSpPr>
          <p:cNvPr id="15402" name="AutoShape 26"/>
          <p:cNvSpPr>
            <a:spLocks noChangeArrowheads="1"/>
          </p:cNvSpPr>
          <p:nvPr/>
        </p:nvSpPr>
        <p:spPr bwMode="auto">
          <a:xfrm>
            <a:off x="2835275" y="2811463"/>
            <a:ext cx="790575" cy="360363"/>
          </a:xfrm>
          <a:prstGeom prst="roundRect">
            <a:avLst>
              <a:gd name="adj" fmla="val 16667"/>
            </a:avLst>
          </a:prstGeom>
          <a:solidFill>
            <a:srgbClr val="99CC00"/>
          </a:solidFill>
          <a:ln w="9360">
            <a:solidFill>
              <a:srgbClr val="000000"/>
            </a:solidFill>
            <a:miter lim="800000"/>
            <a:headEnd/>
            <a:tailEnd/>
          </a:ln>
        </p:spPr>
        <p:txBody>
          <a:bodyPr wrap="none" anchor="ctr"/>
          <a:lstStyle/>
          <a:p>
            <a:endParaRPr lang="en-US" sz="1600">
              <a:cs typeface="ヒラギノ角ゴ Pro W3"/>
            </a:endParaRPr>
          </a:p>
        </p:txBody>
      </p:sp>
      <p:sp>
        <p:nvSpPr>
          <p:cNvPr id="15403" name="Text Box 27"/>
          <p:cNvSpPr txBox="1">
            <a:spLocks noChangeArrowheads="1"/>
          </p:cNvSpPr>
          <p:nvPr/>
        </p:nvSpPr>
        <p:spPr bwMode="auto">
          <a:xfrm>
            <a:off x="2835275" y="2811463"/>
            <a:ext cx="790575" cy="295275"/>
          </a:xfrm>
          <a:prstGeom prst="rect">
            <a:avLst/>
          </a:prstGeom>
          <a:noFill/>
          <a:ln w="9525">
            <a:noFill/>
            <a:round/>
            <a:headEnd/>
            <a:tailEnd/>
          </a:ln>
        </p:spPr>
        <p:txBody>
          <a:bodyPr lIns="90000" tIns="46800" rIns="90000" bIns="46800">
            <a:spAutoFit/>
          </a:bodyPr>
          <a:lstStyle/>
          <a:p>
            <a:pPr algn="ctr" defTabSz="457200">
              <a:lnSpc>
                <a:spcPct val="93000"/>
              </a:lnSpc>
              <a:spcBef>
                <a:spcPts val="875"/>
              </a:spcBef>
              <a:buClr>
                <a:srgbClr val="003366"/>
              </a:buClr>
              <a:buSzPct val="100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dirty="0">
                <a:solidFill>
                  <a:srgbClr val="000000"/>
                </a:solidFill>
                <a:cs typeface="ヒラギノ角ゴ Pro W3"/>
              </a:rPr>
              <a:t>CDS</a:t>
            </a:r>
          </a:p>
        </p:txBody>
      </p:sp>
      <p:sp>
        <p:nvSpPr>
          <p:cNvPr id="15404" name="Text Box 28"/>
          <p:cNvSpPr txBox="1">
            <a:spLocks noChangeArrowheads="1"/>
          </p:cNvSpPr>
          <p:nvPr/>
        </p:nvSpPr>
        <p:spPr bwMode="auto">
          <a:xfrm>
            <a:off x="2835275" y="2451100"/>
            <a:ext cx="790575" cy="295275"/>
          </a:xfrm>
          <a:prstGeom prst="rect">
            <a:avLst/>
          </a:prstGeom>
          <a:noFill/>
          <a:ln w="9525">
            <a:noFill/>
            <a:round/>
            <a:headEnd/>
            <a:tailEnd/>
          </a:ln>
        </p:spPr>
        <p:txBody>
          <a:bodyPr lIns="90000" tIns="46800" rIns="90000" bIns="46800">
            <a:spAutoFit/>
          </a:bodyPr>
          <a:lstStyle/>
          <a:p>
            <a:pPr algn="ctr" defTabSz="457200">
              <a:lnSpc>
                <a:spcPct val="93000"/>
              </a:lnSpc>
              <a:spcBef>
                <a:spcPts val="875"/>
              </a:spcBef>
              <a:buClr>
                <a:srgbClr val="003366"/>
              </a:buClr>
              <a:buSzPct val="100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a:solidFill>
                  <a:srgbClr val="000000"/>
                </a:solidFill>
                <a:cs typeface="ヒラギノ角ゴ Pro W3"/>
              </a:rPr>
              <a:t>ADC</a:t>
            </a:r>
          </a:p>
        </p:txBody>
      </p:sp>
      <p:sp>
        <p:nvSpPr>
          <p:cNvPr id="15370" name="Line 29"/>
          <p:cNvSpPr>
            <a:spLocks noChangeShapeType="1"/>
          </p:cNvSpPr>
          <p:nvPr/>
        </p:nvSpPr>
        <p:spPr bwMode="auto">
          <a:xfrm>
            <a:off x="3625850" y="2614613"/>
            <a:ext cx="720725" cy="1587"/>
          </a:xfrm>
          <a:prstGeom prst="line">
            <a:avLst/>
          </a:prstGeom>
          <a:noFill/>
          <a:ln w="19050">
            <a:solidFill>
              <a:srgbClr val="000000"/>
            </a:solidFill>
            <a:miter lim="800000"/>
            <a:headEnd/>
            <a:tailEnd type="triangle" w="med" len="med"/>
          </a:ln>
        </p:spPr>
        <p:txBody>
          <a:bodyPr/>
          <a:lstStyle/>
          <a:p>
            <a:endParaRPr lang="en-US"/>
          </a:p>
        </p:txBody>
      </p:sp>
      <p:sp>
        <p:nvSpPr>
          <p:cNvPr id="15371" name="Line 30"/>
          <p:cNvSpPr>
            <a:spLocks noChangeShapeType="1"/>
          </p:cNvSpPr>
          <p:nvPr/>
        </p:nvSpPr>
        <p:spPr bwMode="auto">
          <a:xfrm>
            <a:off x="3625850" y="2984500"/>
            <a:ext cx="720725" cy="1588"/>
          </a:xfrm>
          <a:prstGeom prst="line">
            <a:avLst/>
          </a:prstGeom>
          <a:noFill/>
          <a:ln w="19050">
            <a:solidFill>
              <a:srgbClr val="000000"/>
            </a:solidFill>
            <a:miter lim="800000"/>
            <a:headEnd/>
            <a:tailEnd type="triangle" w="med" len="med"/>
          </a:ln>
        </p:spPr>
        <p:txBody>
          <a:bodyPr/>
          <a:lstStyle/>
          <a:p>
            <a:endParaRPr lang="en-US"/>
          </a:p>
        </p:txBody>
      </p:sp>
      <p:grpSp>
        <p:nvGrpSpPr>
          <p:cNvPr id="3" name="Group 31"/>
          <p:cNvGrpSpPr>
            <a:grpSpLocks/>
          </p:cNvGrpSpPr>
          <p:nvPr/>
        </p:nvGrpSpPr>
        <p:grpSpPr bwMode="auto">
          <a:xfrm>
            <a:off x="5822950" y="2408238"/>
            <a:ext cx="1216025" cy="763587"/>
            <a:chOff x="3610" y="1706"/>
            <a:chExt cx="766" cy="481"/>
          </a:xfrm>
        </p:grpSpPr>
        <p:sp>
          <p:nvSpPr>
            <p:cNvPr id="15399" name="AutoShape 32"/>
            <p:cNvSpPr>
              <a:spLocks noChangeArrowheads="1"/>
            </p:cNvSpPr>
            <p:nvPr/>
          </p:nvSpPr>
          <p:spPr bwMode="auto">
            <a:xfrm>
              <a:off x="3629" y="1706"/>
              <a:ext cx="731" cy="481"/>
            </a:xfrm>
            <a:prstGeom prst="roundRect">
              <a:avLst>
                <a:gd name="adj" fmla="val 16667"/>
              </a:avLst>
            </a:prstGeom>
            <a:solidFill>
              <a:srgbClr val="99CC00"/>
            </a:solidFill>
            <a:ln w="9360">
              <a:solidFill>
                <a:srgbClr val="000000"/>
              </a:solidFill>
              <a:miter lim="800000"/>
              <a:headEnd/>
              <a:tailEnd/>
            </a:ln>
          </p:spPr>
          <p:txBody>
            <a:bodyPr wrap="none" anchor="ctr"/>
            <a:lstStyle/>
            <a:p>
              <a:endParaRPr lang="en-US" sz="1600">
                <a:cs typeface="ヒラギノ角ゴ Pro W3"/>
              </a:endParaRPr>
            </a:p>
          </p:txBody>
        </p:sp>
        <p:sp>
          <p:nvSpPr>
            <p:cNvPr id="15400" name="Text Box 33"/>
            <p:cNvSpPr txBox="1">
              <a:spLocks noChangeArrowheads="1"/>
            </p:cNvSpPr>
            <p:nvPr/>
          </p:nvSpPr>
          <p:spPr bwMode="auto">
            <a:xfrm>
              <a:off x="3610" y="1749"/>
              <a:ext cx="766" cy="378"/>
            </a:xfrm>
            <a:prstGeom prst="rect">
              <a:avLst/>
            </a:prstGeom>
            <a:noFill/>
            <a:ln w="9525">
              <a:noFill/>
              <a:round/>
              <a:headEnd/>
              <a:tailEnd/>
            </a:ln>
          </p:spPr>
          <p:txBody>
            <a:bodyPr wrap="none" lIns="90000" tIns="46800" rIns="90000" bIns="46800">
              <a:spAutoFit/>
            </a:bodyPr>
            <a:lstStyle/>
            <a:p>
              <a:pPr algn="ctr" defTabSz="457200">
                <a:lnSpc>
                  <a:spcPct val="93000"/>
                </a:lnSpc>
                <a:spcBef>
                  <a:spcPts val="875"/>
                </a:spcBef>
                <a:buClr>
                  <a:srgbClr val="003366"/>
                </a:buClr>
                <a:buSzPct val="100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dirty="0">
                  <a:solidFill>
                    <a:srgbClr val="000000"/>
                  </a:solidFill>
                  <a:cs typeface="ヒラギノ角ゴ Pro W3"/>
                </a:rPr>
                <a:t>Data</a:t>
              </a:r>
            </a:p>
            <a:p>
              <a:pPr algn="ctr" defTabSz="457200">
                <a:lnSpc>
                  <a:spcPct val="93000"/>
                </a:lnSpc>
                <a:spcBef>
                  <a:spcPts val="875"/>
                </a:spcBef>
                <a:buClr>
                  <a:srgbClr val="003366"/>
                </a:buClr>
                <a:buSzPct val="100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dirty="0" err="1">
                  <a:solidFill>
                    <a:srgbClr val="000000"/>
                  </a:solidFill>
                  <a:cs typeface="ヒラギノ角ゴ Pro W3"/>
                </a:rPr>
                <a:t>sparsification</a:t>
              </a:r>
              <a:endParaRPr lang="en-GB" sz="1400" dirty="0">
                <a:solidFill>
                  <a:srgbClr val="000000"/>
                </a:solidFill>
                <a:cs typeface="ヒラギノ角ゴ Pro W3"/>
              </a:endParaRPr>
            </a:p>
          </p:txBody>
        </p:sp>
      </p:grpSp>
      <p:grpSp>
        <p:nvGrpSpPr>
          <p:cNvPr id="4" name="Group 34"/>
          <p:cNvGrpSpPr>
            <a:grpSpLocks/>
          </p:cNvGrpSpPr>
          <p:nvPr/>
        </p:nvGrpSpPr>
        <p:grpSpPr bwMode="auto">
          <a:xfrm>
            <a:off x="7272338" y="2413000"/>
            <a:ext cx="847725" cy="763588"/>
            <a:chOff x="4523" y="1709"/>
            <a:chExt cx="534" cy="481"/>
          </a:xfrm>
        </p:grpSpPr>
        <p:sp>
          <p:nvSpPr>
            <p:cNvPr id="15397" name="AutoShape 35"/>
            <p:cNvSpPr>
              <a:spLocks noChangeArrowheads="1"/>
            </p:cNvSpPr>
            <p:nvPr/>
          </p:nvSpPr>
          <p:spPr bwMode="auto">
            <a:xfrm>
              <a:off x="4523" y="1709"/>
              <a:ext cx="534" cy="481"/>
            </a:xfrm>
            <a:prstGeom prst="roundRect">
              <a:avLst>
                <a:gd name="adj" fmla="val 16667"/>
              </a:avLst>
            </a:prstGeom>
            <a:solidFill>
              <a:srgbClr val="99CC00"/>
            </a:solidFill>
            <a:ln w="9360">
              <a:solidFill>
                <a:srgbClr val="000000"/>
              </a:solidFill>
              <a:miter lim="800000"/>
              <a:headEnd/>
              <a:tailEnd/>
            </a:ln>
          </p:spPr>
          <p:txBody>
            <a:bodyPr wrap="none" anchor="ctr"/>
            <a:lstStyle/>
            <a:p>
              <a:endParaRPr lang="en-US" sz="1600">
                <a:cs typeface="ヒラギノ角ゴ Pro W3"/>
              </a:endParaRPr>
            </a:p>
          </p:txBody>
        </p:sp>
        <p:sp>
          <p:nvSpPr>
            <p:cNvPr id="15398" name="Text Box 36"/>
            <p:cNvSpPr txBox="1">
              <a:spLocks noChangeArrowheads="1"/>
            </p:cNvSpPr>
            <p:nvPr/>
          </p:nvSpPr>
          <p:spPr bwMode="auto">
            <a:xfrm>
              <a:off x="4543" y="1752"/>
              <a:ext cx="492" cy="378"/>
            </a:xfrm>
            <a:prstGeom prst="rect">
              <a:avLst/>
            </a:prstGeom>
            <a:solidFill>
              <a:srgbClr val="99CC00"/>
            </a:solidFill>
            <a:ln w="9525">
              <a:noFill/>
              <a:round/>
              <a:headEnd/>
              <a:tailEnd/>
            </a:ln>
          </p:spPr>
          <p:txBody>
            <a:bodyPr wrap="none" lIns="90000" tIns="46800" rIns="90000" bIns="46800">
              <a:spAutoFit/>
            </a:bodyPr>
            <a:lstStyle/>
            <a:p>
              <a:pPr algn="ctr" defTabSz="457200">
                <a:lnSpc>
                  <a:spcPct val="93000"/>
                </a:lnSpc>
                <a:spcBef>
                  <a:spcPts val="875"/>
                </a:spcBef>
                <a:buClr>
                  <a:srgbClr val="003366"/>
                </a:buClr>
                <a:buSzPct val="100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dirty="0">
                  <a:solidFill>
                    <a:srgbClr val="000000"/>
                  </a:solidFill>
                  <a:cs typeface="ヒラギノ角ゴ Pro W3"/>
                </a:rPr>
                <a:t>readout</a:t>
              </a:r>
            </a:p>
            <a:p>
              <a:pPr algn="ctr" defTabSz="457200">
                <a:lnSpc>
                  <a:spcPct val="93000"/>
                </a:lnSpc>
                <a:spcBef>
                  <a:spcPts val="875"/>
                </a:spcBef>
                <a:buClr>
                  <a:srgbClr val="003366"/>
                </a:buClr>
                <a:buSzPct val="100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dirty="0">
                  <a:solidFill>
                    <a:srgbClr val="000000"/>
                  </a:solidFill>
                  <a:cs typeface="ヒラギノ角ゴ Pro W3"/>
                </a:rPr>
                <a:t>to DAQ</a:t>
              </a:r>
            </a:p>
          </p:txBody>
        </p:sp>
      </p:grpSp>
      <p:sp>
        <p:nvSpPr>
          <p:cNvPr id="15374" name="Line 37"/>
          <p:cNvSpPr>
            <a:spLocks noChangeShapeType="1"/>
          </p:cNvSpPr>
          <p:nvPr/>
        </p:nvSpPr>
        <p:spPr bwMode="auto">
          <a:xfrm>
            <a:off x="5205413" y="2811463"/>
            <a:ext cx="639762" cy="1587"/>
          </a:xfrm>
          <a:prstGeom prst="line">
            <a:avLst/>
          </a:prstGeom>
          <a:noFill/>
          <a:ln w="19050">
            <a:solidFill>
              <a:srgbClr val="000000"/>
            </a:solidFill>
            <a:miter lim="800000"/>
            <a:headEnd/>
            <a:tailEnd type="triangle" w="med" len="med"/>
          </a:ln>
        </p:spPr>
        <p:txBody>
          <a:bodyPr/>
          <a:lstStyle/>
          <a:p>
            <a:endParaRPr lang="en-US"/>
          </a:p>
        </p:txBody>
      </p:sp>
      <p:sp>
        <p:nvSpPr>
          <p:cNvPr id="15375" name="Line 38"/>
          <p:cNvSpPr>
            <a:spLocks noChangeShapeType="1"/>
          </p:cNvSpPr>
          <p:nvPr/>
        </p:nvSpPr>
        <p:spPr bwMode="auto">
          <a:xfrm>
            <a:off x="7011988" y="2811463"/>
            <a:ext cx="274637" cy="1587"/>
          </a:xfrm>
          <a:prstGeom prst="line">
            <a:avLst/>
          </a:prstGeom>
          <a:noFill/>
          <a:ln w="19050">
            <a:solidFill>
              <a:srgbClr val="000000"/>
            </a:solidFill>
            <a:miter lim="800000"/>
            <a:headEnd/>
            <a:tailEnd type="triangle" w="med" len="med"/>
          </a:ln>
        </p:spPr>
        <p:txBody>
          <a:bodyPr/>
          <a:lstStyle/>
          <a:p>
            <a:endParaRPr lang="en-US"/>
          </a:p>
        </p:txBody>
      </p:sp>
      <p:sp>
        <p:nvSpPr>
          <p:cNvPr id="15376" name="Rectangle 39"/>
          <p:cNvSpPr>
            <a:spLocks noChangeArrowheads="1"/>
          </p:cNvSpPr>
          <p:nvPr/>
        </p:nvSpPr>
        <p:spPr bwMode="auto">
          <a:xfrm>
            <a:off x="2171700" y="2355850"/>
            <a:ext cx="504825" cy="431800"/>
          </a:xfrm>
          <a:prstGeom prst="rect">
            <a:avLst/>
          </a:prstGeom>
          <a:solidFill>
            <a:srgbClr val="FFFFFF"/>
          </a:solidFill>
          <a:ln w="9525">
            <a:noFill/>
            <a:round/>
            <a:headEnd/>
            <a:tailEnd/>
          </a:ln>
        </p:spPr>
        <p:txBody>
          <a:bodyPr lIns="0" tIns="46800" rIns="0" bIns="46800">
            <a:spAutoFit/>
          </a:bodyPr>
          <a:lstStyle/>
          <a:p>
            <a:pPr defTabSz="457200">
              <a:lnSpc>
                <a:spcPct val="93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200">
                <a:solidFill>
                  <a:srgbClr val="000000"/>
                </a:solidFill>
                <a:cs typeface="ヒラギノ角ゴ Pro W3"/>
              </a:rPr>
              <a:t>analog</a:t>
            </a:r>
          </a:p>
          <a:p>
            <a:pPr defTabSz="457200">
              <a:lnSpc>
                <a:spcPct val="93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200">
                <a:solidFill>
                  <a:srgbClr val="000000"/>
                </a:solidFill>
                <a:cs typeface="ヒラギノ角ゴ Pro W3"/>
              </a:rPr>
              <a:t>signals</a:t>
            </a:r>
          </a:p>
        </p:txBody>
      </p:sp>
      <p:sp>
        <p:nvSpPr>
          <p:cNvPr id="15377" name="Rectangle 40"/>
          <p:cNvSpPr>
            <a:spLocks noChangeArrowheads="1"/>
          </p:cNvSpPr>
          <p:nvPr/>
        </p:nvSpPr>
        <p:spPr bwMode="auto">
          <a:xfrm>
            <a:off x="4159250" y="1833563"/>
            <a:ext cx="2305050" cy="261937"/>
          </a:xfrm>
          <a:prstGeom prst="rect">
            <a:avLst/>
          </a:prstGeom>
          <a:solidFill>
            <a:srgbClr val="FFFFFF"/>
          </a:solidFill>
          <a:ln w="9525">
            <a:noFill/>
            <a:round/>
            <a:headEnd/>
            <a:tailEnd/>
          </a:ln>
        </p:spPr>
        <p:txBody>
          <a:bodyPr lIns="0" tIns="46800" rIns="0" bIns="46800">
            <a:spAutoFit/>
          </a:bodyPr>
          <a:lstStyle/>
          <a:p>
            <a:pPr defTabSz="457200">
              <a:lnSpc>
                <a:spcPct val="93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200">
                <a:solidFill>
                  <a:srgbClr val="000000"/>
                </a:solidFill>
                <a:cs typeface="ヒラギノ角ゴ Pro W3"/>
              </a:rPr>
              <a:t>Complementary detector readout</a:t>
            </a:r>
          </a:p>
        </p:txBody>
      </p:sp>
      <p:sp>
        <p:nvSpPr>
          <p:cNvPr id="15378" name="Rectangle 41"/>
          <p:cNvSpPr>
            <a:spLocks noChangeArrowheads="1"/>
          </p:cNvSpPr>
          <p:nvPr/>
        </p:nvSpPr>
        <p:spPr bwMode="auto">
          <a:xfrm>
            <a:off x="1063625" y="3273425"/>
            <a:ext cx="1439863" cy="339725"/>
          </a:xfrm>
          <a:prstGeom prst="rect">
            <a:avLst/>
          </a:prstGeom>
          <a:solidFill>
            <a:srgbClr val="FFFFFF"/>
          </a:solidFill>
          <a:ln w="9525">
            <a:noFill/>
            <a:round/>
            <a:headEnd/>
            <a:tailEnd/>
          </a:ln>
        </p:spPr>
        <p:txBody>
          <a:bodyPr lIns="0" tIns="0" rIns="0" bIns="0">
            <a:spAutoFit/>
          </a:bodyPr>
          <a:lstStyle/>
          <a:p>
            <a:pPr defTabSz="457200">
              <a:lnSpc>
                <a:spcPct val="93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200">
                <a:solidFill>
                  <a:srgbClr val="000000"/>
                </a:solidFill>
                <a:cs typeface="ヒラギノ角ゴ Pro W3"/>
              </a:rPr>
              <a:t>MimoSTAR sensors 4 ms integration time</a:t>
            </a:r>
          </a:p>
        </p:txBody>
      </p:sp>
      <p:sp>
        <p:nvSpPr>
          <p:cNvPr id="15379" name="Rectangle 42"/>
          <p:cNvSpPr>
            <a:spLocks noChangeArrowheads="1"/>
          </p:cNvSpPr>
          <p:nvPr/>
        </p:nvSpPr>
        <p:spPr bwMode="auto">
          <a:xfrm>
            <a:off x="2576513" y="2120900"/>
            <a:ext cx="5616575" cy="228600"/>
          </a:xfrm>
          <a:prstGeom prst="rect">
            <a:avLst/>
          </a:prstGeom>
          <a:noFill/>
          <a:ln w="28440">
            <a:solidFill>
              <a:srgbClr val="000000"/>
            </a:solidFill>
            <a:miter lim="800000"/>
            <a:headEnd/>
            <a:tailEnd/>
          </a:ln>
        </p:spPr>
        <p:txBody>
          <a:bodyPr wrap="none" anchor="ctr"/>
          <a:lstStyle/>
          <a:p>
            <a:endParaRPr lang="en-US" sz="1600">
              <a:cs typeface="ヒラギノ角ゴ Pro W3"/>
            </a:endParaRPr>
          </a:p>
        </p:txBody>
      </p:sp>
      <p:sp>
        <p:nvSpPr>
          <p:cNvPr id="15380" name="Rectangle 43"/>
          <p:cNvSpPr>
            <a:spLocks noChangeArrowheads="1"/>
          </p:cNvSpPr>
          <p:nvPr/>
        </p:nvSpPr>
        <p:spPr bwMode="auto">
          <a:xfrm>
            <a:off x="2058988" y="2263775"/>
            <a:ext cx="6216650" cy="144463"/>
          </a:xfrm>
          <a:prstGeom prst="rect">
            <a:avLst/>
          </a:prstGeom>
          <a:solidFill>
            <a:srgbClr val="FFFFFF"/>
          </a:solidFill>
          <a:ln w="9525">
            <a:noFill/>
            <a:round/>
            <a:headEnd/>
            <a:tailEnd/>
          </a:ln>
        </p:spPr>
        <p:txBody>
          <a:bodyPr wrap="none" anchor="ctr"/>
          <a:lstStyle/>
          <a:p>
            <a:endParaRPr lang="en-US" sz="1600">
              <a:cs typeface="ヒラギノ角ゴ Pro W3"/>
            </a:endParaRPr>
          </a:p>
        </p:txBody>
      </p:sp>
      <p:sp>
        <p:nvSpPr>
          <p:cNvPr id="15381" name="Rectangle 44"/>
          <p:cNvSpPr>
            <a:spLocks noChangeArrowheads="1"/>
          </p:cNvSpPr>
          <p:nvPr/>
        </p:nvSpPr>
        <p:spPr bwMode="auto">
          <a:xfrm>
            <a:off x="2743200" y="4424363"/>
            <a:ext cx="4267200" cy="266228"/>
          </a:xfrm>
          <a:prstGeom prst="rect">
            <a:avLst/>
          </a:prstGeom>
          <a:solidFill>
            <a:srgbClr val="FFFFFF"/>
          </a:solidFill>
          <a:ln w="9525">
            <a:noFill/>
            <a:round/>
            <a:headEnd/>
            <a:tailEnd/>
          </a:ln>
        </p:spPr>
        <p:txBody>
          <a:bodyPr wrap="square" lIns="0" tIns="46800" rIns="0" bIns="46800">
            <a:spAutoFit/>
          </a:bodyPr>
          <a:lstStyle/>
          <a:p>
            <a:pPr defTabSz="457200">
              <a:lnSpc>
                <a:spcPct val="93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200" dirty="0">
                <a:solidFill>
                  <a:srgbClr val="000000"/>
                </a:solidFill>
                <a:cs typeface="ヒラギノ角ゴ Pro W3"/>
              </a:rPr>
              <a:t>PXL </a:t>
            </a:r>
            <a:r>
              <a:rPr lang="en-GB" sz="1200" dirty="0" smtClean="0">
                <a:solidFill>
                  <a:srgbClr val="000000"/>
                </a:solidFill>
                <a:cs typeface="ヒラギノ角ゴ Pro W3"/>
              </a:rPr>
              <a:t>production </a:t>
            </a:r>
            <a:r>
              <a:rPr lang="en-GB" sz="1200" dirty="0">
                <a:solidFill>
                  <a:srgbClr val="000000"/>
                </a:solidFill>
                <a:cs typeface="ヒラギノ角ゴ Pro W3"/>
              </a:rPr>
              <a:t>sensors (Ultimate)  &lt; 200 </a:t>
            </a:r>
            <a:r>
              <a:rPr lang="en-GB" sz="1200" dirty="0" err="1">
                <a:solidFill>
                  <a:srgbClr val="000000"/>
                </a:solidFill>
                <a:cs typeface="ヒラギノ角ゴ Pro W3"/>
              </a:rPr>
              <a:t>μs</a:t>
            </a:r>
            <a:r>
              <a:rPr lang="en-GB" sz="1200" dirty="0">
                <a:solidFill>
                  <a:srgbClr val="000000"/>
                </a:solidFill>
                <a:cs typeface="ヒラギノ角ゴ Pro W3"/>
              </a:rPr>
              <a:t> integration time</a:t>
            </a:r>
          </a:p>
        </p:txBody>
      </p:sp>
      <p:sp>
        <p:nvSpPr>
          <p:cNvPr id="15382" name="Rectangle 45"/>
          <p:cNvSpPr>
            <a:spLocks noChangeArrowheads="1"/>
          </p:cNvSpPr>
          <p:nvPr/>
        </p:nvSpPr>
        <p:spPr bwMode="auto">
          <a:xfrm>
            <a:off x="3727450" y="2922588"/>
            <a:ext cx="504825" cy="261937"/>
          </a:xfrm>
          <a:prstGeom prst="rect">
            <a:avLst/>
          </a:prstGeom>
          <a:noFill/>
          <a:ln w="9525">
            <a:noFill/>
            <a:round/>
            <a:headEnd/>
            <a:tailEnd/>
          </a:ln>
        </p:spPr>
        <p:txBody>
          <a:bodyPr lIns="0" tIns="46800" rIns="0" bIns="46800">
            <a:spAutoFit/>
          </a:bodyPr>
          <a:lstStyle/>
          <a:p>
            <a:pPr defTabSz="457200">
              <a:lnSpc>
                <a:spcPct val="93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200">
                <a:solidFill>
                  <a:srgbClr val="000000"/>
                </a:solidFill>
                <a:cs typeface="ヒラギノ角ゴ Pro W3"/>
              </a:rPr>
              <a:t>analog</a:t>
            </a:r>
          </a:p>
        </p:txBody>
      </p:sp>
      <p:sp>
        <p:nvSpPr>
          <p:cNvPr id="15383" name="Rectangle 46"/>
          <p:cNvSpPr>
            <a:spLocks noChangeArrowheads="1"/>
          </p:cNvSpPr>
          <p:nvPr/>
        </p:nvSpPr>
        <p:spPr bwMode="auto">
          <a:xfrm>
            <a:off x="3727450" y="2370138"/>
            <a:ext cx="504825" cy="261937"/>
          </a:xfrm>
          <a:prstGeom prst="rect">
            <a:avLst/>
          </a:prstGeom>
          <a:noFill/>
          <a:ln w="9525">
            <a:noFill/>
            <a:round/>
            <a:headEnd/>
            <a:tailEnd/>
          </a:ln>
        </p:spPr>
        <p:txBody>
          <a:bodyPr lIns="0" tIns="46800" rIns="0" bIns="46800">
            <a:spAutoFit/>
          </a:bodyPr>
          <a:lstStyle/>
          <a:p>
            <a:pPr defTabSz="457200">
              <a:lnSpc>
                <a:spcPct val="93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200">
                <a:solidFill>
                  <a:srgbClr val="000000"/>
                </a:solidFill>
                <a:cs typeface="ヒラギノ角ゴ Pro W3"/>
              </a:rPr>
              <a:t>digital</a:t>
            </a:r>
          </a:p>
        </p:txBody>
      </p:sp>
      <p:sp>
        <p:nvSpPr>
          <p:cNvPr id="15384" name="Rectangle 47"/>
          <p:cNvSpPr>
            <a:spLocks noChangeArrowheads="1"/>
          </p:cNvSpPr>
          <p:nvPr/>
        </p:nvSpPr>
        <p:spPr bwMode="auto">
          <a:xfrm>
            <a:off x="5311775" y="2336800"/>
            <a:ext cx="504825" cy="431800"/>
          </a:xfrm>
          <a:prstGeom prst="rect">
            <a:avLst/>
          </a:prstGeom>
          <a:noFill/>
          <a:ln w="9525">
            <a:noFill/>
            <a:round/>
            <a:headEnd/>
            <a:tailEnd/>
          </a:ln>
        </p:spPr>
        <p:txBody>
          <a:bodyPr lIns="0" tIns="46800" rIns="0" bIns="46800">
            <a:spAutoFit/>
          </a:bodyPr>
          <a:lstStyle/>
          <a:p>
            <a:pPr defTabSz="457200">
              <a:lnSpc>
                <a:spcPct val="93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200">
                <a:solidFill>
                  <a:srgbClr val="000000"/>
                </a:solidFill>
                <a:cs typeface="ヒラギノ角ゴ Pro W3"/>
              </a:rPr>
              <a:t>digital signals</a:t>
            </a:r>
          </a:p>
        </p:txBody>
      </p:sp>
      <p:grpSp>
        <p:nvGrpSpPr>
          <p:cNvPr id="5" name="Group 48"/>
          <p:cNvGrpSpPr>
            <a:grpSpLocks/>
          </p:cNvGrpSpPr>
          <p:nvPr/>
        </p:nvGrpSpPr>
        <p:grpSpPr bwMode="auto">
          <a:xfrm>
            <a:off x="4360863" y="2451100"/>
            <a:ext cx="849312" cy="720725"/>
            <a:chOff x="2689" y="1733"/>
            <a:chExt cx="535" cy="454"/>
          </a:xfrm>
        </p:grpSpPr>
        <p:sp>
          <p:nvSpPr>
            <p:cNvPr id="15393" name="AutoShape 49"/>
            <p:cNvSpPr>
              <a:spLocks noChangeArrowheads="1"/>
            </p:cNvSpPr>
            <p:nvPr/>
          </p:nvSpPr>
          <p:spPr bwMode="auto">
            <a:xfrm>
              <a:off x="2689" y="1733"/>
              <a:ext cx="535" cy="227"/>
            </a:xfrm>
            <a:prstGeom prst="roundRect">
              <a:avLst>
                <a:gd name="adj" fmla="val 16667"/>
              </a:avLst>
            </a:prstGeom>
            <a:noFill/>
            <a:ln w="9360">
              <a:solidFill>
                <a:srgbClr val="000000"/>
              </a:solidFill>
              <a:miter lim="800000"/>
              <a:headEnd/>
              <a:tailEnd/>
            </a:ln>
          </p:spPr>
          <p:txBody>
            <a:bodyPr wrap="none" anchor="ctr"/>
            <a:lstStyle/>
            <a:p>
              <a:endParaRPr lang="en-US" sz="1600">
                <a:cs typeface="ヒラギノ角ゴ Pro W3"/>
              </a:endParaRPr>
            </a:p>
          </p:txBody>
        </p:sp>
        <p:sp>
          <p:nvSpPr>
            <p:cNvPr id="15394" name="AutoShape 50"/>
            <p:cNvSpPr>
              <a:spLocks noChangeArrowheads="1"/>
            </p:cNvSpPr>
            <p:nvPr/>
          </p:nvSpPr>
          <p:spPr bwMode="auto">
            <a:xfrm>
              <a:off x="2689" y="1960"/>
              <a:ext cx="535" cy="227"/>
            </a:xfrm>
            <a:prstGeom prst="roundRect">
              <a:avLst>
                <a:gd name="adj" fmla="val 16667"/>
              </a:avLst>
            </a:prstGeom>
            <a:solidFill>
              <a:srgbClr val="99CC00"/>
            </a:solidFill>
            <a:ln w="9360">
              <a:solidFill>
                <a:srgbClr val="000000"/>
              </a:solidFill>
              <a:miter lim="800000"/>
              <a:headEnd/>
              <a:tailEnd/>
            </a:ln>
          </p:spPr>
          <p:txBody>
            <a:bodyPr wrap="none" anchor="ctr"/>
            <a:lstStyle/>
            <a:p>
              <a:endParaRPr lang="en-US" sz="1600">
                <a:cs typeface="ヒラギノ角ゴ Pro W3"/>
              </a:endParaRPr>
            </a:p>
          </p:txBody>
        </p:sp>
        <p:sp>
          <p:nvSpPr>
            <p:cNvPr id="15395" name="Text Box 51"/>
            <p:cNvSpPr txBox="1">
              <a:spLocks noChangeArrowheads="1"/>
            </p:cNvSpPr>
            <p:nvPr/>
          </p:nvSpPr>
          <p:spPr bwMode="auto">
            <a:xfrm>
              <a:off x="2689" y="1960"/>
              <a:ext cx="535" cy="183"/>
            </a:xfrm>
            <a:prstGeom prst="rect">
              <a:avLst/>
            </a:prstGeom>
            <a:noFill/>
            <a:ln w="9525">
              <a:noFill/>
              <a:round/>
              <a:headEnd/>
              <a:tailEnd/>
            </a:ln>
          </p:spPr>
          <p:txBody>
            <a:bodyPr lIns="90000" tIns="46800" rIns="90000" bIns="46800">
              <a:spAutoFit/>
            </a:bodyPr>
            <a:lstStyle/>
            <a:p>
              <a:pPr algn="ctr" defTabSz="457200">
                <a:lnSpc>
                  <a:spcPct val="93000"/>
                </a:lnSpc>
                <a:spcBef>
                  <a:spcPts val="875"/>
                </a:spcBef>
                <a:buClr>
                  <a:srgbClr val="003366"/>
                </a:buClr>
                <a:buSzPct val="100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dirty="0">
                  <a:solidFill>
                    <a:srgbClr val="000000"/>
                  </a:solidFill>
                  <a:cs typeface="ヒラギノ角ゴ Pro W3"/>
                </a:rPr>
                <a:t>Disc.</a:t>
              </a:r>
            </a:p>
          </p:txBody>
        </p:sp>
        <p:sp>
          <p:nvSpPr>
            <p:cNvPr id="15396" name="Text Box 52"/>
            <p:cNvSpPr txBox="1">
              <a:spLocks noChangeArrowheads="1"/>
            </p:cNvSpPr>
            <p:nvPr/>
          </p:nvSpPr>
          <p:spPr bwMode="auto">
            <a:xfrm>
              <a:off x="2689" y="1733"/>
              <a:ext cx="535" cy="183"/>
            </a:xfrm>
            <a:prstGeom prst="rect">
              <a:avLst/>
            </a:prstGeom>
            <a:noFill/>
            <a:ln w="9525">
              <a:noFill/>
              <a:round/>
              <a:headEnd/>
              <a:tailEnd/>
            </a:ln>
          </p:spPr>
          <p:txBody>
            <a:bodyPr lIns="90000" tIns="46800" rIns="90000" bIns="46800">
              <a:spAutoFit/>
            </a:bodyPr>
            <a:lstStyle/>
            <a:p>
              <a:pPr algn="ctr" defTabSz="457200">
                <a:lnSpc>
                  <a:spcPct val="93000"/>
                </a:lnSpc>
                <a:spcBef>
                  <a:spcPts val="875"/>
                </a:spcBef>
                <a:buClr>
                  <a:srgbClr val="003366"/>
                </a:buClr>
                <a:buSzPct val="100000"/>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dirty="0">
                  <a:solidFill>
                    <a:srgbClr val="000000"/>
                  </a:solidFill>
                  <a:cs typeface="ヒラギノ角ゴ Pro W3"/>
                </a:rPr>
                <a:t>CDS</a:t>
              </a:r>
            </a:p>
          </p:txBody>
        </p:sp>
      </p:grpSp>
      <p:sp>
        <p:nvSpPr>
          <p:cNvPr id="15386" name="Rectangle 55"/>
          <p:cNvSpPr>
            <a:spLocks noChangeArrowheads="1"/>
          </p:cNvSpPr>
          <p:nvPr/>
        </p:nvSpPr>
        <p:spPr bwMode="auto">
          <a:xfrm>
            <a:off x="2287588" y="3921125"/>
            <a:ext cx="2952750" cy="261938"/>
          </a:xfrm>
          <a:prstGeom prst="rect">
            <a:avLst/>
          </a:prstGeom>
          <a:solidFill>
            <a:srgbClr val="FFFFFF"/>
          </a:solidFill>
          <a:ln w="9525">
            <a:noFill/>
            <a:round/>
            <a:headEnd/>
            <a:tailEnd/>
          </a:ln>
        </p:spPr>
        <p:txBody>
          <a:bodyPr lIns="0" tIns="46800" rIns="0" bIns="46800">
            <a:spAutoFit/>
          </a:bodyPr>
          <a:lstStyle/>
          <a:p>
            <a:pPr defTabSz="457200">
              <a:lnSpc>
                <a:spcPct val="93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200" dirty="0">
                <a:solidFill>
                  <a:srgbClr val="000000"/>
                </a:solidFill>
                <a:cs typeface="ヒラギノ角ゴ Pro W3"/>
              </a:rPr>
              <a:t>Phase-1 sensors  640 </a:t>
            </a:r>
            <a:r>
              <a:rPr lang="en-GB" sz="1200" dirty="0" err="1">
                <a:solidFill>
                  <a:srgbClr val="000000"/>
                </a:solidFill>
                <a:cs typeface="ヒラギノ角ゴ Pro W3"/>
              </a:rPr>
              <a:t>μs</a:t>
            </a:r>
            <a:r>
              <a:rPr lang="en-GB" sz="1200" dirty="0">
                <a:solidFill>
                  <a:srgbClr val="000000"/>
                </a:solidFill>
                <a:cs typeface="ヒラギノ角ゴ Pro W3"/>
              </a:rPr>
              <a:t> integration time</a:t>
            </a:r>
          </a:p>
        </p:txBody>
      </p:sp>
      <p:sp>
        <p:nvSpPr>
          <p:cNvPr id="43" name="Right Arrow 42"/>
          <p:cNvSpPr/>
          <p:nvPr/>
        </p:nvSpPr>
        <p:spPr>
          <a:xfrm>
            <a:off x="1066800" y="4876800"/>
            <a:ext cx="5715000" cy="76200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5388" name="TextBox 41"/>
          <p:cNvSpPr txBox="1">
            <a:spLocks noChangeArrowheads="1"/>
          </p:cNvSpPr>
          <p:nvPr/>
        </p:nvSpPr>
        <p:spPr bwMode="auto">
          <a:xfrm>
            <a:off x="1143000" y="5029200"/>
            <a:ext cx="5100638" cy="457200"/>
          </a:xfrm>
          <a:prstGeom prst="rect">
            <a:avLst/>
          </a:prstGeom>
          <a:noFill/>
          <a:ln w="9525">
            <a:noFill/>
            <a:miter lim="800000"/>
            <a:headEnd/>
            <a:tailEnd/>
          </a:ln>
        </p:spPr>
        <p:txBody>
          <a:bodyPr wrap="none">
            <a:spAutoFit/>
          </a:bodyPr>
          <a:lstStyle/>
          <a:p>
            <a:r>
              <a:rPr lang="en-US">
                <a:cs typeface="ヒラギノ角ゴ Pro W3"/>
              </a:rPr>
              <a:t>Sensor and RDO Development Path</a:t>
            </a:r>
          </a:p>
        </p:txBody>
      </p:sp>
      <p:sp>
        <p:nvSpPr>
          <p:cNvPr id="15389" name="Rectangle 44"/>
          <p:cNvSpPr>
            <a:spLocks noChangeArrowheads="1"/>
          </p:cNvSpPr>
          <p:nvPr/>
        </p:nvSpPr>
        <p:spPr bwMode="auto">
          <a:xfrm>
            <a:off x="304800" y="1066800"/>
            <a:ext cx="8690199" cy="400110"/>
          </a:xfrm>
          <a:prstGeom prst="rect">
            <a:avLst/>
          </a:prstGeom>
          <a:noFill/>
          <a:ln w="9525">
            <a:noFill/>
            <a:miter lim="800000"/>
            <a:headEnd/>
            <a:tailEnd/>
          </a:ln>
        </p:spPr>
        <p:txBody>
          <a:bodyPr wrap="none">
            <a:spAutoFit/>
          </a:bodyPr>
          <a:lstStyle/>
          <a:p>
            <a:r>
              <a:rPr lang="en-US" sz="2000" dirty="0" smtClean="0">
                <a:cs typeface="ヒラギノ角ゴ Pro W3"/>
              </a:rPr>
              <a:t>3 </a:t>
            </a:r>
            <a:r>
              <a:rPr lang="en-US" sz="2000" dirty="0">
                <a:cs typeface="ヒラギノ角ゴ Pro W3"/>
              </a:rPr>
              <a:t>generation </a:t>
            </a:r>
            <a:r>
              <a:rPr lang="en-US" sz="2000" dirty="0" smtClean="0">
                <a:cs typeface="ヒラギノ角ゴ Pro W3"/>
              </a:rPr>
              <a:t>program with highly coupled sensor and readout development</a:t>
            </a:r>
            <a:endParaRPr lang="en-US" sz="2000" dirty="0">
              <a:cs typeface="ヒラギノ角ゴ Pro W3"/>
            </a:endParaRPr>
          </a:p>
        </p:txBody>
      </p:sp>
      <p:sp>
        <p:nvSpPr>
          <p:cNvPr id="15390" name="TextBox 44"/>
          <p:cNvSpPr txBox="1">
            <a:spLocks noChangeArrowheads="1"/>
          </p:cNvSpPr>
          <p:nvPr/>
        </p:nvSpPr>
        <p:spPr bwMode="auto">
          <a:xfrm>
            <a:off x="685800" y="3276600"/>
            <a:ext cx="298450" cy="338138"/>
          </a:xfrm>
          <a:prstGeom prst="rect">
            <a:avLst/>
          </a:prstGeom>
          <a:noFill/>
          <a:ln w="9525">
            <a:noFill/>
            <a:miter lim="800000"/>
            <a:headEnd/>
            <a:tailEnd/>
          </a:ln>
        </p:spPr>
        <p:txBody>
          <a:bodyPr wrap="none">
            <a:spAutoFit/>
          </a:bodyPr>
          <a:lstStyle/>
          <a:p>
            <a:r>
              <a:rPr lang="en-US" sz="1600">
                <a:cs typeface="ヒラギノ角ゴ Pro W3"/>
              </a:rPr>
              <a:t>1</a:t>
            </a:r>
          </a:p>
        </p:txBody>
      </p:sp>
      <p:sp>
        <p:nvSpPr>
          <p:cNvPr id="15391" name="TextBox 45"/>
          <p:cNvSpPr txBox="1">
            <a:spLocks noChangeArrowheads="1"/>
          </p:cNvSpPr>
          <p:nvPr/>
        </p:nvSpPr>
        <p:spPr bwMode="auto">
          <a:xfrm>
            <a:off x="685800" y="3810000"/>
            <a:ext cx="298450" cy="338138"/>
          </a:xfrm>
          <a:prstGeom prst="rect">
            <a:avLst/>
          </a:prstGeom>
          <a:noFill/>
          <a:ln w="9525">
            <a:noFill/>
            <a:miter lim="800000"/>
            <a:headEnd/>
            <a:tailEnd/>
          </a:ln>
        </p:spPr>
        <p:txBody>
          <a:bodyPr wrap="none">
            <a:spAutoFit/>
          </a:bodyPr>
          <a:lstStyle/>
          <a:p>
            <a:r>
              <a:rPr lang="en-US" sz="1600">
                <a:cs typeface="ヒラギノ角ゴ Pro W3"/>
              </a:rPr>
              <a:t>2</a:t>
            </a:r>
          </a:p>
        </p:txBody>
      </p:sp>
      <p:sp>
        <p:nvSpPr>
          <p:cNvPr id="15392" name="TextBox 46"/>
          <p:cNvSpPr txBox="1">
            <a:spLocks noChangeArrowheads="1"/>
          </p:cNvSpPr>
          <p:nvPr/>
        </p:nvSpPr>
        <p:spPr bwMode="auto">
          <a:xfrm>
            <a:off x="685800" y="4267200"/>
            <a:ext cx="298450" cy="338138"/>
          </a:xfrm>
          <a:prstGeom prst="rect">
            <a:avLst/>
          </a:prstGeom>
          <a:noFill/>
          <a:ln w="9525">
            <a:noFill/>
            <a:miter lim="800000"/>
            <a:headEnd/>
            <a:tailEnd/>
          </a:ln>
        </p:spPr>
        <p:txBody>
          <a:bodyPr wrap="none">
            <a:spAutoFit/>
          </a:bodyPr>
          <a:lstStyle/>
          <a:p>
            <a:r>
              <a:rPr lang="en-US" sz="1600">
                <a:cs typeface="ヒラギノ角ゴ Pro W3"/>
              </a:rPr>
              <a:t>3</a:t>
            </a:r>
          </a:p>
        </p:txBody>
      </p:sp>
      <p:sp>
        <p:nvSpPr>
          <p:cNvPr id="47" name="Oval 46"/>
          <p:cNvSpPr/>
          <p:nvPr/>
        </p:nvSpPr>
        <p:spPr>
          <a:xfrm>
            <a:off x="1981200" y="3581400"/>
            <a:ext cx="5486400" cy="1295400"/>
          </a:xfrm>
          <a:prstGeom prst="ellipse">
            <a:avLst/>
          </a:prstGeom>
          <a:noFill/>
          <a:ln w="158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p:cNvSpPr txBox="1"/>
          <p:nvPr/>
        </p:nvSpPr>
        <p:spPr>
          <a:xfrm>
            <a:off x="7391400" y="3886200"/>
            <a:ext cx="1410964" cy="707886"/>
          </a:xfrm>
          <a:prstGeom prst="rect">
            <a:avLst/>
          </a:prstGeom>
          <a:noFill/>
        </p:spPr>
        <p:txBody>
          <a:bodyPr wrap="none" rtlCol="0">
            <a:spAutoFit/>
          </a:bodyPr>
          <a:lstStyle/>
          <a:p>
            <a:r>
              <a:rPr lang="en-US" sz="2000" dirty="0" smtClean="0">
                <a:solidFill>
                  <a:srgbClr val="FF0000"/>
                </a:solidFill>
              </a:rPr>
              <a:t>Production</a:t>
            </a:r>
          </a:p>
          <a:p>
            <a:r>
              <a:rPr lang="en-US" sz="2000" dirty="0" smtClean="0">
                <a:solidFill>
                  <a:srgbClr val="FF0000"/>
                </a:solidFill>
              </a:rPr>
              <a:t>Readout</a:t>
            </a:r>
            <a:endParaRPr lang="en-US" sz="2000"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
            <a:ext cx="7620000" cy="488950"/>
          </a:xfrm>
        </p:spPr>
        <p:txBody>
          <a:bodyPr/>
          <a:lstStyle/>
          <a:p>
            <a:r>
              <a:rPr lang="en-US" dirty="0" smtClean="0"/>
              <a:t>System Constraints</a:t>
            </a:r>
            <a:endParaRPr lang="en-US" dirty="0"/>
          </a:p>
        </p:txBody>
      </p:sp>
      <p:sp>
        <p:nvSpPr>
          <p:cNvPr id="3" name="Content Placeholder 2"/>
          <p:cNvSpPr>
            <a:spLocks noGrp="1"/>
          </p:cNvSpPr>
          <p:nvPr>
            <p:ph idx="1"/>
          </p:nvPr>
        </p:nvSpPr>
        <p:spPr>
          <a:xfrm>
            <a:off x="457200" y="1219200"/>
            <a:ext cx="8229600" cy="4525963"/>
          </a:xfrm>
        </p:spPr>
        <p:txBody>
          <a:bodyPr/>
          <a:lstStyle/>
          <a:p>
            <a:r>
              <a:rPr lang="en-US" sz="2000" dirty="0" smtClean="0"/>
              <a:t>We need FPGA processing to do zero suppression (Phase-2) and event building. This necessitates moving the processing out of the high radiation area. (SEU)</a:t>
            </a:r>
          </a:p>
          <a:p>
            <a:endParaRPr lang="en-US" sz="2000" dirty="0" smtClean="0"/>
          </a:p>
          <a:p>
            <a:r>
              <a:rPr lang="en-US" sz="2000" dirty="0" smtClean="0"/>
              <a:t>The constraint of locating the event fast pre-processing hardware ~8m from the sensors (in a lower radiation area) requires a driver/mass termination board located between the sensors and the processing hardware. This is required for mechanical and signal integrity reasons.</a:t>
            </a:r>
          </a:p>
          <a:p>
            <a:endParaRPr lang="en-US" sz="2000" dirty="0" smtClean="0"/>
          </a:p>
          <a:p>
            <a:r>
              <a:rPr lang="en-US" sz="2000" dirty="0" smtClean="0"/>
              <a:t>This provides additional benefit that the main part of the electronics is in an area that is serviceable during a cave access.</a:t>
            </a:r>
          </a:p>
          <a:p>
            <a:endParaRPr lang="en-US" sz="2000" dirty="0" smtClean="0"/>
          </a:p>
          <a:p>
            <a:r>
              <a:rPr lang="en-US" sz="2000" dirty="0" smtClean="0"/>
              <a:t>This leads to a 3 main component architecture.</a:t>
            </a:r>
          </a:p>
          <a:p>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hite CD-1 review November 200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white CD-1 review November 2009</Template>
  <TotalTime>23196</TotalTime>
  <Words>1992</Words>
  <Application>Microsoft Office PowerPoint</Application>
  <PresentationFormat>On-screen Show (4:3)</PresentationFormat>
  <Paragraphs>376</Paragraphs>
  <Slides>24</Slides>
  <Notes>6</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white CD-1 review November 2009</vt:lpstr>
      <vt:lpstr>Slide 1</vt:lpstr>
      <vt:lpstr>Talk Outline</vt:lpstr>
      <vt:lpstr>PXL in Inner Detector Upgrades</vt:lpstr>
      <vt:lpstr>Slide 4</vt:lpstr>
      <vt:lpstr>RDO System Considerations</vt:lpstr>
      <vt:lpstr>PXL RDO System Requirements</vt:lpstr>
      <vt:lpstr>Physical Constraints</vt:lpstr>
      <vt:lpstr>Sensor generation and RDO attributes</vt:lpstr>
      <vt:lpstr>System Constraints</vt:lpstr>
      <vt:lpstr>PXL Detector Basic Unit (RDO)</vt:lpstr>
      <vt:lpstr>PXL RDO Architecture (1 sector)</vt:lpstr>
      <vt:lpstr>Functional Data Path – Phase-1</vt:lpstr>
      <vt:lpstr>Functional Data Path – PXL Sensor</vt:lpstr>
      <vt:lpstr>Firmware Architecture Modules</vt:lpstr>
      <vt:lpstr>Simple Data Rates</vt:lpstr>
      <vt:lpstr>Prototype Ladder Test with Prototype RDO</vt:lpstr>
      <vt:lpstr>System Testing Results</vt:lpstr>
      <vt:lpstr>Production System Design</vt:lpstr>
      <vt:lpstr>Production Prototype RDO board</vt:lpstr>
      <vt:lpstr>Production Prototypes MTB, Cable</vt:lpstr>
      <vt:lpstr>PXL RDO Summary</vt:lpstr>
      <vt:lpstr>RDO System Design – Physical Layout</vt:lpstr>
      <vt:lpstr>PXL Detector Basic Unit (RDO)</vt:lpstr>
      <vt:lpstr>PXL RDO is 1 x 6U and 10 x 9U RDO board layout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Detector</dc:title>
  <dc:creator>ECAnderssen_local</dc:creator>
  <cp:lastModifiedBy>leo</cp:lastModifiedBy>
  <cp:revision>1484</cp:revision>
  <cp:lastPrinted>2009-10-06T19:02:25Z</cp:lastPrinted>
  <dcterms:created xsi:type="dcterms:W3CDTF">2009-10-25T18:41:13Z</dcterms:created>
  <dcterms:modified xsi:type="dcterms:W3CDTF">2011-09-07T13:06:21Z</dcterms:modified>
</cp:coreProperties>
</file>