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58" r:id="rId2"/>
    <p:sldId id="460" r:id="rId3"/>
    <p:sldId id="462" r:id="rId4"/>
    <p:sldId id="464" r:id="rId5"/>
    <p:sldId id="466" r:id="rId6"/>
    <p:sldId id="465" r:id="rId7"/>
    <p:sldId id="463" r:id="rId8"/>
    <p:sldId id="457" r:id="rId9"/>
    <p:sldId id="456" r:id="rId10"/>
  </p:sldIdLst>
  <p:sldSz cx="9144000" cy="5143500" type="screen16x9"/>
  <p:notesSz cx="6858000" cy="9144000"/>
  <p:custDataLst>
    <p:tags r:id="rId1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24">
          <p15:clr>
            <a:srgbClr val="A4A3A4"/>
          </p15:clr>
        </p15:guide>
        <p15:guide id="2" orient="horz" pos="196">
          <p15:clr>
            <a:srgbClr val="A4A3A4"/>
          </p15:clr>
        </p15:guide>
        <p15:guide id="3" pos="2836">
          <p15:clr>
            <a:srgbClr val="A4A3A4"/>
          </p15:clr>
        </p15:guide>
        <p15:guide id="4" pos="5035">
          <p15:clr>
            <a:srgbClr val="A4A3A4"/>
          </p15:clr>
        </p15:guide>
        <p15:guide id="5" orient="horz" pos="1696">
          <p15:clr>
            <a:srgbClr val="A4A3A4"/>
          </p15:clr>
        </p15:guide>
        <p15:guide id="6" orient="horz" pos="17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5340" autoAdjust="0"/>
  </p:normalViewPr>
  <p:slideViewPr>
    <p:cSldViewPr snapToGrid="0" showGuides="1">
      <p:cViewPr>
        <p:scale>
          <a:sx n="125" d="100"/>
          <a:sy n="125" d="100"/>
        </p:scale>
        <p:origin x="67" y="-125"/>
      </p:cViewPr>
      <p:guideLst>
        <p:guide pos="324"/>
        <p:guide orient="horz" pos="196"/>
        <p:guide pos="2836"/>
        <p:guide pos="5035"/>
        <p:guide orient="horz" pos="1696"/>
        <p:guide orient="horz" pos="17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92" y="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5AA57-C306-4F1A-8AAC-8B4CA625C3E5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69905-CD73-4B5E-AA47-7C501D6A2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50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13533-CA9C-4616-AB97-7E198DB79BF9}" type="datetimeFigureOut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47B17-AD01-4D47-BDF4-A133179294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39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3" cy="51435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EA86C90-2A27-B2E2-C6A0-95E0E020A2DA}"/>
              </a:ext>
            </a:extLst>
          </p:cNvPr>
          <p:cNvSpPr/>
          <p:nvPr userDrawn="1"/>
        </p:nvSpPr>
        <p:spPr>
          <a:xfrm>
            <a:off x="0" y="4846045"/>
            <a:ext cx="9144001" cy="28729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AFF3BAD-FF0B-9B41-A7B9-746E7743F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B0DA-A329-42E0-A08F-98D3E1BB011C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B4AE60-3DCF-84E9-C470-96CD1AF1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28E6B6-C8E1-9595-11CD-A0837C3EF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12137" y="4848268"/>
            <a:ext cx="2057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3F9CDB-1F21-4789-A81E-8FEA25CE194B}" type="slidenum">
              <a:rPr lang="en-US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 userDrawn="1"/>
        </p:nvSpPr>
        <p:spPr>
          <a:xfrm>
            <a:off x="8698258" y="4693687"/>
            <a:ext cx="554640" cy="349952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8719487" y="4741715"/>
            <a:ext cx="454433" cy="251460"/>
          </a:xfrm>
          <a:prstGeom prst="rect">
            <a:avLst/>
          </a:prstGeom>
          <a:noFill/>
        </p:spPr>
        <p:txBody>
          <a:bodyPr wrap="square" lIns="68558" tIns="34278" rIns="68558" bIns="34278" rtlCol="0">
            <a:normAutofit/>
          </a:bodyPr>
          <a:lstStyle/>
          <a:p>
            <a:pPr algn="ctr" defTabSz="913765"/>
            <a:fld id="{2EEF1883-7A0E-4F66-9932-E581691AD397}" type="slidenum">
              <a:rPr lang="en-US" altLang="en-US" sz="1200">
                <a:solidFill>
                  <a:prstClr val="white">
                    <a:lumMod val="85000"/>
                  </a:prstClr>
                </a:solidFill>
                <a:latin typeface="Source Han Sans SC"/>
                <a:ea typeface="Source Han Sans SC"/>
                <a:cs typeface="Arial Unicode MS" panose="020B0604020202020204" pitchFamily="34" charset="-122"/>
              </a:rPr>
              <a:t>‹#›</a:t>
            </a:fld>
            <a:r>
              <a:rPr lang="en-US" altLang="en-US" sz="1200">
                <a:solidFill>
                  <a:prstClr val="white">
                    <a:lumMod val="85000"/>
                  </a:prstClr>
                </a:solidFill>
                <a:latin typeface="Source Han Sans SC"/>
                <a:ea typeface="Source Han Sans SC"/>
                <a:cs typeface="Arial Unicode MS" panose="020B0604020202020204" pitchFamily="34" charset="-122"/>
              </a:rPr>
              <a:t>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 userDrawn="1"/>
        </p:nvSpPr>
        <p:spPr>
          <a:xfrm>
            <a:off x="8698258" y="4693687"/>
            <a:ext cx="554640" cy="349952"/>
          </a:xfrm>
          <a:custGeom>
            <a:avLst/>
            <a:gdLst>
              <a:gd name="connsiteX0" fmla="*/ 250256 w 808522"/>
              <a:gd name="connsiteY0" fmla="*/ 0 h 510140"/>
              <a:gd name="connsiteX1" fmla="*/ 255070 w 808522"/>
              <a:gd name="connsiteY1" fmla="*/ 0 h 510140"/>
              <a:gd name="connsiteX2" fmla="*/ 808522 w 808522"/>
              <a:gd name="connsiteY2" fmla="*/ 0 h 510140"/>
              <a:gd name="connsiteX3" fmla="*/ 808522 w 808522"/>
              <a:gd name="connsiteY3" fmla="*/ 510139 h 510140"/>
              <a:gd name="connsiteX4" fmla="*/ 255080 w 808522"/>
              <a:gd name="connsiteY4" fmla="*/ 510139 h 510140"/>
              <a:gd name="connsiteX5" fmla="*/ 255070 w 808522"/>
              <a:gd name="connsiteY5" fmla="*/ 510140 h 510140"/>
              <a:gd name="connsiteX6" fmla="*/ 255060 w 808522"/>
              <a:gd name="connsiteY6" fmla="*/ 510139 h 510140"/>
              <a:gd name="connsiteX7" fmla="*/ 250256 w 808522"/>
              <a:gd name="connsiteY7" fmla="*/ 510139 h 510140"/>
              <a:gd name="connsiteX8" fmla="*/ 250256 w 808522"/>
              <a:gd name="connsiteY8" fmla="*/ 509655 h 510140"/>
              <a:gd name="connsiteX9" fmla="*/ 203664 w 808522"/>
              <a:gd name="connsiteY9" fmla="*/ 504958 h 510140"/>
              <a:gd name="connsiteX10" fmla="*/ 0 w 808522"/>
              <a:gd name="connsiteY10" fmla="*/ 255070 h 510140"/>
              <a:gd name="connsiteX11" fmla="*/ 203664 w 808522"/>
              <a:gd name="connsiteY11" fmla="*/ 5182 h 510140"/>
              <a:gd name="connsiteX12" fmla="*/ 250256 w 808522"/>
              <a:gd name="connsiteY12" fmla="*/ 485 h 51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close/>
              </a:path>
            </a:pathLst>
          </a:custGeom>
          <a:solidFill>
            <a:srgbClr val="B0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5"/>
          <p:cNvSpPr txBox="1"/>
          <p:nvPr userDrawn="1"/>
        </p:nvSpPr>
        <p:spPr>
          <a:xfrm>
            <a:off x="8719487" y="4741715"/>
            <a:ext cx="454433" cy="251460"/>
          </a:xfrm>
          <a:prstGeom prst="rect">
            <a:avLst/>
          </a:prstGeom>
          <a:noFill/>
        </p:spPr>
        <p:txBody>
          <a:bodyPr wrap="square" lIns="68558" tIns="34278" rIns="68558" bIns="34278" rtlCol="0">
            <a:normAutofit/>
          </a:bodyPr>
          <a:lstStyle/>
          <a:p>
            <a:pPr algn="ctr" defTabSz="913765"/>
            <a:fld id="{2EEF1883-7A0E-4F66-9932-E581691AD397}" type="slidenum">
              <a:rPr lang="en-US" altLang="en-US" sz="1200">
                <a:solidFill>
                  <a:prstClr val="white">
                    <a:lumMod val="85000"/>
                  </a:prstClr>
                </a:solidFill>
                <a:latin typeface="Source Han Sans SC"/>
                <a:ea typeface="Source Han Sans SC"/>
                <a:cs typeface="Arial Unicode MS" panose="020B0604020202020204" pitchFamily="34" charset="-122"/>
              </a:rPr>
              <a:t>‹#›</a:t>
            </a:fld>
            <a:r>
              <a:rPr lang="en-US" altLang="en-US" sz="1200">
                <a:solidFill>
                  <a:prstClr val="white">
                    <a:lumMod val="85000"/>
                  </a:prstClr>
                </a:solidFill>
                <a:latin typeface="Source Han Sans SC"/>
                <a:ea typeface="Source Han Sans SC"/>
                <a:cs typeface="Arial Unicode MS" panose="020B0604020202020204" pitchFamily="34" charset="-122"/>
              </a:rPr>
              <a:t>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 userDrawn="1"/>
        </p:nvSpPr>
        <p:spPr>
          <a:xfrm>
            <a:off x="0" y="4846045"/>
            <a:ext cx="9144001" cy="28729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247135" y="747537"/>
            <a:ext cx="7745928" cy="45719"/>
            <a:chOff x="247135" y="747537"/>
            <a:chExt cx="7745928" cy="45719"/>
          </a:xfrm>
          <a:solidFill>
            <a:schemeClr val="accent3">
              <a:lumMod val="50000"/>
            </a:schemeClr>
          </a:solidFill>
        </p:grpSpPr>
        <p:cxnSp>
          <p:nvCxnSpPr>
            <p:cNvPr id="54" name="直接连接符 53"/>
            <p:cNvCxnSpPr/>
            <p:nvPr/>
          </p:nvCxnSpPr>
          <p:spPr>
            <a:xfrm flipH="1">
              <a:off x="247135" y="770396"/>
              <a:ext cx="7745928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/>
            <p:cNvSpPr/>
            <p:nvPr/>
          </p:nvSpPr>
          <p:spPr>
            <a:xfrm>
              <a:off x="247135" y="747537"/>
              <a:ext cx="3123921" cy="4571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30DF100F-E676-CC0D-50FC-565A48334C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843189"/>
            <a:ext cx="2057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12" name="页脚占位符 11">
            <a:extLst>
              <a:ext uri="{FF2B5EF4-FFF2-40B4-BE49-F238E27FC236}">
                <a16:creationId xmlns:a16="http://schemas.microsoft.com/office/drawing/2014/main" id="{E61573C7-AE9F-77D8-5C2A-584F54127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3385B6C6-B082-FEB4-0065-C549298D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12137" y="4848268"/>
            <a:ext cx="20574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3F9CDB-1F21-4789-A81E-8FEA25CE194B}" type="slidenum">
              <a:rPr lang="en-US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8186057" y="116187"/>
            <a:ext cx="822019" cy="694358"/>
            <a:chOff x="2992437" y="0"/>
            <a:chExt cx="2543175" cy="2148217"/>
          </a:xfrm>
          <a:solidFill>
            <a:schemeClr val="accent1"/>
          </a:solidFill>
        </p:grpSpPr>
        <p:grpSp>
          <p:nvGrpSpPr>
            <p:cNvPr id="30" name="组合 29"/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42" name="Freeform 5"/>
              <p:cNvSpPr/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6"/>
              <p:cNvSpPr/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7"/>
              <p:cNvSpPr/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8"/>
              <p:cNvSpPr/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9"/>
              <p:cNvSpPr/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10"/>
              <p:cNvSpPr/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8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11"/>
              <p:cNvSpPr/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12"/>
              <p:cNvSpPr/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13"/>
              <p:cNvSpPr/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14"/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32" name="Freeform 15"/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6"/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7"/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8"/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9"/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20"/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21"/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22"/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23"/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4"/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52" name="矩形 51"/>
          <p:cNvSpPr/>
          <p:nvPr userDrawn="1"/>
        </p:nvSpPr>
        <p:spPr>
          <a:xfrm>
            <a:off x="0" y="4856205"/>
            <a:ext cx="9144001" cy="287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247135" y="747537"/>
            <a:ext cx="7745928" cy="45719"/>
            <a:chOff x="247135" y="747537"/>
            <a:chExt cx="7745928" cy="45719"/>
          </a:xfrm>
        </p:grpSpPr>
        <p:cxnSp>
          <p:nvCxnSpPr>
            <p:cNvPr id="54" name="直接连接符 53"/>
            <p:cNvCxnSpPr/>
            <p:nvPr/>
          </p:nvCxnSpPr>
          <p:spPr>
            <a:xfrm flipH="1">
              <a:off x="247135" y="770396"/>
              <a:ext cx="77459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/>
            <p:cNvSpPr/>
            <p:nvPr/>
          </p:nvSpPr>
          <p:spPr>
            <a:xfrm>
              <a:off x="247135" y="747537"/>
              <a:ext cx="312392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47135" y="1317984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37386" y="1309339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27637" y="1323204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altLang="en-US" sz="2300"/>
              <a:t>Click here to edit master header styles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en-US"/>
              <a:t>Click here to edit master text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en-US"/>
              <a:t>Click here to edit master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8A011F10-9BCF-4A19-A1AC-189BC0E3B1E3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E3F9CDB-1F21-4789-A81E-8FEA25CE194B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altLang="en-US" sz="2300"/>
              <a:t>Click here to edit master header styles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en-US"/>
              <a:t>Click the icon to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altLang="en-US"/>
              <a:t>Click here to edit master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8F2F5E4F-7217-499F-AE00-DAA4F13DBD70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E3F9CDB-1F21-4789-A81E-8FEA25CE194B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Click here to edit master header styles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vert">
            <a:normAutofit/>
          </a:bodyPr>
          <a:lstStyle/>
          <a:p>
            <a:pPr lvl="0"/>
            <a:r>
              <a:rPr lang="en-US" altLang="en-US"/>
              <a:t>Click here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1B3F7088-7657-43CA-B095-A65CB995E816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E3F9CDB-1F21-4789-A81E-8FEA25CE194B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vert">
            <a:normAutofit/>
          </a:bodyPr>
          <a:lstStyle/>
          <a:p>
            <a:r>
              <a:rPr lang="en-US" altLang="en-US"/>
              <a:t>Click here to edit master header styles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vert">
            <a:normAutofit/>
          </a:bodyPr>
          <a:lstStyle/>
          <a:p>
            <a:pPr lvl="0"/>
            <a:r>
              <a:rPr lang="en-US" altLang="en-US"/>
              <a:t>Click here to edit master text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86959D4-5E68-4EE4-9E42-C84D19B69265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E3F9CDB-1F21-4789-A81E-8FEA25CE194B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t">
            <a:normAutofit/>
          </a:bodyPr>
          <a:lstStyle>
            <a:lvl1pPr algn="ctr">
              <a:defRPr sz="4500"/>
            </a:lvl1pPr>
          </a:lstStyle>
          <a:p>
            <a:r>
              <a:rPr lang="en-US" altLang="en-US"/>
              <a:t>Click here to edit master header styles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altLang="en-US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F614D77-7CA7-41B9-96DB-885221EEEFFA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B0F1186-DE3B-487A-BB56-41CD7A730B32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/>
              <a:t>Click here to edit master header styles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en-US"/>
              <a:t>Click here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764D-F159-4BCD-92BE-18FFB1141128}" type="datetime1">
              <a:rPr lang="zh-CN" altLang="en-US" smtClean="0"/>
              <a:t>2024/7/26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F9CDB-1F21-4789-A81E-8FEA25CE194B}" type="slidenum">
              <a:rPr lang="en-US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1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</a:t>
            </a:r>
            <a:r>
              <a:rPr lang="en-US" altLang="zh-CN" sz="2000" dirty="0" err="1">
                <a:latin typeface="Consolas" panose="020B0609020204030204" pitchFamily="49" charset="0"/>
              </a:rPr>
              <a:t>toyMC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AE9447F-A58E-D877-443A-633E42AF0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638" y="1287780"/>
            <a:ext cx="4179311" cy="31550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A65509F-F37D-FCBB-A62E-FA32C1A982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62"/>
          <a:stretch/>
        </p:blipFill>
        <p:spPr>
          <a:xfrm>
            <a:off x="303257" y="1651909"/>
            <a:ext cx="4588585" cy="221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8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2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</a:t>
            </a:r>
            <a:r>
              <a:rPr lang="en-US" altLang="zh-CN" sz="2000" dirty="0" err="1">
                <a:latin typeface="Consolas" panose="020B0609020204030204" pitchFamily="49" charset="0"/>
              </a:rPr>
              <a:t>toyMC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F2CC010-B0CB-719A-037D-85CC44D6F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1801143"/>
            <a:ext cx="2390917" cy="30204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7E2F1AF-7A82-E70D-230E-DF28BC3C2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214" y="1967312"/>
            <a:ext cx="2284270" cy="268808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CBC6F9F-6D93-F78C-43D0-E6D5CE37FA02}"/>
              </a:ext>
            </a:extLst>
          </p:cNvPr>
          <p:cNvSpPr txBox="1"/>
          <p:nvPr/>
        </p:nvSpPr>
        <p:spPr>
          <a:xfrm>
            <a:off x="628650" y="1203960"/>
            <a:ext cx="72428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detector effects,  the uncertainty of  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γ−2β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is estimated to be 0.0016 (i.e. 0.092°) 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86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3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</a:t>
            </a:r>
            <a:r>
              <a:rPr lang="en-US" altLang="zh-CN" sz="2000" dirty="0" err="1">
                <a:latin typeface="Consolas" panose="020B0609020204030204" pitchFamily="49" charset="0"/>
              </a:rPr>
              <a:t>toyMC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947767E-A088-B2C7-80A7-C19754B1D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430" y="-1"/>
            <a:ext cx="2967400" cy="211637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45F5708-D0CB-6899-B615-2199A81A7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" y="1293738"/>
            <a:ext cx="5887302" cy="293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0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4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</a:t>
            </a:r>
            <a:r>
              <a:rPr lang="en-US" altLang="zh-CN" sz="2000" dirty="0" err="1">
                <a:latin typeface="Consolas" panose="020B0609020204030204" pitchFamily="49" charset="0"/>
              </a:rPr>
              <a:t>Reco</a:t>
            </a:r>
            <a:r>
              <a:rPr lang="en-US" altLang="zh-CN" sz="2000" dirty="0">
                <a:latin typeface="Consolas" panose="020B0609020204030204" pitchFamily="49" charset="0"/>
              </a:rPr>
              <a:t> at Truth Level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6CB2849-A3FC-36D5-A44A-49B432989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833" y="2384854"/>
            <a:ext cx="6619164" cy="237228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EFDB87B-B037-E872-9838-1B1B7C4EE28A}"/>
              </a:ext>
            </a:extLst>
          </p:cNvPr>
          <p:cNvSpPr txBox="1"/>
          <p:nvPr/>
        </p:nvSpPr>
        <p:spPr>
          <a:xfrm>
            <a:off x="567236" y="1307341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const double BsMass = 5.3693;</a:t>
            </a:r>
          </a:p>
          <a:p>
            <a:r>
              <a:rPr lang="zh-CN" altLang="en-US" dirty="0"/>
              <a:t>const double DsMass = 1.9685;</a:t>
            </a:r>
          </a:p>
          <a:p>
            <a:r>
              <a:rPr lang="zh-CN" altLang="en-US" dirty="0"/>
              <a:t>const double BsMass_tole = BsMass*0.2;</a:t>
            </a:r>
          </a:p>
          <a:p>
            <a:r>
              <a:rPr lang="zh-CN" altLang="en-US" dirty="0"/>
              <a:t>const double DsMass_tole = DsMass*0.2;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6802E0A-1297-7FA5-105F-EFB77A41A8E9}"/>
              </a:ext>
            </a:extLst>
          </p:cNvPr>
          <p:cNvSpPr txBox="1"/>
          <p:nvPr/>
        </p:nvSpPr>
        <p:spPr>
          <a:xfrm>
            <a:off x="512645" y="991901"/>
            <a:ext cx="64067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afs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ihep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ac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cn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users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mzhao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workdir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BsDsK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GenBsDsK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data</a:t>
            </a:r>
            <a:endParaRPr lang="en-US" altLang="zh-CN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12F39AA-4147-2A6A-9E60-42623730A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90" y="166412"/>
            <a:ext cx="2882556" cy="19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87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5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</a:t>
            </a:r>
            <a:r>
              <a:rPr lang="en-US" altLang="zh-CN" sz="2000" dirty="0" err="1">
                <a:latin typeface="Consolas" panose="020B0609020204030204" pitchFamily="49" charset="0"/>
              </a:rPr>
              <a:t>Reco</a:t>
            </a:r>
            <a:r>
              <a:rPr lang="en-US" altLang="zh-CN" sz="2000" dirty="0">
                <a:latin typeface="Consolas" panose="020B0609020204030204" pitchFamily="49" charset="0"/>
              </a:rPr>
              <a:t> at Truth Level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EFDB87B-B037-E872-9838-1B1B7C4EE28A}"/>
              </a:ext>
            </a:extLst>
          </p:cNvPr>
          <p:cNvSpPr txBox="1"/>
          <p:nvPr/>
        </p:nvSpPr>
        <p:spPr>
          <a:xfrm>
            <a:off x="567236" y="1307341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const double BsMass = 5.3693;</a:t>
            </a:r>
          </a:p>
          <a:p>
            <a:r>
              <a:rPr lang="zh-CN" altLang="en-US" dirty="0"/>
              <a:t>const double DsMass = 1.9685;</a:t>
            </a:r>
          </a:p>
          <a:p>
            <a:r>
              <a:rPr lang="zh-CN" altLang="en-US" dirty="0"/>
              <a:t>const double BsMass_tole = BsMass*0.2;</a:t>
            </a:r>
          </a:p>
          <a:p>
            <a:r>
              <a:rPr lang="zh-CN" altLang="en-US" dirty="0"/>
              <a:t>const double DsMass_tole = DsMass*0.2;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6802E0A-1297-7FA5-105F-EFB77A41A8E9}"/>
              </a:ext>
            </a:extLst>
          </p:cNvPr>
          <p:cNvSpPr txBox="1"/>
          <p:nvPr/>
        </p:nvSpPr>
        <p:spPr>
          <a:xfrm>
            <a:off x="512645" y="991901"/>
            <a:ext cx="64067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cefs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data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stdhep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CEPC91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2fermions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4ML_GigaZ_2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bb</a:t>
            </a:r>
            <a:endParaRPr lang="en-US" altLang="zh-CN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1E1A27F-62AB-4683-6406-25CF2227D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435" y="2458023"/>
            <a:ext cx="6303130" cy="22719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F21D2AB-7402-C49F-468D-F1196F203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453" y="179704"/>
            <a:ext cx="2678117" cy="192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6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 decay time DIY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A41D35F-580E-B55A-63FA-199380BCC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241" y="1378834"/>
            <a:ext cx="4645613" cy="333830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6689BA3-A8EA-3CA5-F920-DB0A62CF8FF0}"/>
              </a:ext>
            </a:extLst>
          </p:cNvPr>
          <p:cNvSpPr txBox="1"/>
          <p:nvPr/>
        </p:nvSpPr>
        <p:spPr>
          <a:xfrm>
            <a:off x="628650" y="1078752"/>
            <a:ext cx="61474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afs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ihep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ac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cn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users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mzhao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workdir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BsDsK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ToyBsDsK</a:t>
            </a:r>
            <a:r>
              <a:rPr lang="en-US" altLang="zh-CN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US" altLang="zh-CN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data</a:t>
            </a:r>
            <a:endParaRPr lang="en-US" altLang="zh-CN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7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E08C45F-3832-6D67-E54D-AE9EB699B648}"/>
              </a:ext>
            </a:extLst>
          </p:cNvPr>
          <p:cNvSpPr txBox="1"/>
          <p:nvPr/>
        </p:nvSpPr>
        <p:spPr>
          <a:xfrm>
            <a:off x="2270760" y="1848475"/>
            <a:ext cx="5631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/>
              <a:t>Back Up</a:t>
            </a:r>
            <a:endParaRPr lang="zh-CN" altLang="en-US" sz="8800" dirty="0"/>
          </a:p>
        </p:txBody>
      </p:sp>
    </p:spTree>
    <p:extLst>
      <p:ext uri="{BB962C8B-B14F-4D97-AF65-F5344CB8AC3E}">
        <p14:creationId xmlns:p14="http://schemas.microsoft.com/office/powerpoint/2010/main" val="2110016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81A9260-7085-FE88-643C-C9C76B8A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AE7A68-4EB2-6855-8D0A-6A73DFC1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8</a:t>
            </a:fld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43BD64E-7AA2-CB5B-20CB-D2F8C004F9A6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Bs2DsK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32B6D87-6AFB-177D-242F-94F2E0FBF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506" y="1345061"/>
            <a:ext cx="4064360" cy="311519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EA9B59D-72A4-6686-CC20-60C03E178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34" y="1437756"/>
            <a:ext cx="3870828" cy="264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8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CDB18F6-0473-CDC3-1626-8BC02D13A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0BD7-5021-4880-8236-4D227CDB8CFA}" type="datetime1">
              <a:rPr lang="zh-CN" altLang="en-US" smtClean="0"/>
              <a:t>2024/7/26</a:t>
            </a:fld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C2DE9E5-2DA1-6C7F-D9F6-04E619D02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en-US" altLang="en-US" smtClean="0"/>
              <a:pPr/>
              <a:t>9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E2C795E-F5D0-E9DC-4573-61A2BFE75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360" y="1107629"/>
            <a:ext cx="2841575" cy="13169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9826836-5F99-D12B-7CEF-51166F1F2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515" y="1107629"/>
            <a:ext cx="2680783" cy="13032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58418F4-5096-F812-D3BA-CA6DFF620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359" y="2832431"/>
            <a:ext cx="2841575" cy="132629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0334212-5578-5139-41A2-3764CE49A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9515" y="2832431"/>
            <a:ext cx="2841575" cy="139598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6B0A2C95-0233-D2CA-753C-09CA4377E383}"/>
              </a:ext>
            </a:extLst>
          </p:cNvPr>
          <p:cNvSpPr txBox="1"/>
          <p:nvPr/>
        </p:nvSpPr>
        <p:spPr>
          <a:xfrm>
            <a:off x="1295400" y="1107629"/>
            <a:ext cx="4038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(1)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C89A845-DA17-A1EE-4069-E1C4A452AFCA}"/>
              </a:ext>
            </a:extLst>
          </p:cNvPr>
          <p:cNvSpPr txBox="1"/>
          <p:nvPr/>
        </p:nvSpPr>
        <p:spPr>
          <a:xfrm>
            <a:off x="1313642" y="3107463"/>
            <a:ext cx="4038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(3)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B1EC0BB-B1C2-6D9E-9249-B9BD2FBC685A}"/>
              </a:ext>
            </a:extLst>
          </p:cNvPr>
          <p:cNvSpPr txBox="1"/>
          <p:nvPr/>
        </p:nvSpPr>
        <p:spPr>
          <a:xfrm>
            <a:off x="4874782" y="3107463"/>
            <a:ext cx="4038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(4)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5A20C93-0B9D-A501-38C0-182831C2DB30}"/>
              </a:ext>
            </a:extLst>
          </p:cNvPr>
          <p:cNvSpPr txBox="1"/>
          <p:nvPr/>
        </p:nvSpPr>
        <p:spPr>
          <a:xfrm>
            <a:off x="4874782" y="970839"/>
            <a:ext cx="4038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(2)</a:t>
            </a:r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CDEB668-C633-91AC-4846-958441A77757}"/>
              </a:ext>
            </a:extLst>
          </p:cNvPr>
          <p:cNvSpPr/>
          <p:nvPr/>
        </p:nvSpPr>
        <p:spPr bwMode="auto">
          <a:xfrm>
            <a:off x="392430" y="306717"/>
            <a:ext cx="3247561" cy="36941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en-US" altLang="zh-CN" sz="2000" dirty="0">
                <a:latin typeface="Consolas" panose="020B0609020204030204" pitchFamily="49" charset="0"/>
              </a:rPr>
              <a:t>Feynman diagram of Bs2DsK</a:t>
            </a:r>
            <a:endParaRPr lang="zh-CN" altLang="en-US" sz="2000" kern="100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02782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2.6 unknown"/>
  <p:tag name="AS_RELEASE_DATE" val="2021.11.30"/>
  <p:tag name="AS_TITLE" val="Aspose.Slides for Java"/>
  <p:tag name="AS_VERSION" val="21.11"/>
</p:tagLst>
</file>

<file path=ppt/theme/theme1.xml><?xml version="1.0" encoding="utf-8"?>
<a:theme xmlns:a="http://schemas.openxmlformats.org/drawingml/2006/main" name="千图网海量PPT模板www.58pic.com​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标准3">
      <a:majorFont>
        <a:latin typeface="Arial"/>
        <a:ea typeface="微软雅黑"/>
        <a:cs typeface="Arial"/>
      </a:majorFont>
      <a:minorFont>
        <a:latin typeface="Calibri Light"/>
        <a:ea typeface="微软雅黑 Light"/>
        <a:cs typeface="Arial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10483</TotalTime>
  <Words>219</Words>
  <Application>Microsoft Office PowerPoint</Application>
  <PresentationFormat>全屏显示(16:9)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Source Han Sans SC</vt:lpstr>
      <vt:lpstr>等线</vt:lpstr>
      <vt:lpstr>微软雅黑</vt:lpstr>
      <vt:lpstr>Arial</vt:lpstr>
      <vt:lpstr>Calibri</vt:lpstr>
      <vt:lpstr>Calibri Light</vt:lpstr>
      <vt:lpstr>Cambria Math</vt:lpstr>
      <vt:lpstr>Consolas</vt:lpstr>
      <vt:lpstr>Times New Roman</vt:lpstr>
      <vt:lpstr>千图网海量PPT模板www.58pic.com​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吉 彭</cp:lastModifiedBy>
  <cp:revision>431</cp:revision>
  <dcterms:created xsi:type="dcterms:W3CDTF">2017-05-01T12:27:00Z</dcterms:created>
  <dcterms:modified xsi:type="dcterms:W3CDTF">2024-07-26T09:13:00Z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2052-10.8.0.6470</vt:lpwstr>
  </property>
</Properties>
</file>