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28" r:id="rId3"/>
    <p:sldId id="260" r:id="rId4"/>
    <p:sldId id="325" r:id="rId5"/>
    <p:sldId id="327" r:id="rId6"/>
    <p:sldId id="256" r:id="rId7"/>
    <p:sldId id="259" r:id="rId8"/>
    <p:sldId id="258" r:id="rId9"/>
    <p:sldId id="257" r:id="rId10"/>
    <p:sldId id="326" r:id="rId11"/>
    <p:sldId id="261" r:id="rId12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15"/>
    <a:srgbClr val="4890C1"/>
    <a:srgbClr val="0E6D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8BAFA-78D4-F97D-3F58-C9C5CD985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B8E00B-3062-B502-8AD6-247C020A82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E82A9-1438-1333-E2B3-30F2F2DCC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F6761-91B6-6966-2511-7A576952F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BFB25-5607-444D-C1C3-FDF8DDA41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04192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D852F-8848-FD6F-5EF1-D55193E85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C3FC0B-4B21-6B88-4DC2-CA66E440A9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EF37F-135A-B189-282C-BA4BA9269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848A6-974B-FE6B-FF74-7E5EC556A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35BF3-0310-6D4F-2856-7FBDCFF68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39979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34C3C3-208F-30D0-65F2-CA006A8495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F853EB-638C-8FCA-A647-D04CF55C8F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34797-8F70-6906-F651-925BBAEF7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CD2B6-94BF-25D3-BC60-97D0D3D40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2BB38-0C88-0924-53C1-F0C632FDA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264093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45th BI Students and R&amp;D meeting - Transverse profile measurement in BIG rings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881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7ED99-356B-5B56-8845-0EAAC1CAB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0DFC8-8330-3E6A-8ED7-A622A5599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4CA22-E4AD-FFBF-FE8A-3F7017C2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A7CE9-D2FE-DE7B-FC95-8F3DC3DD3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5D396-1525-455B-9174-07762FC26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40763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F27851-E2EC-2BA9-0DBC-679258B56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DE30A-AA27-A1A9-AFFF-4BBA0416EA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21EB4F-B909-FCBD-79D6-22286253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D90CD-990B-AB7D-B911-8C65EFE81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459BB-B770-463B-1837-F6437BF8F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35444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0BAF2-402A-780C-9DFC-4103EB5C9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6BC4F-6357-1634-EC56-BDAC70C59E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6AF82D-2719-1F8E-1C1C-B9039B38E8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B51D9-975F-5AFF-5833-7A7CBFC3F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33A806-5380-4A81-28E9-E755BB28A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4F1783-754D-7321-482B-EBC68B199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61078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B036A-2A2C-2E71-CC22-C6BD45B54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93B13-126A-2F17-FFCB-B66464320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F3E50F-CEA1-58C6-0642-00177E870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AEE1BF-F519-A552-0CCC-DD877303F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E5F447-07D4-C84A-1AFA-E4E09411DB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6CBA7B-7732-6DB3-C9A0-1DB9CEE0D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5FA328-EE1D-1D2E-F2E7-223D76E72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016C6-7DA4-87E4-6939-66F3698DC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505687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69F0-FE0B-4A08-6ACE-B922D928A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1BD4A6-04C6-026C-AE61-05939DBC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E4FDB3-74ED-7795-6BC4-5E98A1D67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066EAC-911E-E5A7-8B6A-7600CE213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841732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4FCFF1-17D5-7518-D7FB-57791C20B4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9DD2E8-53EE-A8D5-D780-F924D51B6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37602D-0937-84E8-8943-C7302E06E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132709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822D3-2E78-876A-07ED-8C53AB6F9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DFB95-668B-3E31-D7C9-1C4D6F59AF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DD79BC-618D-E885-AD38-A0B75F45C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93EEE4-6152-4D84-0D88-638872673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6FAC1-7509-6C6E-C7A1-C3870041D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C6D7A4-9F85-9563-D088-1C9571909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43991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C816D-2C5E-71E5-BE61-306EDA941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1A452E-40E0-8112-FE9D-3CC557854D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F9FE2A-214F-FC81-0C84-686157DD9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6E1EF6-F563-6653-7AEA-2D4A12A12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E9DF04-4E3D-94A2-4333-B4812F2E7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FAFB3E-0E7A-81F9-3064-3B26F74FC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799985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CAFED8-C71B-31BF-3B75-4E8FBFBBE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69FC1-1013-BBCF-FF2A-90EB49D76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5CA57-0832-9826-1456-4FA87F45CA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5B5B2C-F656-40BC-8E29-BDF74E909BE5}" type="datetimeFigureOut">
              <a:rPr lang="en-150" smtClean="0"/>
              <a:t>26/07/2024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236F2-A5B5-CCC0-E901-9212DBEB9B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59A8B-6E5D-733B-86DE-D3F1B0A33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F0CDC8-00EA-4305-94C0-D70CF357A215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66301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995626"/>
            <a:ext cx="11376025" cy="301452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CERN update on measurements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D. Butti, S. Mazzoni</a:t>
            </a:r>
            <a:br>
              <a:rPr lang="en-US" dirty="0"/>
            </a:br>
            <a:br>
              <a:rPr lang="en-US" dirty="0"/>
            </a:br>
            <a:r>
              <a:rPr lang="en-US" dirty="0"/>
              <a:t>26/07/2024</a:t>
            </a:r>
          </a:p>
        </p:txBody>
      </p:sp>
    </p:spTree>
    <p:extLst>
      <p:ext uri="{BB962C8B-B14F-4D97-AF65-F5344CB8AC3E}">
        <p14:creationId xmlns:p14="http://schemas.microsoft.com/office/powerpoint/2010/main" val="1360484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7AD662B-D852-ADA4-2FE0-956B0AAD4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67" y="3915910"/>
            <a:ext cx="6582607" cy="284940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>
            <a:normAutofit fontScale="90000"/>
          </a:bodyPr>
          <a:lstStyle/>
          <a:p>
            <a:r>
              <a:rPr lang="en-US" dirty="0"/>
              <a:t>Vertical measurements throughout SB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036F00-1311-0049-549A-927D9805A9D4}"/>
              </a:ext>
            </a:extLst>
          </p:cNvPr>
          <p:cNvSpPr txBox="1"/>
          <p:nvPr/>
        </p:nvSpPr>
        <p:spPr>
          <a:xfrm>
            <a:off x="600892" y="930029"/>
            <a:ext cx="3126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  →  time in SB  →  ~10h</a:t>
            </a:r>
            <a:endParaRPr lang="en-150" dirty="0">
              <a:solidFill>
                <a:schemeClr val="bg1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E1AE10-CE2A-A806-4E05-8A8232C6ED9A}"/>
              </a:ext>
            </a:extLst>
          </p:cNvPr>
          <p:cNvCxnSpPr>
            <a:cxnSpLocks/>
          </p:cNvCxnSpPr>
          <p:nvPr/>
        </p:nvCxnSpPr>
        <p:spPr>
          <a:xfrm>
            <a:off x="2516777" y="4478394"/>
            <a:ext cx="433584" cy="101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38AE1EC-A66D-FCE8-4B63-21A28F126AAC}"/>
              </a:ext>
            </a:extLst>
          </p:cNvPr>
          <p:cNvSpPr txBox="1"/>
          <p:nvPr/>
        </p:nvSpPr>
        <p:spPr>
          <a:xfrm>
            <a:off x="478969" y="3954089"/>
            <a:ext cx="27780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Intensity distortion due to photocathode damage and probably non-uniformity of jet profile</a:t>
            </a:r>
            <a:endParaRPr lang="en-150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97FA24-E55E-C65C-3DF0-C0A267274BDA}"/>
              </a:ext>
            </a:extLst>
          </p:cNvPr>
          <p:cNvSpPr txBox="1"/>
          <p:nvPr/>
        </p:nvSpPr>
        <p:spPr>
          <a:xfrm>
            <a:off x="3914172" y="1251997"/>
            <a:ext cx="5961666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b="1" dirty="0"/>
              <a:t>Ideally</a:t>
            </a:r>
            <a:r>
              <a:rPr lang="en-US" sz="1800" dirty="0"/>
              <a:t>, the </a:t>
            </a:r>
            <a:r>
              <a:rPr lang="en-US" sz="1800" dirty="0">
                <a:solidFill>
                  <a:srgbClr val="FFC000"/>
                </a:solidFill>
              </a:rPr>
              <a:t>vertical profile of the image </a:t>
            </a:r>
            <a:r>
              <a:rPr lang="en-US" sz="1800" dirty="0"/>
              <a:t>should have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intensity plateau </a:t>
            </a:r>
            <a:r>
              <a:rPr lang="en-US" dirty="0"/>
              <a:t>determined by uniform jet distribution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Gaussian edges </a:t>
            </a:r>
            <a:r>
              <a:rPr lang="en-US" dirty="0"/>
              <a:t>determined by beam distribution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en-US" dirty="0"/>
              <a:t>the beam size information is only encoded in the edges and a </a:t>
            </a:r>
            <a:r>
              <a:rPr lang="en-US" b="1" dirty="0"/>
              <a:t>deconvolution should suffice</a:t>
            </a:r>
            <a:endParaRPr lang="en-150" b="1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308EDAE-6711-F678-6CA0-7193E5DE0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903" y="884914"/>
            <a:ext cx="3313280" cy="235653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9563C81-3CDE-5C8A-C7B6-C1A64C0AEC95}"/>
              </a:ext>
            </a:extLst>
          </p:cNvPr>
          <p:cNvSpPr txBox="1"/>
          <p:nvPr/>
        </p:nvSpPr>
        <p:spPr>
          <a:xfrm>
            <a:off x="6724647" y="3633741"/>
            <a:ext cx="505936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In reality</a:t>
            </a:r>
            <a:r>
              <a:rPr lang="en-US" dirty="0"/>
              <a:t>, </a:t>
            </a:r>
            <a:r>
              <a:rPr lang="en-US" b="1" dirty="0"/>
              <a:t>profiles are not as straightforward </a:t>
            </a:r>
            <a:r>
              <a:rPr lang="en-US" dirty="0"/>
              <a:t>and no general method to retrieve beam size found so far</a:t>
            </a:r>
            <a:br>
              <a:rPr lang="en-US" dirty="0"/>
            </a:br>
            <a:endParaRPr lang="en-US" dirty="0"/>
          </a:p>
          <a:p>
            <a:r>
              <a:rPr lang="en-US" dirty="0"/>
              <a:t>Work in progress…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4A0B06-5466-63AD-5C59-4BE94BA79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961F21-8B4A-8CC8-2160-23FB2CF058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3562" y="4360934"/>
            <a:ext cx="2498438" cy="2490138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1EDAA502-0280-ECFE-820A-BFEB2C4660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0" t="42673" r="9481" b="46364"/>
          <a:stretch/>
        </p:blipFill>
        <p:spPr bwMode="auto">
          <a:xfrm>
            <a:off x="478971" y="3670989"/>
            <a:ext cx="6144359" cy="25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BF3C7C-1AF8-95A9-0F01-D6E288FF2EE0}"/>
              </a:ext>
            </a:extLst>
          </p:cNvPr>
          <p:cNvSpPr txBox="1"/>
          <p:nvPr/>
        </p:nvSpPr>
        <p:spPr>
          <a:xfrm>
            <a:off x="478969" y="3596835"/>
            <a:ext cx="61443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  →  time in SB  →  ~10h</a:t>
            </a:r>
            <a:endParaRPr lang="en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82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529A22-31DF-62E0-6479-27AD14202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50" y="2076450"/>
            <a:ext cx="11010900" cy="4781550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13A502A4-CB60-01BC-77B1-0513D77A8477}"/>
              </a:ext>
            </a:extLst>
          </p:cNvPr>
          <p:cNvSpPr txBox="1">
            <a:spLocks/>
          </p:cNvSpPr>
          <p:nvPr/>
        </p:nvSpPr>
        <p:spPr>
          <a:xfrm>
            <a:off x="407988" y="238952"/>
            <a:ext cx="11376025" cy="5496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Neon bottle consumption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E91AC2-E9DF-1A51-E4F1-3C31449DE091}"/>
              </a:ext>
            </a:extLst>
          </p:cNvPr>
          <p:cNvSpPr txBox="1"/>
          <p:nvPr/>
        </p:nvSpPr>
        <p:spPr>
          <a:xfrm>
            <a:off x="407988" y="106317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For reference, as of today 26/07/2024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907114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ue and red tube on a green surface&#10;&#10;Description automatically generated">
            <a:extLst>
              <a:ext uri="{FF2B5EF4-FFF2-40B4-BE49-F238E27FC236}">
                <a16:creationId xmlns:a16="http://schemas.microsoft.com/office/drawing/2014/main" id="{F6769FE3-9DB6-5556-0DB6-82DEE9525A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18" y="2742805"/>
            <a:ext cx="3734482" cy="308568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>
            <a:normAutofit fontScale="90000"/>
          </a:bodyPr>
          <a:lstStyle/>
          <a:p>
            <a:r>
              <a:rPr lang="en-US" dirty="0"/>
              <a:t>BGC as beam size monitor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0C2611-B06C-9AF7-C297-A23BBAB61C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006" t="29977" r="24660" b="23805"/>
          <a:stretch/>
        </p:blipFill>
        <p:spPr>
          <a:xfrm>
            <a:off x="4555841" y="3788976"/>
            <a:ext cx="2209296" cy="24901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F328D8-EF50-A3B4-F6AC-3E404E315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58" y="2718379"/>
            <a:ext cx="3763417" cy="31768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A8D491-3744-2DFA-0FC5-8A142E42C913}"/>
              </a:ext>
            </a:extLst>
          </p:cNvPr>
          <p:cNvSpPr txBox="1"/>
          <p:nvPr/>
        </p:nvSpPr>
        <p:spPr>
          <a:xfrm>
            <a:off x="111972" y="4621306"/>
            <a:ext cx="13086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CB0A0A"/>
                </a:solidFill>
              </a:rPr>
              <a:t>proton beam</a:t>
            </a:r>
            <a:endParaRPr lang="en-150" dirty="0">
              <a:solidFill>
                <a:srgbClr val="CB0A0A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C99B41-8DC5-849F-9D21-BFBAEA7BB455}"/>
              </a:ext>
            </a:extLst>
          </p:cNvPr>
          <p:cNvSpPr txBox="1"/>
          <p:nvPr/>
        </p:nvSpPr>
        <p:spPr>
          <a:xfrm>
            <a:off x="3680909" y="4944471"/>
            <a:ext cx="7820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CDC7B"/>
                </a:solidFill>
              </a:rPr>
              <a:t>gas jet</a:t>
            </a:r>
            <a:endParaRPr lang="en-150" dirty="0">
              <a:solidFill>
                <a:srgbClr val="9CDC7B"/>
              </a:solidFill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B2E6326-AD6D-AE61-6003-7A3A789E73DE}"/>
              </a:ext>
            </a:extLst>
          </p:cNvPr>
          <p:cNvCxnSpPr>
            <a:cxnSpLocks/>
          </p:cNvCxnSpPr>
          <p:nvPr/>
        </p:nvCxnSpPr>
        <p:spPr>
          <a:xfrm flipH="1" flipV="1">
            <a:off x="2229666" y="2149140"/>
            <a:ext cx="102688" cy="2068702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37BCAC5-7828-BA4D-F455-7DA6561973F7}"/>
              </a:ext>
            </a:extLst>
          </p:cNvPr>
          <p:cNvCxnSpPr>
            <a:cxnSpLocks/>
          </p:cNvCxnSpPr>
          <p:nvPr/>
        </p:nvCxnSpPr>
        <p:spPr>
          <a:xfrm flipV="1">
            <a:off x="2350847" y="2149140"/>
            <a:ext cx="184117" cy="2136506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9252A1B-71C6-91DB-C814-AE62624B2B8E}"/>
              </a:ext>
            </a:extLst>
          </p:cNvPr>
          <p:cNvCxnSpPr>
            <a:cxnSpLocks/>
          </p:cNvCxnSpPr>
          <p:nvPr/>
        </p:nvCxnSpPr>
        <p:spPr>
          <a:xfrm flipH="1" flipV="1">
            <a:off x="2060033" y="2149140"/>
            <a:ext cx="236423" cy="2136506"/>
          </a:xfrm>
          <a:prstGeom prst="straightConnector1">
            <a:avLst/>
          </a:prstGeom>
          <a:ln w="12700">
            <a:solidFill>
              <a:srgbClr val="FFC000"/>
            </a:solidFill>
            <a:prstDash val="sysDash"/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C73C2196-02DB-FC8D-4D3A-618C79A4050B}"/>
              </a:ext>
            </a:extLst>
          </p:cNvPr>
          <p:cNvSpPr/>
          <p:nvPr/>
        </p:nvSpPr>
        <p:spPr>
          <a:xfrm>
            <a:off x="1834824" y="1668699"/>
            <a:ext cx="1095593" cy="397713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detector</a:t>
            </a:r>
            <a:endParaRPr lang="en-15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2677F8-85C5-2F0D-CBAC-BD88F52C5A2E}"/>
              </a:ext>
            </a:extLst>
          </p:cNvPr>
          <p:cNvSpPr txBox="1"/>
          <p:nvPr/>
        </p:nvSpPr>
        <p:spPr>
          <a:xfrm>
            <a:off x="185158" y="2086648"/>
            <a:ext cx="18648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C000"/>
                </a:solidFill>
              </a:rPr>
              <a:t>fluorescence photons</a:t>
            </a:r>
            <a:endParaRPr lang="en-150" dirty="0">
              <a:solidFill>
                <a:srgbClr val="FFC000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9A5CC20-2E98-AB7C-E35B-B218465E01F4}"/>
              </a:ext>
            </a:extLst>
          </p:cNvPr>
          <p:cNvCxnSpPr>
            <a:cxnSpLocks/>
          </p:cNvCxnSpPr>
          <p:nvPr/>
        </p:nvCxnSpPr>
        <p:spPr>
          <a:xfrm flipH="1" flipV="1">
            <a:off x="2822271" y="5190865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8C44E9D-1550-9590-01C8-247118F80DD6}"/>
              </a:ext>
            </a:extLst>
          </p:cNvPr>
          <p:cNvCxnSpPr>
            <a:cxnSpLocks/>
          </p:cNvCxnSpPr>
          <p:nvPr/>
        </p:nvCxnSpPr>
        <p:spPr>
          <a:xfrm flipH="1" flipV="1">
            <a:off x="2930417" y="4967771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ED676F8-8245-9E9D-5F6C-2F19FC46533F}"/>
              </a:ext>
            </a:extLst>
          </p:cNvPr>
          <p:cNvCxnSpPr>
            <a:cxnSpLocks/>
          </p:cNvCxnSpPr>
          <p:nvPr/>
        </p:nvCxnSpPr>
        <p:spPr>
          <a:xfrm flipH="1" flipV="1">
            <a:off x="3029854" y="4750329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F061D1A-88C5-F472-8DA5-AA87712836E6}"/>
              </a:ext>
            </a:extLst>
          </p:cNvPr>
          <p:cNvCxnSpPr>
            <a:cxnSpLocks/>
          </p:cNvCxnSpPr>
          <p:nvPr/>
        </p:nvCxnSpPr>
        <p:spPr>
          <a:xfrm flipH="1" flipV="1">
            <a:off x="3129291" y="4523756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9362370-AFDE-46BE-3BB0-827EBD5FEE9A}"/>
              </a:ext>
            </a:extLst>
          </p:cNvPr>
          <p:cNvCxnSpPr>
            <a:cxnSpLocks/>
          </p:cNvCxnSpPr>
          <p:nvPr/>
        </p:nvCxnSpPr>
        <p:spPr>
          <a:xfrm flipH="1" flipV="1">
            <a:off x="3237466" y="4289617"/>
            <a:ext cx="434734" cy="261061"/>
          </a:xfrm>
          <a:prstGeom prst="straightConnector1">
            <a:avLst/>
          </a:prstGeom>
          <a:ln>
            <a:solidFill>
              <a:srgbClr val="7EAF6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1" name="Straight Arrow Connector 2050">
            <a:extLst>
              <a:ext uri="{FF2B5EF4-FFF2-40B4-BE49-F238E27FC236}">
                <a16:creationId xmlns:a16="http://schemas.microsoft.com/office/drawing/2014/main" id="{4B21103D-38D8-E58F-41E5-464AF5E4D1CF}"/>
              </a:ext>
            </a:extLst>
          </p:cNvPr>
          <p:cNvCxnSpPr>
            <a:cxnSpLocks/>
          </p:cNvCxnSpPr>
          <p:nvPr/>
        </p:nvCxnSpPr>
        <p:spPr>
          <a:xfrm flipV="1">
            <a:off x="1027245" y="4818045"/>
            <a:ext cx="360000" cy="216000"/>
          </a:xfrm>
          <a:prstGeom prst="straightConnector1">
            <a:avLst/>
          </a:prstGeom>
          <a:ln>
            <a:solidFill>
              <a:srgbClr val="7D1D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6" name="Oval 2055">
            <a:extLst>
              <a:ext uri="{FF2B5EF4-FFF2-40B4-BE49-F238E27FC236}">
                <a16:creationId xmlns:a16="http://schemas.microsoft.com/office/drawing/2014/main" id="{DF7A1858-B4DD-C603-875E-A17DEA3BC170}"/>
              </a:ext>
            </a:extLst>
          </p:cNvPr>
          <p:cNvSpPr/>
          <p:nvPr/>
        </p:nvSpPr>
        <p:spPr>
          <a:xfrm>
            <a:off x="4009650" y="2184452"/>
            <a:ext cx="216000" cy="367854"/>
          </a:xfrm>
          <a:prstGeom prst="ellipse">
            <a:avLst/>
          </a:prstGeom>
          <a:pattFill prst="lgConfetti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cxnSp>
        <p:nvCxnSpPr>
          <p:cNvPr id="2057" name="Straight Arrow Connector 2056">
            <a:extLst>
              <a:ext uri="{FF2B5EF4-FFF2-40B4-BE49-F238E27FC236}">
                <a16:creationId xmlns:a16="http://schemas.microsoft.com/office/drawing/2014/main" id="{B0609955-E1EF-24D3-A352-3897612C8A0F}"/>
              </a:ext>
            </a:extLst>
          </p:cNvPr>
          <p:cNvCxnSpPr/>
          <p:nvPr/>
        </p:nvCxnSpPr>
        <p:spPr>
          <a:xfrm flipV="1">
            <a:off x="4108941" y="1526406"/>
            <a:ext cx="0" cy="162000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Straight Arrow Connector 2057">
            <a:extLst>
              <a:ext uri="{FF2B5EF4-FFF2-40B4-BE49-F238E27FC236}">
                <a16:creationId xmlns:a16="http://schemas.microsoft.com/office/drawing/2014/main" id="{974F95DD-AA72-7607-F219-520569B82998}"/>
              </a:ext>
            </a:extLst>
          </p:cNvPr>
          <p:cNvCxnSpPr>
            <a:cxnSpLocks/>
          </p:cNvCxnSpPr>
          <p:nvPr/>
        </p:nvCxnSpPr>
        <p:spPr>
          <a:xfrm>
            <a:off x="3397650" y="2374149"/>
            <a:ext cx="1440000" cy="0"/>
          </a:xfrm>
          <a:prstGeom prst="straightConnector1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" name="Freeform: Shape 2058">
            <a:extLst>
              <a:ext uri="{FF2B5EF4-FFF2-40B4-BE49-F238E27FC236}">
                <a16:creationId xmlns:a16="http://schemas.microsoft.com/office/drawing/2014/main" id="{443BFD8F-54AD-9F74-1ACA-F8A284BF5097}"/>
              </a:ext>
            </a:extLst>
          </p:cNvPr>
          <p:cNvSpPr/>
          <p:nvPr/>
        </p:nvSpPr>
        <p:spPr>
          <a:xfrm>
            <a:off x="2978331" y="1849527"/>
            <a:ext cx="522514" cy="277606"/>
          </a:xfrm>
          <a:custGeom>
            <a:avLst/>
            <a:gdLst>
              <a:gd name="connsiteX0" fmla="*/ 0 w 487680"/>
              <a:gd name="connsiteY0" fmla="*/ 0 h 296092"/>
              <a:gd name="connsiteX1" fmla="*/ 487680 w 487680"/>
              <a:gd name="connsiteY1" fmla="*/ 296092 h 296092"/>
              <a:gd name="connsiteX0" fmla="*/ 0 w 487680"/>
              <a:gd name="connsiteY0" fmla="*/ 20769 h 316861"/>
              <a:gd name="connsiteX1" fmla="*/ 487680 w 487680"/>
              <a:gd name="connsiteY1" fmla="*/ 316861 h 316861"/>
              <a:gd name="connsiteX0" fmla="*/ 0 w 487680"/>
              <a:gd name="connsiteY0" fmla="*/ 15585 h 313377"/>
              <a:gd name="connsiteX1" fmla="*/ 487680 w 487680"/>
              <a:gd name="connsiteY1" fmla="*/ 311677 h 313377"/>
              <a:gd name="connsiteX0" fmla="*/ 0 w 522514"/>
              <a:gd name="connsiteY0" fmla="*/ 16761 h 279861"/>
              <a:gd name="connsiteX1" fmla="*/ 522514 w 522514"/>
              <a:gd name="connsiteY1" fmla="*/ 278018 h 279861"/>
              <a:gd name="connsiteX0" fmla="*/ 0 w 522514"/>
              <a:gd name="connsiteY0" fmla="*/ 14467 h 277606"/>
              <a:gd name="connsiteX1" fmla="*/ 522514 w 522514"/>
              <a:gd name="connsiteY1" fmla="*/ 275724 h 277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2514" h="277606">
                <a:moveTo>
                  <a:pt x="0" y="14467"/>
                </a:moveTo>
                <a:cubicBezTo>
                  <a:pt x="249646" y="-78425"/>
                  <a:pt x="264160" y="307656"/>
                  <a:pt x="522514" y="275724"/>
                </a:cubicBezTo>
              </a:path>
            </a:pathLst>
          </a:custGeom>
          <a:noFill/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p:sp>
        <p:nvSpPr>
          <p:cNvPr id="2072" name="TextBox 2071">
            <a:extLst>
              <a:ext uri="{FF2B5EF4-FFF2-40B4-BE49-F238E27FC236}">
                <a16:creationId xmlns:a16="http://schemas.microsoft.com/office/drawing/2014/main" id="{0C18AAC8-9CB3-B820-442F-90F647A9A395}"/>
              </a:ext>
            </a:extLst>
          </p:cNvPr>
          <p:cNvSpPr txBox="1"/>
          <p:nvPr/>
        </p:nvSpPr>
        <p:spPr>
          <a:xfrm>
            <a:off x="6808038" y="4134227"/>
            <a:ext cx="284137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Top view:</a:t>
            </a:r>
          </a:p>
          <a:p>
            <a:r>
              <a:rPr lang="en-US" dirty="0"/>
              <a:t>horizontal size coincides with the horizontal beam size whereas the vertical needs to be convolved over the jet thickness.</a:t>
            </a:r>
          </a:p>
        </p:txBody>
      </p:sp>
      <p:cxnSp>
        <p:nvCxnSpPr>
          <p:cNvPr id="2074" name="Straight Arrow Connector 2073">
            <a:extLst>
              <a:ext uri="{FF2B5EF4-FFF2-40B4-BE49-F238E27FC236}">
                <a16:creationId xmlns:a16="http://schemas.microsoft.com/office/drawing/2014/main" id="{53280278-403E-9E6D-EE41-E4D4EAFBF5A4}"/>
              </a:ext>
            </a:extLst>
          </p:cNvPr>
          <p:cNvCxnSpPr/>
          <p:nvPr/>
        </p:nvCxnSpPr>
        <p:spPr>
          <a:xfrm>
            <a:off x="5538439" y="4984089"/>
            <a:ext cx="180000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5" name="Straight Arrow Connector 2074">
            <a:extLst>
              <a:ext uri="{FF2B5EF4-FFF2-40B4-BE49-F238E27FC236}">
                <a16:creationId xmlns:a16="http://schemas.microsoft.com/office/drawing/2014/main" id="{67AAB281-46C9-9AD8-B5CE-3F18531BB914}"/>
              </a:ext>
            </a:extLst>
          </p:cNvPr>
          <p:cNvCxnSpPr>
            <a:cxnSpLocks/>
          </p:cNvCxnSpPr>
          <p:nvPr/>
        </p:nvCxnSpPr>
        <p:spPr>
          <a:xfrm flipH="1" flipV="1">
            <a:off x="5073973" y="4984089"/>
            <a:ext cx="180000" cy="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77" name="TextBox 2076">
                <a:extLst>
                  <a:ext uri="{FF2B5EF4-FFF2-40B4-BE49-F238E27FC236}">
                    <a16:creationId xmlns:a16="http://schemas.microsoft.com/office/drawing/2014/main" id="{3AC312CB-602B-1787-2307-130AD1380F40}"/>
                  </a:ext>
                </a:extLst>
              </p:cNvPr>
              <p:cNvSpPr txBox="1"/>
              <p:nvPr/>
            </p:nvSpPr>
            <p:spPr>
              <a:xfrm>
                <a:off x="5578063" y="4961988"/>
                <a:ext cx="12548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</m:oMath>
                  </m:oMathPara>
                </a14:m>
                <a:endParaRPr lang="en-15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077" name="TextBox 2076">
                <a:extLst>
                  <a:ext uri="{FF2B5EF4-FFF2-40B4-BE49-F238E27FC236}">
                    <a16:creationId xmlns:a16="http://schemas.microsoft.com/office/drawing/2014/main" id="{3AC312CB-602B-1787-2307-130AD1380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8063" y="4961988"/>
                <a:ext cx="1254895" cy="276999"/>
              </a:xfrm>
              <a:prstGeom prst="rect">
                <a:avLst/>
              </a:prstGeom>
              <a:blipFill>
                <a:blip r:embed="rId5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78" name="Straight Arrow Connector 2077">
            <a:extLst>
              <a:ext uri="{FF2B5EF4-FFF2-40B4-BE49-F238E27FC236}">
                <a16:creationId xmlns:a16="http://schemas.microsoft.com/office/drawing/2014/main" id="{9BE57141-1223-8982-8B46-7CD6627B9F85}"/>
              </a:ext>
            </a:extLst>
          </p:cNvPr>
          <p:cNvCxnSpPr>
            <a:cxnSpLocks/>
          </p:cNvCxnSpPr>
          <p:nvPr/>
        </p:nvCxnSpPr>
        <p:spPr>
          <a:xfrm flipV="1">
            <a:off x="5403457" y="4584090"/>
            <a:ext cx="0" cy="18000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0" name="Straight Arrow Connector 2079">
            <a:extLst>
              <a:ext uri="{FF2B5EF4-FFF2-40B4-BE49-F238E27FC236}">
                <a16:creationId xmlns:a16="http://schemas.microsoft.com/office/drawing/2014/main" id="{856CCBCC-842F-CADE-52E8-4ED7D5FCBC3D}"/>
              </a:ext>
            </a:extLst>
          </p:cNvPr>
          <p:cNvCxnSpPr>
            <a:cxnSpLocks/>
          </p:cNvCxnSpPr>
          <p:nvPr/>
        </p:nvCxnSpPr>
        <p:spPr>
          <a:xfrm>
            <a:off x="5403457" y="5308733"/>
            <a:ext cx="0" cy="180000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3" name="Rectangle: Rounded Corners 2082">
            <a:extLst>
              <a:ext uri="{FF2B5EF4-FFF2-40B4-BE49-F238E27FC236}">
                <a16:creationId xmlns:a16="http://schemas.microsoft.com/office/drawing/2014/main" id="{799EC2EF-6C5B-8C30-B6E7-D5C0E9DA6F31}"/>
              </a:ext>
            </a:extLst>
          </p:cNvPr>
          <p:cNvSpPr/>
          <p:nvPr/>
        </p:nvSpPr>
        <p:spPr>
          <a:xfrm>
            <a:off x="5253973" y="4764090"/>
            <a:ext cx="288000" cy="52976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84" name="TextBox 2083">
                <a:extLst>
                  <a:ext uri="{FF2B5EF4-FFF2-40B4-BE49-F238E27FC236}">
                    <a16:creationId xmlns:a16="http://schemas.microsoft.com/office/drawing/2014/main" id="{52FA2810-090A-D709-D725-122CB61F03A4}"/>
                  </a:ext>
                </a:extLst>
              </p:cNvPr>
              <p:cNvSpPr txBox="1"/>
              <p:nvPr/>
            </p:nvSpPr>
            <p:spPr>
              <a:xfrm>
                <a:off x="4694552" y="4248139"/>
                <a:ext cx="1767022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𝑗𝑒𝑡</m:t>
                          </m:r>
                        </m:sub>
                      </m:sSub>
                    </m:oMath>
                  </m:oMathPara>
                </a14:m>
                <a:endParaRPr lang="en-15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084" name="TextBox 2083">
                <a:extLst>
                  <a:ext uri="{FF2B5EF4-FFF2-40B4-BE49-F238E27FC236}">
                    <a16:creationId xmlns:a16="http://schemas.microsoft.com/office/drawing/2014/main" id="{52FA2810-090A-D709-D725-122CB61F0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552" y="4248139"/>
                <a:ext cx="1767022" cy="299313"/>
              </a:xfrm>
              <a:prstGeom prst="rect">
                <a:avLst/>
              </a:prstGeom>
              <a:blipFill>
                <a:blip r:embed="rId6"/>
                <a:stretch>
                  <a:fillRect l="-1034" r="-1379" b="-26531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85" name="Picture 2084">
            <a:extLst>
              <a:ext uri="{FF2B5EF4-FFF2-40B4-BE49-F238E27FC236}">
                <a16:creationId xmlns:a16="http://schemas.microsoft.com/office/drawing/2014/main" id="{E4088403-E68E-5DC7-A6F0-D1E9201724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81590" y="3818737"/>
            <a:ext cx="2498438" cy="2490138"/>
          </a:xfrm>
          <a:prstGeom prst="rect">
            <a:avLst/>
          </a:prstGeom>
        </p:spPr>
      </p:pic>
      <p:sp>
        <p:nvSpPr>
          <p:cNvPr id="2086" name="TextBox 2085">
            <a:extLst>
              <a:ext uri="{FF2B5EF4-FFF2-40B4-BE49-F238E27FC236}">
                <a16:creationId xmlns:a16="http://schemas.microsoft.com/office/drawing/2014/main" id="{A16F7EE7-2C4B-848B-D417-ACCA3FC38DD6}"/>
              </a:ext>
            </a:extLst>
          </p:cNvPr>
          <p:cNvSpPr txBox="1"/>
          <p:nvPr/>
        </p:nvSpPr>
        <p:spPr>
          <a:xfrm>
            <a:off x="9972549" y="3844970"/>
            <a:ext cx="210747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Example of image with 2 min eff. exposure</a:t>
            </a:r>
            <a:endParaRPr lang="en-150" sz="1400" dirty="0">
              <a:solidFill>
                <a:schemeClr val="bg1"/>
              </a:solidFill>
            </a:endParaRPr>
          </a:p>
        </p:txBody>
      </p:sp>
      <p:sp>
        <p:nvSpPr>
          <p:cNvPr id="2088" name="TextBox 2087">
            <a:extLst>
              <a:ext uri="{FF2B5EF4-FFF2-40B4-BE49-F238E27FC236}">
                <a16:creationId xmlns:a16="http://schemas.microsoft.com/office/drawing/2014/main" id="{E7874B1A-553B-07BF-4152-E4BFC9E2F6E1}"/>
              </a:ext>
            </a:extLst>
          </p:cNvPr>
          <p:cNvSpPr txBox="1"/>
          <p:nvPr/>
        </p:nvSpPr>
        <p:spPr>
          <a:xfrm>
            <a:off x="5489289" y="911865"/>
            <a:ext cx="647046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Because of the gas jet finite thickness, </a:t>
            </a:r>
            <a:br>
              <a:rPr lang="en-US" dirty="0"/>
            </a:br>
            <a:r>
              <a:rPr lang="en-US" dirty="0"/>
              <a:t>the </a:t>
            </a:r>
            <a:r>
              <a:rPr lang="en-US" b="1" dirty="0"/>
              <a:t>BGC output is different in the two directions</a:t>
            </a:r>
            <a:br>
              <a:rPr lang="en-US" b="1" dirty="0"/>
            </a:br>
            <a:endParaRPr lang="en-US" b="1" dirty="0"/>
          </a:p>
          <a:p>
            <a:r>
              <a:rPr lang="en-US" dirty="0"/>
              <a:t>Horizontal projection is unaffected</a:t>
            </a:r>
          </a:p>
          <a:p>
            <a:pPr marL="285750" indent="-285750">
              <a:buFont typeface="Arial" panose="020B0604020202020204" pitchFamily="34" charset="0"/>
              <a:buChar char="→"/>
            </a:pPr>
            <a:r>
              <a:rPr lang="en-US" dirty="0"/>
              <a:t>used as indicator of data quality</a:t>
            </a:r>
          </a:p>
          <a:p>
            <a:endParaRPr lang="en-US" dirty="0"/>
          </a:p>
          <a:p>
            <a:r>
              <a:rPr lang="en-US" dirty="0"/>
              <a:t>Vertical projection includes jet distribution</a:t>
            </a:r>
          </a:p>
          <a:p>
            <a:pPr marL="285750" indent="-285750">
              <a:buFont typeface="Arial" panose="020B0604020202020204" pitchFamily="34" charset="0"/>
              <a:buChar char="→"/>
            </a:pPr>
            <a:r>
              <a:rPr lang="en-US" dirty="0"/>
              <a:t>retrieving accurate beam size is more challenging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880F1E-89BC-EA58-B9AE-949FFC2E8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791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04E9A81-ABD1-741D-C837-7A43C9046B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60157"/>
            <a:ext cx="12192000" cy="3823735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3FB4D6C9-B1EB-BD2B-95E3-36827ADFE226}"/>
              </a:ext>
            </a:extLst>
          </p:cNvPr>
          <p:cNvSpPr txBox="1">
            <a:spLocks/>
          </p:cNvSpPr>
          <p:nvPr/>
        </p:nvSpPr>
        <p:spPr>
          <a:xfrm>
            <a:off x="407988" y="238952"/>
            <a:ext cx="11376025" cy="5496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Horizontal measurements over some fills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2ADC06-D3D9-09DD-4E30-B9DDD81CA574}"/>
              </a:ext>
            </a:extLst>
          </p:cNvPr>
          <p:cNvSpPr txBox="1"/>
          <p:nvPr/>
        </p:nvSpPr>
        <p:spPr>
          <a:xfrm>
            <a:off x="407988" y="1285752"/>
            <a:ext cx="976124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horizontal size measurement looks qualitatively ok at injection and flat-top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beam size growth resolvable during stable beams (SB)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ramp shows some unexpected </a:t>
            </a:r>
            <a:r>
              <a:rPr lang="en-US" dirty="0" err="1"/>
              <a:t>behaviour</a:t>
            </a:r>
            <a:r>
              <a:rPr lang="en-US" dirty="0"/>
              <a:t> (e.g. spikes at start of ramp)</a:t>
            </a:r>
            <a:endParaRPr lang="en-15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721FCD7-CEFD-A62C-2EAC-36009D43800D}"/>
              </a:ext>
            </a:extLst>
          </p:cNvPr>
          <p:cNvCxnSpPr>
            <a:cxnSpLocks/>
          </p:cNvCxnSpPr>
          <p:nvPr/>
        </p:nvCxnSpPr>
        <p:spPr>
          <a:xfrm flipH="1">
            <a:off x="7777018" y="2715491"/>
            <a:ext cx="369455" cy="4433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ACD43E-6570-0126-3AB6-56B74EC75CCA}"/>
              </a:ext>
            </a:extLst>
          </p:cNvPr>
          <p:cNvCxnSpPr>
            <a:cxnSpLocks/>
          </p:cNvCxnSpPr>
          <p:nvPr/>
        </p:nvCxnSpPr>
        <p:spPr>
          <a:xfrm>
            <a:off x="8672945" y="2715491"/>
            <a:ext cx="332510" cy="332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2414D4C-29F6-787F-9F42-CFB799AFD2F9}"/>
              </a:ext>
            </a:extLst>
          </p:cNvPr>
          <p:cNvSpPr txBox="1"/>
          <p:nvPr/>
        </p:nvSpPr>
        <p:spPr>
          <a:xfrm>
            <a:off x="7292109" y="2362970"/>
            <a:ext cx="25169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spikes @ start of ramp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32189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>
            <a:normAutofit fontScale="90000"/>
          </a:bodyPr>
          <a:lstStyle/>
          <a:p>
            <a:r>
              <a:rPr lang="en-US" dirty="0"/>
              <a:t>Horizontal measurements of proton beams in SB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C9A8A8-20F2-5D32-7013-387000467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15" y="1158240"/>
            <a:ext cx="3600154" cy="5148446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271147F7-2285-E650-3C24-B69F5A537F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0" t="42673" r="9481" b="46364"/>
          <a:stretch/>
        </p:blipFill>
        <p:spPr bwMode="auto">
          <a:xfrm>
            <a:off x="600893" y="1004183"/>
            <a:ext cx="3126376" cy="25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036F00-1311-0049-549A-927D9805A9D4}"/>
              </a:ext>
            </a:extLst>
          </p:cNvPr>
          <p:cNvSpPr txBox="1"/>
          <p:nvPr/>
        </p:nvSpPr>
        <p:spPr>
          <a:xfrm>
            <a:off x="600892" y="930029"/>
            <a:ext cx="3126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  →  time in SB  →  ~10h</a:t>
            </a:r>
            <a:endParaRPr lang="en-15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DDC225-4C00-2139-AC18-56A482E11C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0793" y="3918855"/>
            <a:ext cx="5901516" cy="235299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D12F1E3-735C-BE77-CCCD-B57B71559DA3}"/>
              </a:ext>
            </a:extLst>
          </p:cNvPr>
          <p:cNvSpPr txBox="1"/>
          <p:nvPr/>
        </p:nvSpPr>
        <p:spPr>
          <a:xfrm>
            <a:off x="9683932" y="4006212"/>
            <a:ext cx="233205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Profile evolution in SB, subtracting constant background and normalizing by fit amplitude</a:t>
            </a:r>
            <a:endParaRPr lang="en-150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E1AE10-CE2A-A806-4E05-8A8232C6ED9A}"/>
              </a:ext>
            </a:extLst>
          </p:cNvPr>
          <p:cNvCxnSpPr>
            <a:cxnSpLocks/>
          </p:cNvCxnSpPr>
          <p:nvPr/>
        </p:nvCxnSpPr>
        <p:spPr>
          <a:xfrm>
            <a:off x="5399314" y="4911634"/>
            <a:ext cx="174172" cy="870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38AE1EC-A66D-FCE8-4B63-21A28F126AAC}"/>
              </a:ext>
            </a:extLst>
          </p:cNvPr>
          <p:cNvSpPr txBox="1"/>
          <p:nvPr/>
        </p:nvSpPr>
        <p:spPr>
          <a:xfrm>
            <a:off x="4310742" y="4006212"/>
            <a:ext cx="202038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Local intensity dip due to photocathode damage, more evident at beginning of SB with higher background</a:t>
            </a:r>
            <a:endParaRPr lang="en-150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97FA24-E55E-C65C-3DF0-C0A267274BDA}"/>
              </a:ext>
            </a:extLst>
          </p:cNvPr>
          <p:cNvSpPr txBox="1"/>
          <p:nvPr/>
        </p:nvSpPr>
        <p:spPr>
          <a:xfrm>
            <a:off x="4053839" y="1267347"/>
            <a:ext cx="7110550" cy="1431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/>
              <a:t>Example of horizontal profiles recorded over a physics fill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peak decrease follows intensity depletion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background decrease follows reduction of losses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(slight) width increase follows emittance growth</a:t>
            </a:r>
            <a:endParaRPr lang="en-15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256B293-B1CA-8573-D210-E1D3B0028C60}"/>
              </a:ext>
            </a:extLst>
          </p:cNvPr>
          <p:cNvCxnSpPr>
            <a:cxnSpLocks/>
          </p:cNvCxnSpPr>
          <p:nvPr/>
        </p:nvCxnSpPr>
        <p:spPr>
          <a:xfrm flipH="1">
            <a:off x="7736801" y="4737463"/>
            <a:ext cx="195937" cy="1141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029E9F4-2512-B7F6-DCFC-5031C6D27764}"/>
              </a:ext>
            </a:extLst>
          </p:cNvPr>
          <p:cNvCxnSpPr>
            <a:cxnSpLocks/>
          </p:cNvCxnSpPr>
          <p:nvPr/>
        </p:nvCxnSpPr>
        <p:spPr>
          <a:xfrm flipV="1">
            <a:off x="7317925" y="4972175"/>
            <a:ext cx="185924" cy="12317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A27BBC0-AF94-4D93-1AFE-17B9AFE4C3A1}"/>
              </a:ext>
            </a:extLst>
          </p:cNvPr>
          <p:cNvSpPr txBox="1"/>
          <p:nvPr/>
        </p:nvSpPr>
        <p:spPr>
          <a:xfrm>
            <a:off x="7834769" y="4368131"/>
            <a:ext cx="1764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size evolution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2841345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38952"/>
            <a:ext cx="11376025" cy="549613"/>
          </a:xfrm>
        </p:spPr>
        <p:txBody>
          <a:bodyPr>
            <a:normAutofit fontScale="90000"/>
          </a:bodyPr>
          <a:lstStyle/>
          <a:p>
            <a:r>
              <a:rPr lang="en-US" dirty="0"/>
              <a:t>Photon counting vs intensity stacking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5036F00-1311-0049-549A-927D9805A9D4}"/>
              </a:ext>
            </a:extLst>
          </p:cNvPr>
          <p:cNvSpPr txBox="1"/>
          <p:nvPr/>
        </p:nvSpPr>
        <p:spPr>
          <a:xfrm>
            <a:off x="600892" y="930029"/>
            <a:ext cx="3126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0  →  time in SB  →  ~10h</a:t>
            </a:r>
            <a:endParaRPr lang="en-15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077EF3-2BA4-84D4-7894-5FCF2B74C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3704" y="188528"/>
            <a:ext cx="2520806" cy="232834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933C6C4-E057-C5C3-444D-7DAC6B4075B4}"/>
              </a:ext>
            </a:extLst>
          </p:cNvPr>
          <p:cNvSpPr txBox="1"/>
          <p:nvPr/>
        </p:nvSpPr>
        <p:spPr>
          <a:xfrm>
            <a:off x="9354553" y="2508733"/>
            <a:ext cx="27730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Example of photon detection in a single frame of 50ms exposure</a:t>
            </a:r>
            <a:endParaRPr lang="en-150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FCB7BC-E597-345D-71EA-9A32BE7658FF}"/>
              </a:ext>
            </a:extLst>
          </p:cNvPr>
          <p:cNvSpPr txBox="1"/>
          <p:nvPr/>
        </p:nvSpPr>
        <p:spPr>
          <a:xfrm>
            <a:off x="310120" y="1162653"/>
            <a:ext cx="8803802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/>
              <a:t>Given the long exposure time required, two possible strategies to create image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photon counting: </a:t>
            </a:r>
            <a:r>
              <a:rPr lang="en-US" dirty="0"/>
              <a:t>necessary for fluorescence cross-section measurements and, in principle, less affected by noise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intensity stacking</a:t>
            </a:r>
            <a:r>
              <a:rPr lang="en-US" dirty="0"/>
              <a:t>: straightforward implementation but more susceptible to noise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B3C028B-53B9-FAC1-2C22-E0BA9EF93F32}"/>
              </a:ext>
            </a:extLst>
          </p:cNvPr>
          <p:cNvGrpSpPr/>
          <p:nvPr/>
        </p:nvGrpSpPr>
        <p:grpSpPr>
          <a:xfrm>
            <a:off x="64407" y="3118353"/>
            <a:ext cx="4806616" cy="3228773"/>
            <a:chOff x="198521" y="2693399"/>
            <a:chExt cx="5143500" cy="355901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2844935-2B27-6CF3-7E6D-258F42FBB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8521" y="2693399"/>
              <a:ext cx="5143500" cy="355901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624FE88-1F6A-194F-AC9C-33EE40EAA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49352" y="3278907"/>
              <a:ext cx="3095625" cy="784508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B182E59-7FB7-B11D-10A9-E93C21E81F9C}"/>
                </a:ext>
              </a:extLst>
            </p:cNvPr>
            <p:cNvSpPr/>
            <p:nvPr/>
          </p:nvSpPr>
          <p:spPr>
            <a:xfrm>
              <a:off x="1022685" y="4271210"/>
              <a:ext cx="3982452" cy="26469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7F614BD-8D6A-47F9-72CD-E6DD59C24CB6}"/>
                </a:ext>
              </a:extLst>
            </p:cNvPr>
            <p:cNvSpPr/>
            <p:nvPr/>
          </p:nvSpPr>
          <p:spPr>
            <a:xfrm>
              <a:off x="1819273" y="3260807"/>
              <a:ext cx="3095626" cy="80862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150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6DA774A-E365-04D1-84EC-69D3EA99CA0D}"/>
                </a:ext>
              </a:extLst>
            </p:cNvPr>
            <p:cNvCxnSpPr/>
            <p:nvPr/>
          </p:nvCxnSpPr>
          <p:spPr>
            <a:xfrm flipH="1">
              <a:off x="1022685" y="3254791"/>
              <a:ext cx="796588" cy="101040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2EC84DE-EFE5-1D6F-E62A-87F2F7D9BD2F}"/>
                </a:ext>
              </a:extLst>
            </p:cNvPr>
            <p:cNvCxnSpPr>
              <a:cxnSpLocks/>
            </p:cNvCxnSpPr>
            <p:nvPr/>
          </p:nvCxnSpPr>
          <p:spPr>
            <a:xfrm>
              <a:off x="4914899" y="3260807"/>
              <a:ext cx="90238" cy="100438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52DE490-F125-DC62-52A4-2F32FB58B1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04333" y="3339000"/>
              <a:ext cx="0" cy="18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9FCE284-EEDB-B632-233E-18050EAC4458}"/>
                </a:ext>
              </a:extLst>
            </p:cNvPr>
            <p:cNvCxnSpPr>
              <a:cxnSpLocks/>
            </p:cNvCxnSpPr>
            <p:nvPr/>
          </p:nvCxnSpPr>
          <p:spPr>
            <a:xfrm>
              <a:off x="2205610" y="3804964"/>
              <a:ext cx="0" cy="18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BBA2B8C-3D27-EC8B-9060-2D513E9FB12F}"/>
                    </a:ext>
                  </a:extLst>
                </p:cNvPr>
                <p:cNvSpPr txBox="1"/>
                <p:nvPr/>
              </p:nvSpPr>
              <p:spPr>
                <a:xfrm>
                  <a:off x="2247972" y="3800796"/>
                  <a:ext cx="735778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~10%</m:t>
                        </m:r>
                      </m:oMath>
                    </m:oMathPara>
                  </a14:m>
                  <a:endParaRPr lang="en-150" sz="1600" dirty="0"/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4BBA2B8C-3D27-EC8B-9060-2D513E9FB12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7972" y="3800796"/>
                  <a:ext cx="735778" cy="246221"/>
                </a:xfrm>
                <a:prstGeom prst="rect">
                  <a:avLst/>
                </a:prstGeom>
                <a:blipFill>
                  <a:blip r:embed="rId5"/>
                  <a:stretch>
                    <a:fillRect l="-9735" r="-7965" b="-27027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4370D4D-E1BA-9CBF-6E52-13BF4A3D5A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84844" y="3177449"/>
              <a:ext cx="0" cy="18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5845825-DB25-B82C-6922-0B27B2B5AC5E}"/>
                </a:ext>
              </a:extLst>
            </p:cNvPr>
            <p:cNvCxnSpPr>
              <a:cxnSpLocks/>
            </p:cNvCxnSpPr>
            <p:nvPr/>
          </p:nvCxnSpPr>
          <p:spPr>
            <a:xfrm>
              <a:off x="4686121" y="3557037"/>
              <a:ext cx="0" cy="18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5E71DC16-4ADC-5F2D-2F70-75A08A493254}"/>
                    </a:ext>
                  </a:extLst>
                </p:cNvPr>
                <p:cNvSpPr txBox="1"/>
                <p:nvPr/>
              </p:nvSpPr>
              <p:spPr>
                <a:xfrm>
                  <a:off x="4217578" y="3755137"/>
                  <a:ext cx="621965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~3%</m:t>
                        </m:r>
                      </m:oMath>
                    </m:oMathPara>
                  </a14:m>
                  <a:endParaRPr lang="en-150" sz="1600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5E71DC16-4ADC-5F2D-2F70-75A08A49325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17578" y="3755137"/>
                  <a:ext cx="621965" cy="246221"/>
                </a:xfrm>
                <a:prstGeom prst="rect">
                  <a:avLst/>
                </a:prstGeom>
                <a:blipFill>
                  <a:blip r:embed="rId6"/>
                  <a:stretch>
                    <a:fillRect l="-10526" r="-10526" b="-27778"/>
                  </a:stretch>
                </a:blipFill>
              </p:spPr>
              <p:txBody>
                <a:bodyPr/>
                <a:lstStyle/>
                <a:p>
                  <a:r>
                    <a:rPr lang="en-150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28D5986-7136-E083-AB5A-ADDA77F77CF2}"/>
              </a:ext>
            </a:extLst>
          </p:cNvPr>
          <p:cNvSpPr txBox="1"/>
          <p:nvPr/>
        </p:nvSpPr>
        <p:spPr>
          <a:xfrm>
            <a:off x="4985255" y="3476665"/>
            <a:ext cx="71423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Counting and stacking coincide for large beams</a:t>
            </a:r>
            <a:br>
              <a:rPr lang="en-US" dirty="0"/>
            </a:br>
            <a:r>
              <a:rPr lang="en-US" dirty="0"/>
              <a:t>(e.g. at injection energy)</a:t>
            </a:r>
            <a:endParaRPr lang="en-15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A54141D-6FD9-171B-FC45-D41CBF735DB3}"/>
              </a:ext>
            </a:extLst>
          </p:cNvPr>
          <p:cNvSpPr txBox="1"/>
          <p:nvPr/>
        </p:nvSpPr>
        <p:spPr>
          <a:xfrm>
            <a:off x="4985255" y="4496858"/>
            <a:ext cx="6979255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For small beams, counting is systematically larger</a:t>
            </a:r>
            <a:r>
              <a:rPr lang="en-US" dirty="0"/>
              <a:t>, and the delta decreases with time at flat-top.</a:t>
            </a:r>
            <a:br>
              <a:rPr lang="en-US" dirty="0"/>
            </a:br>
            <a:r>
              <a:rPr lang="en-US" dirty="0"/>
              <a:t>Likely due to a failure of photon counting at high photon density (small beams and beginning of SB with high losses).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→"/>
            </a:pPr>
            <a:r>
              <a:rPr lang="en-US" dirty="0"/>
              <a:t>frame rate faster than current 20Hz probably needed</a:t>
            </a:r>
          </a:p>
        </p:txBody>
      </p:sp>
    </p:spTree>
    <p:extLst>
      <p:ext uri="{BB962C8B-B14F-4D97-AF65-F5344CB8AC3E}">
        <p14:creationId xmlns:p14="http://schemas.microsoft.com/office/powerpoint/2010/main" val="95587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F9655FC-1A67-6B15-15C5-504CEDCD08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575" y="2684959"/>
            <a:ext cx="5555240" cy="41626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94C727-BC9B-CDBB-729C-A8B8DC029F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686050"/>
            <a:ext cx="6276215" cy="4171950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B1DE71B5-76EE-DFE3-C08A-FEA707DC52E5}"/>
              </a:ext>
            </a:extLst>
          </p:cNvPr>
          <p:cNvSpPr txBox="1">
            <a:spLocks/>
          </p:cNvSpPr>
          <p:nvPr/>
        </p:nvSpPr>
        <p:spPr>
          <a:xfrm>
            <a:off x="407988" y="238952"/>
            <a:ext cx="11376025" cy="5496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Size and emittance size during ramp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CBF6797-AD04-6027-CDDA-6AEEC7F82817}"/>
                  </a:ext>
                </a:extLst>
              </p:cNvPr>
              <p:cNvSpPr txBox="1"/>
              <p:nvPr/>
            </p:nvSpPr>
            <p:spPr>
              <a:xfrm>
                <a:off x="407988" y="862455"/>
                <a:ext cx="9280957" cy="17779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Within the exposure time of ~3 min, the BGC measure the integrated beam size.</a:t>
                </a:r>
              </a:p>
              <a:p>
                <a:endParaRPr lang="en-US" dirty="0"/>
              </a:p>
              <a:p>
                <a:r>
                  <a:rPr lang="en-US" dirty="0"/>
                  <a:t>During the ramp, the machine optics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US" dirty="0"/>
                  <a:t>) is almost constant but the energy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/>
                  <a:t>) changes.</a:t>
                </a:r>
              </a:p>
              <a:p>
                <a:endParaRPr lang="en-US" dirty="0"/>
              </a:p>
              <a:p>
                <a:r>
                  <a:rPr lang="en-US" dirty="0"/>
                  <a:t>Can we use the average energy of each integration period to obtain the emittance?</a:t>
                </a:r>
              </a:p>
              <a:p>
                <a:r>
                  <a:rPr lang="en-US" dirty="0"/>
                  <a:t>→ from a quick numerical check, it seems OK</a:t>
                </a:r>
                <a:endParaRPr lang="en-15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CBF6797-AD04-6027-CDDA-6AEEC7F828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862455"/>
                <a:ext cx="9280957" cy="1777987"/>
              </a:xfrm>
              <a:prstGeom prst="rect">
                <a:avLst/>
              </a:prstGeom>
              <a:blipFill>
                <a:blip r:embed="rId4"/>
                <a:stretch>
                  <a:fillRect l="-591" t="-1370" b="-3425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C08E43-57DA-BB63-F166-254A5CBA83E3}"/>
                  </a:ext>
                </a:extLst>
              </p:cNvPr>
              <p:cNvSpPr txBox="1"/>
              <p:nvPr/>
            </p:nvSpPr>
            <p:spPr>
              <a:xfrm>
                <a:off x="10190740" y="487312"/>
                <a:ext cx="1473200" cy="9773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β</m:t>
                          </m:r>
                        </m:den>
                      </m:f>
                    </m:oMath>
                  </m:oMathPara>
                </a14:m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sz="2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C08E43-57DA-BB63-F166-254A5CBA8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0740" y="487312"/>
                <a:ext cx="1473200" cy="9773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6D6AA21-714E-6425-D8F2-E6569424CF8F}"/>
              </a:ext>
            </a:extLst>
          </p:cNvPr>
          <p:cNvSpPr txBox="1"/>
          <p:nvPr/>
        </p:nvSpPr>
        <p:spPr>
          <a:xfrm>
            <a:off x="9394969" y="2782669"/>
            <a:ext cx="27970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4890C1"/>
                </a:solidFill>
              </a:rPr>
              <a:t>Emittance computed using average energy</a:t>
            </a:r>
            <a:endParaRPr lang="en-150" dirty="0">
              <a:solidFill>
                <a:srgbClr val="4890C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FE0827-F62D-890A-D287-22834331019F}"/>
              </a:ext>
            </a:extLst>
          </p:cNvPr>
          <p:cNvSpPr txBox="1"/>
          <p:nvPr/>
        </p:nvSpPr>
        <p:spPr>
          <a:xfrm>
            <a:off x="9394969" y="3526710"/>
            <a:ext cx="279703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8215"/>
                </a:solidFill>
              </a:rPr>
              <a:t>“Raw” emittance computed using energy value at end of exposure</a:t>
            </a:r>
            <a:endParaRPr lang="en-150" dirty="0">
              <a:solidFill>
                <a:srgbClr val="FF8215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E871CAF-7731-D112-932D-5347AEE90807}"/>
              </a:ext>
            </a:extLst>
          </p:cNvPr>
          <p:cNvCxnSpPr/>
          <p:nvPr/>
        </p:nvCxnSpPr>
        <p:spPr>
          <a:xfrm>
            <a:off x="1431636" y="4091709"/>
            <a:ext cx="0" cy="2336800"/>
          </a:xfrm>
          <a:prstGeom prst="line">
            <a:avLst/>
          </a:prstGeom>
          <a:ln>
            <a:solidFill>
              <a:srgbClr val="FF8215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FB3EFBA-92F8-AD2C-61AD-7FF8B32699E1}"/>
              </a:ext>
            </a:extLst>
          </p:cNvPr>
          <p:cNvCxnSpPr/>
          <p:nvPr/>
        </p:nvCxnSpPr>
        <p:spPr>
          <a:xfrm>
            <a:off x="1999672" y="4091709"/>
            <a:ext cx="0" cy="2336800"/>
          </a:xfrm>
          <a:prstGeom prst="line">
            <a:avLst/>
          </a:prstGeom>
          <a:ln>
            <a:solidFill>
              <a:srgbClr val="FF8215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1007AC3-5D5E-8756-98C3-1213E3462B3D}"/>
              </a:ext>
            </a:extLst>
          </p:cNvPr>
          <p:cNvCxnSpPr>
            <a:cxnSpLocks/>
          </p:cNvCxnSpPr>
          <p:nvPr/>
        </p:nvCxnSpPr>
        <p:spPr>
          <a:xfrm flipH="1">
            <a:off x="1911927" y="3609323"/>
            <a:ext cx="369455" cy="4433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1120C16-9517-4CF1-2532-457CD192F5C4}"/>
              </a:ext>
            </a:extLst>
          </p:cNvPr>
          <p:cNvSpPr txBox="1"/>
          <p:nvPr/>
        </p:nvSpPr>
        <p:spPr>
          <a:xfrm>
            <a:off x="1999672" y="3239991"/>
            <a:ext cx="1722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exposure time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644729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B251E0D-16BB-6F8F-1437-DB2D8D973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15" y="2184890"/>
            <a:ext cx="5784600" cy="4336416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02B999BE-C1D7-B250-282F-8CE21A0FD827}"/>
              </a:ext>
            </a:extLst>
          </p:cNvPr>
          <p:cNvSpPr txBox="1">
            <a:spLocks/>
          </p:cNvSpPr>
          <p:nvPr/>
        </p:nvSpPr>
        <p:spPr>
          <a:xfrm>
            <a:off x="407988" y="238952"/>
            <a:ext cx="11376025" cy="5496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Horizontal emittance during ramp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BF865E-CE5F-79BD-8100-412E7BF45B2F}"/>
              </a:ext>
            </a:extLst>
          </p:cNvPr>
          <p:cNvSpPr txBox="1"/>
          <p:nvPr/>
        </p:nvSpPr>
        <p:spPr>
          <a:xfrm>
            <a:off x="407986" y="832402"/>
            <a:ext cx="1112823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Using the average energy value on real data, the retrieved emittance during the ramp remains confined within the fluctuation of the BGC measurement</a:t>
            </a:r>
          </a:p>
          <a:p>
            <a:endParaRPr lang="en-US" dirty="0"/>
          </a:p>
          <a:p>
            <a:r>
              <a:rPr lang="en-US" dirty="0"/>
              <a:t>But some jumps still appear at the beginning of the ramp, physical or just a BGC artefact?</a:t>
            </a:r>
            <a:endParaRPr lang="en-15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A596548-83B4-98CD-D954-DE6BA45DD96E}"/>
              </a:ext>
            </a:extLst>
          </p:cNvPr>
          <p:cNvCxnSpPr>
            <a:cxnSpLocks/>
          </p:cNvCxnSpPr>
          <p:nvPr/>
        </p:nvCxnSpPr>
        <p:spPr>
          <a:xfrm>
            <a:off x="2470727" y="2741104"/>
            <a:ext cx="0" cy="362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3C29D27-8637-353B-E472-C104A64BAEF3}"/>
              </a:ext>
            </a:extLst>
          </p:cNvPr>
          <p:cNvSpPr txBox="1"/>
          <p:nvPr/>
        </p:nvSpPr>
        <p:spPr>
          <a:xfrm rot="19066128">
            <a:off x="2470727" y="5403612"/>
            <a:ext cx="9513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RAMP</a:t>
            </a: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3075774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E46322-0BF5-D0D3-FD2B-6CE52FC0BE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0303"/>
            <a:ext cx="12192000" cy="3817697"/>
          </a:xfrm>
          <a:prstGeom prst="rect">
            <a:avLst/>
          </a:prstGeom>
        </p:spPr>
      </p:pic>
      <p:sp>
        <p:nvSpPr>
          <p:cNvPr id="4" name="Title 2">
            <a:extLst>
              <a:ext uri="{FF2B5EF4-FFF2-40B4-BE49-F238E27FC236}">
                <a16:creationId xmlns:a16="http://schemas.microsoft.com/office/drawing/2014/main" id="{DC807B31-D58F-9466-8D85-F181EA31CDB0}"/>
              </a:ext>
            </a:extLst>
          </p:cNvPr>
          <p:cNvSpPr txBox="1">
            <a:spLocks/>
          </p:cNvSpPr>
          <p:nvPr/>
        </p:nvSpPr>
        <p:spPr>
          <a:xfrm>
            <a:off x="407988" y="238952"/>
            <a:ext cx="11376025" cy="5496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Horizontal emittance over some fills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4D5F4B-D981-54AD-02E2-8639816BE928}"/>
              </a:ext>
            </a:extLst>
          </p:cNvPr>
          <p:cNvSpPr txBox="1"/>
          <p:nvPr/>
        </p:nvSpPr>
        <p:spPr>
          <a:xfrm>
            <a:off x="407988" y="1237325"/>
            <a:ext cx="10481685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horizontal emittance is quantitatively ok compared to emittance scans (de facto LHC reference)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emittance growth resolvable during stable beams (SB)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emittance measurement in ramp shows residual spikes. Investigations needed to check if instrumental artefact or physical</a:t>
            </a:r>
          </a:p>
        </p:txBody>
      </p:sp>
    </p:spTree>
    <p:extLst>
      <p:ext uri="{BB962C8B-B14F-4D97-AF65-F5344CB8AC3E}">
        <p14:creationId xmlns:p14="http://schemas.microsoft.com/office/powerpoint/2010/main" val="3713461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884F64A-31F3-5F22-94EB-ACF36C15B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12030"/>
            <a:ext cx="12192000" cy="4245970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B9CC4A49-41CB-21B8-6408-17F7ABDD87D8}"/>
              </a:ext>
            </a:extLst>
          </p:cNvPr>
          <p:cNvSpPr txBox="1">
            <a:spLocks/>
          </p:cNvSpPr>
          <p:nvPr/>
        </p:nvSpPr>
        <p:spPr>
          <a:xfrm>
            <a:off x="407988" y="238952"/>
            <a:ext cx="11376025" cy="54961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Vertical measurements over some fills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5D6BA9-CF83-0ED5-9497-B003D6A973E1}"/>
              </a:ext>
            </a:extLst>
          </p:cNvPr>
          <p:cNvSpPr txBox="1"/>
          <p:nvPr/>
        </p:nvSpPr>
        <p:spPr>
          <a:xfrm>
            <a:off x="407988" y="1338660"/>
            <a:ext cx="9761248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vertical size measurement looks qualitatively ok at injection and start of ramp (no spikes!)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fitted size “saturates” at mid ramp because of jet thickness, with no change detectable</a:t>
            </a:r>
          </a:p>
        </p:txBody>
      </p:sp>
    </p:spTree>
    <p:extLst>
      <p:ext uri="{BB962C8B-B14F-4D97-AF65-F5344CB8AC3E}">
        <p14:creationId xmlns:p14="http://schemas.microsoft.com/office/powerpoint/2010/main" val="15315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699</Words>
  <Application>Microsoft Office PowerPoint</Application>
  <PresentationFormat>Widescreen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Cambria Math</vt:lpstr>
      <vt:lpstr>Office Theme</vt:lpstr>
      <vt:lpstr>CERN update on measurements  D. Butti, S. Mazzoni  26/07/2024</vt:lpstr>
      <vt:lpstr>BGC as beam size monitor</vt:lpstr>
      <vt:lpstr>PowerPoint Presentation</vt:lpstr>
      <vt:lpstr>Horizontal measurements of proton beams in SB</vt:lpstr>
      <vt:lpstr>Photon counting vs intensity stacking</vt:lpstr>
      <vt:lpstr>PowerPoint Presentation</vt:lpstr>
      <vt:lpstr>PowerPoint Presentation</vt:lpstr>
      <vt:lpstr>PowerPoint Presentation</vt:lpstr>
      <vt:lpstr>PowerPoint Presentation</vt:lpstr>
      <vt:lpstr>Vertical measurements throughout SB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Daniele Butti</dc:creator>
  <cp:lastModifiedBy>Daniele Butti</cp:lastModifiedBy>
  <cp:revision>4</cp:revision>
  <dcterms:created xsi:type="dcterms:W3CDTF">2024-07-26T07:02:02Z</dcterms:created>
  <dcterms:modified xsi:type="dcterms:W3CDTF">2024-07-26T11:55:48Z</dcterms:modified>
</cp:coreProperties>
</file>