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60" r:id="rId4"/>
    <p:sldId id="258" r:id="rId5"/>
    <p:sldId id="259" r:id="rId6"/>
  </p:sldIdLst>
  <p:sldSz cx="9144000" cy="6858000" type="screen4x3"/>
  <p:notesSz cx="6858000" cy="9723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9862" autoAdjust="0"/>
  </p:normalViewPr>
  <p:slideViewPr>
    <p:cSldViewPr>
      <p:cViewPr varScale="1">
        <p:scale>
          <a:sx n="76" d="100"/>
          <a:sy n="76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AB9FB-5F6C-48BC-9CD7-2B3FBA9EEB50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60925" cy="3646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618634"/>
            <a:ext cx="5486400" cy="4375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35579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235579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C6370-95D2-45E2-A93B-7FF9ED4756F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C6370-95D2-45E2-A93B-7FF9ED4756F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Help to</a:t>
            </a:r>
            <a:r>
              <a:rPr lang="en-GB" baseline="0" dirty="0" smtClean="0"/>
              <a:t> calculate field! Jiaru </a:t>
            </a:r>
            <a:r>
              <a:rPr lang="en-GB" baseline="0" dirty="0" smtClean="0"/>
              <a:t>Shi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C6370-95D2-45E2-A93B-7FF9ED4756F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C6370-95D2-45E2-A93B-7FF9ED4756F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(I </a:t>
            </a:r>
            <a:r>
              <a:rPr lang="fr-CH" dirty="0" err="1" smtClean="0"/>
              <a:t>cannot</a:t>
            </a:r>
            <a:r>
              <a:rPr lang="fr-CH" dirty="0" smtClean="0"/>
              <a:t> show plots </a:t>
            </a:r>
            <a:r>
              <a:rPr lang="fr-CH" dirty="0" err="1" smtClean="0"/>
              <a:t>from</a:t>
            </a:r>
            <a:r>
              <a:rPr lang="fr-CH" dirty="0" smtClean="0"/>
              <a:t> software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took</a:t>
            </a:r>
            <a:r>
              <a:rPr lang="fr-CH" dirty="0" smtClean="0"/>
              <a:t> us </a:t>
            </a:r>
            <a:r>
              <a:rPr lang="fr-CH" dirty="0" err="1" smtClean="0"/>
              <a:t>some</a:t>
            </a:r>
            <a:r>
              <a:rPr lang="fr-CH" dirty="0" smtClean="0"/>
              <a:t> tome to </a:t>
            </a:r>
            <a:r>
              <a:rPr lang="fr-CH" dirty="0" err="1" smtClean="0"/>
              <a:t>understand</a:t>
            </a:r>
            <a:r>
              <a:rPr lang="fr-CH" dirty="0" smtClean="0"/>
              <a:t> how software </a:t>
            </a:r>
            <a:r>
              <a:rPr lang="fr-CH" dirty="0" err="1" smtClean="0"/>
              <a:t>worked</a:t>
            </a:r>
            <a:r>
              <a:rPr lang="fr-CH" dirty="0" smtClean="0"/>
              <a:t>) but show plots (</a:t>
            </a:r>
            <a:r>
              <a:rPr lang="fr-CH" dirty="0" err="1" smtClean="0"/>
              <a:t>conditioning</a:t>
            </a:r>
            <a:r>
              <a:rPr lang="fr-CH" dirty="0" smtClean="0"/>
              <a:t>: power and pulse </a:t>
            </a:r>
            <a:r>
              <a:rPr lang="fr-CH" dirty="0" err="1" smtClean="0"/>
              <a:t>length</a:t>
            </a:r>
            <a:r>
              <a:rPr lang="fr-CH" dirty="0" smtClean="0"/>
              <a:t>; breakdown rate)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Monday</a:t>
            </a:r>
            <a:r>
              <a:rPr lang="fr-CH" dirty="0" smtClean="0"/>
              <a:t>!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C6370-95D2-45E2-A93B-7FF9ED4756F6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Condition </a:t>
            </a:r>
            <a:r>
              <a:rPr lang="fr-CH" dirty="0" err="1" smtClean="0"/>
              <a:t>during</a:t>
            </a:r>
            <a:r>
              <a:rPr lang="fr-CH" dirty="0" smtClean="0"/>
              <a:t> weekend 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desired</a:t>
            </a:r>
            <a:r>
              <a:rPr lang="fr-CH" dirty="0" smtClean="0"/>
              <a:t> power </a:t>
            </a:r>
            <a:r>
              <a:rPr lang="fr-CH" dirty="0" err="1" smtClean="0"/>
              <a:t>level</a:t>
            </a:r>
            <a:r>
              <a:rPr lang="fr-CH" dirty="0" smtClean="0"/>
              <a:t> (50 MV/m,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quite</a:t>
            </a:r>
            <a:r>
              <a:rPr lang="fr-CH" dirty="0" smtClean="0"/>
              <a:t> </a:t>
            </a:r>
            <a:r>
              <a:rPr lang="fr-CH" dirty="0" err="1" smtClean="0"/>
              <a:t>high</a:t>
            </a:r>
            <a:r>
              <a:rPr lang="fr-CH" dirty="0" smtClean="0"/>
              <a:t>)</a:t>
            </a:r>
          </a:p>
          <a:p>
            <a:r>
              <a:rPr lang="fr-CH" dirty="0" err="1" smtClean="0"/>
              <a:t>when</a:t>
            </a:r>
            <a:r>
              <a:rPr lang="fr-CH" dirty="0" smtClean="0"/>
              <a:t> BDR </a:t>
            </a:r>
            <a:r>
              <a:rPr lang="fr-CH" dirty="0" err="1" smtClean="0"/>
              <a:t>is</a:t>
            </a:r>
            <a:r>
              <a:rPr lang="fr-CH" dirty="0" smtClean="0"/>
              <a:t> stable (for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create</a:t>
            </a:r>
            <a:r>
              <a:rPr lang="fr-CH" dirty="0" smtClean="0"/>
              <a:t> plot breakdowns vs time)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C6370-95D2-45E2-A93B-7FF9ED4756F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2A81A-0970-4A1C-A71A-2DFEA24897FA}" type="datetimeFigureOut">
              <a:rPr lang="en-GB" smtClean="0"/>
              <a:pPr/>
              <a:t>27/10/2011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476A6-C976-4270-9698-3798F40490A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4648200" cy="685800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Berlin Sans FB Demi" pitchFamily="34" charset="0"/>
              </a:rPr>
              <a:t>Experiment</a:t>
            </a:r>
            <a:r>
              <a:rPr lang="fr-CH" sz="2000" dirty="0" smtClean="0">
                <a:latin typeface="Berlin Sans FB Demi" pitchFamily="34" charset="0"/>
              </a:rPr>
              <a:t> setup </a:t>
            </a:r>
            <a:r>
              <a:rPr lang="fr-CH" sz="2000" dirty="0" err="1" smtClean="0">
                <a:latin typeface="Berlin Sans FB Demi" pitchFamily="34" charset="0"/>
              </a:rPr>
              <a:t>at</a:t>
            </a:r>
            <a:r>
              <a:rPr lang="fr-CH" sz="2000" dirty="0" smtClean="0">
                <a:latin typeface="Berlin Sans FB Demi" pitchFamily="34" charset="0"/>
              </a:rPr>
              <a:t> CTF2</a:t>
            </a:r>
            <a:br>
              <a:rPr lang="fr-CH" sz="2000" dirty="0" smtClean="0">
                <a:latin typeface="Berlin Sans FB Demi" pitchFamily="34" charset="0"/>
              </a:rPr>
            </a:br>
            <a:r>
              <a:rPr lang="fr-CH" sz="2000" dirty="0" smtClean="0">
                <a:latin typeface="Berlin Sans FB Demi" pitchFamily="34" charset="0"/>
              </a:rPr>
              <a:t>of 3 GHz Single-</a:t>
            </a:r>
            <a:r>
              <a:rPr lang="fr-CH" sz="2000" dirty="0" err="1" smtClean="0">
                <a:latin typeface="Berlin Sans FB Demi" pitchFamily="34" charset="0"/>
              </a:rPr>
              <a:t>Cell</a:t>
            </a:r>
            <a:r>
              <a:rPr lang="fr-CH" sz="2000" dirty="0" smtClean="0">
                <a:latin typeface="Berlin Sans FB Demi" pitchFamily="34" charset="0"/>
              </a:rPr>
              <a:t> </a:t>
            </a:r>
            <a:r>
              <a:rPr lang="fr-CH" sz="2000" dirty="0" err="1" smtClean="0">
                <a:latin typeface="Berlin Sans FB Demi" pitchFamily="34" charset="0"/>
              </a:rPr>
              <a:t>Cavity</a:t>
            </a:r>
            <a:r>
              <a:rPr lang="fr-CH" sz="2000" dirty="0" smtClean="0">
                <a:latin typeface="Berlin Sans FB Demi" pitchFamily="34" charset="0"/>
              </a:rPr>
              <a:t> </a:t>
            </a:r>
            <a:endParaRPr lang="en-GB" sz="2000" dirty="0">
              <a:latin typeface="Berlin Sans FB Demi" pitchFamily="34" charset="0"/>
            </a:endParaRPr>
          </a:p>
        </p:txBody>
      </p:sp>
      <p:pic>
        <p:nvPicPr>
          <p:cNvPr id="4" name="Picture 3" descr="Setu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00350"/>
            <a:ext cx="5410200" cy="4057650"/>
          </a:xfrm>
          <a:prstGeom prst="rect">
            <a:avLst/>
          </a:prstGeom>
        </p:spPr>
      </p:pic>
      <p:pic>
        <p:nvPicPr>
          <p:cNvPr id="5" name="Picture 4" descr="Set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0"/>
            <a:ext cx="4419600" cy="3314700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3810000" y="2133600"/>
            <a:ext cx="381000" cy="685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09284" y="1752600"/>
            <a:ext cx="108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RF power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6019800"/>
            <a:ext cx="914400" cy="381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Cavity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V="1">
            <a:off x="1066800" y="5715000"/>
            <a:ext cx="152400" cy="304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038600" y="4419600"/>
            <a:ext cx="1143000" cy="5334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Pumping</a:t>
            </a:r>
            <a:r>
              <a:rPr lang="fr-CH" dirty="0" smtClean="0">
                <a:solidFill>
                  <a:schemeClr val="tx1"/>
                </a:solidFill>
              </a:rPr>
              <a:t> group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00600" y="1295400"/>
            <a:ext cx="1371600" cy="381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Faraday </a:t>
            </a:r>
            <a:r>
              <a:rPr lang="fr-CH" dirty="0" err="1" smtClean="0">
                <a:solidFill>
                  <a:schemeClr val="tx1"/>
                </a:solidFill>
              </a:rPr>
              <a:t>cup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>
            <a:off x="5486400" y="1676400"/>
            <a:ext cx="76200" cy="4572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191000" y="3352800"/>
            <a:ext cx="1371600" cy="5334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Bidirectional</a:t>
            </a:r>
            <a:r>
              <a:rPr lang="fr-CH" dirty="0" smtClean="0">
                <a:solidFill>
                  <a:schemeClr val="tx1"/>
                </a:solidFill>
              </a:rPr>
              <a:t> coupler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019800" y="4495800"/>
            <a:ext cx="2711240" cy="1895023"/>
            <a:chOff x="4870632" y="2672147"/>
            <a:chExt cx="4089008" cy="3337676"/>
          </a:xfrm>
        </p:grpSpPr>
        <p:pic>
          <p:nvPicPr>
            <p:cNvPr id="25" name="Picture 24" descr="C:\RosSaNa\RoSSaNa_C\CeRn_TeRa\ImAgEs\Sband\SbandPics\TESTcavity_Tuning\P1000018.JPG"/>
            <p:cNvPicPr>
              <a:picLocks noChangeAspect="1"/>
            </p:cNvPicPr>
            <p:nvPr/>
          </p:nvPicPr>
          <p:blipFill>
            <a:blip r:embed="rId5" cstate="print"/>
            <a:srcRect l="5050" t="12429" r="35115" b="22321"/>
            <a:stretch>
              <a:fillRect/>
            </a:stretch>
          </p:blipFill>
          <p:spPr bwMode="auto">
            <a:xfrm>
              <a:off x="4870632" y="2672147"/>
              <a:ext cx="4089008" cy="3337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Oval 25"/>
            <p:cNvSpPr/>
            <p:nvPr/>
          </p:nvSpPr>
          <p:spPr>
            <a:xfrm>
              <a:off x="6809515" y="3132770"/>
              <a:ext cx="287410" cy="20013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973362" y="4615130"/>
              <a:ext cx="287410" cy="20013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7315200" y="6019800"/>
            <a:ext cx="1447800" cy="381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Thermistors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038600"/>
            <a:ext cx="10182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  <a:latin typeface="Berlin Sans FB Demi" pitchFamily="34" charset="0"/>
              </a:rPr>
              <a:t>Cooling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  <a:latin typeface="Berlin Sans FB Demi" pitchFamily="34" charset="0"/>
              </a:rPr>
              <a:t>: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8600" y="4648200"/>
            <a:ext cx="8534400" cy="2133600"/>
          </a:xfrm>
          <a:prstGeom prst="round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800600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3">
                    <a:lumMod val="75000"/>
                  </a:schemeClr>
                </a:solidFill>
                <a:latin typeface="Berlin Sans FB Demi" pitchFamily="34" charset="0"/>
              </a:rPr>
              <a:t>Control</a:t>
            </a:r>
            <a:endParaRPr lang="en-GB" dirty="0">
              <a:solidFill>
                <a:schemeClr val="accent3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1816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act</a:t>
            </a:r>
            <a:r>
              <a:rPr lang="fr-CH" dirty="0" smtClean="0"/>
              <a:t> on PFN voltage.</a:t>
            </a:r>
          </a:p>
          <a:p>
            <a:r>
              <a:rPr lang="fr-CH" dirty="0" smtClean="0"/>
              <a:t>Interlocks:</a:t>
            </a:r>
          </a:p>
          <a:p>
            <a:pPr marL="342900" indent="-342900">
              <a:buAutoNum type="alphaLcParenR"/>
            </a:pPr>
            <a:r>
              <a:rPr lang="fr-CH" dirty="0" smtClean="0"/>
              <a:t>on Faraday </a:t>
            </a:r>
            <a:r>
              <a:rPr lang="fr-CH" dirty="0" err="1" smtClean="0"/>
              <a:t>cup</a:t>
            </a:r>
            <a:r>
              <a:rPr lang="fr-CH" dirty="0" smtClean="0"/>
              <a:t> signal (stops RF </a:t>
            </a:r>
            <a:r>
              <a:rPr lang="fr-CH" dirty="0" err="1" smtClean="0"/>
              <a:t>pulsing</a:t>
            </a:r>
            <a:r>
              <a:rPr lang="fr-CH" dirty="0" smtClean="0"/>
              <a:t>) and </a:t>
            </a:r>
          </a:p>
          <a:p>
            <a:pPr marL="342900" indent="-342900">
              <a:buAutoNum type="alphaLcParenR"/>
            </a:pPr>
            <a:r>
              <a:rPr lang="fr-CH" dirty="0" smtClean="0"/>
              <a:t>On vacuum </a:t>
            </a:r>
            <a:r>
              <a:rPr lang="fr-CH" dirty="0" err="1" smtClean="0"/>
              <a:t>level</a:t>
            </a:r>
            <a:r>
              <a:rPr lang="fr-CH" dirty="0" smtClean="0"/>
              <a:t> (</a:t>
            </a:r>
            <a:r>
              <a:rPr lang="fr-CH" dirty="0" err="1" smtClean="0"/>
              <a:t>automatically</a:t>
            </a:r>
            <a:r>
              <a:rPr lang="fr-CH" dirty="0" smtClean="0"/>
              <a:t> </a:t>
            </a:r>
            <a:r>
              <a:rPr lang="fr-CH" dirty="0" err="1" smtClean="0"/>
              <a:t>restarts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15 seconds –time for normal </a:t>
            </a:r>
            <a:r>
              <a:rPr lang="fr-CH" dirty="0" err="1" smtClean="0"/>
              <a:t>operation</a:t>
            </a:r>
            <a:r>
              <a:rPr lang="fr-CH" dirty="0" smtClean="0"/>
              <a:t> vacuum </a:t>
            </a:r>
            <a:r>
              <a:rPr lang="fr-CH" dirty="0" err="1" smtClean="0"/>
              <a:t>level</a:t>
            </a:r>
            <a:r>
              <a:rPr lang="fr-CH" dirty="0" smtClean="0"/>
              <a:t> </a:t>
            </a:r>
            <a:r>
              <a:rPr lang="fr-CH" dirty="0" err="1" smtClean="0"/>
              <a:t>recovery</a:t>
            </a:r>
            <a:r>
              <a:rPr lang="fr-CH" dirty="0" smtClean="0"/>
              <a:t>-).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228600" y="76200"/>
            <a:ext cx="1905000" cy="68580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228600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2"/>
                </a:solidFill>
                <a:latin typeface="Berlin Sans FB Demi" pitchFamily="34" charset="0"/>
              </a:rPr>
              <a:t>Pulse Shape</a:t>
            </a:r>
            <a:endParaRPr lang="en-GB" dirty="0">
              <a:solidFill>
                <a:schemeClr val="accent2"/>
              </a:solidFill>
              <a:latin typeface="Berlin Sans FB Demi" pitchFamily="34" charset="0"/>
            </a:endParaRPr>
          </a:p>
        </p:txBody>
      </p:sp>
      <p:pic>
        <p:nvPicPr>
          <p:cNvPr id="19" name="Immagine 18" descr="P1010572.JPG"/>
          <p:cNvPicPr>
            <a:picLocks noChangeAspect="1"/>
          </p:cNvPicPr>
          <p:nvPr/>
        </p:nvPicPr>
        <p:blipFill>
          <a:blip r:embed="rId3" cstate="print"/>
          <a:srcRect t="13333" b="33333"/>
          <a:stretch>
            <a:fillRect/>
          </a:stretch>
        </p:blipFill>
        <p:spPr>
          <a:xfrm>
            <a:off x="0" y="838200"/>
            <a:ext cx="91440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14400" y="1447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- Breakdown </a:t>
            </a:r>
            <a:r>
              <a:rPr lang="fr-CH" dirty="0" err="1" smtClean="0"/>
              <a:t>definition</a:t>
            </a:r>
            <a:r>
              <a:rPr lang="fr-CH" dirty="0" smtClean="0"/>
              <a:t>: </a:t>
            </a:r>
            <a:r>
              <a:rPr lang="fr-CH" dirty="0" err="1" smtClean="0"/>
              <a:t>reflected</a:t>
            </a:r>
            <a:r>
              <a:rPr lang="fr-CH" dirty="0" smtClean="0"/>
              <a:t> power and Faraday </a:t>
            </a:r>
            <a:r>
              <a:rPr lang="fr-CH" dirty="0" err="1" smtClean="0"/>
              <a:t>cup</a:t>
            </a:r>
            <a:r>
              <a:rPr lang="fr-CH" dirty="0" smtClean="0"/>
              <a:t> signal</a:t>
            </a:r>
            <a:endParaRPr lang="fr-CH" dirty="0"/>
          </a:p>
          <a:p>
            <a:pPr>
              <a:buFontTx/>
              <a:buChar char="-"/>
            </a:pPr>
            <a:r>
              <a:rPr lang="fr-CH" dirty="0" smtClean="0"/>
              <a:t>Phase of </a:t>
            </a:r>
            <a:r>
              <a:rPr lang="fr-CH" dirty="0" err="1" smtClean="0"/>
              <a:t>reflected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yet</a:t>
            </a:r>
            <a:r>
              <a:rPr lang="fr-CH" dirty="0" smtClean="0"/>
              <a:t> (but </a:t>
            </a:r>
            <a:r>
              <a:rPr lang="fr-CH" dirty="0" err="1" smtClean="0"/>
              <a:t>will</a:t>
            </a:r>
            <a:r>
              <a:rPr lang="fr-CH" dirty="0" smtClean="0"/>
              <a:t> do </a:t>
            </a:r>
            <a:r>
              <a:rPr lang="fr-CH" dirty="0" err="1" smtClean="0"/>
              <a:t>soon</a:t>
            </a:r>
            <a:r>
              <a:rPr lang="fr-CH" dirty="0" smtClean="0"/>
              <a:t>)</a:t>
            </a:r>
            <a:r>
              <a:rPr lang="en-GB" dirty="0" smtClean="0"/>
              <a:t>*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85800" y="914400"/>
            <a:ext cx="7848600" cy="15240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066800"/>
            <a:ext cx="334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</a:rPr>
              <a:t>Diagnostics &amp; Data Acquisition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5800" y="3276600"/>
            <a:ext cx="7772400" cy="2590800"/>
          </a:xfrm>
          <a:prstGeom prst="roundRect">
            <a:avLst/>
          </a:prstGeom>
          <a:noFill/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3352800"/>
            <a:ext cx="10182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  <a:latin typeface="Berlin Sans FB Demi" pitchFamily="34" charset="0"/>
              </a:rPr>
              <a:t>Cooling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  <a:latin typeface="Berlin Sans FB Demi" pitchFamily="34" charset="0"/>
              </a:rPr>
              <a:t>: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6576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- </a:t>
            </a:r>
            <a:r>
              <a:rPr lang="fr-CH" dirty="0" err="1" smtClean="0"/>
              <a:t>Flowmeter</a:t>
            </a:r>
            <a:r>
              <a:rPr lang="fr-CH" dirty="0" smtClean="0"/>
              <a:t> </a:t>
            </a:r>
            <a:r>
              <a:rPr lang="fr-CH" dirty="0" err="1" smtClean="0"/>
              <a:t>reads</a:t>
            </a:r>
            <a:r>
              <a:rPr lang="fr-CH" dirty="0" smtClean="0"/>
              <a:t> 5 l/min @ 30°C </a:t>
            </a:r>
            <a:r>
              <a:rPr lang="fr-CH" dirty="0" smtClean="0">
                <a:sym typeface="Wingdings" pitchFamily="2" charset="2"/>
              </a:rPr>
              <a:t> </a:t>
            </a:r>
            <a:r>
              <a:rPr lang="fr-CH" dirty="0" err="1" smtClean="0"/>
              <a:t>designed</a:t>
            </a:r>
            <a:r>
              <a:rPr lang="fr-CH" dirty="0" smtClean="0"/>
              <a:t> mass flow </a:t>
            </a:r>
          </a:p>
          <a:p>
            <a:pPr>
              <a:buFontTx/>
              <a:buChar char="-"/>
            </a:pPr>
            <a:r>
              <a:rPr lang="fr-CH" dirty="0" smtClean="0"/>
              <a:t> Software for </a:t>
            </a:r>
            <a:r>
              <a:rPr lang="fr-CH" dirty="0" err="1" smtClean="0"/>
              <a:t>temperature</a:t>
            </a:r>
            <a:r>
              <a:rPr lang="fr-CH" dirty="0" smtClean="0"/>
              <a:t> acquisition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debugged</a:t>
            </a:r>
            <a:r>
              <a:rPr lang="fr-CH" dirty="0" smtClean="0"/>
              <a:t> and </a:t>
            </a:r>
            <a:r>
              <a:rPr lang="fr-CH" dirty="0" err="1" smtClean="0"/>
              <a:t>working</a:t>
            </a:r>
            <a:endParaRPr lang="fr-CH" dirty="0" smtClean="0"/>
          </a:p>
          <a:p>
            <a:r>
              <a:rPr lang="fr-CH" dirty="0" smtClean="0"/>
              <a:t>HOWEVER </a:t>
            </a:r>
            <a:r>
              <a:rPr lang="fr-CH" dirty="0" err="1" smtClean="0"/>
              <a:t>we</a:t>
            </a:r>
            <a:r>
              <a:rPr lang="fr-CH" dirty="0" smtClean="0"/>
              <a:t> do not </a:t>
            </a:r>
            <a:r>
              <a:rPr lang="fr-CH" dirty="0" err="1" smtClean="0"/>
              <a:t>expect</a:t>
            </a:r>
            <a:r>
              <a:rPr lang="fr-CH" dirty="0" smtClean="0"/>
              <a:t> to </a:t>
            </a:r>
            <a:r>
              <a:rPr lang="fr-CH" dirty="0" err="1" smtClean="0"/>
              <a:t>detect</a:t>
            </a:r>
            <a:r>
              <a:rPr lang="fr-CH" dirty="0" smtClean="0"/>
              <a:t> a </a:t>
            </a:r>
            <a:r>
              <a:rPr lang="fr-CH" dirty="0" err="1" smtClean="0"/>
              <a:t>temperature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:</a:t>
            </a:r>
          </a:p>
          <a:p>
            <a:pPr>
              <a:buFontTx/>
              <a:buChar char="-"/>
            </a:pPr>
            <a:r>
              <a:rPr lang="fr-CH" dirty="0" err="1" smtClean="0"/>
              <a:t>Average</a:t>
            </a:r>
            <a:r>
              <a:rPr lang="fr-CH" dirty="0" smtClean="0"/>
              <a:t> power in </a:t>
            </a:r>
            <a:r>
              <a:rPr lang="fr-CH" dirty="0" err="1" smtClean="0"/>
              <a:t>cavity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~ 5 W (and </a:t>
            </a:r>
            <a:r>
              <a:rPr lang="fr-CH" dirty="0" err="1" smtClean="0"/>
              <a:t>cooling</a:t>
            </a:r>
            <a:r>
              <a:rPr lang="fr-CH" dirty="0" smtClean="0"/>
              <a:t> system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designed</a:t>
            </a:r>
            <a:r>
              <a:rPr lang="fr-CH" dirty="0" smtClean="0"/>
              <a:t> for 350 W and 1 </a:t>
            </a:r>
            <a:r>
              <a:rPr lang="fr-CH" dirty="0" err="1" smtClean="0"/>
              <a:t>degree</a:t>
            </a:r>
            <a:r>
              <a:rPr lang="fr-CH" dirty="0" smtClean="0"/>
              <a:t> </a:t>
            </a:r>
            <a:r>
              <a:rPr lang="fr-CH" dirty="0" err="1" smtClean="0"/>
              <a:t>inlet</a:t>
            </a:r>
            <a:r>
              <a:rPr lang="fr-CH" dirty="0" smtClean="0"/>
              <a:t>-</a:t>
            </a:r>
            <a:r>
              <a:rPr lang="fr-CH" dirty="0" err="1" smtClean="0"/>
              <a:t>outlet</a:t>
            </a:r>
            <a:r>
              <a:rPr lang="fr-CH" dirty="0" smtClean="0"/>
              <a:t>)</a:t>
            </a:r>
          </a:p>
          <a:p>
            <a:pPr>
              <a:buFontTx/>
              <a:buChar char="-"/>
            </a:pPr>
            <a:r>
              <a:rPr lang="fr-CH" dirty="0"/>
              <a:t> </a:t>
            </a:r>
            <a:r>
              <a:rPr lang="fr-CH" dirty="0" err="1" smtClean="0"/>
              <a:t>Sensor</a:t>
            </a:r>
            <a:r>
              <a:rPr lang="fr-CH" dirty="0" smtClean="0"/>
              <a:t> </a:t>
            </a:r>
            <a:r>
              <a:rPr lang="fr-CH" dirty="0" err="1" smtClean="0"/>
              <a:t>sensitivity</a:t>
            </a:r>
            <a:r>
              <a:rPr lang="fr-CH" dirty="0" smtClean="0"/>
              <a:t>: 1 </a:t>
            </a:r>
            <a:r>
              <a:rPr lang="fr-CH" dirty="0" err="1" smtClean="0"/>
              <a:t>degree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5410200"/>
            <a:ext cx="10967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erlin Sans FB Demi" pitchFamily="34" charset="0"/>
              </a:rPr>
              <a:t>Vacuum: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5410200"/>
            <a:ext cx="351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10-8 mbar </a:t>
            </a:r>
            <a:r>
              <a:rPr lang="fr-CH" dirty="0" err="1" smtClean="0"/>
              <a:t>during</a:t>
            </a:r>
            <a:r>
              <a:rPr lang="fr-CH" dirty="0" smtClean="0"/>
              <a:t> normal </a:t>
            </a:r>
            <a:r>
              <a:rPr lang="fr-CH" dirty="0" err="1" smtClean="0"/>
              <a:t>operation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3400" y="6488668"/>
            <a:ext cx="658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* </a:t>
            </a:r>
            <a:r>
              <a:rPr lang="en-GB" dirty="0" smtClean="0"/>
              <a:t>Not so critical as cavity does not detune for so low average power.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err="1" smtClean="0">
                <a:latin typeface="Berlin Sans FB Demi" pitchFamily="34" charset="0"/>
              </a:rPr>
              <a:t>History</a:t>
            </a:r>
            <a:endParaRPr lang="en-GB" u="sng" dirty="0">
              <a:latin typeface="Berlin Sans FB Demi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1" y="838200"/>
            <a:ext cx="7696200" cy="304800"/>
            <a:chOff x="1501923" y="990600"/>
            <a:chExt cx="6041877" cy="3048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501923" y="1143000"/>
              <a:ext cx="6041877" cy="0"/>
            </a:xfrm>
            <a:prstGeom prst="line">
              <a:avLst/>
            </a:prstGeom>
            <a:ln w="76200">
              <a:solidFill>
                <a:schemeClr val="accent3">
                  <a:lumMod val="40000"/>
                  <a:lumOff val="6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676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438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200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962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724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86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248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010400" y="990600"/>
              <a:ext cx="0" cy="304800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0" y="457200"/>
            <a:ext cx="50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990600" y="49964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Th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49964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971800" y="49964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Sa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4996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Su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800600" y="49964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Mo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867400" y="499646"/>
            <a:ext cx="4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Tu</a:t>
            </a:r>
            <a:endParaRPr lang="en-GB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81800" y="499646"/>
            <a:ext cx="50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endParaRPr lang="en-GB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1676400" y="1261646"/>
            <a:ext cx="0" cy="24721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676400" y="3166646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05000" y="2938046"/>
            <a:ext cx="215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calibration </a:t>
            </a:r>
            <a:r>
              <a:rPr lang="fr-CH" sz="1600" dirty="0" err="1" smtClean="0"/>
              <a:t>formulae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905000" y="3242846"/>
            <a:ext cx="3517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(0.8 MW </a:t>
            </a:r>
            <a:r>
              <a:rPr lang="fr-CH" sz="1600" dirty="0" err="1" smtClean="0"/>
              <a:t>peak</a:t>
            </a:r>
            <a:r>
              <a:rPr lang="fr-CH" sz="1600" dirty="0" smtClean="0"/>
              <a:t> pulse of 0.6 </a:t>
            </a:r>
            <a:r>
              <a:rPr lang="fr-CH" sz="1600" dirty="0" smtClean="0">
                <a:latin typeface="Symbol" pitchFamily="18" charset="2"/>
              </a:rPr>
              <a:t>m</a:t>
            </a:r>
            <a:r>
              <a:rPr lang="fr-CH" sz="1600" dirty="0" smtClean="0"/>
              <a:t>s @ 0.8 Hz)</a:t>
            </a:r>
            <a:endParaRPr lang="en-GB" sz="1600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1676400" y="37338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667000" y="1261646"/>
            <a:ext cx="0" cy="13291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2667000" y="25908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905000" y="3547646"/>
            <a:ext cx="331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Scope!: </a:t>
            </a:r>
            <a:r>
              <a:rPr lang="fr-CH" sz="1600" dirty="0" err="1"/>
              <a:t>i</a:t>
            </a:r>
            <a:r>
              <a:rPr lang="fr-CH" sz="1600" dirty="0" err="1" smtClean="0"/>
              <a:t>ncrease</a:t>
            </a:r>
            <a:r>
              <a:rPr lang="fr-CH" sz="1600" dirty="0" smtClean="0"/>
              <a:t> pulse </a:t>
            </a:r>
            <a:r>
              <a:rPr lang="fr-CH" sz="1600" dirty="0" err="1" smtClean="0"/>
              <a:t>length</a:t>
            </a:r>
            <a:r>
              <a:rPr lang="fr-CH" sz="1600" dirty="0" smtClean="0"/>
              <a:t> to 2 </a:t>
            </a:r>
            <a:r>
              <a:rPr lang="fr-CH" sz="1600" dirty="0" smtClean="0">
                <a:latin typeface="Symbol" pitchFamily="18" charset="2"/>
              </a:rPr>
              <a:t>m</a:t>
            </a:r>
            <a:r>
              <a:rPr lang="fr-CH" sz="1600" dirty="0" smtClean="0"/>
              <a:t>s 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2895600" y="2404646"/>
            <a:ext cx="343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Scope!: </a:t>
            </a:r>
            <a:r>
              <a:rPr lang="fr-CH" sz="1600" dirty="0" err="1"/>
              <a:t>i</a:t>
            </a:r>
            <a:r>
              <a:rPr lang="fr-CH" sz="1600" dirty="0" err="1" smtClean="0"/>
              <a:t>ncrease</a:t>
            </a:r>
            <a:r>
              <a:rPr lang="fr-CH" sz="1600" dirty="0" smtClean="0"/>
              <a:t> </a:t>
            </a:r>
            <a:r>
              <a:rPr lang="fr-CH" sz="1600" dirty="0" err="1" smtClean="0"/>
              <a:t>repetition</a:t>
            </a:r>
            <a:r>
              <a:rPr lang="fr-CH" sz="1600" dirty="0" smtClean="0"/>
              <a:t> rate to 5 Hz</a:t>
            </a:r>
            <a:endParaRPr lang="en-GB" sz="1600" dirty="0"/>
          </a:p>
        </p:txBody>
      </p:sp>
      <p:sp>
        <p:nvSpPr>
          <p:cNvPr id="62" name="Right Brace 61"/>
          <p:cNvSpPr/>
          <p:nvPr/>
        </p:nvSpPr>
        <p:spPr>
          <a:xfrm rot="5400000">
            <a:off x="3962400" y="423446"/>
            <a:ext cx="304800" cy="19812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2895600" y="1566446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Condition for ~1MW pulse of 1 </a:t>
            </a:r>
            <a:r>
              <a:rPr lang="fr-CH" sz="1600" dirty="0" smtClean="0">
                <a:latin typeface="Symbol" pitchFamily="18" charset="2"/>
              </a:rPr>
              <a:t>m</a:t>
            </a:r>
            <a:r>
              <a:rPr lang="fr-CH" sz="1600" dirty="0" smtClean="0"/>
              <a:t>s @ 5 Hz</a:t>
            </a:r>
            <a:endParaRPr lang="en-GB" sz="1600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762000" y="1261646"/>
            <a:ext cx="0" cy="30055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762000" y="42672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990600" y="4114800"/>
            <a:ext cx="541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power </a:t>
            </a:r>
            <a:r>
              <a:rPr lang="fr-CH" sz="1600" dirty="0" err="1" smtClean="0"/>
              <a:t>into</a:t>
            </a:r>
            <a:r>
              <a:rPr lang="fr-CH" sz="1600" dirty="0" smtClean="0"/>
              <a:t> </a:t>
            </a:r>
            <a:r>
              <a:rPr lang="fr-CH" sz="1600" dirty="0" err="1" smtClean="0"/>
              <a:t>cavity</a:t>
            </a:r>
            <a:r>
              <a:rPr lang="fr-CH" sz="1600" dirty="0"/>
              <a:t> </a:t>
            </a:r>
            <a:r>
              <a:rPr lang="fr-CH" sz="1600" dirty="0" smtClean="0"/>
              <a:t>(</a:t>
            </a:r>
            <a:r>
              <a:rPr lang="fr-CH" sz="1600" dirty="0" err="1" smtClean="0"/>
              <a:t>hundreds</a:t>
            </a:r>
            <a:r>
              <a:rPr lang="fr-CH" sz="1600" dirty="0" smtClean="0"/>
              <a:t> of kW) </a:t>
            </a:r>
            <a:r>
              <a:rPr lang="fr-CH" sz="1600" dirty="0" err="1" smtClean="0"/>
              <a:t>with</a:t>
            </a:r>
            <a:r>
              <a:rPr lang="fr-CH" sz="1600" dirty="0" smtClean="0"/>
              <a:t> 0.6 </a:t>
            </a:r>
            <a:r>
              <a:rPr lang="fr-CH" sz="1600" dirty="0" smtClean="0">
                <a:latin typeface="Symbol" pitchFamily="18" charset="2"/>
              </a:rPr>
              <a:t>m</a:t>
            </a:r>
            <a:r>
              <a:rPr lang="fr-CH" sz="1600" dirty="0" smtClean="0"/>
              <a:t>s pulse @ 0.8 Hz</a:t>
            </a:r>
            <a:endParaRPr lang="en-GB" sz="1600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5562600" y="1219200"/>
            <a:ext cx="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562600" y="19812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553200" y="1219200"/>
            <a:ext cx="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6553200" y="15240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81800" y="1219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Scope!: </a:t>
            </a:r>
            <a:r>
              <a:rPr lang="fr-CH" sz="1600" dirty="0" err="1"/>
              <a:t>i</a:t>
            </a:r>
            <a:r>
              <a:rPr lang="fr-CH" sz="1600" dirty="0" err="1" smtClean="0"/>
              <a:t>ncrease</a:t>
            </a:r>
            <a:r>
              <a:rPr lang="fr-CH" sz="1600" dirty="0" smtClean="0"/>
              <a:t> </a:t>
            </a:r>
            <a:r>
              <a:rPr lang="fr-CH" sz="1600" dirty="0" err="1" smtClean="0"/>
              <a:t>length</a:t>
            </a:r>
            <a:r>
              <a:rPr lang="fr-CH" sz="1600" dirty="0" smtClean="0"/>
              <a:t> of « effective » pulse </a:t>
            </a:r>
            <a:endParaRPr lang="en-GB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5791200" y="1795046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Condition for ~1.2 MW pulse of 1 </a:t>
            </a:r>
            <a:r>
              <a:rPr lang="fr-CH" sz="1600" dirty="0" smtClean="0">
                <a:latin typeface="Symbol" pitchFamily="18" charset="2"/>
              </a:rPr>
              <a:t>m</a:t>
            </a:r>
            <a:r>
              <a:rPr lang="fr-CH" sz="1600" dirty="0" smtClean="0"/>
              <a:t>s @ 5 Hz</a:t>
            </a:r>
            <a:endParaRPr lang="en-GB" sz="1600" dirty="0" smtClean="0"/>
          </a:p>
        </p:txBody>
      </p:sp>
      <p:sp>
        <p:nvSpPr>
          <p:cNvPr id="44" name="TextBox 7"/>
          <p:cNvSpPr txBox="1"/>
          <p:nvPr/>
        </p:nvSpPr>
        <p:spPr>
          <a:xfrm>
            <a:off x="1981200" y="5029200"/>
            <a:ext cx="54755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u="sng" dirty="0" smtClean="0"/>
              <a:t>Is comparable to </a:t>
            </a:r>
            <a:r>
              <a:rPr lang="fr-CH" i="1" u="sng" dirty="0" err="1" smtClean="0"/>
              <a:t>what</a:t>
            </a:r>
            <a:r>
              <a:rPr lang="fr-CH" i="1" u="sng" dirty="0" smtClean="0"/>
              <a:t> </a:t>
            </a:r>
            <a:r>
              <a:rPr lang="fr-CH" i="1" u="sng" dirty="0" err="1" smtClean="0"/>
              <a:t>we</a:t>
            </a:r>
            <a:r>
              <a:rPr lang="fr-CH" i="1" u="sng" dirty="0" smtClean="0"/>
              <a:t> </a:t>
            </a:r>
            <a:r>
              <a:rPr lang="fr-CH" i="1" u="sng" dirty="0" err="1" smtClean="0"/>
              <a:t>measured</a:t>
            </a:r>
            <a:r>
              <a:rPr lang="fr-CH" i="1" u="sng" dirty="0" smtClean="0"/>
              <a:t> last </a:t>
            </a:r>
            <a:r>
              <a:rPr lang="fr-CH" i="1" u="sng" dirty="0" err="1" smtClean="0"/>
              <a:t>year</a:t>
            </a:r>
            <a:r>
              <a:rPr lang="fr-CH" i="1" dirty="0" smtClean="0"/>
              <a:t>? </a:t>
            </a:r>
          </a:p>
          <a:p>
            <a:r>
              <a:rPr lang="fr-CH" dirty="0" smtClean="0"/>
              <a:t>About 50 MV/m </a:t>
            </a:r>
            <a:r>
              <a:rPr lang="fr-CH" dirty="0" err="1" smtClean="0"/>
              <a:t>accelerating</a:t>
            </a:r>
            <a:r>
              <a:rPr lang="fr-CH" dirty="0" smtClean="0"/>
              <a:t> gradient </a:t>
            </a:r>
            <a:r>
              <a:rPr lang="fr-CH" dirty="0" err="1" smtClean="0"/>
              <a:t>leads</a:t>
            </a:r>
            <a:r>
              <a:rPr lang="fr-CH" dirty="0" smtClean="0"/>
              <a:t> to a BDR of :</a:t>
            </a:r>
          </a:p>
          <a:p>
            <a:r>
              <a:rPr lang="fr-CH" dirty="0" smtClean="0"/>
              <a:t>(2010) 10^-3 </a:t>
            </a:r>
            <a:r>
              <a:rPr lang="fr-CH" dirty="0" err="1" smtClean="0"/>
              <a:t>bpp</a:t>
            </a:r>
            <a:endParaRPr lang="fr-CH" dirty="0" smtClean="0"/>
          </a:p>
          <a:p>
            <a:r>
              <a:rPr lang="fr-CH" dirty="0" smtClean="0"/>
              <a:t>(2011) 10^-4 </a:t>
            </a:r>
            <a:r>
              <a:rPr lang="fr-CH" dirty="0" err="1" smtClean="0"/>
              <a:t>bpp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err="1" smtClean="0">
                <a:latin typeface="Berlin Sans FB Demi" pitchFamily="34" charset="0"/>
              </a:rPr>
              <a:t>Strategy</a:t>
            </a:r>
            <a:endParaRPr lang="en-GB" u="sng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09600"/>
            <a:ext cx="876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How are </a:t>
            </a:r>
            <a:r>
              <a:rPr lang="fr-CH" i="1" dirty="0" err="1" smtClean="0"/>
              <a:t>we</a:t>
            </a:r>
            <a:r>
              <a:rPr lang="fr-CH" i="1" dirty="0" smtClean="0"/>
              <a:t> </a:t>
            </a:r>
            <a:r>
              <a:rPr lang="fr-CH" i="1" dirty="0" err="1" smtClean="0"/>
              <a:t>conditioning</a:t>
            </a:r>
            <a:r>
              <a:rPr lang="fr-CH" i="1" dirty="0" smtClean="0"/>
              <a:t>?</a:t>
            </a:r>
          </a:p>
          <a:p>
            <a:r>
              <a:rPr lang="fr-CH" dirty="0" smtClean="0"/>
              <a:t>- </a:t>
            </a:r>
            <a:r>
              <a:rPr lang="fr-CH" dirty="0" err="1" smtClean="0"/>
              <a:t>After</a:t>
            </a:r>
            <a:r>
              <a:rPr lang="fr-CH" dirty="0" smtClean="0"/>
              <a:t> breakdown </a:t>
            </a:r>
            <a:r>
              <a:rPr lang="fr-CH" dirty="0" err="1" smtClean="0"/>
              <a:t>event</a:t>
            </a:r>
            <a:r>
              <a:rPr lang="fr-CH" dirty="0" smtClean="0"/>
              <a:t>, the power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slightly</a:t>
            </a:r>
            <a:r>
              <a:rPr lang="fr-CH" dirty="0" smtClean="0"/>
              <a:t> </a:t>
            </a:r>
            <a:r>
              <a:rPr lang="fr-CH" dirty="0" err="1" smtClean="0"/>
              <a:t>decreased</a:t>
            </a:r>
            <a:r>
              <a:rPr lang="fr-CH" dirty="0" smtClean="0"/>
              <a:t>. If stable </a:t>
            </a:r>
            <a:r>
              <a:rPr lang="fr-CH" dirty="0" err="1" smtClean="0"/>
              <a:t>operation</a:t>
            </a:r>
            <a:r>
              <a:rPr lang="fr-CH" dirty="0" smtClean="0"/>
              <a:t>, power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increased</a:t>
            </a:r>
            <a:r>
              <a:rPr lang="fr-CH" dirty="0" smtClean="0"/>
              <a:t> back to the </a:t>
            </a:r>
            <a:r>
              <a:rPr lang="fr-CH" dirty="0" err="1" smtClean="0"/>
              <a:t>previous</a:t>
            </a:r>
            <a:r>
              <a:rPr lang="fr-CH" dirty="0" smtClean="0"/>
              <a:t> value. </a:t>
            </a:r>
          </a:p>
          <a:p>
            <a:endParaRPr lang="fr-CH" dirty="0" smtClean="0"/>
          </a:p>
          <a:p>
            <a:r>
              <a:rPr lang="fr-CH" i="1" dirty="0" err="1" smtClean="0"/>
              <a:t>Near</a:t>
            </a:r>
            <a:r>
              <a:rPr lang="fr-CH" i="1" dirty="0" smtClean="0"/>
              <a:t> future: </a:t>
            </a:r>
          </a:p>
          <a:p>
            <a:pPr>
              <a:buFontTx/>
              <a:buChar char="-"/>
            </a:pP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shape</a:t>
            </a:r>
            <a:r>
              <a:rPr lang="fr-CH" dirty="0" smtClean="0"/>
              <a:t> to pulse (if possible)</a:t>
            </a:r>
          </a:p>
          <a:p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 If </a:t>
            </a:r>
            <a:r>
              <a:rPr lang="fr-CH" dirty="0" err="1" smtClean="0"/>
              <a:t>cavity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conditioned</a:t>
            </a:r>
            <a:r>
              <a:rPr lang="fr-CH" dirty="0" smtClean="0"/>
              <a:t> for </a:t>
            </a:r>
            <a:r>
              <a:rPr lang="fr-CH" dirty="0" err="1" smtClean="0"/>
              <a:t>highest</a:t>
            </a:r>
            <a:r>
              <a:rPr lang="fr-CH" dirty="0" smtClean="0"/>
              <a:t> power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interest</a:t>
            </a:r>
            <a:r>
              <a:rPr lang="fr-CH" dirty="0" smtClean="0"/>
              <a:t> (E0~ 50 MV/m, Es~ 350 MV/m) </a:t>
            </a:r>
            <a:r>
              <a:rPr lang="fr-CH" dirty="0" smtClean="0">
                <a:sym typeface="Wingdings" pitchFamily="2" charset="2"/>
              </a:rPr>
              <a:t> BDR </a:t>
            </a:r>
            <a:r>
              <a:rPr lang="fr-CH" dirty="0" err="1" smtClean="0">
                <a:sym typeface="Wingdings" pitchFamily="2" charset="2"/>
              </a:rPr>
              <a:t>measurements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start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485" y="3505200"/>
            <a:ext cx="833731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219200" y="3276600"/>
            <a:ext cx="1905000" cy="228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err="1" smtClean="0"/>
              <a:t>Scaling</a:t>
            </a:r>
            <a:r>
              <a:rPr lang="fr-CH" sz="1400" dirty="0" smtClean="0"/>
              <a:t> </a:t>
            </a:r>
            <a:r>
              <a:rPr lang="fr-CH" sz="1400" dirty="0" err="1" smtClean="0"/>
              <a:t>law</a:t>
            </a:r>
            <a:r>
              <a:rPr lang="fr-CH" sz="1400" dirty="0" smtClean="0"/>
              <a:t>: </a:t>
            </a:r>
            <a:r>
              <a:rPr lang="fr-CH" sz="1400" b="1" dirty="0" smtClean="0"/>
              <a:t>BDR ~ E^30</a:t>
            </a:r>
            <a:endParaRPr lang="en-GB" sz="1400" b="1" dirty="0"/>
          </a:p>
        </p:txBody>
      </p:sp>
      <p:sp>
        <p:nvSpPr>
          <p:cNvPr id="11" name="Oval 10"/>
          <p:cNvSpPr/>
          <p:nvPr/>
        </p:nvSpPr>
        <p:spPr>
          <a:xfrm>
            <a:off x="0" y="4495800"/>
            <a:ext cx="381000" cy="228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1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0" y="4724400"/>
            <a:ext cx="381000" cy="228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2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0" y="4953000"/>
            <a:ext cx="381000" cy="228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3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381000" y="4724400"/>
            <a:ext cx="381000" cy="228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4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81000" y="4495800"/>
            <a:ext cx="381000" cy="228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743200" y="5791200"/>
            <a:ext cx="0" cy="838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590800" y="64770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994338" y="5799786"/>
            <a:ext cx="579549" cy="601014"/>
          </a:xfrm>
          <a:custGeom>
            <a:avLst/>
            <a:gdLst>
              <a:gd name="connsiteX0" fmla="*/ 0 w 579549"/>
              <a:gd name="connsiteY0" fmla="*/ 433589 h 601014"/>
              <a:gd name="connsiteX1" fmla="*/ 566670 w 579549"/>
              <a:gd name="connsiteY1" fmla="*/ 21465 h 601014"/>
              <a:gd name="connsiteX2" fmla="*/ 77273 w 579549"/>
              <a:gd name="connsiteY2" fmla="*/ 562377 h 601014"/>
              <a:gd name="connsiteX3" fmla="*/ 77273 w 579549"/>
              <a:gd name="connsiteY3" fmla="*/ 562377 h 601014"/>
              <a:gd name="connsiteX4" fmla="*/ 38637 w 579549"/>
              <a:gd name="connsiteY4" fmla="*/ 601014 h 60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549" h="601014">
                <a:moveTo>
                  <a:pt x="0" y="433589"/>
                </a:moveTo>
                <a:cubicBezTo>
                  <a:pt x="276895" y="216794"/>
                  <a:pt x="553791" y="0"/>
                  <a:pt x="566670" y="21465"/>
                </a:cubicBezTo>
                <a:cubicBezTo>
                  <a:pt x="579549" y="42930"/>
                  <a:pt x="77273" y="562377"/>
                  <a:pt x="77273" y="562377"/>
                </a:cubicBezTo>
                <a:lnTo>
                  <a:pt x="77273" y="562377"/>
                </a:lnTo>
                <a:lnTo>
                  <a:pt x="38637" y="601014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5867400" y="5791200"/>
            <a:ext cx="0" cy="838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715000" y="64770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 rot="10800000">
            <a:off x="6118538" y="5799786"/>
            <a:ext cx="579549" cy="601014"/>
          </a:xfrm>
          <a:custGeom>
            <a:avLst/>
            <a:gdLst>
              <a:gd name="connsiteX0" fmla="*/ 0 w 579549"/>
              <a:gd name="connsiteY0" fmla="*/ 433589 h 601014"/>
              <a:gd name="connsiteX1" fmla="*/ 566670 w 579549"/>
              <a:gd name="connsiteY1" fmla="*/ 21465 h 601014"/>
              <a:gd name="connsiteX2" fmla="*/ 77273 w 579549"/>
              <a:gd name="connsiteY2" fmla="*/ 562377 h 601014"/>
              <a:gd name="connsiteX3" fmla="*/ 77273 w 579549"/>
              <a:gd name="connsiteY3" fmla="*/ 562377 h 601014"/>
              <a:gd name="connsiteX4" fmla="*/ 38637 w 579549"/>
              <a:gd name="connsiteY4" fmla="*/ 601014 h 60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549" h="601014">
                <a:moveTo>
                  <a:pt x="0" y="433589"/>
                </a:moveTo>
                <a:cubicBezTo>
                  <a:pt x="276895" y="216794"/>
                  <a:pt x="553791" y="0"/>
                  <a:pt x="566670" y="21465"/>
                </a:cubicBezTo>
                <a:cubicBezTo>
                  <a:pt x="579549" y="42930"/>
                  <a:pt x="77273" y="562377"/>
                  <a:pt x="77273" y="562377"/>
                </a:cubicBezTo>
                <a:lnTo>
                  <a:pt x="77273" y="562377"/>
                </a:lnTo>
                <a:lnTo>
                  <a:pt x="38637" y="601014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257800" y="571500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BDR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705600" y="64886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133600" y="571500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BDR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3581400" y="64886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343400" y="60198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or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7315200" y="60198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453</Words>
  <Application>Microsoft Office PowerPoint</Application>
  <PresentationFormat>On-screen Show (4:3)</PresentationFormat>
  <Paragraphs>76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Experiment setup at CTF2 of 3 GHz Single-Cell Cavity </vt:lpstr>
      <vt:lpstr>Slide 2</vt:lpstr>
      <vt:lpstr>Slide 3</vt:lpstr>
      <vt:lpstr>Slide 4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Silvia Verdú Andrés</dc:creator>
  <cp:lastModifiedBy>Silvia Verdú Andrés</cp:lastModifiedBy>
  <cp:revision>31</cp:revision>
  <dcterms:created xsi:type="dcterms:W3CDTF">2011-10-04T15:44:25Z</dcterms:created>
  <dcterms:modified xsi:type="dcterms:W3CDTF">2011-10-27T08:45:27Z</dcterms:modified>
</cp:coreProperties>
</file>