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14"/>
  </p:notesMasterIdLst>
  <p:handoutMasterIdLst>
    <p:handoutMasterId r:id="rId15"/>
  </p:handoutMasterIdLst>
  <p:sldIdLst>
    <p:sldId id="256" r:id="rId3"/>
    <p:sldId id="257" r:id="rId4"/>
    <p:sldId id="359" r:id="rId5"/>
    <p:sldId id="360" r:id="rId6"/>
    <p:sldId id="366" r:id="rId7"/>
    <p:sldId id="361" r:id="rId8"/>
    <p:sldId id="362" r:id="rId9"/>
    <p:sldId id="363" r:id="rId10"/>
    <p:sldId id="364" r:id="rId11"/>
    <p:sldId id="365" r:id="rId12"/>
    <p:sldId id="358" r:id="rId13"/>
  </p:sldIdLst>
  <p:sldSz cx="9144000" cy="5143500" type="screen16x9"/>
  <p:notesSz cx="6805613" cy="9944100"/>
  <p:defaultTextStyle>
    <a:defPPr>
      <a:defRPr lang="en-GB"/>
    </a:defPPr>
    <a:lvl1pPr algn="l" rtl="0" eaLnBrk="0" fontAlgn="base" hangingPunct="0">
      <a:spcBef>
        <a:spcPct val="0"/>
      </a:spcBef>
      <a:spcAft>
        <a:spcPct val="0"/>
      </a:spcAft>
      <a:defRPr sz="2400"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sz="2400"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sz="2400"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Century Gothic" pitchFamily="34" charset="0"/>
        <a:ea typeface="+mn-ea"/>
        <a:cs typeface="+mn-cs"/>
      </a:defRPr>
    </a:lvl5pPr>
    <a:lvl6pPr marL="2286000" algn="l" defTabSz="914400" rtl="0" eaLnBrk="1" latinLnBrk="0" hangingPunct="1">
      <a:defRPr sz="2400" kern="1200">
        <a:solidFill>
          <a:schemeClr val="tx1"/>
        </a:solidFill>
        <a:latin typeface="Century Gothic" pitchFamily="34" charset="0"/>
        <a:ea typeface="+mn-ea"/>
        <a:cs typeface="+mn-cs"/>
      </a:defRPr>
    </a:lvl6pPr>
    <a:lvl7pPr marL="2743200" algn="l" defTabSz="914400" rtl="0" eaLnBrk="1" latinLnBrk="0" hangingPunct="1">
      <a:defRPr sz="2400" kern="1200">
        <a:solidFill>
          <a:schemeClr val="tx1"/>
        </a:solidFill>
        <a:latin typeface="Century Gothic" pitchFamily="34" charset="0"/>
        <a:ea typeface="+mn-ea"/>
        <a:cs typeface="+mn-cs"/>
      </a:defRPr>
    </a:lvl7pPr>
    <a:lvl8pPr marL="3200400" algn="l" defTabSz="914400" rtl="0" eaLnBrk="1" latinLnBrk="0" hangingPunct="1">
      <a:defRPr sz="2400" kern="1200">
        <a:solidFill>
          <a:schemeClr val="tx1"/>
        </a:solidFill>
        <a:latin typeface="Century Gothic" pitchFamily="34" charset="0"/>
        <a:ea typeface="+mn-ea"/>
        <a:cs typeface="+mn-cs"/>
      </a:defRPr>
    </a:lvl8pPr>
    <a:lvl9pPr marL="3657600" algn="l" defTabSz="914400" rtl="0" eaLnBrk="1" latinLnBrk="0" hangingPunct="1">
      <a:defRPr sz="2400"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ny Bradley" initials="TB" lastIdx="12" clrIdx="0"/>
  <p:cmAuthor id="1" name="Benfatto Ivone" initials="IBO" lastIdx="1" clrIdx="1"/>
  <p:cmAuthor id="2" name="Song Zhiquan" initials="ZSG" lastIdx="1" clrIdx="2"/>
  <p:cmAuthor id="3" name="Ye Yulong" initials="YY"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a:srgbClr val="996600"/>
    <a:srgbClr val="FF66FF"/>
    <a:srgbClr val="5F5F5F"/>
    <a:srgbClr val="C0C0C0"/>
    <a:srgbClr val="EFB9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680" autoAdjust="0"/>
    <p:restoredTop sz="94660"/>
  </p:normalViewPr>
  <p:slideViewPr>
    <p:cSldViewPr>
      <p:cViewPr varScale="1">
        <p:scale>
          <a:sx n="132" d="100"/>
          <a:sy n="132" d="100"/>
        </p:scale>
        <p:origin x="176" y="336"/>
      </p:cViewPr>
      <p:guideLst>
        <p:guide orient="horz" pos="1620"/>
        <p:guide pos="2880"/>
      </p:guideLst>
    </p:cSldViewPr>
  </p:slideViewPr>
  <p:notesTextViewPr>
    <p:cViewPr>
      <p:scale>
        <a:sx n="1" d="1"/>
        <a:sy n="1" d="1"/>
      </p:scale>
      <p:origin x="0" y="0"/>
    </p:cViewPr>
  </p:notesTextViewPr>
  <p:sorterViewPr>
    <p:cViewPr>
      <p:scale>
        <a:sx n="50" d="100"/>
        <a:sy n="50" d="100"/>
      </p:scale>
      <p:origin x="0" y="5634"/>
    </p:cViewPr>
  </p:sorterViewPr>
  <p:notesViewPr>
    <p:cSldViewPr>
      <p:cViewPr varScale="1">
        <p:scale>
          <a:sx n="53" d="100"/>
          <a:sy n="53" d="100"/>
        </p:scale>
        <p:origin x="-2886" y="-10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t" anchorCtr="0" compatLnSpc="1">
            <a:prstTxWarp prst="textNoShape">
              <a:avLst/>
            </a:prstTxWarp>
          </a:bodyPr>
          <a:lstStyle>
            <a:lvl1pPr>
              <a:defRPr sz="1200">
                <a:latin typeface="Arial" charset="0"/>
              </a:defRPr>
            </a:lvl1pPr>
          </a:lstStyle>
          <a:p>
            <a:endParaRPr lang="en-GB"/>
          </a:p>
        </p:txBody>
      </p:sp>
      <p:sp>
        <p:nvSpPr>
          <p:cNvPr id="9219" name="Rectangle 3"/>
          <p:cNvSpPr>
            <a:spLocks noGrp="1" noChangeArrowheads="1"/>
          </p:cNvSpPr>
          <p:nvPr>
            <p:ph type="dt" sz="quarter" idx="1"/>
          </p:nvPr>
        </p:nvSpPr>
        <p:spPr bwMode="auto">
          <a:xfrm>
            <a:off x="3856514" y="0"/>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t" anchorCtr="0" compatLnSpc="1">
            <a:prstTxWarp prst="textNoShape">
              <a:avLst/>
            </a:prstTxWarp>
          </a:bodyPr>
          <a:lstStyle>
            <a:lvl1pPr algn="r">
              <a:defRPr sz="1200">
                <a:latin typeface="Arial" charset="0"/>
              </a:defRPr>
            </a:lvl1pPr>
          </a:lstStyle>
          <a:p>
            <a:endParaRPr lang="en-GB"/>
          </a:p>
        </p:txBody>
      </p:sp>
      <p:sp>
        <p:nvSpPr>
          <p:cNvPr id="9220" name="Rectangle 4"/>
          <p:cNvSpPr>
            <a:spLocks noGrp="1" noChangeArrowheads="1"/>
          </p:cNvSpPr>
          <p:nvPr>
            <p:ph type="ftr" sz="quarter" idx="2"/>
          </p:nvPr>
        </p:nvSpPr>
        <p:spPr bwMode="auto">
          <a:xfrm>
            <a:off x="0" y="9446896"/>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b" anchorCtr="0" compatLnSpc="1">
            <a:prstTxWarp prst="textNoShape">
              <a:avLst/>
            </a:prstTxWarp>
          </a:bodyPr>
          <a:lstStyle>
            <a:lvl1pPr>
              <a:defRPr sz="1200">
                <a:latin typeface="Arial" charset="0"/>
              </a:defRPr>
            </a:lvl1pPr>
          </a:lstStyle>
          <a:p>
            <a:endParaRPr lang="en-GB"/>
          </a:p>
        </p:txBody>
      </p:sp>
      <p:sp>
        <p:nvSpPr>
          <p:cNvPr id="9221" name="Rectangle 5"/>
          <p:cNvSpPr>
            <a:spLocks noGrp="1" noChangeArrowheads="1"/>
          </p:cNvSpPr>
          <p:nvPr>
            <p:ph type="sldNum" sz="quarter" idx="3"/>
          </p:nvPr>
        </p:nvSpPr>
        <p:spPr bwMode="auto">
          <a:xfrm>
            <a:off x="3856514" y="9446896"/>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b" anchorCtr="0" compatLnSpc="1">
            <a:prstTxWarp prst="textNoShape">
              <a:avLst/>
            </a:prstTxWarp>
          </a:bodyPr>
          <a:lstStyle>
            <a:lvl1pPr algn="r">
              <a:defRPr sz="1200">
                <a:latin typeface="Arial" charset="0"/>
              </a:defRPr>
            </a:lvl1pPr>
          </a:lstStyle>
          <a:p>
            <a:fld id="{C5029E26-3CDE-4E2A-9243-F4CFA73F77C0}" type="slidenum">
              <a:rPr lang="en-GB"/>
              <a:pPr/>
              <a:t>‹#›</a:t>
            </a:fld>
            <a:endParaRPr lang="en-GB"/>
          </a:p>
        </p:txBody>
      </p:sp>
    </p:spTree>
    <p:extLst>
      <p:ext uri="{BB962C8B-B14F-4D97-AF65-F5344CB8AC3E}">
        <p14:creationId xmlns:p14="http://schemas.microsoft.com/office/powerpoint/2010/main" val="581971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t" anchorCtr="0" compatLnSpc="1">
            <a:prstTxWarp prst="textNoShape">
              <a:avLst/>
            </a:prstTxWarp>
          </a:bodyPr>
          <a:lstStyle>
            <a:lvl1pPr>
              <a:defRPr sz="1200">
                <a:latin typeface="Arial" charset="0"/>
              </a:defRPr>
            </a:lvl1pPr>
          </a:lstStyle>
          <a:p>
            <a:endParaRPr lang="en-GB"/>
          </a:p>
        </p:txBody>
      </p:sp>
      <p:sp>
        <p:nvSpPr>
          <p:cNvPr id="4099" name="Rectangle 3"/>
          <p:cNvSpPr>
            <a:spLocks noGrp="1" noChangeArrowheads="1"/>
          </p:cNvSpPr>
          <p:nvPr>
            <p:ph type="dt" idx="1"/>
          </p:nvPr>
        </p:nvSpPr>
        <p:spPr bwMode="auto">
          <a:xfrm>
            <a:off x="3856514" y="0"/>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t" anchorCtr="0" compatLnSpc="1">
            <a:prstTxWarp prst="textNoShape">
              <a:avLst/>
            </a:prstTxWarp>
          </a:bodyPr>
          <a:lstStyle>
            <a:lvl1pPr algn="r">
              <a:defRPr sz="1200">
                <a:latin typeface="Arial" charset="0"/>
              </a:defRPr>
            </a:lvl1pPr>
          </a:lstStyle>
          <a:p>
            <a:endParaRPr lang="en-GB"/>
          </a:p>
        </p:txBody>
      </p:sp>
      <p:sp>
        <p:nvSpPr>
          <p:cNvPr id="4100" name="Rectangle 4"/>
          <p:cNvSpPr>
            <a:spLocks noGrp="1" noRot="1" noChangeAspect="1" noChangeArrowheads="1" noTextEdit="1"/>
          </p:cNvSpPr>
          <p:nvPr>
            <p:ph type="sldImg" idx="2"/>
          </p:nvPr>
        </p:nvSpPr>
        <p:spPr bwMode="auto">
          <a:xfrm>
            <a:off x="88900" y="746125"/>
            <a:ext cx="6627813"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7416" y="4723450"/>
            <a:ext cx="4990783" cy="4474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2" name="Rectangle 6"/>
          <p:cNvSpPr>
            <a:spLocks noGrp="1" noChangeArrowheads="1"/>
          </p:cNvSpPr>
          <p:nvPr>
            <p:ph type="ftr" sz="quarter" idx="4"/>
          </p:nvPr>
        </p:nvSpPr>
        <p:spPr bwMode="auto">
          <a:xfrm>
            <a:off x="0" y="9446896"/>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b" anchorCtr="0" compatLnSpc="1">
            <a:prstTxWarp prst="textNoShape">
              <a:avLst/>
            </a:prstTxWarp>
          </a:bodyPr>
          <a:lstStyle>
            <a:lvl1pPr>
              <a:defRPr sz="1200">
                <a:latin typeface="Arial" charset="0"/>
              </a:defRPr>
            </a:lvl1pPr>
          </a:lstStyle>
          <a:p>
            <a:endParaRPr lang="en-GB"/>
          </a:p>
        </p:txBody>
      </p:sp>
      <p:sp>
        <p:nvSpPr>
          <p:cNvPr id="4103" name="Rectangle 7"/>
          <p:cNvSpPr>
            <a:spLocks noGrp="1" noChangeArrowheads="1"/>
          </p:cNvSpPr>
          <p:nvPr>
            <p:ph type="sldNum" sz="quarter" idx="5"/>
          </p:nvPr>
        </p:nvSpPr>
        <p:spPr bwMode="auto">
          <a:xfrm>
            <a:off x="3856514" y="9446896"/>
            <a:ext cx="2949100"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696" tIns="45848" rIns="91696" bIns="45848" numCol="1" anchor="b" anchorCtr="0" compatLnSpc="1">
            <a:prstTxWarp prst="textNoShape">
              <a:avLst/>
            </a:prstTxWarp>
          </a:bodyPr>
          <a:lstStyle>
            <a:lvl1pPr algn="r">
              <a:defRPr sz="1200">
                <a:latin typeface="Arial" charset="0"/>
              </a:defRPr>
            </a:lvl1pPr>
          </a:lstStyle>
          <a:p>
            <a:fld id="{4D204273-9E39-4C9A-A251-EF1633DCAA43}" type="slidenum">
              <a:rPr lang="en-GB"/>
              <a:pPr/>
              <a:t>‹#›</a:t>
            </a:fld>
            <a:endParaRPr lang="en-GB"/>
          </a:p>
        </p:txBody>
      </p:sp>
    </p:spTree>
    <p:extLst>
      <p:ext uri="{BB962C8B-B14F-4D97-AF65-F5344CB8AC3E}">
        <p14:creationId xmlns:p14="http://schemas.microsoft.com/office/powerpoint/2010/main" val="294399327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45F3C-3CEB-4A25-85B6-CDCC4A5FEFE4}" type="slidenum">
              <a:rPr lang="en-GB"/>
              <a:pPr/>
              <a:t>1</a:t>
            </a:fld>
            <a:endParaRPr lang="en-GB"/>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53299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291" name="Rectangle 3"/>
          <p:cNvSpPr>
            <a:spLocks noGrp="1" noChangeArrowheads="1"/>
          </p:cNvSpPr>
          <p:nvPr>
            <p:ph type="subTitle" idx="1"/>
          </p:nvPr>
        </p:nvSpPr>
        <p:spPr>
          <a:xfrm>
            <a:off x="1371600" y="2914650"/>
            <a:ext cx="6400800" cy="1331286"/>
          </a:xfrm>
        </p:spPr>
        <p:txBody>
          <a:bodyPr/>
          <a:lstStyle>
            <a:lvl1pPr marL="0" indent="0" algn="ctr">
              <a:buFontTx/>
              <a:buNone/>
              <a:defRPr sz="2000" baseline="0"/>
            </a:lvl1pPr>
          </a:lstStyle>
          <a:p>
            <a:pPr lvl="0"/>
            <a:r>
              <a:rPr lang="en-US" noProof="0"/>
              <a:t>Click to edit Master subtitle style</a:t>
            </a:r>
            <a:endParaRPr lang="en-US" noProof="0" dirty="0"/>
          </a:p>
        </p:txBody>
      </p:sp>
      <p:sp>
        <p:nvSpPr>
          <p:cNvPr id="2" name="Title 1"/>
          <p:cNvSpPr>
            <a:spLocks noGrp="1"/>
          </p:cNvSpPr>
          <p:nvPr>
            <p:ph type="title"/>
          </p:nvPr>
        </p:nvSpPr>
        <p:spPr/>
        <p:txBody>
          <a:bodyPr/>
          <a:lstStyle/>
          <a:p>
            <a:r>
              <a:rPr lang="en-US"/>
              <a:t>Click to edit Master 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21616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457200"/>
            <a:ext cx="2000250" cy="4114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73088" y="457200"/>
            <a:ext cx="5848350" cy="4114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3577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C50C4-5222-729D-6020-2CFB59F55A0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fr-FR"/>
          </a:p>
        </p:txBody>
      </p:sp>
      <p:sp>
        <p:nvSpPr>
          <p:cNvPr id="3" name="Subtitle 2">
            <a:extLst>
              <a:ext uri="{FF2B5EF4-FFF2-40B4-BE49-F238E27FC236}">
                <a16:creationId xmlns:a16="http://schemas.microsoft.com/office/drawing/2014/main" id="{7058FA1B-5985-D158-1A16-E1DB5E70DDF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5871DA8C-C993-4D74-F96A-D39C7FD16B56}"/>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5" name="Footer Placeholder 4">
            <a:extLst>
              <a:ext uri="{FF2B5EF4-FFF2-40B4-BE49-F238E27FC236}">
                <a16:creationId xmlns:a16="http://schemas.microsoft.com/office/drawing/2014/main" id="{99FC7CF8-D6F0-E82E-0538-C6CEA847162B}"/>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A15ECD64-584D-2054-A6ED-4405A3073672}"/>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623580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DA31A-A44F-87BE-5436-F0CA6DA34656}"/>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6DD96ADB-427F-23AF-070D-B3970DFEE5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14FA9A9-2A39-0B24-4F5D-FF314D65B653}"/>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5" name="Footer Placeholder 4">
            <a:extLst>
              <a:ext uri="{FF2B5EF4-FFF2-40B4-BE49-F238E27FC236}">
                <a16:creationId xmlns:a16="http://schemas.microsoft.com/office/drawing/2014/main" id="{090A6A96-6287-2306-766E-4B663FE078C9}"/>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BC38BFFA-6676-09F3-9945-4AC1F2F7491F}"/>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651741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488C8-C5DC-E934-D3B8-00FD65DC6CB4}"/>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B5867416-3020-9871-1021-F4519A8DB23B}"/>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6EC238-2EED-2947-AE2C-B3A08E56FA4A}"/>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5" name="Footer Placeholder 4">
            <a:extLst>
              <a:ext uri="{FF2B5EF4-FFF2-40B4-BE49-F238E27FC236}">
                <a16:creationId xmlns:a16="http://schemas.microsoft.com/office/drawing/2014/main" id="{4C4A2915-A1FE-F45C-4C01-4E69DEFEC1F7}"/>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5C750B9A-18F7-A655-E45A-9A6E3900EEA5}"/>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432675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C653A-C200-8F8B-F693-68D9E860245C}"/>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20A58198-DC56-DCAC-BA31-318CE8C3DC20}"/>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4A711964-6652-E899-8D7C-32710D729289}"/>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30A7312B-5B77-8FA2-8D8E-0CF702106313}"/>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6" name="Footer Placeholder 5">
            <a:extLst>
              <a:ext uri="{FF2B5EF4-FFF2-40B4-BE49-F238E27FC236}">
                <a16:creationId xmlns:a16="http://schemas.microsoft.com/office/drawing/2014/main" id="{1BB2427D-7E67-A6BA-5CB5-0DE932D8671C}"/>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2A11A59A-5F4C-4047-EC66-5907A838B0A1}"/>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204291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72A55-5DE3-3D6D-6F24-69DCF73957E8}"/>
              </a:ext>
            </a:extLst>
          </p:cNvPr>
          <p:cNvSpPr>
            <a:spLocks noGrp="1"/>
          </p:cNvSpPr>
          <p:nvPr>
            <p:ph type="title"/>
          </p:nvPr>
        </p:nvSpPr>
        <p:spPr>
          <a:xfrm>
            <a:off x="629841" y="273844"/>
            <a:ext cx="7886700" cy="994172"/>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FCD0034E-5E9E-1EFA-1FD9-2200096B59B9}"/>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66E66CF-CCD2-2145-BD7F-F45F19CB49A5}"/>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BCA14D87-DE2E-D6CB-00FA-1972D3988D8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981478E9-7C30-48BC-8264-C7CA8B7A3065}"/>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1466FB35-7160-B506-B4AC-3A2A97310B24}"/>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8" name="Footer Placeholder 7">
            <a:extLst>
              <a:ext uri="{FF2B5EF4-FFF2-40B4-BE49-F238E27FC236}">
                <a16:creationId xmlns:a16="http://schemas.microsoft.com/office/drawing/2014/main" id="{F8495DF2-A111-6B6C-0285-6ADB7595F29E}"/>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39EE6F04-77D6-3164-E918-5F9434962367}"/>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783519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C4988-ACE3-7F1A-0285-FC3001FC6AA3}"/>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53B4C0B5-8424-7616-1AD0-7B8F5D0B208B}"/>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4" name="Footer Placeholder 3">
            <a:extLst>
              <a:ext uri="{FF2B5EF4-FFF2-40B4-BE49-F238E27FC236}">
                <a16:creationId xmlns:a16="http://schemas.microsoft.com/office/drawing/2014/main" id="{DA01005C-0503-D07D-1DC7-CFF79F1F226F}"/>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7CE5B9FA-50E0-B4C5-2D51-8FD4491F228F}"/>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2431197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46A3C9-8E2A-AAB6-CC00-72589D23544D}"/>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3" name="Footer Placeholder 2">
            <a:extLst>
              <a:ext uri="{FF2B5EF4-FFF2-40B4-BE49-F238E27FC236}">
                <a16:creationId xmlns:a16="http://schemas.microsoft.com/office/drawing/2014/main" id="{9661D8B9-97F4-71FA-8A86-4DD8D93D4CD3}"/>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F99741FA-A98D-A551-FC33-4F0C49A6F47C}"/>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33872342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7A18B-FA8A-6FF7-B7BB-C9AD5560515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0E834FC5-6904-2EFF-0DE2-7F0B70B52011}"/>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92C06F4B-6582-2C0A-89E2-55E39397DFD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2D9B522-C3D8-79C1-5871-97D0F45F31BB}"/>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6" name="Footer Placeholder 5">
            <a:extLst>
              <a:ext uri="{FF2B5EF4-FFF2-40B4-BE49-F238E27FC236}">
                <a16:creationId xmlns:a16="http://schemas.microsoft.com/office/drawing/2014/main" id="{071EDE38-8720-56ED-10E9-8CA847D36DD1}"/>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5615F192-5041-7222-A343-031C306C015C}"/>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2916117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3559839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29A18-380D-7497-E4AC-985F03DBF27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1A96644B-928D-ECEB-9C58-0D77B651B687}"/>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Text Placeholder 3">
            <a:extLst>
              <a:ext uri="{FF2B5EF4-FFF2-40B4-BE49-F238E27FC236}">
                <a16:creationId xmlns:a16="http://schemas.microsoft.com/office/drawing/2014/main" id="{917C77A3-7C08-662E-619A-CF3562678E6C}"/>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A7FA8F8-98B4-84FD-0915-27EF5986D00C}"/>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6" name="Footer Placeholder 5">
            <a:extLst>
              <a:ext uri="{FF2B5EF4-FFF2-40B4-BE49-F238E27FC236}">
                <a16:creationId xmlns:a16="http://schemas.microsoft.com/office/drawing/2014/main" id="{8E057BCC-2F0E-581B-C3C3-152C84C4BCC5}"/>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448245AC-3D07-A73F-CCD6-62F115E79E02}"/>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1550403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7AE3A-EF79-589E-3425-D5F822C1887E}"/>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A4D9000-C36A-7F6F-B8A6-F8D6EA0B882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DB0DEEEC-F790-C1F7-8326-52D1ADA2BD52}"/>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5" name="Footer Placeholder 4">
            <a:extLst>
              <a:ext uri="{FF2B5EF4-FFF2-40B4-BE49-F238E27FC236}">
                <a16:creationId xmlns:a16="http://schemas.microsoft.com/office/drawing/2014/main" id="{7D95D013-F27E-8171-DBC2-701814671C1B}"/>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7D7D5469-7172-BDCF-A130-5A7B6831E09C}"/>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149675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78DCE5-6D38-AF3F-AFE5-6F0C3C8A5CD2}"/>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ED810979-A0E4-9CED-CDE9-D69E71F9C91A}"/>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85F55409-9CD8-38C3-3A40-E96698780009}"/>
              </a:ext>
            </a:extLst>
          </p:cNvPr>
          <p:cNvSpPr>
            <a:spLocks noGrp="1"/>
          </p:cNvSpPr>
          <p:nvPr>
            <p:ph type="dt" sz="half" idx="10"/>
          </p:nvPr>
        </p:nvSpPr>
        <p:spPr/>
        <p:txBody>
          <a:bodyPr/>
          <a:lstStyle/>
          <a:p>
            <a:fld id="{478F3EC5-2C3C-45B1-9649-458CE7ECBDE9}" type="datetimeFigureOut">
              <a:rPr lang="fr-FR" smtClean="0"/>
              <a:t>11/09/2025</a:t>
            </a:fld>
            <a:endParaRPr lang="fr-FR"/>
          </a:p>
        </p:txBody>
      </p:sp>
      <p:sp>
        <p:nvSpPr>
          <p:cNvPr id="5" name="Footer Placeholder 4">
            <a:extLst>
              <a:ext uri="{FF2B5EF4-FFF2-40B4-BE49-F238E27FC236}">
                <a16:creationId xmlns:a16="http://schemas.microsoft.com/office/drawing/2014/main" id="{6F4D71C0-3CCA-71D4-CA53-BDEE1A5E866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D713CF46-6426-8CCB-1B6D-E9FF9EE10A73}"/>
              </a:ext>
            </a:extLst>
          </p:cNvPr>
          <p:cNvSpPr>
            <a:spLocks noGrp="1"/>
          </p:cNvSpPr>
          <p:nvPr>
            <p:ph type="sldNum" sz="quarter" idx="12"/>
          </p:nvPr>
        </p:nvSpPr>
        <p:spPr/>
        <p:txBody>
          <a:bodyPr/>
          <a:lstStyle/>
          <a:p>
            <a:fld id="{3D4EC90E-B84B-4214-80EB-91C1D374403E}" type="slidenum">
              <a:rPr lang="fr-FR" smtClean="0"/>
              <a:t>‹#›</a:t>
            </a:fld>
            <a:endParaRPr lang="fr-FR"/>
          </a:p>
        </p:txBody>
      </p:sp>
    </p:spTree>
    <p:extLst>
      <p:ext uri="{BB962C8B-B14F-4D97-AF65-F5344CB8AC3E}">
        <p14:creationId xmlns:p14="http://schemas.microsoft.com/office/powerpoint/2010/main" val="16944241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imageFullSlide">
    <p:spTree>
      <p:nvGrpSpPr>
        <p:cNvPr id="1" name=""/>
        <p:cNvGrpSpPr/>
        <p:nvPr/>
      </p:nvGrpSpPr>
      <p:grpSpPr>
        <a:xfrm>
          <a:off x="0" y="0"/>
          <a:ext cx="0" cy="0"/>
          <a:chOff x="0" y="0"/>
          <a:chExt cx="0" cy="0"/>
        </a:xfrm>
      </p:grpSpPr>
      <p:sp>
        <p:nvSpPr>
          <p:cNvPr id="4" name="Espace réservé pour une image  3">
            <a:extLst>
              <a:ext uri="{FF2B5EF4-FFF2-40B4-BE49-F238E27FC236}">
                <a16:creationId xmlns:a16="http://schemas.microsoft.com/office/drawing/2014/main" id="{BF307E7C-4B7E-A13A-0E0F-E18E752A1AD1}"/>
              </a:ext>
            </a:extLst>
          </p:cNvPr>
          <p:cNvSpPr>
            <a:spLocks noGrp="1"/>
          </p:cNvSpPr>
          <p:nvPr>
            <p:ph type="pic" sz="quarter" idx="10"/>
          </p:nvPr>
        </p:nvSpPr>
        <p:spPr>
          <a:xfrm>
            <a:off x="0" y="0"/>
            <a:ext cx="9144000" cy="5143500"/>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Tree>
    <p:extLst>
      <p:ext uri="{BB962C8B-B14F-4D97-AF65-F5344CB8AC3E}">
        <p14:creationId xmlns:p14="http://schemas.microsoft.com/office/powerpoint/2010/main" val="2296532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contentRichSlides">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511143E7-9EC8-11F4-EE6D-2A04807E9021}"/>
              </a:ext>
            </a:extLst>
          </p:cNvPr>
          <p:cNvSpPr txBox="1"/>
          <p:nvPr userDrawn="1"/>
        </p:nvSpPr>
        <p:spPr>
          <a:xfrm>
            <a:off x="7697356" y="4703331"/>
            <a:ext cx="343222" cy="20774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fld id="{7C4C52B0-8C01-7849-9FBD-81D69A89DA73}" type="slidenum">
              <a:rPr kumimoji="0" lang="fr-FR" sz="750" b="0" i="0" u="none" strike="noStrike" kern="1200" cap="none" spc="0" normalizeH="0" baseline="0" noProof="0">
                <a:ln>
                  <a:noFill/>
                </a:ln>
                <a:solidFill>
                  <a:srgbClr val="FFFFFF">
                    <a:lumMod val="65000"/>
                  </a:srgbClr>
                </a:solidFill>
                <a:effectLst/>
                <a:uLnTx/>
                <a:uFillTx/>
                <a:latin typeface="Open Sans" pitchFamily="2" charset="0"/>
                <a:ea typeface="Open Sans" pitchFamily="2" charset="0"/>
                <a:cs typeface="Open Sans" pitchFamily="2"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fr-FR" sz="750" b="0" i="0" u="none" strike="noStrike" kern="1200" cap="none" spc="0" normalizeH="0" baseline="0" noProof="0">
              <a:ln>
                <a:noFill/>
              </a:ln>
              <a:solidFill>
                <a:srgbClr val="FFFFFF">
                  <a:lumMod val="65000"/>
                </a:srgbClr>
              </a:solidFill>
              <a:effectLst/>
              <a:uLnTx/>
              <a:uFillTx/>
              <a:latin typeface="Open Sans" pitchFamily="2" charset="0"/>
              <a:ea typeface="Open Sans" pitchFamily="2" charset="0"/>
              <a:cs typeface="Open Sans" pitchFamily="2" charset="0"/>
            </a:endParaRPr>
          </a:p>
        </p:txBody>
      </p:sp>
      <p:cxnSp>
        <p:nvCxnSpPr>
          <p:cNvPr id="10" name="Connecteur droit 9">
            <a:extLst>
              <a:ext uri="{FF2B5EF4-FFF2-40B4-BE49-F238E27FC236}">
                <a16:creationId xmlns:a16="http://schemas.microsoft.com/office/drawing/2014/main" id="{4FBC44AE-DB0E-BBD8-F18F-F54E40BAEA68}"/>
              </a:ext>
            </a:extLst>
          </p:cNvPr>
          <p:cNvCxnSpPr>
            <a:cxnSpLocks/>
          </p:cNvCxnSpPr>
          <p:nvPr userDrawn="1"/>
        </p:nvCxnSpPr>
        <p:spPr>
          <a:xfrm>
            <a:off x="7718261" y="4686737"/>
            <a:ext cx="0" cy="2027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C26BC208-B99B-C6A1-9437-7AC7BD6B8FC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3933" y="4466976"/>
            <a:ext cx="8856134" cy="193728"/>
          </a:xfrm>
          <a:prstGeom prst="rect">
            <a:avLst/>
          </a:prstGeom>
        </p:spPr>
      </p:pic>
      <p:sp>
        <p:nvSpPr>
          <p:cNvPr id="14" name="Espace réservé pour une image  3">
            <a:extLst>
              <a:ext uri="{FF2B5EF4-FFF2-40B4-BE49-F238E27FC236}">
                <a16:creationId xmlns:a16="http://schemas.microsoft.com/office/drawing/2014/main" id="{68D1566A-1AED-031F-B9D4-ABC61F9E3221}"/>
              </a:ext>
            </a:extLst>
          </p:cNvPr>
          <p:cNvSpPr>
            <a:spLocks noGrp="1"/>
          </p:cNvSpPr>
          <p:nvPr>
            <p:ph type="pic" sz="quarter" idx="10"/>
          </p:nvPr>
        </p:nvSpPr>
        <p:spPr>
          <a:xfrm>
            <a:off x="4728677" y="922887"/>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
        <p:nvSpPr>
          <p:cNvPr id="15" name="Espace réservé pour une image  3">
            <a:extLst>
              <a:ext uri="{FF2B5EF4-FFF2-40B4-BE49-F238E27FC236}">
                <a16:creationId xmlns:a16="http://schemas.microsoft.com/office/drawing/2014/main" id="{F36F08B9-9289-486A-086A-82BE8E982607}"/>
              </a:ext>
            </a:extLst>
          </p:cNvPr>
          <p:cNvSpPr>
            <a:spLocks noGrp="1"/>
          </p:cNvSpPr>
          <p:nvPr>
            <p:ph type="pic" sz="quarter" idx="12"/>
          </p:nvPr>
        </p:nvSpPr>
        <p:spPr>
          <a:xfrm>
            <a:off x="6771906" y="922887"/>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
        <p:nvSpPr>
          <p:cNvPr id="16" name="Espace réservé pour une image  3">
            <a:extLst>
              <a:ext uri="{FF2B5EF4-FFF2-40B4-BE49-F238E27FC236}">
                <a16:creationId xmlns:a16="http://schemas.microsoft.com/office/drawing/2014/main" id="{01F4F76B-136B-6EC8-3982-6D9D215F4D7B}"/>
              </a:ext>
            </a:extLst>
          </p:cNvPr>
          <p:cNvSpPr>
            <a:spLocks noGrp="1"/>
          </p:cNvSpPr>
          <p:nvPr>
            <p:ph type="pic" sz="quarter" idx="13"/>
          </p:nvPr>
        </p:nvSpPr>
        <p:spPr>
          <a:xfrm>
            <a:off x="4727404" y="2096174"/>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
        <p:nvSpPr>
          <p:cNvPr id="17" name="Espace réservé pour une image  3">
            <a:extLst>
              <a:ext uri="{FF2B5EF4-FFF2-40B4-BE49-F238E27FC236}">
                <a16:creationId xmlns:a16="http://schemas.microsoft.com/office/drawing/2014/main" id="{6E8341BD-19A4-573D-B628-C94418B67F3B}"/>
              </a:ext>
            </a:extLst>
          </p:cNvPr>
          <p:cNvSpPr>
            <a:spLocks noGrp="1"/>
          </p:cNvSpPr>
          <p:nvPr>
            <p:ph type="pic" sz="quarter" idx="14"/>
          </p:nvPr>
        </p:nvSpPr>
        <p:spPr>
          <a:xfrm>
            <a:off x="6770634" y="2096174"/>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Tree>
    <p:extLst>
      <p:ext uri="{BB962C8B-B14F-4D97-AF65-F5344CB8AC3E}">
        <p14:creationId xmlns:p14="http://schemas.microsoft.com/office/powerpoint/2010/main" val="18863032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6" name="Espace réservé du contenu 2"/>
          <p:cNvSpPr>
            <a:spLocks noGrp="1"/>
          </p:cNvSpPr>
          <p:nvPr>
            <p:ph idx="1"/>
          </p:nvPr>
        </p:nvSpPr>
        <p:spPr>
          <a:xfrm>
            <a:off x="429445" y="800525"/>
            <a:ext cx="8444918" cy="2853998"/>
          </a:xfrm>
        </p:spPr>
        <p:txBody>
          <a:bodyPr/>
          <a:lstStyle/>
          <a:p>
            <a:endParaRPr lang="fr-FR" dirty="0"/>
          </a:p>
        </p:txBody>
      </p:sp>
    </p:spTree>
    <p:extLst>
      <p:ext uri="{BB962C8B-B14F-4D97-AF65-F5344CB8AC3E}">
        <p14:creationId xmlns:p14="http://schemas.microsoft.com/office/powerpoint/2010/main" val="41301718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ontentRichSlides">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511143E7-9EC8-11F4-EE6D-2A04807E9021}"/>
              </a:ext>
            </a:extLst>
          </p:cNvPr>
          <p:cNvSpPr txBox="1"/>
          <p:nvPr userDrawn="1"/>
        </p:nvSpPr>
        <p:spPr>
          <a:xfrm>
            <a:off x="7697356" y="4703331"/>
            <a:ext cx="343222" cy="207749"/>
          </a:xfrm>
          <a:prstGeom prst="rect">
            <a:avLst/>
          </a:prstGeom>
          <a:noFill/>
        </p:spPr>
        <p:txBody>
          <a:bodyPr wrap="square" rtlCol="0">
            <a:spAutoFit/>
          </a:bodyPr>
          <a:lstStyle/>
          <a:p>
            <a:pPr algn="ctr"/>
            <a:r>
              <a:rPr lang="fr-FR" sz="750" dirty="0">
                <a:solidFill>
                  <a:schemeClr val="bg1">
                    <a:lumMod val="65000"/>
                  </a:schemeClr>
                </a:solidFill>
                <a:latin typeface="Open Sans" pitchFamily="2" charset="0"/>
                <a:ea typeface="Open Sans" pitchFamily="2" charset="0"/>
                <a:cs typeface="Open Sans" pitchFamily="2" charset="0"/>
              </a:rPr>
              <a:t>30</a:t>
            </a:r>
          </a:p>
        </p:txBody>
      </p:sp>
      <p:cxnSp>
        <p:nvCxnSpPr>
          <p:cNvPr id="10" name="Connecteur droit 9">
            <a:extLst>
              <a:ext uri="{FF2B5EF4-FFF2-40B4-BE49-F238E27FC236}">
                <a16:creationId xmlns:a16="http://schemas.microsoft.com/office/drawing/2014/main" id="{4FBC44AE-DB0E-BBD8-F18F-F54E40BAEA68}"/>
              </a:ext>
            </a:extLst>
          </p:cNvPr>
          <p:cNvCxnSpPr>
            <a:cxnSpLocks/>
          </p:cNvCxnSpPr>
          <p:nvPr userDrawn="1"/>
        </p:nvCxnSpPr>
        <p:spPr>
          <a:xfrm>
            <a:off x="7718261" y="4686737"/>
            <a:ext cx="0" cy="2027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Espace réservé du texte 21">
            <a:extLst>
              <a:ext uri="{FF2B5EF4-FFF2-40B4-BE49-F238E27FC236}">
                <a16:creationId xmlns:a16="http://schemas.microsoft.com/office/drawing/2014/main" id="{C06C4116-E05B-CFE8-996B-0AC7B5EF61AF}"/>
              </a:ext>
            </a:extLst>
          </p:cNvPr>
          <p:cNvSpPr>
            <a:spLocks noGrp="1"/>
          </p:cNvSpPr>
          <p:nvPr>
            <p:ph type="body" sz="quarter" idx="11" hasCustomPrompt="1"/>
          </p:nvPr>
        </p:nvSpPr>
        <p:spPr>
          <a:xfrm>
            <a:off x="324000" y="4705850"/>
            <a:ext cx="3457575" cy="193728"/>
          </a:xfrm>
          <a:prstGeom prst="rect">
            <a:avLst/>
          </a:prstGeom>
        </p:spPr>
        <p:txBody>
          <a:bodyPr/>
          <a:lstStyle>
            <a:lvl1pPr marL="0" indent="0">
              <a:buNone/>
              <a:defRPr sz="900" b="0" i="0" baseline="0">
                <a:solidFill>
                  <a:srgbClr val="003D58"/>
                </a:solidFill>
                <a:latin typeface="Arial" panose="020B0604020202020204" pitchFamily="34" charset="0"/>
                <a:cs typeface="Arial" panose="020B0604020202020204" pitchFamily="34" charset="0"/>
              </a:defRPr>
            </a:lvl1pPr>
            <a:lvl2pPr>
              <a:defRPr sz="1050" b="0" i="0">
                <a:latin typeface="Arial" panose="020B0604020202020204" pitchFamily="34" charset="0"/>
                <a:cs typeface="Arial" panose="020B0604020202020204" pitchFamily="34" charset="0"/>
              </a:defRPr>
            </a:lvl2pPr>
            <a:lvl3pPr>
              <a:defRPr sz="1050" b="0" i="0">
                <a:latin typeface="Arial" panose="020B0604020202020204" pitchFamily="34" charset="0"/>
                <a:cs typeface="Arial" panose="020B0604020202020204" pitchFamily="34" charset="0"/>
              </a:defRPr>
            </a:lvl3pPr>
            <a:lvl4pPr>
              <a:defRPr sz="1050" b="0" i="0">
                <a:latin typeface="Arial" panose="020B0604020202020204" pitchFamily="34" charset="0"/>
                <a:cs typeface="Arial" panose="020B0604020202020204" pitchFamily="34" charset="0"/>
              </a:defRPr>
            </a:lvl4pPr>
            <a:lvl5pPr>
              <a:defRPr sz="1050" b="0" i="0">
                <a:latin typeface="Arial" panose="020B0604020202020204" pitchFamily="34" charset="0"/>
                <a:cs typeface="Arial" panose="020B0604020202020204" pitchFamily="34" charset="0"/>
              </a:defRPr>
            </a:lvl5pPr>
          </a:lstStyle>
          <a:p>
            <a:pPr lvl="0"/>
            <a:r>
              <a:rPr lang="fr-FR" dirty="0"/>
              <a:t>Click to </a:t>
            </a:r>
            <a:r>
              <a:rPr lang="fr-FR" dirty="0" err="1"/>
              <a:t>edit</a:t>
            </a:r>
            <a:r>
              <a:rPr lang="fr-FR" dirty="0"/>
              <a:t> </a:t>
            </a:r>
            <a:r>
              <a:rPr lang="fr-FR" dirty="0" err="1"/>
              <a:t>text</a:t>
            </a:r>
            <a:endParaRPr lang="fr-FR" dirty="0"/>
          </a:p>
        </p:txBody>
      </p:sp>
      <p:sp>
        <p:nvSpPr>
          <p:cNvPr id="14" name="Espace réservé pour une image  3">
            <a:extLst>
              <a:ext uri="{FF2B5EF4-FFF2-40B4-BE49-F238E27FC236}">
                <a16:creationId xmlns:a16="http://schemas.microsoft.com/office/drawing/2014/main" id="{68D1566A-1AED-031F-B9D4-ABC61F9E3221}"/>
              </a:ext>
            </a:extLst>
          </p:cNvPr>
          <p:cNvSpPr>
            <a:spLocks noGrp="1"/>
          </p:cNvSpPr>
          <p:nvPr>
            <p:ph type="pic" sz="quarter" idx="10"/>
          </p:nvPr>
        </p:nvSpPr>
        <p:spPr>
          <a:xfrm>
            <a:off x="4728677" y="922887"/>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
        <p:nvSpPr>
          <p:cNvPr id="15" name="Espace réservé pour une image  3">
            <a:extLst>
              <a:ext uri="{FF2B5EF4-FFF2-40B4-BE49-F238E27FC236}">
                <a16:creationId xmlns:a16="http://schemas.microsoft.com/office/drawing/2014/main" id="{F36F08B9-9289-486A-086A-82BE8E982607}"/>
              </a:ext>
            </a:extLst>
          </p:cNvPr>
          <p:cNvSpPr>
            <a:spLocks noGrp="1"/>
          </p:cNvSpPr>
          <p:nvPr>
            <p:ph type="pic" sz="quarter" idx="12"/>
          </p:nvPr>
        </p:nvSpPr>
        <p:spPr>
          <a:xfrm>
            <a:off x="6771906" y="922887"/>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
        <p:nvSpPr>
          <p:cNvPr id="16" name="Espace réservé pour une image  3">
            <a:extLst>
              <a:ext uri="{FF2B5EF4-FFF2-40B4-BE49-F238E27FC236}">
                <a16:creationId xmlns:a16="http://schemas.microsoft.com/office/drawing/2014/main" id="{01F4F76B-136B-6EC8-3982-6D9D215F4D7B}"/>
              </a:ext>
            </a:extLst>
          </p:cNvPr>
          <p:cNvSpPr>
            <a:spLocks noGrp="1"/>
          </p:cNvSpPr>
          <p:nvPr>
            <p:ph type="pic" sz="quarter" idx="13"/>
          </p:nvPr>
        </p:nvSpPr>
        <p:spPr>
          <a:xfrm>
            <a:off x="4727404" y="2096174"/>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
        <p:nvSpPr>
          <p:cNvPr id="17" name="Espace réservé pour une image  3">
            <a:extLst>
              <a:ext uri="{FF2B5EF4-FFF2-40B4-BE49-F238E27FC236}">
                <a16:creationId xmlns:a16="http://schemas.microsoft.com/office/drawing/2014/main" id="{6E8341BD-19A4-573D-B628-C94418B67F3B}"/>
              </a:ext>
            </a:extLst>
          </p:cNvPr>
          <p:cNvSpPr>
            <a:spLocks noGrp="1"/>
          </p:cNvSpPr>
          <p:nvPr>
            <p:ph type="pic" sz="quarter" idx="14"/>
          </p:nvPr>
        </p:nvSpPr>
        <p:spPr>
          <a:xfrm>
            <a:off x="6770634" y="2096174"/>
            <a:ext cx="1957399" cy="1101037"/>
          </a:xfrm>
          <a:prstGeom prst="rect">
            <a:avLst/>
          </a:prstGeom>
          <a:solidFill>
            <a:schemeClr val="bg2"/>
          </a:solidFill>
        </p:spPr>
        <p:txBody>
          <a:bodyPr/>
          <a:lstStyle>
            <a:lvl1pPr marL="0" indent="0">
              <a:buNone/>
              <a:defRPr sz="1200">
                <a:noFill/>
                <a:latin typeface="Arial" panose="020B0604020202020204" pitchFamily="34" charset="0"/>
                <a:cs typeface="Arial" panose="020B0604020202020204" pitchFamily="34" charset="0"/>
              </a:defRPr>
            </a:lvl1pPr>
          </a:lstStyle>
          <a:p>
            <a:endParaRPr lang="en-GB"/>
          </a:p>
        </p:txBody>
      </p:sp>
    </p:spTree>
    <p:extLst>
      <p:ext uri="{BB962C8B-B14F-4D97-AF65-F5344CB8AC3E}">
        <p14:creationId xmlns:p14="http://schemas.microsoft.com/office/powerpoint/2010/main" val="2216679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728134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73088" y="1314450"/>
            <a:ext cx="39243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9788" y="1314450"/>
            <a:ext cx="39243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37082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33156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99558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3036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9271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58135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2.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spect="1" noChangeArrowheads="1"/>
          </p:cNvSpPr>
          <p:nvPr>
            <p:ph type="title"/>
          </p:nvPr>
        </p:nvSpPr>
        <p:spPr bwMode="auto">
          <a:xfrm>
            <a:off x="573088" y="457200"/>
            <a:ext cx="80010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dirty="0"/>
          </a:p>
        </p:txBody>
      </p:sp>
      <p:sp>
        <p:nvSpPr>
          <p:cNvPr id="1027" name="Rectangle 3"/>
          <p:cNvSpPr>
            <a:spLocks noGrp="1" noChangeArrowheads="1"/>
          </p:cNvSpPr>
          <p:nvPr>
            <p:ph type="body" idx="1"/>
          </p:nvPr>
        </p:nvSpPr>
        <p:spPr bwMode="auto">
          <a:xfrm>
            <a:off x="573088" y="1314450"/>
            <a:ext cx="8001000" cy="3147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37" name="Line 13"/>
          <p:cNvSpPr>
            <a:spLocks noChangeShapeType="1"/>
          </p:cNvSpPr>
          <p:nvPr/>
        </p:nvSpPr>
        <p:spPr bwMode="auto">
          <a:xfrm>
            <a:off x="0" y="555526"/>
            <a:ext cx="9144000" cy="0"/>
          </a:xfrm>
          <a:prstGeom prst="line">
            <a:avLst/>
          </a:prstGeom>
          <a:noFill/>
          <a:ln w="15875">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40" name="Text Box 16"/>
          <p:cNvSpPr txBox="1">
            <a:spLocks noChangeArrowheads="1"/>
          </p:cNvSpPr>
          <p:nvPr/>
        </p:nvSpPr>
        <p:spPr bwMode="auto">
          <a:xfrm>
            <a:off x="8458200" y="4788000"/>
            <a:ext cx="5857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GB" sz="800" dirty="0">
                <a:latin typeface="+mj-lt"/>
              </a:rPr>
              <a:t>Page </a:t>
            </a:r>
            <a:fld id="{47BA91C2-74BF-4480-8BF1-C44F20807924}" type="slidenum">
              <a:rPr lang="en-GB" sz="800" smtClean="0">
                <a:latin typeface="+mj-lt"/>
              </a:rPr>
              <a:pPr>
                <a:spcBef>
                  <a:spcPct val="50000"/>
                </a:spcBef>
              </a:pPr>
              <a:t>‹#›</a:t>
            </a:fld>
            <a:endParaRPr lang="en-GB" sz="800" dirty="0">
              <a:latin typeface="+mj-lt"/>
            </a:endParaRPr>
          </a:p>
        </p:txBody>
      </p:sp>
      <p:cxnSp>
        <p:nvCxnSpPr>
          <p:cNvPr id="11" name="Straight Connector 10"/>
          <p:cNvCxnSpPr/>
          <p:nvPr/>
        </p:nvCxnSpPr>
        <p:spPr bwMode="auto">
          <a:xfrm>
            <a:off x="8388424" y="4731514"/>
            <a:ext cx="0" cy="32400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7308304" y="4731990"/>
            <a:ext cx="0" cy="32400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2699792" y="4731990"/>
            <a:ext cx="0" cy="32400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 Box 15"/>
          <p:cNvSpPr txBox="1">
            <a:spLocks noChangeArrowheads="1"/>
          </p:cNvSpPr>
          <p:nvPr userDrawn="1"/>
        </p:nvSpPr>
        <p:spPr bwMode="auto">
          <a:xfrm>
            <a:off x="2843808" y="4633410"/>
            <a:ext cx="4889722"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0" rIns="36000" bIns="0" anchor="ctr">
            <a:spAutoFit/>
          </a:bodyPr>
          <a:lstStyle/>
          <a:p>
            <a:r>
              <a:rPr lang="en-GB" sz="900" kern="1200" dirty="0">
                <a:solidFill>
                  <a:schemeClr val="tx1"/>
                </a:solidFill>
                <a:effectLst/>
                <a:latin typeface="+mn-lt"/>
                <a:ea typeface="+mn-ea"/>
                <a:cs typeface="+mn-cs"/>
              </a:rPr>
              <a:t>INFIERI 2025 </a:t>
            </a:r>
            <a:r>
              <a:rPr lang="en-GB" sz="900" kern="1200" baseline="0" dirty="0">
                <a:solidFill>
                  <a:schemeClr val="tx1"/>
                </a:solidFill>
                <a:effectLst/>
                <a:latin typeface="+mn-lt"/>
                <a:ea typeface="+mn-ea"/>
                <a:cs typeface="+mn-cs"/>
              </a:rPr>
              <a:t>–</a:t>
            </a:r>
            <a:r>
              <a:rPr lang="en-GB" sz="900" kern="1200" baseline="0" dirty="0">
                <a:solidFill>
                  <a:schemeClr val="tx1"/>
                </a:solidFill>
                <a:latin typeface="+mn-lt"/>
                <a:ea typeface="+mn-ea"/>
                <a:cs typeface="+mn-cs"/>
              </a:rPr>
              <a:t> Roundtable -13</a:t>
            </a:r>
            <a:r>
              <a:rPr lang="en-GB" sz="900" kern="1200" baseline="30000" dirty="0">
                <a:solidFill>
                  <a:schemeClr val="tx1"/>
                </a:solidFill>
                <a:latin typeface="+mn-lt"/>
                <a:ea typeface="+mn-ea"/>
                <a:cs typeface="+mn-cs"/>
              </a:rPr>
              <a:t>th</a:t>
            </a:r>
            <a:r>
              <a:rPr lang="en-GB" sz="900" kern="1200" baseline="0" dirty="0">
                <a:solidFill>
                  <a:schemeClr val="tx1"/>
                </a:solidFill>
                <a:latin typeface="+mn-lt"/>
                <a:ea typeface="+mn-ea"/>
                <a:cs typeface="+mn-cs"/>
              </a:rPr>
              <a:t> September  Sergio ORLANDI</a:t>
            </a:r>
            <a:endParaRPr lang="en-GB" sz="900" kern="1200" dirty="0">
              <a:solidFill>
                <a:schemeClr val="tx1"/>
              </a:solidFill>
              <a:latin typeface="+mn-lt"/>
              <a:ea typeface="+mn-ea"/>
              <a:cs typeface="+mn-cs"/>
            </a:endParaRPr>
          </a:p>
          <a:p>
            <a:pPr algn="l">
              <a:spcBef>
                <a:spcPct val="50000"/>
              </a:spcBef>
            </a:pPr>
            <a:r>
              <a:rPr lang="en-GB" sz="900" kern="1200" dirty="0">
                <a:solidFill>
                  <a:schemeClr val="tx1"/>
                </a:solidFill>
                <a:latin typeface="+mn-lt"/>
                <a:ea typeface="+mn-ea"/>
                <a:cs typeface="+mn-cs"/>
              </a:rPr>
              <a:t>© 2025, Pisa</a:t>
            </a:r>
            <a:endParaRPr lang="en-GB" sz="900" dirty="0">
              <a:solidFill>
                <a:schemeClr val="tx1"/>
              </a:solidFill>
              <a:latin typeface="+mj-lt"/>
            </a:endParaRPr>
          </a:p>
        </p:txBody>
      </p:sp>
      <p:pic>
        <p:nvPicPr>
          <p:cNvPr id="3" name="Picture 2">
            <a:extLst>
              <a:ext uri="{FF2B5EF4-FFF2-40B4-BE49-F238E27FC236}">
                <a16:creationId xmlns:a16="http://schemas.microsoft.com/office/drawing/2014/main" id="{B52FFACA-0D51-6476-2096-A96B0100A627}"/>
              </a:ext>
            </a:extLst>
          </p:cNvPr>
          <p:cNvPicPr>
            <a:picLocks noChangeAspect="1"/>
          </p:cNvPicPr>
          <p:nvPr userDrawn="1"/>
        </p:nvPicPr>
        <p:blipFill>
          <a:blip r:embed="rId13"/>
          <a:stretch>
            <a:fillRect/>
          </a:stretch>
        </p:blipFill>
        <p:spPr>
          <a:xfrm>
            <a:off x="35502" y="4254257"/>
            <a:ext cx="864085" cy="86408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p:titleStyle>
    <p:body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8357A1-A167-DA0D-5D94-E866EFC213D3}"/>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B4339BC5-CEB4-5D21-AF57-D7837098194B}"/>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2F6E7547-1BB2-CA3D-949B-80C03ECAFAE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478F3EC5-2C3C-45B1-9649-458CE7ECBDE9}" type="datetimeFigureOut">
              <a:rPr lang="fr-FR" smtClean="0"/>
              <a:t>11/09/2025</a:t>
            </a:fld>
            <a:endParaRPr lang="fr-FR"/>
          </a:p>
        </p:txBody>
      </p:sp>
      <p:sp>
        <p:nvSpPr>
          <p:cNvPr id="5" name="Footer Placeholder 4">
            <a:extLst>
              <a:ext uri="{FF2B5EF4-FFF2-40B4-BE49-F238E27FC236}">
                <a16:creationId xmlns:a16="http://schemas.microsoft.com/office/drawing/2014/main" id="{4533BDD9-D2E5-5179-B3E4-FE65B8E320CE}"/>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fr-FR"/>
          </a:p>
        </p:txBody>
      </p:sp>
      <p:sp>
        <p:nvSpPr>
          <p:cNvPr id="6" name="Slide Number Placeholder 5">
            <a:extLst>
              <a:ext uri="{FF2B5EF4-FFF2-40B4-BE49-F238E27FC236}">
                <a16:creationId xmlns:a16="http://schemas.microsoft.com/office/drawing/2014/main" id="{E787CD4A-FDC0-7A6F-7C91-07A7579B91E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3D4EC90E-B84B-4214-80EB-91C1D374403E}" type="slidenum">
              <a:rPr lang="fr-FR" smtClean="0"/>
              <a:t>‹#›</a:t>
            </a:fld>
            <a:endParaRPr lang="fr-FR"/>
          </a:p>
        </p:txBody>
      </p:sp>
      <p:pic>
        <p:nvPicPr>
          <p:cNvPr id="8" name="Picture 7">
            <a:extLst>
              <a:ext uri="{FF2B5EF4-FFF2-40B4-BE49-F238E27FC236}">
                <a16:creationId xmlns:a16="http://schemas.microsoft.com/office/drawing/2014/main" id="{4425C44E-ABDE-4265-1107-E75C0FDB3CCF}"/>
              </a:ext>
            </a:extLst>
          </p:cNvPr>
          <p:cNvPicPr>
            <a:picLocks noChangeAspect="1"/>
          </p:cNvPicPr>
          <p:nvPr userDrawn="1"/>
        </p:nvPicPr>
        <p:blipFill>
          <a:blip r:embed="rId17"/>
          <a:stretch>
            <a:fillRect/>
          </a:stretch>
        </p:blipFill>
        <p:spPr>
          <a:xfrm>
            <a:off x="0" y="1"/>
            <a:ext cx="9144000" cy="635882"/>
          </a:xfrm>
          <a:prstGeom prst="rect">
            <a:avLst/>
          </a:prstGeom>
        </p:spPr>
      </p:pic>
      <p:pic>
        <p:nvPicPr>
          <p:cNvPr id="7" name="Picture 6">
            <a:extLst>
              <a:ext uri="{FF2B5EF4-FFF2-40B4-BE49-F238E27FC236}">
                <a16:creationId xmlns:a16="http://schemas.microsoft.com/office/drawing/2014/main" id="{D955C435-6FD9-226F-D154-4242C716D3D4}"/>
              </a:ext>
            </a:extLst>
          </p:cNvPr>
          <p:cNvPicPr>
            <a:picLocks noChangeAspect="1"/>
          </p:cNvPicPr>
          <p:nvPr userDrawn="1"/>
        </p:nvPicPr>
        <p:blipFill>
          <a:blip r:embed="rId18"/>
          <a:stretch>
            <a:fillRect/>
          </a:stretch>
        </p:blipFill>
        <p:spPr>
          <a:xfrm>
            <a:off x="25158" y="4279415"/>
            <a:ext cx="864085" cy="864085"/>
          </a:xfrm>
          <a:prstGeom prst="rect">
            <a:avLst/>
          </a:prstGeom>
        </p:spPr>
      </p:pic>
    </p:spTree>
    <p:extLst>
      <p:ext uri="{BB962C8B-B14F-4D97-AF65-F5344CB8AC3E}">
        <p14:creationId xmlns:p14="http://schemas.microsoft.com/office/powerpoint/2010/main" val="2196546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3.xml"/><Relationship Id="rId5" Type="http://schemas.openxmlformats.org/officeDocument/2006/relationships/image" Target="../media/image15.sv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erial view of a large city&#10;&#10;AI-generated content may be incorrect.">
            <a:extLst>
              <a:ext uri="{FF2B5EF4-FFF2-40B4-BE49-F238E27FC236}">
                <a16:creationId xmlns:a16="http://schemas.microsoft.com/office/drawing/2014/main" id="{496CEA66-21BE-A2EF-B871-D3098CD015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537"/>
            <a:ext cx="9144000" cy="4320480"/>
          </a:xfrm>
          <a:prstGeom prst="rect">
            <a:avLst/>
          </a:prstGeom>
        </p:spPr>
      </p:pic>
      <p:sp>
        <p:nvSpPr>
          <p:cNvPr id="4" name="Rectangle 3"/>
          <p:cNvSpPr txBox="1">
            <a:spLocks noChangeArrowheads="1"/>
          </p:cNvSpPr>
          <p:nvPr/>
        </p:nvSpPr>
        <p:spPr bwMode="auto">
          <a:xfrm>
            <a:off x="1619672" y="3867894"/>
            <a:ext cx="5829300" cy="955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ctr" defTabSz="795338" rtl="0" fontAlgn="base">
              <a:spcBef>
                <a:spcPct val="20000"/>
              </a:spcBef>
              <a:spcAft>
                <a:spcPct val="0"/>
              </a:spcAft>
              <a:buFontTx/>
              <a:buNone/>
              <a:defRPr sz="2400">
                <a:solidFill>
                  <a:schemeClr val="tx1"/>
                </a:solidFill>
                <a:latin typeface="+mn-lt"/>
                <a:ea typeface="+mn-ea"/>
                <a:cs typeface="+mn-cs"/>
              </a:defRPr>
            </a:lvl1pPr>
            <a:lvl2pPr marL="757238" indent="-279400" algn="l" defTabSz="795338" rtl="0" fontAlgn="base">
              <a:spcBef>
                <a:spcPct val="20000"/>
              </a:spcBef>
              <a:spcAft>
                <a:spcPct val="0"/>
              </a:spcAft>
              <a:buChar char="–"/>
              <a:defRPr sz="2000">
                <a:solidFill>
                  <a:schemeClr val="tx1"/>
                </a:solidFill>
                <a:latin typeface="+mn-lt"/>
              </a:defRPr>
            </a:lvl2pPr>
            <a:lvl3pPr marL="1136650" indent="-188913" algn="l" defTabSz="795338" rtl="0" fontAlgn="base">
              <a:spcBef>
                <a:spcPct val="20000"/>
              </a:spcBef>
              <a:spcAft>
                <a:spcPct val="0"/>
              </a:spcAft>
              <a:buChar char="•"/>
              <a:defRPr>
                <a:solidFill>
                  <a:schemeClr val="tx1"/>
                </a:solidFill>
                <a:latin typeface="+mn-lt"/>
              </a:defRPr>
            </a:lvl3pPr>
            <a:lvl4pPr marL="1511300" indent="-184150" algn="l" defTabSz="795338" rtl="0" fontAlgn="base">
              <a:spcBef>
                <a:spcPct val="20000"/>
              </a:spcBef>
              <a:spcAft>
                <a:spcPct val="0"/>
              </a:spcAft>
              <a:buChar char="–"/>
              <a:defRPr>
                <a:solidFill>
                  <a:schemeClr val="tx1"/>
                </a:solidFill>
                <a:latin typeface="+mn-lt"/>
              </a:defRPr>
            </a:lvl4pPr>
            <a:lvl5pPr marL="1885950" indent="-184150" algn="l" defTabSz="795338" rtl="0" fontAlgn="base">
              <a:spcBef>
                <a:spcPct val="20000"/>
              </a:spcBef>
              <a:spcAft>
                <a:spcPct val="0"/>
              </a:spcAft>
              <a:buChar char="»"/>
              <a:defRPr>
                <a:solidFill>
                  <a:schemeClr val="tx1"/>
                </a:solidFill>
                <a:latin typeface="+mn-lt"/>
              </a:defRPr>
            </a:lvl5pPr>
            <a:lvl6pPr marL="2343150" indent="-184150" algn="l" defTabSz="795338" rtl="0" fontAlgn="base">
              <a:spcBef>
                <a:spcPct val="20000"/>
              </a:spcBef>
              <a:spcAft>
                <a:spcPct val="0"/>
              </a:spcAft>
              <a:buChar char="»"/>
              <a:defRPr>
                <a:solidFill>
                  <a:schemeClr val="tx1"/>
                </a:solidFill>
                <a:latin typeface="+mn-lt"/>
              </a:defRPr>
            </a:lvl6pPr>
            <a:lvl7pPr marL="2800350" indent="-184150" algn="l" defTabSz="795338" rtl="0" fontAlgn="base">
              <a:spcBef>
                <a:spcPct val="20000"/>
              </a:spcBef>
              <a:spcAft>
                <a:spcPct val="0"/>
              </a:spcAft>
              <a:buChar char="»"/>
              <a:defRPr>
                <a:solidFill>
                  <a:schemeClr val="tx1"/>
                </a:solidFill>
                <a:latin typeface="+mn-lt"/>
              </a:defRPr>
            </a:lvl7pPr>
            <a:lvl8pPr marL="3257550" indent="-184150" algn="l" defTabSz="795338" rtl="0" fontAlgn="base">
              <a:spcBef>
                <a:spcPct val="20000"/>
              </a:spcBef>
              <a:spcAft>
                <a:spcPct val="0"/>
              </a:spcAft>
              <a:buChar char="»"/>
              <a:defRPr>
                <a:solidFill>
                  <a:schemeClr val="tx1"/>
                </a:solidFill>
                <a:latin typeface="+mn-lt"/>
              </a:defRPr>
            </a:lvl8pPr>
            <a:lvl9pPr marL="3714750" indent="-184150" algn="l" defTabSz="795338" rtl="0" fontAlgn="base">
              <a:spcBef>
                <a:spcPct val="20000"/>
              </a:spcBef>
              <a:spcAft>
                <a:spcPct val="0"/>
              </a:spcAft>
              <a:buChar char="»"/>
              <a:defRPr>
                <a:solidFill>
                  <a:schemeClr val="tx1"/>
                </a:solidFill>
                <a:latin typeface="+mn-lt"/>
              </a:defRPr>
            </a:lvl9pPr>
          </a:lstStyle>
          <a:p>
            <a:r>
              <a:rPr lang="en-GB" sz="1600" b="1" dirty="0" err="1">
                <a:solidFill>
                  <a:schemeClr val="bg1"/>
                </a:solidFill>
              </a:rPr>
              <a:t>Prof.</a:t>
            </a:r>
            <a:r>
              <a:rPr lang="en-GB" sz="1600" b="1" dirty="0">
                <a:solidFill>
                  <a:schemeClr val="bg1"/>
                </a:solidFill>
              </a:rPr>
              <a:t> </a:t>
            </a:r>
            <a:r>
              <a:rPr lang="en-GB" sz="1600" b="1" dirty="0" err="1">
                <a:solidFill>
                  <a:schemeClr val="bg1"/>
                </a:solidFill>
              </a:rPr>
              <a:t>Dr.</a:t>
            </a:r>
            <a:r>
              <a:rPr lang="en-GB" sz="1600" b="1" dirty="0">
                <a:solidFill>
                  <a:schemeClr val="bg1"/>
                </a:solidFill>
              </a:rPr>
              <a:t> Eng. Sergio Orlandi</a:t>
            </a:r>
          </a:p>
        </p:txBody>
      </p:sp>
      <p:sp>
        <p:nvSpPr>
          <p:cNvPr id="3" name="Title 2">
            <a:extLst>
              <a:ext uri="{FF2B5EF4-FFF2-40B4-BE49-F238E27FC236}">
                <a16:creationId xmlns:a16="http://schemas.microsoft.com/office/drawing/2014/main" id="{D8D40E88-FB71-D5BF-0D46-D2E914159518}"/>
              </a:ext>
            </a:extLst>
          </p:cNvPr>
          <p:cNvSpPr>
            <a:spLocks noGrp="1"/>
          </p:cNvSpPr>
          <p:nvPr>
            <p:ph type="title"/>
          </p:nvPr>
        </p:nvSpPr>
        <p:spPr>
          <a:xfrm>
            <a:off x="573088" y="457200"/>
            <a:ext cx="8001000" cy="1178446"/>
          </a:xfrm>
        </p:spPr>
        <p:txBody>
          <a:bodyPr/>
          <a:lstStyle/>
          <a:p>
            <a:r>
              <a:rPr lang="en-GB" sz="2400" i="0" dirty="0">
                <a:solidFill>
                  <a:srgbClr val="FF0000"/>
                </a:solidFill>
                <a:effectLst/>
                <a:latin typeface="Roboto" panose="02000000000000000000" pitchFamily="2" charset="0"/>
              </a:rPr>
              <a:t>NUCLEAR ENERGY DEVELOPMENTS in ITALY</a:t>
            </a:r>
            <a:br>
              <a:rPr lang="en-GB" sz="2400" i="0" dirty="0">
                <a:solidFill>
                  <a:srgbClr val="FF0000"/>
                </a:solidFill>
                <a:effectLst/>
                <a:latin typeface="Roboto" panose="02000000000000000000" pitchFamily="2" charset="0"/>
              </a:rPr>
            </a:br>
            <a:r>
              <a:rPr lang="en-GB" sz="2400" i="0" dirty="0">
                <a:solidFill>
                  <a:srgbClr val="FF0000"/>
                </a:solidFill>
                <a:effectLst/>
                <a:latin typeface="Roboto" panose="02000000000000000000" pitchFamily="2" charset="0"/>
              </a:rPr>
              <a:t> &amp; </a:t>
            </a:r>
            <a:br>
              <a:rPr lang="en-GB" sz="2400" i="0" dirty="0">
                <a:solidFill>
                  <a:srgbClr val="FF0000"/>
                </a:solidFill>
                <a:effectLst/>
                <a:latin typeface="Roboto" panose="02000000000000000000" pitchFamily="2" charset="0"/>
              </a:rPr>
            </a:br>
            <a:r>
              <a:rPr lang="en-GB" sz="2400" i="0" dirty="0">
                <a:solidFill>
                  <a:srgbClr val="FF0000"/>
                </a:solidFill>
                <a:effectLst/>
                <a:latin typeface="Roboto" panose="02000000000000000000" pitchFamily="2" charset="0"/>
              </a:rPr>
              <a:t>INTERNATIONAL IMPACTS</a:t>
            </a:r>
            <a:endParaRPr lang="en-GB" sz="2400" dirty="0">
              <a:solidFill>
                <a:srgbClr val="FF0000"/>
              </a:solidFill>
            </a:endParaRPr>
          </a:p>
        </p:txBody>
      </p:sp>
    </p:spTree>
    <p:extLst>
      <p:ext uri="{BB962C8B-B14F-4D97-AF65-F5344CB8AC3E}">
        <p14:creationId xmlns:p14="http://schemas.microsoft.com/office/powerpoint/2010/main" val="736410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3DE7D-CD39-5D72-72BB-A0EFDA9AE49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B74994-0BCE-5ADD-D8D1-546221FDEFAE}"/>
              </a:ext>
            </a:extLst>
          </p:cNvPr>
          <p:cNvSpPr>
            <a:spLocks noGrp="1"/>
          </p:cNvSpPr>
          <p:nvPr>
            <p:ph idx="1"/>
          </p:nvPr>
        </p:nvSpPr>
        <p:spPr>
          <a:xfrm>
            <a:off x="0" y="527344"/>
            <a:ext cx="9144000" cy="4060629"/>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CONCLUSION</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v"/>
              <a:tabLst/>
              <a:defRPr/>
            </a:pPr>
            <a:r>
              <a:rPr lang="en-US" sz="1800" i="1" dirty="0">
                <a:solidFill>
                  <a:srgbClr val="000000"/>
                </a:solidFill>
                <a:latin typeface="Arial"/>
              </a:rPr>
              <a:t>Necessary to have a qualified Safety Authority in charge of the licensing completion of the different Products available in Nuclear Market.</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v"/>
              <a:tabLst/>
              <a:defRPr/>
            </a:pPr>
            <a:r>
              <a:rPr kumimoji="0" lang="en-US" sz="1800" i="1" u="none" strike="noStrike" kern="0" cap="none" spc="0" normalizeH="0" baseline="0" noProof="0" dirty="0">
                <a:ln>
                  <a:noFill/>
                </a:ln>
                <a:solidFill>
                  <a:srgbClr val="000000"/>
                </a:solidFill>
                <a:effectLst/>
                <a:uLnTx/>
                <a:uFillTx/>
                <a:latin typeface="Arial"/>
                <a:ea typeface="+mn-ea"/>
                <a:cs typeface="+mn-cs"/>
              </a:rPr>
              <a:t>Necessary to have Rules ad hoc developed for the specific technology; on top required it is required to have dedicated ad hoc Standard  Acceptance Code for Fission and fusion technologies.</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v"/>
              <a:tabLst/>
              <a:defRPr/>
            </a:pPr>
            <a:r>
              <a:rPr lang="en-US" sz="1800" i="1" dirty="0">
                <a:solidFill>
                  <a:srgbClr val="000000"/>
                </a:solidFill>
                <a:latin typeface="Arial"/>
              </a:rPr>
              <a:t>Necessary to work in order to complete the licensing process before entering on site, not to generate changes of configuration and uncontrolled costs increasing.</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v"/>
              <a:tabLst/>
              <a:defRPr/>
            </a:pPr>
            <a:r>
              <a:rPr lang="en-US" sz="1800" i="1" dirty="0">
                <a:solidFill>
                  <a:srgbClr val="000000"/>
                </a:solidFill>
                <a:latin typeface="Arial"/>
              </a:rPr>
              <a:t>Necessary to have at highest level the culture of Quality in the process, in the organization, in the engineering, in the procurement, in the control, in the site surveillance and in the systems commissioning. </a:t>
            </a:r>
          </a:p>
          <a:p>
            <a:pPr marL="98425" indent="0" algn="ctr">
              <a:buNone/>
              <a:defRPr/>
            </a:pPr>
            <a:r>
              <a:rPr kumimoji="0" lang="en-US" sz="1600" b="1" i="1" u="none" strike="noStrike" kern="0" cap="none" spc="0" normalizeH="0" baseline="0" noProof="0" dirty="0">
                <a:ln>
                  <a:noFill/>
                </a:ln>
                <a:solidFill>
                  <a:srgbClr val="FF0000"/>
                </a:solidFill>
                <a:effectLst/>
                <a:uLnTx/>
                <a:uFillTx/>
                <a:latin typeface="Arial"/>
                <a:ea typeface="+mn-ea"/>
                <a:cs typeface="+mn-cs"/>
              </a:rPr>
              <a:t>Almost Ready. But a lot of integrated work involving all Actors is required.  </a:t>
            </a:r>
          </a:p>
          <a:p>
            <a:pPr marL="98425" indent="0" algn="ctr">
              <a:buNone/>
              <a:defRPr/>
            </a:pPr>
            <a:r>
              <a:rPr kumimoji="0" lang="en-US" sz="1600" b="1" i="1" u="none" strike="noStrike" kern="0" cap="none" spc="0" normalizeH="0" baseline="0" noProof="0" dirty="0">
                <a:ln>
                  <a:noFill/>
                </a:ln>
                <a:solidFill>
                  <a:srgbClr val="FF0000"/>
                </a:solidFill>
                <a:effectLst/>
                <a:uLnTx/>
                <a:uFillTx/>
                <a:latin typeface="Arial"/>
                <a:ea typeface="+mn-ea"/>
                <a:cs typeface="+mn-cs"/>
              </a:rPr>
              <a:t>WE CAN</a:t>
            </a:r>
          </a:p>
        </p:txBody>
      </p:sp>
      <p:sp>
        <p:nvSpPr>
          <p:cNvPr id="4" name="TextBox 3">
            <a:extLst>
              <a:ext uri="{FF2B5EF4-FFF2-40B4-BE49-F238E27FC236}">
                <a16:creationId xmlns:a16="http://schemas.microsoft.com/office/drawing/2014/main" id="{BA96507C-40EE-F853-35EF-7CC551C373FB}"/>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spTree>
    <p:extLst>
      <p:ext uri="{BB962C8B-B14F-4D97-AF65-F5344CB8AC3E}">
        <p14:creationId xmlns:p14="http://schemas.microsoft.com/office/powerpoint/2010/main" val="4193584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6">
            <a:extLst>
              <a:ext uri="{FF2B5EF4-FFF2-40B4-BE49-F238E27FC236}">
                <a16:creationId xmlns:a16="http://schemas.microsoft.com/office/drawing/2014/main" id="{12FF558A-63DF-BDDC-CDAC-C45167D049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2"/>
          <a:stretch/>
        </p:blipFill>
        <p:spPr>
          <a:xfrm>
            <a:off x="1" y="119592"/>
            <a:ext cx="9035999" cy="5023908"/>
          </a:xfrm>
          <a:prstGeom prst="rect">
            <a:avLst/>
          </a:prstGeom>
        </p:spPr>
      </p:pic>
      <p:pic>
        <p:nvPicPr>
          <p:cNvPr id="3" name="Picture Placeholder 2"/>
          <p:cNvPicPr>
            <a:picLocks noGrp="1" noChangeAspect="1"/>
          </p:cNvPicPr>
          <p:nvPr>
            <p:ph type="pic" sz="quarter" idx="10"/>
          </p:nvPr>
        </p:nvPicPr>
        <p:blipFill>
          <a:blip r:embed="rId3" cstate="print">
            <a:extLst>
              <a:ext uri="{28A0092B-C50C-407E-A947-70E740481C1C}">
                <a14:useLocalDpi xmlns:a14="http://schemas.microsoft.com/office/drawing/2010/main"/>
              </a:ext>
            </a:extLst>
          </a:blip>
          <a:srcRect l="10000" r="10000"/>
          <a:stretch>
            <a:fillRect/>
          </a:stretch>
        </p:blipFill>
        <p:spPr>
          <a:xfrm flipH="1" flipV="1">
            <a:off x="9820274" y="5681663"/>
            <a:ext cx="283157" cy="159276"/>
          </a:xfrm>
          <a:solidFill>
            <a:schemeClr val="accent3"/>
          </a:solidFill>
        </p:spPr>
      </p:pic>
      <p:sp>
        <p:nvSpPr>
          <p:cNvPr id="46" name="Rectangle 32">
            <a:extLst>
              <a:ext uri="{FF2B5EF4-FFF2-40B4-BE49-F238E27FC236}">
                <a16:creationId xmlns:a16="http://schemas.microsoft.com/office/drawing/2014/main" id="{E97E95CA-7283-5B46-9EFB-EE7D6DEDBBB2}"/>
              </a:ext>
            </a:extLst>
          </p:cNvPr>
          <p:cNvSpPr/>
          <p:nvPr/>
        </p:nvSpPr>
        <p:spPr>
          <a:xfrm>
            <a:off x="-1" y="3840480"/>
            <a:ext cx="9144002" cy="1303022"/>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2274617">
                <a:moveTo>
                  <a:pt x="0" y="1720"/>
                </a:moveTo>
                <a:cubicBezTo>
                  <a:pt x="4188178" y="-5806"/>
                  <a:pt x="7281334" y="-13333"/>
                  <a:pt x="12192001" y="554875"/>
                </a:cubicBezTo>
                <a:lnTo>
                  <a:pt x="12192001" y="2274617"/>
                </a:lnTo>
                <a:lnTo>
                  <a:pt x="0" y="2274617"/>
                </a:lnTo>
                <a:lnTo>
                  <a:pt x="0" y="172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1350">
              <a:solidFill>
                <a:prstClr val="white"/>
              </a:solidFill>
              <a:latin typeface="Aptos" panose="02110004020202020204"/>
            </a:endParaRPr>
          </a:p>
        </p:txBody>
      </p:sp>
      <p:grpSp>
        <p:nvGrpSpPr>
          <p:cNvPr id="38" name="Groupe 37">
            <a:extLst>
              <a:ext uri="{FF2B5EF4-FFF2-40B4-BE49-F238E27FC236}">
                <a16:creationId xmlns:a16="http://schemas.microsoft.com/office/drawing/2014/main" id="{D3401892-F6E1-A046-047D-36CF119361CF}"/>
              </a:ext>
            </a:extLst>
          </p:cNvPr>
          <p:cNvGrpSpPr/>
          <p:nvPr/>
        </p:nvGrpSpPr>
        <p:grpSpPr>
          <a:xfrm>
            <a:off x="0" y="0"/>
            <a:ext cx="9144000" cy="5143500"/>
            <a:chOff x="0" y="0"/>
            <a:chExt cx="12192000" cy="6858000"/>
          </a:xfrm>
        </p:grpSpPr>
        <p:sp>
          <p:nvSpPr>
            <p:cNvPr id="34" name="Espace réservé du texte 19">
              <a:extLst>
                <a:ext uri="{FF2B5EF4-FFF2-40B4-BE49-F238E27FC236}">
                  <a16:creationId xmlns:a16="http://schemas.microsoft.com/office/drawing/2014/main" id="{739B0032-1A15-E2B1-B4EC-4E80EF30D031}"/>
                </a:ext>
              </a:extLst>
            </p:cNvPr>
            <p:cNvSpPr txBox="1">
              <a:spLocks/>
            </p:cNvSpPr>
            <p:nvPr/>
          </p:nvSpPr>
          <p:spPr>
            <a:xfrm>
              <a:off x="0" y="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fontAlgn="auto">
                <a:spcBef>
                  <a:spcPts val="750"/>
                </a:spcBef>
                <a:spcAft>
                  <a:spcPts val="0"/>
                </a:spcAft>
              </a:pPr>
              <a:r>
                <a:rPr lang="en-GB" sz="600">
                  <a:latin typeface="Aptos" panose="02110004020202020204"/>
                </a:rPr>
                <a:t>text</a:t>
              </a:r>
            </a:p>
          </p:txBody>
        </p:sp>
        <p:sp>
          <p:nvSpPr>
            <p:cNvPr id="35" name="Espace réservé du texte 19">
              <a:extLst>
                <a:ext uri="{FF2B5EF4-FFF2-40B4-BE49-F238E27FC236}">
                  <a16:creationId xmlns:a16="http://schemas.microsoft.com/office/drawing/2014/main" id="{FC215C27-F9FA-056D-BBA9-2125744B56E1}"/>
                </a:ext>
              </a:extLst>
            </p:cNvPr>
            <p:cNvSpPr txBox="1">
              <a:spLocks/>
            </p:cNvSpPr>
            <p:nvPr/>
          </p:nvSpPr>
          <p:spPr>
            <a:xfrm>
              <a:off x="0" y="6714000"/>
              <a:ext cx="12192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fontAlgn="auto">
                <a:spcBef>
                  <a:spcPts val="750"/>
                </a:spcBef>
                <a:spcAft>
                  <a:spcPts val="0"/>
                </a:spcAft>
              </a:pPr>
              <a:r>
                <a:rPr lang="en-GB" sz="600">
                  <a:latin typeface="Aptos" panose="02110004020202020204"/>
                </a:rPr>
                <a:t>text</a:t>
              </a:r>
            </a:p>
          </p:txBody>
        </p:sp>
        <p:sp>
          <p:nvSpPr>
            <p:cNvPr id="36" name="Espace réservé du texte 19">
              <a:extLst>
                <a:ext uri="{FF2B5EF4-FFF2-40B4-BE49-F238E27FC236}">
                  <a16:creationId xmlns:a16="http://schemas.microsoft.com/office/drawing/2014/main" id="{0927FD10-BD22-418F-760B-A562CE276745}"/>
                </a:ext>
              </a:extLst>
            </p:cNvPr>
            <p:cNvSpPr txBox="1">
              <a:spLocks/>
            </p:cNvSpPr>
            <p:nvPr/>
          </p:nvSpPr>
          <p:spPr>
            <a:xfrm rot="5400000">
              <a:off x="-3357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fontAlgn="auto">
                <a:spcBef>
                  <a:spcPts val="750"/>
                </a:spcBef>
                <a:spcAft>
                  <a:spcPts val="0"/>
                </a:spcAft>
              </a:pPr>
              <a:r>
                <a:rPr lang="en-GB" sz="600">
                  <a:latin typeface="Aptos" panose="02110004020202020204"/>
                </a:rPr>
                <a:t>text</a:t>
              </a:r>
            </a:p>
          </p:txBody>
        </p:sp>
        <p:sp>
          <p:nvSpPr>
            <p:cNvPr id="37" name="Espace réservé du texte 19">
              <a:extLst>
                <a:ext uri="{FF2B5EF4-FFF2-40B4-BE49-F238E27FC236}">
                  <a16:creationId xmlns:a16="http://schemas.microsoft.com/office/drawing/2014/main" id="{6A1049DD-7B4A-6C8F-AF3F-A9C3C066D312}"/>
                </a:ext>
              </a:extLst>
            </p:cNvPr>
            <p:cNvSpPr txBox="1">
              <a:spLocks/>
            </p:cNvSpPr>
            <p:nvPr/>
          </p:nvSpPr>
          <p:spPr>
            <a:xfrm rot="5400000">
              <a:off x="8691000" y="3357000"/>
              <a:ext cx="6858000" cy="144000"/>
            </a:xfrm>
            <a:prstGeom prst="rect">
              <a:avLst/>
            </a:prstGeom>
            <a:solidFill>
              <a:schemeClr val="bg1"/>
            </a:solidFill>
            <a:ln>
              <a:noFill/>
            </a:ln>
          </p:spPr>
          <p:txBody>
            <a:bodyPr/>
            <a:lstStyle>
              <a:lvl1pPr marL="0" indent="0" algn="l" defTabSz="914400" rtl="0" eaLnBrk="1" latinLnBrk="0" hangingPunct="1">
                <a:lnSpc>
                  <a:spcPct val="90000"/>
                </a:lnSpc>
                <a:spcBef>
                  <a:spcPts val="1000"/>
                </a:spcBef>
                <a:buFont typeface="Arial" panose="020B0604020202020204" pitchFamily="34" charset="0"/>
                <a:buNone/>
                <a:defRPr sz="800" kern="1200">
                  <a:no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fontAlgn="auto">
                <a:spcBef>
                  <a:spcPts val="750"/>
                </a:spcBef>
                <a:spcAft>
                  <a:spcPts val="0"/>
                </a:spcAft>
              </a:pPr>
              <a:r>
                <a:rPr lang="en-GB" sz="600">
                  <a:latin typeface="Aptos" panose="02110004020202020204"/>
                </a:rPr>
                <a:t>text</a:t>
              </a:r>
            </a:p>
          </p:txBody>
        </p:sp>
      </p:grpSp>
      <p:pic>
        <p:nvPicPr>
          <p:cNvPr id="13" name="Graphique 52">
            <a:extLst>
              <a:ext uri="{FF2B5EF4-FFF2-40B4-BE49-F238E27FC236}">
                <a16:creationId xmlns:a16="http://schemas.microsoft.com/office/drawing/2014/main" id="{7472585E-2EFA-6F6F-14D2-BB81F32C38A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348537" y="4063366"/>
            <a:ext cx="1625075" cy="810449"/>
          </a:xfrm>
          <a:prstGeom prst="rect">
            <a:avLst/>
          </a:prstGeom>
        </p:spPr>
      </p:pic>
      <p:sp>
        <p:nvSpPr>
          <p:cNvPr id="4" name="Title 1">
            <a:extLst>
              <a:ext uri="{FF2B5EF4-FFF2-40B4-BE49-F238E27FC236}">
                <a16:creationId xmlns:a16="http://schemas.microsoft.com/office/drawing/2014/main" id="{E2107970-0FAB-E826-8890-AB75464FDF0A}"/>
              </a:ext>
            </a:extLst>
          </p:cNvPr>
          <p:cNvSpPr txBox="1">
            <a:spLocks/>
          </p:cNvSpPr>
          <p:nvPr/>
        </p:nvSpPr>
        <p:spPr>
          <a:xfrm>
            <a:off x="242562" y="4063366"/>
            <a:ext cx="2534588" cy="857250"/>
          </a:xfrm>
          <a:prstGeom prst="rect">
            <a:avLst/>
          </a:prstGeom>
          <a:effectLst>
            <a:outerShdw blurRad="50800" dist="38100" dir="5400000" algn="t" rotWithShape="0">
              <a:prstClr val="black"/>
            </a:outerShdw>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defTabSz="685800" eaLnBrk="0" fontAlgn="auto" hangingPunct="0">
              <a:spcAft>
                <a:spcPts val="0"/>
              </a:spcAft>
            </a:pPr>
            <a:r>
              <a:rPr lang="en-GB" sz="2700" b="1" dirty="0">
                <a:solidFill>
                  <a:prstClr val="white">
                    <a:lumMod val="95000"/>
                  </a:prstClr>
                </a:solidFill>
                <a:effectLst>
                  <a:outerShdw blurRad="38100" dist="38100" dir="2700000" algn="tl">
                    <a:srgbClr val="000000">
                      <a:alpha val="43137"/>
                    </a:srgbClr>
                  </a:outerShdw>
                </a:effectLst>
                <a:latin typeface="Tahoma" pitchFamily="34" charset="0"/>
              </a:rPr>
              <a:t>www.iter.org</a:t>
            </a:r>
          </a:p>
        </p:txBody>
      </p:sp>
    </p:spTree>
    <p:extLst>
      <p:ext uri="{BB962C8B-B14F-4D97-AF65-F5344CB8AC3E}">
        <p14:creationId xmlns:p14="http://schemas.microsoft.com/office/powerpoint/2010/main" val="2924724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1BF919-67DC-0E46-6A67-F31EA22E2EF7}"/>
              </a:ext>
            </a:extLst>
          </p:cNvPr>
          <p:cNvSpPr>
            <a:spLocks noGrp="1"/>
          </p:cNvSpPr>
          <p:nvPr>
            <p:ph idx="1"/>
          </p:nvPr>
        </p:nvSpPr>
        <p:spPr>
          <a:xfrm>
            <a:off x="467544" y="915566"/>
            <a:ext cx="8001000" cy="3147510"/>
          </a:xfrm>
        </p:spPr>
        <p:txBody>
          <a:bodyPr/>
          <a:lstStyle/>
          <a:p>
            <a:pPr marL="0" indent="0">
              <a:buNone/>
            </a:pPr>
            <a:r>
              <a:rPr lang="en-US" sz="1800" i="1" dirty="0"/>
              <a:t>Content</a:t>
            </a:r>
          </a:p>
          <a:p>
            <a:pPr>
              <a:buFont typeface="Wingdings" panose="05000000000000000000" pitchFamily="2" charset="2"/>
              <a:buChar char="q"/>
            </a:pPr>
            <a:r>
              <a:rPr lang="en-US" sz="1800" i="1" dirty="0"/>
              <a:t>Nuclear Energy Scenario – evolution</a:t>
            </a:r>
          </a:p>
          <a:p>
            <a:pPr>
              <a:buFont typeface="Wingdings" panose="05000000000000000000" pitchFamily="2" charset="2"/>
              <a:buChar char="q"/>
            </a:pPr>
            <a:r>
              <a:rPr lang="en-US" sz="1800" i="1" dirty="0"/>
              <a:t>What has to be finalized to start a new adventure in Nuclear Business</a:t>
            </a:r>
          </a:p>
          <a:p>
            <a:pPr>
              <a:buFont typeface="Wingdings" panose="05000000000000000000" pitchFamily="2" charset="2"/>
              <a:buChar char="q"/>
            </a:pPr>
            <a:r>
              <a:rPr lang="en-US" sz="1800" i="1" dirty="0"/>
              <a:t>Italian Industrial System capacity in Nuclear Market</a:t>
            </a:r>
          </a:p>
          <a:p>
            <a:pPr>
              <a:buFont typeface="Wingdings" panose="05000000000000000000" pitchFamily="2" charset="2"/>
              <a:buChar char="q"/>
            </a:pPr>
            <a:r>
              <a:rPr lang="en-US" sz="1800" i="1" dirty="0"/>
              <a:t>International Impact and Italian Industrial System</a:t>
            </a:r>
          </a:p>
          <a:p>
            <a:pPr>
              <a:buFont typeface="Wingdings" panose="05000000000000000000" pitchFamily="2" charset="2"/>
              <a:buChar char="q"/>
            </a:pPr>
            <a:r>
              <a:rPr lang="en-US" sz="1800" i="1" dirty="0"/>
              <a:t>Conclusion</a:t>
            </a:r>
          </a:p>
          <a:p>
            <a:pPr>
              <a:buFont typeface="Wingdings" panose="05000000000000000000" pitchFamily="2" charset="2"/>
              <a:buChar char="q"/>
            </a:pPr>
            <a:endParaRPr lang="en-GB" sz="1800" i="1" dirty="0"/>
          </a:p>
        </p:txBody>
      </p:sp>
      <p:sp>
        <p:nvSpPr>
          <p:cNvPr id="4" name="TextBox 3">
            <a:extLst>
              <a:ext uri="{FF2B5EF4-FFF2-40B4-BE49-F238E27FC236}">
                <a16:creationId xmlns:a16="http://schemas.microsoft.com/office/drawing/2014/main" id="{55AD6A39-A331-6C79-D9BE-07C3EECCBA17}"/>
              </a:ext>
            </a:extLst>
          </p:cNvPr>
          <p:cNvSpPr txBox="1"/>
          <p:nvPr/>
        </p:nvSpPr>
        <p:spPr>
          <a:xfrm>
            <a:off x="0" y="51470"/>
            <a:ext cx="9144000" cy="400110"/>
          </a:xfrm>
          <a:prstGeom prst="rect">
            <a:avLst/>
          </a:prstGeom>
          <a:noFill/>
        </p:spPr>
        <p:txBody>
          <a:bodyPr wrap="square">
            <a:spAutoFit/>
          </a:bodyPr>
          <a:lstStyle/>
          <a:p>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j-ea"/>
                <a:cs typeface="+mj-cs"/>
              </a:rPr>
              <a:t>NUCLEAR ENERGY DEVELOPMENTS in ITALY  &amp; INTERNATIONAL IMPACTS</a:t>
            </a:r>
            <a:endParaRPr lang="en-GB" sz="2000" dirty="0"/>
          </a:p>
        </p:txBody>
      </p:sp>
    </p:spTree>
    <p:extLst>
      <p:ext uri="{BB962C8B-B14F-4D97-AF65-F5344CB8AC3E}">
        <p14:creationId xmlns:p14="http://schemas.microsoft.com/office/powerpoint/2010/main" val="2649571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92772-C274-3DB4-83DB-E52D3E2C768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9F14E6-9D4C-5D06-35B1-2FA3536BD34F}"/>
              </a:ext>
            </a:extLst>
          </p:cNvPr>
          <p:cNvSpPr>
            <a:spLocks noGrp="1"/>
          </p:cNvSpPr>
          <p:nvPr>
            <p:ph idx="1"/>
          </p:nvPr>
        </p:nvSpPr>
        <p:spPr>
          <a:xfrm>
            <a:off x="107504" y="627534"/>
            <a:ext cx="8361040" cy="3147510"/>
          </a:xfrm>
        </p:spPr>
        <p:txBody>
          <a:bodyPr/>
          <a:lstStyle/>
          <a:p>
            <a:pPr>
              <a:buFont typeface="Wingdings" panose="05000000000000000000" pitchFamily="2" charset="2"/>
              <a:buChar char="q"/>
            </a:pPr>
            <a:r>
              <a:rPr lang="en-US" sz="1800" b="1" i="1" dirty="0"/>
              <a:t>Nuclear Energy Scenario – evolution</a:t>
            </a:r>
          </a:p>
          <a:p>
            <a:pPr>
              <a:buFont typeface="Wingdings" panose="05000000000000000000" pitchFamily="2" charset="2"/>
              <a:buChar char="§"/>
            </a:pPr>
            <a:r>
              <a:rPr lang="en-US" sz="1800" i="1" dirty="0"/>
              <a:t>The nuclear market scenario is offering all over the world:</a:t>
            </a:r>
          </a:p>
          <a:p>
            <a:pPr lvl="1">
              <a:buFont typeface="Wingdings" panose="05000000000000000000" pitchFamily="2" charset="2"/>
              <a:buChar char="ü"/>
            </a:pPr>
            <a:r>
              <a:rPr lang="en-US" sz="1400" i="1" dirty="0"/>
              <a:t>Standard PWR / BWR / HWR - CANDU</a:t>
            </a:r>
          </a:p>
          <a:p>
            <a:pPr lvl="1">
              <a:buFont typeface="Wingdings" panose="05000000000000000000" pitchFamily="2" charset="2"/>
              <a:buChar char="ü"/>
            </a:pPr>
            <a:r>
              <a:rPr lang="en-US" sz="1400" i="1" dirty="0"/>
              <a:t>VVER Generation implementing also passive features</a:t>
            </a:r>
          </a:p>
          <a:p>
            <a:pPr lvl="1">
              <a:buFont typeface="Wingdings" panose="05000000000000000000" pitchFamily="2" charset="2"/>
              <a:buChar char="ü"/>
            </a:pPr>
            <a:r>
              <a:rPr lang="en-US" sz="1400" i="1" dirty="0"/>
              <a:t>Third Generation (EPR) and Third Generation + (AP1000 / AP 600) </a:t>
            </a:r>
          </a:p>
          <a:p>
            <a:pPr lvl="1">
              <a:buFont typeface="Wingdings" panose="05000000000000000000" pitchFamily="2" charset="2"/>
              <a:buChar char="ü"/>
            </a:pPr>
            <a:r>
              <a:rPr lang="en-US" sz="1400" i="1" dirty="0"/>
              <a:t>Fast Breeder Reactors based on Phoenix / </a:t>
            </a:r>
            <a:r>
              <a:rPr lang="en-US" sz="1400" i="1" dirty="0" err="1"/>
              <a:t>Superphoenix</a:t>
            </a:r>
            <a:r>
              <a:rPr lang="en-US" sz="1400" i="1" dirty="0"/>
              <a:t> Technology</a:t>
            </a:r>
          </a:p>
          <a:p>
            <a:pPr lvl="1">
              <a:buFont typeface="Wingdings" panose="05000000000000000000" pitchFamily="2" charset="2"/>
              <a:buChar char="ü"/>
            </a:pPr>
            <a:r>
              <a:rPr lang="en-US" sz="1400" i="1" dirty="0" err="1"/>
              <a:t>IVth</a:t>
            </a:r>
            <a:r>
              <a:rPr lang="en-US" sz="1400" i="1" dirty="0"/>
              <a:t> Generation Nuclear Reactors with different Technologies ( Lead / Sodium Cooled)</a:t>
            </a:r>
          </a:p>
          <a:p>
            <a:pPr lvl="1">
              <a:buFont typeface="Wingdings" panose="05000000000000000000" pitchFamily="2" charset="2"/>
              <a:buChar char="ü"/>
            </a:pPr>
            <a:r>
              <a:rPr lang="en-US" sz="1400" i="1" dirty="0"/>
              <a:t>Small Modular Reactors</a:t>
            </a:r>
          </a:p>
          <a:p>
            <a:pPr lvl="1">
              <a:buFont typeface="Wingdings" panose="05000000000000000000" pitchFamily="2" charset="2"/>
              <a:buChar char="ü"/>
            </a:pPr>
            <a:r>
              <a:rPr lang="en-US" sz="1400" i="1" dirty="0"/>
              <a:t>Micro Modular Reactors</a:t>
            </a:r>
          </a:p>
          <a:p>
            <a:pPr lvl="1">
              <a:buFont typeface="Wingdings" panose="05000000000000000000" pitchFamily="2" charset="2"/>
              <a:buChar char="ü"/>
            </a:pPr>
            <a:r>
              <a:rPr lang="en-US" sz="1400" i="1" dirty="0"/>
              <a:t>Fusion technologies Progress  – In Development </a:t>
            </a:r>
          </a:p>
          <a:p>
            <a:pPr>
              <a:buFont typeface="Wingdings" panose="05000000000000000000" pitchFamily="2" charset="2"/>
              <a:buChar char="q"/>
            </a:pPr>
            <a:endParaRPr lang="en-US" sz="1800" i="1" dirty="0"/>
          </a:p>
          <a:p>
            <a:pPr>
              <a:buFont typeface="Wingdings" panose="05000000000000000000" pitchFamily="2" charset="2"/>
              <a:buChar char="q"/>
            </a:pPr>
            <a:endParaRPr lang="en-GB" sz="1800" i="1" dirty="0"/>
          </a:p>
        </p:txBody>
      </p:sp>
      <p:sp>
        <p:nvSpPr>
          <p:cNvPr id="4" name="TextBox 3">
            <a:extLst>
              <a:ext uri="{FF2B5EF4-FFF2-40B4-BE49-F238E27FC236}">
                <a16:creationId xmlns:a16="http://schemas.microsoft.com/office/drawing/2014/main" id="{C6D3D9B0-9401-1C5F-DF64-55ACAE2CF7F5}"/>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pic>
        <p:nvPicPr>
          <p:cNvPr id="2" name="Picture 1">
            <a:extLst>
              <a:ext uri="{FF2B5EF4-FFF2-40B4-BE49-F238E27FC236}">
                <a16:creationId xmlns:a16="http://schemas.microsoft.com/office/drawing/2014/main" id="{54D3D87D-4FAD-873C-2B1D-37BF57C92EE5}"/>
              </a:ext>
            </a:extLst>
          </p:cNvPr>
          <p:cNvPicPr>
            <a:picLocks noChangeAspect="1"/>
          </p:cNvPicPr>
          <p:nvPr/>
        </p:nvPicPr>
        <p:blipFill>
          <a:blip r:embed="rId2"/>
          <a:stretch>
            <a:fillRect/>
          </a:stretch>
        </p:blipFill>
        <p:spPr>
          <a:xfrm>
            <a:off x="6963721" y="585175"/>
            <a:ext cx="2062183" cy="1616114"/>
          </a:xfrm>
          <a:prstGeom prst="rect">
            <a:avLst/>
          </a:prstGeom>
        </p:spPr>
      </p:pic>
      <p:pic>
        <p:nvPicPr>
          <p:cNvPr id="5" name="Picture 4">
            <a:extLst>
              <a:ext uri="{FF2B5EF4-FFF2-40B4-BE49-F238E27FC236}">
                <a16:creationId xmlns:a16="http://schemas.microsoft.com/office/drawing/2014/main" id="{39646992-F6C9-7D97-66E9-B515A288B597}"/>
              </a:ext>
            </a:extLst>
          </p:cNvPr>
          <p:cNvPicPr>
            <a:picLocks noChangeAspect="1"/>
          </p:cNvPicPr>
          <p:nvPr/>
        </p:nvPicPr>
        <p:blipFill>
          <a:blip r:embed="rId3"/>
          <a:stretch>
            <a:fillRect/>
          </a:stretch>
        </p:blipFill>
        <p:spPr>
          <a:xfrm>
            <a:off x="5940152" y="2643758"/>
            <a:ext cx="3023070" cy="1803499"/>
          </a:xfrm>
          <a:prstGeom prst="rect">
            <a:avLst/>
          </a:prstGeom>
        </p:spPr>
      </p:pic>
      <p:pic>
        <p:nvPicPr>
          <p:cNvPr id="6" name="Picture 5">
            <a:extLst>
              <a:ext uri="{FF2B5EF4-FFF2-40B4-BE49-F238E27FC236}">
                <a16:creationId xmlns:a16="http://schemas.microsoft.com/office/drawing/2014/main" id="{E7E50D0A-4BA3-2C49-FC77-CDF6CAC97457}"/>
              </a:ext>
            </a:extLst>
          </p:cNvPr>
          <p:cNvPicPr>
            <a:picLocks noChangeAspect="1"/>
          </p:cNvPicPr>
          <p:nvPr/>
        </p:nvPicPr>
        <p:blipFill>
          <a:blip r:embed="rId4"/>
          <a:stretch>
            <a:fillRect/>
          </a:stretch>
        </p:blipFill>
        <p:spPr>
          <a:xfrm>
            <a:off x="1043608" y="3435846"/>
            <a:ext cx="1211011" cy="1264463"/>
          </a:xfrm>
          <a:prstGeom prst="rect">
            <a:avLst/>
          </a:prstGeom>
        </p:spPr>
      </p:pic>
    </p:spTree>
    <p:extLst>
      <p:ext uri="{BB962C8B-B14F-4D97-AF65-F5344CB8AC3E}">
        <p14:creationId xmlns:p14="http://schemas.microsoft.com/office/powerpoint/2010/main" val="3189364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C0FE9-6715-2A5B-66F7-6E550B9A7DF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090DFA-60AA-CE8A-0913-BDD8B2761A1F}"/>
              </a:ext>
            </a:extLst>
          </p:cNvPr>
          <p:cNvSpPr>
            <a:spLocks noGrp="1"/>
          </p:cNvSpPr>
          <p:nvPr>
            <p:ph idx="1"/>
          </p:nvPr>
        </p:nvSpPr>
        <p:spPr>
          <a:xfrm>
            <a:off x="107504" y="627534"/>
            <a:ext cx="8928992" cy="3888432"/>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What has to be finalized to start a new adventure in Nuclear Business</a:t>
            </a:r>
          </a:p>
          <a:p>
            <a:pPr>
              <a:buFont typeface="Wingdings" panose="05000000000000000000" pitchFamily="2" charset="2"/>
              <a:buChar char="§"/>
            </a:pPr>
            <a:r>
              <a:rPr lang="en-US" sz="1800" i="1" dirty="0"/>
              <a:t>The nuclear market scenario is offering all over the world different valuable products. To be ready to selects the proper required products the following has to be fixed / clarified:</a:t>
            </a:r>
          </a:p>
          <a:p>
            <a:pPr lvl="1">
              <a:buFont typeface="Wingdings" panose="05000000000000000000" pitchFamily="2" charset="2"/>
              <a:buChar char="§"/>
            </a:pPr>
            <a:r>
              <a:rPr lang="en-US" sz="1400" i="1" dirty="0"/>
              <a:t>Licensing process finalization for each specific product or necessities. It is not the same if the selection is going toward a standard PWR or to a Micro Modular Reactor. The Country in terms of licensing process must be ready to face the different technical / technological / scientific  characteristics of the selected product.</a:t>
            </a:r>
          </a:p>
          <a:p>
            <a:pPr lvl="1">
              <a:buFont typeface="Wingdings" panose="05000000000000000000" pitchFamily="2" charset="2"/>
              <a:buChar char="§"/>
            </a:pPr>
            <a:r>
              <a:rPr lang="en-US" sz="1400" i="1" dirty="0"/>
              <a:t>Any authorization process has to be completed before starting the activities on site. This is the only way to keep under control the quality of the product as well as the capital costs investment. </a:t>
            </a:r>
          </a:p>
          <a:p>
            <a:pPr lvl="1">
              <a:buFont typeface="Wingdings" panose="05000000000000000000" pitchFamily="2" charset="2"/>
              <a:buChar char="§"/>
            </a:pPr>
            <a:r>
              <a:rPr lang="en-US" sz="1400" i="1" dirty="0"/>
              <a:t>Changes to be implemented following Safety / Performances requests changes  will condition heavily the agreed time schedule completion as well as the quality of the effort. Generating uncontrolled costs increasing in the capital cost investment for both reasons: delay in the time schedule and last minute upgrading of the Design configuration.</a:t>
            </a:r>
          </a:p>
          <a:p>
            <a:pPr>
              <a:buFont typeface="Wingdings" panose="05000000000000000000" pitchFamily="2" charset="2"/>
              <a:buChar char="q"/>
            </a:pPr>
            <a:endParaRPr lang="en-US" sz="1800" i="1" dirty="0"/>
          </a:p>
          <a:p>
            <a:pPr>
              <a:buFont typeface="Wingdings" panose="05000000000000000000" pitchFamily="2" charset="2"/>
              <a:buChar char="q"/>
            </a:pPr>
            <a:endParaRPr lang="en-GB" sz="1800" i="1" dirty="0"/>
          </a:p>
        </p:txBody>
      </p:sp>
      <p:sp>
        <p:nvSpPr>
          <p:cNvPr id="4" name="TextBox 3">
            <a:extLst>
              <a:ext uri="{FF2B5EF4-FFF2-40B4-BE49-F238E27FC236}">
                <a16:creationId xmlns:a16="http://schemas.microsoft.com/office/drawing/2014/main" id="{E7A7EC9E-5063-00B4-576E-A0BAD8C44759}"/>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spTree>
    <p:extLst>
      <p:ext uri="{BB962C8B-B14F-4D97-AF65-F5344CB8AC3E}">
        <p14:creationId xmlns:p14="http://schemas.microsoft.com/office/powerpoint/2010/main" val="3535021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E36A7-CDEE-C27A-ECB9-CEB30D9C5A8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FA91A5-0A10-2140-11EE-31F812771BFA}"/>
              </a:ext>
            </a:extLst>
          </p:cNvPr>
          <p:cNvSpPr>
            <a:spLocks noGrp="1"/>
          </p:cNvSpPr>
          <p:nvPr>
            <p:ph idx="1"/>
          </p:nvPr>
        </p:nvSpPr>
        <p:spPr>
          <a:xfrm>
            <a:off x="107504" y="627534"/>
            <a:ext cx="8928992" cy="3888432"/>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What has to be finalized to start a new adventure in Nuclear Business</a:t>
            </a:r>
          </a:p>
          <a:p>
            <a:pPr>
              <a:buFont typeface="Wingdings" panose="05000000000000000000" pitchFamily="2" charset="2"/>
              <a:buChar char="§"/>
            </a:pPr>
            <a:r>
              <a:rPr lang="en-US" sz="1800" i="1" dirty="0"/>
              <a:t>The nuclear market scenario is offering all over the world different valuable products. To be ready to selects the proper required products the following has to be fixed / clarified:</a:t>
            </a:r>
          </a:p>
          <a:p>
            <a:pPr lvl="1">
              <a:buFont typeface="Wingdings" panose="05000000000000000000" pitchFamily="2" charset="2"/>
              <a:buChar char="§"/>
            </a:pPr>
            <a:r>
              <a:rPr lang="en-US" sz="1400" i="1" dirty="0"/>
              <a:t>.</a:t>
            </a:r>
          </a:p>
          <a:p>
            <a:pPr>
              <a:buFont typeface="Wingdings" panose="05000000000000000000" pitchFamily="2" charset="2"/>
              <a:buChar char="q"/>
            </a:pPr>
            <a:endParaRPr lang="en-US" sz="1800" i="1" dirty="0"/>
          </a:p>
          <a:p>
            <a:pPr>
              <a:buFont typeface="Wingdings" panose="05000000000000000000" pitchFamily="2" charset="2"/>
              <a:buChar char="q"/>
            </a:pPr>
            <a:endParaRPr lang="en-GB" sz="1800" i="1" dirty="0"/>
          </a:p>
        </p:txBody>
      </p:sp>
      <p:sp>
        <p:nvSpPr>
          <p:cNvPr id="4" name="TextBox 3">
            <a:extLst>
              <a:ext uri="{FF2B5EF4-FFF2-40B4-BE49-F238E27FC236}">
                <a16:creationId xmlns:a16="http://schemas.microsoft.com/office/drawing/2014/main" id="{73FE37EB-EFB6-8E94-CE1C-D5173E4425FB}"/>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pic>
        <p:nvPicPr>
          <p:cNvPr id="5" name="Picture 4">
            <a:extLst>
              <a:ext uri="{FF2B5EF4-FFF2-40B4-BE49-F238E27FC236}">
                <a16:creationId xmlns:a16="http://schemas.microsoft.com/office/drawing/2014/main" id="{DD7C41CF-2961-2CB9-A92E-7A151BF2E2F1}"/>
              </a:ext>
            </a:extLst>
          </p:cNvPr>
          <p:cNvPicPr>
            <a:picLocks noChangeAspect="1"/>
          </p:cNvPicPr>
          <p:nvPr/>
        </p:nvPicPr>
        <p:blipFill>
          <a:blip r:embed="rId2"/>
          <a:stretch>
            <a:fillRect/>
          </a:stretch>
        </p:blipFill>
        <p:spPr>
          <a:xfrm>
            <a:off x="2496292" y="1923678"/>
            <a:ext cx="1872208" cy="2448613"/>
          </a:xfrm>
          <a:prstGeom prst="rect">
            <a:avLst/>
          </a:prstGeom>
        </p:spPr>
      </p:pic>
      <p:pic>
        <p:nvPicPr>
          <p:cNvPr id="6" name="Picture 5">
            <a:extLst>
              <a:ext uri="{FF2B5EF4-FFF2-40B4-BE49-F238E27FC236}">
                <a16:creationId xmlns:a16="http://schemas.microsoft.com/office/drawing/2014/main" id="{007F8F0C-AE0C-0436-D49E-232C1F53C2F6}"/>
              </a:ext>
            </a:extLst>
          </p:cNvPr>
          <p:cNvPicPr>
            <a:picLocks noChangeAspect="1"/>
          </p:cNvPicPr>
          <p:nvPr/>
        </p:nvPicPr>
        <p:blipFill>
          <a:blip r:embed="rId3"/>
          <a:stretch>
            <a:fillRect/>
          </a:stretch>
        </p:blipFill>
        <p:spPr>
          <a:xfrm>
            <a:off x="467544" y="1923678"/>
            <a:ext cx="1872208" cy="2448613"/>
          </a:xfrm>
          <a:prstGeom prst="rect">
            <a:avLst/>
          </a:prstGeom>
        </p:spPr>
      </p:pic>
      <p:pic>
        <p:nvPicPr>
          <p:cNvPr id="7" name="Picture 6">
            <a:extLst>
              <a:ext uri="{FF2B5EF4-FFF2-40B4-BE49-F238E27FC236}">
                <a16:creationId xmlns:a16="http://schemas.microsoft.com/office/drawing/2014/main" id="{325CFBC3-D098-246F-5287-93D14CB9909D}"/>
              </a:ext>
            </a:extLst>
          </p:cNvPr>
          <p:cNvPicPr>
            <a:picLocks noChangeAspect="1"/>
          </p:cNvPicPr>
          <p:nvPr/>
        </p:nvPicPr>
        <p:blipFill>
          <a:blip r:embed="rId4"/>
          <a:stretch>
            <a:fillRect/>
          </a:stretch>
        </p:blipFill>
        <p:spPr>
          <a:xfrm>
            <a:off x="4500384" y="2120244"/>
            <a:ext cx="2304257" cy="2055479"/>
          </a:xfrm>
          <a:prstGeom prst="rect">
            <a:avLst/>
          </a:prstGeom>
        </p:spPr>
      </p:pic>
      <p:pic>
        <p:nvPicPr>
          <p:cNvPr id="8" name="Picture 7">
            <a:extLst>
              <a:ext uri="{FF2B5EF4-FFF2-40B4-BE49-F238E27FC236}">
                <a16:creationId xmlns:a16="http://schemas.microsoft.com/office/drawing/2014/main" id="{52878C27-B8B7-0984-ABE9-BEFD12D72D4C}"/>
              </a:ext>
            </a:extLst>
          </p:cNvPr>
          <p:cNvPicPr>
            <a:picLocks noChangeAspect="1"/>
          </p:cNvPicPr>
          <p:nvPr/>
        </p:nvPicPr>
        <p:blipFill>
          <a:blip r:embed="rId5"/>
          <a:stretch>
            <a:fillRect/>
          </a:stretch>
        </p:blipFill>
        <p:spPr>
          <a:xfrm>
            <a:off x="6786296" y="2212049"/>
            <a:ext cx="2316142" cy="1963674"/>
          </a:xfrm>
          <a:prstGeom prst="rect">
            <a:avLst/>
          </a:prstGeom>
        </p:spPr>
      </p:pic>
    </p:spTree>
    <p:extLst>
      <p:ext uri="{BB962C8B-B14F-4D97-AF65-F5344CB8AC3E}">
        <p14:creationId xmlns:p14="http://schemas.microsoft.com/office/powerpoint/2010/main" val="2635172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34BDE3-5FDB-79C5-05BF-7C00A531FF2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85D9ED-32CF-306B-C324-61119FEF6A54}"/>
              </a:ext>
            </a:extLst>
          </p:cNvPr>
          <p:cNvSpPr>
            <a:spLocks noGrp="1"/>
          </p:cNvSpPr>
          <p:nvPr>
            <p:ph idx="1"/>
          </p:nvPr>
        </p:nvSpPr>
        <p:spPr>
          <a:xfrm>
            <a:off x="107504" y="627534"/>
            <a:ext cx="8928992" cy="3888432"/>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What has to be finalized to start a new adventure in Nuclear Business</a:t>
            </a:r>
          </a:p>
          <a:p>
            <a:pPr>
              <a:buFont typeface="Wingdings" panose="05000000000000000000" pitchFamily="2" charset="2"/>
              <a:buChar char="§"/>
            </a:pPr>
            <a:r>
              <a:rPr lang="en-US" sz="1800" i="1" dirty="0"/>
              <a:t>The nuclear market scenario is offering all over the world different valuable products. To be ready to selects the proper required products the following has to be fixed / clarified:</a:t>
            </a:r>
          </a:p>
          <a:p>
            <a:pPr lvl="1">
              <a:buFont typeface="Wingdings" panose="05000000000000000000" pitchFamily="2" charset="2"/>
              <a:buChar char="§"/>
            </a:pPr>
            <a:r>
              <a:rPr lang="en-US" sz="1400" i="1" dirty="0">
                <a:latin typeface="+mj-lt"/>
              </a:rPr>
              <a:t>Development of an ad hoc licensing Process for fusion technology which is driven by different accidental scenarios evolution as well as by different loads identification and combination.</a:t>
            </a:r>
          </a:p>
          <a:p>
            <a:pPr lvl="1" defTabSz="914400" fontAlgn="auto">
              <a:spcBef>
                <a:spcPts val="0"/>
              </a:spcBef>
              <a:spcAft>
                <a:spcPts val="1200"/>
              </a:spcAft>
              <a:buFont typeface="Wingdings" panose="05000000000000000000" pitchFamily="2" charset="2"/>
              <a:buChar char="§"/>
              <a:defRPr/>
            </a:pPr>
            <a:r>
              <a:rPr lang="en-US" sz="1400" i="1" dirty="0">
                <a:latin typeface="+mj-lt"/>
              </a:rPr>
              <a:t>Development of standard acceptance codes specifically valid for Fusion technology as well as classification of Components in Fusion NPP (ESPN / PED). ITER represents the real important Reference. </a:t>
            </a:r>
            <a:r>
              <a:rPr kumimoji="0" lang="en-GB" sz="1400" b="0" i="1" u="none" strike="noStrike" kern="1200" cap="none" spc="0" normalizeH="0" baseline="0" noProof="0" dirty="0">
                <a:ln>
                  <a:noFill/>
                </a:ln>
                <a:effectLst/>
                <a:uLnTx/>
                <a:uFillTx/>
                <a:latin typeface="+mj-lt"/>
                <a:ea typeface="+mn-ea"/>
                <a:cs typeface="Arial"/>
              </a:rPr>
              <a:t>Fusion technical codes and standards (IAEA, ISO, CEN, AFCEN): meeting in November with IAEA</a:t>
            </a:r>
          </a:p>
          <a:p>
            <a:pPr>
              <a:buFont typeface="Wingdings" panose="05000000000000000000" pitchFamily="2" charset="2"/>
              <a:buChar char="q"/>
            </a:pPr>
            <a:r>
              <a:rPr lang="en-US" sz="1800" i="1" dirty="0"/>
              <a:t>Sites selection</a:t>
            </a:r>
          </a:p>
          <a:p>
            <a:pPr lvl="1">
              <a:buFont typeface="Wingdings" panose="05000000000000000000" pitchFamily="2" charset="2"/>
              <a:buChar char="§"/>
            </a:pPr>
            <a:r>
              <a:rPr lang="en-US" sz="1400" i="1" dirty="0"/>
              <a:t>Qualification and characterization of the sites at natural severe events (earthquake, flooding, thunderstorm, fire). It will drive the selection of the design of the basement (in terms of thickness, location  on piles or on  seismic bearings, rigid anchorage). </a:t>
            </a:r>
          </a:p>
          <a:p>
            <a:pPr>
              <a:buFont typeface="Wingdings" panose="05000000000000000000" pitchFamily="2" charset="2"/>
              <a:buChar char="q"/>
            </a:pPr>
            <a:endParaRPr lang="en-GB" sz="1800" i="1" dirty="0"/>
          </a:p>
        </p:txBody>
      </p:sp>
      <p:sp>
        <p:nvSpPr>
          <p:cNvPr id="4" name="TextBox 3">
            <a:extLst>
              <a:ext uri="{FF2B5EF4-FFF2-40B4-BE49-F238E27FC236}">
                <a16:creationId xmlns:a16="http://schemas.microsoft.com/office/drawing/2014/main" id="{C4CF3C5A-C936-96FC-4FD2-A3361B2009EF}"/>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spTree>
    <p:extLst>
      <p:ext uri="{BB962C8B-B14F-4D97-AF65-F5344CB8AC3E}">
        <p14:creationId xmlns:p14="http://schemas.microsoft.com/office/powerpoint/2010/main" val="938838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58DC8-05F7-5FF0-D5AC-4D25BD7E66C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D153E3-B4AD-15B4-BDB5-535260907F22}"/>
              </a:ext>
            </a:extLst>
          </p:cNvPr>
          <p:cNvSpPr>
            <a:spLocks noGrp="1"/>
          </p:cNvSpPr>
          <p:nvPr>
            <p:ph idx="1"/>
          </p:nvPr>
        </p:nvSpPr>
        <p:spPr>
          <a:xfrm>
            <a:off x="107504" y="627534"/>
            <a:ext cx="8928992" cy="3888432"/>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Italian Industrial System capacity in Nuclear Market</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kumimoji="0" lang="en-US" sz="1800" b="1" i="1" u="none" strike="noStrike" kern="0" cap="none" spc="0" normalizeH="0" baseline="0" noProof="0" dirty="0">
                <a:ln>
                  <a:noFill/>
                </a:ln>
                <a:solidFill>
                  <a:srgbClr val="FF0000"/>
                </a:solidFill>
                <a:effectLst/>
                <a:uLnTx/>
                <a:uFillTx/>
                <a:latin typeface="Arial"/>
                <a:ea typeface="+mn-ea"/>
                <a:cs typeface="+mn-cs"/>
              </a:rPr>
              <a:t>The question might be changed in : Are we ready to supply a NPP?</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800" b="1" i="1" dirty="0">
                <a:solidFill>
                  <a:srgbClr val="FF0000"/>
                </a:solidFill>
                <a:latin typeface="Arial"/>
              </a:rPr>
              <a:t>The answer is complicated . </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The ownership of a technology is limited to few Companies in Nuclear Fission like NEWCLEO for Lead Cooled Reactor with new SG / Pump or some patents owned by Ansaldo </a:t>
            </a:r>
            <a:r>
              <a:rPr lang="en-US" sz="1600" i="1" dirty="0" err="1">
                <a:latin typeface="Arial"/>
              </a:rPr>
              <a:t>Nucleare</a:t>
            </a:r>
            <a:r>
              <a:rPr lang="en-US" sz="1600" i="1" dirty="0">
                <a:latin typeface="Arial"/>
              </a:rPr>
              <a:t> in the frame of Fission technology</a:t>
            </a:r>
            <a:r>
              <a:rPr lang="en-US" sz="1600" b="1" i="1" dirty="0">
                <a:solidFill>
                  <a:srgbClr val="FF0000"/>
                </a:solidFill>
                <a:latin typeface="Arial"/>
              </a:rPr>
              <a:t>. </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To build an EPR we have to go to EDF , for an AP1000 to Westinghouse , for a Small Modular Reactor we have to select the technology and related Supplier</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For Fusion technology the know how is distributed in ENEA, ENI, Ansaldo </a:t>
            </a:r>
            <a:r>
              <a:rPr lang="en-US" sz="1600" i="1" dirty="0" err="1">
                <a:latin typeface="Arial"/>
              </a:rPr>
              <a:t>Nucleare</a:t>
            </a:r>
            <a:r>
              <a:rPr lang="en-US" sz="1600" i="1" dirty="0">
                <a:latin typeface="Arial"/>
              </a:rPr>
              <a:t>.</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But these conclusions do not mean we are not capable to build a Nuclear Power Plant with the surveillance of the Original Designer / Supplier of the Plant.   </a:t>
            </a:r>
            <a:endParaRPr kumimoji="0" lang="en-US" sz="1600" i="1" u="none" strike="noStrike" kern="0" cap="none" spc="0" normalizeH="0" baseline="0" noProof="0" dirty="0">
              <a:ln>
                <a:noFill/>
              </a:ln>
              <a:effectLst/>
              <a:uLnTx/>
              <a:uFillTx/>
              <a:latin typeface="Arial"/>
              <a:ea typeface="+mn-ea"/>
              <a:cs typeface="+mn-cs"/>
            </a:endParaRPr>
          </a:p>
          <a:p>
            <a:pPr lvl="1">
              <a:buFont typeface="Wingdings" panose="05000000000000000000" pitchFamily="2" charset="2"/>
              <a:buChar char="ü"/>
            </a:pPr>
            <a:endParaRPr lang="en-GB" sz="1400" i="1" dirty="0"/>
          </a:p>
        </p:txBody>
      </p:sp>
      <p:sp>
        <p:nvSpPr>
          <p:cNvPr id="4" name="TextBox 3">
            <a:extLst>
              <a:ext uri="{FF2B5EF4-FFF2-40B4-BE49-F238E27FC236}">
                <a16:creationId xmlns:a16="http://schemas.microsoft.com/office/drawing/2014/main" id="{678CEA7F-8CCE-28AB-E84A-26F433DD1F56}"/>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spTree>
    <p:extLst>
      <p:ext uri="{BB962C8B-B14F-4D97-AF65-F5344CB8AC3E}">
        <p14:creationId xmlns:p14="http://schemas.microsoft.com/office/powerpoint/2010/main" val="186170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8B9F9D-AB08-691B-7701-C980AE31F07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43A4BF-007D-7AAB-0ACD-2B79C6BB5AD6}"/>
              </a:ext>
            </a:extLst>
          </p:cNvPr>
          <p:cNvSpPr>
            <a:spLocks noGrp="1"/>
          </p:cNvSpPr>
          <p:nvPr>
            <p:ph idx="1"/>
          </p:nvPr>
        </p:nvSpPr>
        <p:spPr>
          <a:xfrm>
            <a:off x="107504" y="627534"/>
            <a:ext cx="8928992" cy="3888432"/>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Italian Industrial System capacity in Nuclear Market</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kumimoji="0" lang="en-US" sz="1800" b="1" i="1" u="none" strike="noStrike" kern="0" cap="none" spc="0" normalizeH="0" baseline="0" noProof="0" dirty="0">
                <a:ln>
                  <a:noFill/>
                </a:ln>
                <a:solidFill>
                  <a:srgbClr val="FF0000"/>
                </a:solidFill>
                <a:effectLst/>
                <a:uLnTx/>
                <a:uFillTx/>
                <a:latin typeface="Arial"/>
                <a:ea typeface="+mn-ea"/>
                <a:cs typeface="+mn-cs"/>
              </a:rPr>
              <a:t>The question might be changed in : Are we ready to supply a NPP?</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800" b="1" i="1" dirty="0">
                <a:solidFill>
                  <a:srgbClr val="FF0000"/>
                </a:solidFill>
                <a:latin typeface="Arial"/>
              </a:rPr>
              <a:t>The answer is complicated . </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The Italian industrial system has a  qualified production capacity demonstrated during design / procurement / assembly and installation / commissioning  for Cernavoda NPP, ITER design and Assembly, AP1000 Design and assembly in China, Nuclear Services activities all over the world as well as decommissioning and waste management.   </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kumimoji="0" lang="en-US" sz="1600" i="1" u="none" strike="noStrike" kern="0" cap="none" spc="0" normalizeH="0" baseline="0" noProof="0" dirty="0">
                <a:ln>
                  <a:noFill/>
                </a:ln>
                <a:effectLst/>
                <a:uLnTx/>
                <a:uFillTx/>
                <a:latin typeface="Arial"/>
                <a:ea typeface="+mn-ea"/>
                <a:cs typeface="+mn-cs"/>
              </a:rPr>
              <a:t>It means the Italian the Italian Industrial System has the capacity to work properly according to quality standard rules, implementing nuclear codes acceptance rules and governing since design up to commissioning the quality control of the product and the design configuration of the Plant.</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I can outline the important contribution of Italian industrial system in ITER Project Completion in terms of Plant Installation and Machine Assembly as well as in development and completion of final and execution design. </a:t>
            </a:r>
            <a:endParaRPr kumimoji="0" lang="en-US" sz="1600" i="1" u="none" strike="noStrike" kern="0" cap="none" spc="0" normalizeH="0" baseline="0" noProof="0" dirty="0">
              <a:ln>
                <a:noFill/>
              </a:ln>
              <a:effectLst/>
              <a:uLnTx/>
              <a:uFillTx/>
              <a:latin typeface="Arial"/>
              <a:ea typeface="+mn-ea"/>
              <a:cs typeface="+mn-cs"/>
            </a:endParaRPr>
          </a:p>
          <a:p>
            <a:pPr lvl="1">
              <a:buFont typeface="Wingdings" panose="05000000000000000000" pitchFamily="2" charset="2"/>
              <a:buChar char="ü"/>
            </a:pPr>
            <a:endParaRPr lang="en-GB" sz="1400" i="1" dirty="0"/>
          </a:p>
        </p:txBody>
      </p:sp>
      <p:sp>
        <p:nvSpPr>
          <p:cNvPr id="4" name="TextBox 3">
            <a:extLst>
              <a:ext uri="{FF2B5EF4-FFF2-40B4-BE49-F238E27FC236}">
                <a16:creationId xmlns:a16="http://schemas.microsoft.com/office/drawing/2014/main" id="{0CE64714-6897-1601-505B-5B99D046899B}"/>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spTree>
    <p:extLst>
      <p:ext uri="{BB962C8B-B14F-4D97-AF65-F5344CB8AC3E}">
        <p14:creationId xmlns:p14="http://schemas.microsoft.com/office/powerpoint/2010/main" val="131250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6643E-12EE-77E1-B5EF-38FFC7BD03F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BCE0BD-C871-E569-01BA-5A4950B094C6}"/>
              </a:ext>
            </a:extLst>
          </p:cNvPr>
          <p:cNvSpPr>
            <a:spLocks noGrp="1"/>
          </p:cNvSpPr>
          <p:nvPr>
            <p:ph idx="1"/>
          </p:nvPr>
        </p:nvSpPr>
        <p:spPr>
          <a:xfrm>
            <a:off x="0" y="527344"/>
            <a:ext cx="9144000" cy="4060629"/>
          </a:xfrm>
        </p:spPr>
        <p:txBody>
          <a:bodyPr/>
          <a:lstStyle/>
          <a:p>
            <a:pPr marL="287338" marR="0" lvl="0" indent="-287338" algn="just" defTabSz="795338" rtl="0" eaLnBrk="1" fontAlgn="base" latinLnBrk="0" hangingPunct="1">
              <a:lnSpc>
                <a:spcPct val="100000"/>
              </a:lnSpc>
              <a:spcBef>
                <a:spcPct val="20000"/>
              </a:spcBef>
              <a:spcAft>
                <a:spcPct val="0"/>
              </a:spcAft>
              <a:buClrTx/>
              <a:buSzTx/>
              <a:buFont typeface="Wingdings" panose="05000000000000000000" pitchFamily="2" charset="2"/>
              <a:buChar char="q"/>
              <a:tabLst/>
              <a:defRPr/>
            </a:pPr>
            <a:r>
              <a:rPr kumimoji="0" lang="en-US" sz="1800" b="1" i="1" u="none" strike="noStrike" kern="0" cap="none" spc="0" normalizeH="0" baseline="0" noProof="0" dirty="0">
                <a:ln>
                  <a:noFill/>
                </a:ln>
                <a:solidFill>
                  <a:srgbClr val="000000"/>
                </a:solidFill>
                <a:effectLst/>
                <a:uLnTx/>
                <a:uFillTx/>
                <a:latin typeface="Arial"/>
                <a:ea typeface="+mn-ea"/>
                <a:cs typeface="+mn-cs"/>
              </a:rPr>
              <a:t>International Impact and Italian Industrial System</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The Italian industrial system has been forced to work systematically  on foreign Market and many times also out of Europe. It is difficult to survive without an internal backlog which can assure protection and learning curve.</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kumimoji="0" lang="en-US" sz="1600" i="1" u="none" strike="noStrike" kern="0" cap="none" spc="0" normalizeH="0" baseline="0" noProof="0" dirty="0">
                <a:ln>
                  <a:noFill/>
                </a:ln>
                <a:effectLst/>
                <a:uLnTx/>
                <a:uFillTx/>
                <a:latin typeface="Arial"/>
                <a:ea typeface="+mn-ea"/>
                <a:cs typeface="+mn-cs"/>
              </a:rPr>
              <a:t>It is important to outline the case of ANSALDO NUCLEARE which has been working in Europe (CERNAVODA Romania, KOZLODUY Bulgaria, NOVOVORONEZH Russia, Chernobyl Ukraine)  and out of Europe (China, US).</a:t>
            </a:r>
          </a:p>
          <a:p>
            <a:pPr marR="0" lvl="0" algn="just" defTabSz="795338"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lang="en-US" sz="1600" i="1" dirty="0">
                <a:latin typeface="Arial"/>
              </a:rPr>
              <a:t>In ITER Project innovative technologies have been developed and implemented by Italian Companies like ASG superconductors in Toroidal and Poloidal coils, ENEA in Divertor Technology, SIMIC  / Ansaldo </a:t>
            </a:r>
            <a:r>
              <a:rPr lang="en-US" sz="1600" i="1" dirty="0" err="1">
                <a:latin typeface="Arial"/>
              </a:rPr>
              <a:t>Nucleare</a:t>
            </a:r>
            <a:r>
              <a:rPr lang="en-US" sz="1600" i="1" dirty="0">
                <a:latin typeface="Arial"/>
              </a:rPr>
              <a:t> in Sectors repairing and assembly, FINCANTIERI in design / delivery and installation of the Electrical and mechanical systems.  </a:t>
            </a:r>
            <a:r>
              <a:rPr kumimoji="0" lang="en-US" sz="1600" i="1" u="none" strike="noStrike" kern="0" cap="none" spc="0" normalizeH="0" baseline="0" noProof="0" dirty="0">
                <a:ln>
                  <a:noFill/>
                </a:ln>
                <a:effectLst/>
                <a:uLnTx/>
                <a:uFillTx/>
                <a:latin typeface="Arial"/>
                <a:ea typeface="+mn-ea"/>
                <a:cs typeface="+mn-cs"/>
              </a:rPr>
              <a:t>  </a:t>
            </a:r>
          </a:p>
          <a:p>
            <a:pPr lvl="1">
              <a:buFont typeface="Wingdings" panose="05000000000000000000" pitchFamily="2" charset="2"/>
              <a:buChar char="Ø"/>
            </a:pPr>
            <a:r>
              <a:rPr lang="en-GB" sz="1800" b="1" i="1" dirty="0">
                <a:solidFill>
                  <a:srgbClr val="FF0000"/>
                </a:solidFill>
              </a:rPr>
              <a:t>Italian industrial system is ready to face and is facing the challenging effort to move in the nuclear international market without having as protection an Internal Italian Market.</a:t>
            </a:r>
          </a:p>
        </p:txBody>
      </p:sp>
      <p:sp>
        <p:nvSpPr>
          <p:cNvPr id="4" name="TextBox 3">
            <a:extLst>
              <a:ext uri="{FF2B5EF4-FFF2-40B4-BE49-F238E27FC236}">
                <a16:creationId xmlns:a16="http://schemas.microsoft.com/office/drawing/2014/main" id="{2EB90E1D-2FB5-FB90-5977-BEF354E54CF1}"/>
              </a:ext>
            </a:extLst>
          </p:cNvPr>
          <p:cNvSpPr txBox="1"/>
          <p:nvPr/>
        </p:nvSpPr>
        <p:spPr>
          <a:xfrm>
            <a:off x="0" y="123478"/>
            <a:ext cx="9251500"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0" cap="none" spc="0" normalizeH="0" baseline="0" noProof="0" dirty="0">
                <a:ln>
                  <a:noFill/>
                </a:ln>
                <a:solidFill>
                  <a:srgbClr val="FF0000"/>
                </a:solidFill>
                <a:effectLst/>
                <a:uLnTx/>
                <a:uFillTx/>
                <a:latin typeface="Roboto" panose="02000000000000000000" pitchFamily="2" charset="0"/>
                <a:ea typeface="+mn-ea"/>
                <a:cs typeface="+mn-cs"/>
              </a:rPr>
              <a:t>NUCLEAR ENERGY DEVELOPMENTS in ITALY  &amp; INTERNATIONAL IMPACTS</a:t>
            </a:r>
            <a:endParaRPr kumimoji="0" lang="en-GB" sz="2000" b="0" i="0" u="none" strike="noStrike" kern="1200" cap="none" spc="0" normalizeH="0" baseline="0" noProof="0" dirty="0">
              <a:ln>
                <a:noFill/>
              </a:ln>
              <a:solidFill>
                <a:srgbClr val="000000"/>
              </a:solidFill>
              <a:effectLst/>
              <a:uLnTx/>
              <a:uFillTx/>
              <a:latin typeface="Century Gothic" pitchFamily="34" charset="0"/>
              <a:ea typeface="+mn-ea"/>
              <a:cs typeface="+mn-cs"/>
            </a:endParaRPr>
          </a:p>
        </p:txBody>
      </p:sp>
    </p:spTree>
    <p:extLst>
      <p:ext uri="{BB962C8B-B14F-4D97-AF65-F5344CB8AC3E}">
        <p14:creationId xmlns:p14="http://schemas.microsoft.com/office/powerpoint/2010/main" val="288753833"/>
      </p:ext>
    </p:extLst>
  </p:cSld>
  <p:clrMapOvr>
    <a:masterClrMapping/>
  </p:clrMapOvr>
</p:sld>
</file>

<file path=ppt/theme/theme1.xml><?xml version="1.0" encoding="utf-8"?>
<a:theme xmlns:a="http://schemas.openxmlformats.org/drawingml/2006/main" name="ITER_Scientific_and_General_Presentation_N4CUXK_v1_5">
  <a:themeElements>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ER_PPTemplate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lnDef>
    <a:txDef>
      <a:spPr>
        <a:noFill/>
      </a:spPr>
      <a:bodyPr wrap="square" rtlCol="0">
        <a:spAutoFit/>
      </a:bodyPr>
      <a:lstStyle>
        <a:defPPr>
          <a:defRPr sz="1200" dirty="0" err="1" smtClean="0">
            <a:latin typeface="+mn-lt"/>
          </a:defRPr>
        </a:defPPr>
      </a:lstStyle>
    </a:txDef>
  </a:objectDefaults>
  <a:extraClrSchemeLst>
    <a:extraClrScheme>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TER_PPTemplate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TER_PPTemplate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TER_PPTemplate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TER_PPTemplate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TER_PPTemplate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TER_PPTemplate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TER_PPTemplate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TER_PPTemplate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TER_PPTemplate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TER_PPTemplate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TER_PPTemplate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ITER_Scientific_and_General_Presentation_N4CUXK_v1_5</Template>
  <TotalTime>6288</TotalTime>
  <Words>1222</Words>
  <Application>Microsoft Macintosh PowerPoint</Application>
  <PresentationFormat>On-screen Show (16:9)</PresentationFormat>
  <Paragraphs>72</Paragraphs>
  <Slides>11</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11</vt:i4>
      </vt:variant>
    </vt:vector>
  </HeadingPairs>
  <TitlesOfParts>
    <vt:vector size="21" baseType="lpstr">
      <vt:lpstr>Aptos</vt:lpstr>
      <vt:lpstr>Aptos Display</vt:lpstr>
      <vt:lpstr>Arial</vt:lpstr>
      <vt:lpstr>Century Gothic</vt:lpstr>
      <vt:lpstr>Open Sans</vt:lpstr>
      <vt:lpstr>Roboto</vt:lpstr>
      <vt:lpstr>Tahoma</vt:lpstr>
      <vt:lpstr>Wingdings</vt:lpstr>
      <vt:lpstr>ITER_Scientific_and_General_Presentation_N4CUXK_v1_5</vt:lpstr>
      <vt:lpstr>Office Theme</vt:lpstr>
      <vt:lpstr>NUCLEAR ENERGY DEVELOPMENTS in ITALY  &amp;  INTERNATIONAL IMPACTS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Benfatto Ivone</dc:creator>
  <cp:lastModifiedBy>Microsoft Office User</cp:lastModifiedBy>
  <cp:revision>531</cp:revision>
  <cp:lastPrinted>2019-02-06T11:10:56Z</cp:lastPrinted>
  <dcterms:created xsi:type="dcterms:W3CDTF">2017-05-07T07:44:02Z</dcterms:created>
  <dcterms:modified xsi:type="dcterms:W3CDTF">2025-09-10T22:24:05Z</dcterms:modified>
</cp:coreProperties>
</file>